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0"/>
  </p:notesMasterIdLst>
  <p:sldIdLst>
    <p:sldId id="256" r:id="rId2"/>
    <p:sldId id="260" r:id="rId3"/>
    <p:sldId id="269" r:id="rId4"/>
    <p:sldId id="257" r:id="rId5"/>
    <p:sldId id="270" r:id="rId6"/>
    <p:sldId id="272" r:id="rId7"/>
    <p:sldId id="274" r:id="rId8"/>
    <p:sldId id="276" r:id="rId9"/>
    <p:sldId id="279" r:id="rId10"/>
    <p:sldId id="261" r:id="rId11"/>
    <p:sldId id="277" r:id="rId12"/>
    <p:sldId id="273" r:id="rId13"/>
    <p:sldId id="263" r:id="rId14"/>
    <p:sldId id="278" r:id="rId15"/>
    <p:sldId id="280" r:id="rId16"/>
    <p:sldId id="275" r:id="rId17"/>
    <p:sldId id="28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BC4F-8168-401F-A6D4-73FBD6B4C37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DEEB7-DC8F-4A06-B009-4CCDF6AF29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Cms</a:t>
            </a:r>
            <a:r>
              <a:rPr lang="de-DE" dirty="0"/>
              <a:t> erklären, auf Statistik eingehen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=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search</a:t>
            </a:r>
            <a:r>
              <a:rPr lang="de-DE" dirty="0"/>
              <a:t> bots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Diallow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Meta</a:t>
            </a:r>
            <a:r>
              <a:rPr lang="de-DE" dirty="0"/>
              <a:t> Tag: </a:t>
            </a:r>
            <a:r>
              <a:rPr lang="de-DE" dirty="0" err="1"/>
              <a:t>Noindex</a:t>
            </a:r>
            <a:r>
              <a:rPr lang="de-DE" dirty="0"/>
              <a:t>: darf nicht gecrawlt werden 	</a:t>
            </a:r>
            <a:r>
              <a:rPr lang="de-DE" dirty="0" err="1"/>
              <a:t>Nofollow</a:t>
            </a:r>
            <a:r>
              <a:rPr lang="de-DE" dirty="0"/>
              <a:t>: Links darf nicht gefolgt werden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8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66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76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14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37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2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3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8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9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0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6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2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8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9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53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5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1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3FCA8-06FC-4C04-A0D3-56E215A6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Analyse von CMS Security mit Web </a:t>
            </a:r>
            <a:r>
              <a:rPr lang="de-CH" dirty="0" err="1"/>
              <a:t>Crawling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A555A7-076F-4DD8-B736-7560C21B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Tim Bachmann </a:t>
            </a:r>
          </a:p>
          <a:p>
            <a:r>
              <a:rPr lang="de-CH" dirty="0"/>
              <a:t>Daniel Weissen</a:t>
            </a:r>
          </a:p>
          <a:p>
            <a:r>
              <a:rPr lang="de-CH" dirty="0"/>
              <a:t>Joel Bürgin</a:t>
            </a:r>
          </a:p>
        </p:txBody>
      </p:sp>
    </p:spTree>
    <p:extLst>
      <p:ext uri="{BB962C8B-B14F-4D97-AF65-F5344CB8AC3E}">
        <p14:creationId xmlns:p14="http://schemas.microsoft.com/office/powerpoint/2010/main" val="186768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49DC64-94A4-4E90-BE56-232FB8CF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90" y="1306286"/>
            <a:ext cx="9395934" cy="5332192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3128CC9-0326-4AFB-AB77-E6DE80604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52983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5231E-79D2-462C-8251-41A7BD5F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" y="1853248"/>
            <a:ext cx="12031553" cy="3253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9F06D-10BE-4473-A8A8-99977BE347CF}"/>
              </a:ext>
            </a:extLst>
          </p:cNvPr>
          <p:cNvSpPr/>
          <p:nvPr/>
        </p:nvSpPr>
        <p:spPr>
          <a:xfrm>
            <a:off x="3467911" y="6059126"/>
            <a:ext cx="5085944" cy="6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Source: (wpwhitesecurity.com 12.04.2019)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0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gefährliche Plugins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27E1-40E6-4911-BFFB-84473D9A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30"/>
            <a:ext cx="8946541" cy="4593770"/>
          </a:xfrm>
        </p:spPr>
        <p:txBody>
          <a:bodyPr>
            <a:normAutofit/>
          </a:bodyPr>
          <a:lstStyle/>
          <a:p>
            <a:r>
              <a:rPr lang="de-DE" sz="2400" dirty="0"/>
              <a:t>14‘612 von 22‘888 WP Seiten haben 1 oder mehrere dieser Plugins installiert (ca. 64%)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: </a:t>
            </a:r>
          </a:p>
          <a:p>
            <a:pPr marL="457200" lvl="1" indent="0">
              <a:buNone/>
            </a:pPr>
            <a:r>
              <a:rPr lang="de-DE" sz="2000" dirty="0"/>
              <a:t>WooCommerce (19 </a:t>
            </a:r>
            <a:r>
              <a:rPr lang="de-DE" sz="2000" dirty="0" err="1"/>
              <a:t>known</a:t>
            </a:r>
            <a:r>
              <a:rPr lang="de-DE" sz="2000" dirty="0"/>
              <a:t> </a:t>
            </a:r>
            <a:r>
              <a:rPr lang="de-DE" sz="2000" dirty="0" err="1"/>
              <a:t>vulerabilities</a:t>
            </a:r>
            <a:r>
              <a:rPr lang="de-DE" sz="2000" dirty="0"/>
              <a:t>)</a:t>
            </a:r>
          </a:p>
          <a:p>
            <a:pPr marL="457200" lvl="1" indent="0">
              <a:buNone/>
            </a:pPr>
            <a:r>
              <a:rPr lang="de-DE" sz="2000" dirty="0" err="1"/>
              <a:t>Yoast</a:t>
            </a:r>
            <a:r>
              <a:rPr lang="de-DE" sz="2000" dirty="0"/>
              <a:t> SEO (10 </a:t>
            </a:r>
            <a:r>
              <a:rPr lang="de-DE" sz="2000" dirty="0" err="1"/>
              <a:t>known</a:t>
            </a:r>
            <a:r>
              <a:rPr lang="de-DE" sz="2000" dirty="0"/>
              <a:t> </a:t>
            </a:r>
            <a:r>
              <a:rPr lang="de-DE" sz="2000" dirty="0" err="1"/>
              <a:t>vulerabilities</a:t>
            </a:r>
            <a:r>
              <a:rPr lang="de-DE" sz="2000" dirty="0"/>
              <a:t>) </a:t>
            </a:r>
          </a:p>
          <a:p>
            <a:pPr marL="457200" lvl="1" indent="0">
              <a:buNone/>
            </a:pPr>
            <a:r>
              <a:rPr lang="de-DE" sz="2000" dirty="0" err="1"/>
              <a:t>Redirection</a:t>
            </a:r>
            <a:r>
              <a:rPr lang="de-DE" sz="2000" dirty="0"/>
              <a:t> (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/>
              <a:t>history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vulnerabilities</a:t>
            </a:r>
            <a:r>
              <a:rPr lang="de-DE" sz="2000" dirty="0"/>
              <a:t>) </a:t>
            </a:r>
          </a:p>
          <a:p>
            <a:pPr marL="457200" lvl="1" indent="0">
              <a:buNone/>
            </a:pPr>
            <a:r>
              <a:rPr lang="de-DE" sz="2000" dirty="0" err="1"/>
              <a:t>NextGen</a:t>
            </a:r>
            <a:r>
              <a:rPr lang="de-DE" sz="2000" dirty="0"/>
              <a:t> Gallery (14 </a:t>
            </a:r>
            <a:r>
              <a:rPr lang="de-DE" sz="2000" dirty="0" err="1"/>
              <a:t>security</a:t>
            </a:r>
            <a:r>
              <a:rPr lang="de-DE" sz="2000" dirty="0"/>
              <a:t> </a:t>
            </a:r>
            <a:r>
              <a:rPr lang="de-DE" sz="2000" dirty="0" err="1"/>
              <a:t>advisories</a:t>
            </a:r>
            <a:r>
              <a:rPr lang="de-DE" sz="2000" dirty="0"/>
              <a:t> )</a:t>
            </a:r>
          </a:p>
          <a:p>
            <a:pPr marL="457200" lvl="1" indent="0">
              <a:buNone/>
            </a:pPr>
            <a:r>
              <a:rPr lang="de-DE" sz="2000" dirty="0"/>
              <a:t>ContactForm7 (</a:t>
            </a:r>
            <a:r>
              <a:rPr lang="de-DE" sz="2000" dirty="0" err="1"/>
              <a:t>privelidge</a:t>
            </a:r>
            <a:r>
              <a:rPr lang="de-DE" sz="2000" dirty="0"/>
              <a:t> </a:t>
            </a:r>
            <a:r>
              <a:rPr lang="de-DE" sz="2000" dirty="0" err="1"/>
              <a:t>escalation</a:t>
            </a:r>
            <a:r>
              <a:rPr lang="de-DE" sz="2000" dirty="0"/>
              <a:t> </a:t>
            </a:r>
            <a:r>
              <a:rPr lang="de-DE" sz="2000" dirty="0" err="1"/>
              <a:t>flaw</a:t>
            </a:r>
            <a:r>
              <a:rPr lang="de-DE" sz="2000" dirty="0"/>
              <a:t>) </a:t>
            </a:r>
          </a:p>
          <a:p>
            <a:pPr marL="457200" lvl="1" indent="0">
              <a:buNone/>
            </a:pPr>
            <a:r>
              <a:rPr lang="de-DE" sz="2000" dirty="0"/>
              <a:t>(Source: immuniweb.com)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258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Login 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5" name="Grafik 4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1ABA8EF3-9DA9-4529-883C-150B80A0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26" y="1362876"/>
            <a:ext cx="8747771" cy="5197634"/>
          </a:xfrm>
          <a:prstGeom prst="rect">
            <a:avLst/>
          </a:prstGeom>
        </p:spPr>
      </p:pic>
      <p:pic>
        <p:nvPicPr>
          <p:cNvPr id="8" name="Grafik 7" descr="Ein Bild, das Vektorgrafiken, Screenshot enthält.&#10;&#10;Automatisch generierte Beschreibung">
            <a:extLst>
              <a:ext uri="{FF2B5EF4-FFF2-40B4-BE49-F238E27FC236}">
                <a16:creationId xmlns:a16="http://schemas.microsoft.com/office/drawing/2014/main" id="{7D2D288A-5A7D-4E18-9BBE-0F346A8CA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7" y="1059543"/>
            <a:ext cx="10003971" cy="66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Security Rating</a:t>
            </a:r>
            <a:endParaRPr lang="en-US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F90CF3F-832D-4E52-AA21-627255B7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52" y="1327155"/>
            <a:ext cx="8040916" cy="52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9346-2313-4305-9E9D-AF138B6B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zu WordPress Security: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DC07-A668-43C1-A2BC-E572671F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80 % der WordPress Websites verstecken ihr Admin-Login nicht</a:t>
            </a:r>
          </a:p>
          <a:p>
            <a:r>
              <a:rPr lang="de-DE" dirty="0"/>
              <a:t>Bei ca. 66 % der Admin-Login konnten wir keinen Schutz vor </a:t>
            </a:r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brute-force</a:t>
            </a:r>
            <a:r>
              <a:rPr lang="de-DE" dirty="0"/>
              <a:t> Attacken feststellen</a:t>
            </a:r>
          </a:p>
          <a:p>
            <a:r>
              <a:rPr lang="de-DE" dirty="0"/>
              <a:t>Ca. 66% haben mindestens ein potentiell gefährliches Plugin installiert</a:t>
            </a:r>
          </a:p>
          <a:p>
            <a:r>
              <a:rPr lang="de-DE" dirty="0"/>
              <a:t>Bei ca. 70% der detektierten WordPress Websites konnten wir die Version feststellen</a:t>
            </a:r>
          </a:p>
          <a:p>
            <a:r>
              <a:rPr lang="de-DE" dirty="0"/>
              <a:t>Ca. 25% der CMS konnte man direkt aus dem HTML ablesen</a:t>
            </a:r>
          </a:p>
          <a:p>
            <a:pPr marL="0" indent="0" algn="ctr">
              <a:buNone/>
            </a:pPr>
            <a:r>
              <a:rPr lang="de-DE" sz="2800" dirty="0">
                <a:solidFill>
                  <a:srgbClr val="FFC000"/>
                </a:solidFill>
              </a:rPr>
              <a:t>Fazit: die meisten WordPress Websites könnten ihre Security drastisch verbessern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4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107-AA21-4F5B-BCAD-96BD4C66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Webcrawler ausschliessen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DCBC-7E6A-4E72-85A8-FA7D144D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1375"/>
            <a:ext cx="9534678" cy="4797825"/>
          </a:xfrm>
        </p:spPr>
        <p:txBody>
          <a:bodyPr>
            <a:normAutofit fontScale="92500" lnSpcReduction="10000"/>
          </a:bodyPr>
          <a:lstStyle/>
          <a:p>
            <a:r>
              <a:rPr lang="de-CH" sz="2400" dirty="0"/>
              <a:t>Robots.txt: File das angibt was/was nicht gecrawlt werden soll</a:t>
            </a:r>
          </a:p>
          <a:p>
            <a:r>
              <a:rPr lang="de-CH" sz="2400" dirty="0"/>
              <a:t>Beispiel 1 (alle </a:t>
            </a:r>
            <a:r>
              <a:rPr lang="de-CH" sz="2400" dirty="0" err="1"/>
              <a:t>crawler</a:t>
            </a:r>
            <a:r>
              <a:rPr lang="de-CH" sz="2400" dirty="0"/>
              <a:t> dürfen gar nichts crawlen):</a:t>
            </a:r>
          </a:p>
          <a:p>
            <a:pPr lvl="1"/>
            <a:r>
              <a:rPr lang="de-CH" sz="2000" dirty="0"/>
              <a:t>User-agent: *</a:t>
            </a:r>
            <a:br>
              <a:rPr lang="de-CH" sz="2000" dirty="0"/>
            </a:br>
            <a:r>
              <a:rPr lang="de-CH" sz="2000" dirty="0" err="1"/>
              <a:t>Disallow</a:t>
            </a:r>
            <a:r>
              <a:rPr lang="de-CH" sz="2000" dirty="0"/>
              <a:t>: /</a:t>
            </a:r>
          </a:p>
          <a:p>
            <a:r>
              <a:rPr lang="de-CH" sz="2400" dirty="0"/>
              <a:t>Beispiel 2 (alle </a:t>
            </a:r>
            <a:r>
              <a:rPr lang="de-CH" sz="2400" dirty="0" err="1"/>
              <a:t>crawler</a:t>
            </a:r>
            <a:r>
              <a:rPr lang="de-CH" sz="2400" dirty="0"/>
              <a:t> dürfen alles ausser /private und /</a:t>
            </a:r>
            <a:r>
              <a:rPr lang="de-CH" sz="2400" dirty="0" err="1"/>
              <a:t>security</a:t>
            </a:r>
            <a:r>
              <a:rPr lang="de-CH" sz="2400" dirty="0"/>
              <a:t> crawlen):</a:t>
            </a:r>
          </a:p>
          <a:p>
            <a:pPr lvl="1"/>
            <a:r>
              <a:rPr lang="de-CH" sz="2000" dirty="0"/>
              <a:t>User-agent: *</a:t>
            </a:r>
            <a:br>
              <a:rPr lang="de-CH" sz="2000" dirty="0"/>
            </a:br>
            <a:r>
              <a:rPr lang="de-CH" sz="2000" dirty="0" err="1"/>
              <a:t>Disallow</a:t>
            </a:r>
            <a:r>
              <a:rPr lang="de-CH" sz="2000" dirty="0"/>
              <a:t>: /private</a:t>
            </a:r>
            <a:br>
              <a:rPr lang="de-CH" sz="2000" dirty="0"/>
            </a:br>
            <a:r>
              <a:rPr lang="de-CH" sz="2000" dirty="0" err="1"/>
              <a:t>Disallow</a:t>
            </a:r>
            <a:r>
              <a:rPr lang="de-CH" sz="2000" dirty="0"/>
              <a:t>: /</a:t>
            </a:r>
            <a:r>
              <a:rPr lang="de-CH" sz="2000" dirty="0" err="1"/>
              <a:t>security</a:t>
            </a:r>
            <a:endParaRPr lang="de-CH" sz="2000" dirty="0"/>
          </a:p>
          <a:p>
            <a:r>
              <a:rPr lang="de-CH" sz="2400" dirty="0"/>
              <a:t>HTML Meta-Tag</a:t>
            </a:r>
          </a:p>
          <a:p>
            <a:pPr lvl="1"/>
            <a:r>
              <a:rPr lang="de-CH" sz="2000" dirty="0"/>
              <a:t>&lt;META NAME="ROBOTS" CONTENT="NOINDEX, NOFOLLOW"&gt;</a:t>
            </a:r>
          </a:p>
          <a:p>
            <a:endParaRPr lang="de-CH" sz="2400" dirty="0"/>
          </a:p>
          <a:p>
            <a:r>
              <a:rPr lang="de-CH" sz="2400" dirty="0"/>
              <a:t>Webcrawler müssen sich nicht daran halten (rechtlich irrelevant)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764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9AFF-442F-44D7-BBD0-D2310912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kann man Sicherheitsrisiken minimieren?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A0EA5-45BA-485D-864A-B70402EC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2400" dirty="0"/>
              <a:t>Robots.txt und HTML Meta-tags helfen nicht</a:t>
            </a:r>
          </a:p>
          <a:p>
            <a:r>
              <a:rPr lang="de-CH" sz="2400" dirty="0"/>
              <a:t>Erhöhtes Sicherheitsrisiko, da so Angreifern gesagt wird was sie nicht tuen sollen.</a:t>
            </a:r>
          </a:p>
          <a:p>
            <a:endParaRPr lang="de-CH" sz="2400" dirty="0"/>
          </a:p>
          <a:p>
            <a:r>
              <a:rPr lang="de-CH" sz="2400" dirty="0"/>
              <a:t>Besser: </a:t>
            </a:r>
          </a:p>
          <a:p>
            <a:pPr lvl="1"/>
            <a:r>
              <a:rPr lang="de-CH" sz="2200" dirty="0"/>
              <a:t>starkes Passwort</a:t>
            </a:r>
          </a:p>
          <a:p>
            <a:pPr lvl="1"/>
            <a:r>
              <a:rPr lang="de-CH" sz="2200" dirty="0"/>
              <a:t>HTML verschlüsseln</a:t>
            </a:r>
          </a:p>
          <a:p>
            <a:pPr lvl="1"/>
            <a:r>
              <a:rPr lang="de-CH" sz="2200" dirty="0"/>
              <a:t>Admin Login verstecken</a:t>
            </a:r>
          </a:p>
          <a:p>
            <a:pPr lvl="1"/>
            <a:r>
              <a:rPr lang="de-CH" sz="2200" dirty="0"/>
              <a:t>Keine gefährdeten Plugins/</a:t>
            </a:r>
            <a:r>
              <a:rPr lang="de-CH" sz="2200" dirty="0" err="1"/>
              <a:t>Themes</a:t>
            </a:r>
            <a:r>
              <a:rPr lang="de-CH" sz="2200" dirty="0"/>
              <a:t> brauchen</a:t>
            </a:r>
          </a:p>
          <a:p>
            <a:pPr lvl="1"/>
            <a:r>
              <a:rPr lang="de-CH" sz="2200" dirty="0"/>
              <a:t>CMS/Plugins immer updaten</a:t>
            </a:r>
          </a:p>
          <a:p>
            <a:pPr lvl="1"/>
            <a:r>
              <a:rPr lang="de-CH" sz="2200" dirty="0"/>
              <a:t>Hosting </a:t>
            </a:r>
          </a:p>
        </p:txBody>
      </p:sp>
    </p:spTree>
    <p:extLst>
      <p:ext uri="{BB962C8B-B14F-4D97-AF65-F5344CB8AC3E}">
        <p14:creationId xmlns:p14="http://schemas.microsoft.com/office/powerpoint/2010/main" val="281033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2728735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08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B1A3-EF42-4D47-84A0-F83C713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0D8B8-64F4-4E20-BF60-21675D5F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97" y="1900440"/>
            <a:ext cx="498620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>
                <a:solidFill>
                  <a:srgbClr val="FF0000"/>
                </a:solidFill>
              </a:rPr>
              <a:t>«</a:t>
            </a:r>
            <a:r>
              <a:rPr lang="en-US" sz="2800" dirty="0"/>
              <a:t>A Content Management System (CMS) is an application through which you can easily create and manage dynamic web content</a:t>
            </a:r>
            <a:r>
              <a:rPr lang="de-CH" sz="3600" dirty="0">
                <a:solidFill>
                  <a:srgbClr val="FF0000"/>
                </a:solidFill>
              </a:rPr>
              <a:t>» </a:t>
            </a:r>
            <a:r>
              <a:rPr lang="en-US" sz="1600" dirty="0"/>
              <a:t>(Source: siteground.com)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C959-E86F-4B44-B97B-0A8112B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41176"/>
            <a:ext cx="6191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0AFD-C3EF-49EF-BED3-490D468F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Sicherheitslücken in CMS Installationen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7682-E97D-4755-9D18-F43BE1A0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Veraltete CMS Version</a:t>
            </a:r>
          </a:p>
          <a:p>
            <a:r>
              <a:rPr lang="de-DE" dirty="0"/>
              <a:t>CMS / CMS Version lässt sich aus HTML auslesen</a:t>
            </a:r>
          </a:p>
          <a:p>
            <a:r>
              <a:rPr lang="de-DE" dirty="0"/>
              <a:t>Admin Login lässts sich über bekannten Weg aufrufen</a:t>
            </a:r>
          </a:p>
          <a:p>
            <a:r>
              <a:rPr lang="en-US" dirty="0" err="1"/>
              <a:t>Passwort</a:t>
            </a:r>
            <a:r>
              <a:rPr lang="en-US" dirty="0"/>
              <a:t>/Username</a:t>
            </a:r>
          </a:p>
          <a:p>
            <a:r>
              <a:rPr lang="en-US" dirty="0"/>
              <a:t>Plugins/Themes</a:t>
            </a:r>
          </a:p>
          <a:p>
            <a:r>
              <a:rPr lang="en-US" dirty="0"/>
              <a:t>Hosting</a:t>
            </a:r>
          </a:p>
          <a:p>
            <a:pPr marL="0" indent="0">
              <a:buNone/>
            </a:pPr>
            <a:r>
              <a:rPr lang="en-US" sz="4400" dirty="0" err="1">
                <a:solidFill>
                  <a:schemeClr val="accent2"/>
                </a:solidFill>
              </a:rPr>
              <a:t>Viele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dieser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Lücken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lassen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sich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mit</a:t>
            </a:r>
            <a:r>
              <a:rPr lang="en-US" sz="4400" dirty="0">
                <a:solidFill>
                  <a:schemeClr val="accent2"/>
                </a:solidFill>
              </a:rPr>
              <a:t> Web-crawling </a:t>
            </a:r>
            <a:r>
              <a:rPr lang="en-US" sz="4400" dirty="0" err="1">
                <a:solidFill>
                  <a:schemeClr val="accent2"/>
                </a:solidFill>
              </a:rPr>
              <a:t>finden</a:t>
            </a:r>
            <a:r>
              <a:rPr lang="en-US" sz="4400" dirty="0">
                <a:solidFill>
                  <a:schemeClr val="accent2"/>
                </a:solidFill>
              </a:rPr>
              <a:t>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2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95E51-B084-4B57-8352-590844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Webcrawler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1EC26-8C22-47D3-ACC9-101B262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57" y="1707357"/>
            <a:ext cx="4078743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Startet bei einer URL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Website auf Hyperlinks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Hyperlinks werden Queue hinzugefügt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nächste Website in der Queue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Usw.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ergebnis fÃ¼r web crawler">
            <a:extLst>
              <a:ext uri="{FF2B5EF4-FFF2-40B4-BE49-F238E27FC236}">
                <a16:creationId xmlns:a16="http://schemas.microsoft.com/office/drawing/2014/main" id="{B3957BB3-D46C-46CA-BDA0-66EDF695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906" y="1707357"/>
            <a:ext cx="6149662" cy="32900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B04BC-2F7A-4F8C-84C3-5FE0A143AED2}"/>
              </a:ext>
            </a:extLst>
          </p:cNvPr>
          <p:cNvSpPr/>
          <p:nvPr/>
        </p:nvSpPr>
        <p:spPr>
          <a:xfrm>
            <a:off x="9383949" y="4119083"/>
            <a:ext cx="360000" cy="2943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err="1">
                <a:solidFill>
                  <a:schemeClr val="bg2">
                    <a:lumMod val="75000"/>
                  </a:schemeClr>
                </a:solidFill>
              </a:rPr>
              <a:t>No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32A9-EC93-448F-A486-04ADEE10F8F2}"/>
              </a:ext>
            </a:extLst>
          </p:cNvPr>
          <p:cNvSpPr/>
          <p:nvPr/>
        </p:nvSpPr>
        <p:spPr>
          <a:xfrm>
            <a:off x="8884597" y="2832623"/>
            <a:ext cx="867282" cy="33859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Check URL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FC4C2-47F0-4164-B5DE-96A89C6D4894}"/>
              </a:ext>
            </a:extLst>
          </p:cNvPr>
          <p:cNvSpPr/>
          <p:nvPr/>
        </p:nvSpPr>
        <p:spPr>
          <a:xfrm>
            <a:off x="8884597" y="4461753"/>
            <a:ext cx="867282" cy="39098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Save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D828AA-EE7E-4460-B2CF-24114CECCBA0}"/>
              </a:ext>
            </a:extLst>
          </p:cNvPr>
          <p:cNvSpPr/>
          <p:nvPr/>
        </p:nvSpPr>
        <p:spPr>
          <a:xfrm>
            <a:off x="9750325" y="3487365"/>
            <a:ext cx="476688" cy="255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900" b="1" dirty="0">
                <a:solidFill>
                  <a:schemeClr val="bg2">
                    <a:lumMod val="75000"/>
                  </a:schemeClr>
                </a:solidFill>
              </a:rPr>
              <a:t>Yes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1D2E7-AE40-4F2A-8B5F-9712A0CBD326}"/>
              </a:ext>
            </a:extLst>
          </p:cNvPr>
          <p:cNvSpPr/>
          <p:nvPr/>
        </p:nvSpPr>
        <p:spPr>
          <a:xfrm>
            <a:off x="10150487" y="3449745"/>
            <a:ext cx="1224389" cy="66933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Get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next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DABE92F-8EFE-4734-86DB-49BD91C614E6}"/>
              </a:ext>
            </a:extLst>
          </p:cNvPr>
          <p:cNvSpPr/>
          <p:nvPr/>
        </p:nvSpPr>
        <p:spPr>
          <a:xfrm>
            <a:off x="8736961" y="3449745"/>
            <a:ext cx="1162554" cy="66933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2">
                    <a:lumMod val="75000"/>
                  </a:schemeClr>
                </a:solidFill>
              </a:rPr>
              <a:t>URL in DB?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D6E8F-E3D3-4F58-9929-7D25ABE9A083}"/>
              </a:ext>
            </a:extLst>
          </p:cNvPr>
          <p:cNvSpPr/>
          <p:nvPr/>
        </p:nvSpPr>
        <p:spPr>
          <a:xfrm>
            <a:off x="10818148" y="2942098"/>
            <a:ext cx="520686" cy="1855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C298E-4CD2-4835-ABDF-23203919A516}"/>
              </a:ext>
            </a:extLst>
          </p:cNvPr>
          <p:cNvSpPr/>
          <p:nvPr/>
        </p:nvSpPr>
        <p:spPr>
          <a:xfrm>
            <a:off x="10390936" y="4195863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9A6719-0D0C-4BEF-8513-D6D3ED9931AA}"/>
              </a:ext>
            </a:extLst>
          </p:cNvPr>
          <p:cNvSpPr/>
          <p:nvPr/>
        </p:nvSpPr>
        <p:spPr>
          <a:xfrm>
            <a:off x="10510911" y="4140742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3A1448-E0F6-46F8-A0B6-45D954077B29}"/>
              </a:ext>
            </a:extLst>
          </p:cNvPr>
          <p:cNvSpPr/>
          <p:nvPr/>
        </p:nvSpPr>
        <p:spPr>
          <a:xfrm>
            <a:off x="9614715" y="3203637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2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0B0B-597D-45E9-9411-814C7D01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Document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965-6E66-4020-A5A1-34C6FFBD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Object</a:t>
            </a:r>
            <a:r>
              <a:rPr lang="de-DE" sz="2800" dirty="0"/>
              <a:t> der Java </a:t>
            </a:r>
            <a:r>
              <a:rPr lang="de-DE" sz="2800" dirty="0" err="1"/>
              <a:t>Jsoup</a:t>
            </a:r>
            <a:r>
              <a:rPr lang="de-DE" sz="2800" dirty="0"/>
              <a:t> </a:t>
            </a:r>
            <a:r>
              <a:rPr lang="de-DE" sz="2800" dirty="0" err="1"/>
              <a:t>library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/>
              <a:t>Beinhaltet Informationen zu jedem URL:</a:t>
            </a:r>
          </a:p>
          <a:p>
            <a:pPr lvl="1"/>
            <a:r>
              <a:rPr lang="de-DE" sz="2400" dirty="0"/>
              <a:t>Root URL</a:t>
            </a:r>
          </a:p>
          <a:p>
            <a:pPr lvl="1"/>
            <a:r>
              <a:rPr lang="de-DE" sz="2400" dirty="0"/>
              <a:t>HTML</a:t>
            </a:r>
          </a:p>
          <a:p>
            <a:pPr lvl="1"/>
            <a:r>
              <a:rPr lang="de-DE" sz="2400" dirty="0"/>
              <a:t>HTML </a:t>
            </a:r>
            <a:r>
              <a:rPr lang="de-DE" sz="2400" dirty="0" err="1"/>
              <a:t>headers</a:t>
            </a:r>
            <a:endParaRPr lang="de-DE" sz="2400" dirty="0"/>
          </a:p>
          <a:p>
            <a:pPr lvl="1"/>
            <a:r>
              <a:rPr lang="de-DE" sz="2400" dirty="0"/>
              <a:t>Und vieles mehr </a:t>
            </a:r>
            <a:r>
              <a:rPr lang="de-DE" sz="2400" dirty="0">
                <a:sym typeface="Wingdings" panose="05000000000000000000" pitchFamily="2" charset="2"/>
              </a:rPr>
              <a:t></a:t>
            </a:r>
            <a:endParaRPr lang="de-DE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1807849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Sicherheitslücken mit HTML identifizieren, Live Demo:</a:t>
            </a:r>
          </a:p>
        </p:txBody>
      </p:sp>
    </p:spTree>
    <p:extLst>
      <p:ext uri="{BB962C8B-B14F-4D97-AF65-F5344CB8AC3E}">
        <p14:creationId xmlns:p14="http://schemas.microsoft.com/office/powerpoint/2010/main" val="1136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A39C-A36D-48E9-8C96-3D6475A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Ergebnisse: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1F0-B5F5-4DCD-8165-12BD3E2C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Ca. 200‘000 Websites </a:t>
            </a:r>
            <a:r>
              <a:rPr lang="de-DE" sz="2400" dirty="0" err="1"/>
              <a:t>gecrawled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Zu 134‘979 Websites Informationen gesammelt</a:t>
            </a:r>
          </a:p>
          <a:p>
            <a:endParaRPr lang="de-DE" sz="2400" dirty="0"/>
          </a:p>
          <a:p>
            <a:r>
              <a:rPr lang="de-DE" sz="2400" dirty="0"/>
              <a:t>Bei 33‘720 Websites CMS erkannt (ca. 25%)</a:t>
            </a:r>
          </a:p>
          <a:p>
            <a:endParaRPr lang="de-DE" sz="2400" dirty="0"/>
          </a:p>
          <a:p>
            <a:r>
              <a:rPr lang="de-DE" sz="2400" dirty="0"/>
              <a:t>22‘888 Websites </a:t>
            </a:r>
            <a:r>
              <a:rPr lang="de-DE" sz="2400" dirty="0" err="1"/>
              <a:t>Wordpress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Davon bei 16‘357 die Version erkannt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02DE-0577-4C3E-830D-EB590F65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 im Umlauf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531C12-F869-4A01-8AD6-7CBF3AA4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6" y="1051383"/>
            <a:ext cx="8924584" cy="5949724"/>
          </a:xfrm>
        </p:spPr>
      </p:pic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6647B01-2369-4D83-A961-BBD17FE09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94" y="1051383"/>
            <a:ext cx="10016211" cy="66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02DE-0577-4C3E-830D-EB590F65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 im Umlauf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227ECAA-835C-4DE4-8D37-0F082370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9517" y="1152983"/>
            <a:ext cx="7381828" cy="54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Breitbild</PresentationFormat>
  <Paragraphs>107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Analyse von CMS Security mit Web Crawling</vt:lpstr>
      <vt:lpstr>CMS</vt:lpstr>
      <vt:lpstr>Sicherheitslücken in CMS Installationen</vt:lpstr>
      <vt:lpstr>Webcrawler</vt:lpstr>
      <vt:lpstr>Was ist ein Document?</vt:lpstr>
      <vt:lpstr>Sicherheitslücken mit HTML identifizieren, Live Demo:</vt:lpstr>
      <vt:lpstr>Unsere Ergebnisse:</vt:lpstr>
      <vt:lpstr>CMS im Umlauf</vt:lpstr>
      <vt:lpstr>CMS im Umlauf</vt:lpstr>
      <vt:lpstr>Wordpress Versionen im Umlauf</vt:lpstr>
      <vt:lpstr>Wordpress Versionen im Umlauf</vt:lpstr>
      <vt:lpstr>Wordpress gefährliche Plugins</vt:lpstr>
      <vt:lpstr>Wordpress Login Sicherheit</vt:lpstr>
      <vt:lpstr>Wordpress Security Rating</vt:lpstr>
      <vt:lpstr>Fazit zu WordPress Security:</vt:lpstr>
      <vt:lpstr>Webcrawler ausschliessen</vt:lpstr>
      <vt:lpstr>Wie kann man Sicherheitsrisiken minimieren?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CMS Security mit Web Crawling</dc:title>
  <dc:creator>Daniel Weissen</dc:creator>
  <cp:lastModifiedBy>Joel Bürgin</cp:lastModifiedBy>
  <cp:revision>18</cp:revision>
  <dcterms:created xsi:type="dcterms:W3CDTF">2019-05-21T17:25:01Z</dcterms:created>
  <dcterms:modified xsi:type="dcterms:W3CDTF">2019-05-22T05:13:42Z</dcterms:modified>
</cp:coreProperties>
</file>