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5"/>
  </p:notesMasterIdLst>
  <p:sldIdLst>
    <p:sldId id="256" r:id="rId2"/>
    <p:sldId id="260" r:id="rId3"/>
    <p:sldId id="269" r:id="rId4"/>
    <p:sldId id="257" r:id="rId5"/>
    <p:sldId id="270" r:id="rId6"/>
    <p:sldId id="272" r:id="rId7"/>
    <p:sldId id="274" r:id="rId8"/>
    <p:sldId id="261" r:id="rId9"/>
    <p:sldId id="273" r:id="rId10"/>
    <p:sldId id="263" r:id="rId11"/>
    <p:sldId id="275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4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ABC4F-8168-401F-A6D4-73FBD6B4C37E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DEEB7-DC8F-4A06-B009-4CCDF6AF2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20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Cms</a:t>
            </a:r>
            <a:r>
              <a:rPr lang="de-DE" dirty="0"/>
              <a:t> erklären, auf Statistik eingehen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DEEB7-DC8F-4A06-B009-4CCDF6AF29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95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DEEB7-DC8F-4A06-B009-4CCDF6AF29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9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= </a:t>
            </a:r>
            <a:r>
              <a:rPr lang="de-DE" dirty="0" err="1"/>
              <a:t>for</a:t>
            </a:r>
            <a:r>
              <a:rPr lang="de-DE" dirty="0"/>
              <a:t> all </a:t>
            </a:r>
            <a:r>
              <a:rPr lang="de-DE" dirty="0" err="1"/>
              <a:t>search</a:t>
            </a:r>
            <a:r>
              <a:rPr lang="de-DE" dirty="0"/>
              <a:t> bots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Diallow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DEEB7-DC8F-4A06-B009-4CCDF6AF296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29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21.05.2019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6403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21.05.2019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4885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21.05.2019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8662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21.05.2019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‹#›</a:t>
            </a:fld>
            <a:endParaRPr lang="de-CH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8760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21.05.2019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2149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21.05.2019</a:t>
            </a:fld>
            <a:endParaRPr lang="de-C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437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21.05.2019</a:t>
            </a:fld>
            <a:endParaRPr lang="de-C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3124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21.05.2019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82342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21.05.2019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187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21.05.2019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11957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21.05.2019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6505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21.05.2019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769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21.05.2019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02260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21.05.2019</a:t>
            </a:fld>
            <a:endParaRPr lang="de-CH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684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21.05.2019</a:t>
            </a:fld>
            <a:endParaRPr lang="de-C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394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21.05.2019</a:t>
            </a:fld>
            <a:endParaRPr lang="de-CH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5331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157-6942-421D-9DEA-F58B3C8949A0}" type="datetimeFigureOut">
              <a:rPr lang="de-CH" smtClean="0"/>
              <a:t>21.05.2019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244C-3785-4DB7-AC7B-A7EA222A042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7257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4AEF157-6942-421D-9DEA-F58B3C8949A0}" type="datetimeFigureOut">
              <a:rPr lang="de-CH" smtClean="0"/>
              <a:t>21.05.2019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F244C-3785-4DB7-AC7B-A7EA222A042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81698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E3FCA8-06FC-4C04-A0D3-56E215A692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Analyse von CMS Security mit Web </a:t>
            </a:r>
            <a:r>
              <a:rPr lang="de-CH" dirty="0" err="1"/>
              <a:t>Crawling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A555A7-076F-4DD8-B736-7560C21B76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CH" dirty="0"/>
              <a:t>Tim Bachmann </a:t>
            </a:r>
          </a:p>
          <a:p>
            <a:r>
              <a:rPr lang="de-CH" dirty="0"/>
              <a:t>Daniel Weissen</a:t>
            </a:r>
          </a:p>
          <a:p>
            <a:r>
              <a:rPr lang="de-CH" dirty="0"/>
              <a:t>Joel Bürgin</a:t>
            </a:r>
          </a:p>
        </p:txBody>
      </p:sp>
    </p:spTree>
    <p:extLst>
      <p:ext uri="{BB962C8B-B14F-4D97-AF65-F5344CB8AC3E}">
        <p14:creationId xmlns:p14="http://schemas.microsoft.com/office/powerpoint/2010/main" val="186768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315E7B-D1C0-440F-AA83-3D601ACE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Wordpress</a:t>
            </a:r>
            <a:r>
              <a:rPr lang="de-CH" dirty="0"/>
              <a:t> Login Sicherheit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572EFE-6B69-4083-9AC8-82D91C863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solidFill>
                  <a:srgbClr val="FF0000"/>
                </a:solidFill>
              </a:rPr>
              <a:t>Verstecken ihre Admin </a:t>
            </a:r>
            <a:r>
              <a:rPr lang="de-CH" dirty="0" err="1">
                <a:solidFill>
                  <a:srgbClr val="FF0000"/>
                </a:solidFill>
              </a:rPr>
              <a:t>Loginpage</a:t>
            </a:r>
            <a:r>
              <a:rPr lang="de-CH" dirty="0">
                <a:solidFill>
                  <a:srgbClr val="FF0000"/>
                </a:solidFill>
              </a:rPr>
              <a:t>:</a:t>
            </a:r>
          </a:p>
          <a:p>
            <a:r>
              <a:rPr lang="de-CH" dirty="0">
                <a:solidFill>
                  <a:srgbClr val="FF0000"/>
                </a:solidFill>
              </a:rPr>
              <a:t>Verstecken Ihre Admin </a:t>
            </a:r>
            <a:r>
              <a:rPr lang="de-CH" dirty="0" err="1">
                <a:solidFill>
                  <a:srgbClr val="FF0000"/>
                </a:solidFill>
              </a:rPr>
              <a:t>Loginpage</a:t>
            </a:r>
            <a:r>
              <a:rPr lang="de-CH" dirty="0">
                <a:solidFill>
                  <a:srgbClr val="FF0000"/>
                </a:solidFill>
              </a:rPr>
              <a:t> nicht:</a:t>
            </a:r>
          </a:p>
          <a:p>
            <a:r>
              <a:rPr lang="de-CH" dirty="0">
                <a:solidFill>
                  <a:srgbClr val="FF0000"/>
                </a:solidFill>
              </a:rPr>
              <a:t>Haben zusätzliche Login Security </a:t>
            </a:r>
            <a:r>
              <a:rPr lang="de-CH" dirty="0" err="1">
                <a:solidFill>
                  <a:srgbClr val="FF0000"/>
                </a:solidFill>
              </a:rPr>
              <a:t>measures</a:t>
            </a:r>
            <a:r>
              <a:rPr lang="de-CH" dirty="0">
                <a:solidFill>
                  <a:srgbClr val="FF0000"/>
                </a:solidFill>
              </a:rPr>
              <a:t>:</a:t>
            </a:r>
          </a:p>
          <a:p>
            <a:endParaRPr lang="de-CH" dirty="0">
              <a:solidFill>
                <a:srgbClr val="FF0000"/>
              </a:solidFill>
            </a:endParaRP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7645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F9107-AA21-4F5B-BCAD-96BD4C66F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Robots.txt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BDCBC-7E6A-4E72-85A8-FA7D144D4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File das Web </a:t>
            </a:r>
            <a:r>
              <a:rPr lang="en-US" i="1" dirty="0" err="1"/>
              <a:t>Crawlern</a:t>
            </a:r>
            <a:r>
              <a:rPr lang="en-US" i="1" dirty="0"/>
              <a:t> </a:t>
            </a:r>
            <a:r>
              <a:rPr lang="en-US" i="1" dirty="0" err="1"/>
              <a:t>angiebt</a:t>
            </a:r>
            <a:r>
              <a:rPr lang="en-US" i="1" dirty="0"/>
              <a:t> was/was </a:t>
            </a:r>
            <a:r>
              <a:rPr lang="en-US" i="1" dirty="0" err="1"/>
              <a:t>nicht</a:t>
            </a:r>
            <a:r>
              <a:rPr lang="en-US" i="1" dirty="0"/>
              <a:t> </a:t>
            </a:r>
            <a:r>
              <a:rPr lang="en-US" i="1" dirty="0" err="1"/>
              <a:t>sie</a:t>
            </a:r>
            <a:r>
              <a:rPr lang="en-US" i="1" dirty="0"/>
              <a:t> </a:t>
            </a:r>
            <a:r>
              <a:rPr lang="en-US" i="1" dirty="0" err="1"/>
              <a:t>crawlen</a:t>
            </a:r>
            <a:r>
              <a:rPr lang="en-US" i="1" dirty="0"/>
              <a:t> </a:t>
            </a:r>
            <a:r>
              <a:rPr lang="en-US" i="1" dirty="0" err="1"/>
              <a:t>sollen</a:t>
            </a:r>
            <a:r>
              <a:rPr lang="en-US" i="1" dirty="0"/>
              <a:t>.</a:t>
            </a:r>
          </a:p>
          <a:p>
            <a:r>
              <a:rPr lang="en-US" i="1" dirty="0" err="1"/>
              <a:t>Beispiel</a:t>
            </a:r>
            <a:r>
              <a:rPr lang="en-US" i="1" dirty="0"/>
              <a:t> 1 (</a:t>
            </a:r>
            <a:r>
              <a:rPr lang="en-US" i="1" dirty="0" err="1"/>
              <a:t>alle</a:t>
            </a:r>
            <a:r>
              <a:rPr lang="en-US" i="1" dirty="0"/>
              <a:t> crawler </a:t>
            </a:r>
            <a:r>
              <a:rPr lang="en-US" i="1" dirty="0" err="1"/>
              <a:t>dürfen</a:t>
            </a:r>
            <a:r>
              <a:rPr lang="en-US" i="1" dirty="0"/>
              <a:t> </a:t>
            </a:r>
            <a:r>
              <a:rPr lang="en-US" i="1" dirty="0" err="1"/>
              <a:t>alles</a:t>
            </a:r>
            <a:r>
              <a:rPr lang="en-US" i="1" dirty="0"/>
              <a:t> </a:t>
            </a:r>
            <a:r>
              <a:rPr lang="en-US" i="1" dirty="0" err="1"/>
              <a:t>crawlen</a:t>
            </a:r>
            <a:r>
              <a:rPr lang="en-US" i="1" dirty="0"/>
              <a:t>):</a:t>
            </a:r>
          </a:p>
          <a:p>
            <a:pPr lvl="1"/>
            <a:r>
              <a:rPr lang="en-US" i="1" dirty="0"/>
              <a:t>User-agent: *</a:t>
            </a:r>
            <a:br>
              <a:rPr lang="en-US" i="1" dirty="0"/>
            </a:br>
            <a:r>
              <a:rPr lang="en-US" i="1" dirty="0"/>
              <a:t>Disallow:</a:t>
            </a:r>
          </a:p>
          <a:p>
            <a:r>
              <a:rPr lang="en-US" i="1" dirty="0" err="1"/>
              <a:t>Beispiel</a:t>
            </a:r>
            <a:r>
              <a:rPr lang="en-US" i="1" dirty="0"/>
              <a:t> 2 (</a:t>
            </a:r>
            <a:r>
              <a:rPr lang="en-US" i="1" dirty="0" err="1"/>
              <a:t>alle</a:t>
            </a:r>
            <a:r>
              <a:rPr lang="en-US" i="1" dirty="0"/>
              <a:t> crawler </a:t>
            </a:r>
            <a:r>
              <a:rPr lang="en-US" i="1" dirty="0" err="1"/>
              <a:t>dürfen</a:t>
            </a:r>
            <a:r>
              <a:rPr lang="en-US" i="1" dirty="0"/>
              <a:t> gar </a:t>
            </a:r>
            <a:r>
              <a:rPr lang="en-US" i="1" dirty="0" err="1"/>
              <a:t>nichts</a:t>
            </a:r>
            <a:r>
              <a:rPr lang="en-US" i="1" dirty="0"/>
              <a:t> </a:t>
            </a:r>
            <a:r>
              <a:rPr lang="en-US" i="1" dirty="0" err="1"/>
              <a:t>crawlen</a:t>
            </a:r>
            <a:r>
              <a:rPr lang="en-US" i="1" dirty="0"/>
              <a:t>):</a:t>
            </a:r>
          </a:p>
          <a:p>
            <a:pPr lvl="1"/>
            <a:r>
              <a:rPr lang="en-US" i="1" dirty="0"/>
              <a:t>User-agent: *</a:t>
            </a:r>
            <a:br>
              <a:rPr lang="en-US" i="1" dirty="0"/>
            </a:br>
            <a:r>
              <a:rPr lang="en-US" i="1" dirty="0"/>
              <a:t>Disallow: /</a:t>
            </a:r>
          </a:p>
          <a:p>
            <a:r>
              <a:rPr lang="en-US" i="1" dirty="0" err="1"/>
              <a:t>Beispiel</a:t>
            </a:r>
            <a:r>
              <a:rPr lang="en-US" i="1" dirty="0"/>
              <a:t> 3 (</a:t>
            </a:r>
            <a:r>
              <a:rPr lang="en-US" i="1" dirty="0" err="1"/>
              <a:t>alle</a:t>
            </a:r>
            <a:r>
              <a:rPr lang="en-US" i="1" dirty="0"/>
              <a:t> crawler </a:t>
            </a:r>
            <a:r>
              <a:rPr lang="en-US" i="1" dirty="0" err="1"/>
              <a:t>dürfen</a:t>
            </a:r>
            <a:r>
              <a:rPr lang="en-US" i="1" dirty="0"/>
              <a:t> </a:t>
            </a:r>
            <a:r>
              <a:rPr lang="en-US" i="1" dirty="0" err="1"/>
              <a:t>alles</a:t>
            </a:r>
            <a:r>
              <a:rPr lang="en-US" i="1" dirty="0"/>
              <a:t> </a:t>
            </a:r>
            <a:r>
              <a:rPr lang="en-US" i="1" dirty="0" err="1"/>
              <a:t>ausser</a:t>
            </a:r>
            <a:r>
              <a:rPr lang="en-US" i="1" dirty="0"/>
              <a:t> /private und /security </a:t>
            </a:r>
            <a:r>
              <a:rPr lang="en-US" i="1" dirty="0" err="1"/>
              <a:t>crawlen</a:t>
            </a:r>
            <a:r>
              <a:rPr lang="en-US" i="1" dirty="0"/>
              <a:t>):</a:t>
            </a:r>
          </a:p>
          <a:p>
            <a:pPr lvl="1"/>
            <a:r>
              <a:rPr lang="en-US" i="1" dirty="0"/>
              <a:t>User-agent: *</a:t>
            </a:r>
            <a:br>
              <a:rPr lang="en-US" i="1" dirty="0"/>
            </a:br>
            <a:r>
              <a:rPr lang="en-US" i="1" dirty="0"/>
              <a:t>Disallow: /private</a:t>
            </a:r>
            <a:br>
              <a:rPr lang="en-US" i="1" dirty="0"/>
            </a:br>
            <a:r>
              <a:rPr lang="en-US" i="1" dirty="0"/>
              <a:t>Disallow: /security</a:t>
            </a:r>
          </a:p>
          <a:p>
            <a:r>
              <a:rPr lang="de-CH" dirty="0" err="1"/>
              <a:t>Webcrawler</a:t>
            </a:r>
            <a:r>
              <a:rPr lang="de-CH" dirty="0"/>
              <a:t> müssen sich nicht daran halten (rechtlich irrelevant)</a:t>
            </a:r>
          </a:p>
        </p:txBody>
      </p:sp>
    </p:spTree>
    <p:extLst>
      <p:ext uri="{BB962C8B-B14F-4D97-AF65-F5344CB8AC3E}">
        <p14:creationId xmlns:p14="http://schemas.microsoft.com/office/powerpoint/2010/main" val="1697646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F79AFF-442F-44D7-BBD0-D23109126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Wie kann man Sicherheitsrisiken minimieren?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BA0EA5-45BA-485D-864A-B70402EC5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400" dirty="0"/>
              <a:t>Robots.txt und HTML Meta-tags helfen nicht</a:t>
            </a:r>
          </a:p>
          <a:p>
            <a:r>
              <a:rPr lang="de-CH" sz="2400" dirty="0"/>
              <a:t>Erhöhtes Sicherheitsrisiko, da so Angreifern gesagt wird was sie nicht tuen sollen.</a:t>
            </a:r>
          </a:p>
          <a:p>
            <a:endParaRPr lang="de-CH" sz="2400" dirty="0"/>
          </a:p>
          <a:p>
            <a:r>
              <a:rPr lang="de-CH" sz="2400" dirty="0"/>
              <a:t>Besser: Authentifizierung um zu verhindern das Unbefugte Teile der Website abrufen können, starkes Passwort,  Admin </a:t>
            </a:r>
            <a:r>
              <a:rPr lang="de-CH" sz="2400" dirty="0" err="1"/>
              <a:t>login</a:t>
            </a:r>
            <a:r>
              <a:rPr lang="de-CH" sz="2400" dirty="0"/>
              <a:t> verstecken, CMS/Plugins immer updaten, </a:t>
            </a:r>
          </a:p>
        </p:txBody>
      </p:sp>
    </p:spTree>
    <p:extLst>
      <p:ext uri="{BB962C8B-B14F-4D97-AF65-F5344CB8AC3E}">
        <p14:creationId xmlns:p14="http://schemas.microsoft.com/office/powerpoint/2010/main" val="2890981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CB9951C-7B91-4A10-A02E-31593867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342" y="2728735"/>
            <a:ext cx="9404723" cy="1400530"/>
          </a:xfrm>
        </p:spPr>
        <p:txBody>
          <a:bodyPr/>
          <a:lstStyle/>
          <a:p>
            <a:pPr algn="ctr"/>
            <a:r>
              <a:rPr lang="de-CH" sz="6000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760832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A0B1A3-EF42-4D47-84A0-F83C7132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40D8B8-64F4-4E20-BF60-21675D5F4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197" y="1900440"/>
            <a:ext cx="4986203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3600" dirty="0">
                <a:solidFill>
                  <a:srgbClr val="FF0000"/>
                </a:solidFill>
              </a:rPr>
              <a:t>«</a:t>
            </a:r>
            <a:r>
              <a:rPr lang="en-US" sz="2800" dirty="0"/>
              <a:t>A Content Management System (CMS) is an application through which you can easily create and manage dynamic web content</a:t>
            </a:r>
            <a:r>
              <a:rPr lang="de-CH" sz="3600" dirty="0">
                <a:solidFill>
                  <a:srgbClr val="FF0000"/>
                </a:solidFill>
              </a:rPr>
              <a:t>» </a:t>
            </a:r>
            <a:r>
              <a:rPr lang="en-US" sz="1600" dirty="0"/>
              <a:t>(Source: siteground.com)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4FC959-E86F-4B44-B97B-0A8112B54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355691"/>
            <a:ext cx="61912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2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40AFD-C3EF-49EF-BED3-490D468F6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Sicherheitslücken in CMS Installationen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27682-E97D-4755-9D18-F43BE1A01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Veraltete CMS Version</a:t>
            </a:r>
          </a:p>
          <a:p>
            <a:r>
              <a:rPr lang="de-DE" dirty="0"/>
              <a:t>CMS / CMS Version lässt sich aus HTML auslesen</a:t>
            </a:r>
          </a:p>
          <a:p>
            <a:r>
              <a:rPr lang="de-DE" dirty="0"/>
              <a:t>Admin Login lässts sich über bekannten Weg aufrufen</a:t>
            </a:r>
          </a:p>
          <a:p>
            <a:r>
              <a:rPr lang="en-US" dirty="0"/>
              <a:t>Pass wort/Username</a:t>
            </a:r>
          </a:p>
          <a:p>
            <a:r>
              <a:rPr lang="en-US" dirty="0"/>
              <a:t>Plugins/Themes</a:t>
            </a:r>
          </a:p>
          <a:p>
            <a:r>
              <a:rPr lang="en-US" dirty="0"/>
              <a:t>Hosting</a:t>
            </a:r>
          </a:p>
          <a:p>
            <a:pPr marL="0" indent="0">
              <a:buNone/>
            </a:pPr>
            <a:r>
              <a:rPr lang="en-US" sz="4400" dirty="0" err="1">
                <a:solidFill>
                  <a:srgbClr val="FF0000"/>
                </a:solidFill>
              </a:rPr>
              <a:t>viele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dieser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Lücken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lassen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sich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mit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webcrawling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finden</a:t>
            </a:r>
            <a:r>
              <a:rPr lang="en-US" sz="4400" dirty="0">
                <a:solidFill>
                  <a:srgbClr val="FF0000"/>
                </a:solidFill>
              </a:rPr>
              <a:t>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628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095E51-B084-4B57-8352-590844DE7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de-CH" dirty="0"/>
              <a:t>Webcrawler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F1EC26-8C22-47D3-ACC9-101B2629A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1707357"/>
            <a:ext cx="3505494" cy="378541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CH" dirty="0"/>
              <a:t>Startet bei einer URL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/>
              <a:t>Scannt Website auf Hyperlinks und speichert Daten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/>
              <a:t>Hyperlinks werden Queue hinzugefügt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/>
              <a:t>Scannt nächste Website in der Queue und speichert Daten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/>
              <a:t>Usw.</a:t>
            </a:r>
          </a:p>
          <a:p>
            <a:pPr marL="457200" indent="-457200">
              <a:buFont typeface="+mj-lt"/>
              <a:buAutoNum type="arabicPeriod"/>
            </a:pPr>
            <a:endParaRPr lang="de-CH" dirty="0"/>
          </a:p>
          <a:p>
            <a:pPr marL="457200" indent="-457200">
              <a:buFont typeface="+mj-lt"/>
              <a:buAutoNum type="arabicPeriod"/>
            </a:pPr>
            <a:endParaRPr lang="de-CH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76BDDC1-3B8A-4ED1-9384-28046DA7D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A4C54E1D-046B-434B-8B3E-C179D991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ildergebnis fÃ¼r web crawler">
            <a:extLst>
              <a:ext uri="{FF2B5EF4-FFF2-40B4-BE49-F238E27FC236}">
                <a16:creationId xmlns:a16="http://schemas.microsoft.com/office/drawing/2014/main" id="{B3957BB3-D46C-46CA-BDA0-66EDF6955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40906" y="1707357"/>
            <a:ext cx="6149662" cy="329006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47B04BC-2F7A-4F8C-84C3-5FE0A143AED2}"/>
              </a:ext>
            </a:extLst>
          </p:cNvPr>
          <p:cNvSpPr/>
          <p:nvPr/>
        </p:nvSpPr>
        <p:spPr>
          <a:xfrm>
            <a:off x="9383949" y="4119083"/>
            <a:ext cx="360000" cy="2943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 err="1">
                <a:solidFill>
                  <a:schemeClr val="bg2">
                    <a:lumMod val="75000"/>
                  </a:schemeClr>
                </a:solidFill>
              </a:rPr>
              <a:t>No</a:t>
            </a:r>
            <a:endParaRPr lang="en-US" sz="1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D62FCDA-81D0-4D28-B17F-CC6E32068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1732A9-EC93-448F-A486-04ADEE10F8F2}"/>
              </a:ext>
            </a:extLst>
          </p:cNvPr>
          <p:cNvSpPr/>
          <p:nvPr/>
        </p:nvSpPr>
        <p:spPr>
          <a:xfrm>
            <a:off x="8884597" y="2832623"/>
            <a:ext cx="867282" cy="338594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2">
                    <a:lumMod val="75000"/>
                  </a:schemeClr>
                </a:solidFill>
              </a:rPr>
              <a:t>Check URL</a:t>
            </a:r>
            <a:endParaRPr lang="en-US" sz="1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EFC4C2-47F0-4164-B5DE-96A89C6D4894}"/>
              </a:ext>
            </a:extLst>
          </p:cNvPr>
          <p:cNvSpPr/>
          <p:nvPr/>
        </p:nvSpPr>
        <p:spPr>
          <a:xfrm>
            <a:off x="8884597" y="4461753"/>
            <a:ext cx="867282" cy="390984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2">
                    <a:lumMod val="75000"/>
                  </a:schemeClr>
                </a:solidFill>
              </a:rPr>
              <a:t>Save </a:t>
            </a:r>
            <a:r>
              <a:rPr lang="de-DE" sz="1000" b="1" dirty="0" err="1">
                <a:solidFill>
                  <a:schemeClr val="bg2">
                    <a:lumMod val="75000"/>
                  </a:schemeClr>
                </a:solidFill>
              </a:rPr>
              <a:t>document</a:t>
            </a:r>
            <a:endParaRPr lang="en-US" sz="1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D828AA-EE7E-4460-B2CF-24114CECCBA0}"/>
              </a:ext>
            </a:extLst>
          </p:cNvPr>
          <p:cNvSpPr/>
          <p:nvPr/>
        </p:nvSpPr>
        <p:spPr>
          <a:xfrm>
            <a:off x="9750325" y="3487365"/>
            <a:ext cx="476688" cy="2554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sz="900" b="1" dirty="0">
                <a:solidFill>
                  <a:schemeClr val="bg2">
                    <a:lumMod val="75000"/>
                  </a:schemeClr>
                </a:solidFill>
              </a:rPr>
              <a:t>Yes</a:t>
            </a:r>
            <a:endParaRPr lang="en-US" sz="1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D1D2E7-AE40-4F2A-8B5F-9712A0CBD326}"/>
              </a:ext>
            </a:extLst>
          </p:cNvPr>
          <p:cNvSpPr/>
          <p:nvPr/>
        </p:nvSpPr>
        <p:spPr>
          <a:xfrm>
            <a:off x="10150487" y="3449745"/>
            <a:ext cx="1224389" cy="669338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 err="1">
                <a:solidFill>
                  <a:schemeClr val="bg2">
                    <a:lumMod val="75000"/>
                  </a:schemeClr>
                </a:solidFill>
              </a:rPr>
              <a:t>Get</a:t>
            </a:r>
            <a:r>
              <a:rPr lang="de-DE" sz="10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1000" b="1" dirty="0" err="1">
                <a:solidFill>
                  <a:schemeClr val="bg2">
                    <a:lumMod val="75000"/>
                  </a:schemeClr>
                </a:solidFill>
              </a:rPr>
              <a:t>next</a:t>
            </a:r>
            <a:r>
              <a:rPr lang="de-DE" sz="10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1000" b="1" dirty="0" err="1">
                <a:solidFill>
                  <a:schemeClr val="bg2">
                    <a:lumMod val="75000"/>
                  </a:schemeClr>
                </a:solidFill>
              </a:rPr>
              <a:t>Document</a:t>
            </a:r>
            <a:endParaRPr lang="en-US" sz="1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DDABE92F-8EFE-4734-86DB-49BD91C614E6}"/>
              </a:ext>
            </a:extLst>
          </p:cNvPr>
          <p:cNvSpPr/>
          <p:nvPr/>
        </p:nvSpPr>
        <p:spPr>
          <a:xfrm>
            <a:off x="8736961" y="3449745"/>
            <a:ext cx="1162554" cy="669338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 dirty="0">
                <a:solidFill>
                  <a:schemeClr val="bg2">
                    <a:lumMod val="75000"/>
                  </a:schemeClr>
                </a:solidFill>
              </a:rPr>
              <a:t>URL in DB?</a:t>
            </a: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2D6E8F-E3D3-4F58-9929-7D25ABE9A083}"/>
              </a:ext>
            </a:extLst>
          </p:cNvPr>
          <p:cNvSpPr/>
          <p:nvPr/>
        </p:nvSpPr>
        <p:spPr>
          <a:xfrm>
            <a:off x="10818148" y="2942098"/>
            <a:ext cx="520686" cy="18553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tx1"/>
                </a:solidFill>
              </a:rPr>
              <a:t>hallo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EC298E-4CD2-4835-ABDF-23203919A516}"/>
              </a:ext>
            </a:extLst>
          </p:cNvPr>
          <p:cNvSpPr/>
          <p:nvPr/>
        </p:nvSpPr>
        <p:spPr>
          <a:xfrm>
            <a:off x="10390936" y="4195863"/>
            <a:ext cx="737311" cy="2054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tx1"/>
                </a:solidFill>
              </a:rPr>
              <a:t>hallo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9A6719-0D0C-4BEF-8513-D6D3ED9931AA}"/>
              </a:ext>
            </a:extLst>
          </p:cNvPr>
          <p:cNvSpPr/>
          <p:nvPr/>
        </p:nvSpPr>
        <p:spPr>
          <a:xfrm>
            <a:off x="10510911" y="4140742"/>
            <a:ext cx="737311" cy="2054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tx1"/>
                </a:solidFill>
              </a:rPr>
              <a:t>hallo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3A1448-E0F6-46F8-A0B6-45D954077B29}"/>
              </a:ext>
            </a:extLst>
          </p:cNvPr>
          <p:cNvSpPr/>
          <p:nvPr/>
        </p:nvSpPr>
        <p:spPr>
          <a:xfrm>
            <a:off x="9614715" y="3203637"/>
            <a:ext cx="737311" cy="2054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tx1"/>
                </a:solidFill>
              </a:rPr>
              <a:t>hallo</a:t>
            </a:r>
            <a:endParaRPr 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925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C0B0B-597D-45E9-9411-814C7D014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 </a:t>
            </a:r>
            <a:r>
              <a:rPr lang="de-DE" dirty="0" err="1"/>
              <a:t>Document</a:t>
            </a:r>
            <a:r>
              <a:rPr lang="de-DE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7A965-6E66-4020-A5A1-34C6FFBD3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Object</a:t>
            </a:r>
            <a:r>
              <a:rPr lang="de-DE" dirty="0"/>
              <a:t> der Java </a:t>
            </a:r>
            <a:r>
              <a:rPr lang="de-DE" dirty="0" err="1"/>
              <a:t>Jsoup</a:t>
            </a:r>
            <a:r>
              <a:rPr lang="de-DE" dirty="0"/>
              <a:t> </a:t>
            </a:r>
            <a:r>
              <a:rPr lang="de-DE" dirty="0" err="1"/>
              <a:t>library</a:t>
            </a:r>
            <a:endParaRPr lang="de-DE" dirty="0"/>
          </a:p>
          <a:p>
            <a:r>
              <a:rPr lang="de-DE" dirty="0"/>
              <a:t>Beinhaltet Informationen zu jedem URL:</a:t>
            </a:r>
          </a:p>
          <a:p>
            <a:pPr lvl="1"/>
            <a:r>
              <a:rPr lang="de-DE" dirty="0"/>
              <a:t>Root URL</a:t>
            </a:r>
          </a:p>
          <a:p>
            <a:pPr lvl="1"/>
            <a:r>
              <a:rPr lang="de-DE" dirty="0"/>
              <a:t>HTML</a:t>
            </a:r>
          </a:p>
          <a:p>
            <a:pPr lvl="1"/>
            <a:r>
              <a:rPr lang="de-DE" dirty="0"/>
              <a:t>HTML </a:t>
            </a:r>
            <a:r>
              <a:rPr lang="de-DE" dirty="0" err="1"/>
              <a:t>headers</a:t>
            </a:r>
            <a:endParaRPr lang="de-DE" dirty="0"/>
          </a:p>
          <a:p>
            <a:pPr lvl="1"/>
            <a:r>
              <a:rPr lang="de-DE" dirty="0"/>
              <a:t>Und vieles mehr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307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CB9951C-7B91-4A10-A02E-31593867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342" y="1807849"/>
            <a:ext cx="9404723" cy="1400530"/>
          </a:xfrm>
        </p:spPr>
        <p:txBody>
          <a:bodyPr/>
          <a:lstStyle/>
          <a:p>
            <a:pPr algn="ctr"/>
            <a:r>
              <a:rPr lang="de-CH" sz="6000" dirty="0"/>
              <a:t>Sicherheitslücken mit HTML identifizieren, Live Demo:</a:t>
            </a:r>
          </a:p>
        </p:txBody>
      </p:sp>
    </p:spTree>
    <p:extLst>
      <p:ext uri="{BB962C8B-B14F-4D97-AF65-F5344CB8AC3E}">
        <p14:creationId xmlns:p14="http://schemas.microsoft.com/office/powerpoint/2010/main" val="113617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7A39C-A36D-48E9-8C96-3D6475A2A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Ergebnisse: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001F0-B5F5-4DCD-8165-12BD3E2CD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Ca. 200000 Websites </a:t>
            </a:r>
            <a:r>
              <a:rPr lang="de-DE" dirty="0" err="1"/>
              <a:t>gecrawled</a:t>
            </a:r>
            <a:endParaRPr lang="de-DE" dirty="0"/>
          </a:p>
          <a:p>
            <a:r>
              <a:rPr lang="de-DE" dirty="0"/>
              <a:t>Soviel CMS nicht </a:t>
            </a:r>
            <a:r>
              <a:rPr lang="de-DE" dirty="0" err="1"/>
              <a:t>detected</a:t>
            </a:r>
            <a:endParaRPr lang="de-DE" dirty="0"/>
          </a:p>
          <a:p>
            <a:r>
              <a:rPr lang="de-DE" dirty="0"/>
              <a:t>Soviel CMSVER nicht </a:t>
            </a:r>
            <a:r>
              <a:rPr lang="de-DE" dirty="0" err="1"/>
              <a:t>detected</a:t>
            </a:r>
            <a:endParaRPr lang="de-DE" dirty="0"/>
          </a:p>
          <a:p>
            <a:r>
              <a:rPr lang="de-DE" dirty="0"/>
              <a:t>Soviel mit </a:t>
            </a:r>
            <a:r>
              <a:rPr lang="de-DE" dirty="0" err="1"/>
              <a:t>security</a:t>
            </a:r>
            <a:r>
              <a:rPr lang="de-DE" dirty="0"/>
              <a:t> </a:t>
            </a:r>
            <a:r>
              <a:rPr lang="de-DE" dirty="0" err="1"/>
              <a:t>rating</a:t>
            </a:r>
            <a:r>
              <a:rPr lang="de-DE" dirty="0"/>
              <a:t> &gt;=10</a:t>
            </a:r>
          </a:p>
          <a:p>
            <a:r>
              <a:rPr lang="de-DE" dirty="0" err="1"/>
              <a:t>CMSVer</a:t>
            </a:r>
            <a:r>
              <a:rPr lang="de-DE" dirty="0"/>
              <a:t> </a:t>
            </a:r>
            <a:r>
              <a:rPr lang="de-DE" dirty="0" err="1"/>
              <a:t>detected</a:t>
            </a:r>
            <a:endParaRPr lang="de-DE" dirty="0"/>
          </a:p>
          <a:p>
            <a:r>
              <a:rPr lang="de-DE" dirty="0"/>
              <a:t>CMS </a:t>
            </a:r>
            <a:r>
              <a:rPr lang="de-DE" dirty="0" err="1"/>
              <a:t>detected</a:t>
            </a:r>
            <a:endParaRPr lang="de-DE" dirty="0"/>
          </a:p>
          <a:p>
            <a:r>
              <a:rPr lang="de-DE" dirty="0"/>
              <a:t>Etc. (vielleicht </a:t>
            </a:r>
            <a:r>
              <a:rPr lang="de-DE" dirty="0" err="1"/>
              <a:t>kuchen</a:t>
            </a:r>
            <a:r>
              <a:rPr lang="de-DE" dirty="0"/>
              <a:t> </a:t>
            </a:r>
            <a:r>
              <a:rPr lang="de-DE" dirty="0" err="1"/>
              <a:t>modell</a:t>
            </a:r>
            <a:r>
              <a:rPr lang="de-DE" dirty="0"/>
              <a:t> der CMS)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5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315E7B-D1C0-440F-AA83-3D601ACE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Wordpress</a:t>
            </a:r>
            <a:r>
              <a:rPr lang="de-CH" dirty="0"/>
              <a:t> Versionen im Umlauf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572EFE-6B69-4083-9AC8-82D91C863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solidFill>
                  <a:srgbClr val="FF0000"/>
                </a:solidFill>
              </a:rPr>
              <a:t>Statistik hier</a:t>
            </a:r>
          </a:p>
          <a:p>
            <a:r>
              <a:rPr lang="de-CH" dirty="0">
                <a:solidFill>
                  <a:srgbClr val="FF0000"/>
                </a:solidFill>
              </a:rPr>
              <a:t>Anzahl 3.0 / 3. irgendwas</a:t>
            </a:r>
          </a:p>
          <a:p>
            <a:r>
              <a:rPr lang="de-CH" dirty="0">
                <a:solidFill>
                  <a:srgbClr val="FF0000"/>
                </a:solidFill>
              </a:rPr>
              <a:t>Anzahl 2.0 /2. irgendwas</a:t>
            </a:r>
          </a:p>
          <a:p>
            <a:r>
              <a:rPr lang="de-CH" dirty="0">
                <a:solidFill>
                  <a:srgbClr val="FF0000"/>
                </a:solidFill>
              </a:rPr>
              <a:t>Anzahl 4.0 / 4. irgendwas</a:t>
            </a:r>
          </a:p>
          <a:p>
            <a:r>
              <a:rPr lang="de-CH" dirty="0">
                <a:solidFill>
                  <a:srgbClr val="FF0000"/>
                </a:solidFill>
              </a:rPr>
              <a:t>Anzahl 5.0 / 5. irgendwas</a:t>
            </a:r>
          </a:p>
          <a:p>
            <a:endParaRPr lang="de-CH" dirty="0">
              <a:solidFill>
                <a:srgbClr val="FF0000"/>
              </a:solidFill>
            </a:endParaRPr>
          </a:p>
          <a:p>
            <a:endParaRPr lang="de-CH" dirty="0">
              <a:solidFill>
                <a:srgbClr val="FF0000"/>
              </a:solidFill>
            </a:endParaRPr>
          </a:p>
          <a:p>
            <a:endParaRPr lang="de-CH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F5231E-79D2-462C-8251-41A7BD5F0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47" y="3719127"/>
            <a:ext cx="8947150" cy="24192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049F06D-10BE-4473-A8A8-99977BE347CF}"/>
              </a:ext>
            </a:extLst>
          </p:cNvPr>
          <p:cNvSpPr/>
          <p:nvPr/>
        </p:nvSpPr>
        <p:spPr>
          <a:xfrm>
            <a:off x="3467911" y="6059126"/>
            <a:ext cx="5085944" cy="633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Source: (wpwhitesecurity.com 12.04.2019)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33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CC94C-FDE4-410F-986E-E08D3B77E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Wordpress</a:t>
            </a:r>
            <a:r>
              <a:rPr lang="de-DE" dirty="0"/>
              <a:t> gefährliche Plugins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4D27E1-40E6-4911-BFFB-84473D9AA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Tested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: WooCommerce (19 </a:t>
            </a:r>
            <a:r>
              <a:rPr lang="de-DE" dirty="0" err="1"/>
              <a:t>known</a:t>
            </a:r>
            <a:r>
              <a:rPr lang="de-DE" dirty="0"/>
              <a:t> </a:t>
            </a:r>
            <a:r>
              <a:rPr lang="de-DE" dirty="0" err="1"/>
              <a:t>vulerabilities</a:t>
            </a:r>
            <a:r>
              <a:rPr lang="de-DE" dirty="0"/>
              <a:t>), </a:t>
            </a:r>
            <a:r>
              <a:rPr lang="de-DE" dirty="0" err="1"/>
              <a:t>Yoast</a:t>
            </a:r>
            <a:r>
              <a:rPr lang="de-DE" dirty="0"/>
              <a:t> SEO (10 </a:t>
            </a:r>
            <a:r>
              <a:rPr lang="de-DE" dirty="0" err="1"/>
              <a:t>known</a:t>
            </a:r>
            <a:r>
              <a:rPr lang="de-DE" dirty="0"/>
              <a:t> </a:t>
            </a:r>
            <a:r>
              <a:rPr lang="de-DE" dirty="0" err="1"/>
              <a:t>vulerabilities</a:t>
            </a:r>
            <a:r>
              <a:rPr lang="de-DE" dirty="0"/>
              <a:t>), </a:t>
            </a:r>
            <a:r>
              <a:rPr lang="de-DE" dirty="0" err="1"/>
              <a:t>redirection</a:t>
            </a:r>
            <a:r>
              <a:rPr lang="de-DE" dirty="0"/>
              <a:t> (</a:t>
            </a:r>
            <a:r>
              <a:rPr lang="de-DE" dirty="0" err="1"/>
              <a:t>bad</a:t>
            </a:r>
            <a:r>
              <a:rPr lang="de-DE" dirty="0"/>
              <a:t> </a:t>
            </a:r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vulnerabilities</a:t>
            </a:r>
            <a:r>
              <a:rPr lang="de-DE" dirty="0"/>
              <a:t>), </a:t>
            </a:r>
            <a:r>
              <a:rPr lang="de-DE" dirty="0" err="1"/>
              <a:t>NextGen</a:t>
            </a:r>
            <a:r>
              <a:rPr lang="de-DE" dirty="0"/>
              <a:t> Gallery (14 </a:t>
            </a:r>
            <a:r>
              <a:rPr lang="de-DE" dirty="0" err="1"/>
              <a:t>security</a:t>
            </a:r>
            <a:r>
              <a:rPr lang="de-DE" dirty="0"/>
              <a:t> </a:t>
            </a:r>
            <a:r>
              <a:rPr lang="de-DE" dirty="0" err="1"/>
              <a:t>advisories</a:t>
            </a:r>
            <a:r>
              <a:rPr lang="de-DE" dirty="0"/>
              <a:t>), ContactForm7 (</a:t>
            </a:r>
            <a:r>
              <a:rPr lang="de-DE" dirty="0" err="1"/>
              <a:t>privelidge</a:t>
            </a:r>
            <a:r>
              <a:rPr lang="de-DE" dirty="0"/>
              <a:t> </a:t>
            </a:r>
            <a:r>
              <a:rPr lang="de-DE" dirty="0" err="1"/>
              <a:t>escalation</a:t>
            </a:r>
            <a:r>
              <a:rPr lang="de-DE" dirty="0"/>
              <a:t> </a:t>
            </a:r>
            <a:r>
              <a:rPr lang="de-DE" dirty="0" err="1"/>
              <a:t>flaw</a:t>
            </a:r>
            <a:r>
              <a:rPr lang="de-DE" dirty="0"/>
              <a:t>) (Source: immuniweb.com)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5844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401</Words>
  <Application>Microsoft Office PowerPoint</Application>
  <PresentationFormat>Widescreen</PresentationFormat>
  <Paragraphs>81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</vt:lpstr>
      <vt:lpstr>Analyse von CMS Security mit Web Crawling</vt:lpstr>
      <vt:lpstr>CMS</vt:lpstr>
      <vt:lpstr>Sicherheitslücken in CMS Installationen</vt:lpstr>
      <vt:lpstr>Webcrawler</vt:lpstr>
      <vt:lpstr>Was ist ein Document?</vt:lpstr>
      <vt:lpstr>Sicherheitslücken mit HTML identifizieren, Live Demo:</vt:lpstr>
      <vt:lpstr>Unsere Ergebnisse:</vt:lpstr>
      <vt:lpstr>Wordpress Versionen im Umlauf</vt:lpstr>
      <vt:lpstr>Wordpress gefährliche Plugins</vt:lpstr>
      <vt:lpstr>Wordpress Login Sicherheit</vt:lpstr>
      <vt:lpstr>Robots.txt</vt:lpstr>
      <vt:lpstr>Wie kann man Sicherheitsrisiken minimieren?</vt:lpstr>
      <vt:lpstr>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von CMS Security mit Web Crawling</dc:title>
  <dc:creator>Daniel Weissen</dc:creator>
  <cp:lastModifiedBy>Daniel Weissen</cp:lastModifiedBy>
  <cp:revision>9</cp:revision>
  <dcterms:created xsi:type="dcterms:W3CDTF">2019-05-21T17:25:01Z</dcterms:created>
  <dcterms:modified xsi:type="dcterms:W3CDTF">2019-05-21T18:33:15Z</dcterms:modified>
</cp:coreProperties>
</file>