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965474a9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965474a9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b9a0b07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b9a0b07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965474a9_3_3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965474a9_3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hyperlink" Target="https://translate.google.com/community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hyperlink" Target="https://github.com/spMohanty/PlantVillage-Dataset/tree/master/raw/color" TargetMode="External"/><Relationship Id="rId6" Type="http://schemas.openxmlformats.org/officeDocument/2006/relationships/image" Target="../media/image4.jpg"/><Relationship Id="rId7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714100" y="630225"/>
            <a:ext cx="59892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Data-parallelism for plant disease detection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Tijana Atanasovska - 196014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14093" l="2132" r="6751" t="6554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>
            <p:ph type="title"/>
          </p:nvPr>
        </p:nvSpPr>
        <p:spPr>
          <a:xfrm>
            <a:off x="371149" y="795125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</a:t>
            </a:r>
            <a:r>
              <a:rPr lang="en"/>
              <a:t>the</a:t>
            </a:r>
            <a:r>
              <a:rPr lang="en"/>
              <a:t> inception … 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 YOU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your attention!</a:t>
            </a:r>
            <a:endParaRPr/>
          </a:p>
        </p:txBody>
      </p:sp>
      <p:grpSp>
        <p:nvGrpSpPr>
          <p:cNvPr id="147" name="Google Shape;147;p22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148" name="Google Shape;148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49" name="Google Shape;149;p22"/>
            <p:cNvPicPr preferRelativeResize="0"/>
            <p:nvPr/>
          </p:nvPicPr>
          <p:blipFill rotWithShape="1">
            <a:blip r:embed="rId6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22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Future work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Many GPUs?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Different environment parameters ?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Separated training and averaging the results at the end of the process 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?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459575" y="712150"/>
            <a:ext cx="5607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Decentralization in ML ?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Types of parallelization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DATA ← PARALLELISM → MODEL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Alex Krizhevsky  →  combination of both ?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Distributed Machine Learning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650" y="3247875"/>
            <a:ext cx="3551000" cy="17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6" name="Google Shape;86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GOAL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Implement data-parallelism approach for plant disease classification model and compare performances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One CPU core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Two CPU cores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GPU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56200" y="369925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Intertwined </a:t>
            </a:r>
            <a:r>
              <a:rPr lang="en">
                <a:solidFill>
                  <a:schemeClr val="accent5"/>
                </a:solidFill>
              </a:rPr>
              <a:t>sciences ?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94" name="Google Shape;94;p16"/>
          <p:cNvGrpSpPr/>
          <p:nvPr/>
        </p:nvGrpSpPr>
        <p:grpSpPr>
          <a:xfrm>
            <a:off x="997405" y="1447660"/>
            <a:ext cx="5041262" cy="3696012"/>
            <a:chOff x="6803275" y="395363"/>
            <a:chExt cx="2212050" cy="2537076"/>
          </a:xfrm>
        </p:grpSpPr>
        <p:pic>
          <p:nvPicPr>
            <p:cNvPr id="95" name="Google Shape;9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96" name="Google Shape;96;p16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6"/>
            <p:cNvSpPr txBox="1"/>
            <p:nvPr/>
          </p:nvSpPr>
          <p:spPr>
            <a:xfrm>
              <a:off x="6944806" y="677936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Plant disease dataset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Plant images of 14 species, 38 diseases → 20.639 images ;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Preprocessing - 128px ;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Train test division → 80% - 20% ;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Random selection of images to increase robustness ;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Organized folders by bread ;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b="1" lang="en" sz="1200" u="sng">
                  <a:solidFill>
                    <a:schemeClr val="hlink"/>
                  </a:solidFill>
                  <a:latin typeface="Raleway"/>
                  <a:ea typeface="Raleway"/>
                  <a:cs typeface="Raleway"/>
                  <a:sym typeface="Raleway"/>
                  <a:hlinkClick r:id="rId5"/>
                </a:rPr>
                <a:t>https://github.com/spMohanty/PlantVillage-Dataset/tree/master/raw/color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98" name="Google Shape;9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64300" y="1113550"/>
            <a:ext cx="1569025" cy="156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43875" y="2978625"/>
            <a:ext cx="1569025" cy="15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5" name="Google Shape;105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Job splitting …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" name="Google Shape;107;p17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MPI (Message Passing Interface)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Standardized and portable message passing standard for parallel computer architectures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Mpi4Py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Python version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Number of training epochs: 25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Steps per epoch: 32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Batch size: 32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4572000" y="980400"/>
            <a:ext cx="42945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Meet the architecture.</a:t>
            </a:r>
            <a:r>
              <a:rPr lang="en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Frameworks used: TensorFlow + Keras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100" y="745239"/>
            <a:ext cx="3489300" cy="413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9" name="Google Shape;119;p1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2855550" y="11851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System specification of the hardware </a:t>
            </a:r>
            <a:endParaRPr b="1" sz="1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1" name="Google Shape;121;p19"/>
          <p:cNvSpPr txBox="1"/>
          <p:nvPr>
            <p:ph idx="4294967295" type="body"/>
          </p:nvPr>
        </p:nvSpPr>
        <p:spPr>
          <a:xfrm>
            <a:off x="2855550" y="165287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It has 4 cores (8 threads) 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Installed physical memory (RAM) → 16GB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GPU → NVIDIA GeForce RTX 3050Ti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CPU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50">
                <a:latin typeface="Arial"/>
                <a:ea typeface="Arial"/>
                <a:cs typeface="Arial"/>
                <a:sym typeface="Arial"/>
              </a:rPr>
              <a:t>Intel Core i7-11370H, 11th gen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4 Cores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8 threads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GPU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NVIDIA GeForce RTX 3050Ti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1" type="subTitle"/>
          </p:nvPr>
        </p:nvSpPr>
        <p:spPr>
          <a:xfrm>
            <a:off x="265500" y="653700"/>
            <a:ext cx="40452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DATA LOADING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One core </a:t>
            </a:r>
            <a:r>
              <a:rPr lang="en" sz="1250">
                <a:latin typeface="Arial"/>
                <a:ea typeface="Arial"/>
                <a:cs typeface="Arial"/>
                <a:sym typeface="Arial"/>
              </a:rPr>
              <a:t>→ 46.93s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Two cores → 19,66s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GPU → 40.68s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425" y="124475"/>
            <a:ext cx="4287575" cy="258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20"/>
          <p:cNvGrpSpPr/>
          <p:nvPr/>
        </p:nvGrpSpPr>
        <p:grpSpPr>
          <a:xfrm>
            <a:off x="6688238" y="2845213"/>
            <a:ext cx="2076672" cy="2231672"/>
            <a:chOff x="7632875" y="1635117"/>
            <a:chExt cx="2212050" cy="2586246"/>
          </a:xfrm>
        </p:grpSpPr>
        <p:pic>
          <p:nvPicPr>
            <p:cNvPr id="129" name="Google Shape;129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32875" y="1716370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30" name="Google Shape;130;p20"/>
            <p:cNvPicPr preferRelativeResize="0"/>
            <p:nvPr/>
          </p:nvPicPr>
          <p:blipFill rotWithShape="1">
            <a:blip r:embed="rId5">
              <a:alphaModFix/>
            </a:blip>
            <a:srcRect b="10011" l="9244" r="2118" t="5926"/>
            <a:stretch/>
          </p:blipFill>
          <p:spPr>
            <a:xfrm rot="154830">
              <a:off x="8247479" y="1652603"/>
              <a:ext cx="783046" cy="2781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20"/>
            <p:cNvSpPr txBox="1"/>
            <p:nvPr/>
          </p:nvSpPr>
          <p:spPr>
            <a:xfrm>
              <a:off x="7774400" y="1966868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Google COLAB ?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As Colab is very popular platform for neural network training, we tried the same process using it. 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Results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: 1m 32s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32" name="Google Shape;132;p20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*GPU has to pass data from RAM to GRAM in a ‘costly’ manner</a:t>
            </a:r>
            <a:endParaRPr i="1"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4971300" y="414825"/>
            <a:ext cx="4033800" cy="8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Training process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38" y="525725"/>
            <a:ext cx="3707301" cy="2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3600" y="2835800"/>
            <a:ext cx="3463337" cy="20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5406550" y="80252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It has 4 cores (8 threads) 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Installed physical memory (RAM) → 16GB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GPU → NVIDIA GeForce RTX 3050Ti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One Core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895,68s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Two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Cores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Equals →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One core - 66,87 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GPU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Equals → 3 times faster than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two cores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 ACCURACY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: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One core - 55%, two cores - 54,9% and GPU - 52,6%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