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2F54C6B-75D6-4FE2-9BA8-934AE7838FE3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CD0B8C6-5C43-4FEB-A7E2-8EA3625F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9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4C6B-75D6-4FE2-9BA8-934AE7838FE3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8C6-5C43-4FEB-A7E2-8EA3625F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9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4C6B-75D6-4FE2-9BA8-934AE7838FE3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8C6-5C43-4FEB-A7E2-8EA3625F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8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4C6B-75D6-4FE2-9BA8-934AE7838FE3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8C6-5C43-4FEB-A7E2-8EA3625F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7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4C6B-75D6-4FE2-9BA8-934AE7838FE3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8C6-5C43-4FEB-A7E2-8EA3625F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26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4C6B-75D6-4FE2-9BA8-934AE7838FE3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8C6-5C43-4FEB-A7E2-8EA3625F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9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4C6B-75D6-4FE2-9BA8-934AE7838FE3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8C6-5C43-4FEB-A7E2-8EA3625F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42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2F54C6B-75D6-4FE2-9BA8-934AE7838FE3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8C6-5C43-4FEB-A7E2-8EA3625F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1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2F54C6B-75D6-4FE2-9BA8-934AE7838FE3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8C6-5C43-4FEB-A7E2-8EA3625F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3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4C6B-75D6-4FE2-9BA8-934AE7838FE3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8C6-5C43-4FEB-A7E2-8EA3625F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3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4C6B-75D6-4FE2-9BA8-934AE7838FE3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8C6-5C43-4FEB-A7E2-8EA3625F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8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4C6B-75D6-4FE2-9BA8-934AE7838FE3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8C6-5C43-4FEB-A7E2-8EA3625F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4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4C6B-75D6-4FE2-9BA8-934AE7838FE3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8C6-5C43-4FEB-A7E2-8EA3625F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2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4C6B-75D6-4FE2-9BA8-934AE7838FE3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8C6-5C43-4FEB-A7E2-8EA3625F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9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4C6B-75D6-4FE2-9BA8-934AE7838FE3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8C6-5C43-4FEB-A7E2-8EA3625F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4C6B-75D6-4FE2-9BA8-934AE7838FE3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8C6-5C43-4FEB-A7E2-8EA3625F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3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4C6B-75D6-4FE2-9BA8-934AE7838FE3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B8C6-5C43-4FEB-A7E2-8EA3625F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2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2F54C6B-75D6-4FE2-9BA8-934AE7838FE3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CD0B8C6-5C43-4FEB-A7E2-8EA3625FD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0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87C1-79BC-16FA-B3F9-C3BEF8148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PREPOZNAVANJE ZNAKOVA ZNAKOVNOG JEZIKA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570E8-751A-5B37-A251-1C2D3021B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Autor: </a:t>
            </a:r>
            <a:r>
              <a:rPr lang="en-US" dirty="0" err="1"/>
              <a:t>tijana</a:t>
            </a:r>
            <a:r>
              <a:rPr lang="en-US" dirty="0"/>
              <a:t> Mazinjanin SV41/2021</a:t>
            </a:r>
          </a:p>
        </p:txBody>
      </p:sp>
    </p:spTree>
    <p:extLst>
      <p:ext uri="{BB962C8B-B14F-4D97-AF65-F5344CB8AC3E}">
        <p14:creationId xmlns:p14="http://schemas.microsoft.com/office/powerpoint/2010/main" val="3048042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D8E8-A794-478F-762A-CEB314D5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644CE-961F-3EB5-8A7B-88BE60029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Convolutional neural network -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konstruisana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je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konvulaciona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mreža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koja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koristi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Conv1D.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Nakon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svakog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Conv1D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sloja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sledi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MaxPooling1D,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zatim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Flatten.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Nakon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toga,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dva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potpuno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povezana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Dense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sloja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služe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za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klasifikaciju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,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pri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čemu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poslednji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sloj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koristi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softmax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aktivaciju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za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generisanje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verovatnoća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za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različite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klase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.</a:t>
            </a:r>
            <a:endParaRPr lang="en-US" dirty="0">
              <a:solidFill>
                <a:srgbClr val="032B50"/>
              </a:solidFill>
              <a:effectLst/>
              <a:latin typeface="YAFdJpYtCxE 0"/>
            </a:endParaRPr>
          </a:p>
          <a:p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Korišten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je Adam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optimizator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.</a:t>
            </a:r>
            <a:endParaRPr lang="en-US" dirty="0">
              <a:solidFill>
                <a:srgbClr val="032B50"/>
              </a:solidFill>
              <a:effectLst/>
              <a:latin typeface="YAFdJpYtCxE 0"/>
            </a:endParaRPr>
          </a:p>
          <a:p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Model je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treniran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kroz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10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epoha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,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sa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  <a:latin typeface="YAFdJpYtCxE 0"/>
              </a:rPr>
              <a:t>veličinom</a:t>
            </a:r>
            <a:r>
              <a:rPr lang="en-US" b="0" i="0" dirty="0">
                <a:solidFill>
                  <a:srgbClr val="032B50"/>
                </a:solidFill>
                <a:effectLst/>
                <a:latin typeface="YAFdJpYtCxE 0"/>
              </a:rPr>
              <a:t> batch-a 32.</a:t>
            </a:r>
            <a:endParaRPr lang="en-US" dirty="0">
              <a:solidFill>
                <a:srgbClr val="032B50"/>
              </a:solidFill>
              <a:effectLst/>
              <a:latin typeface="YAFdJpYtCxE 0"/>
            </a:endParaRPr>
          </a:p>
        </p:txBody>
      </p:sp>
    </p:spTree>
    <p:extLst>
      <p:ext uri="{BB962C8B-B14F-4D97-AF65-F5344CB8AC3E}">
        <p14:creationId xmlns:p14="http://schemas.microsoft.com/office/powerpoint/2010/main" val="16534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A382-CBB5-42E8-AD21-BD2B5D5B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ANALIZA REZULTATA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C1870-AEB2-9399-3BC0-BC167CF8321A}"/>
              </a:ext>
            </a:extLst>
          </p:cNvPr>
          <p:cNvSpPr txBox="1"/>
          <p:nvPr/>
        </p:nvSpPr>
        <p:spPr>
          <a:xfrm>
            <a:off x="1154953" y="2674560"/>
            <a:ext cx="104042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2B50"/>
                </a:solidFill>
                <a:effectLst/>
              </a:rPr>
              <a:t>Random Forest je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postigao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najvišu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tačnost</a:t>
            </a:r>
            <a:r>
              <a:rPr lang="en-US" b="0" i="0" dirty="0">
                <a:solidFill>
                  <a:srgbClr val="032B5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preciznost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i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odziv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od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svih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algoritama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što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ga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čini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najboljim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izborom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za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ovaj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specifičan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problem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prepoznavanja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znakova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znakovnog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jezika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na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osnovu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dobijenih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rezultata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32B50"/>
                </a:solidFill>
                <a:effectLst/>
              </a:rPr>
              <a:t>K Nearest Neighbors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takođe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pokazuje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vrlo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dobre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rezultate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sa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gotovo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savršenom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tačnošću</a:t>
            </a:r>
            <a:r>
              <a:rPr lang="en-US" b="0" i="0" dirty="0">
                <a:solidFill>
                  <a:srgbClr val="032B5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preciznošću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i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odzivom</a:t>
            </a:r>
            <a:r>
              <a:rPr lang="en-US" b="0" i="0" dirty="0">
                <a:solidFill>
                  <a:srgbClr val="032B50"/>
                </a:solidFill>
                <a:effectLst/>
              </a:rPr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2B50"/>
                </a:solidFill>
                <a:effectLst/>
              </a:rPr>
              <a:t>Support Vector Classifier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i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CNN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takođe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daju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solidne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rezultate</a:t>
            </a:r>
            <a:r>
              <a:rPr lang="en-US" b="0" i="0" dirty="0">
                <a:solidFill>
                  <a:srgbClr val="032B5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ali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nešto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niže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u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poređenju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sa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prethodna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dva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algoritma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.</a:t>
            </a:r>
            <a:endParaRPr lang="en-US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2AC7DB3F-942A-E8FF-6B27-C7209D945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893" y="4875827"/>
            <a:ext cx="6728373" cy="184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1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273F-53F8-A755-4D26-AE49A717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E8905C-1FBB-5457-1908-E9A817F70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7" y="2965078"/>
            <a:ext cx="8543925" cy="2809875"/>
          </a:xfrm>
        </p:spPr>
      </p:pic>
    </p:spTree>
    <p:extLst>
      <p:ext uri="{BB962C8B-B14F-4D97-AF65-F5344CB8AC3E}">
        <p14:creationId xmlns:p14="http://schemas.microsoft.com/office/powerpoint/2010/main" val="248618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3792-5DA2-59F9-3A01-F38FCBC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9A6DF-58F8-001E-E61A-08E05E2F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Gluve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nagluve</a:t>
            </a:r>
            <a:r>
              <a:rPr lang="en-US" dirty="0"/>
              <a:t> </a:t>
            </a:r>
            <a:r>
              <a:rPr lang="en-US" dirty="0" err="1"/>
              <a:t>osobe</a:t>
            </a:r>
            <a:r>
              <a:rPr lang="en-US" dirty="0"/>
              <a:t>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prepreke</a:t>
            </a:r>
            <a:r>
              <a:rPr lang="en-US" dirty="0"/>
              <a:t> u </a:t>
            </a:r>
            <a:r>
              <a:rPr lang="en-US" dirty="0" err="1"/>
              <a:t>komunikaciji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nepoznavanja</a:t>
            </a:r>
            <a:r>
              <a:rPr lang="en-US" dirty="0"/>
              <a:t> </a:t>
            </a:r>
            <a:r>
              <a:rPr lang="en-US" dirty="0" err="1"/>
              <a:t>znakovnog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većine</a:t>
            </a:r>
            <a:r>
              <a:rPr lang="en-US" dirty="0"/>
              <a:t> </a:t>
            </a:r>
            <a:r>
              <a:rPr lang="en-US" dirty="0" err="1"/>
              <a:t>ljudi</a:t>
            </a:r>
            <a:r>
              <a:rPr lang="en-US" dirty="0"/>
              <a:t>.</a:t>
            </a:r>
          </a:p>
          <a:p>
            <a:r>
              <a:rPr lang="en-US" dirty="0" err="1"/>
              <a:t>Projekat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za </a:t>
            </a:r>
            <a:r>
              <a:rPr lang="en-US" dirty="0" err="1"/>
              <a:t>cilj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 </a:t>
            </a:r>
            <a:r>
              <a:rPr lang="en-US" dirty="0" err="1"/>
              <a:t>pruži</a:t>
            </a:r>
            <a:r>
              <a:rPr lang="en-US" dirty="0"/>
              <a:t> </a:t>
            </a:r>
            <a:r>
              <a:rPr lang="en-US" dirty="0" err="1"/>
              <a:t>sredstvo</a:t>
            </a:r>
            <a:r>
              <a:rPr lang="en-US" dirty="0"/>
              <a:t> za </a:t>
            </a:r>
            <a:r>
              <a:rPr lang="en-US" dirty="0" err="1"/>
              <a:t>komunikaciju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gluvih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ne-</a:t>
            </a:r>
            <a:r>
              <a:rPr lang="en-US" dirty="0" err="1"/>
              <a:t>gluvih</a:t>
            </a:r>
            <a:r>
              <a:rPr lang="en-US" dirty="0"/>
              <a:t> </a:t>
            </a:r>
            <a:r>
              <a:rPr lang="en-US" dirty="0" err="1"/>
              <a:t>osoba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Povećanje</a:t>
            </a:r>
            <a:r>
              <a:rPr lang="en-US" dirty="0"/>
              <a:t> </a:t>
            </a:r>
            <a:r>
              <a:rPr lang="en-US" dirty="0" err="1"/>
              <a:t>uključenosti</a:t>
            </a:r>
            <a:r>
              <a:rPr lang="en-US" dirty="0"/>
              <a:t> </a:t>
            </a:r>
            <a:r>
              <a:rPr lang="en-US" dirty="0" err="1"/>
              <a:t>gluvih</a:t>
            </a:r>
            <a:r>
              <a:rPr lang="en-US" dirty="0"/>
              <a:t> </a:t>
            </a:r>
            <a:r>
              <a:rPr lang="en-US" dirty="0" err="1"/>
              <a:t>osoba</a:t>
            </a:r>
            <a:r>
              <a:rPr lang="en-US" dirty="0"/>
              <a:t> u </a:t>
            </a:r>
            <a:r>
              <a:rPr lang="en-US" dirty="0" err="1"/>
              <a:t>društvo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omogućavanje</a:t>
            </a:r>
            <a:r>
              <a:rPr lang="en-US" dirty="0"/>
              <a:t> </a:t>
            </a:r>
            <a:r>
              <a:rPr lang="en-US" dirty="0" err="1"/>
              <a:t>aktivnog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ravnopravnog</a:t>
            </a:r>
            <a:r>
              <a:rPr lang="en-US" dirty="0"/>
              <a:t> </a:t>
            </a:r>
            <a:r>
              <a:rPr lang="en-US" dirty="0" err="1"/>
              <a:t>učešća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Omogućavanje</a:t>
            </a:r>
            <a:r>
              <a:rPr lang="en-US" dirty="0"/>
              <a:t> </a:t>
            </a:r>
            <a:r>
              <a:rPr lang="en-US" dirty="0" err="1"/>
              <a:t>veće</a:t>
            </a:r>
            <a:r>
              <a:rPr lang="en-US" dirty="0"/>
              <a:t> </a:t>
            </a:r>
            <a:r>
              <a:rPr lang="en-US" dirty="0" err="1"/>
              <a:t>nezavisnosti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informacijama</a:t>
            </a:r>
            <a:r>
              <a:rPr lang="en-US" dirty="0"/>
              <a:t> za </a:t>
            </a:r>
            <a:r>
              <a:rPr lang="en-US" dirty="0" err="1"/>
              <a:t>gluve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nagluve</a:t>
            </a:r>
            <a:r>
              <a:rPr lang="en-US" dirty="0"/>
              <a:t> </a:t>
            </a:r>
            <a:r>
              <a:rPr lang="en-US" dirty="0" err="1"/>
              <a:t>osobe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102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C929-7617-13CD-9A8E-C103EE91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SAKUPLJANJE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8F647-B27C-8935-50EE-F43B71F58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Korištena</a:t>
            </a:r>
            <a:r>
              <a:rPr lang="en-US" dirty="0"/>
              <a:t> je python </a:t>
            </a:r>
            <a:r>
              <a:rPr lang="en-US" dirty="0" err="1"/>
              <a:t>skripta</a:t>
            </a:r>
            <a:r>
              <a:rPr lang="en-US" dirty="0"/>
              <a:t> za </a:t>
            </a:r>
            <a:r>
              <a:rPr lang="en-US" dirty="0" err="1"/>
              <a:t>prikupljanje</a:t>
            </a:r>
            <a:r>
              <a:rPr lang="en-US" dirty="0"/>
              <a:t> </a:t>
            </a:r>
            <a:r>
              <a:rPr lang="en-US" dirty="0" err="1"/>
              <a:t>slika</a:t>
            </a:r>
            <a:endParaRPr lang="en-US" dirty="0"/>
          </a:p>
          <a:p>
            <a:r>
              <a:rPr lang="en-US" dirty="0" err="1"/>
              <a:t>Iz</a:t>
            </a:r>
            <a:r>
              <a:rPr lang="en-US" dirty="0"/>
              <a:t> video </a:t>
            </a:r>
            <a:r>
              <a:rPr lang="en-US" dirty="0" err="1"/>
              <a:t>zapisa</a:t>
            </a:r>
            <a:r>
              <a:rPr lang="en-US" dirty="0"/>
              <a:t> se </a:t>
            </a:r>
            <a:r>
              <a:rPr lang="en-US" dirty="0" err="1"/>
              <a:t>izdvajaju</a:t>
            </a:r>
            <a:r>
              <a:rPr lang="en-US" dirty="0"/>
              <a:t> </a:t>
            </a:r>
            <a:r>
              <a:rPr lang="en-US" dirty="0" err="1"/>
              <a:t>pojedinačne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– 100 </a:t>
            </a:r>
            <a:r>
              <a:rPr lang="en-US" dirty="0" err="1"/>
              <a:t>slika</a:t>
            </a:r>
            <a:r>
              <a:rPr lang="en-US" dirty="0"/>
              <a:t> po </a:t>
            </a:r>
            <a:r>
              <a:rPr lang="en-US" dirty="0" err="1"/>
              <a:t>znaku</a:t>
            </a:r>
            <a:endParaRPr lang="en-US" dirty="0"/>
          </a:p>
          <a:p>
            <a:r>
              <a:rPr lang="en-US" dirty="0" err="1"/>
              <a:t>Osigurati</a:t>
            </a:r>
            <a:r>
              <a:rPr lang="en-US" dirty="0"/>
              <a:t> </a:t>
            </a:r>
            <a:r>
              <a:rPr lang="en-US" dirty="0" err="1"/>
              <a:t>raznovrsnost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Različite</a:t>
            </a:r>
            <a:r>
              <a:rPr lang="en-US" dirty="0"/>
              <a:t> </a:t>
            </a:r>
            <a:r>
              <a:rPr lang="en-US" dirty="0" err="1"/>
              <a:t>udaljenosti</a:t>
            </a:r>
            <a:r>
              <a:rPr lang="en-US" dirty="0"/>
              <a:t> od </a:t>
            </a:r>
            <a:r>
              <a:rPr lang="en-US" dirty="0" err="1"/>
              <a:t>kamere</a:t>
            </a:r>
            <a:endParaRPr lang="en-US" dirty="0"/>
          </a:p>
          <a:p>
            <a:pPr lvl="1"/>
            <a:r>
              <a:rPr lang="en-US" dirty="0" err="1"/>
              <a:t>Različiti</a:t>
            </a:r>
            <a:r>
              <a:rPr lang="en-US" dirty="0"/>
              <a:t> </a:t>
            </a:r>
            <a:r>
              <a:rPr lang="en-US" dirty="0" err="1"/>
              <a:t>uglovi</a:t>
            </a:r>
            <a:r>
              <a:rPr lang="en-US" dirty="0"/>
              <a:t>, </a:t>
            </a:r>
            <a:r>
              <a:rPr lang="en-US" dirty="0" err="1"/>
              <a:t>rotacija</a:t>
            </a:r>
            <a:r>
              <a:rPr lang="en-US" dirty="0"/>
              <a:t> </a:t>
            </a:r>
            <a:r>
              <a:rPr lang="en-US" dirty="0" err="1"/>
              <a:t>ruke</a:t>
            </a:r>
            <a:endParaRPr lang="en-US" dirty="0"/>
          </a:p>
          <a:p>
            <a:r>
              <a:rPr lang="en-US" dirty="0"/>
              <a:t>OpenCV – </a:t>
            </a:r>
            <a:r>
              <a:rPr lang="en-US" dirty="0" err="1"/>
              <a:t>biblioteka</a:t>
            </a:r>
            <a:r>
              <a:rPr lang="en-US" dirty="0"/>
              <a:t> za </a:t>
            </a:r>
            <a:r>
              <a:rPr lang="en-US" dirty="0" err="1"/>
              <a:t>prikupljanje</a:t>
            </a:r>
            <a:r>
              <a:rPr lang="en-US" dirty="0"/>
              <a:t> video </a:t>
            </a:r>
            <a:r>
              <a:rPr lang="en-US" dirty="0" err="1"/>
              <a:t>zapisa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9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37B0-6955-BCB3-1242-07B7B80B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KREIRANJE DATASET-A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913C-F04B-8341-6533-A02129105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685540" cy="3416300"/>
          </a:xfrm>
        </p:spPr>
        <p:txBody>
          <a:bodyPr/>
          <a:lstStyle/>
          <a:p>
            <a:r>
              <a:rPr lang="en-US" dirty="0" err="1"/>
              <a:t>Prolazi</a:t>
            </a:r>
            <a:r>
              <a:rPr lang="en-US" dirty="0"/>
              <a:t> se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svaku</a:t>
            </a:r>
            <a:r>
              <a:rPr lang="en-US" dirty="0"/>
              <a:t> </a:t>
            </a:r>
            <a:r>
              <a:rPr lang="en-US" dirty="0" err="1"/>
              <a:t>sliku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detektuje</a:t>
            </a:r>
            <a:r>
              <a:rPr lang="en-US" dirty="0"/>
              <a:t> se </a:t>
            </a:r>
            <a:r>
              <a:rPr lang="en-US" dirty="0" err="1"/>
              <a:t>ruka</a:t>
            </a:r>
            <a:endParaRPr lang="en-US" dirty="0"/>
          </a:p>
          <a:p>
            <a:r>
              <a:rPr lang="en-US" dirty="0" err="1"/>
              <a:t>Detektuju</a:t>
            </a:r>
            <a:r>
              <a:rPr lang="en-US" dirty="0"/>
              <a:t> se </a:t>
            </a:r>
            <a:r>
              <a:rPr lang="en-US" dirty="0" err="1"/>
              <a:t>ključne</a:t>
            </a:r>
            <a:r>
              <a:rPr lang="en-US" dirty="0"/>
              <a:t> </a:t>
            </a:r>
            <a:r>
              <a:rPr lang="en-US" dirty="0" err="1"/>
              <a:t>tačke</a:t>
            </a:r>
            <a:r>
              <a:rPr lang="en-US" dirty="0"/>
              <a:t> </a:t>
            </a:r>
            <a:r>
              <a:rPr lang="en-US" dirty="0" err="1"/>
              <a:t>ruke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uzimaju</a:t>
            </a:r>
            <a:r>
              <a:rPr lang="en-US" dirty="0"/>
              <a:t> se x </a:t>
            </a:r>
            <a:r>
              <a:rPr lang="en-US" dirty="0" err="1"/>
              <a:t>i</a:t>
            </a:r>
            <a:r>
              <a:rPr lang="en-US" dirty="0"/>
              <a:t> y </a:t>
            </a:r>
            <a:r>
              <a:rPr lang="en-US" dirty="0" err="1"/>
              <a:t>koordinate</a:t>
            </a:r>
            <a:r>
              <a:rPr lang="en-US" dirty="0"/>
              <a:t> </a:t>
            </a:r>
            <a:r>
              <a:rPr lang="en-US" dirty="0" err="1"/>
              <a:t>svake</a:t>
            </a:r>
            <a:r>
              <a:rPr lang="en-US" dirty="0"/>
              <a:t> od </a:t>
            </a:r>
            <a:r>
              <a:rPr lang="en-US" dirty="0" err="1"/>
              <a:t>tačaka</a:t>
            </a:r>
            <a:endParaRPr lang="en-US" dirty="0"/>
          </a:p>
          <a:p>
            <a:r>
              <a:rPr lang="en-US" dirty="0"/>
              <a:t>21 </a:t>
            </a:r>
            <a:r>
              <a:rPr lang="en-US" dirty="0" err="1"/>
              <a:t>ključna</a:t>
            </a:r>
            <a:r>
              <a:rPr lang="en-US" dirty="0"/>
              <a:t> </a:t>
            </a:r>
            <a:r>
              <a:rPr lang="en-US" dirty="0" err="1"/>
              <a:t>tačka</a:t>
            </a:r>
            <a:endParaRPr lang="en-US" dirty="0"/>
          </a:p>
          <a:p>
            <a:r>
              <a:rPr lang="en-US" dirty="0" err="1"/>
              <a:t>Znak</a:t>
            </a:r>
            <a:r>
              <a:rPr lang="en-US" dirty="0"/>
              <a:t> je </a:t>
            </a:r>
            <a:r>
              <a:rPr lang="en-US" dirty="0" err="1"/>
              <a:t>opisan</a:t>
            </a:r>
            <a:r>
              <a:rPr lang="en-US" dirty="0"/>
              <a:t> </a:t>
            </a:r>
            <a:r>
              <a:rPr lang="en-US" dirty="0" err="1"/>
              <a:t>listom</a:t>
            </a:r>
            <a:r>
              <a:rPr lang="en-US" dirty="0"/>
              <a:t> </a:t>
            </a:r>
            <a:r>
              <a:rPr lang="en-US" dirty="0" err="1"/>
              <a:t>koordinata</a:t>
            </a:r>
            <a:r>
              <a:rPr lang="en-US" dirty="0"/>
              <a:t> </a:t>
            </a:r>
            <a:r>
              <a:rPr lang="en-US" dirty="0" err="1"/>
              <a:t>ključnih</a:t>
            </a:r>
            <a:r>
              <a:rPr lang="en-US" dirty="0"/>
              <a:t> </a:t>
            </a:r>
            <a:r>
              <a:rPr lang="en-US" dirty="0" err="1"/>
              <a:t>tačaka</a:t>
            </a:r>
            <a:endParaRPr lang="en-US" dirty="0"/>
          </a:p>
          <a:p>
            <a:r>
              <a:rPr lang="en-US" dirty="0" err="1"/>
              <a:t>Podaci</a:t>
            </a:r>
            <a:r>
              <a:rPr lang="en-US" dirty="0"/>
              <a:t> se </a:t>
            </a:r>
            <a:r>
              <a:rPr lang="en-US" dirty="0" err="1"/>
              <a:t>čuvaju</a:t>
            </a:r>
            <a:r>
              <a:rPr lang="en-US" dirty="0"/>
              <a:t> u </a:t>
            </a:r>
            <a:r>
              <a:rPr lang="en-US" i="1" dirty="0"/>
              <a:t>pickle</a:t>
            </a:r>
            <a:r>
              <a:rPr lang="en-US" dirty="0"/>
              <a:t> </a:t>
            </a:r>
            <a:r>
              <a:rPr lang="en-US" dirty="0" err="1"/>
              <a:t>fajlu</a:t>
            </a:r>
            <a:endParaRPr lang="en-US" dirty="0"/>
          </a:p>
          <a:p>
            <a:r>
              <a:rPr lang="en-US" dirty="0"/>
              <a:t>Dataset – </a:t>
            </a:r>
            <a:r>
              <a:rPr lang="en-US" dirty="0" err="1"/>
              <a:t>oko</a:t>
            </a:r>
            <a:r>
              <a:rPr lang="en-US" dirty="0"/>
              <a:t> 60MB</a:t>
            </a:r>
          </a:p>
          <a:p>
            <a:r>
              <a:rPr lang="en-US" dirty="0" err="1"/>
              <a:t>Mediapipe</a:t>
            </a:r>
            <a:r>
              <a:rPr lang="en-US" dirty="0"/>
              <a:t> – </a:t>
            </a:r>
            <a:r>
              <a:rPr lang="en-US" dirty="0" err="1"/>
              <a:t>biblioteka</a:t>
            </a:r>
            <a:r>
              <a:rPr lang="en-US" dirty="0"/>
              <a:t> za </a:t>
            </a:r>
            <a:r>
              <a:rPr lang="en-US" dirty="0" err="1"/>
              <a:t>detektovanje</a:t>
            </a:r>
            <a:r>
              <a:rPr lang="en-US" dirty="0"/>
              <a:t> </a:t>
            </a:r>
            <a:r>
              <a:rPr lang="en-US" dirty="0" err="1"/>
              <a:t>ključnih</a:t>
            </a:r>
            <a:r>
              <a:rPr lang="en-US" dirty="0"/>
              <a:t> </a:t>
            </a:r>
            <a:r>
              <a:rPr lang="en-US" dirty="0" err="1"/>
              <a:t>tačaka</a:t>
            </a:r>
            <a:r>
              <a:rPr lang="en-US" dirty="0"/>
              <a:t> </a:t>
            </a:r>
            <a:r>
              <a:rPr lang="en-US" dirty="0" err="1"/>
              <a:t>ruke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E55C1-0FE4-49FA-BFBA-2B2C62E9A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149" y="2697830"/>
            <a:ext cx="3002435" cy="359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0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7D78-5DD1-3CC0-02BC-28A5535F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PROŠIRIVANJE DATASET-A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F0748-EEFD-1C6E-AC5F-45269698D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 bi se dataset </a:t>
            </a:r>
            <a:r>
              <a:rPr lang="en-US" dirty="0" err="1"/>
              <a:t>proširio</a:t>
            </a:r>
            <a:r>
              <a:rPr lang="en-US" dirty="0"/>
              <a:t> </a:t>
            </a:r>
            <a:r>
              <a:rPr lang="en-US" dirty="0" err="1"/>
              <a:t>korištene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Transliranje</a:t>
            </a:r>
            <a:endParaRPr lang="en-US" dirty="0"/>
          </a:p>
          <a:p>
            <a:pPr lvl="1"/>
            <a:r>
              <a:rPr lang="en-US" dirty="0" err="1"/>
              <a:t>Rotacija</a:t>
            </a:r>
            <a:endParaRPr lang="en-US" dirty="0"/>
          </a:p>
          <a:p>
            <a:pPr lvl="1"/>
            <a:r>
              <a:rPr lang="en-US" dirty="0" err="1"/>
              <a:t>Skaliranje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6A74-18AC-DB16-A771-98EED36C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TRENIRANJE MODELA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DF519-AB1D-E08E-447A-8DD638566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Za </a:t>
            </a:r>
            <a:r>
              <a:rPr lang="en-US" dirty="0" err="1"/>
              <a:t>treniranje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en-US" dirty="0" err="1"/>
              <a:t>korišteni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klasifikacioni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Random Forest </a:t>
            </a:r>
            <a:r>
              <a:rPr lang="en-US" dirty="0" err="1"/>
              <a:t>algoritam</a:t>
            </a:r>
            <a:endParaRPr lang="en-US" dirty="0"/>
          </a:p>
          <a:p>
            <a:pPr lvl="1"/>
            <a:r>
              <a:rPr lang="en-US" dirty="0"/>
              <a:t>Support Vector Classifier</a:t>
            </a:r>
          </a:p>
          <a:p>
            <a:pPr lvl="1"/>
            <a:r>
              <a:rPr lang="en-US" dirty="0"/>
              <a:t>K Nearest Neighbors</a:t>
            </a:r>
          </a:p>
          <a:p>
            <a:pPr lvl="1"/>
            <a:r>
              <a:rPr lang="en-US" dirty="0"/>
              <a:t>Convolutional Neural Networks – CNN</a:t>
            </a:r>
          </a:p>
          <a:p>
            <a:pPr lvl="1"/>
            <a:endParaRPr lang="en-US" dirty="0"/>
          </a:p>
          <a:p>
            <a:r>
              <a:rPr lang="en-US" dirty="0"/>
              <a:t>Scikit-learn – </a:t>
            </a:r>
            <a:r>
              <a:rPr lang="en-US" dirty="0" err="1"/>
              <a:t>biblioteka</a:t>
            </a:r>
            <a:r>
              <a:rPr lang="en-US" dirty="0"/>
              <a:t> za </a:t>
            </a:r>
            <a:r>
              <a:rPr lang="en-US" dirty="0" err="1"/>
              <a:t>mašinsko</a:t>
            </a:r>
            <a:r>
              <a:rPr lang="en-US" dirty="0"/>
              <a:t> </a:t>
            </a:r>
            <a:r>
              <a:rPr lang="en-US" dirty="0" err="1"/>
              <a:t>učenje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uključuje</a:t>
            </a:r>
            <a:r>
              <a:rPr lang="en-US" dirty="0"/>
              <a:t> </a:t>
            </a:r>
            <a:r>
              <a:rPr lang="en-US" dirty="0" err="1"/>
              <a:t>pomenute</a:t>
            </a:r>
            <a:r>
              <a:rPr lang="en-US" dirty="0"/>
              <a:t> </a:t>
            </a:r>
            <a:r>
              <a:rPr lang="en-US" dirty="0" err="1"/>
              <a:t>algoritme</a:t>
            </a:r>
            <a:endParaRPr lang="en-US" dirty="0"/>
          </a:p>
          <a:p>
            <a:r>
              <a:rPr lang="en-US" dirty="0"/>
              <a:t>TensorFlow – </a:t>
            </a:r>
            <a:r>
              <a:rPr lang="en-US" dirty="0" err="1"/>
              <a:t>biblioteka</a:t>
            </a:r>
            <a:r>
              <a:rPr lang="en-US" dirty="0"/>
              <a:t> za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konvolucione</a:t>
            </a:r>
            <a:r>
              <a:rPr lang="en-US" dirty="0"/>
              <a:t> </a:t>
            </a:r>
            <a:r>
              <a:rPr lang="en-US" dirty="0" err="1"/>
              <a:t>neuronske</a:t>
            </a:r>
            <a:r>
              <a:rPr lang="en-US" dirty="0"/>
              <a:t> </a:t>
            </a:r>
            <a:r>
              <a:rPr lang="en-US" dirty="0" err="1"/>
              <a:t>mreže</a:t>
            </a:r>
            <a:r>
              <a:rPr lang="en-US" dirty="0"/>
              <a:t> (CNN)</a:t>
            </a:r>
          </a:p>
        </p:txBody>
      </p:sp>
    </p:spTree>
    <p:extLst>
      <p:ext uri="{BB962C8B-B14F-4D97-AF65-F5344CB8AC3E}">
        <p14:creationId xmlns:p14="http://schemas.microsoft.com/office/powerpoint/2010/main" val="149472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91E0-B9A3-46A1-CF14-3616EE70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ALGORITAM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103D-96E6-C58B-6CCE-A4D3B8D77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32B50"/>
                </a:solidFill>
                <a:effectLst/>
              </a:rPr>
              <a:t>Korišten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je Random Forest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algoritam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koji se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sastoji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od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mnogo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stabala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odlučivanja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i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gde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se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svako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stablo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trenira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na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drugačijem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podskupu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podataka</a:t>
            </a:r>
            <a:endParaRPr lang="en-US" dirty="0">
              <a:solidFill>
                <a:srgbClr val="032B50"/>
              </a:solidFill>
            </a:endParaRPr>
          </a:p>
          <a:p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Korišten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je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podrazumevani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skup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parametara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koji se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pokazo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da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daje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najbolje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rezultate</a:t>
            </a:r>
            <a:r>
              <a:rPr lang="en-US" b="0" i="0" dirty="0">
                <a:solidFill>
                  <a:srgbClr val="032B50"/>
                </a:solidFill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3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644A-7757-F536-8786-130DA073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SUPORT VECTOR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39185-7CED-69AA-7C6D-58EDFB85F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32B50"/>
                </a:solidFill>
                <a:effectLst/>
              </a:rPr>
              <a:t>Korišten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je Support Vector Machine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algoritam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za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klasifikaciju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koji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razdvaja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skup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podataka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na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različite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klase</a:t>
            </a:r>
            <a:r>
              <a:rPr lang="en-US" b="0" i="0" dirty="0">
                <a:solidFill>
                  <a:srgbClr val="032B50"/>
                </a:solidFill>
                <a:effectLst/>
              </a:rPr>
              <a:t>. </a:t>
            </a:r>
          </a:p>
          <a:p>
            <a:r>
              <a:rPr lang="en-US" b="0" i="0" dirty="0">
                <a:solidFill>
                  <a:srgbClr val="032B50"/>
                </a:solidFill>
                <a:effectLst/>
              </a:rPr>
              <a:t>Za kernel je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korištena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radijalna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bazna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funkcija</a:t>
            </a:r>
            <a:r>
              <a:rPr lang="en-US" dirty="0">
                <a:solidFill>
                  <a:srgbClr val="032B50"/>
                </a:solidFill>
              </a:rPr>
              <a:t> </a:t>
            </a:r>
          </a:p>
          <a:p>
            <a:r>
              <a:rPr lang="en-US" dirty="0">
                <a:solidFill>
                  <a:srgbClr val="032B50"/>
                </a:solidFill>
              </a:rPr>
              <a:t>Z</a:t>
            </a:r>
            <a:r>
              <a:rPr lang="en-US" b="0" i="0" dirty="0">
                <a:solidFill>
                  <a:srgbClr val="032B50"/>
                </a:solidFill>
                <a:effectLst/>
              </a:rPr>
              <a:t>a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jačinu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regularizacije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je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postavljena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vrednost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10</a:t>
            </a:r>
          </a:p>
          <a:p>
            <a:r>
              <a:rPr lang="en-US" dirty="0" err="1">
                <a:solidFill>
                  <a:srgbClr val="032B50"/>
                </a:solidFill>
              </a:rPr>
              <a:t>V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rednost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gamma se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automatski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određuje</a:t>
            </a:r>
            <a:r>
              <a:rPr lang="en-US" b="0" i="0" dirty="0">
                <a:solidFill>
                  <a:srgbClr val="032B50"/>
                </a:solidFill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9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40E5-DB48-DEC1-0039-07945FE2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6DFB6-D10E-B964-D22D-16CA36020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32B50"/>
                </a:solidFill>
                <a:effectLst/>
              </a:rPr>
              <a:t>Korišten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je K-nearest Neighbors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klasifikacioni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algoritam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koji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predviđa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klasu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nepoznatog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uzorka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na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osnovu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najčešće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klase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njegovih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najbližih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suseda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.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Konfiguriše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parametrom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n_neighbors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koji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određuje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broj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najbližih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suseda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koje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algoritam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uzima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u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obzir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pri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predviđanju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</a:p>
          <a:p>
            <a:r>
              <a:rPr lang="en-US" dirty="0" err="1">
                <a:solidFill>
                  <a:srgbClr val="032B50"/>
                </a:solidFill>
              </a:rPr>
              <a:t>Vrednost</a:t>
            </a:r>
            <a:r>
              <a:rPr lang="en-US" dirty="0">
                <a:solidFill>
                  <a:srgbClr val="032B50"/>
                </a:solidFill>
              </a:rPr>
              <a:t> </a:t>
            </a:r>
            <a:r>
              <a:rPr lang="en-US" b="0" i="0" dirty="0">
                <a:solidFill>
                  <a:srgbClr val="032B50"/>
                </a:solidFill>
                <a:effectLst/>
              </a:rPr>
              <a:t>neighbors je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postalvljena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32B50"/>
                </a:solidFill>
                <a:effectLst/>
              </a:rPr>
              <a:t>na</a:t>
            </a:r>
            <a:r>
              <a:rPr lang="en-US" b="0" i="0" dirty="0">
                <a:solidFill>
                  <a:srgbClr val="032B50"/>
                </a:solidFill>
                <a:effectLst/>
              </a:rPr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64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170</TotalTime>
  <Words>481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 3</vt:lpstr>
      <vt:lpstr>YAFdJpYtCxE 0</vt:lpstr>
      <vt:lpstr>Ion Boardroom</vt:lpstr>
      <vt:lpstr>PREPOZNAVANJE ZNAKOVA ZNAKOVNOG JEZIKA</vt:lpstr>
      <vt:lpstr>MOTIVACIJA</vt:lpstr>
      <vt:lpstr>SAKUPLJANJE PODATAKA</vt:lpstr>
      <vt:lpstr>KREIRANJE DATASET-A</vt:lpstr>
      <vt:lpstr>PROŠIRIVANJE DATASET-A</vt:lpstr>
      <vt:lpstr>TRENIRANJE MODELA</vt:lpstr>
      <vt:lpstr>RANDOM FOREST ALGORITAM</vt:lpstr>
      <vt:lpstr>SUPORT VECTOR CLASSIFIER</vt:lpstr>
      <vt:lpstr>K-NEAREST NEIGHBOURS</vt:lpstr>
      <vt:lpstr>CNN</vt:lpstr>
      <vt:lpstr>ANALIZA REZULTATA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Tijana Mazinjanin</dc:creator>
  <cp:lastModifiedBy>Tijana Mazinjanin</cp:lastModifiedBy>
  <cp:revision>3</cp:revision>
  <dcterms:created xsi:type="dcterms:W3CDTF">2024-07-03T18:13:49Z</dcterms:created>
  <dcterms:modified xsi:type="dcterms:W3CDTF">2024-07-03T21:04:20Z</dcterms:modified>
</cp:coreProperties>
</file>