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75A5A-2045-4ECD-BF3F-8C09CAC90538}">
  <a:tblStyle styleId="{66A75A5A-2045-4ECD-BF3F-8C09CAC9053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lab-bold.fntdata"/><Relationship Id="rId6" Type="http://schemas.openxmlformats.org/officeDocument/2006/relationships/notesMaster" Target="notesMasters/notesMaster1.xml"/><Relationship Id="rId18"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922f94c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922f94c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922f94ce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922f94ce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922f94ce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922f94ce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91e367b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91e367b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91e367ba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91e367b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91e367ba6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91e367ba6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922f94ce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922f94ce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a:t>
            </a:r>
            <a:r>
              <a:rPr lang="en"/>
              <a:t>the</a:t>
            </a:r>
            <a:r>
              <a:rPr lang="en"/>
              <a:t> sake of the presentation, do we want to take screen shots? </a:t>
            </a:r>
            <a:endParaRPr/>
          </a:p>
          <a:p>
            <a:pPr indent="-298450" lvl="0" marL="457200" rtl="0" algn="l">
              <a:spcBef>
                <a:spcPts val="0"/>
              </a:spcBef>
              <a:spcAft>
                <a:spcPts val="0"/>
              </a:spcAft>
              <a:buSzPts val="1100"/>
              <a:buChar char="-"/>
            </a:pPr>
            <a:r>
              <a:rPr lang="en"/>
              <a:t>Cheat and create a credit score function and assign risks (eg. . High, Medium, Low risk ) </a:t>
            </a:r>
            <a:endParaRPr/>
          </a:p>
          <a:p>
            <a:pPr indent="-298450" lvl="0" marL="457200" rtl="0" algn="l">
              <a:spcBef>
                <a:spcPts val="0"/>
              </a:spcBef>
              <a:spcAft>
                <a:spcPts val="0"/>
              </a:spcAft>
              <a:buSzPts val="1100"/>
              <a:buChar char="-"/>
            </a:pPr>
            <a:r>
              <a:rPr lang="en"/>
              <a:t>Ryan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922f94ce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922f94ce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Desta’s Top 3 plus XGBoost?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922f94c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922f94c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a3c30c35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a3c30c35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Gc9AgzM04V0EnJcNhV3SRdh4E5Y7Gmqg/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Seriously Delinquent</a:t>
            </a:r>
            <a:endParaRPr sz="44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April, Endalkachew, Matt, Ryan</a:t>
            </a:r>
            <a:endParaRPr sz="2000"/>
          </a:p>
          <a:p>
            <a:pPr indent="0" lvl="0" marL="0" rtl="0" algn="ctr">
              <a:spcBef>
                <a:spcPts val="0"/>
              </a:spcBef>
              <a:spcAft>
                <a:spcPts val="0"/>
              </a:spcAft>
              <a:buNone/>
            </a:pPr>
            <a:r>
              <a:rPr lang="en" sz="2000"/>
              <a:t>March 23, 2021</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Postmortem</a:t>
            </a:r>
            <a:endParaRPr/>
          </a:p>
        </p:txBody>
      </p:sp>
      <p:sp>
        <p:nvSpPr>
          <p:cNvPr id="121" name="Google Shape;121;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Better data set that contain additional features:</a:t>
            </a:r>
            <a:endParaRPr sz="2000"/>
          </a:p>
          <a:p>
            <a:pPr indent="-317500" lvl="1" marL="914400" rtl="0" algn="l">
              <a:spcBef>
                <a:spcPts val="0"/>
              </a:spcBef>
              <a:spcAft>
                <a:spcPts val="0"/>
              </a:spcAft>
              <a:buSzPts val="1400"/>
              <a:buChar char="○"/>
            </a:pPr>
            <a:r>
              <a:rPr lang="en"/>
              <a:t>Credit score, prior default, education level, years employed, race and ethnicity, zip code etc.</a:t>
            </a:r>
            <a:endParaRPr/>
          </a:p>
          <a:p>
            <a:pPr indent="-355600" lvl="0" marL="457200" rtl="0" algn="l">
              <a:spcBef>
                <a:spcPts val="0"/>
              </a:spcBef>
              <a:spcAft>
                <a:spcPts val="0"/>
              </a:spcAft>
              <a:buSzPts val="2000"/>
              <a:buChar char="●"/>
            </a:pPr>
            <a:r>
              <a:rPr lang="en" sz="2000"/>
              <a:t>Polish bot design and execution</a:t>
            </a:r>
            <a:endParaRPr sz="2000"/>
          </a:p>
          <a:p>
            <a:pPr indent="-355600" lvl="1" marL="914400" rtl="0" algn="l">
              <a:spcBef>
                <a:spcPts val="0"/>
              </a:spcBef>
              <a:spcAft>
                <a:spcPts val="0"/>
              </a:spcAft>
              <a:buSzPts val="2000"/>
              <a:buChar char="○"/>
            </a:pPr>
            <a:r>
              <a:rPr lang="en" sz="2000"/>
              <a:t>Get Lambda Running</a:t>
            </a:r>
            <a:endParaRPr sz="2000"/>
          </a:p>
          <a:p>
            <a:pPr indent="-355600" lvl="1" marL="914400" rtl="0" algn="l">
              <a:spcBef>
                <a:spcPts val="0"/>
              </a:spcBef>
              <a:spcAft>
                <a:spcPts val="0"/>
              </a:spcAft>
              <a:buSzPts val="2000"/>
              <a:buChar char="○"/>
            </a:pPr>
            <a:r>
              <a:rPr lang="en" sz="2000"/>
              <a:t>Get API connected</a:t>
            </a:r>
            <a:endParaRPr sz="2000"/>
          </a:p>
          <a:p>
            <a:pPr indent="-355600" lvl="0" marL="457200" rtl="0" algn="l">
              <a:spcBef>
                <a:spcPts val="0"/>
              </a:spcBef>
              <a:spcAft>
                <a:spcPts val="0"/>
              </a:spcAft>
              <a:buSzPts val="2000"/>
              <a:buChar char="●"/>
            </a:pPr>
            <a:r>
              <a:rPr lang="en" sz="2000"/>
              <a:t>Difference between Binary outcome vs </a:t>
            </a:r>
            <a:r>
              <a:rPr lang="en" sz="2000"/>
              <a:t>probability</a:t>
            </a:r>
            <a:r>
              <a:rPr lang="en" sz="2000"/>
              <a:t>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 &amp;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rPr>
              <a:t>Financial institutions receive an overwhelming amount of credit card and loan applications. Going through each request manually is time consuming and prone to human error. With Machine Learning, we can build a model that can aid decision making for lenders and borrowers to predict potential future financial delinquency. </a:t>
            </a:r>
            <a:endParaRPr sz="24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Build a ML model that can predict whether borrowers will </a:t>
            </a:r>
            <a:r>
              <a:rPr lang="en" sz="2400"/>
              <a:t>experience</a:t>
            </a:r>
            <a:r>
              <a:rPr lang="en" sz="2400"/>
              <a:t> financial distress in the next two years</a:t>
            </a:r>
            <a:endParaRPr sz="2400"/>
          </a:p>
          <a:p>
            <a:pPr indent="-381000" lvl="0" marL="1828800" rtl="0" algn="l">
              <a:spcBef>
                <a:spcPts val="0"/>
              </a:spcBef>
              <a:spcAft>
                <a:spcPts val="0"/>
              </a:spcAft>
              <a:buSzPts val="2400"/>
              <a:buChar char="-"/>
            </a:pPr>
            <a:r>
              <a:rPr lang="en" sz="2400"/>
              <a:t>Financial distress: experience </a:t>
            </a:r>
            <a:r>
              <a:rPr lang="en" sz="2400" u="sng"/>
              <a:t>&gt;</a:t>
            </a:r>
            <a:r>
              <a:rPr lang="en" sz="2400"/>
              <a:t>90 days past due </a:t>
            </a:r>
            <a:r>
              <a:rPr lang="en" sz="2400"/>
              <a:t>delinquency</a:t>
            </a:r>
            <a:endParaRPr sz="2400"/>
          </a:p>
          <a:p>
            <a:pPr indent="-381000" lvl="0" marL="457200" rtl="0" algn="l">
              <a:spcBef>
                <a:spcPts val="0"/>
              </a:spcBef>
              <a:spcAft>
                <a:spcPts val="0"/>
              </a:spcAft>
              <a:buSzPts val="2400"/>
              <a:buChar char="●"/>
            </a:pPr>
            <a:r>
              <a:rPr lang="en" sz="2400"/>
              <a:t>Build a robo adviser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Dictionary</a:t>
            </a:r>
            <a:endParaRPr/>
          </a:p>
        </p:txBody>
      </p:sp>
      <p:graphicFrame>
        <p:nvGraphicFramePr>
          <p:cNvPr id="82" name="Google Shape;82;p16"/>
          <p:cNvGraphicFramePr/>
          <p:nvPr/>
        </p:nvGraphicFramePr>
        <p:xfrm>
          <a:off x="513675" y="1461650"/>
          <a:ext cx="3000000" cy="3000000"/>
        </p:xfrm>
        <a:graphic>
          <a:graphicData uri="http://schemas.openxmlformats.org/drawingml/2006/table">
            <a:tbl>
              <a:tblPr>
                <a:noFill/>
                <a:tableStyleId>{66A75A5A-2045-4ECD-BF3F-8C09CAC90538}</a:tableStyleId>
              </a:tblPr>
              <a:tblGrid>
                <a:gridCol w="2584375"/>
                <a:gridCol w="5658050"/>
              </a:tblGrid>
              <a:tr h="322525">
                <a:tc>
                  <a:txBody>
                    <a:bodyPr/>
                    <a:lstStyle/>
                    <a:p>
                      <a:pPr indent="0" lvl="0" marL="0" rtl="0" algn="l">
                        <a:spcBef>
                          <a:spcPts val="0"/>
                        </a:spcBef>
                        <a:spcAft>
                          <a:spcPts val="0"/>
                        </a:spcAft>
                        <a:buNone/>
                      </a:pPr>
                      <a:r>
                        <a:rPr b="1" lang="en" sz="1800">
                          <a:solidFill>
                            <a:srgbClr val="FFFFFF"/>
                          </a:solidFill>
                        </a:rPr>
                        <a:t>Variable Name</a:t>
                      </a:r>
                      <a:endParaRPr b="1" sz="18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C0C0"/>
                    </a:solidFill>
                  </a:tcPr>
                </a:tc>
                <a:tc>
                  <a:txBody>
                    <a:bodyPr/>
                    <a:lstStyle/>
                    <a:p>
                      <a:pPr indent="0" lvl="0" marL="0" rtl="0" algn="l">
                        <a:spcBef>
                          <a:spcPts val="0"/>
                        </a:spcBef>
                        <a:spcAft>
                          <a:spcPts val="0"/>
                        </a:spcAft>
                        <a:buNone/>
                      </a:pPr>
                      <a:r>
                        <a:rPr b="1" lang="en" sz="1800">
                          <a:solidFill>
                            <a:srgbClr val="FFFFFF"/>
                          </a:solidFill>
                        </a:rPr>
                        <a:t>Description</a:t>
                      </a:r>
                      <a:endParaRPr b="1" sz="18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0C0C0"/>
                    </a:solidFill>
                  </a:tcPr>
                </a:tc>
              </a:tr>
              <a:tr h="263150">
                <a:tc>
                  <a:txBody>
                    <a:bodyPr/>
                    <a:lstStyle/>
                    <a:p>
                      <a:pPr indent="0" lvl="0" marL="0" rtl="0" algn="l">
                        <a:spcBef>
                          <a:spcPts val="0"/>
                        </a:spcBef>
                        <a:spcAft>
                          <a:spcPts val="0"/>
                        </a:spcAft>
                        <a:buNone/>
                      </a:pPr>
                      <a:r>
                        <a:rPr b="1" lang="en" sz="1000">
                          <a:solidFill>
                            <a:srgbClr val="FFFFFF"/>
                          </a:solidFill>
                        </a:rPr>
                        <a:t>SeriousDlqin2yrs (</a:t>
                      </a:r>
                      <a:r>
                        <a:rPr b="1" i="1" lang="en" sz="1000">
                          <a:solidFill>
                            <a:srgbClr val="FFFFFF"/>
                          </a:solidFill>
                        </a:rPr>
                        <a:t>target</a:t>
                      </a:r>
                      <a:r>
                        <a:rPr b="1" lang="en" sz="1000">
                          <a:solidFill>
                            <a:srgbClr val="FFFFFF"/>
                          </a:solidFill>
                        </a:rPr>
                        <a:t>)</a:t>
                      </a:r>
                      <a:endParaRPr b="1"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FFFF"/>
                          </a:solidFill>
                        </a:rPr>
                        <a:t>Person experienced 90 days past due delinquency or worse </a:t>
                      </a:r>
                      <a:endParaRPr b="1"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1450">
                <a:tc>
                  <a:txBody>
                    <a:bodyPr/>
                    <a:lstStyle/>
                    <a:p>
                      <a:pPr indent="0" lvl="0" marL="0" rtl="0" algn="l">
                        <a:spcBef>
                          <a:spcPts val="0"/>
                        </a:spcBef>
                        <a:spcAft>
                          <a:spcPts val="0"/>
                        </a:spcAft>
                        <a:buNone/>
                      </a:pPr>
                      <a:r>
                        <a:rPr lang="en" sz="1000">
                          <a:solidFill>
                            <a:srgbClr val="FFFFFF"/>
                          </a:solidFill>
                        </a:rPr>
                        <a:t>RevolvingUtilizationOfUnsecuredLines</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Total balance on credit cards and personal lines of credit except real estate and no installment debt like car loans divided by the sum of credit limits</a:t>
                      </a:r>
                      <a:endParaRPr sz="1000">
                        <a:solidFill>
                          <a:srgbClr val="FFFFFF"/>
                        </a:solidFill>
                      </a:endParaRPr>
                    </a:p>
                  </a:txBody>
                  <a:tcPr marT="9525" marB="91425" marR="9525" marL="95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3150">
                <a:tc>
                  <a:txBody>
                    <a:bodyPr/>
                    <a:lstStyle/>
                    <a:p>
                      <a:pPr indent="0" lvl="0" marL="0" rtl="0" algn="l">
                        <a:spcBef>
                          <a:spcPts val="0"/>
                        </a:spcBef>
                        <a:spcAft>
                          <a:spcPts val="0"/>
                        </a:spcAft>
                        <a:buNone/>
                      </a:pPr>
                      <a:r>
                        <a:rPr lang="en" sz="1000">
                          <a:solidFill>
                            <a:srgbClr val="FFFFFF"/>
                          </a:solidFill>
                        </a:rPr>
                        <a:t>age</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Age of borrower in years</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3150">
                <a:tc>
                  <a:txBody>
                    <a:bodyPr/>
                    <a:lstStyle/>
                    <a:p>
                      <a:pPr indent="0" lvl="0" marL="0" rtl="0" algn="l">
                        <a:spcBef>
                          <a:spcPts val="0"/>
                        </a:spcBef>
                        <a:spcAft>
                          <a:spcPts val="0"/>
                        </a:spcAft>
                        <a:buNone/>
                      </a:pPr>
                      <a:r>
                        <a:rPr lang="en" sz="1000">
                          <a:solidFill>
                            <a:srgbClr val="FFFFFF"/>
                          </a:solidFill>
                        </a:rPr>
                        <a:t>NumberOfTime30-59DaysPastDueNotWorse</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Number of times borrower has been 30-59 days past due but no worse in the last 2 years</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3150">
                <a:tc>
                  <a:txBody>
                    <a:bodyPr/>
                    <a:lstStyle/>
                    <a:p>
                      <a:pPr indent="0" lvl="0" marL="0" rtl="0" algn="l">
                        <a:spcBef>
                          <a:spcPts val="0"/>
                        </a:spcBef>
                        <a:spcAft>
                          <a:spcPts val="0"/>
                        </a:spcAft>
                        <a:buNone/>
                      </a:pPr>
                      <a:r>
                        <a:rPr lang="en" sz="1000">
                          <a:solidFill>
                            <a:srgbClr val="FFFFFF"/>
                          </a:solidFill>
                        </a:rPr>
                        <a:t>DebtRatio</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Monthly debt payments, alimony, living costs divided by </a:t>
                      </a:r>
                      <a:r>
                        <a:rPr lang="en" sz="1000">
                          <a:solidFill>
                            <a:srgbClr val="FFFFFF"/>
                          </a:solidFill>
                        </a:rPr>
                        <a:t>monthly</a:t>
                      </a:r>
                      <a:r>
                        <a:rPr lang="en" sz="1000">
                          <a:solidFill>
                            <a:srgbClr val="FFFFFF"/>
                          </a:solidFill>
                        </a:rPr>
                        <a:t> gross income</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3150">
                <a:tc>
                  <a:txBody>
                    <a:bodyPr/>
                    <a:lstStyle/>
                    <a:p>
                      <a:pPr indent="0" lvl="0" marL="0" rtl="0" algn="l">
                        <a:spcBef>
                          <a:spcPts val="0"/>
                        </a:spcBef>
                        <a:spcAft>
                          <a:spcPts val="0"/>
                        </a:spcAft>
                        <a:buNone/>
                      </a:pPr>
                      <a:r>
                        <a:rPr lang="en" sz="1000">
                          <a:solidFill>
                            <a:srgbClr val="FFFFFF"/>
                          </a:solidFill>
                        </a:rPr>
                        <a:t>MonthlyIncome</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Monthly income</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3150">
                <a:tc>
                  <a:txBody>
                    <a:bodyPr/>
                    <a:lstStyle/>
                    <a:p>
                      <a:pPr indent="0" lvl="0" marL="0" rtl="0" algn="l">
                        <a:spcBef>
                          <a:spcPts val="0"/>
                        </a:spcBef>
                        <a:spcAft>
                          <a:spcPts val="0"/>
                        </a:spcAft>
                        <a:buNone/>
                      </a:pPr>
                      <a:r>
                        <a:rPr lang="en" sz="1000">
                          <a:solidFill>
                            <a:srgbClr val="FFFFFF"/>
                          </a:solidFill>
                        </a:rPr>
                        <a:t>NumberOfOpenCreditLinesAndLoans</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Number of Open loans (installment like car loan or mortgage) and Lines of credit (e.g. credit cards)</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3150">
                <a:tc>
                  <a:txBody>
                    <a:bodyPr/>
                    <a:lstStyle/>
                    <a:p>
                      <a:pPr indent="0" lvl="0" marL="0" rtl="0" algn="l">
                        <a:spcBef>
                          <a:spcPts val="0"/>
                        </a:spcBef>
                        <a:spcAft>
                          <a:spcPts val="0"/>
                        </a:spcAft>
                        <a:buNone/>
                      </a:pPr>
                      <a:r>
                        <a:rPr lang="en" sz="1000">
                          <a:solidFill>
                            <a:srgbClr val="FFFFFF"/>
                          </a:solidFill>
                        </a:rPr>
                        <a:t>NumberOfTimes90DaysLate</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Number of times borrower has been 90 days or more past due</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3150">
                <a:tc>
                  <a:txBody>
                    <a:bodyPr/>
                    <a:lstStyle/>
                    <a:p>
                      <a:pPr indent="0" lvl="0" marL="0" rtl="0" algn="l">
                        <a:spcBef>
                          <a:spcPts val="0"/>
                        </a:spcBef>
                        <a:spcAft>
                          <a:spcPts val="0"/>
                        </a:spcAft>
                        <a:buNone/>
                      </a:pPr>
                      <a:r>
                        <a:rPr lang="en" sz="1000">
                          <a:solidFill>
                            <a:srgbClr val="FFFFFF"/>
                          </a:solidFill>
                        </a:rPr>
                        <a:t>NumberRealEstateLoansOrLines</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Number of mortgage and real estate loans including home equity lines of credit</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3150">
                <a:tc>
                  <a:txBody>
                    <a:bodyPr/>
                    <a:lstStyle/>
                    <a:p>
                      <a:pPr indent="0" lvl="0" marL="0" rtl="0" algn="l">
                        <a:spcBef>
                          <a:spcPts val="0"/>
                        </a:spcBef>
                        <a:spcAft>
                          <a:spcPts val="0"/>
                        </a:spcAft>
                        <a:buNone/>
                      </a:pPr>
                      <a:r>
                        <a:rPr lang="en" sz="1000">
                          <a:solidFill>
                            <a:srgbClr val="FFFFFF"/>
                          </a:solidFill>
                        </a:rPr>
                        <a:t>NumberOfDependents</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Number of dependents in family excluding themselves (spouse, children etc.)</a:t>
                      </a:r>
                      <a:endParaRPr sz="1000">
                        <a:solidFill>
                          <a:srgbClr val="FFFFFF"/>
                        </a:solidFill>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Important</a:t>
            </a:r>
            <a:r>
              <a:rPr lang="en" sz="2800"/>
              <a:t> Features via </a:t>
            </a:r>
            <a:r>
              <a:rPr lang="en" sz="2800">
                <a:solidFill>
                  <a:srgbClr val="FFFFFF"/>
                </a:solidFill>
              </a:rPr>
              <a:t>RandomForestClassifier</a:t>
            </a:r>
            <a:endParaRPr sz="2800"/>
          </a:p>
        </p:txBody>
      </p:sp>
      <p:pic>
        <p:nvPicPr>
          <p:cNvPr id="88" name="Google Shape;88;p17"/>
          <p:cNvPicPr preferRelativeResize="0"/>
          <p:nvPr/>
        </p:nvPicPr>
        <p:blipFill>
          <a:blip r:embed="rId3">
            <a:alphaModFix/>
          </a:blip>
          <a:stretch>
            <a:fillRect/>
          </a:stretch>
        </p:blipFill>
        <p:spPr>
          <a:xfrm>
            <a:off x="522575" y="1306275"/>
            <a:ext cx="7143358" cy="369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Bot Demo</a:t>
            </a:r>
            <a:endParaRPr/>
          </a:p>
        </p:txBody>
      </p:sp>
      <p:pic>
        <p:nvPicPr>
          <p:cNvPr id="94" name="Google Shape;94;p18" title="2021-03-22 19-55-04.mkv">
            <a:hlinkClick r:id="rId3"/>
          </p:cNvPr>
          <p:cNvPicPr preferRelativeResize="0"/>
          <p:nvPr/>
        </p:nvPicPr>
        <p:blipFill>
          <a:blip r:embed="rId4">
            <a:alphaModFix/>
          </a:blip>
          <a:stretch>
            <a:fillRect/>
          </a:stretch>
        </p:blipFill>
        <p:spPr>
          <a:xfrm>
            <a:off x="2011050" y="12649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ML Model Evaluation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Sklearn libraries </a:t>
            </a:r>
            <a:endParaRPr/>
          </a:p>
          <a:p>
            <a:pPr indent="0" lvl="0" marL="457200" rtl="0" algn="l">
              <a:spcBef>
                <a:spcPts val="1200"/>
              </a:spcBef>
              <a:spcAft>
                <a:spcPts val="0"/>
              </a:spcAft>
              <a:buNone/>
            </a:pPr>
            <a:r>
              <a:rPr lang="en"/>
              <a:t>Data preparation:</a:t>
            </a:r>
            <a:endParaRPr/>
          </a:p>
          <a:p>
            <a:pPr indent="-334327" lvl="0" marL="457200" rtl="0" algn="l">
              <a:spcBef>
                <a:spcPts val="1200"/>
              </a:spcBef>
              <a:spcAft>
                <a:spcPts val="0"/>
              </a:spcAft>
              <a:buSzPct val="100000"/>
              <a:buChar char="-"/>
            </a:pPr>
            <a:r>
              <a:rPr lang="en"/>
              <a:t>Imputed the data (for NA, NAN, NULL values)</a:t>
            </a:r>
            <a:endParaRPr/>
          </a:p>
          <a:p>
            <a:pPr indent="-334327" lvl="0" marL="457200" rtl="0" algn="l">
              <a:spcBef>
                <a:spcPts val="0"/>
              </a:spcBef>
              <a:spcAft>
                <a:spcPts val="0"/>
              </a:spcAft>
              <a:buSzPct val="100000"/>
              <a:buChar char="-"/>
            </a:pPr>
            <a:r>
              <a:rPr lang="en"/>
              <a:t>Imbalanced data - synthesized the minority class data using SMOTE technique and adaptive synthetic sampling technique on the training data</a:t>
            </a:r>
            <a:endParaRPr/>
          </a:p>
          <a:p>
            <a:pPr indent="-334327" lvl="0" marL="457200" rtl="0" algn="l">
              <a:spcBef>
                <a:spcPts val="0"/>
              </a:spcBef>
              <a:spcAft>
                <a:spcPts val="0"/>
              </a:spcAft>
              <a:buSzPct val="100000"/>
              <a:buChar char="-"/>
            </a:pPr>
            <a:r>
              <a:rPr lang="en"/>
              <a:t>Removed the highly correlated columns </a:t>
            </a:r>
            <a:endParaRPr/>
          </a:p>
          <a:p>
            <a:pPr indent="0" lvl="0" marL="457200" rtl="0" algn="l">
              <a:spcBef>
                <a:spcPts val="1200"/>
              </a:spcBef>
              <a:spcAft>
                <a:spcPts val="0"/>
              </a:spcAft>
              <a:buNone/>
            </a:pPr>
            <a:r>
              <a:rPr lang="en"/>
              <a:t>Parameter tuning:</a:t>
            </a:r>
            <a:endParaRPr/>
          </a:p>
          <a:p>
            <a:pPr indent="-334327" lvl="0" marL="457200" rtl="0" algn="l">
              <a:spcBef>
                <a:spcPts val="1200"/>
              </a:spcBef>
              <a:spcAft>
                <a:spcPts val="0"/>
              </a:spcAft>
              <a:buSzPct val="100000"/>
              <a:buChar char="-"/>
            </a:pPr>
            <a:r>
              <a:rPr lang="en"/>
              <a:t>Applied Grid search cross validation technique to search for model selection and parameter tuning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pic>
        <p:nvPicPr>
          <p:cNvPr id="106" name="Google Shape;106;p20"/>
          <p:cNvPicPr preferRelativeResize="0"/>
          <p:nvPr/>
        </p:nvPicPr>
        <p:blipFill>
          <a:blip r:embed="rId3">
            <a:alphaModFix/>
          </a:blip>
          <a:stretch>
            <a:fillRect/>
          </a:stretch>
        </p:blipFill>
        <p:spPr>
          <a:xfrm>
            <a:off x="1190175" y="1181475"/>
            <a:ext cx="6187975" cy="2034376"/>
          </a:xfrm>
          <a:prstGeom prst="rect">
            <a:avLst/>
          </a:prstGeom>
          <a:noFill/>
          <a:ln>
            <a:noFill/>
          </a:ln>
        </p:spPr>
      </p:pic>
      <p:pic>
        <p:nvPicPr>
          <p:cNvPr id="107" name="Google Shape;107;p20"/>
          <p:cNvPicPr preferRelativeResize="0"/>
          <p:nvPr/>
        </p:nvPicPr>
        <p:blipFill>
          <a:blip r:embed="rId4">
            <a:alphaModFix/>
          </a:blip>
          <a:stretch>
            <a:fillRect/>
          </a:stretch>
        </p:blipFill>
        <p:spPr>
          <a:xfrm>
            <a:off x="1190175" y="3144575"/>
            <a:ext cx="6187977" cy="1861675"/>
          </a:xfrm>
          <a:prstGeom prst="rect">
            <a:avLst/>
          </a:prstGeom>
          <a:noFill/>
          <a:ln>
            <a:noFill/>
          </a:ln>
        </p:spPr>
      </p:pic>
      <p:sp>
        <p:nvSpPr>
          <p:cNvPr id="108" name="Google Shape;108;p20"/>
          <p:cNvSpPr/>
          <p:nvPr/>
        </p:nvSpPr>
        <p:spPr>
          <a:xfrm>
            <a:off x="5979525" y="1350050"/>
            <a:ext cx="534900" cy="41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6048600" y="3298650"/>
            <a:ext cx="534900" cy="41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t>
            </a:r>
            <a:endParaRPr/>
          </a:p>
        </p:txBody>
      </p:sp>
      <p:sp>
        <p:nvSpPr>
          <p:cNvPr id="115" name="Google Shape;115;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Based on the grid search result, selected models with f1 and accuracy scores &gt; 80 (Random forest, Decision tree, AdaBoost, KNN, Multilayer perception and XGBoost models)</a:t>
            </a:r>
            <a:endParaRPr/>
          </a:p>
          <a:p>
            <a:pPr indent="-342900" lvl="0" marL="457200" rtl="0" algn="l">
              <a:spcBef>
                <a:spcPts val="0"/>
              </a:spcBef>
              <a:spcAft>
                <a:spcPts val="0"/>
              </a:spcAft>
              <a:buSzPts val="1800"/>
              <a:buChar char="-"/>
            </a:pPr>
            <a:r>
              <a:rPr lang="en"/>
              <a:t>Tested selected </a:t>
            </a:r>
            <a:r>
              <a:rPr lang="en"/>
              <a:t>models and evaluated models based on classification report - Weighted f1 avg &gt;= 85 (Random forest, Decision tree, AdaBoost, Multilayer perception and XGBoost models)</a:t>
            </a:r>
            <a:endParaRPr/>
          </a:p>
          <a:p>
            <a:pPr indent="-342900" lvl="0" marL="457200" rtl="0" algn="l">
              <a:spcBef>
                <a:spcPts val="0"/>
              </a:spcBef>
              <a:spcAft>
                <a:spcPts val="0"/>
              </a:spcAft>
              <a:buSzPts val="1800"/>
              <a:buChar char="-"/>
            </a:pPr>
            <a:r>
              <a:rPr lang="en"/>
              <a:t>Applied ensemble classifiers (stacking, Voting soft and voting hard)</a:t>
            </a:r>
            <a:endParaRPr/>
          </a:p>
          <a:p>
            <a:pPr indent="-342900" lvl="0" marL="457200" rtl="0" algn="l">
              <a:spcBef>
                <a:spcPts val="0"/>
              </a:spcBef>
              <a:spcAft>
                <a:spcPts val="0"/>
              </a:spcAft>
              <a:buSzPts val="1800"/>
              <a:buChar char="-"/>
            </a:pPr>
            <a:r>
              <a:rPr lang="en"/>
              <a:t>Run the ensemble models and found  Weighted f1 avg of 91 and accuracy of 90.45 using the Voting Hard ensemble classifier</a:t>
            </a:r>
            <a:endParaRPr/>
          </a:p>
          <a:p>
            <a:pPr indent="-342900" lvl="0" marL="457200" rtl="0" algn="l">
              <a:spcBef>
                <a:spcPts val="0"/>
              </a:spcBef>
              <a:spcAft>
                <a:spcPts val="0"/>
              </a:spcAft>
              <a:buSzPts val="1800"/>
              <a:buChar char="-"/>
            </a:pPr>
            <a:r>
              <a:rPr lang="en"/>
              <a:t>Selected Voting Hard classifier as the final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