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8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91DAC-BBFE-4562-9B72-721A632F7F12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EB869-9519-483B-8F26-D5FA7FCDD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B869-9519-483B-8F26-D5FA7FCDDF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9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1811790-D6F6-44A7-A993-7C8B2E1C2AF2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42891AD-526F-4A6B-AA46-453634FF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9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1790-D6F6-44A7-A993-7C8B2E1C2AF2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1AD-526F-4A6B-AA46-453634FF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5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1790-D6F6-44A7-A993-7C8B2E1C2AF2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1AD-526F-4A6B-AA46-453634FF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8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1790-D6F6-44A7-A993-7C8B2E1C2AF2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1AD-526F-4A6B-AA46-453634FF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1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1790-D6F6-44A7-A993-7C8B2E1C2AF2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1AD-526F-4A6B-AA46-453634FF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67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1790-D6F6-44A7-A993-7C8B2E1C2AF2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1AD-526F-4A6B-AA46-453634FF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10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1790-D6F6-44A7-A993-7C8B2E1C2AF2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1AD-526F-4A6B-AA46-453634FF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33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1811790-D6F6-44A7-A993-7C8B2E1C2AF2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1AD-526F-4A6B-AA46-453634FF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18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1811790-D6F6-44A7-A993-7C8B2E1C2AF2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1AD-526F-4A6B-AA46-453634FF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1790-D6F6-44A7-A993-7C8B2E1C2AF2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1AD-526F-4A6B-AA46-453634FF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3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1790-D6F6-44A7-A993-7C8B2E1C2AF2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1AD-526F-4A6B-AA46-453634FF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1790-D6F6-44A7-A993-7C8B2E1C2AF2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1AD-526F-4A6B-AA46-453634FF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2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1790-D6F6-44A7-A993-7C8B2E1C2AF2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1AD-526F-4A6B-AA46-453634FF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5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1790-D6F6-44A7-A993-7C8B2E1C2AF2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1AD-526F-4A6B-AA46-453634FF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1790-D6F6-44A7-A993-7C8B2E1C2AF2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1AD-526F-4A6B-AA46-453634FF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6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1790-D6F6-44A7-A993-7C8B2E1C2AF2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1AD-526F-4A6B-AA46-453634FF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8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1790-D6F6-44A7-A993-7C8B2E1C2AF2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1AD-526F-4A6B-AA46-453634FF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6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811790-D6F6-44A7-A993-7C8B2E1C2AF2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42891AD-526F-4A6B-AA46-453634FF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1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7" r:id="rId1"/>
    <p:sldLayoutId id="2147484688" r:id="rId2"/>
    <p:sldLayoutId id="2147484689" r:id="rId3"/>
    <p:sldLayoutId id="2147484690" r:id="rId4"/>
    <p:sldLayoutId id="2147484691" r:id="rId5"/>
    <p:sldLayoutId id="2147484692" r:id="rId6"/>
    <p:sldLayoutId id="2147484693" r:id="rId7"/>
    <p:sldLayoutId id="2147484694" r:id="rId8"/>
    <p:sldLayoutId id="2147484695" r:id="rId9"/>
    <p:sldLayoutId id="2147484696" r:id="rId10"/>
    <p:sldLayoutId id="2147484697" r:id="rId11"/>
    <p:sldLayoutId id="2147484698" r:id="rId12"/>
    <p:sldLayoutId id="2147484699" r:id="rId13"/>
    <p:sldLayoutId id="2147484700" r:id="rId14"/>
    <p:sldLayoutId id="2147484701" r:id="rId15"/>
    <p:sldLayoutId id="2147484702" r:id="rId16"/>
    <p:sldLayoutId id="2147484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1773787"/>
            <a:ext cx="6858000" cy="1371600"/>
          </a:xfr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Bold SemiConden" panose="020B0502040204020203" pitchFamily="34" charset="0"/>
              </a:rPr>
              <a:t>Dominos -Predictive Purchase Order System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558779"/>
            <a:ext cx="6858000" cy="407004"/>
          </a:xfrm>
          <a:noFill/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Domain-Food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Industry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44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837488"/>
            <a:ext cx="8852171" cy="811850"/>
          </a:xfrm>
        </p:spPr>
        <p:txBody>
          <a:bodyPr/>
          <a:lstStyle/>
          <a:p>
            <a:pPr algn="ctr"/>
            <a:r>
              <a:rPr lang="en-US" b="1" dirty="0" smtClean="0"/>
              <a:t>   ARIMA MODEL-EVALUATION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2461188"/>
            <a:ext cx="11647917" cy="439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8695" y="1051134"/>
            <a:ext cx="6683765" cy="849106"/>
          </a:xfrm>
        </p:spPr>
        <p:txBody>
          <a:bodyPr>
            <a:normAutofit/>
          </a:bodyPr>
          <a:lstStyle/>
          <a:p>
            <a:r>
              <a:rPr lang="en-US" b="1" dirty="0" smtClean="0"/>
              <a:t>      SARIMA MODEL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2549" y="2401368"/>
            <a:ext cx="12186302" cy="424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9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8695" y="1025495"/>
            <a:ext cx="6683765" cy="789018"/>
          </a:xfrm>
        </p:spPr>
        <p:txBody>
          <a:bodyPr>
            <a:normAutofit/>
          </a:bodyPr>
          <a:lstStyle/>
          <a:p>
            <a:r>
              <a:rPr lang="en-US" b="1" dirty="0" smtClean="0"/>
              <a:t>            PROPHET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58" y="2350093"/>
            <a:ext cx="11981204" cy="421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   COMPARISION OF ERRORS</a:t>
            </a:r>
            <a:endParaRPr lang="en-US" b="1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" r="2471"/>
          <a:stretch>
            <a:fillRect/>
          </a:stretch>
        </p:blipFill>
        <p:spPr>
          <a:xfrm>
            <a:off x="239283" y="2395838"/>
            <a:ext cx="3967920" cy="3928050"/>
          </a:xfrm>
        </p:spPr>
      </p:pic>
      <p:pic>
        <p:nvPicPr>
          <p:cNvPr id="14" name="Picture Placeholder 13"/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" r="2401"/>
          <a:stretch>
            <a:fillRect/>
          </a:stretch>
        </p:blipFill>
        <p:spPr>
          <a:xfrm>
            <a:off x="4207200" y="2395838"/>
            <a:ext cx="3775574" cy="3928050"/>
          </a:xfrm>
        </p:spPr>
      </p:pic>
      <p:pic>
        <p:nvPicPr>
          <p:cNvPr id="15" name="Picture Placeholder 14"/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" r="2372"/>
          <a:stretch>
            <a:fillRect/>
          </a:stretch>
        </p:blipFill>
        <p:spPr>
          <a:xfrm>
            <a:off x="7844665" y="2324456"/>
            <a:ext cx="4271895" cy="3999432"/>
          </a:xfrm>
        </p:spPr>
      </p:pic>
    </p:spTree>
    <p:extLst>
      <p:ext uri="{BB962C8B-B14F-4D97-AF65-F5344CB8AC3E}">
        <p14:creationId xmlns:p14="http://schemas.microsoft.com/office/powerpoint/2010/main" val="411060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731" y="794760"/>
            <a:ext cx="7776729" cy="109833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INGREDIENT CALCULATION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12" y="2367184"/>
            <a:ext cx="7768127" cy="4204532"/>
          </a:xfrm>
        </p:spPr>
      </p:pic>
    </p:spTree>
    <p:extLst>
      <p:ext uri="{BB962C8B-B14F-4D97-AF65-F5344CB8AC3E}">
        <p14:creationId xmlns:p14="http://schemas.microsoft.com/office/powerpoint/2010/main" val="303931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826" y="769121"/>
            <a:ext cx="7195560" cy="112804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PURCHASE ORDER GENERATION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471" y="2401368"/>
            <a:ext cx="8494520" cy="4366901"/>
          </a:xfrm>
        </p:spPr>
      </p:pic>
    </p:spTree>
    <p:extLst>
      <p:ext uri="{BB962C8B-B14F-4D97-AF65-F5344CB8AC3E}">
        <p14:creationId xmlns:p14="http://schemas.microsoft.com/office/powerpoint/2010/main" val="1991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513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82482" y="932226"/>
            <a:ext cx="6683765" cy="703493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PROBLEM STATEMENT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Dominos wants to optimize the process of ordering ingredients by predicting future sales and creating a purchase order. </a:t>
            </a:r>
          </a:p>
          <a:p>
            <a:r>
              <a:rPr lang="en-US" dirty="0">
                <a:latin typeface="Arial Black" panose="020B0A04020102020204" pitchFamily="34" charset="0"/>
              </a:rPr>
              <a:t>By accurately forecasting sales, Dominos can ensure that it has the right amount of ingredients in stock, minimizing waste and preventing stock outs. </a:t>
            </a:r>
          </a:p>
          <a:p>
            <a:r>
              <a:rPr lang="en-US" dirty="0">
                <a:latin typeface="Arial Black" panose="020B0A04020102020204" pitchFamily="34" charset="0"/>
              </a:rPr>
              <a:t> project aims to leverage historical sales data and ingredient information to develop a predictive model and generate an efficient purchase order system for next one week.</a:t>
            </a:r>
            <a:endParaRPr lang="en-IN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89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000" b="1" dirty="0" smtClean="0"/>
              <a:t>DATA CLEANING </a:t>
            </a:r>
            <a:r>
              <a:rPr lang="ta-IN" sz="3000" b="1" dirty="0" smtClean="0"/>
              <a:t/>
            </a:r>
            <a:br>
              <a:rPr lang="ta-IN" sz="3000" b="1" dirty="0" smtClean="0"/>
            </a:br>
            <a:r>
              <a:rPr lang="ta-IN" sz="3000" b="1" dirty="0"/>
              <a:t/>
            </a:r>
            <a:br>
              <a:rPr lang="ta-IN" sz="3000" b="1" dirty="0"/>
            </a:br>
            <a:r>
              <a:rPr lang="en-US" sz="2800" dirty="0"/>
              <a:t>Handling missing Data: Delete all null values</a:t>
            </a:r>
            <a:r>
              <a:rPr lang="en-IN" sz="2800" dirty="0"/>
              <a:t/>
            </a:r>
            <a:br>
              <a:rPr lang="en-IN" sz="2800" dirty="0"/>
            </a:br>
            <a:endParaRPr lang="en-US" sz="3000" b="1" dirty="0"/>
          </a:p>
        </p:txBody>
      </p:sp>
      <p:pic>
        <p:nvPicPr>
          <p:cNvPr id="43" name="Content Placeholder 4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81" y="2431249"/>
            <a:ext cx="3369045" cy="4213225"/>
          </a:xfrm>
        </p:spPr>
      </p:pic>
      <p:pic>
        <p:nvPicPr>
          <p:cNvPr id="44" name="Content Placeholder 4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253" y="2341549"/>
            <a:ext cx="2883345" cy="4392626"/>
          </a:xfrm>
        </p:spPr>
      </p:pic>
      <p:sp>
        <p:nvSpPr>
          <p:cNvPr id="4" name="AutoShape 2" descr="data:image/png;base64,iVBORw0KGgoAAAANSUhEUgAAA+oAAAKqCAYAAACtsaQKAAAAOXRFWHRTb2Z0d2FyZQBNYXRwbG90bGliIHZlcnNpb24zLjguMCwgaHR0cHM6Ly9tYXRwbG90bGliLm9yZy81sbWrAAAACXBIWXMAAA9hAAAPYQGoP6dpAACQW0lEQVR4nOzdfVxUZf7/8feAMogG3nAniSJaKnnXQhLdackKaje2Ztra15s1LdNaw1LpW5raLmu1rrW5WW2a/dLVrOx+KdOsrVxNzcwyv2mad9x4B6OgqMz5/WFMjgwIOAfOMK/n4zEPmHOuc8115pw5M5/rus512QzDMAQAAAAAACwhoK4LAAAAAAAAfkWgDgAAAACAhRCoAwAAAABgIQTqAAAAAABYCIE6AAAAAAAWQqAOAAAAAICFEKgDAAAAAGAhBOoAAAAAAFgIgToAAAAAABZCoA4AAGrd6tWrZbPZtHr1aq/ma7PZ9Nhjj3k1TwAAahuBOgAAF+gf//iHbDabkpOTLyifDz74gCCzCnifAAD1HYE6AAAXaNGiRYqLi9O6deu0ffv2GufzwQcfaPr06V4sWf1U2ft0/PhxPfLII7VcIgAAvItAHQCAC7Bz5059+eWXmj17tiIiIrRo0aK6LpKpiouLPS4/ffq0Tp48WculKS84OFgNGjSo62IAAHBBCNQBALgAixYtUrNmzdS/f3/ddttt5QL1iu7F3rVrl2w2m15++WVJ0ogRIzR37lxJZ+6zLnuUKSoq0sSJExUbGyu73a4OHTroqaeekmEY5cr06quvqkePHgoJCVGzZs103XXX6aOPPnJL849//EOXXXaZ7Ha7YmJiNG7cOBUUFLil6dWrlzp37qwNGzbouuuuU0hIiB5++GFX2Z966inNmTNH7dq1k91u1/fffy9J+uGHH3TbbbepefPmCg4OVlJSkt55553zvpf/+c9/NGjQILVu3Vp2u12xsbF64IEHdPz4cVea871Pnu5R//rrr9W3b1+FhoaqSZMm6t27t/773/+6pXn55Zdls9n0xRdfKCMjQxEREWrcuLFuvfVWHThw4LxlBwDAm6hyBgDgAixatEi/+93vFBQUpDvuuEPPPfecvvrqK11xxRXVyufuu+/W/v37tWLFCv2///f/3NYZhqGbb75Zn3zyiUaNGqXu3bvrww8/1EMPPaR9+/bpb3/7myvt9OnT9dhjj+mqq67SjBkzFBQUpLVr12rVqlXq06ePJOmxxx7T9OnTlZqaqrFjx2rbtm2ucn/xxRdq2LChK79Dhw6pb9++GjJkiO68805FRUW51i1YsEAnTpzQmDFjZLfb1bx5c3333Xe6+uqrdfHFF2vKlClq3LixXnvtNQ0YMEBvvPGGbr311grfg2XLlqm4uFhjx45VixYttG7dOv3973/X3r17tWzZsvO+T5589913uvbaaxUaGqpJkyapYcOGev7559WrVy99+umn5cYVuO+++9SsWTNNmzZNu3bt0pw5czR+/HgtXbr0vK8FAIDXGAAAoEbWr19vSDJWrFhhGIZhOJ1Oo1WrVsYf//hHV5pPPvnEkGR88sknbtvu3LnTkGQsWLDAtWzcuHGGp6/mt956y5BkPP74427Lb7vtNsNmsxnbt283DMMwfvzxRyMgIMC49dZbjdLSUre0TqfTMAzDyM/PN4KCgow+ffq4pXn22WcNScb8+fNdy3r27GlIMubNm+ex7KGhoUZ+fr7but69extdunQxTpw44fbaV111lXHJJZdU+r4UFxeX2/esrCzDZrMZP//883nfJ8MwDEnGtGnTXM8HDBhgBAUFGTt27HAt279/v3HRRRcZ1113nWvZggULDElGamqq670yDMN44IEHjMDAQKOgoMDj6wEAYAa6vgMAUEOLFi1SVFSUrr/+eklnul0PHjxYS5YsUWlpqdde54MPPlBgYKDuv/9+t+UTJ06UYRj697//LUl666235HQ6NXXqVAUEuH/Fl3UP//jjj3Xy5ElNmDDBLc3o0aMVGhqq999/3207u92ukSNHeizXwIEDFRER4Xp++PBhrVq1SrfffruOHj2qgwcP6uDBgzp06JDS0tL0448/at++fRXuZ6NGjVz/FxUV6eDBg7rqqqtkGIa+/vrryt4ij0pLS/XRRx9pwIABio+Pdy1v2bKlfv/73+vzzz+Xw+Fw22bMmDFuXemvvfZalZaW6ueff6726wMAUFME6gAA1EBpaamWLFmi66+/Xjt37tT27du1fft2JScnKy8vTytXrvTaa/3888+KiYnRRRdd5La8U6dOrvWStGPHDgUEBCghIaHSvCSpQ4cObsuDgoIUHx9fLiC9+OKLFRQU5DGvtm3buj3fvn27DMPQo48+qoiICLfHtGnTJEn5+fkVlm337t0aMWKEmjdvriZNmigiIkI9e/aUJBUWFla4XUUOHDig4uLicvsqnXnvnE6n9uzZ47a8devWbs+bNWsmSTpy5Ei1Xx8AgJriHnUAAGpg1apVysnJ0ZIlS7RkyZJy6xctWqQ+ffq4tc6ezZst7mY6u5X7fOucTqck6cEHH1RaWprHbdq3b+9xeWlpqX7729/q8OHDmjx5sjp27KjGjRtr3759GjFihCtvswUGBnpcbngYtA8AALMQqAMAUAOLFi1SZGSkawTys7355ptavny55s2b52qRPXdEdU9dqSsK6tu0aaOPP/5YR48edWtV/+GHH1zrJaldu3ZyOp36/vvv1b179wrzkqRt27a5dQc/efKkdu7cqdTU1Ar2+PzK8mvYsGG18/n222/1f//3f1q4cKGGDRvmWr5ixYpyaSt6n84VERGhkJAQbdu2rdy6H374QQEBAYqNja1WOQEAqA10fQcAoJqOHz+uN998UzfeeKNuu+22co/x48fr6NGjeuedd9SmTRsFBgbqs88+c8vjH//4R7l8GzduLKl8UN+vXz+Vlpbq2WefdVv+t7/9TTabTX379pUkDRgwQAEBAZoxY0a5FuiyFuHU1FQFBQXpmWeecWslfumll1RYWKj+/fvX7E2RFBkZqV69eun5559XTk5OufWVTXNW1pJ9dpkMw9DTTz9dLm1F75OnPPv06aO3335bu3btci3Py8vT4sWLdc011yg0NLTSPAAAqAu0qAMAUE3vvPOOjh49qptvvtnj+iuvvFIRERFatGiRBg8erEGDBunvf/+7bDab2rVrp/fee8/jvdqJiYmSpPvvv19paWkKDAzUkCFDdNNNN+n666/X//7v/2rXrl3q1q2bPvroI7399tuaMGGC2rVrJ+lMt/L//d//1cyZM3Xttdfqd7/7nex2u7766ivFxMQoKytLERERyszM1PTp05Wenq6bb75Z27Zt0z/+8Q9dccUVuvPOOy/ovZk7d66uueYadenSRaNHj1Z8fLzy8vK0Zs0a7d27V998843H7Tp27Kh27drpwQcf1L59+xQaGqo33njD473hFb1Pnjz++ONasWKFrrnmGt17771q0KCBnn/+eZWUlOiJJ564oH0FAMA0dTfgPAAAvummm24ygoODjaKiogrTjBgxwmjYsKFx8OBB48CBA8bAgQONkJAQo1mzZsbdd99tbNmypdz0bKdPnzbuu+8+IyIiwrDZbG5TkB09etR44IEHjJiYGKNhw4bGJZdcYjz55JNuU4mVmT9/vnH55ZcbdrvdaNasmdGzZ0/XFHJlnn32WaNjx45Gw4YNjaioKGPs2LHGkSNH3NL07NnTuOyyy8rlXzY925NPPulx33fs2GEMGzbMiI6ONho2bGhcfPHFxo033mi8/vrrrjSepmf7/vvvjdTUVKNJkyZGeHi4MXr0aOObb76p1vukc6ZnMwzD2Lhxo5GWlmY0adLECAkJMa6//nrjyy+/dEtTNj3bV1995ba8oun1AAAwk80wGB0FAAAAAACr4B51AAAAAAAshEAdAAAAAAALIVAHAAAAAMBCTA3UP/vsM910002KiYmRzWbTW2+9dd5tVq9erd/85jey2+1q3769Xn755XJp5s6dq7i4OAUHBys5OVnr1q3zfuEBAAAAAKgDpgbqRUVF6tatm+bOnVul9Dt37lT//v11/fXXa9OmTZowYYLuuusuffjhh640S5cuVUZGhqZNm6aNGzeqW7duSktL8zjNDQAAAAAAvqbWRn232Wxavny5BgwYUGGayZMn6/3339eWLVtcy4YMGaKCggJlZ2dLkpKTk3XFFVfo2WeflSQ5nU7Fxsbqvvvu05QpU0zdBwAAAAAAzNagrgtwtjVr1ig1NdVtWVpamiZMmCBJOnnypDZs2KDMzEzX+oCAAKWmpmrNmjUV5ltSUqKSkhLXc6fTqcOHD6tFixay2Wze3QkAAAAAAM5hGIaOHj2qmJgYBQRU3rndUoF6bm6uoqKi3JZFRUXJ4XDo+PHjOnLkiEpLSz2m+eGHHyrMNysrS9OnTzelzAAAAAAAVNWePXvUqlWrStNYKlA3S2ZmpjIyMlzPCwsL1bp1a+3Zs0ehoaF1WLLy/rbi//Tyl7tU6ix/R0JggE0jrorTA7+9tA5KBgAAAACoKYfDodjYWF100UXnTWupQD06Olp5eXluy/Ly8hQaGqpGjRopMDBQgYGBHtNER0dXmK/dbpfdbi+3PDQ01HKB+rCenbRwfZ4CPIwcYLNJw3t2Umho49ovGAAAAADgglXl9mtLzaOekpKilStXui1bsWKFUlJSJElBQUFKTEx0S+N0OrVy5UpXGl/XNryxZg3sqoCzjl2gzaYAmzRrYFfFhROkAwAAAEB9ZmqL+rFjx7R9+3bX8507d2rTpk1q3ry5WrdurczMTO3bt0+vvPKKJOmee+7Rs88+q0mTJukPf/iDVq1apddee03vv/++K4+MjAwNHz5cSUlJ6tGjh+bMmaOioiKNHDnSzF2pVYOSYtX54lD1ffpzSdLIa+J0Z3IbgnQAAAAA8AOmBurr16/X9ddf73pedp/48OHD9fLLLysnJ0e7d+92rW/btq3ef/99PfDAA3r66afVqlUr/fOf/1RaWporzeDBg3XgwAFNnTpVubm56t69u7Kzs8sNMOfr2rT4NSjP+O2lCgmy1F0KAAAAAACT1No86lbicDgUFhamwsJCy92jXqb45GklTP1QkvT9jDQCdQAAAADwYdWJQy11jzoAAAAAAP6OQB0AAAAAAAshUAcAAAAAwEII1AEAAAAAsBACdQAAAAAALIRAHQAAAAAACyFQBwAAAADAQgjUAQAAAACwEAJ1AAAAAAAshEAdAAAAAAALIVAHAAAAAMBCCNQBAAAAALAQAnUAAAAAACyEQB0AAAAAAAshUAcAAAAAwEII1AEAAAAAsBACdQAAAAAALIRAHQAAAAAACyFQBwAAAADAQgjUAQAAAACwEAJ1AAAAAAAshEAdAAAAAAALIVAHAAAAAMBCCNQBAAAAALCQWgnU586dq7i4OAUHBys5OVnr1q2rMG2vXr1ks9nKPfr37+9KM2LEiHLr09PTa2NXAAAAAAAwVQOzX2Dp0qXKyMjQvHnzlJycrDlz5igtLU3btm1TZGRkufRvvvmmTp486Xp+6NAhdevWTYMGDXJLl56ergULFrie2+1283YCAAAAAIBaYnqL+uzZszV69GiNHDlSCQkJmjdvnkJCQjR//nyP6Zs3b67o6GjXY8WKFQoJCSkXqNvtdrd0zZo1M3tXAAAAAAAwnamB+smTJ7Vhwwalpqb++oIBAUpNTdWaNWuqlMdLL72kIUOGqHHjxm7LV69ercjISHXo0EFjx47VoUOHKsyjpKREDofD7QEAAAAAgBWZGqgfPHhQpaWlioqKclseFRWl3Nzc826/bt06bdmyRXfddZfb8vT0dL3yyitauXKlZs2apU8//VR9+/ZVaWmpx3yysrIUFhbmesTGxtZ8pwAAAAAAMJHp96hfiJdeekldunRRjx493JYPGTLE9X+XLl3UtWtXtWvXTqtXr1bv3r3L5ZOZmamMjAzXc4fDQbAOAAAAALAkU1vUw8PDFRgYqLy8PLfleXl5io6OrnTboqIiLVmyRKNGjTrv68THxys8PFzbt2/3uN5utys0NNTtAQAAAACAFZkaqAcFBSkxMVErV650LXM6nVq5cqVSUlIq3XbZsmUqKSnRnXfeed7X2bt3rw4dOqSWLVtecJkBAAAAAKhLpo/6npGRoRdffFELFy7U1q1bNXbsWBUVFWnkyJGSpGHDhikzM7Pcdi+99JIGDBigFi1auC0/duyYHnroIf33v//Vrl27tHLlSt1yyy1q37690tLSzN4dAAAAAABMZfo96oMHD9aBAwc0depU5ebmqnv37srOznYNMLd7924FBLjXF2zbtk2ff/65Pvroo3L5BQYGavPmzVq4cKEKCgoUExOjPn36aObMmcylDgAAAADweTbDMIy6LkRtczgcCgsLU2FhoWXvVy8+eVoJUz+UJH0/I00hQZYe9w8AAAAAUInqxKGmd30HAAAAAABVR6AOAAAAAICFEKgDAAAAAGAhBOoAAAAAAFgIgToAAAAAABZCoA4AAAAAgIUQqAMAAAAAYCEE6gAAAAAAWAiBOgAAAAAAFkKgDgAAAACAhRCoAwAAAABgIQTqAAAAAABYCIE6AAAAAAAWQqAOAAAAAICFEKgDAAAAAGAhBOoAAAAAAFgIgToAAAAAABZCoA4AAAAAgIUQqAMAAAAAYCEE6gAAAAAAWAiBOgAAAAAAFkKgDgAAAACAhRCoAwAAAABgIQTqAAAAAABYSK0E6nPnzlVcXJyCg4OVnJysdevWVZj25Zdfls1mc3sEBwe7pTEMQ1OnTlXLli3VqFEjpaam6scffzR7NwAAAAAAMJ3pgfrSpUuVkZGhadOmaePGjerWrZvS0tKUn59f4TahoaHKyclxPX7++We39U888YSeeeYZzZs3T2vXrlXjxo2VlpamEydOmL07AAAAAACYyvRAffbs2Ro9erRGjhyphIQEzZs3TyEhIZo/f36F29hsNkVHR7seUVFRrnWGYWjOnDl65JFHdMstt6hr16565ZVXtH//fr311ltm7w4AAAAAAKYyNVA/efKkNmzYoNTU1F9fMCBAqampWrNmTYXbHTt2TG3atFFsbKxuueUWfffdd651O3fuVG5urlueYWFhSk5OrjDPkpISORwOtwcAAAAAAFZkaqB+8OBBlZaWurWIS1JUVJRyc3M9btOhQwfNnz9fb7/9tl599VU5nU5dddVV2rt3ryS5tqtOnllZWQoLC3M9YmNjL3TXAAAAAAAwheVGfU9JSdGwYcPUvXt39ezZU2+++aYiIiL0/PPP1zjPzMxMFRYWuh579uzxYokBAAAAAPAeUwP18PBwBQYGKi8vz215Xl6eoqOjq5RHw4YNdfnll2v79u2S5NquOnna7XaFhoa6PQAAAAAAsCJTA/WgoCAlJiZq5cqVrmVOp1MrV65USkpKlfIoLS3Vt99+q5YtW0qS2rZtq+joaLc8HQ6H1q5dW+U8AQAAAACwqgZmv0BGRoaGDx+upKQk9ejRQ3PmzFFRUZFGjhwpSRo2bJguvvhiZWVlSZJmzJihK6+8Uu3bt1dBQYGefPJJ/fzzz7rrrrsknRkRfsKECXr88cd1ySWXqG3btnr00UcVExOjAQMGmL07AAAAAACYyvRAffDgwTpw4ICmTp2q3Nxcde/eXdnZ2a7B4Hbv3q2AgF8b9o8cOaLRo0crNzdXzZo1U2Jior788kslJCS40kyaNElFRUUaM2aMCgoKdM011yg7O1vBwcFm7w4AAAAAAKayGYZh1HUhapvD4VBYWJgKCwste7968cnTSpj6oSTp+xlpCgkyvU4FAAAAAGCS6sShlhv1HQAAAAAAf0agDgAAAACAhRCoAwAAAABgIQTqAAAAAABYCIE6AAAAAAAWQqAOAAAAAICFEKgDAAAAAGAhBOoAAAAAAFgIgToAAAAAABZCoA4AAAAAgIUQqAMAAAAAYCEE6gAAAAAAWAiBOgAAAAAAFkKgDgAAAACAhRCoAwAAAABgIQTqAAAAAABYCIE6AAAAAAAW0qCuCwDAPDsPFum19Xu098hxtWrWSLcnxapteOO6LhYAAACAShCoA/XUa+v3aMobm2Wz2WQYhmw2m57/dIdmDeyqQUmxdV08AAAAABWg6ztQD+08WKQpb2yW05BKnYbb38lvbNaug0V1XUQAAAAAFSBQB+qh19bvkc1m87jOZrNp6fo9tVwiAAAAAFVF13egHtp75LgMw/C4zjAM7T1yvJZLBF/HeAcAAAC1h0AdqIdaNWt0pkXdQ7Bus9nUqlmjOigVfBXjHQAAANQuur4D9dDtSbGVtqgPJrhCFTHeAQAAQO2rlUB97ty5iouLU3BwsJKTk7Vu3boK07744ou69tpr1axZMzVr1kypqanl0o8YMUI2m83tkZ6ebvZuAD6jbXhjzRrYVQFn3aYeaLMpwCbNGthVcXRZRhUx3gEAAEDtMz1QX7p0qTIyMjRt2jRt3LhR3bp1U1pamvLz8z2mX716te644w598sknWrNmjWJjY9WnTx/t27fPLV16erpycnJcj3/9619m7wrgUwYlxer9+69xPR95TZxWTexFV2VUC+MdAAAA1D7TA/XZs2dr9OjRGjlypBISEjRv3jyFhIRo/vz5HtMvWrRI9957r7p3766OHTvqn//8p5xOp1auXOmWzm63Kzo62vVo1qyZ2bsC+Jw2LX5tOc/47aW0pKPaXOMdeMB4BwAAAOYwNVA/efKkNmzYoNTU1F9fMCBAqampWrNmTZXyKC4u1qlTp9S8eXO35atXr1ZkZKQ6dOigsWPH6tChQxXmUVJSIofD4fYAAJwf4x0AAADUPlMD9YMHD6q0tFRRUVFuy6OiopSbm1ulPCZPnqyYmBi3YD89PV2vvPKKVq5cqVmzZunTTz9V3759VVpa6jGPrKwshYWFuR6xsfywBICqYLwDeNPOg0Walf2D7vvX15qV/YN2MhghAAAeWXp6tr/85S9asmSJVq9ereDgYNfyIUOGuP7v0qWLunbtqnbt2mn16tXq3bt3uXwyMzOVkZHheu5wOAjWAaCKBiXFqvPFoer79OeSzox3cGdyG4J0VAvT/AEAUHWmtqiHh4crMDBQeXl5bsvz8vIUHR1d6bZPPfWU/vKXv+ijjz5S165dK00bHx+v8PBwbd++3eN6u92u0NBQtwcAoOoY7wAXgmn+AACoHlMD9aCgICUmJroNBFc2MFxKSkqF2z3xxBOaOXOmsrOzlZSUdN7X2bt3rw4dOqSWLVt6pdwAAMB7mOYPgNVwKw6szvSu7xkZGRo+fLiSkpLUo0cPzZkzR0VFRRo5cqQkadiwYbr44ouVlZUlSZo1a5amTp2qxYsXKy4uznUve5MmTdSkSRMdO3ZM06dP18CBAxUdHa0dO3Zo0qRJat++vdLS0szeHQAAUE1M8wfASrgVB77A9EB98ODBOnDggKZOnarc3Fx1795d2dnZrgHmdu/erYCAXxv2n3vuOZ08eVK33XabWz7Tpk3TY489psDAQG3evFkLFy5UQUGBYmJi1KdPH82cOVN2u93s3QEAANXkmubPQ7DONH8AatPZt+K4rkm//J38xmZdEdec27tgCbUymNz48eM1fvx4j+tWr17t9nzXrl2V5tWoUSN9+OGHXioZAAAw2+1JsXr+0x0e1zHNH4Da5LoVp4KKw6Xr92hyesc6KBngztKjvgMAAN9XNs3f5LJWLJ2Z5s+QwTR/qLadB4v02vo92nvkuFo1a6Tbk2LVlnMIVcStOPAVBOoAAMB0TPMHb+DeYlwobsWBrzB11HcAAIAyTPOHC8E0f/CG25NiK21R51YcWAWBOgAAACyPaf7gDWW34gScdSoF2mwKsIlbcWApdH0HAACA5XFvMbyFW3HgCwjUAQAAYHncWwxvOvdWnJAgwiJYC13fAQAAYHncWwzAn1B15EeYzgQAAPiq+jbNn2EYrs4Bxi/Pf/2/bLnh1oHA03LDtc4463+5raxyei/79RWqvIGZyX/dzpCOnyx1Pc8pOKHgoEDXMTGMX98zQ5LTdazO/HWevd44s74s33OPmbecneW5FVbu6ypa477OG0U067ypiZCgQHW+OKyui+FVBOp+gulMAAC+zOk0XD+YnYb7D+SzgxxvcgVM5wQ7noIqQ2dWnB34nJ1eFZTRSj90q6u6Za9O0FZR3lfENdeL/5OkUa+slyT97jcX66ZuMYpp2kjb84+edXzcAym3QNUofywrD1grasWvoOwVpKuNwBhVd+LUr4H67sPFCm4YWIelwYUqdda/DxWBuh84ezoTt28pnZnO5Iq45j5XCw2g/jAlwDrnB3hVf6if3QpVUVB27uu4/pfbE/d0FWxjhrJyeGo98/T6nvbh3G3P3v7c5eXzrLgFp/isH8bbco/K3iDw16BbZ6bZ+jUIP/O87C9QJuCs4br7dWmphoEBOnC0pA5LBADeR6DuB1zTmVQw+MrS9Xs0Ob1jHZQM8C+uLnXy3MXRla4KrU613RpzdsvD0ROndOr0mVbNUsOQs2w+Y9f/xi9zG/86z3Gp88y+lxpl/xuu+Y/hP84+jwqKTym4obMOSwMAgHURqPsBpjNBTZU6DZ12OuV0SqedTlfAVeo8E6CVDzDPeX7uPVTnCcpc3Udd/3vqKnjuPX0Vt5R6yr/cMg9Bsed0Z68/N8g+t8y/pvMUiPuiswOs7/cfpYugH8gpPK7V2w7owLESRTSxq1eHCLUMY1RtAABqA4G6H2A6E+soa1Etu6fy7Pssy7p9nq8bcHVivuKTp13/FxSdUvHJ0l+C7zMtn6edhkqdzl/+GuXW1YcAE0D1rd6Wrxf+85NsOnPNsUl6d/N+3X1dvHpeGlnHpQMAoP4jUK8nSp2Gin4JytyCK0Pqe1m0nv90h8ftDMNQWkKUDh0r8TjAiau10eP9iuekKbet++uUK5uHvCrK79x7LN2XueXkcbuKXruiLsZVKefZeZw7qNHZ91ga+nUQpLrsrrwtzzutoLSyAfVbTuFxvfCfn9wHQfvl7/Of/aQOUaGKDguuq+IBAOAXCNTriROnSvXdPkeF68dcF6/nP/vJFSgG2M788BpzXbyOn3Lq//KO1U5B4dNoZQPqv9XbDrg+4+eySfpkW77u6NG6lksFAIB/IVD3Ez0vjVRci8aa8ua3kqT0ztH6badoWkVQZbSyAf7hwFk9rM5l/LIeAACYK6CuC4DaExX6axA1KDGWoArVUtbK5klZKxsA3xfRxF7pZz2iib02iwMAgF+iRR1AldDKBviHXh0i9O7m/R7XGZKu78BtLqg6xjWBN3AewR8RqAOokrJWtoruW6WVDagfWoY10t0VjGty93Xx9MZClTGuCbyB8wj+iq7vAKqkV4eISlvUaWUD6o+el0Yq69YurufpnaM1e1B3fhSjys4e18TpmhnlzN/nP/tJuYUn6rqI8AGcR/BntKgDFmLlrl20svkOK59H8B3njmvijekd4T+YPQDe4GvnEd+/8CYCdcAifKFrF7MHWJ8vnEcA6j/GNYE3+NJ5xPcvvI2u74AF+FLXLmYPsC5fOo8A1G/MHgBv8JXziO9fmIFAHbAApj6DN3AeAbAKxjWBN/jKecT3L8xQK4H63LlzFRcXp+DgYCUnJ2vdunWVpl+2bJk6duyo4OBgdenSRR988IHbesMwNHXqVLVs2VKNGjVSamqqfvzxRzN3ATCVL3XtgnVxHvmGnMLj+te63Xpm1Y/617rdyik8XtdFAryubFwT21nRS4BNstkY1wRV5yvnEd+/MIPpgfrSpUuVkZGhadOmaePGjerWrZvS0tKUn++5ZunLL7/UHXfcoVGjRunrr7/WgAEDNGDAAG3ZssWV5oknntAzzzyjefPmae3atWrcuLHS0tJ04gTdSuCbfKVrF6yN88j6Vm/L18Rl3+i9zfv1358O6b3N+zVx2Tf69P9obUH9w+wB8AZfOI/4/oUZTB9Mbvbs2Ro9erRGjhwpSZo3b57ef/99zZ8/X1OmTCmX/umnn1Z6eroeeughSdLMmTO1YsUKPfvss5o3b54Mw9CcOXP0yCOP6JZbbpEkvfLKK4qKitJbb72lIUOGVLlsxSdPq8HJ017YS+8rPqtcxVUoY/HJ0zpxqrTSNCVnrS85T1rUrpR2LfTu5v0e1xmSrmrX4rzH1xMzjjnnkXWZdR5JHHdvyHWccN3DWNbyUvb3+c9+UlyLxm5jQNQ1rh/whqaNGrr+v7lrjOwNA2t8HSrDeeR/rH4emfn9i6oJsFUtZqpr1SmjzTCMinpqXLCTJ08qJCREr7/+ugYMGOBaPnz4cBUUFOjtt98ut03r1q2VkZGhCRMmuJZNmzZNb731lr755hv99NNPateunb7++mt1797dlaZnz57q3r27nn766XJ5lpSUqKTk1y4nDodDsbGxip3wmgLsIV7ZVwAAAAAAKuIsKdaeObersLBQoaGhlaY1tev7wYMHVVpaqqioKLflUVFRys3N9bhNbm5upenL/lYnz6ysLIWFhbkesbGxNdofAAAAAADM5hfzqGdmZiojI8P1vKxFfd3/9j5vTYavKCo5rS37HLX+uiWnSnXPoo2SpHlDfyN7w0DyRLX5yvHxlTx9wX9+PKAFX+xydf0OsJ3pHviHq9rqmkvCa5Sn1Y/Psg17lL0lV04P/dgCbGfuuxyUWLOKZH89jyRp96EiTXv3e0lSWkKUenWMVPQF3kLg7ffT2/mZ8fkxo5y+xOrXDzPy5DzyDVY/j8p481pck3MzJChQXVqF1ej1apPD4VDLOVVLa2qgHh4ersDAQOXl5bktz8vLU3R0tMdtoqOjK01f9jcvL08tW7Z0S3N2V/iz2e122e3lB3EICWqgkKD6UVdhGFJwHV8I7Q0DvV4Gf87TX/nK8fGVPK0op/C4Fny5y22E3LLgdf6XO9X54rALHsnXiscntVOU/r3Fc88vQ9JvO0V7pcz+ch5JZwbne+E/P7mer9iap4+25unu6+K9NtCUN97PXMevg92+s3m/UjtFqWVYoxrlVRufH8m/zqNzWfH64e08OY98k7feT29ekyTvXotrem4GNwz0ibjudDXKaGrX96CgICUmJmrlypWuZU6nUytXrlRKSorHbVJSUtzSS9KKFStc6du2bavo6Gi3NA6HQ2vXrq0wTwCAdfjrfLNnTzNUNr2QFacZ8hU5hcddg/OVcRpnKq6f/+wn5RZaYyaY1dvy9fDyb13Ps7fkXtBI/2Z+fs7+8b5swx6mDqzH/PU6DO9fk7x9Lebc/JXp07NlZGToxRdf1MKFC7V161aNHTtWRUVFrlHghw0bpszMTFf6P/7xj8rOztZf//pX/fDDD3rssce0fv16jR8/XpJks9k0YcIEPf7443rnnXf07bffatiwYYqJiXEbsA4AfIE//jD25/lme14aqdmDuuvGrjG6Mr6FbuwaY7lphnyFL/yYM6MywazPj7d/vMPazLwO++P3mq8w45rk7WuxP/9GOJfp/QMGDx6sAwcOaOrUqcrNzVX37t2VnZ3tGgxu9+7dCgj4tb7gqquu0uLFi/XII4/o4Ycf1iWXXKK33npLnTt3dqWZNGmSioqKNGbMGBUUFOiaa65Rdna2goNpjYBn535pXGgXH8Abzu0qlr0lV//ekuvVbrtWVDbfrKcvYn+YbzY6LFh39Ghd18Xweb7wY67sB2xF5/on2/KrfS6Y8fmp6Me7dObHe4eoUHp81DNmXYf99XvNV5hxTfL2tdjffyOczfQWdUkaP368fv75Z5WUlGjt2rVKTk52rVu9erVefvllt/SDBg3Stm3bVFJSoi1btqhfv35u6202m2bMmKHc3FydOHFCH3/8sS699NLa2BX4IFoJYEW+0m3XDL06RFT6pX59B37M4fzKfsx5YpUfc2ZUJpjx+fGF3gnwLjPOI3/+XvMVZlyTvH0t5jfCr2olUAfqCl8a/svqXe/8+Ycx92rDG3zhx5wZlQlmfH58oXeC2az+neFtZpxH/vy95ivMuCZ5+1rMb4RfWX9oPOACmNHFB9bnC13v/P2Hcc9LI9UhKlSfbMvXgWMlimhi1/UdIv3qCxgXpuzH3POf/eS6zpf9tcqPuV4dIvTu5v0e111IZYK3Pz/+3tXUF74zzODt88jfv9d8gRnXJDOuxfxGOINAHRfE6vd+86Xhf3zlXkt//2Es+ca92la/xvk7q/+YM7MywZufH7MqFHyBr3xnmMWb5xHfa9Zn1jXJjGuxL/xGMBuBOmrMrBpob/4w5kvD//hKLwp//mHsK/y1lc3XWP3HnNUrEyTf6J1gFl/5zvAFfK+Zw9sVxmZdk6x+LfZFBOqoEbNqoL39w5gvDf/jK70o/PmHsS/w91Y2eJcv/ID1hQoFM/jKd4Yv4HvN+8yqMPaFaxII1FFDZtRAm/HDmC8N/+NLvSj89YexL6CVDf7IH3+8+9J3hi/ge817qDAGgTpqxIwaaLN+GPOl4V98rReFP/4w9gW+1srGvfRAzfjad4Yv4HvNO6gwBoF6PRFgs+mi4AauWjfjrI/1r8t01jLDbZnhdhUwKtnuzN/Ii7xfA23mD2O+NPwHvSjgDb7Uysa99EDN8Z0Bq/K1CmN4H4F6PdEoKFCdLw6rtdeLuMiud7/xXAMtSQ+kXqK48MaS3CsBKqss6HpxmNb9dFilHi5LAbKpc0yoLm/d1EOelVUsGOWWnbu9+4qKFpdfcfxkqev/SyKbyN4wUIYMGb/M0+40zmzl/KWfktMw3JafSfdLmrPXVVS2C2AYUqlhqNTpVKlTKnWa8CIWQi8KXChfaWWjayRw4XzpO4PeM/7DlyqMYQ4CddRI2/DGmjWwqya/sVk2m02GYbj+zhrYVW0jmrjS2mwV5eK+YkiP1nrxrFahsxkyNDS5jYIbBnppDy5cUIPTrv+bNwlSSJDvfJwMw9Bpp6HSXx5n/3/muVNOp3Ta6Sy3/rTTkNM487+3KhXM+OFhRi8KfiD5D19pZaNrJOAdvtDzjt4z/sVXKoxhHt+JLGA5g5JidUVccy1dv0d7jxxXq2aNNDgp1tWSXl3nC/5rmi/Ks9lsahhokzfrPYxzovZzg/jyvRrOLHl9w1797/JvXcs/3JKn7C25+tOtnXXr5a1ceZ3dc8KQe28JwzjzT0VpPL2+pzKeSedxod79Zr/+9MFW16LsLbnK3pKrh/t1Ur8uLc+6jcS9AqOs7Gf3+DDO6lXhetUqVnpUJZkZvTLOvLYhp/NMz4+yyhrnLz1BvFlxYxW+0MpG10jAurxZuUvvGf/jKxXGMA+BOi5IXHhjTU7v6LX8vB38o/bYzuk6UXFPClcK7TxYpIeXf6uze+KX/vIr5H+Xb1FKfLgljv3Og0X60wdb3cpZ9v+fP9iq1E5RlihnXTN+CdhLf6mscP3vLLv1wjiT5qzA/kJuwzh3y7NvR4kMtSu4YeAvP2rPrSj5tfKkXEXK2eskxYWHaER4nGtdRSWo6BafcuvOrdA6715WzozxQkDvGVw4b7d+03vGP/lChTHMQ6AOy/F28A/rem39njMBvoemWJvNpqXr91jiXPCVctY1m82mBoG2Ovti+T6n0PX/8q/3aWhyG7WNqN8VKFGhwVUaL8RTRUJFg4qeO+6HJ57GCfG87tztzuoJ4zxrLI9femnIkKuXRtkYH2WVJ67lv4zv4Sxb7nSvbLlQK77P0zOrfnQ9Lwuw7ru+vXp3ivLQK+bcnjweevzAr5jR+k3vGf/lC7dlwBwE6gDqzN4jx8u1MJYxDEN7jxyv5RJ55ivl9Gevrd+jKW9sdj1f8Pkuzf98p2YN7KpBSbF1WDJzVXW8EM89XM7b7cXv7DxYpL+v+tFjgPXsJ9v1u9+0qlHvmbNvifFG3F7R9ag2VPeVq35bT9VzLndr1Tk9YdwqUipZZ5xZ6f68CmWvMGD+ZYP3v92vAEmlHtLYJK3/+bDGXBfvKlPZthXdEmVIat0sRGt1qMIW9YubNtJFwb/+rD/3lrGyfCqe9ecCejdd4Olo1jlVfruKN6znY+zCRxGoA6gzrZo1qrSlulUza3Q19ZVy+qudB4s05Y3NHm+hmPzGZl0R17xe35rALUPeY1bvGZvNVoXbgaqVozczg5cVHj9dafDpOHFabVpU7/N5T692WrZhT4Xrx1/fns/8BSqrUHOeU5lz7m1SznMqgn59/msPoeq9cA3K6lbus5dXrYdTTSr7rN47qGFgQF0XwesI1AHUmduTYvX8pzs8rjMMQ4Mt0hLqK+X0V9yawC1D3kLvGXiDGZW7DLhrvrIKtQAqwmAR9a/qAagluw4Vuf6fveL/tPNgUSWp4UnZD48AmxQYYHP7a6UfHr5STn9FcAVvcQVYHtB7BlV1e1JspdekmlbuDkqK1aqJvTTmunj17xqjMdfFa9XEXvX69h7An9GiDtSAv94PawZf6bbrK+X0R9yaAG+h9wy8wczWb3rPAP7DZtTliCR1xOFwKCwsTIWFhQoNDa3r4sDH7DxYpN5/Xe1x4JEAm7RqYi+CN6AW8ZmENy1bv6fCAIuKWFTHroNFVO4CcFOdOJQWdaCauB8WsBbu3YQ30XsG3kLrN4ALQaAOVBP3wwLWQ3AFbyLAAgDUNQJ1oJq4HxawJoIrAABQXzDqO1BNZo3mCgAAAAASgTpQbUzVBQAAAMBMpgbqhw8f1tChQxUaGqqmTZtq1KhROnbsWKXp77vvPnXo0EGNGjVS69atdf/996uwsNAtnc1mK/dYsmSJmbsCuGEuUwAAAABmMfUe9aFDhyonJ0crVqzQqVOnNHLkSI0ZM0aLFy/2mH7//v3av3+/nnrqKSUkJOjnn3/WPffco/379+v11193S7tgwQKlp6e7njdt2tTMXQHK4X5YAAAAAGYwbR71rVu3KiEhQV999ZWSkpIkSdnZ2erXr5/27t2rmJiYKuWzbNky3XnnnSoqKlKDBmfqFWw2m5YvX64BAwbUqGzMow4AAAAAqE3ViUNN6/q+Zs0aNW3a1BWkS1JqaqoCAgK0du3aKudTthNlQXqZcePGKTw8XD169ND8+fMrHNxLkkpKSuRwONweAAAAAABYkWld33NzcxUZGen+Yg0aqHnz5srNza1SHgcPHtTMmTM1ZswYt+UzZszQDTfcoJCQEH300Ue69957dezYMd1///0e88nKytL06dNrtiMAAAAAANSiareoT5kyxeNgbmc/fvjhhwsumMPhUP/+/ZWQkKDHHnvMbd2jjz6qq6++WpdffrkmT56sSZMm6cknn6wwr8zMTBUWFroee/bsueDyAQAAAABghmq3qE+cOFEjRoyoNE18fLyio6OVn5/vtvz06dM6fPiwoqOjK93+6NGjSk9P10UXXaTly5erYcOGlaZPTk7WzJkzVVJSIrvdXm693W73uBwAAAAAAKupdqAeERGhiIiI86ZLSUlRQUGBNmzYoMTEREnSqlWr5HQ6lZycXOF2DodDaWlpstvteueddxQcHHze19q0aZOaNWtGMA4AAAAA8Hmm3aPeqVMnpaena/To0Zo3b55OnTql8ePHa8iQIa4R3/ft26fevXvrlVdeUY8ePeRwONSnTx8VFxfr1VdfdRv4LSIiQoGBgXr33XeVl5enK6+8UsHBwVqxYoX+/Oc/68EHHzRrVwAAAAAAqDWmzqO+aNEijR8/Xr1791ZAQIAGDhyoZ555xrX+1KlT2rZtm4qLiyVJGzdudI0I3759e7e8du7cqbi4ODVs2FBz587VAw88IMMw1L59e82ePVujR482c1cAAAAAAKgVps2jbmXMow4AAAAAqE2WmEcdAAAAAABUH4E6AAAAAAAWQqAOAAAAAICFEKgDAAAAAGAhBOoAAAAAAFgIgToAAAAAABZCoA4AAAAAgIUQqAMAAAAAYCEE6gAAAAAAWAiBOgAAAAAAFkKgDgAAAACAhRCoAwAAAABgIQTqAAAAAABYCIE6AAAAAAAWQqAOAAAAAICFEKgDAAAAAGAhBOoAAAAAAFgIgToAAAAAABZCoA4AAAAAgIUQqAMAAAAAYCEE6gAAAAAAWAiBOgAAAAAAFkKgDgAAAACAhRCoAwAAAABgIaYG6ocPH9bQoUMVGhqqpk2batSoUTp27Fil2/Tq1Us2m83tcc8997il2b17t/r376+QkBBFRkbqoYce0unTp83cFQAAAAAAakUDMzMfOnSocnJytGLFCp06dUojR47UmDFjtHjx4kq3Gz16tGbMmOF6HhIS4vq/tLRU/fv3V3R0tL788kvl5ORo2LBhatiwof785z+bti8AAAAAANQGm2EYhhkZb926VQkJCfrqq6+UlJQkScrOzla/fv20d+9excTEeNyuV69e6t69u+bMmeNx/b///W/deOON2r9/v6KioiRJ8+bN0+TJk3XgwAEFBQWdt2wOh0NhYWEqLCxUaGhozXYQAAAAAIAqqk4calrX9zVr1qhp06auIF2SUlNTFRAQoLVr11a67aJFixQeHq7OnTsrMzNTxcXFbvl26dLFFaRLUlpamhwOh7777juP+ZWUlMjhcLg9AAAAAACwItO6vufm5ioyMtL9xRo0UPPmzZWbm1vhdr///e/Vpk0bxcTEaPPmzZo8ebK2bdumN99805Xv2UG6JNfzivLNysrS9OnTL2R3AAAAAACoFdUO1KdMmaJZs2ZVmmbr1q01LtCYMWNc/3fp0kUtW7ZU7969tWPHDrVr165GeWZmZiojI8P13OFwKDY2tsZlBAAAAADALNUO1CdOnKgRI0ZUmiY+Pl7R0dHKz893W3769GkdPnxY0dHRVX695ORkSdL27dvVrl07RUdHa926dW5p8vLyJKnCfO12u+x2e5VfEwAAAACAulLtQD0iIkIRERHnTZeSkqKCggJt2LBBiYmJkqRVq1bJ6XS6gu+q2LRpkySpZcuWrnz/9Kc/KT8/39W1fsWKFQoNDVVCQkI19wYAAAAAAGsxbTC5Tp06KT09XaNHj9a6dev0xRdfaPz48RoyZIhrxPd9+/apY8eOrhbyHTt2aObMmdqwYYN27dqld955R8OGDdN1112nrl27SpL69OmjhIQE/c///I+++eYbffjhh3rkkUc0btw4Ws0BAAAAAD7PtEBdOjN6e8eOHdW7d2/169dP11xzjV544QXX+lOnTmnbtm2uUd2DgoL08ccfq0+fPurYsaMmTpyogQMH6t1333VtExgYqPfee0+BgYFKSUnRnXfeqWHDhrnNuw4AAAAAgK8ybR51K2MedQAAAABAbbLEPOoAAAAAAKD6CNQBAAAAALAQAnUAAAAAACyEQB0AAAAAAAshUAcAAAAAwEII1AEAAAAAsBACdQAAAAAALIRAHQAAAAAACyFQBwAAAADAQgjUAQAAAACwEAJ1AAAAAAAshEAdAAAAAAALIVAHAAAAAMBCCNQBAAAAALAQAnUAAAAAACyEQB0AAAAAAAshUAcAAAAAwEII1AEAAAAAsBACdQAAAAAALIRAHQAAAAAACyFQBwAAAADAQgjUAQAAAACwEAJ1AAAAAAAshEAdAAAAAAALMTVQP3z4sIYOHarQ0FA1bdpUo0aN0rFjxypMv2vXLtlsNo+PZcuWudJ5Wr9kyRIzdwUAAAAAgFrRwMzMhw4dqpycHK1YsUKnTp3SyJEjNWbMGC1evNhj+tjYWOXk5Lgte+GFF/Tkk0+qb9++bssXLFig9PR01/OmTZt6vfwAAAAAANQ20wL1rVu3Kjs7W1999ZWSkpIkSX//+9/Vr18/PfXUU4qJiSm3TWBgoKKjo92WLV++XLfffruaNGnitrxp06bl0gIAAAAA4OtM6/q+Zs0aNW3a1BWkS1JqaqoCAgK0du3aKuWxYcMGbdq0SaNGjSq3bty4cQoPD1ePHj00f/58GYZRYT4lJSVyOBxuDwAAAAAArMi0FvXc3FxFRka6v1iDBmrevLlyc3OrlMdLL72kTp066aqrrnJbPmPGDN1www0KCQnRRx99pHvvvVfHjh3T/fff7zGfrKwsTZ8+vWY7AgAAAABALap2i/qUKVMqHPCt7PHDDz9ccMGOHz+uxYsXe2xNf/TRR3X11Vfr8ssv1+TJkzVp0iQ9+eSTFeaVmZmpwsJC12PPnj0XXD4AAAAAAMxQ7Rb1iRMnasSIEZWmiY+PV3R0tPLz892Wnz59WocPH67SveWvv/66iouLNWzYsPOmTU5O1syZM1VSUiK73V5uvd1u97gcAAAAAACrqXagHhERoYiIiPOmS0lJUUFBgTZs2KDExERJ0qpVq+R0OpWcnHze7V966SXdfPPNVXqtTZs2qVmzZgTjAAAAAACfZ9o96p06dVJ6erpGjx6tefPm6dSpUxo/fryGDBniGvF937596t27t1555RX16NHDte327dv12Wef6YMPPiiX77vvvqu8vDxdeeWVCg4O1ooVK/TnP/9ZDz74oFm7AgAAAABArTF1HvVFixZp/Pjx6t27twICAjRw4EA988wzrvWnTp3Stm3bVFxc7Lbd/Pnz1apVK/Xp06dcng0bNtTcuXP1wAMPyDAMtW/fXrNnz9bo0aPN3BUAAAAAAGqFzahsXrN6yuFwKCwsTIWFhQoNDa3r4gAAAAAA6rnqxKGmzaMOAAAAAACqj0AdAAAAAAALIVAHAAAAAMBCCNQBAAAAALAQAnUAAAAAACyEQB0AAAAAAAshUAcAAAAAwEII1AEAAAAAsBACdQAAAAAALIRAHQAAAAAACyFQBwAAAADAQgjUAQAAAACwEAJ1AAAAAAAshEAdAAAAAAALIVAHAAAAAMBCCNQBAAAAALAQAnUAAAAAACyEQB0AAAAAAAshUAcAAAAAwEII1AEAAAAAsBACdQAAAAAALIRAHQAAAAAACyFQBwAAAADAQgjUAQAAAACwENMC9T/96U+66qqrFBISoqZNm1ZpG8MwNHXqVLVs2VKNGjVSamqqfvzxR7c0hw8f1tChQxUaGqqmTZtq1KhROnbsmAl7AAAAAABA7TMtUD958qQGDRqksWPHVnmbJ554Qs8884zmzZuntWvXqnHjxkpLS9OJEydcaYYOHarvvvtOK1as0HvvvafPPvtMY8aMMWMXAAAAAACodTbDMAwzX+Dll1/WhAkTVFBQUGk6wzAUExOjiRMn6sEHH5QkFRYWKioqSi+//LKGDBmirVu3KiEhQV999ZWSkpIkSdnZ2erXr5/27t2rmJiYKpXJ4XAoLCxMhYWFCg0NvaD9AwAAAADgfKoThzaopTKd186dO5Wbm6vU1FTXsrCwMCUnJ2vNmjUaMmSI1qxZo6ZNm7qCdElKTU1VQECA1q5dq1tvvdVj3iUlJSopKXE9LywslHTmjQIAAAAAwGxl8WdV2sotE6jn5uZKkqKiotyWR0VFudbl5uYqMjLSbX2DBg3UvHlzVxpPsrKyNH369HLLY2NjL7TYAAAAAABU2dGjRxUWFlZpmmoF6lOmTNGsWbMqTbN161Z17NixOtmaLjMzUxkZGa7nTqdThw8fVosWLWSz2eqwZJVzOByKjY3Vnj176KJvURwja+P4WB/HyNo4PtbG8bE+jpG1cXysrT4eH8MwdPTo0Srdsl2tQH3ixIkaMWJEpWni4+Ork6VLdHS0JCkvL08tW7Z0Lc/Ly1P37t1dafLz8922O336tA4fPuza3hO73S673e62rKoj0VtBaGhovTk56yuOkbVxfKyPY2RtHB9r4/hYH8fI2jg+1lbfjs/5WtLLVCtQj4iIUERERI0KdD5t27ZVdHS0Vq5c6QrMHQ6H1q5d6xo5PiUlRQUFBdqwYYMSExMlSatWrZLT6VRycrIp5QIAAAAAoDaZNj3b7t27tWnTJu3evVulpaXatGmTNm3a5DbneceOHbV8+XJJks1m04QJE/T444/rnXfe0bfffqthw4YpJiZGAwYMkCR16tRJ6enpGj16tNatW6cvvvhC48eP15AhQ6o84jsAAAAAAFZm2mByU6dO1cKFC13PL7/8cknSJ598ol69ekmStm3b5hqBXZImTZqkoqIijRkzRgUFBbrmmmuUnZ2t4OBgV5pFixZp/Pjx6t27twICAjRw4EA988wzZu1GnbLb7Zo2bVq5bvuwDo6RtXF8rI9jZG0cH2vj+Fgfx8jaOD7W5u/Hx/R51AEAAAAAQNWZ1vUdAAAAAABUH4E6AAAAAAAWQqAOAAAAAICFEKgDAAAAAGAhBOoWNnfuXMXFxSk4OFjJyclat25dXRcJkh577DHZbDa3R8eOHeu6WH7ts88+00033aSYmBjZbDa99dZbbusNw9DUqVPVsmVLNWrUSKmpqfrxxx/rprB+6HzHZ8SIEeU+U+np6XVTWD+UlZWlK664QhdddJEiIyM1YMAAbdu2zS3NiRMnNG7cOLVo0UJNmjTRwIEDlZeXV0cl9j9VOUa9evUq9zm655576qjE/uW5555T165dFRoaqtDQUKWkpOjf//63az2fn7p1vuPDZ8da/vKXv7im7S7jr58hAnWLWrp0qTIyMjRt2jRt3LhR3bp1U1pamvLz8+u6aJB02WWXKScnx/X4/PPP67pIfq2oqEjdunXT3LlzPa5/4okn9Mwzz2jevHlau3atGjdurLS0NJ04caKWS+qfznd8JCk9Pd3tM/Wvf/2rFkvo3z799FONGzdO//3vf7VixQqdOnVKffr0UVFRkSvNAw88oHfffVfLli3Tp59+qv379+t3v/tdHZbav1TlGEnS6NGj3T5HTzzxRB2V2L+0atVKf/nLX7RhwwatX79eN9xwg2655RZ99913kvj81LXzHR+Jz45VfPXVV3r++efVtWtXt+V++xkyYEk9evQwxo0b53peWlpqxMTEGFlZWXVYKhiGYUybNs3o1q1bXRcDFZBkLF++3PXc6XQa0dHRxpNPPulaVlBQYNjtduNf//pXHZTQv517fAzDMIYPH27ccsstdVIelJefn29IMj799FPDMM58Xho2bGgsW7bMlWbr1q2GJGPNmjV1VUy/du4xMgzD6Nmzp/HHP/6x7goFN82aNTP++c9/8vmxqLLjYxh8dqzi6NGjxiWXXGKsWLHC7Zj482eIFnULOnnypDZs2KDU1FTXsoCAAKWmpmrNmjV1WDKU+fHHHxUTE6P4+HgNHTpUu3fvrusioQI7d+5Ubm6u2+cpLCxMycnJfJ4sZPXq1YqMjFSHDh00duxYHTp0qK6L5LcKCwslSc2bN5ckbdiwQadOnXL7DHXs2FGtW7fmM1RHzj1GZRYtWqTw8HB17txZmZmZKi4urovi+bXS0lItWbJERUVFSklJ4fNjMecenzJ8dureuHHj1L9/f7fPiuTf30EN6roAKO/gwYMqLS1VVFSU2/KoqCj98MMPdVQqlElOTtbLL7+sDh06KCcnR9OnT9e1116rLVu26KKLLqrr4uEcubm5kuTx81S2DnUrPT1dv/vd79S2bVvt2LFDDz/8sPr27as1a9YoMDCwrovnV5xOpyZMmKCrr75anTt3lnTmMxQUFKSmTZu6peUzVDc8HSNJ+v3vf682bdooJiZGmzdv1uTJk7Vt2za9+eabdVha//Htt98qJSVFJ06cUJMmTbR8+XIlJCRo06ZNfH4soKLjI/HZsYIlS5Zo48aN+uqrr8qt8+fvIAJ1oJr69u3r+r9r165KTk5WmzZt9Nprr2nUqFF1WDLANw0ZMsT1f5cuXdS1a1e1a9dOq1evVu/eveuwZP5n3Lhx2rJlC+NuWFhFx2jMmDGu/7t06aKWLVuqd+/e2rFjh9q1a1fbxfQ7HTp00KZNm1RYWKjXX39dw4cP16efflrXxcIvKjo+CQkJfHbq2J49e/THP/5RK1asUHBwcF0Xx1Lo+m5B4eHhCgwMLDeaYV5enqKjo+uoVKhI06ZNdemll2r79u11XRR4UPaZ4fPkO+Lj4xUeHs5nqpaNHz9e7733nj755BO1atXKtTw6OlonT55UQUGBW3o+Q7WvomPkSXJysiTxOaolQUFBat++vRITE5WVlaVu3brp6aef5vNjERUdH0/47NSuDRs2KD8/X7/5zW/UoEEDNWjQQJ9++qmeeeYZNWjQQFFRUX77GSJQt6CgoCAlJiZq5cqVrmVOp1MrV650u58G1nDs2DHt2LFDLVu2rOuiwIO2bdsqOjra7fPkcDi0du1aPk8WtXfvXh06dIjPVC0xDEPjx4/X8uXLtWrVKrVt29ZtfWJioho2bOj2Gdq2bZt2797NZ6iWnO8YebJp0yZJ4nNUR5xOp0pKSvj8WFTZ8fGEz07t6t27t7799ltt2rTJ9UhKStLQoUNd//vrZ4iu7xaVkZGh4cOHKykpST169NCcOXNUVFSkkSNH1nXR/N6DDz6om266SW3atNH+/fs1bdo0BQYG6o477qjrovmtY8eOudV879y5U5s2bVLz5s3VunVrTZgwQY8//rguueQStW3bVo8++qhiYmI0YMCAuiu0H6ns+DRv3lzTp0/XwIEDFR0drR07dmjSpElq37690tLS6rDU/mPcuHFavHix3n77bV100UWue/7CwsLUqFEjhYWFadSoUcrIyFDz5s0VGhqq++67TykpKbryyivruPT+4XzHaMeOHVq8eLH69eunFi1aaPPmzXrggQd03XXXlZvmCN6XmZmpvn37qnXr1jp69KgWL16s1atX68MPP+TzYwGVHR8+O3XvoosuchtvQ5IaN26sFi1auJb77WeoroedR8X+/ve/G61btzaCgoKMHj16GP/973/rukgwDGPw4MFGy5YtjaCgIOPiiy82Bg8ebGzfvr2ui+XXPvnkE0NSucfw4cMNwzgzRdujjz5qREVFGXa73ejdu7exbdu2ui20H6ns+BQXFxt9+vQxIiIijIYNGxpt2rQxRo8ebeTm5tZ1sf2Gp2MjyViwYIErzfHjx417773XaNasmRESEmLceuutRk5OTt0V2s+c7xjt3r3buO6664zmzZsbdrvdaN++vfHQQw8ZhYWFdVtwP/GHP/zBaNOmjREUFGREREQYvXv3Nj766CPXej4/dauy48Nnx5rOnTLPXz9DNsMwjNqsGAAAAAAAABXjHnUAAAAAACyEQB0AAAAAAAshUAcAAAAAwEII1AEAAAAAsBACdQAAAAAALIRAHQAAAAAACyFQBwAAAADAQgjUAQAAAACwEAJ1AAAAAAAshEAdAAAAAAALIVAHAAAAAMBCCNQBAAAAALAQAnUAALzksccek81mq9G2vXr1Uq9evbxbIHhkxnt9IcceAIBzEagDAOqFl19+WTabzfUIDg7WpZdeqvHjxysvL89rr1NcXKzHHntMq1ev9lqeNVFaWqqYmBjZbDb9+9//vqC8rLJPVsf7BACoLQTqAIB6ZcaMGfp//+//6dlnn9VVV12l5557TikpKSouLvZK/sXFxZo+fbrHYO2RRx7R8ePHvfI657Nq1Srl5OQoLi5OixYtuqC8Ktsn/Moqxx4AUP81qOsCAADgTX379lVSUpIk6a677lKLFi00e/Zsvf3227rjjjtqnK/T6dTJkycrTdOgQQM1aFA7X62vvvqqfvOb32j48OF6+OGHVVRUpMaNG9fKa9eFEydOKCgoSAEB5dsYrLDvtXnsAQD1Hy3qAIB67YYbbpAk7dy5U5L01FNP6aqrrlKLFi3UqFEjJSYm6vXXXy+3nc1m0/jx47Vo0SJddtllstvtmjdvniIiIiRJ06dPd3Wzf+yxxyR5vk95wYIFuuGGGxQZGSm73a6EhAQ999xzF7RPx48f1/LlyzVkyBDdfvvtOn78uN5+++1y6Sq6F3vEiBGKi4uTJO3atavSfZLOtN5fe+21aty4sZo2bapbbrlFW7duLZfvvn37NGrUKMXExMhut6tt27YaO3asWwXHTz/9pEGDBql58+YKCQnRlVdeqffff98tn9WrV8tms2nJkiV65JFHdPHFFyskJEQOh0MjRoxQkyZNtGPHDvXr108XXXSRhg4dKulMZcqcOXN02WWXKTg4WFFRUbr77rt15MiRSt/PkydPaurUqUpMTFRYWJgaN26sa6+9Vp988okrzfneJ0/H/vTp05o5c6batWsnu92uuLg4PfzwwyopKXFLFxcXpxtvvFGff/65evTooeDgYMXHx+uVV16ptNwAgPqLql8AQL22Y8cOSVKLFi0kSU8//bRuvvlmDR06VCdPntSSJUs0aNAgvffee+rfv7/btqtWrdJrr72m8ePHKzw8XN26ddNzzz2nsWPH6tZbb9Xvfvc7SVLXrl0rfP3nnntOl112mW6++WY1aNBA7777ru699145nU6NGzeuRvv0zjvv6NixYxoyZIiio6PVq1cvLVq0SL///e+rnVdERESl+/Txxx+rb9++io+P12OPPabjx4/r73//u66++mpt3LjRFfDv379fPXr0UEFBgcaMGaOOHTtq3759ev3111VcXKygoCDl5eXpqquuUnFxse6//361aNFCCxcu1M0336zXX39dt956q1vZZs6cqaCgID344IMqKSlRUFCQpDMBcFpamq655ho99dRTCgkJkSTdfffdevnllzVy5Ejdf//92rlzp5599ll9/fXX+uKLL9SwYUOP74HD4dA///lP3XHHHRo9erSOHj2ql156SWlpaVq3bp26d+9+3vfJk7vuuksLFy7UbbfdpokTJ2rt2rXKysrS1q1btXz5cre027dv12233aZRo0Zp+PDhmj9/vkaMGKHExERddtll1TyqAACfZwAAUA8sWLDAkGR8/PHHxoEDB4w9e/YYS5YsMVq0aGE0atTI2Lt3r2EYhlFcXOy23cmTJ43OnTsbN9xwg9tySUZAQIDx3XffuS0/cOCAIcmYNm1auTJMmzbNOPer9dzXMwzDSEtLM+Lj492W9ezZ0+jZs2eV9vXGG280rr76atfzF154wWjQoIGRn59fpTyHDx9utGnTxvW8sn3q3r27ERkZaRw6dMi17JtvvjECAgKMYcOGuZYNGzbMCAgIML766qtyeTidTsMwDGPChAmGJOM///mPa93Ro0eNtm3bGnFxcUZpaalhGIbxySefGJKM+Pj4cu/f8OHDDUnGlClT3Jb/5z//MSQZixYtcluenZ1dbvm578vp06eNkpISt+2OHDliREVFGX/4wx+q9D6de+w3bdpkSDLuuusut3QPPvigIclYtWqVa1mbNm0MScZnn33mWpafn2/Y7XZj4sSJ5V4LAFD/0fUdAFCvpKamKiIiQrGxsRoyZIiaNGmi5cuX6+KLL5YkNWrUyJX2yJEjKiws1LXXXquNGzeWy6tnz55KSEi4oPKc/XqFhYU6ePCgevbsqZ9++kmFhYXVzu/QoUP68MMP3e63HzhwoGw2m1577bULKuu5cnJytGnTJo0YMULNmzd3Le/atat++9vf6oMPPpB0psv5W2+9pZtuusk1PsDZyrqEf/DBB+rRo4euueYa17omTZpozJgx2rVrl77//nu37YYPH+72/p1t7Nixbs+XLVumsLAw/fa3v9XBgwddj8TERDVp0sStG/u5AgMDXa31TqdThw8f1unTp5WUlOTxvKiKsvcmIyPDbfnEiRMlqVx3/4SEBF177bWu5xEREerQoYN++umnGr0+AMC30fUdAFCvzJ07V5deeqkaNGigqKgodejQwW0Asvfee0+PP/64Nm3a5HavsKc5sNu2bXvB5fniiy80bdo0rVmzptzI84WFhQoLC6tWfkuXLtWpU6d0+eWXa/v27a7lycnJWrRoUY2703vy888/S5I6dOhQbl2nTp304YcfqqioSMeOHZPD4VDnzp3Pm19ycrLHvMrWn51HRe9/gwYN1KpVK7dlP/74owoLCxUZGelxm/z8/ErLtnDhQv31r3/VDz/8oFOnTp23DOfz888/KyAgQO3bt3dbHh0draZNm7re2zKtW7cul0ezZs3Oe389AKB+IlAHANQrPXr08NiqK0n/+c9/dPPNN+u6667TP/7xD7Vs2VINGzbUggULtHjx4nLpK2rNraodO3aod+/e6tixo2bPnq3Y2FgFBQXpgw8+0N/+9jc5nc5q51k2FdvVV1/tcf1PP/2k+Ph4SWcqHwzDKJemtLS02q9bFyp6/+12e7nR351OpyIjIyucqq5sIDhPXn31VY0YMUIDBgzQQw89pMjISAUGBiorK8s1xkFNeaoA8iQwMNDjck/HDwBQ/xGoAwD8xhtvvKHg4GB9+OGHstvtruULFiyoch5VDbwk6d1331VJSYneeecdtxbTyrphV2bnzp368ssvNX78ePXs2dNtndPp1P/8z/9o8eLFeuSRRySdaZH11HX63NbcivapTZs2kqRt27aVW/fDDz8oPDxcjRs3VqNGjRQaGqotW7ZUWv42bdpUmNfZr1cT7dq108cff6yrr7662hUsr7/+uuLj4/Xmm2+6vRfTpk1zS1edY9+mTRs5nU79+OOPrh4DkpSXl6eCgoIL2lcAQP3HPeoAAL8RGBgom83m1qK8a9cuvfXWW1XOo2yE8YKCgiq9nuTeKlpYWFitioGzlbUWT5o0Sbfddpvb4/bbb1fPnj3dWpTbtWunH374QQcOHHAt++abb/TFF19UaZ9atmyp7t27a+HChW7rtmzZoo8++kj9+vWTJAUEBGjAgAF69913tX79+nLlLtv/fv36ad26dVqzZo1rXVFRkV544QXFxcVd0HgAt99+u0pLSzVz5sxy606fPl3p8fJ0nNauXetWTql6x77svZkzZ47b8tmzZ0tSuRkGAAA4Gy3qAAC/0b9/f82ePVvp6en6/e9/r/z8fM2dO1ft27fX5s2bq5RHo0aNlJCQoKVLl+rSSy9V8+bN1blzZ4/3Z/fp00dBQUG66aabdPfdd+vYsWN68cUXFRkZqZycnGqXf9GiRerevbtiY2M9rr/55pt13333aePGjfrNb36jP/zhD5o9e7bS0tI0atQo5efna968ebrsssvkcDiqtE9PPvmk+vbtq5SUFI0aNco1PVtYWJjbXOt//vOf9dFHH6lnz54aM2aMOnXqpJycHC1btkyff/65mjZtqilTpuhf//qX+vbtq/vvv1/NmzfXwoULtXPnTr3xxhvlurNXR8+ePXX33XcrKytLmzZtUp8+fdSwYUP9+OOPWrZsmZ5++mnddtttHre98cYb9eabb+rWW29V//79tXPnTs2bN08JCQk6duxYld6nc3Xr1k3Dhw/XCy+8oIKCAvXs2VPr1q3TwoULNWDAAF1//fU13lcAgB+o0zHnAQDwkrLp2TxND3a2l156ybjkkksMu91udOzY0ViwYIHHadUkGePGjfOYx5dffmkkJiYaQUFBbtN1ecrnnXfeMbp27WoEBwcbcXFxxqxZs4z58+cbkoydO3e60p1verYNGzYYkoxHH320wjS7du0yJBkPPPCAa9mrr75qxMfHG0FBQUb37t2NDz/8sNz0bJXtk2EYxscff2xcffXVRqNGjYzQ0FDjpptuMr7//vtyr//zzz8bw4YNMyIiIgy73W7Ex8cb48aNc5v6bMeOHcZtt91mNG3a1AgODjZ69OhhvPfee275lE3PtmzZsnKvMXz4cKNx48YVvgcvvPCCkZiYaDRq1Mi46KKLjC5duhiTJk0y9u/f70pz7nvtdDqNP//5z0abNm0Mu91uXH755cZ7771XrffJ07E/deqUMX36dKNt27ZGw4YNjdjYWCMzM9M4ceKEW7o2bdoY/fv3L7cv1ZmyDwBQv9gMg1FKAAAAAACwCu5RBwAAAADAQgjUAQAAAACwEAJ1AAAAAAAsxNRA/bPPPtNNN92kmJgY2Wy2Kk1/s3r1av3mN7+R3W5X+/bt9fLLL5dLM3fuXMXFxSk4OFjJyclat26d9wsPAAAAAEAdMDVQLyoqUrdu3TR37twqpd+5c6f69++v66+/Xps2bdKECRN011136cMPP3SlWbp0qTIyMjRt2jRt3LhR3bp1U1pamvLz883aDQAAAAAAak2tjfpus9m0fPlyDRgwoMI0kydP1vvvv68tW7a4lg0ZMkQFBQXKzs6WJCUnJ+uKK67Qs88+K0lyOp2KjY3VfffdpylTppi6DwAAAAAAmK1BXRfgbGvWrFFqaqrbsrS0NE2YMEGSdPLkSW3YsEGZmZmu9QEBAUpNTdWaNWsqzLekpEQlJSWu506nU4cPH1aLFi1ks9m8uxMAAAAAAJzDMAwdPXpUMTExCgiovHO7pQL13NxcRUVFuS2LioqSw+HQ8ePHdeTIEZWWlnpM88MPP1SYb1ZWlqZPn25KmQEAAAAAqKo9e/aoVatWlaaxVKBulszMTGVkZLieFxYWqnXr1tqzZ49CQ0PrsGTl/W3F/+nlL3ep1Fn+joTAAJtGXBWnB357aR2UDAAAAABQUw6HQ7GxsbrooovOm9ZSgXp0dLTy8vLcluXl5Sk0NFSNGjVSYGCgAgMDPaaJjo6uMF+73S673V5ueWhoqOUC9WE9O2nh+jwFeBg5wGaThvfspNDQxrVfMAAAAADABavK7deWmkc9JSVFK1eudFu2YsUKpaSkSJKCgoKUmJjolsbpdGrlypWuNL6ubXhjzRrYVQFnHbtAm00BNmnWwK6KCydIBwAAAID6zNQW9WPHjmn79u2u5zt37tSmTZvUvHlztW7dWpmZmdq3b59eeeUVSdI999yjZ599VpMmTdIf/vAHrVq1Sq+99pref/99Vx4ZGRkaPny4kpKS1KNHD82ZM0dFRUUaOXKkmbtSqwYlxarzxaHq+/TnkqSR18TpzuQ2BOkAAAAA4AdMDdTXr1+v66+/3vW87D7x4cOH6+WXX1ZOTo52797tWt+2bVu9//77euCBB/T000+rVatW+uc//6m0tDRXmsGDB+vAgQOaOnWqcnNz1b17d2VnZ5cbYM7XtWnxa1Ce8dtLFRJkqbsUAAAAAAAmqbV51K3E4XAoLCxMhYWFlrtHvUzxydNKmPqhJOn7GWkE6gAAAADgw6oTh1rqHnUAAAAAAPwdgToAAAAAABZCoA4AAAAAgIUQqAMAAAAAYCEE6gAAAAAAWAiBOgAAAAAAFkKgDgAAAACAhRCoAwAAAABgIQTqAAAAAABYCIE6AAAAAAAWQqAOAAAAAICFEKgDAAAAAGAhBOoAAAAAAFgIgToAAAAAABZCoA4AAAAAgIUQqAMAAAAAYCEE6gAAAAAAWAiBOgAAAAAAFkKgDgAAAACAhRCoAwAAAABgIQTqAAAAAABYCIE6AAAAAAAWQqAOAAAAAICFEKgDAAAAAGAhtRKoz507V3FxcQoODlZycrLWrVtXYdpevXrJZrOVe/Tv39+VZsSIEeXWp6en18auAAAAAABgqgZmv8DSpUuVkZGhefPmKTk5WXPmzFFaWpq2bdumyMjIcunffPNNnTx50vX80KFD6tatmwYNGuSWLj09XQsWLHA9t9vt5u0EAAAAAAC1xPQW9dmzZ2v06NEaOXKkEhISNG/ePIWEhGj+/Pke0zdv3lzR0dGux4oVKxQSElIuULfb7W7pmjVrZvauAAAAAABgOlMD9ZMnT2rDhg1KTU399QUDApSamqo1a9ZUKY+XXnpJQ4YMUePGjd2Wr169WpGRkerQoYPGjh2rQ4cOVZhHSUmJHA6H2wMAAAAAACsyNVA/ePCgSktLFRUV5bY8KipKubm5591+3bp12rJli+666y635enp6XrllVe0cuVKzZo1S59++qn69u2r0tJSj/lkZWUpLCzM9YiNja35TgEAAAAAYCLT71G/EC+99JK6dOmiHj16uC0fMmSI6/8uXbqoa9euateunVavXq3evXuXyyczM1MZGRmu5w6Hg2AdAAAAAGBJpraoh4eHKzAwUHl5eW7L8/LyFB0dXem2RUVFWrJkiUaNGnXe14mPj1d4eLi2b9/ucb3dbldoaKjbAwAAAAAAKzI1UA8KClJiYqJWrlzpWuZ0OrVy5UqlpKRUuu2yZctUUlKiO++887yvs3fvXh06dEgtW7a84DIDAAAAAFCXTB/1PSMjQy+++KIWLlyorVu3auzYsSoqKtLIkSMlScOGDVNmZma57V566SUNGDBALVq0cFt+7NgxPfTQQ/rvf/+rXbt2aeXKlbrlllvUvn17paWlmb07AAAAAACYyvR71AcPHqwDBw5o6tSpys3NVffu3ZWdne0aYG737t0KCHCvL9i2bZs+//xzffTRR+XyCwwM1ObNm7Vw4UIVFBQoJiZGffr00cyZM5lLHQAAAADg82yGYRh1XYja5nA4FBYWpsLCQsver1588rQSpn4oSfp+RppCgiw97h8AAAAAoBLViUNN7/oOAAAAAACqjkAdAAAAAAALIVAHAAAAAMBCCNQBAAAAALAQAnUAAAAAACyEQB0AAAAAAAshUAcAAAAAwEII1AEAAAAAsBACdQAAAAAALIRAHQAAAAAACyFQBwAAAADAQgjUAQAAAACwEAJ1AAAAAAAshEAdAAAAAAALIVAHAAAAAMBCCNQBAAAAALAQAnUAAAAAACyEQB0AAAAAAAshUAcAAAAAwEII1AEAAAAAsBACdQAAAAAALIRAHQAAAAAACyFQBwAAAADAQgjUAQAAAACwkFoJ1OfOnau4uDgFBwcrOTlZ69atqzDtyy+/LJvN5vYIDg52S2MYhqZOnaqWLVuqUaNGSk1N1Y8//mj2bgAAAAAAYDrTA/WlS5cqIyND06ZN08aNG9WtWzelpaUpPz+/wm1CQ0OVk5Pjevz8889u65944gk988wzmjdvntauXavGjRsrLS1NJ06cMHt3AAAAAAAwlemB+uzZszV69GiNHDlSCQkJmjdvnkJCQjR//vwKt7HZbIqOjnY9oqKiXOsMw9CcOXP0yCOP6JZbblHXrl31yiuvaP/+/XrrrbfM3h0AAAAAAExlaqB+8uRJbdiwQampqb++YECAUlNTtWbNmgq3O3bsmNq0aaPY2Fjdcsst+u6771zrdu7cqdzcXLc8w8LClJycXGGeJSUlcjgcbg8AAAAAAKzI1ED94MGDKi0tdWsRl6SoqCjl5uZ63KZDhw6aP3++3n77bb366qtyOp266qqrtHfvXklybVedPLOyshQWFuZ6xMbGXuiuAQAAAABgCsuN+p6SkqJhw4ape/fu6tmzp958801FRETo+eefr3GemZmZKiwsdD327NnjxRIDAAAAAOA9pgbq4eHhCgwMVF5entvyvLw8RUdHVymPhg0b6vLLL9f27dslybVddfK02+0KDQ11ewAAAAAAYEWmBupBQUFKTEzUypUrXcucTqdWrlyplJSUKuVRWlqqb7/9Vi1btpQktW3bVtHR0W55OhwOrV27tsp5AgAAAABgVQ3MfoGMjAwNHz5cSUlJ6tGjh+bMmaOioiKNHDlSkjRs2DBdfPHFysrKkiTNmDFDV155pdq3b6+CggI9+eST+vnnn3XXXXdJOjMi/IQJE/T444/rkksuUdu2bfXoo48qJiZGAwYMMHt3AAAAAAAwlemB+uDBg3XgwAFNnTpVubm56t69u7Kzs12Dwe3evVsBAb827B85ckSjR49Wbm6umjVrpsTERH355ZdKSEhwpZk0aZKKioo0ZswYFRQU6JprrlF2draCg4PN3h0AAAAAAExlMwzDqOtC1DaHw6GwsDAVFhZa9n714pOnlTD1Q0nS9zPSFBJkep0KAAAAAMAk1YlDLTfqOwAAAAAA/oxAHQAAAAAACyFQBwAAAADAQgjUAQAAAACwEAJ1AAAAAAAshEAdAAAAAAALIVAHAAAAAMBCCNQBAAAAALAQAnUAAAAAACyEQB0AAAAAAAshUAcAAAAAwEII1AEAAAAAsBACdQAAAAAALIRAHQAAAAAACyFQBwAAAADAQgjUAQAAAACwEAJ1AAAAAAAshEAdAAAAAAALIVAHAAAAAMBCCNQBAAAAALAQAnUAAAAAACyEQB0AAAAAAAtpUNcFAGCenQeL9Nr6Pdp75LhaNWuk25Ni1Ta8cV0XCwAAAEAlCNSBeuq19Xs05Y3NstlsMgxDNptNz3+6Q7MGdtWgpNi6Lh4AAACACtRK1/e5c+cqLi5OwcHBSk5O1rp16ypM++KLL+raa69Vs2bN1KxZM6WmppZLP2LECNlsNrdHenq62bsB+IydB4s05Y3NchpSqdNw+zv5jc3adbCorosIAAAAoAKmB+pLly5VRkaGpk2bpo0bN6pbt25KS0tTfn6+x/SrV6/WHXfcoU8++URr1qxRbGys+vTpo3379rmlS09PV05Ojuvxr3/9y+xdAXzGa+v3yGazeVxns9m0dP2eWi4RAAAAgKoyPVCfPXu2Ro8erZEjRyohIUHz5s1TSEiI5s+f7zH9okWLdO+996p79+7q2LGj/vnPf8rpdGrlypVu6ex2u6Kjo12PZs2amb0rgM/Ye+S4DMPwuM4wDO09cryWSwQAAACgqkwN1E+ePKkNGzYoNTX11xcMCFBqaqrWrFlTpTyKi4t16tQpNW/e3G356tWrFRkZqQ4dOmjs2LE6dOhQhXmUlJTI4XC4PYD6rFWzRpW2qLdq1qiWSwQAAACgqkwN1A8ePKjS0lJFRUW5LY+KilJubm6V8pg8ebJiYmLcgv309HS98sorWrlypWbNmqVPP/1Uffv2VWlpqcc8srKyFBYW5nrExjKQFuq325NiK21RH8xgcgAAAIBlWXoe9b/85S9asmSJli9fruDgYNfyIUOG6Oabb1aXLl00YMAAvffee/rqq6+0evVqj/lkZmaqsLDQ9dizh/tzUb+1DW+sWQO7KuCsRvVAm00BNmnWwK6KY4o2AAAAwLJMnZ4tPDxcgYGBysvLc1uel5en6OjoSrd96qmn9Je//EUff/yxunbtWmna+Ph4hYeHa/v27erdu3e59Xa7XXa7vfo7APiwQUmx6nxxqPo+/bkkaeQ1cbozuQ1BOgAAAGBxpraoBwUFKTEx0W0guLKB4VJSUirc7oknntDMmTOVnZ2tpKSk877O3r17dejQIbVs2dIr5QbqizYtfg3KM357KUE6AAAA4ANM7/qekZGhF198UQsXLtTWrVs1duxYFRUVaeTIkZKkYcOGKTMz05V+1qxZevTRRzV//nzFxcUpNzdXubm5OnbsmCTp2LFjeuihh/Tf//5Xu3bt0sqVK3XLLbeoffv2SktLM3t3AAAAAAAwlald3yVp8ODBOnDggKZOnarc3Fx1795d2dnZrgHmdu/erYCAX+sLnnvuOZ08eVK33XabWz7Tpk3TY489psDAQG3evFkLFy5UQUGBYmJi1KdPH82cOZPu7QAAAAAAn2d6oC5J48eP1/jx4z2uO3cAuF27dlWaV6NGjfThhx96qWQAAAAAAFiLpUd9BwAAAADA3xCoAwAAAABgIQTqAAAAAABYCIE6AAAAAAAWQqAOAAAAAICF1Mqo7wAA37bzYJFeW79He48cV6tmjXR7Uqzahjeu62IBAADUSwTqAIBKvbZ+j6a8sVk2m02GYchms+n5T3do1sCuGpQUW9fFAwAAqHcI1P0ILWIAqmvnwSJNeWOznIYkwziz8Je/k9/YrCvimiuO6wgAAIBXEaj7CVrEANTEa+v3yGaz/Rqkn8Vms2np+j2anN6xDkoGAABQfzGYnB84u0Ws1Gm4/Z38xmbtOlhU10UEYFF7jxyX4SFIlyTDMLT3yPFaLhEAAED9R6DuB1wtYh6UtYgBgCetmjWq9PrRqlmjWi4RAABA/Ueg7gdoEQNQU7cnxVZ6/RjMrTMAAABeR6DuB2gRA1BTbcMba9bArgo46xISaLMpwCbNGtiVgeQAAABMwGByfuD2pFg9/+kOj+toEQNwPoOSYtX54lD1ffpzSdLIa+J0Z3IbgvQaYgYOAKh7XIthdQTq9ciaHYcqXDfmung9/9lProGbA2yS8cvynMITyik8UTuFRK06carU9f/anw4ruGFgHZYGvuzsc+nqduFcN2po9bZ8vfCfn2TTmWuwTdK8T3fo7uvi1fPSyDouHQD4B67F9VNKuxZ1XQSvouu7n+h5aaSybu3iep7eOVqzB3XnYgQAtSSn8Lhe+M+ZClOnIbe/z3/2k3Kp+AAA03Ethq+gRd2PRIUGu/4flBhL66oF5RQe1+ptB3TgWIkimtjVq0OEWoYxhkB9xjH3H6u3HXC13pzLJumTbfm6o0frWi4VAPgXrsXwFQTqgEV46ob17ub9dMOqxzjm/uXAsRKPPwylM8f/wLGS2izOeZlRiUTFFIC65mvXYvgvAnXAAs7uhlX25VH29/nPflKHqFBFhwVXtDl8EMfc/0Q0sVfaihPRxF7LJaqYGZVIVEwBsAJfuhbDv3GPOmABZd2wPCnrhoX6hWPuf3p1iKi0Fef6DtYIVs24f5N7QgFYha9ciwECdcAC6Iblfzjm/qdlWCPdfV28bGfV0ATYJJtNuvu6eMv0oDCjEomKKQBW4SvXYoCu74AF0A3L/3DM/VPPSyMV16Kxprz5raQzM3D8tlO0pX4YmlGJRMUUACsx61rMOBzwJgJ1wAJ6dYjQu5v3e1xHN6z6iWPuv6w+A4cZlUhUTAGwGm9fixmHw7uo9CBQByyhrBvW85+duYdTOtMNyxDdsOorM485X264EGZUIlExBW/iGgerYYBY76LS44xauUd97ty5iouLU3BwsJKTk7Vu3bpK0y9btkwdO3ZUcHCwunTpog8++MBtvWEYmjp1qlq2bKlGjRopNTVVP/74o5m7AJiu56WRyrq1i+t5eudozR7U3a8uSP7GjGO+elu+Ji77Ru9t3q///nRI723er4nLvtGn/8c9wKgaM+7f9LV7QnMKj+tf63brmVU/6l/rdiun8Lil8vNnXONgRYzD4T0MPvor0wP1pUuXKiMjQ9OmTdPGjRvVrVs3paWlKT/f8wn75Zdf6o477tCoUaP09ddfa8CAARowYIC2bNniSvPEE0/omWee0bx587R27Vo1btxYaWlpOnHCfw4c6qdzu2FZ7ccrvM+bx5wvN3iLGZVIvlIZ6e1AkMDSe7jGwarMHIfD3yr6qPT4leld32fPnq3Ro0dr5MiRkqR58+bp/fff1/z58zVlypRy6Z9++mmlp6froYcekiTNnDlTK1as0LPPPqt58+bJMAzNmTNHjzzyiG655RZJ0iuvvKKoqCi99dZbGjJkSJXLVnzytBqcPO2FvfS+4rPKVVzFMp44VVrp+pKz1pecJy3qhrePkRnHPNdxQv/58YAOHTupFk2CdO0lEYoOpUKhprx5jD7emlfpfcArtuZqUGJsjfL21+uHGee7r7yXTRs1dP1/c9cY2RsGnvd7pi7y9KZcx4lKu6/GtWjsVrlW2/mdm7e/XYvNvMbB/3jzWtwspGGl52azkIY1utb958cDWvDlrnJdwP9wVVtdc0l4jctr5etHnuNEpZUeeY4TFb6XVY2Z6lJ1ymgzDKOi9+KCnTx5UiEhIXr99dc1YMAA1/Lhw4eroKBAb7/9drltWrdurYyMDE2YMMG1bNq0aXrrrbf0zTff6KefflK7du309ddfq3v37q40PXv2VPfu3fX000+Xy7OkpEQlJb/WZDkcDsXGxip2wmsKsId4ZV8BAAAAAKiIs6RYe+bcrsLCQoWGhlaa1tSu7wcPHlRpaamioqLclkdFRSk3N9fjNrm5uZWmL/tbnTyzsrIUFhbmesTGUtsKAAAAALAmvxj1PTMzUxkZGa7nZS3q6/6393lrMnzJ2p8O1/prlpwq1T2LNkqS5g39jexemGbIn/O0smUb9ih7S66cHvrgBNjO3G96Id2qvfle/ufHA1rwxS5X16my0dQvtKuY1Y95ruOEHl7+rTz1k7LZpKxbu9S4m60ZvP1+ejM/M893M1j93DSTlY+7GeeRGXmade3w9rXYzGucr/xOsPJ1s8zuQ0Wa9u73kqS0hCj16hh5wd2qzcjTDHmOE/rsrC7l110SUeNzct6nO7Ru1+EKz/cecc11T8921crTV37Lff7jQc3/cqdbl/+qXDuS45vX+DVri8PhUMs5VUtraqAeHh6uwMBA5eXluS3Py8tTdHS0x22io6MrTV/2Ny8vTy1btnRLc3ZX+LPZ7XbZ7eXnaA0JaqCQoPpTV1HXc/HaGwZ6vQz+nKfVHCk+Vek9Q0eKT3nlPbjQ9zKn8LgWfLnLraxlX0jzv9ypzheHeWWQPise87gWjV1Tvp375Xb3dfFq06Jx3RawEt5+Py80v9o6381gxXOztlzovqd2itK/t3junWdI+m2n6Grl7+38JHPOzTU7DlV6f+2XOw7pjh6tq5WnGdfi2rrG+crvBG/kmev4dQC+dzbvV2qnqAua6q5sWq0yK7bm6aOteRc0rZYZeZqlTYvG+h8vnYdRocGVfi6jQoMtcf0o481zKTUhSp0vDtMn2/Jd0zBe3yHyvNcMX4jrTlejjKZ2fQ8KClJiYqJWrlzpWuZ0OrVy5UqlpKR43CYlJcUtvSStWLHClb5t27aKjo52S+NwOLR27doK8wTOvngs27Cn3o+YaYaIJvZKR+GMaFK+Mqwu+PtooT0vjdTsQd11Y9cYXRnfQjd2jbHkyNpW5yvnO7zr7GnkyqaPu5Bp5Lydn2TOuWnGiNVmXYvNusb54++E1dvy9fDyb13Ps7fkXtCMBGePyl/mQkflNyNPX9GrQ0Sln8vrO1T/nDfru83b55IkRYcF644erXX/DZfojh6t/XImJNOrHTIyMjR8+HAlJSWpR48emjNnjoqKilyjwA8bNkwXX3yxsrKyJEl//OMf1bNnT/31r39V//79tWTJEq1fv14vvPCCJMlms2nChAl6/PHHdckll6ht27Z69NFHFRMT4zZgHVDm3JrY7C25+veWXEvWxFpZrw4Renfzfo/ravqFYQYzp0jxFWVfbqg5Xznf4X09L41Uh6jQarfk1FZ+ZpybZT/eK2q5s0rwX8bb1zizfiecG/xfaGu1N1UUAEtnAuAOUaHVPkfLKmcqOo8+2ZZf7eNmRp6+oqyir6IeJDW5hphx/TDjXMIZpgfqgwcP1oEDBzR16lTl5uaqe/fuys7Odg0Gt3v3bgUE/Nqwf9VVV2nx4sV65JFH9PDDD+uSSy7RW2+9pc6dO7vSTJo0SUVFRRozZowKCgp0zTXXKDs7W8HBnARwx8XDe8z4wjCDGT844X985XyHObwdCHozP1/58e4r12KzfidYvZHAjADYjMoZf69893ZFnxnXD3+uTDFbrXTkHz9+vMaPH+9x3erVq8stGzRokAYNGlRhfjabTTNmzNCMGTO8VUTUU1w8vMvbXxhmoCUU3uIL5zv8ky/8ePeVa7EZvxN8oZHAjADYjMoZX6nwMZO3Kw69ff3w98oUM1n/jnv4HW92FePi4X1W71ZNSyi8yernO/yX1X+8+8q12Mz7863cSGBGAGxG5YyvVPj4Gm9eP6hMMQ+BOizF213FuHj4J1pCAaD6rB78m8HX7s/3FjMCYDMqZ3ylwsefUZliHgJ1WIYZXcW4ePgvWkLhT6w8aBX8m9Wvxf56f75ZAbAZlTO+UOHjz6hMMQ+BOizDjK5iXDwA1HdWH7QKsDJ/vj/frADYjMoZq1f4+DsqU8xBoI4L4gv3k3PxAFBf+cKgVWajNwEulL/eny8RAMN7OJe8j0AdNeZL95Nz8QBQH/nCoFVmojcBvMVX7s+nYgrwHwTqqBHuJweAuucLg1aZhd4EsDpvB/9UTAH+JaCuCwDfVNaK40lZK051lXUVs9mkAJvc/lqtqxiAC3duy1BO4XFL5ecLynoieWKVQavMYsb3EGBVFVVMGcaZiqncwhMVbwzAJ9GiXo+ktGtRa6+1eN3uStcbqll5Utq10JArWmvp+j3ae+S4WjVrpMFJsYoLb1zDkpqn+ORp1//J8c0VEsTHqaa+zyl0/f/FjoMamtxGbS14zH2lnL7gtfV79L/Lv3U9/3BLnrK35GrWwK4alBRb5/n5iuiwYL1XQU8kScr47aWWvH56g1nfQ4AVzcr+QQE2m0qN8n1oAmw2/V/+Ud36m4vroGQAzEKLOmqkVbNGstk8t2XYbDa1albz+6XiwhtrcnpH/f2OyzU5vWO9/ZGJM15bv0c3PvO56/mCz3ep919Xa9n6PXVYqvJ8pZy+YOfBIk15Y7Orm7IklRqGnIY0+Y3N2nWwqE7z8yVtwxtr1sCuCrBJgQE2t7+zBnat19dPM7+HAKvZe+S4DA9BuiQZhqG9R+p/DyLA3xCoo0ZuT4qt9AtjcD1uwYL3+EqA5Svl9BWvrd9TaYC1tJqVH97Oz9cMSorVqom9NOa6ePXvGqMx18Vr1cRe9bongcT3EPwLFVOA/yFQR434cysOvMdXAixfKaev8HbLEC1N/tkTie8h+BMqpgD/w021qLFBSbG6Iq65T9xPDmvylQDLV8rpK1wtQx7e05q0DHk7P/gOvofgL8oqpia/sVk2m02GYbj+UjEF1E8E6rggZa04QE34SoDlK+X0Fbcnxer5T3d4XFeTliFv5wffwvcQ/AUVU4B/oes7gDrjK135fKWcvsLbXZbpAg3AX/jjbS6Av6JFHUCd8ZWufL5STl/i7ZYhWpoAAEB9YjMqaiaqxxwOh8LCwlRYWKjQ0NC6Lg58VPHJ00qY+qEk6fsZacyjfgF2HSzyiQDLV8oJAAAA66lOHEpkAdTQrkO/Tsk1e8X/aWhyG7UlaKsRX7nH1FfKCQAAAN/GPepADby2fo9ufOZz1/MFn+9S77+u1jKm6QIAAABwgQjUgWraebBIU97YLOdZN42UGoachjT5jc3adbCo4o0BAAAA4DwI1IFqem39njNTdXlgs9m0lFZ1AAAAABeAQB2opr1Hjlc6VdfeI8druUQAAAAA6hMCdaCaWjVrVGmLeqtmjWq5RAAAAADqEwJ1oJpuT4qttEV9cFJsLZcIAAAAQH1iaqB++PBhDR06VKGhoWratKlGjRqlY8eOVZr+vvvuU4cOHdSoUSO1bt1a999/vwoLC93S2Wy2co8lS5aYuSuAS9vwxpo1sKsCbFJggM3t76yBXZlXGwAAAMAFMXUe9aFDhyonJ0crVqzQqVOnNHLkSI0ZM0aLFy/2mH7//v3av3+/nnrqKSUkJOjnn3/WPffco/379+v11193S7tgwQKlp6e7njdt2tTMXQHcDEqK1RVxzbV0/R7tPXJcrZo10uCkWIJ0AAAAABfMZlTUh/cCbd26VQkJCfrqq6+UlJQkScrOzla/fv20d+9excTEVCmfZcuW6c4771RRUZEaNDhTr2Cz2bR8+XINGDCgRmVzOBwKCwtTYWGhQkNDa5QHAAAAAABVVZ041LSu72vWrFHTpk1dQbokpaamKiAgQGvXrq1yPmU7URaklxk3bpzCw8PVo0cPzZ8/v8J7hiWppKREDofD7QEAAAAAgBWZ1vU9NzdXkZGR7i/WoIGaN2+u3NzcKuVx8OBBzZw5U2PGjHFbPmPGDN1www0KCQnRRx99pHvvvVfHjh3T/fff7zGfrKwsTZ8+vWY7AgAAAABALap2i/qUKVM8DuZ29uOHH3644II5HA71799fCQkJeuyxx9zWPfroo7r66qt1+eWXa/LkyZo0aZKefPLJCvPKzMxUYWGh67Fnz54LLh8AAAAAAGaodov6xIkTNWLEiErTxMfHKzo6Wvn5+W7LT58+rcOHDys6OrrS7Y8ePar09HRddNFFWr58uRo2bFhp+uTkZM2cOVMlJSWy2+3l1tvtdo/LAQAAAACwmmoH6hEREYqIiDhvupSUFBUUFGjDhg1KTEyUJK1atUpOp1PJyckVbudwOJSWlia73a533nlHwcHB532tTZs2qVmzZgTjAAAAAACfZ9o96p06dVJ6erpGjx6tefPm6dSpUxo/fryGDBniGvF937596t27t1555RX16NFDDodDffr0UXFxsV599VW3gd8iIiIUGBiod999V3l5ebryyisVHBysFStW6M9//rMefPBBs3YFAAAAAIBaY+o86osWLdL48ePVu3dvBQQEaODAgXrmmWdc60+dOqVt27apuLhYkrRx40bXiPDt27d3y2vnzp2Ki4tTw4YNNXfuXD3wwAMyDEPt27fX7NmzNXr0aDN3BQAAAACAWmHaPOpWxjzqAAAAAIDaZIl51AEAAAAAQPURqAMAAAAAYCEE6gAAAAAAWAiBOgAAAAAAFkKgDgAAAACAhRCoAwAAAABgIQTqAAAAAABYCIE6AAAAAAAWQqAOAAAAAICFEKgDAAAAAGAhBOoAAAAAAFgIgToAAAAAABZCoA4AAAAAgIUQqAMAAAAAYCEE6gAAAAAAWAiBOgAAAAAAFkKgDgAAAACAhRCoAwAAAABgIQTqAAAAAABYCIE6AAAAAAAWQqAOAAAAAICFEKgDAAAAAGAhBOoAAAAAAFgIgToAAAAAABZiaqB++PBhDR06VKGhoWratKlGjRqlY8eOVbpNr169ZLPZ3B733HOPW5rdu3erf//+CgkJUWRkpB566CGdPn3azF0BAAAAAKBWNDAz86FDhyonJ0crVqzQqVOnNHLkSI0ZM0aLFy+udLvRo0drxowZruchISGu/0tLS9W/f39FR0fryy+/VE5OjoYNG6aGDRvqz3/+s2n7AgAAAABAbbAZhmGYkfHWrVuVkJCgr776SklJSZKk7Oxs9evXT3v37lVMTIzH7Xr16qXu3btrzpw5Htf/+9//1o033qj9+/crKipKkjRv3jxNnjxZBw4cUFBQ0HnL5nA4FBYWpsLCQoWGhtZsBwEAAAAAqKLqxKGmdX1fs2aNmjZt6grSJSk1NVUBAQFau3ZtpdsuWrRI4eHh6ty5szIzM1VcXOyWb5cuXVxBuiSlpaXJ4XDou+++85hfSUmJHA6H2wMAAAAAACsyret7bm6uIiMj3V+sQQM1b95cubm5FW73+9//Xm3atFFMTIw2b96syZMna9u2bXrzzTdd+Z4dpEtyPa8o36ysLE2fPv1CdgcAAAAAgFpR7UB9ypQpmjVrVqVptm7dWuMCjRkzxvV/ly5d1LJlS/Xu3Vs7duxQu3btapRnZmamMjIyXM8dDodiY2NrXEYAAAAAAMxS7UB94sSJGjFiRKVp4uPjFR0drfz8fLflp0+f1uHDhxUdHV3l10tOTpYkbd++Xe3atVN0dLTWrVvnliYvL0+SKszXbrfLbrdX+TUBAAAAAKgr1Q7UIyIiFBERcd50KSkpKigo0IYNG5SYmChJWrVqlZxOpyv4ropNmzZJklq2bOnK909/+pPy8/NdXetXrFih0NBQJSQkVHNvAAAAAACwFtMGk+vUqZPS09M1evRorVu3Tl988YXGjx+vIUOGuEZ837dvnzp27OhqId+xY4dmzpypDRs2aNeuXXrnnXc0bNgwXXfdderataskqU+fPkpISND//M//6JtvvtGHH36oRx55ROPGjaPVHAAAAADg80wL1KUzo7d37NhRvXv3Vr9+/XTNNdfohRdecK0/deqUtm3b5hrVPSgoSB9//LH69Omjjh07auLEiRo4cKDeffdd1zaBgYF67733FBgYqJSUFN15550aNmyY27zrAAAAAAD4KtPmUbcy5lEHAAAAANQmS8yjDgAAAAAAqo9AHQAAAAAACyFQBwAAAADAQgjUAQAAAACwEAJ1AAAAAAAshEAdAAAAAAALIVAHAAAAAMBCCNQBAAAAALAQAnUAAAAAACyEQB0AAAAAAAshUAcAAAAAwEII1AEAAAAAsBACdQAAAAAALIRAHQAAAAAACyFQBwAAAADAQgjUAQAAAACwEAJ1AAAAAAAshEAdAAAAAAALIVAHAAAAAMBCCNQBAAAAALAQAnUAAAAAACyEQB0AAAAAAAshUAcAAAAAwEII1AEAAAAAsBBTA/XDhw9r6NChCg0NVdOmTTVq1CgdO3aswvS7du2SzWbz+Fi2bJkrnaf1S5YsMXNXAAAAAACoFQ3MzHzo0KHKycnRihUrdOrUKY0cOVJjxozR4sWLPaaPjY1VTk6O27IXXnhBTz75pPr27eu2fMGCBUpPT3c9b9q0qdfLDwAAAABAbTMtUN+6dauys7P11VdfKSkpSZL097//Xf369dNTTz2lmJiYctsEBgYqOjrabdny5ct1++23q0mTJm7LmzZtWi4tAAAAAAC+zrSu72vWrFHTpk1dQbokpaamKiAgQGvXrq1SHhs2bNCmTZs0atSocuvGjRun8PBw9ejRQ/Pnz5dhGBXmU1JSIofD4fYAAAAAAMCKTGtRz83NVWRkpPuLNWig5s2bKzc3t0p5vPTSS+rUqZOuuuoqt+UzZszQDTfcoJCQEH300Ue69957dezYMd1///0e88nKytL06dNrtiMAAAAAANSiareoT5kypcIB38oeP/zwwwUX7Pjx41q8eLHH1vRHH31UV199tS6//HJNnjxZkyZN0pNPPllhXpmZmSosLHQ99uzZc8HlAwAAAADADNVuUZ84caJGjBhRaZr4+HhFR0crPz/fbfnp06d1+PDhKt1b/vrrr6u4uFjDhg07b9rk5GTNnDlTJSUlstvt5dbb7XaPywEAAAAAsJpqB+oRERGKiIg4b7qUlBQVFBRow4YNSkxMlCStWrVKzv/f3t3HVFn/fxx/gdx5w40gAieVUEw0hQoD6cZchwnazBvWpNjCcrgMmohm2abkZmG2taK5bOvG2rwpW1S6spg3uBqi4c68mTFlbmgKLB03YijB5/dHP892BAV/3x9c19fzfGxnO+e6PtfhfXz7Hntxzrmuri6lpqb2evynn36qp59+uk8/y+Vyafjw4YRxAAAAAMB/vX77jvrEiROVmZmpvLw8bd68WR0dHSooKFB2drb7jO9//vmnnE6nvvzyS6WkpLiPPXPmjA4ePKgff/yx2/Pu2rVLDQ0NmjZtmoKCglReXq63335bK1eu7K+XAgAAAADAgOnX66hv3bpVBQUFcjqd8vX1VVZWlkpLS937Ozo6VFNTo6tXr3oc99lnn2nUqFGaOXNmt+f09/fXpk2btHz5chljFB8fr/fee095eXn9+VIAAAAAABgQPuZ21zW7S7W0tCg0NFTNzc0KCQmxuhwAAAAAwF3uTnJov11HHQAAAAAA3DmCOgAAAAAANkJQBwAAAADARgjqAAAAAADYCEEdAAAAAAAbIagDAAAAAGAjBHUAAAAAAGyEoA4AAAAAgI0Q1AEAAAAAsBGCOgAAAAAANkJQBwAAAADARgjqAAAAAADYCEEdAAAAAAAbIagDAAAAAGAjBHUAAAAAAGyEoA4AAAAAgI0Q1AEAAAAAsBGCOgAAAAAANkJQBwAAAADARgjqAAAAAADYCEEdAAAAAAAbIagDAAAAAGAjBHUAAAAAAGyEoA4AAAAAgI30W1B/66239Mgjj2jIkCEKCwvr0zHGGK1du1YxMTEaPHiw0tPTdfr0aY81ly9fVk5OjkJCQhQWFqbFixfrypUr/fAKAAAAAAAYeP0W1K9fv65nnnlGS5cu7fMxGzduVGlpqTZv3qyqqioNHTpUGRkZam9vd6/JycnRyZMnVV5ert27d+vgwYNasmRJf7wEAAAAAAAGnI8xxvTnD9iyZYsKCwvV1NR023XGGDkcDq1YsUIrV66UJDU3NysqKkpbtmxRdna2Tp06pUmTJunIkSOaOnWqJGnPnj2aPXu2zp8/L4fD0aeaWlpaFBoaqubmZoWEhPxHrw8AAAAAgN7cSQ71G6CaenX27FnV19crPT3dvS00NFSpqamqrKxUdna2KisrFRYW5g7pkpSeni5fX19VVVVp/vz5PT73tWvXdO3aNffj5uZmSf/+QwEAAAAA0N9u5M++vFdum6BeX18vSYqKivLYHhUV5d5XX1+vkSNHeuz38/NTeHi4e01PSkpKtG7dum7bR48e/Z+WDQAAAABAn7W2tio0NPS2a+4oqL/++ut65513brvm1KlTSkhIuJOn7XerV69WUVGR+3FXV5cuX76siIgI+fj4WFjZ7bW0tGj06NE6d+4cH9G3KXpkb/TH/uiRvdEfe6M/9keP7I3+2Nvd2B9jjFpbW/v0le07CuorVqzQokWLbrtm7Nixd/KUbtHR0ZKkhoYGxcTEuLc3NDTogQcecK9pbGz0OO6ff/7R5cuX3cf3JDAwUIGBgR7b+nomejsICQm5a/5z3q3okb3RH/ujR/ZGf+yN/tgfPbI3+mNvd1t/ensn/YY7CuqRkZGKjIz8PxXUm7i4OEVHR2vv3r3uYN7S0qKqqir3mePT0tLU1NSk6upqJScnS5L27dunrq4upaam9ktdAAAAAAAMpH67PFtdXZ1cLpfq6urU2dkpl8sll8vlcc3zhIQElZWVSZJ8fHxUWFio9evX64cfftDx48f1/PPPy+FwaN68eZKkiRMnKjMzU3l5eTp8+LB+++03FRQUKDs7u89nfAcAAAAAwM767WRya9eu1RdffOF+/OCDD0qS9u/frxkzZkiSampq3Gdgl6RVq1apra1NS5YsUVNTkx577DHt2bNHQUFB7jVbt25VQUGBnE6nfH19lZWVpdLS0v56GZYKDAxUcXFxt4/twz7okb3RH/ujR/ZGf+yN/tgfPbI3+mNv3t6ffr+OOgAAAAAA6Lt+++g7AAAAAAC4cwR1AAAAAABshKAOAAAAAICNENQBAAAAALARgrqNbdq0Sffee6+CgoKUmpqqw4cPW10SJL355pvy8fHxuCUkJFhdllc7ePCg5syZI4fDIR8fH3333Xce+40xWrt2rWJiYjR48GClp6fr9OnT1hTrhXrrz6JFi7rNVGZmpjXFeqGSkhI9/PDDCg4O1siRIzVv3jzV1NR4rGlvb1d+fr4iIiI0bNgwZWVlqaGhwaKKvU9fejRjxoxuc/TSSy9ZVLF3+eijj5SYmKiQkBCFhIQoLS1NP/30k3s/82Ot3vrD7NjLhg0b3JftvsFbZ4igblNfffWVioqKVFxcrKNHjyopKUkZGRlqbGy0ujRIuv/++3Xx4kX37ddff7W6JK/W1tampKQkbdq0qcf9GzduVGlpqTZv3qyqqioNHTpUGRkZam9vH+BKvVNv/ZGkzMxMj5navn37AFbo3SoqKpSfn69Dhw6pvLxcHR0dmjlzptra2txrli9frl27dmnnzp2qqKjQhQsXtGDBAgur9i596ZEk5eXleczRxo0bLarYu4waNUobNmxQdXW1fv/9dz355JOaO3euTp48KYn5sVpv/ZGYHbs4cuSIPv74YyUmJnps99oZMrCllJQUk5+f737c2dlpHA6HKSkpsbAqGGNMcXGxSUpKsroM3IIkU1ZW5n7c1dVloqOjzbvvvuve1tTUZAIDA8327dstqNC73dwfY4zJzc01c+fOtaQedNfY2GgkmYqKCmPMv/Pi7+9vdu7c6V5z6tQpI8lUVlZaVaZXu7lHxhjzxBNPmGXLlllXFDwMHz7cfPLJJ8yPTd3ojzHMjl20traa8ePHm/Lyco+eePMM8Y66DV2/fl3V1dVKT093b/P19VV6eroqKystrAw3nD59Wg6HQ2PHjlVOTo7q6uqsLgm3cPbsWdXX13vMU2hoqFJTU5knGzlw4IBGjhypCRMmaOnSpbp06ZLVJXmt5uZmSVJ4eLgkqbq6Wh0dHR4zlJCQoDFjxjBDFrm5Rzds3bpVI0aM0OTJk7V69WpdvXrVivK8Wmdnp3bs2KG2tjalpaUxPzZzc39uYHasl5+fr6eeespjViTv/h3kZ3UB6O6vv/5SZ2enoqKiPLZHRUXpjz/+sKgq3JCamqotW7ZowoQJunjxotatW6fHH39cJ06cUHBwsNXl4Sb19fWS1OM83dgHa2VmZmrBggWKi4tTbW2t3njjDc2aNUuVlZUaNGiQ1eV5la6uLhUWFurRRx/V5MmTJf07QwEBAQoLC/NYywxZo6ceSdJzzz2n2NhYORwOHTt2TK+99ppqamr07bffWlit9zh+/LjS0tLU3t6uYcOGqaysTJMmTZLL5WJ+bOBW/ZGYHTvYsWOHjh49qiNHjnTb582/gwjqwB2aNWuW+35iYqJSU1MVGxurr7/+WosXL7awMuC/U3Z2tvv+lClTlJiYqHHjxunAgQNyOp0WVuZ98vPzdeLECc67YWO36tGSJUvc96dMmaKYmBg5nU7V1tZq3LhxA12m15kwYYJcLpeam5v1zTffKDc3VxUVFVaXhf91q/5MmjSJ2bHYuXPntGzZMpWXlysoKMjqcmyFj77b0IgRIzRo0KBuZzNsaGhQdHS0RVXhVsLCwnTffffpzJkzVpeCHtyYGebpv8fYsWM1YsQIZmqAFRQUaPfu3dq/f79GjRrl3h4dHa3r16+rqanJYz0zNPBu1aOepKamShJzNEACAgIUHx+v5ORklZSUKCkpSR988AHzYxO36k9PmJ2BVV1drcbGRj300EPy8/OTn5+fKioqVFpaKj8/P0VFRXntDBHUbSggIEDJycnau3eve1tXV5f27t3r8X0a2MOVK1dUW1urmJgYq0tBD+Li4hQdHe0xTy0tLaqqqmKebOr8+fO6dOkSMzVAjDEqKChQWVmZ9u3bp7i4OI/9ycnJ8vf395ihmpoa1dXVMUMDpLce9cTlckkSc2SRrq4uXbt2jfmxqRv96QmzM7CcTqeOHz8ul8vlvk2dOlU5OTnu+946Q3z03aaKioqUm5urqVOnKiUlRe+//77a2tr0wgsvWF2a11u5cqXmzJmj2NhYXbhwQcXFxRo0aJCeffZZq0vzWleuXPH4y/fZs2flcrkUHh6uMWPGqLCwUOvXr9f48eMVFxenNWvWyOFwaN68edYV7UVu15/w8HCtW7dOWVlZio6OVm1trVatWqX4+HhlZGRYWLX3yM/P17Zt2/T9998rODjY/Z2/0NBQDR48WKGhoVq8eLGKiooUHh6ukJAQvfLKK0pLS9O0adMsrt479Naj2tpabdu2TbNnz1ZERISOHTum5cuXa/r06d0uc4T/f6tXr9asWbM0ZswYtba2atu2bTpw4IB+/vln5scGbtcfZsd6wcHBHufbkKShQ4cqIiLCvd1rZ8jq087j1j788EMzZswYExAQYFJSUsyhQ4esLgnGmIULF5qYmBgTEBBg7rnnHrNw4UJz5swZq8vyavv37zeSut1yc3ONMf9eom3NmjUmKirKBAYGGqfTaWpqaqwt2ovcrj9Xr141M2fONJGRkcbf39/ExsaavLw8U19fb3XZXqOn3kgyn3/+uXvN33//bV5++WUzfPhwM2TIEDN//nxz8eJF64r2Mr31qK6uzkyfPt2Eh4ebwMBAEx8fb1599VXT3NxsbeFe4sUXXzSxsbEmICDAREZGGqfTaX755Rf3fubHWrfrD7NjTzdfMs9bZ8jHGGMG8g8DAAAAAADg1viOOgAAAAAANkJQBwAAAADARgjqAAAAAADYCEEdAAAAAAAbIagDAAAAAGAjBHUAAAAAAGyEoA4AAAAAgI0Q1AEAAAAAsBGCOgAAAAAANkJQBwAAAADARgjqAAAAAADYCEEdAAAAAAAb+R9XLO6q5+vDzwAAAABJRU5ErkJggg=="/>
          <p:cNvSpPr>
            <a:spLocks noChangeAspect="1" noChangeArrowheads="1"/>
          </p:cNvSpPr>
          <p:nvPr/>
        </p:nvSpPr>
        <p:spPr bwMode="auto">
          <a:xfrm>
            <a:off x="5024816" y="3981216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5" name="AutoShape 4" descr="data:image/png;base64,iVBORw0KGgoAAAANSUhEUgAAA+oAAAKqCAYAAACtsaQKAAAAOXRFWHRTb2Z0d2FyZQBNYXRwbG90bGliIHZlcnNpb24zLjguMCwgaHR0cHM6Ly9tYXRwbG90bGliLm9yZy81sbWrAAAACXBIWXMAAA9hAAAPYQGoP6dpAACQW0lEQVR4nOzdfVxUZf7/8feAMogG3nAniSJaKnnXQhLdackKaje2Ztra15s1LdNaw1LpW5raLmu1rrW5WW2a/dLVrOx+KdOsrVxNzcwyv2mad9x4B6OgqMz5/WFMjgwIOAfOMK/n4zEPmHOuc8115pw5M5/rus512QzDMAQAAAAAACwhoK4LAAAAAAAAfkWgDgAAAACAhRCoAwAAAABgIQTqAAAAAABYCIE6AAAAAAAWQqAOAAAAAICFEKgDAAAAAGAhBOoAAAAAAFgIgToAAAAAABZCoA4AAGrd6tWrZbPZtHr1aq/ma7PZ9Nhjj3k1TwAAahuBOgAAF+gf//iHbDabkpOTLyifDz74gCCzCnifAAD1HYE6AAAXaNGiRYqLi9O6deu0ffv2GufzwQcfaPr06V4sWf1U2ft0/PhxPfLII7VcIgAAvItAHQCAC7Bz5059+eWXmj17tiIiIrRo0aK6LpKpiouLPS4/ffq0Tp48WculKS84OFgNGjSo62IAAHBBCNQBALgAixYtUrNmzdS/f3/ddttt5QL1iu7F3rVrl2w2m15++WVJ0ogRIzR37lxJZ+6zLnuUKSoq0sSJExUbGyu73a4OHTroqaeekmEY5cr06quvqkePHgoJCVGzZs103XXX6aOPPnJL849//EOXXXaZ7Ha7YmJiNG7cOBUUFLil6dWrlzp37qwNGzbouuuuU0hIiB5++GFX2Z966inNmTNH7dq1k91u1/fffy9J+uGHH3TbbbepefPmCg4OVlJSkt55553zvpf/+c9/NGjQILVu3Vp2u12xsbF64IEHdPz4cVea871Pnu5R//rrr9W3b1+FhoaqSZMm6t27t/773/+6pXn55Zdls9n0xRdfKCMjQxEREWrcuLFuvfVWHThw4LxlBwDAm6hyBgDgAixatEi/+93vFBQUpDvuuEPPPfecvvrqK11xxRXVyufuu+/W/v37tWLFCv2///f/3NYZhqGbb75Zn3zyiUaNGqXu3bvrww8/1EMPPaR9+/bpb3/7myvt9OnT9dhjj+mqq67SjBkzFBQUpLVr12rVqlXq06ePJOmxxx7T9OnTlZqaqrFjx2rbtm2ucn/xxRdq2LChK79Dhw6pb9++GjJkiO68805FRUW51i1YsEAnTpzQmDFjZLfb1bx5c3333Xe6+uqrdfHFF2vKlClq3LixXnvtNQ0YMEBvvPGGbr311grfg2XLlqm4uFhjx45VixYttG7dOv3973/X3r17tWzZsvO+T5589913uvbaaxUaGqpJkyapYcOGev7559WrVy99+umn5cYVuO+++9SsWTNNmzZNu3bt0pw5czR+/HgtXbr0vK8FAIDXGAAAoEbWr19vSDJWrFhhGIZhOJ1Oo1WrVsYf//hHV5pPPvnEkGR88sknbtvu3LnTkGQsWLDAtWzcuHGGp6/mt956y5BkPP74427Lb7vtNsNmsxnbt283DMMwfvzxRyMgIMC49dZbjdLSUre0TqfTMAzDyM/PN4KCgow+ffq4pXn22WcNScb8+fNdy3r27GlIMubNm+ex7KGhoUZ+fr7but69extdunQxTpw44fbaV111lXHJJZdU+r4UFxeX2/esrCzDZrMZP//883nfJ8MwDEnGtGnTXM8HDBhgBAUFGTt27HAt279/v3HRRRcZ1113nWvZggULDElGamqq670yDMN44IEHjMDAQKOgoMDj6wEAYAa6vgMAUEOLFi1SVFSUrr/+eklnul0PHjxYS5YsUWlpqdde54MPPlBgYKDuv/9+t+UTJ06UYRj697//LUl666235HQ6NXXqVAUEuH/Fl3UP//jjj3Xy5ElNmDDBLc3o0aMVGhqq999/3207u92ukSNHeizXwIEDFRER4Xp++PBhrVq1SrfffruOHj2qgwcP6uDBgzp06JDS0tL0448/at++fRXuZ6NGjVz/FxUV6eDBg7rqqqtkGIa+/vrryt4ij0pLS/XRRx9pwIABio+Pdy1v2bKlfv/73+vzzz+Xw+Fw22bMmDFuXemvvfZalZaW6ueff6726wMAUFME6gAA1EBpaamWLFmi66+/Xjt37tT27du1fft2JScnKy8vTytXrvTaa/3888+KiYnRRRdd5La8U6dOrvWStGPHDgUEBCghIaHSvCSpQ4cObsuDgoIUHx9fLiC9+OKLFRQU5DGvtm3buj3fvn27DMPQo48+qoiICLfHtGnTJEn5+fkVlm337t0aMWKEmjdvriZNmigiIkI9e/aUJBUWFla4XUUOHDig4uLicvsqnXnvnE6n9uzZ47a8devWbs+bNWsmSTpy5Ei1Xx8AgJriHnUAAGpg1apVysnJ0ZIlS7RkyZJy6xctWqQ+ffq4tc6ezZst7mY6u5X7fOucTqck6cEHH1RaWprHbdq3b+9xeWlpqX7729/q8OHDmjx5sjp27KjGjRtr3759GjFihCtvswUGBnpcbngYtA8AALMQqAMAUAOLFi1SZGSkawTys7355ptavny55s2b52qRPXdEdU9dqSsK6tu0aaOPP/5YR48edWtV/+GHH1zrJaldu3ZyOp36/vvv1b179wrzkqRt27a5dQc/efKkdu7cqdTU1Ar2+PzK8mvYsGG18/n222/1f//3f1q4cKGGDRvmWr5ixYpyaSt6n84VERGhkJAQbdu2rdy6H374QQEBAYqNja1WOQEAqA10fQcAoJqOHz+uN998UzfeeKNuu+22co/x48fr6NGjeuedd9SmTRsFBgbqs88+c8vjH//4R7l8GzduLKl8UN+vXz+Vlpbq2WefdVv+t7/9TTabTX379pUkDRgwQAEBAZoxY0a5FuiyFuHU1FQFBQXpmWeecWslfumll1RYWKj+/fvX7E2RFBkZqV69eun5559XTk5OufWVTXNW1pJ9dpkMw9DTTz9dLm1F75OnPPv06aO3335bu3btci3Py8vT4sWLdc011yg0NLTSPAAAqAu0qAMAUE3vvPOOjh49qptvvtnj+iuvvFIRERFatGiRBg8erEGDBunvf/+7bDab2rVrp/fee8/jvdqJiYmSpPvvv19paWkKDAzUkCFDdNNNN+n666/X//7v/2rXrl3q1q2bPvroI7399tuaMGGC2rVrJ+lMt/L//d//1cyZM3Xttdfqd7/7nex2u7766ivFxMQoKytLERERyszM1PTp05Wenq6bb75Z27Zt0z/+8Q9dccUVuvPOOy/ovZk7d66uueYadenSRaNHj1Z8fLzy8vK0Zs0a7d27V998843H7Tp27Kh27drpwQcf1L59+xQaGqo33njD473hFb1Pnjz++ONasWKFrrnmGt17771q0KCBnn/+eZWUlOiJJ564oH0FAMA0dTfgPAAAvummm24ygoODjaKiogrTjBgxwmjYsKFx8OBB48CBA8bAgQONkJAQo1mzZsbdd99tbNmypdz0bKdPnzbuu+8+IyIiwrDZbG5TkB09etR44IEHjJiYGKNhw4bGJZdcYjz55JNuU4mVmT9/vnH55ZcbdrvdaNasmdGzZ0/XFHJlnn32WaNjx45Gw4YNjaioKGPs2LHGkSNH3NL07NnTuOyyy8rlXzY925NPPulx33fs2GEMGzbMiI6ONho2bGhcfPHFxo033mi8/vrrrjSepmf7/vvvjdTUVKNJkyZGeHi4MXr0aOObb76p1vukc6ZnMwzD2Lhxo5GWlmY0adLECAkJMa6//nrjyy+/dEtTNj3bV1995ba8oun1AAAwk80wGB0FAAAAAACr4B51AAAAAAAshEAdAAAAAAALIVAHAAAAAMBCTA3UP/vsM910002KiYmRzWbTW2+9dd5tVq9erd/85jey2+1q3769Xn755XJp5s6dq7i4OAUHBys5OVnr1q3zfuEBAAAAAKgDpgbqRUVF6tatm+bOnVul9Dt37lT//v11/fXXa9OmTZowYYLuuusuffjhh640S5cuVUZGhqZNm6aNGzeqW7duSktL8zjNDQAAAAAAvqbWRn232Wxavny5BgwYUGGayZMn6/3339eWLVtcy4YMGaKCggJlZ2dLkpKTk3XFFVfo2WeflSQ5nU7Fxsbqvvvu05QpU0zdBwAAAAAAzNagrgtwtjVr1ig1NdVtWVpamiZMmCBJOnnypDZs2KDMzEzX+oCAAKWmpmrNmjUV5ltSUqKSkhLXc6fTqcOHD6tFixay2Wze3QkAAAAAAM5hGIaOHj2qmJgYBQRU3rndUoF6bm6uoqKi3JZFRUXJ4XDo+PHjOnLkiEpLSz2m+eGHHyrMNysrS9OnTzelzAAAAAAAVNWePXvUqlWrStNYKlA3S2ZmpjIyMlzPCwsL1bp1a+3Zs0ehoaF1WLLy/rbi//Tyl7tU6ix/R0JggE0jrorTA7+9tA5KBgAAAACoKYfDodjYWF100UXnTWupQD06Olp5eXluy/Ly8hQaGqpGjRopMDBQgYGBHtNER0dXmK/dbpfdbi+3PDQ01HKB+rCenbRwfZ4CPIwcYLNJw3t2Umho49ovGAAAAADgglXl9mtLzaOekpKilStXui1bsWKFUlJSJElBQUFKTEx0S+N0OrVy5UpXGl/XNryxZg3sqoCzjl2gzaYAmzRrYFfFhROkAwAAAEB9ZmqL+rFjx7R9+3bX8507d2rTpk1q3ry5WrdurczMTO3bt0+vvPKKJOmee+7Rs88+q0mTJukPf/iDVq1apddee03vv/++K4+MjAwNHz5cSUlJ6tGjh+bMmaOioiKNHDnSzF2pVYOSYtX54lD1ffpzSdLIa+J0Z3IbgnQAAAAA8AOmBurr16/X9ddf73pedp/48OHD9fLLLysnJ0e7d+92rW/btq3ef/99PfDAA3r66afVqlUr/fOf/1RaWporzeDBg3XgwAFNnTpVubm56t69u7Kzs8sNMOfr2rT4NSjP+O2lCgmy1F0KAAAAAACT1No86lbicDgUFhamwsJCy92jXqb45GklTP1QkvT9jDQCdQAAAADwYdWJQy11jzoAAAAAAP6OQB0AAAAAAAshUAcAAAAAwEII1AEAAAAAsBACdQAAAAAALIRAHQAAAAAACyFQBwAAAADAQgjUAQAAAACwEAJ1AAAAAAAshEAdAAAAAAALIVAHAAAAAMBCCNQBAAAAALAQAnUAAAAAACyEQB0AAAAAAAshUAcAAAAAwEII1AEAAAAAsBACdQAAAAAALIRAHQAAAAAACyFQBwAAAADAQgjUAQAAAACwEAJ1AAAAAAAshEAdAAAAAAALIVAHAAAAAMBCCNQBAAAAALCQWgnU586dq7i4OAUHBys5OVnr1q2rMG2vXr1ks9nKPfr37+9KM2LEiHLr09PTa2NXAAAAAAAwVQOzX2Dp0qXKyMjQvHnzlJycrDlz5igtLU3btm1TZGRkufRvvvmmTp486Xp+6NAhdevWTYMGDXJLl56ergULFrie2+1283YCAAAAAIBaYnqL+uzZszV69GiNHDlSCQkJmjdvnkJCQjR//nyP6Zs3b67o6GjXY8WKFQoJCSkXqNvtdrd0zZo1M3tXAAAAAAAwnamB+smTJ7Vhwwalpqb++oIBAUpNTdWaNWuqlMdLL72kIUOGqHHjxm7LV69ercjISHXo0EFjx47VoUOHKsyjpKREDofD7QEAAAAAgBWZGqgfPHhQpaWlioqKclseFRWl3Nzc826/bt06bdmyRXfddZfb8vT0dL3yyitauXKlZs2apU8//VR9+/ZVaWmpx3yysrIUFhbmesTGxtZ8pwAAAAAAMJHp96hfiJdeekldunRRjx493JYPGTLE9X+XLl3UtWtXtWvXTqtXr1bv3r3L5ZOZmamMjAzXc4fDQbAOAAAAALAkU1vUw8PDFRgYqLy8PLfleXl5io6OrnTboqIiLVmyRKNGjTrv68THxys8PFzbt2/3uN5utys0NNTtAQAAAACAFZkaqAcFBSkxMVErV650LXM6nVq5cqVSUlIq3XbZsmUqKSnRnXfeed7X2bt3rw4dOqSWLVtecJkBAAAAAKhLpo/6npGRoRdffFELFy7U1q1bNXbsWBUVFWnkyJGSpGHDhikzM7Pcdi+99JIGDBigFi1auC0/duyYHnroIf33v//Vrl27tHLlSt1yyy1q37690tLSzN4dAAAAAABMZfo96oMHD9aBAwc0depU5ebmqnv37srOznYNMLd7924FBLjXF2zbtk2ff/65Pvroo3L5BQYGavPmzVq4cKEKCgoUExOjPn36aObMmcylDgAAAADweTbDMIy6LkRtczgcCgsLU2FhoWXvVy8+eVoJUz+UJH0/I00hQZYe9w8AAAAAUInqxKGmd30HAAAAAABVR6AOAAAAAICFEKgDAAAAAGAhBOoAAAAAAFgIgToAAAAAABZCoA4AAAAAgIUQqAMAAAAAYCEE6gAAAAAAWAiBOgAAAAAAFkKgDgAAAACAhRCoAwAAAABgIQTqAAAAAABYCIE6AAAAAAAWQqAOAAAAAICFEKgDAAAAAGAhBOoAAAAAAFgIgToAAAAAABZCoA4AAAAAgIUQqAMAAAAAYCEE6gAAAAAAWAiBOgAAAAAAFkKgDgAAAACAhRCoAwAAAABgIQTqAAAAAABYSK0E6nPnzlVcXJyCg4OVnJysdevWVZj25Zdfls1mc3sEBwe7pTEMQ1OnTlXLli3VqFEjpaam6scffzR7NwAAAAAAMJ3pgfrSpUuVkZGhadOmaePGjerWrZvS0tKUn59f4TahoaHKyclxPX7++We39U888YSeeeYZzZs3T2vXrlXjxo2VlpamEydOmL07AAAAAACYyvRAffbs2Ro9erRGjhyphIQEzZs3TyEhIZo/f36F29hsNkVHR7seUVFRrnWGYWjOnDl65JFHdMstt6hr16565ZVXtH//fr311ltm7w4AAAAAAKYyNVA/efKkNmzYoNTU1F9fMCBAqampWrNmTYXbHTt2TG3atFFsbKxuueUWfffdd651O3fuVG5urlueYWFhSk5OrjDPkpISORwOtwcAAAAAAFZkaqB+8OBBlZaWurWIS1JUVJRyc3M9btOhQwfNnz9fb7/9tl599VU5nU5dddVV2rt3ryS5tqtOnllZWQoLC3M9YmNjL3TXAAAAAAAwheVGfU9JSdGwYcPUvXt39ezZU2+++aYiIiL0/PPP1zjPzMxMFRYWuh579uzxYokBAAAAAPAeUwP18PBwBQYGKi8vz215Xl6eoqOjq5RHw4YNdfnll2v79u2S5NquOnna7XaFhoa6PQAAAAAAsCJTA/WgoCAlJiZq5cqVrmVOp1MrV65USkpKlfIoLS3Vt99+q5YtW0qS2rZtq+joaLc8HQ6H1q5dW+U8AQAAAACwqgZmv0BGRoaGDx+upKQk9ejRQ3PmzFFRUZFGjhwpSRo2bJguvvhiZWVlSZJmzJihK6+8Uu3bt1dBQYGefPJJ/fzzz7rrrrsknRkRfsKECXr88cd1ySWXqG3btnr00UcVExOjAQMGmL07AAAAAACYyvRAffDgwTpw4ICmTp2q3Nxcde/eXdnZ2a7B4Hbv3q2AgF8b9o8cOaLRo0crNzdXzZo1U2Jior788kslJCS40kyaNElFRUUaM2aMCgoKdM011yg7O1vBwcFm7w4AAAAAAKayGYZh1HUhapvD4VBYWJgKCwste7968cnTSpj6oSTp+xlpCgkyvU4FAAAAAGCS6sShlhv1HQAAAAAAf0agDgAAAACAhRCoAwAAAABgIQTqAAAAAABYCIE6AAAAAAAWQqAOAAAAAICFEKgDAAAAAGAhBOoAAAAAAFgIgToAAAAAABZCoA4AAAAAgIUQqAMAAAAAYCEE6gAAAAAAWAiBOgAAAAAAFkKgDgAAAACAhRCoAwAAAABgIQTqAAAAAABYCIE6AAAAAAAW0qCuCwDAPDsPFum19Xu098hxtWrWSLcnxapteOO6LhYAAACAShCoA/XUa+v3aMobm2Wz2WQYhmw2m57/dIdmDeyqQUmxdV08AAAAABWg6ztQD+08WKQpb2yW05BKnYbb38lvbNaug0V1XUQAAAAAFSBQB+qh19bvkc1m87jOZrNp6fo9tVwiAAAAAFVF13egHtp75LgMw/C4zjAM7T1yvJZLBF/HeAcAAAC1h0AdqIdaNWt0pkXdQ7Bus9nUqlmjOigVfBXjHQAAANQuur4D9dDtSbGVtqgPJrhCFTHeAQAAQO2rlUB97ty5iouLU3BwsJKTk7Vu3boK07744ou69tpr1axZMzVr1kypqanl0o8YMUI2m83tkZ6ebvZuAD6jbXhjzRrYVQFn3aYeaLMpwCbNGthVcXRZRhUx3gEAAEDtMz1QX7p0qTIyMjRt2jRt3LhR3bp1U1pamvLz8z2mX716te644w598sknWrNmjWJjY9WnTx/t27fPLV16erpycnJcj3/9619m7wrgUwYlxer9+69xPR95TZxWTexFV2VUC+MdAAAA1D7TA/XZs2dr9OjRGjlypBISEjRv3jyFhIRo/vz5HtMvWrRI9957r7p3766OHTvqn//8p5xOp1auXOmWzm63Kzo62vVo1qyZ2bsC+Jw2LX5tOc/47aW0pKPaXOMdeMB4BwAAAOYwNVA/efKkNmzYoNTU1F9fMCBAqampWrNmTZXyKC4u1qlTp9S8eXO35atXr1ZkZKQ6dOigsWPH6tChQxXmUVJSIofD4fYAAJwf4x0AAADUPlMD9YMHD6q0tFRRUVFuy6OiopSbm1ulPCZPnqyYmBi3YD89PV2vvPKKVq5cqVmzZunTTz9V3759VVpa6jGPrKwshYWFuR6xsfywBICqYLwDeNPOg0Walf2D7vvX15qV/YN2MhghAAAeWXp6tr/85S9asmSJVq9ereDgYNfyIUOGuP7v0qWLunbtqnbt2mn16tXq3bt3uXwyMzOVkZHheu5wOAjWAaCKBiXFqvPFoer79OeSzox3cGdyG4J0VAvT/AEAUHWmtqiHh4crMDBQeXl5bsvz8vIUHR1d6bZPPfWU/vKXv+ijjz5S165dK00bHx+v8PBwbd++3eN6u92u0NBQtwcAoOoY7wAXgmn+AACoHlMD9aCgICUmJroNBFc2MFxKSkqF2z3xxBOaOXOmsrOzlZSUdN7X2bt3rw4dOqSWLVt6pdwAAMB7mOYPgNVwKw6szvSu7xkZGRo+fLiSkpLUo0cPzZkzR0VFRRo5cqQkadiwYbr44ouVlZUlSZo1a5amTp2qxYsXKy4uznUve5MmTdSkSRMdO3ZM06dP18CBAxUdHa0dO3Zo0qRJat++vdLS0szeHQAAUE1M8wfASrgVB77A9EB98ODBOnDggKZOnarc3Fx1795d2dnZrgHmdu/erYCAXxv2n3vuOZ08eVK33XabWz7Tpk3TY489psDAQG3evFkLFy5UQUGBYmJi1KdPH82cOVN2u93s3QEAANXkmubPQ7DONH8AatPZt+K4rkm//J38xmZdEdec27tgCbUymNz48eM1fvx4j+tWr17t9nzXrl2V5tWoUSN9+OGHXioZAAAw2+1JsXr+0x0e1zHNH4Da5LoVp4KKw6Xr92hyesc6KBngztKjvgMAAN9XNs3f5LJWLJ2Z5s+QwTR/qLadB4v02vo92nvkuFo1a6Tbk2LVlnMIVcStOPAVBOoAAMB0TPMHb+DeYlwobsWBrzB11HcAAIAyTPOHC8E0f/CG25NiK21R51YcWAWBOgAAACyPaf7gDWW34gScdSoF2mwKsIlbcWApdH0HAACA5XFvMbyFW3HgCwjUAQAAYHncWwxvOvdWnJAgwiJYC13fAQAAYHncWwzAn1B15EeYzgQAAPiq+jbNn2EYrs4Bxi/Pf/2/bLnh1oHA03LDtc4463+5raxyei/79RWqvIGZyX/dzpCOnyx1Pc8pOKHgoEDXMTGMX98zQ5LTdazO/HWevd44s74s33OPmbecneW5FVbu6ypa477OG0U067ypiZCgQHW+OKyui+FVBOp+gulMAAC+zOk0XD+YnYb7D+SzgxxvcgVM5wQ7noIqQ2dWnB34nJ1eFZTRSj90q6u6Za9O0FZR3lfENdeL/5OkUa+slyT97jcX66ZuMYpp2kjb84+edXzcAym3QNUofywrD1grasWvoOwVpKuNwBhVd+LUr4H67sPFCm4YWIelwYUqdda/DxWBuh84ezoTt28pnZnO5Iq45j5XCw2g/jAlwDrnB3hVf6if3QpVUVB27uu4/pfbE/d0FWxjhrJyeGo98/T6nvbh3G3P3v7c5eXzrLgFp/isH8bbco/K3iDw16BbZ6bZ+jUIP/O87C9QJuCs4br7dWmphoEBOnC0pA5LBADeR6DuB1zTmVQw+MrS9Xs0Ob1jHZQM8C+uLnXy3MXRla4KrU613RpzdsvD0ROndOr0mVbNUsOQs2w+Y9f/xi9zG/86z3Gp88y+lxpl/xuu+Y/hP84+jwqKTym4obMOSwMAgHURqPsBpjNBTZU6DZ12OuV0SqedTlfAVeo8E6CVDzDPeX7uPVTnCcpc3Udd/3vqKnjuPX0Vt5R6yr/cMg9Bsed0Z68/N8g+t8y/pvMUiPuiswOs7/cfpYugH8gpPK7V2w7owLESRTSxq1eHCLUMY1RtAABqA4G6H2A6E+soa1Etu6fy7Pssy7p9nq8bcHVivuKTp13/FxSdUvHJ0l+C7zMtn6edhkqdzl/+GuXW1YcAE0D1rd6Wrxf+85NsOnPNsUl6d/N+3X1dvHpeGlnHpQMAoP4jUK8nSp2Gin4JytyCK0Pqe1m0nv90h8ftDMNQWkKUDh0r8TjAiau10eP9iuekKbet++uUK5uHvCrK79x7LN2XueXkcbuKXruiLsZVKefZeZw7qNHZ91ga+nUQpLrsrrwtzzutoLSyAfVbTuFxvfCfn9wHQfvl7/Of/aQOUaGKDguuq+IBAOAXCNTriROnSvXdPkeF68dcF6/nP/vJFSgG2M788BpzXbyOn3Lq//KO1U5B4dNoZQPqv9XbDrg+4+eySfpkW77u6NG6lksFAIB/IVD3Ez0vjVRci8aa8ua3kqT0ztH6badoWkVQZbSyAf7hwFk9rM5l/LIeAACYK6CuC4DaExX6axA1KDGWoArVUtbK5klZKxsA3xfRxF7pZz2iib02iwMAgF+iRR1AldDKBviHXh0i9O7m/R7XGZKu78BtLqg6xjWBN3AewR8RqAOokrJWtoruW6WVDagfWoY10t0VjGty93Xx9MZClTGuCbyB8wj+iq7vAKqkV4eISlvUaWUD6o+el0Yq69YurufpnaM1e1B3fhSjys4e18TpmhnlzN/nP/tJuYUn6rqI8AGcR/BntKgDFmLlrl20svkOK59H8B3njmvijekd4T+YPQDe4GvnEd+/8CYCdcAifKFrF7MHWJ8vnEcA6j/GNYE3+NJ5xPcvvI2u74AF+FLXLmYPsC5fOo8A1G/MHgBv8JXziO9fmIFAHbAApj6DN3AeAbAKxjWBN/jKecT3L8xQK4H63LlzFRcXp+DgYCUnJ2vdunWVpl+2bJk6duyo4OBgdenSRR988IHbesMwNHXqVLVs2VKNGjVSamqqfvzxRzN3ATCVL3XtgnVxHvmGnMLj+te63Xpm1Y/617rdyik8XtdFAryubFwT21nRS4BNstkY1wRV5yvnEd+/MIPpgfrSpUuVkZGhadOmaePGjerWrZvS0tKUn++5ZunLL7/UHXfcoVGjRunrr7/WgAEDNGDAAG3ZssWV5oknntAzzzyjefPmae3atWrcuLHS0tJ04gTdSuCbfKVrF6yN88j6Vm/L18Rl3+i9zfv1358O6b3N+zVx2Tf69P9obUH9w+wB8AZfOI/4/oUZTB9Mbvbs2Ro9erRGjhwpSZo3b57ef/99zZ8/X1OmTCmX/umnn1Z6eroeeughSdLMmTO1YsUKPfvss5o3b54Mw9CcOXP0yCOP6JZbbpEkvfLKK4qKitJbb72lIUOGVLlsxSdPq8HJ017YS+8rPqtcxVUoY/HJ0zpxqrTSNCVnrS85T1rUrpR2LfTu5v0e1xmSrmrX4rzH1xMzjjnnkXWZdR5JHHdvyHWccN3DWNbyUvb3+c9+UlyLxm5jQNQ1rh/whqaNGrr+v7lrjOwNA2t8HSrDeeR/rH4emfn9i6oJsFUtZqpr1SmjzTCMinpqXLCTJ08qJCREr7/+ugYMGOBaPnz4cBUUFOjtt98ut03r1q2VkZGhCRMmuJZNmzZNb731lr755hv99NNPateunb7++mt1797dlaZnz57q3r27nn766XJ5lpSUqKTk1y4nDodDsbGxip3wmgLsIV7ZVwAAAAAAKuIsKdaeObersLBQoaGhlaY1tev7wYMHVVpaqqioKLflUVFRys3N9bhNbm5upenL/lYnz6ysLIWFhbkesbGxNdofAAAAAADM5hfzqGdmZiojI8P1vKxFfd3/9j5vTYavKCo5rS37HLX+uiWnSnXPoo2SpHlDfyN7w0DyRLX5yvHxlTx9wX9+PKAFX+xydf0OsJ3pHviHq9rqmkvCa5Sn1Y/Psg17lL0lV04P/dgCbGfuuxyUWLOKZH89jyRp96EiTXv3e0lSWkKUenWMVPQF3kLg7ffT2/mZ8fkxo5y+xOrXDzPy5DzyDVY/j8p481pck3MzJChQXVqF1ej1apPD4VDLOVVLa2qgHh4ersDAQOXl5bktz8vLU3R0tMdtoqOjK01f9jcvL08tW7Z0S3N2V/iz2e122e3lB3EICWqgkKD6UVdhGFJwHV8I7Q0DvV4Gf87TX/nK8fGVPK0op/C4Fny5y22E3LLgdf6XO9X54rALHsnXiscntVOU/r3Fc88vQ9JvO0V7pcz+ch5JZwbne+E/P7mer9iap4+25unu6+K9NtCUN97PXMevg92+s3m/UjtFqWVYoxrlVRufH8m/zqNzWfH64e08OY98k7feT29ekyTvXotrem4GNwz0ibjudDXKaGrX96CgICUmJmrlypWuZU6nUytXrlRKSorHbVJSUtzSS9KKFStc6du2bavo6Gi3NA6HQ2vXrq0wTwCAdfjrfLNnTzNUNr2QFacZ8hU5hcddg/OVcRpnKq6f/+wn5RZaYyaY1dvy9fDyb13Ps7fkXtBI/2Z+fs7+8b5swx6mDqzH/PU6DO9fk7x9Lebc/JXp07NlZGToxRdf1MKFC7V161aNHTtWRUVFrlHghw0bpszMTFf6P/7xj8rOztZf//pX/fDDD3rssce0fv16jR8/XpJks9k0YcIEPf7443rnnXf07bffatiwYYqJiXEbsA4AfIE//jD25/lme14aqdmDuuvGrjG6Mr6FbuwaY7lphnyFL/yYM6MywazPj7d/vMPazLwO++P3mq8w45rk7WuxP/9GOJfp/QMGDx6sAwcOaOrUqcrNzVX37t2VnZ3tGgxu9+7dCgj4tb7gqquu0uLFi/XII4/o4Ycf1iWXXKK33npLnTt3dqWZNGmSioqKNGbMGBUUFOiaa65Rdna2goNpjYBn535pXGgXH8Abzu0qlr0lV//ekuvVbrtWVDbfrKcvYn+YbzY6LFh39Ghd18Xweb7wY67sB2xF5/on2/KrfS6Y8fmp6Me7dObHe4eoUHp81DNmXYf99XvNV5hxTfL2tdjffyOczfQWdUkaP368fv75Z5WUlGjt2rVKTk52rVu9erVefvllt/SDBg3Stm3bVFJSoi1btqhfv35u6202m2bMmKHc3FydOHFCH3/8sS699NLa2BX4IFoJYEW+0m3XDL06RFT6pX59B37M4fzKfsx5YpUfc2ZUJpjx+fGF3gnwLjPOI3/+XvMVZlyTvH0t5jfCr2olUAfqCl8a/svqXe/8+Ycx92rDG3zhx5wZlQlmfH58oXeC2az+neFtZpxH/vy95ivMuCZ5+1rMb4RfWX9oPOACmNHFB9bnC13v/P2Hcc9LI9UhKlSfbMvXgWMlimhi1/UdIv3qCxgXpuzH3POf/eS6zpf9tcqPuV4dIvTu5v0e111IZYK3Pz/+3tXUF74zzODt88jfv9d8gRnXJDOuxfxGOINAHRfE6vd+86Xhf3zlXkt//2Es+ca92la/xvk7q/+YM7MywZufH7MqFHyBr3xnmMWb5xHfa9Zn1jXJjGuxL/xGMBuBOmrMrBpob/4w5kvD//hKLwp//mHsK/y1lc3XWP3HnNUrEyTf6J1gFl/5zvAFfK+Zw9sVxmZdk6x+LfZFBOqoEbNqoL39w5gvDf/jK70o/PmHsS/w91Y2eJcv/ID1hQoFM/jKd4Yv4HvN+8yqMPaFaxII1FFDZtRAm/HDmC8N/+NLvSj89YexL6CVDf7IH3+8+9J3hi/ge817qDAGgTpqxIwaaLN+GPOl4V98rReFP/4w9gW+1srGvfRAzfjad4Yv4HvNO6gwBoF6PRFgs+mi4AauWjfjrI/1r8t01jLDbZnhdhUwKtnuzN/Ii7xfA23mD2O+NPwHvSjgDb7Uysa99EDN8Z0Bq/K1CmN4H4F6PdEoKFCdLw6rtdeLuMiud7/xXAMtSQ+kXqK48MaS3CsBKqss6HpxmNb9dFilHi5LAbKpc0yoLm/d1EOelVUsGOWWnbu9+4qKFpdfcfxkqev/SyKbyN4wUIYMGb/M0+40zmzl/KWfktMw3JafSfdLmrPXVVS2C2AYUqlhqNTpVKlTKnWa8CIWQi8KXChfaWWjayRw4XzpO4PeM/7DlyqMYQ4CddRI2/DGmjWwqya/sVk2m02GYbj+zhrYVW0jmrjS2mwV5eK+YkiP1nrxrFahsxkyNDS5jYIbBnppDy5cUIPTrv+bNwlSSJDvfJwMw9Bpp6HSXx5n/3/muVNOp3Ta6Sy3/rTTkNM487+3KhXM+OFhRi8KfiD5D19pZaNrJOAdvtDzjt4z/sVXKoxhHt+JLGA5g5JidUVccy1dv0d7jxxXq2aNNDgp1tWSXl3nC/5rmi/Ks9lsahhokzfrPYxzovZzg/jyvRrOLHl9w1797/JvXcs/3JKn7C25+tOtnXXr5a1ceZ3dc8KQe28JwzjzT0VpPL2+pzKeSedxod79Zr/+9MFW16LsLbnK3pKrh/t1Ur8uLc+6jcS9AqOs7Gf3+DDO6lXhetUqVnpUJZkZvTLOvLYhp/NMz4+yyhrnLz1BvFlxYxW+0MpG10jAurxZuUvvGf/jKxXGMA+BOi5IXHhjTU7v6LX8vB38o/bYzuk6UXFPClcK7TxYpIeXf6uze+KX/vIr5H+Xb1FKfLgljv3Og0X60wdb3cpZ9v+fP9iq1E5RlihnXTN+CdhLf6mscP3vLLv1wjiT5qzA/kJuwzh3y7NvR4kMtSu4YeAvP2rPrSj5tfKkXEXK2eskxYWHaER4nGtdRSWo6BafcuvOrdA6715WzozxQkDvGVw4b7d+03vGP/lChTHMQ6AOy/F28A/rem39njMBvoemWJvNpqXr91jiXPCVctY1m82mBoG2Ovti+T6n0PX/8q/3aWhyG7WNqN8VKFGhwVUaL8RTRUJFg4qeO+6HJ57GCfG87tztzuoJ4zxrLI9femnIkKuXRtkYH2WVJ67lv4zv4Sxb7nSvbLlQK77P0zOrfnQ9Lwuw7ru+vXp3ivLQK+bcnjweevzAr5jR+k3vGf/lC7dlwBwE6gDqzN4jx8u1MJYxDEN7jxyv5RJ55ivl9Gevrd+jKW9sdj1f8Pkuzf98p2YN7KpBSbF1WDJzVXW8EM89XM7b7cXv7DxYpL+v+tFjgPXsJ9v1u9+0qlHvmbNvifFG3F7R9ag2VPeVq35bT9VzLndr1Tk9YdwqUipZZ5xZ6f68CmWvMGD+ZYP3v92vAEmlHtLYJK3/+bDGXBfvKlPZthXdEmVIat0sRGt1qMIW9YubNtJFwb/+rD/3lrGyfCqe9ecCejdd4Olo1jlVfruKN6znY+zCRxGoA6gzrZo1qrSlulUza3Q19ZVy+qudB4s05Y3NHm+hmPzGZl0R17xe35rALUPeY1bvGZvNVoXbgaqVozczg5cVHj9dafDpOHFabVpU7/N5T692WrZhT4Xrx1/fns/8BSqrUHOeU5lz7m1SznMqgn59/msPoeq9cA3K6lbus5dXrYdTTSr7rN47qGFgQF0XwesI1AHUmduTYvX8pzs8rjMMQ4Mt0hLqK+X0V9yawC1D3kLvGXiDGZW7DLhrvrIKtQAqwmAR9a/qAagluw4Vuf6fveL/tPNgUSWp4UnZD48AmxQYYHP7a6UfHr5STn9FcAVvcQVYHtB7BlV1e1JspdekmlbuDkqK1aqJvTTmunj17xqjMdfFa9XEXvX69h7An9GiDtSAv94PawZf6bbrK+X0R9yaAG+h9wy8wczWb3rPAP7DZtTliCR1xOFwKCwsTIWFhQoNDa3r4sDH7DxYpN5/Xe1x4JEAm7RqYi+CN6AW8ZmENy1bv6fCAIuKWFTHroNFVO4CcFOdOJQWdaCauB8WsBbu3YQ30XsG3kLrN4ALQaAOVBP3wwLWQ3AFbyLAAgDUNQJ1oJq4HxawJoIrAABQXzDqO1BNZo3mCgAAAAASgTpQbUzVBQAAAMBMpgbqhw8f1tChQxUaGqqmTZtq1KhROnbsWKXp77vvPnXo0EGNGjVS69atdf/996uwsNAtnc1mK/dYsmSJmbsCuGEuUwAAAABmMfUe9aFDhyonJ0crVqzQqVOnNHLkSI0ZM0aLFy/2mH7//v3av3+/nnrqKSUkJOjnn3/WPffco/379+v11193S7tgwQKlp6e7njdt2tTMXQHK4X5YAAAAAGYwbR71rVu3KiEhQV999ZWSkpIkSdnZ2erXr5/27t2rmJiYKuWzbNky3XnnnSoqKlKDBmfqFWw2m5YvX64BAwbUqGzMow4AAAAAqE3ViUNN6/q+Zs0aNW3a1BWkS1JqaqoCAgK0du3aKudTthNlQXqZcePGKTw8XD169ND8+fMrHNxLkkpKSuRwONweAAAAAABYkWld33NzcxUZGen+Yg0aqHnz5srNza1SHgcPHtTMmTM1ZswYt+UzZszQDTfcoJCQEH300Ue69957dezYMd1///0e88nKytL06dNrtiMAAAAAANSiareoT5kyxeNgbmc/fvjhhwsumMPhUP/+/ZWQkKDHHnvMbd2jjz6qq6++WpdffrkmT56sSZMm6cknn6wwr8zMTBUWFroee/bsueDyAQAAAABghmq3qE+cOFEjRoyoNE18fLyio6OVn5/vtvz06dM6fPiwoqOjK93+6NGjSk9P10UXXaTly5erYcOGlaZPTk7WzJkzVVJSIrvdXm693W73uBwAAAAAAKupdqAeERGhiIiI86ZLSUlRQUGBNmzYoMTEREnSqlWr5HQ6lZycXOF2DodDaWlpstvteueddxQcHHze19q0aZOaNWtGMA4AAAAA8Hmm3aPeqVMnpaena/To0Zo3b55OnTql8ePHa8iQIa4R3/ft26fevXvrlVdeUY8ePeRwONSnTx8VFxfr1VdfdRv4LSIiQoGBgXr33XeVl5enK6+8UsHBwVqxYoX+/Oc/68EHHzRrVwAAAAAAqDWmzqO+aNEijR8/Xr1791ZAQIAGDhyoZ555xrX+1KlT2rZtm4qLiyVJGzdudI0I3759e7e8du7cqbi4ODVs2FBz587VAw88IMMw1L59e82ePVujR482c1cAAAAAAKgVps2jbmXMow4AAAAAqE2WmEcdAAAAAABUH4E6AAAAAAAWQqAOAAAAAICFEKgDAAAAAGAhBOoAAAAAAFgIgToAAAAAABZCoA4AAAAAgIUQqAMAAAAAYCEE6gAAAAAAWAiBOgAAAAAAFkKgDgAAAACAhRCoAwAAAABgIQTqAAAAAABYCIE6AAAAAAAWQqAOAAAAAICFEKgDAAAAAGAhBOoAAAAAAFgIgToAAAAAABZCoA4AAAAAgIUQqAMAAAAAYCEE6gAAAAAAWAiBOgAAAAAAFkKgDgAAAACAhRCoAwAAAABgIaYG6ocPH9bQoUMVGhqqpk2batSoUTp27Fil2/Tq1Us2m83tcc8997il2b17t/r376+QkBBFRkbqoYce0unTp83cFQAAAAAAakUDMzMfOnSocnJytGLFCp06dUojR47UmDFjtHjx4kq3Gz16tGbMmOF6HhIS4vq/tLRU/fv3V3R0tL788kvl5ORo2LBhatiwof785z+bti8AAAAAANQGm2EYhhkZb926VQkJCfrqq6+UlJQkScrOzla/fv20d+9excTEeNyuV69e6t69u+bMmeNx/b///W/deOON2r9/v6KioiRJ8+bN0+TJk3XgwAEFBQWdt2wOh0NhYWEqLCxUaGhozXYQAAAAAIAqqk4calrX9zVr1qhp06auIF2SUlNTFRAQoLVr11a67aJFixQeHq7OnTsrMzNTxcXFbvl26dLFFaRLUlpamhwOh7777juP+ZWUlMjhcLg9AAAAAACwItO6vufm5ioyMtL9xRo0UPPmzZWbm1vhdr///e/Vpk0bxcTEaPPmzZo8ebK2bdumN99805Xv2UG6JNfzivLNysrS9OnTL2R3AAAAAACoFdUO1KdMmaJZs2ZVmmbr1q01LtCYMWNc/3fp0kUtW7ZU7969tWPHDrVr165GeWZmZiojI8P13OFwKDY2tsZlBAAAAADALNUO1CdOnKgRI0ZUmiY+Pl7R0dHKz893W3769GkdPnxY0dHRVX695ORkSdL27dvVrl07RUdHa926dW5p8vLyJKnCfO12u+x2e5VfEwAAAACAulLtQD0iIkIRERHnTZeSkqKCggJt2LBBiYmJkqRVq1bJ6XS6gu+q2LRpkySpZcuWrnz/9Kc/KT8/39W1fsWKFQoNDVVCQkI19wYAAAAAAGsxbTC5Tp06KT09XaNHj9a6dev0xRdfaPz48RoyZIhrxPd9+/apY8eOrhbyHTt2aObMmdqwYYN27dqld955R8OGDdN1112nrl27SpL69OmjhIQE/c///I+++eYbffjhh3rkkUc0btw4Ws0BAAAAAD7PtEBdOjN6e8eOHdW7d2/169dP11xzjV544QXX+lOnTmnbtm2uUd2DgoL08ccfq0+fPurYsaMmTpyogQMH6t1333VtExgYqPfee0+BgYFKSUnRnXfeqWHDhrnNuw4AAAAAgK8ybR51K2MedQAAAABAbbLEPOoAAAAAAKD6CNQBAAAAALAQAnUAAAAAACyEQB0AAAAAAAshUAcAAAAAwEII1AEAAAAAsBACdQAAAAAALIRAHQAAAAAACyFQBwAAAADAQgjUAQAAAACwEAJ1AAAAAAAshEAdAAAAAAALIVAHAAAAAMBCCNQBAAAAALAQAnUAAAAAACyEQB0AAAAAAAshUAcAAAAAwEII1AEAAAAAsBACdQAAAAAALIRAHQAAAAAACyFQBwAAAADAQgjUAQAAAACwEAJ1AAAAAAAshEAdAAAAAAALMTVQP3z4sIYOHarQ0FA1bdpUo0aN0rFjxypMv2vXLtlsNo+PZcuWudJ5Wr9kyRIzdwUAAAAAgFrRwMzMhw4dqpycHK1YsUKnTp3SyJEjNWbMGC1evNhj+tjYWOXk5Lgte+GFF/Tkk0+qb9++bssXLFig9PR01/OmTZt6vfwAAAAAANQ20wL1rVu3Kjs7W1999ZWSkpIkSX//+9/Vr18/PfXUU4qJiSm3TWBgoKKjo92WLV++XLfffruaNGnitrxp06bl0gIAAAAA4OtM6/q+Zs0aNW3a1BWkS1JqaqoCAgK0du3aKuWxYcMGbdq0SaNGjSq3bty4cQoPD1ePHj00f/58GYZRYT4lJSVyOBxuDwAAAAAArMi0FvXc3FxFRka6v1iDBmrevLlyc3OrlMdLL72kTp066aqrrnJbPmPGDN1www0KCQnRRx99pHvvvVfHjh3T/fff7zGfrKwsTZ8+vWY7AgAAAABALap2i/qUKVMqHPCt7PHDDz9ccMGOHz+uxYsXe2xNf/TRR3X11Vfr8ssv1+TJkzVp0iQ9+eSTFeaVmZmpwsJC12PPnj0XXD4AAAAAAMxQ7Rb1iRMnasSIEZWmiY+PV3R0tPLz892Wnz59WocPH67SveWvv/66iouLNWzYsPOmTU5O1syZM1VSUiK73V5uvd1u97gcAAAAAACrqXagHhERoYiIiPOmS0lJUUFBgTZs2KDExERJ0qpVq+R0OpWcnHze7V966SXdfPPNVXqtTZs2qVmzZgTjAAAAAACfZ9o96p06dVJ6erpGjx6tefPm6dSpUxo/fryGDBniGvF937596t27t1555RX16NHDte327dv12Wef6YMPPiiX77vvvqu8vDxdeeWVCg4O1ooVK/TnP/9ZDz74oFm7AgAAAABArTF1HvVFixZp/Pjx6t27twICAjRw4EA988wzrvWnTp3Stm3bVFxc7Lbd/Pnz1apVK/Xp06dcng0bNtTcuXP1wAMPyDAMtW/fXrNnz9bo0aPN3BUAAAAAAGqFzahsXrN6yuFwKCwsTIWFhQoNDa3r4gAAAAAA6rnqxKGmzaMOAAAAAACqj0AdAAAAAAALIVAHAAAAAMBCCNQBAAAAALAQAnUAAAAAACyEQB0AAAAAAAshUAcAAAAAwEII1AEAAAAAsBACdQAAAAAALIRAHQAAAAAACyFQBwAAAADAQgjUAQAAAACwEAJ1AAAAAAAshEAdAAAAAAALIVAHAAAAAMBCCNQBAAAAALAQAnUAAAAAACyEQB0AAAAAAAshUAcAAAAAwEII1AEAAAAAsBACdQAAAAAALIRAHQAAAAAACyFQBwAAAADAQgjUAQAAAACwENMC9T/96U+66qqrFBISoqZNm1ZpG8MwNHXqVLVs2VKNGjVSamqqfvzxR7c0hw8f1tChQxUaGqqmTZtq1KhROnbsmAl7AAAAAABA7TMtUD958qQGDRqksWPHVnmbJ554Qs8884zmzZuntWvXqnHjxkpLS9OJEydcaYYOHarvvvtOK1as0HvvvafPPvtMY8aMMWMXAAAAAACodTbDMAwzX+Dll1/WhAkTVFBQUGk6wzAUExOjiRMn6sEHH5QkFRYWKioqSi+//LKGDBmirVu3KiEhQV999ZWSkpIkSdnZ2erXr5/27t2rmJiYKpXJ4XAoLCxMhYWFCg0NvaD9AwAAAADgfKoThzaopTKd186dO5Wbm6vU1FTXsrCwMCUnJ2vNmjUaMmSI1qxZo6ZNm7qCdElKTU1VQECA1q5dq1tvvdVj3iUlJSopKXE9LywslHTmjQIAAAAAwGxl8WdV2sotE6jn5uZKkqKiotyWR0VFudbl5uYqMjLSbX2DBg3UvHlzVxpPsrKyNH369HLLY2NjL7TYAAAAAABU2dGjRxUWFlZpmmoF6lOmTNGsWbMqTbN161Z17NixOtmaLjMzUxkZGa7nTqdThw8fVosWLWSz2eqwZJVzOByKjY3Vnj176KJvURwja+P4WB/HyNo4PtbG8bE+jpG1cXysrT4eH8MwdPTo0Srdsl2tQH3ixIkaMWJEpWni4+Ork6VLdHS0JCkvL08tW7Z0Lc/Ly1P37t1dafLz8922O336tA4fPuza3hO73S673e62rKoj0VtBaGhovTk56yuOkbVxfKyPY2RtHB9r4/hYH8fI2jg+1lbfjs/5WtLLVCtQj4iIUERERI0KdD5t27ZVdHS0Vq5c6QrMHQ6H1q5d6xo5PiUlRQUFBdqwYYMSExMlSatWrZLT6VRycrIp5QIAAAAAoDaZNj3b7t27tWnTJu3evVulpaXatGmTNm3a5DbneceOHbV8+XJJks1m04QJE/T444/rnXfe0bfffqthw4YpJiZGAwYMkCR16tRJ6enpGj16tNatW6cvvvhC48eP15AhQ6o84jsAAAAAAFZm2mByU6dO1cKFC13PL7/8cknSJ598ol69ekmStm3b5hqBXZImTZqkoqIijRkzRgUFBbrmmmuUnZ2t4OBgV5pFixZp/Pjx6t27twICAjRw4EA988wzZu1GnbLb7Zo2bVq5bvuwDo6RtXF8rI9jZG0cH2vj+Fgfx8jaOD7W5u/Hx/R51AEAAAAAQNWZ1vUdAAAAAABUH4E6AAAAAAAWQqAOAAAAAICFEKgDAAAAAGAhBOoWNnfuXMXFxSk4OFjJyclat25dXRcJkh577DHZbDa3R8eOHeu6WH7ts88+00033aSYmBjZbDa99dZbbusNw9DUqVPVsmVLNWrUSKmpqfrxxx/rprB+6HzHZ8SIEeU+U+np6XVTWD+UlZWlK664QhdddJEiIyM1YMAAbdu2zS3NiRMnNG7cOLVo0UJNmjTRwIEDlZeXV0cl9j9VOUa9evUq9zm655576qjE/uW5555T165dFRoaqtDQUKWkpOjf//63az2fn7p1vuPDZ8da/vKXv7im7S7jr58hAnWLWrp0qTIyMjRt2jRt3LhR3bp1U1pamvLz8+u6aJB02WWXKScnx/X4/PPP67pIfq2oqEjdunXT3LlzPa5/4okn9Mwzz2jevHlau3atGjdurLS0NJ04caKWS+qfznd8JCk9Pd3tM/Wvf/2rFkvo3z799FONGzdO//3vf7VixQqdOnVKffr0UVFRkSvNAw88oHfffVfLli3Tp59+qv379+t3v/tdHZbav1TlGEnS6NGj3T5HTzzxRB2V2L+0atVKf/nLX7RhwwatX79eN9xwg2655RZ99913kvj81LXzHR+Jz45VfPXVV3r++efVtWtXt+V++xkyYEk9evQwxo0b53peWlpqxMTEGFlZWXVYKhiGYUybNs3o1q1bXRcDFZBkLF++3PXc6XQa0dHRxpNPPulaVlBQYNjtduNf//pXHZTQv517fAzDMIYPH27ccsstdVIelJefn29IMj799FPDMM58Xho2bGgsW7bMlWbr1q2GJGPNmjV1VUy/du4xMgzD6Nmzp/HHP/6x7goFN82aNTP++c9/8vmxqLLjYxh8dqzi6NGjxiWXXGKsWLHC7Zj482eIFnULOnnypDZs2KDU1FTXsoCAAKWmpmrNmjV1WDKU+fHHHxUTE6P4+HgNHTpUu3fvrusioQI7d+5Ubm6u2+cpLCxMycnJfJ4sZPXq1YqMjFSHDh00duxYHTp0qK6L5LcKCwslSc2bN5ckbdiwQadOnXL7DHXs2FGtW7fmM1RHzj1GZRYtWqTw8HB17txZmZmZKi4urovi+bXS0lItWbJERUVFSklJ4fNjMecenzJ8dureuHHj1L9/f7fPiuTf30EN6roAKO/gwYMqLS1VVFSU2/KoqCj98MMPdVQqlElOTtbLL7+sDh06KCcnR9OnT9e1116rLVu26KKLLqrr4uEcubm5kuTx81S2DnUrPT1dv/vd79S2bVvt2LFDDz/8sPr27as1a9YoMDCwrovnV5xOpyZMmKCrr75anTt3lnTmMxQUFKSmTZu6peUzVDc8HSNJ+v3vf682bdooJiZGmzdv1uTJk7Vt2za9+eabdVha//Htt98qJSVFJ06cUJMmTbR8+XIlJCRo06ZNfH4soKLjI/HZsYIlS5Zo48aN+uqrr8qt8+fvIAJ1oJr69u3r+r9r165KTk5WmzZt9Nprr2nUqFF1WDLANw0ZMsT1f5cuXdS1a1e1a9dOq1evVu/eveuwZP5n3Lhx2rJlC+NuWFhFx2jMmDGu/7t06aKWLVuqd+/e2rFjh9q1a1fbxfQ7HTp00KZNm1RYWKjXX39dw4cP16efflrXxcIvKjo+CQkJfHbq2J49e/THP/5RK1asUHBwcF0Xx1Lo+m5B4eHhCgwMLDeaYV5enqKjo+uoVKhI06ZNdemll2r79u11XRR4UPaZ4fPkO+Lj4xUeHs5nqpaNHz9e7733nj755BO1atXKtTw6OlonT55UQUGBW3o+Q7WvomPkSXJysiTxOaolQUFBat++vRITE5WVlaVu3brp6aef5vNjERUdH0/47NSuDRs2KD8/X7/5zW/UoEEDNWjQQJ9++qmeeeYZNWjQQFFRUX77GSJQt6CgoCAlJiZq5cqVrmVOp1MrV650u58G1nDs2DHt2LFDLVu2rOuiwIO2bdsqOjra7fPkcDi0du1aPk8WtXfvXh06dIjPVC0xDEPjx4/X8uXLtWrVKrVt29ZtfWJioho2bOj2Gdq2bZt2797NZ6iWnO8YebJp0yZJ4nNUR5xOp0pKSvj8WFTZ8fGEz07t6t27t7799ltt2rTJ9UhKStLQoUNd//vrZ4iu7xaVkZGh4cOHKykpST169NCcOXNUVFSkkSNH1nXR/N6DDz6om266SW3atNH+/fs1bdo0BQYG6o477qjrovmtY8eOudV879y5U5s2bVLz5s3VunVrTZgwQY8//rguueQStW3bVo8++qhiYmI0YMCAuiu0H6ns+DRv3lzTp0/XwIEDFR0drR07dmjSpElq37690tLS6rDU/mPcuHFavHix3n77bV100UWue/7CwsLUqFEjhYWFadSoUcrIyFDz5s0VGhqq++67TykpKbryyivruPT+4XzHaMeOHVq8eLH69eunFi1aaPPmzXrggQd03XXXlZvmCN6XmZmpvn37qnXr1jp69KgWL16s1atX68MPP+TzYwGVHR8+O3XvoosuchtvQ5IaN26sFi1auJb77WeoroedR8X+/ve/G61btzaCgoKMHj16GP/973/rukgwDGPw4MFGy5YtjaCgIOPiiy82Bg8ebGzfvr2ui+XXPvnkE0NSucfw4cMNwzgzRdujjz5qREVFGXa73ejdu7exbdu2ui20H6ns+BQXFxt9+vQxIiIijIYNGxpt2rQxRo8ebeTm5tZ1sf2Gp2MjyViwYIErzfHjx417773XaNasmRESEmLceuutRk5OTt0V2s+c7xjt3r3buO6664zmzZsbdrvdaN++vfHQQw8ZhYWFdVtwP/GHP/zBaNOmjREUFGREREQYvXv3Nj766CPXej4/dauy48Nnx5rOnTLPXz9DNsMwjNqsGAAAAAAAABXjHnUAAAAAACyEQB0AAAAAAAshUAcAAAAAwEII1AEAAAAAsBACdQAAAAAALIRAHQAAAAAACyFQBwAAAADAQgjUAQAAAACwEAJ1AAAAAAAshEAdAAAAAAALIVAHAAAAAMBCCNQBAAAAALAQAnUAALzksccek81mq9G2vXr1Uq9evbxbIHhkxnt9IcceAIBzEagDAOqFl19+WTabzfUIDg7WpZdeqvHjxysvL89rr1NcXKzHHntMq1ev9lqeNVFaWqqYmBjZbDb9+9//vqC8rLJPVsf7BACoLQTqAIB6ZcaMGfp//+//6dlnn9VVV12l5557TikpKSouLvZK/sXFxZo+fbrHYO2RRx7R8ePHvfI657Nq1Srl5OQoLi5OixYtuqC8Ktsn/Moqxx4AUP81qOsCAADgTX379lVSUpIk6a677lKLFi00e/Zsvf3227rjjjtqnK/T6dTJkycrTdOgQQM1aFA7X62vvvqqfvOb32j48OF6+OGHVVRUpMaNG9fKa9eFEydOKCgoSAEB5dsYrLDvtXnsAQD1Hy3qAIB67YYbbpAk7dy5U5L01FNP6aqrrlKLFi3UqFEjJSYm6vXXXy+3nc1m0/jx47Vo0SJddtllstvtmjdvniIiIiRJ06dPd3Wzf+yxxyR5vk95wYIFuuGGGxQZGSm73a6EhAQ999xzF7RPx48f1/LlyzVkyBDdfvvtOn78uN5+++1y6Sq6F3vEiBGKi4uTJO3atavSfZLOtN5fe+21aty4sZo2bapbbrlFW7duLZfvvn37NGrUKMXExMhut6tt27YaO3asWwXHTz/9pEGDBql58+YKCQnRlVdeqffff98tn9WrV8tms2nJkiV65JFHdPHFFyskJEQOh0MjRoxQkyZNtGPHDvXr108XXXSRhg4dKulMZcqcOXN02WWXKTg4WFFRUbr77rt15MiRSt/PkydPaurUqUpMTFRYWJgaN26sa6+9Vp988okrzfneJ0/H/vTp05o5c6batWsnu92uuLg4PfzwwyopKXFLFxcXpxtvvFGff/65evTooeDgYMXHx+uVV16ptNwAgPqLql8AQL22Y8cOSVKLFi0kSU8//bRuvvlmDR06VCdPntSSJUs0aNAgvffee+rfv7/btqtWrdJrr72m8ePHKzw8XN26ddNzzz2nsWPH6tZbb9Xvfvc7SVLXrl0rfP3nnntOl112mW6++WY1aNBA7777ru699145nU6NGzeuRvv0zjvv6NixYxoyZIiio6PVq1cvLVq0SL///e+rnVdERESl+/Txxx+rb9++io+P12OPPabjx4/r73//u66++mpt3LjRFfDv379fPXr0UEFBgcaMGaOOHTtq3759ev3111VcXKygoCDl5eXpqquuUnFxse6//361aNFCCxcu1M0336zXX39dt956q1vZZs6cqaCgID344IMqKSlRUFCQpDMBcFpamq655ho99dRTCgkJkSTdfffdevnllzVy5Ejdf//92rlzp5599ll9/fXX+uKLL9SwYUOP74HD4dA///lP3XHHHRo9erSOHj2ql156SWlpaVq3bp26d+9+3vfJk7vuuksLFy7UbbfdpokTJ2rt2rXKysrS1q1btXz5cre027dv12233aZRo0Zp+PDhmj9/vkaMGKHExERddtll1TyqAACfZwAAUA8sWLDAkGR8/PHHxoEDB4w9e/YYS5YsMVq0aGE0atTI2Lt3r2EYhlFcXOy23cmTJ43OnTsbN9xwg9tySUZAQIDx3XffuS0/cOCAIcmYNm1auTJMmzbNOPer9dzXMwzDSEtLM+Lj492W9ezZ0+jZs2eV9vXGG280rr76atfzF154wWjQoIGRn59fpTyHDx9utGnTxvW8sn3q3r27ERkZaRw6dMi17JtvvjECAgKMYcOGuZYNGzbMCAgIML766qtyeTidTsMwDGPChAmGJOM///mPa93Ro0eNtm3bGnFxcUZpaalhGIbxySefGJKM+Pj4cu/f8OHDDUnGlClT3Jb/5z//MSQZixYtcluenZ1dbvm578vp06eNkpISt+2OHDliREVFGX/4wx+q9D6de+w3bdpkSDLuuusut3QPPvigIclYtWqVa1mbNm0MScZnn33mWpafn2/Y7XZj4sSJ5V4LAFD/0fUdAFCvpKamKiIiQrGxsRoyZIiaNGmi5cuX6+KLL5YkNWrUyJX2yJEjKiws1LXXXquNGzeWy6tnz55KSEi4oPKc/XqFhYU6ePCgevbsqZ9++kmFhYXVzu/QoUP68MMP3e63HzhwoGw2m1577bULKuu5cnJytGnTJo0YMULNmzd3Le/atat++9vf6oMPPpB0psv5W2+9pZtuusk1PsDZyrqEf/DBB+rRo4euueYa17omTZpozJgx2rVrl77//nu37YYPH+72/p1t7Nixbs+XLVumsLAw/fa3v9XBgwddj8TERDVp0sStG/u5AgMDXa31TqdThw8f1unTp5WUlOTxvKiKsvcmIyPDbfnEiRMlqVx3/4SEBF177bWu5xEREerQoYN++umnGr0+AMC30fUdAFCvzJ07V5deeqkaNGigqKgodejQwW0Asvfee0+PP/64Nm3a5HavsKc5sNu2bXvB5fniiy80bdo0rVmzptzI84WFhQoLC6tWfkuXLtWpU6d0+eWXa/v27a7lycnJWrRoUY2703vy888/S5I6dOhQbl2nTp304YcfqqioSMeOHZPD4VDnzp3Pm19ycrLHvMrWn51HRe9/gwYN1KpVK7dlP/74owoLCxUZGelxm/z8/ErLtnDhQv31r3/VDz/8oFOnTp23DOfz888/KyAgQO3bt3dbHh0draZNm7re2zKtW7cul0ezZs3Oe389AKB+IlAHANQrPXr08NiqK0n/+c9/dPPNN+u6667TP/7xD7Vs2VINGzbUggULtHjx4nLpK2rNraodO3aod+/e6tixo2bPnq3Y2FgFBQXpgw8+0N/+9jc5nc5q51k2FdvVV1/tcf1PP/2k+Ph4SWcqHwzDKJemtLS02q9bFyp6/+12e7nR351OpyIjIyucqq5sIDhPXn31VY0YMUIDBgzQQw89pMjISAUGBiorK8s1xkFNeaoA8iQwMNDjck/HDwBQ/xGoAwD8xhtvvKHg4GB9+OGHstvtruULFiyoch5VDbwk6d1331VJSYneeecdtxbTyrphV2bnzp368ssvNX78ePXs2dNtndPp1P/8z/9o8eLFeuSRRySdaZH11HX63NbcivapTZs2kqRt27aVW/fDDz8oPDxcjRs3VqNGjRQaGqotW7ZUWv42bdpUmNfZr1cT7dq108cff6yrr7662hUsr7/+uuLj4/Xmm2+6vRfTpk1zS1edY9+mTRs5nU79+OOPrh4DkpSXl6eCgoIL2lcAQP3HPeoAAL8RGBgom83m1qK8a9cuvfXWW1XOo2yE8YKCgiq9nuTeKlpYWFitioGzlbUWT5o0Sbfddpvb4/bbb1fPnj3dWpTbtWunH374QQcOHHAt++abb/TFF19UaZ9atmyp7t27a+HChW7rtmzZoo8++kj9+vWTJAUEBGjAgAF69913tX79+nLlLtv/fv36ad26dVqzZo1rXVFRkV544QXFxcVd0HgAt99+u0pLSzVz5sxy606fPl3p8fJ0nNauXetWTql6x77svZkzZ47b8tmzZ0tSuRkGAAA4Gy3qAAC/0b9/f82ePVvp6en6/e9/r/z8fM2dO1ft27fX5s2bq5RHo0aNlJCQoKVLl+rSSy9V8+bN1blzZ4/3Z/fp00dBQUG66aabdPfdd+vYsWN68cUXFRkZqZycnGqXf9GiRerevbtiY2M9rr/55pt13333aePGjfrNb36jP/zhD5o9e7bS0tI0atQo5efna968ebrsssvkcDiqtE9PPvmk+vbtq5SUFI0aNco1PVtYWJjbXOt//vOf9dFHH6lnz54aM2aMOnXqpJycHC1btkyff/65mjZtqilTpuhf//qX+vbtq/vvv1/NmzfXwoULtXPnTr3xxhvlurNXR8+ePXX33XcrKytLmzZtUp8+fdSwYUP9+OOPWrZsmZ5++mnddtttHre98cYb9eabb+rWW29V//79tXPnTs2bN08JCQk6duxYld6nc3Xr1k3Dhw/XCy+8oIKCAvXs2VPr1q3TwoULNWDAAF1//fU13lcAgB+o0zHnAQDwkrLp2TxND3a2l156ybjkkksMu91udOzY0ViwYIHHadUkGePGjfOYx5dffmkkJiYaQUFBbtN1ecrnnXfeMbp27WoEBwcbcXFxxqxZs4z58+cbkoydO3e60p1verYNGzYYkoxHH320wjS7du0yJBkPPPCAa9mrr75qxMfHG0FBQUb37t2NDz/8sNz0bJXtk2EYxscff2xcffXVRqNGjYzQ0FDjpptuMr7//vtyr//zzz8bw4YNMyIiIgy73W7Ex8cb48aNc5v6bMeOHcZtt91mNG3a1AgODjZ69OhhvPfee275lE3PtmzZsnKvMXz4cKNx48YVvgcvvPCCkZiYaDRq1Mi46KKLjC5duhiTJk0y9u/f70pz7nvtdDqNP//5z0abNm0Mu91uXH755cZ7771XrffJ07E/deqUMX36dKNt27ZGw4YNjdjYWCMzM9M4ceKEW7o2bdoY/fv3L7cv1ZmyDwBQv9gMg1FKAAAAAACwCu5RBwAAAADAQgjUAQAAAACwEAJ1AAAAAAAsxNRA/bPPPtNNN92kmJgY2Wy2Kk1/s3r1av3mN7+R3W5X+/bt9fLLL5dLM3fuXMXFxSk4OFjJyclat26d9wsPAAAAAEAdMDVQLyoqUrdu3TR37twqpd+5c6f69++v66+/Xps2bdKECRN011136cMPP3SlWbp0qTIyMjRt2jRt3LhR3bp1U1pamvLz883aDQAAAAAAak2tjfpus9m0fPlyDRgwoMI0kydP1vvvv68tW7a4lg0ZMkQFBQXKzs6WJCUnJ+uKK67Qs88+K0lyOp2KjY3VfffdpylTppi6DwAAAAAAmK1BXRfgbGvWrFFqaqrbsrS0NE2YMEGSdPLkSW3YsEGZmZmu9QEBAUpNTdWaNWsqzLekpEQlJSWu506nU4cPH1aLFi1ks9m8uxMAAAAAAJzDMAwdPXpUMTExCgiovHO7pQL13NxcRUVFuS2LioqSw+HQ8ePHdeTIEZWWlnpM88MPP1SYb1ZWlqZPn25KmQEAAAAAqKo9e/aoVatWlaaxVKBulszMTGVkZLieFxYWqnXr1tqzZ49CQ0PrsGTl/W3F/+nlL3ep1Fn+joTAAJtGXBWnB357aR2UDAAAAABQUw6HQ7GxsbrooovOm9ZSgXp0dLTy8vLcluXl5Sk0NFSNGjVSYGCgAgMDPaaJjo6uMF+73S673V5ueWhoqOUC9WE9O2nh+jwFeBg5wGaThvfspNDQxrVfMAAAAADABavK7deWmkc9JSVFK1eudFu2YsUKpaSkSJKCgoKUmJjolsbpdGrlypWuNL6ubXhjzRrYVQFnHbtAm00BNmnWwK6KCydIBwAAAID6zNQW9WPHjmn79u2u5zt37tSmTZvUvHlztW7dWpmZmdq3b59eeeUVSdI999yjZ599VpMmTdIf/vAHrVq1Sq+99pref/99Vx4ZGRkaPny4kpKS1KNHD82ZM0dFRUUaOXKkmbtSqwYlxarzxaHq+/TnkqSR18TpzuQ2BOkAAAAA4AdMDdTXr1+v66+/3vW87D7x4cOH6+WXX1ZOTo52797tWt+2bVu9//77euCBB/T000+rVatW+uc//6m0tDRXmsGDB+vAgQOaOnWqcnNz1b17d2VnZ5cbYM7XtWnxa1Ce8dtLFRJkqbsUAAAAAAAmqbV51K3E4XAoLCxMhYWFlrtHvUzxydNKmPqhJOn7GWkE6gAAAADgw6oTh1rqHnUAAAAAAPwdgToAAAAAABZCoA4AAAAAgIUQqAMAAAAAYCEE6gAAAAAAWAiBOgAAAAAAFkKgDgAAAACAhRCoAwAAAABgIQTqAAAAAABYCIE6AAAAAAAWQqAOAAAAAICFEKgDAAAAAGAhBOoAAAAAAFgIgToAAAAAABZCoA4AAAAAgIUQqAMAAAAAYCEE6gAAAAAAWAiBOgAAAAAAFkKgDgAAAACAhRCoAwAAAABgIQTqAAAAAABYCIE6AAAAAAAWQqAOAAAAAICFEKgDAAAAAGAhtRKoz507V3FxcQoODlZycrLWrVtXYdpevXrJZrOVe/Tv39+VZsSIEeXWp6en18auAAAAAABgqgZmv8DSpUuVkZGhefPmKTk5WXPmzFFaWpq2bdumyMjIcunffPNNnTx50vX80KFD6tatmwYNGuSWLj09XQsWLHA9t9vt5u0EAAAAAAC1xPQW9dmzZ2v06NEaOXKkEhISNG/ePIWEhGj+/Pke0zdv3lzR0dGux4oVKxQSElIuULfb7W7pmjVrZvauAAAAAABgOlMD9ZMnT2rDhg1KTU399QUDApSamqo1a9ZUKY+XXnpJQ4YMUePGjd2Wr169WpGRkerQoYPGjh2rQ4cOVZhHSUmJHA6H2wMAAAAAACsyNVA/ePCgSktLFRUV5bY8KipKubm5591+3bp12rJli+666y635enp6XrllVe0cuVKzZo1S59++qn69u2r0tJSj/lkZWUpLCzM9YiNja35TgEAAAAAYCLT71G/EC+99JK6dOmiHj16uC0fMmSI6/8uXbqoa9euateunVavXq3evXuXyyczM1MZGRmu5w6Hg2AdAAAAAGBJpraoh4eHKzAwUHl5eW7L8/LyFB0dXem2RUVFWrJkiUaNGnXe14mPj1d4eLi2b9/ucb3dbldoaKjbAwAAAAAAKzI1UA8KClJiYqJWrlzpWuZ0OrVy5UqlpKRUuu2yZctUUlKiO++887yvs3fvXh06dEgtW7a84DIDAAAAAFCXTB/1PSMjQy+++KIWLlyorVu3auzYsSoqKtLIkSMlScOGDVNmZma57V566SUNGDBALVq0cFt+7NgxPfTQQ/rvf/+rXbt2aeXKlbrlllvUvn17paWlmb07AAAAAACYyvR71AcPHqwDBw5o6tSpys3NVffu3ZWdne0aYG737t0KCHCvL9i2bZs+//xzffTRR+XyCwwM1ObNm7Vw4UIVFBQoJiZGffr00cyZM5lLHQAAAADg82yGYRh1XYja5nA4FBYWpsLCQsver1588rQSpn4oSfp+RppCgiw97h8AAAAAoBLViUNN7/oOAAAAAACqjkAdAAAAAAALIVAHAAAAAMBCCNQBAAAAALAQAnUAAAAAACyEQB0AAAAAAAshUAcAAAAAwEII1AEAAAAAsBACdQAAAAAALIRAHQAAAAAACyFQBwAAAADAQgjUAQAAAACwEAJ1AAAAAAAshEAdAAAAAAALIVAHAAAAAMBCCNQBAAAAALAQAnUAAAAAACyEQB0AAAAAAAshUAcAAAAAwEII1AEAAAAAsBACdQAAAAAALIRAHQAAAAAACyFQBwAAAADAQgjUAQAAAACwkFoJ1OfOnau4uDgFBwcrOTlZ69atqzDtyy+/LJvN5vYIDg52S2MYhqZOnaqWLVuqUaNGSk1N1Y8//mj2bgAAAAAAYDrTA/WlS5cqIyND06ZN08aNG9WtWzelpaUpPz+/wm1CQ0OVk5Pjevz8889u65944gk988wzmjdvntauXavGjRsrLS1NJ06cMHt3AAAAAAAwlemB+uzZszV69GiNHDlSCQkJmjdvnkJCQjR//vwKt7HZbIqOjnY9oqKiXOsMw9CcOXP0yCOP6JZbblHXrl31yiuvaP/+/XrrrbfM3h0AAAAAAExlaqB+8uRJbdiwQampqb++YECAUlNTtWbNmgq3O3bsmNq0aaPY2Fjdcsst+u6771zrdu7cqdzcXLc8w8LClJycXGGeJSUlcjgcbg8AAAAAAKzI1ED94MGDKi0tdWsRl6SoqCjl5uZ63KZDhw6aP3++3n77bb366qtyOp266qqrtHfvXklybVedPLOyshQWFuZ6xMbGXuiuAQAAAABgCsuN+p6SkqJhw4ape/fu6tmzp958801FRETo+eefr3GemZmZKiwsdD327NnjxRIDAAAAAOA9pgbq4eHhCgwMVF5entvyvLw8RUdHVymPhg0b6vLLL9f27dslybVddfK02+0KDQ11ewAAAAAAYEWmBupBQUFKTEzUypUrXcucTqdWrlyplJSUKuVRWlqqb7/9Vi1btpQktW3bVtHR0W55OhwOrV27tsp5AgAAAABgVQ3MfoGMjAwNHz5cSUlJ6tGjh+bMmaOioiKNHDlSkjRs2DBdfPHFysrKkiTNmDFDV155pdq3b6+CggI9+eST+vnnn3XXXXdJOjMi/IQJE/T444/rkksuUdu2bfXoo48qJiZGAwYMMHt3AAAAAAAwlemB+uDBg3XgwAFNnTpVubm56t69u7Kzs12Dwe3evVsBAb827B85ckSjR49Wbm6umjVrpsTERH355ZdKSEhwpZk0aZKKioo0ZswYFRQU6JprrlF2draCg4PN3h0AAAAAAExlMwzDqOtC1DaHw6GwsDAVFhZa9n714pOnlTD1Q0nS9zPSFBJkep0KAAAAAMAk1YlDLTfqOwAAAAAA/oxAHQAAAAAACyFQBwAAAADAQgjUAQAAAACwEAJ1AAAAAAAshEAdAAAAAAALIVAHAAAAAMBCCNQBAAAAALAQAnUAAAAAACyEQB0AAAAAAAshUAcAAAAAwEII1AEAAAAAsBACdQAAAAAALIRAHQAAAAAACyFQBwAAAADAQgjUAQAAAACwEAJ1AAAAAAAshEAdAAAAAAALIVAHAAAAAMBCCNQBAAAAALAQAnUAAAAAACyEQB0AAAAAAAtpUNcFAGCenQeL9Nr6Pdp75LhaNWuk25Ni1Ta8cV0XCwAAAEAlCNSBeuq19Xs05Y3NstlsMgxDNptNz3+6Q7MGdtWgpNi6Lh4AAACACtRK1/e5c+cqLi5OwcHBSk5O1rp16ypM++KLL+raa69Vs2bN1KxZM6WmppZLP2LECNlsNrdHenq62bsB+IydB4s05Y3NchpSqdNw+zv5jc3adbCorosIAAAAoAKmB+pLly5VRkaGpk2bpo0bN6pbt25KS0tTfn6+x/SrV6/WHXfcoU8++URr1qxRbGys+vTpo3379rmlS09PV05Ojuvxr3/9y+xdAXzGa+v3yGazeVxns9m0dP2eWi4RAAAAgKoyPVCfPXu2Ro8erZEjRyohIUHz5s1TSEiI5s+f7zH9okWLdO+996p79+7q2LGj/vnPf8rpdGrlypVu6ex2u6Kjo12PZs2amb0rgM/Ye+S4DMPwuM4wDO09cryWSwQAAACgqkwN1E+ePKkNGzYoNTX11xcMCFBqaqrWrFlTpTyKi4t16tQpNW/e3G356tWrFRkZqQ4dOmjs2LE6dOhQhXmUlJTI4XC4PYD6rFWzRpW2qLdq1qiWSwQAAACgqkwN1A8ePKjS0lJFRUW5LY+KilJubm6V8pg8ebJiYmLcgv309HS98sorWrlypWbNmqVPP/1Uffv2VWlpqcc8srKyFBYW5nrExjKQFuq325NiK21RH8xgcgAAAIBlWXoe9b/85S9asmSJli9fruDgYNfyIUOG6Oabb1aXLl00YMAAvffee/rqq6+0evVqj/lkZmaqsLDQ9dizh/tzUb+1DW+sWQO7KuCsRvVAm00BNmnWwK6KY4o2AAAAwLJMnZ4tPDxcgYGBysvLc1uel5en6OjoSrd96qmn9Je//EUff/yxunbtWmna+Ph4hYeHa/v27erdu3e59Xa7XXa7vfo7APiwQUmx6nxxqPo+/bkkaeQ1cbozuQ1BOgAAAGBxpraoBwUFKTEx0W0guLKB4VJSUirc7oknntDMmTOVnZ2tpKSk877O3r17dejQIbVs2dIr5QbqizYtfg3KM357KUE6AAAA4ANM7/qekZGhF198UQsXLtTWrVs1duxYFRUVaeTIkZKkYcOGKTMz05V+1qxZevTRRzV//nzFxcUpNzdXubm5OnbsmCTp2LFjeuihh/Tf//5Xu3bt0sqVK3XLLbeoffv2SktLM3t3AAAAAAAwlald3yVp8ODBOnDggKZOnarc3Fx1795d2dnZrgHmdu/erYCAX+sLnnvuOZ08eVK33XabWz7Tpk3TY489psDAQG3evFkLFy5UQUGBYmJi1KdPH82cOZPu7QAAAAAAn2d6oC5J48eP1/jx4z2uO3cAuF27dlWaV6NGjfThhx96qWQAAAAAAFiLpUd9BwAAAADA3xCoAwAAAABgIQTqAAAAAABYCIE6AAAAAAAWQqAOAAAAAICF1Mqo7wAA37bzYJFeW79He48cV6tmjXR7Uqzahjeu62IBAADUSwTqAIBKvbZ+j6a8sVk2m02GYchms+n5T3do1sCuGpQUW9fFAwAAqHcI1P0ILWIAqmvnwSJNeWOznIYkwziz8Je/k9/YrCvimiuO6wgAAIBXEaj7CVrEANTEa+v3yGaz/Rqkn8Vms2np+j2anN6xDkoGAABQfzGYnB84u0Ws1Gm4/Z38xmbtOlhU10UEYFF7jxyX4SFIlyTDMLT3yPFaLhEAAED9R6DuB1wtYh6UtYgBgCetmjWq9PrRqlmjWi4RAABA/Ueg7gdoEQNQU7cnxVZ6/RjMrTMAAABeR6DuB2gRA1BTbcMba9bArgo46xISaLMpwCbNGtiVgeQAAABMwGByfuD2pFg9/+kOj+toEQNwPoOSYtX54lD1ffpzSdLIa+J0Z3IbgvQaYgYOAKh7XIthdQTq9ciaHYcqXDfmung9/9lProGbA2yS8cvynMITyik8UTuFRK06carU9f/anw4ruGFgHZYGvuzsc+nqduFcN2po9bZ8vfCfn2TTmWuwTdK8T3fo7uvi1fPSyDouHQD4B67F9VNKuxZ1XQSvouu7n+h5aaSybu3iep7eOVqzB3XnYgQAtSSn8Lhe+M+ZClOnIbe/z3/2k3Kp+AAA03Ethq+gRd2PRIUGu/4flBhL66oF5RQe1+ptB3TgWIkimtjVq0OEWoYxhkB9xjH3H6u3HXC13pzLJumTbfm6o0frWi4VAPgXrsXwFQTqgEV46ob17ub9dMOqxzjm/uXAsRKPPwylM8f/wLGS2izOeZlRiUTFFIC65mvXYvgvAnXAAs7uhlX25VH29/nPflKHqFBFhwVXtDl8EMfc/0Q0sVfaihPRxF7LJaqYGZVIVEwBsAJfuhbDv3GPOmABZd2wPCnrhoX6hWPuf3p1iKi0Fef6DtYIVs24f5N7QgFYha9ciwECdcAC6Iblfzjm/qdlWCPdfV28bGfV0ATYJJtNuvu6eMv0oDCjEomKKQBW4SvXYoCu74AF0A3L/3DM/VPPSyMV16Kxprz5raQzM3D8tlO0pX4YmlGJRMUUACsx61rMOBzwJgJ1wAJ6dYjQu5v3e1xHN6z6iWPuv6w+A4cZlUhUTAGwGm9fixmHw7uo9CBQByyhrBvW85+duYdTOtMNyxDdsOorM485X264EGZUIlExBW/iGgerYYBY76LS44xauUd97ty5iouLU3BwsJKTk7Vu3bpK0y9btkwdO3ZUcHCwunTpog8++MBtvWEYmjp1qlq2bKlGjRopNTVVP/74o5m7AJiu56WRyrq1i+t5eudozR7U3a8uSP7GjGO+elu+Ji77Ru9t3q///nRI723er4nLvtGn/8c9wKgaM+7f9LV7QnMKj+tf63brmVU/6l/rdiun8Lil8vNnXONgRYzD4T0MPvor0wP1pUuXKiMjQ9OmTdPGjRvVrVs3paWlKT/f8wn75Zdf6o477tCoUaP09ddfa8CAARowYIC2bNniSvPEE0/omWee0bx587R27Vo1btxYaWlpOnHCfw4c6qdzu2FZ7ccrvM+bx5wvN3iLGZVIvlIZ6e1AkMDSe7jGwarMHIfD3yr6qPT4leld32fPnq3Ro0dr5MiRkqR58+bp/fff1/z58zVlypRy6Z9++mmlp6froYcekiTNnDlTK1as0LPPPqt58+bJMAzNmTNHjzzyiG655RZJ0iuvvKKoqCi99dZbGjJkSJXLVnzytBqcPO2FvfS+4rPKVVzFMp44VVrp+pKz1pecJy3qhrePkRnHPNdxQv/58YAOHTupFk2CdO0lEYoOpUKhprx5jD7emlfpfcArtuZqUGJsjfL21+uHGee7r7yXTRs1dP1/c9cY2RsGnvd7pi7y9KZcx4lKu6/GtWjsVrlW2/mdm7e/XYvNvMbB/3jzWtwspGGl52azkIY1utb958cDWvDlrnJdwP9wVVtdc0l4jctr5etHnuNEpZUeeY4TFb6XVY2Z6lJ1ymgzDKOi9+KCnTx5UiEhIXr99dc1YMAA1/Lhw4eroKBAb7/9drltWrdurYyMDE2YMMG1bNq0aXrrrbf0zTff6KefflK7du309ddfq3v37q40PXv2VPfu3fX000+Xy7OkpEQlJb/WZDkcDsXGxip2wmsKsId4ZV8BAAAAAKiIs6RYe+bcrsLCQoWGhlaa1tSu7wcPHlRpaamioqLclkdFRSk3N9fjNrm5uZWmL/tbnTyzsrIUFhbmesTGUtsKAAAAALAmvxj1PTMzUxkZGa7nZS3q6/6393lrMnzJ2p8O1/prlpwq1T2LNkqS5g39jexemGbIn/O0smUb9ih7S66cHvrgBNjO3G96Id2qvfle/ufHA1rwxS5X16my0dQvtKuY1Y95ruOEHl7+rTz1k7LZpKxbu9S4m60ZvP1+ejM/M893M1j93DSTlY+7GeeRGXmade3w9rXYzGucr/xOsPJ1s8zuQ0Wa9u73kqS0hCj16hh5wd2qzcjTDHmOE/rsrC7l110SUeNzct6nO7Ru1+EKz/cecc11T8921crTV37Lff7jQc3/cqdbl/+qXDuS45vX+DVri8PhUMs5VUtraqAeHh6uwMBA5eXluS3Py8tTdHS0x22io6MrTV/2Ny8vTy1btnRLc3ZX+LPZ7XbZ7eXnaA0JaqCQoPpTV1HXc/HaGwZ6vQz+nKfVHCk+Vek9Q0eKT3nlPbjQ9zKn8LgWfLnLraxlX0jzv9ypzheHeWWQPise87gWjV1Tvp375Xb3dfFq06Jx3RawEt5+Py80v9o6381gxXOztlzovqd2itK/t3junWdI+m2n6Grl7+38JHPOzTU7DlV6f+2XOw7pjh6tq5WnGdfi2rrG+crvBG/kmev4dQC+dzbvV2qnqAua6q5sWq0yK7bm6aOteRc0rZYZeZqlTYvG+h8vnYdRocGVfi6jQoMtcf0o481zKTUhSp0vDtMn2/Jd0zBe3yHyvNcMX4jrTlejjKZ2fQ8KClJiYqJWrlzpWuZ0OrVy5UqlpKR43CYlJcUtvSStWLHClb5t27aKjo52S+NwOLR27doK8wTOvngs27Cn3o+YaYaIJvZKR+GMaFK+Mqwu+PtooT0vjdTsQd11Y9cYXRnfQjd2jbHkyNpW5yvnO7zr7GnkyqaPu5Bp5Lydn2TOuWnGiNVmXYvNusb54++E1dvy9fDyb13Ps7fkXtCMBGePyl/mQkflNyNPX9GrQ0Sln8vrO1T/nDfru83b55IkRYcF644erXX/DZfojh6t/XImJNOrHTIyMjR8+HAlJSWpR48emjNnjoqKilyjwA8bNkwXX3yxsrKyJEl//OMf1bNnT/31r39V//79tWTJEq1fv14vvPCCJMlms2nChAl6/PHHdckll6ht27Z69NFHFRMT4zZgHVDm3JrY7C25+veWXEvWxFpZrw4Renfzfo/ravqFYQYzp0jxFWVfbqg5Xznf4X09L41Uh6jQarfk1FZ+ZpybZT/eK2q5s0rwX8bb1zizfiecG/xfaGu1N1UUAEtnAuAOUaHVPkfLKmcqOo8+2ZZf7eNmRp6+oqyir6IeJDW5hphx/TDjXMIZpgfqgwcP1oEDBzR16lTl5uaqe/fuys7Odg0Gt3v3bgUE/Nqwf9VVV2nx4sV65JFH9PDDD+uSSy7RW2+9pc6dO7vSTJo0SUVFRRozZowKCgp0zTXXKDs7W8HBnARwx8XDe8z4wjCDGT844X985XyHObwdCHozP1/58e4r12KzfidYvZHAjADYjMoZf69893ZFnxnXD3+uTDFbrXTkHz9+vMaPH+9x3erVq8stGzRokAYNGlRhfjabTTNmzNCMGTO8VUTUU1w8vMvbXxhmoCUU3uIL5zv8ky/8ePeVa7EZvxN8oZHAjADYjMoZX6nwMZO3Kw69ff3w98oUM1n/jnv4HW92FePi4X1W71ZNSyi8yernO/yX1X+8+8q12Mz7863cSGBGAGxG5YyvVPj4Gm9eP6hMMQ+BOizF213FuHj4J1pCAaD6rB78m8HX7s/3FjMCYDMqZ3ylwsefUZliHgJ1WIYZXcW4ePgvWkLhT6w8aBX8m9Wvxf56f75ZAbAZlTO+UOHjz6hMMQ+BOizDjK5iXDwA1HdWH7QKsDJ/vj/frADYjMoZq1f4+DsqU8xBoI4L4gv3k3PxAFBf+cKgVWajNwEulL/eny8RAMN7OJe8j0AdNeZL95Nz8QBQH/nCoFVmojcBvMVX7s+nYgrwHwTqqBHuJweAuucLg1aZhd4EsDpvB/9UTAH+JaCuCwDfVNaK40lZK051lXUVs9mkAJvc/lqtqxiAC3duy1BO4XFL5ecLynoieWKVQavMYsb3EGBVFVVMGcaZiqncwhMVbwzAJ9GiXo+ktGtRa6+1eN3uStcbqll5Utq10JArWmvp+j3ae+S4WjVrpMFJsYoLb1zDkpqn+ORp1//J8c0VEsTHqaa+zyl0/f/FjoMamtxGbS14zH2lnL7gtfV79L/Lv3U9/3BLnrK35GrWwK4alBRb5/n5iuiwYL1XQU8kScr47aWWvH56g1nfQ4AVzcr+QQE2m0qN8n1oAmw2/V/+Ud36m4vroGQAzEKLOmqkVbNGstk8t2XYbDa1albz+6XiwhtrcnpH/f2OyzU5vWO9/ZGJM15bv0c3PvO56/mCz3ep919Xa9n6PXVYqvJ8pZy+YOfBIk15Y7Orm7IklRqGnIY0+Y3N2nWwqE7z8yVtwxtr1sCuCrBJgQE2t7+zBnat19dPM7+HAKvZe+S4DA9BuiQZhqG9R+p/DyLA3xCoo0ZuT4qt9AtjcD1uwYL3+EqA5Svl9BWvrd9TaYC1tJqVH97Oz9cMSorVqom9NOa6ePXvGqMx18Vr1cRe9bongcT3EPwLFVOA/yFQR434cysOvMdXAixfKaev8HbLEC1N/tkTie8h+BMqpgD/w021qLFBSbG6Iq65T9xPDmvylQDLV8rpK1wtQx7e05q0DHk7P/gOvofgL8oqpia/sVk2m02GYbj+UjEF1E8E6rggZa04QE34SoDlK+X0Fbcnxer5T3d4XFeTliFv5wffwvcQ/AUVU4B/oes7gDrjK135fKWcvsLbXZbpAg3AX/jjbS6Av6JFHUCd8ZWufL5STl/i7ZYhWpoAAEB9YjMqaiaqxxwOh8LCwlRYWKjQ0NC6Lg58VPHJ00qY+qEk6fsZacyjfgF2HSzyiQDLV8oJAAAA66lOHEpkAdTQrkO/Tsk1e8X/aWhyG7UlaKsRX7nH1FfKCQAAAN/GPepADby2fo9ufOZz1/MFn+9S77+u1jKm6QIAAABwgQjUgWraebBIU97YLOdZN42UGoachjT5jc3adbCo4o0BAAAA4DwI1IFqem39njNTdXlgs9m0lFZ1AAAAABeAQB2opr1Hjlc6VdfeI8druUQAAAAA6hMCdaCaWjVrVGmLeqtmjWq5RAAAAADqEwJ1oJpuT4qttEV9cFJsLZcIAAAAQH1iaqB++PBhDR06VKGhoWratKlGjRqlY8eOVZr+vvvuU4cOHdSoUSO1bt1a999/vwoLC93S2Wy2co8lS5aYuSuAS9vwxpo1sKsCbFJggM3t76yBXZlXGwAAAMAFMXUe9aFDhyonJ0crVqzQqVOnNHLkSI0ZM0aLFy/2mH7//v3av3+/nnrqKSUkJOjnn3/WPffco/379+v11193S7tgwQKlp6e7njdt2tTMXQHcDEqK1RVxzbV0/R7tPXJcrZo10uCkWIJ0AAAAABfMZlTUh/cCbd26VQkJCfrqq6+UlJQkScrOzla/fv20d+9excTEVCmfZcuW6c4771RRUZEaNDhTr2Cz2bR8+XINGDCgRmVzOBwKCwtTYWGhQkNDa5QHAAAAAABVVZ041LSu72vWrFHTpk1dQbokpaamKiAgQGvXrq1yPmU7URaklxk3bpzCw8PVo0cPzZ8/v8J7hiWppKREDofD7QEAAAAAgBWZ1vU9NzdXkZGR7i/WoIGaN2+u3NzcKuVx8OBBzZw5U2PGjHFbPmPGDN1www0KCQnRRx99pHvvvVfHjh3T/fff7zGfrKwsTZ8+vWY7AgAAAABALap2i/qUKVM8DuZ29uOHH3644II5HA71799fCQkJeuyxx9zWPfroo7r66qt1+eWXa/LkyZo0aZKefPLJCvPKzMxUYWGh67Fnz54LLh8AAAAAAGaodov6xIkTNWLEiErTxMfHKzo6Wvn5+W7LT58+rcOHDys6OrrS7Y8ePar09HRddNFFWr58uRo2bFhp+uTkZM2cOVMlJSWy2+3l1tvtdo/LAQAAAACwmmoH6hEREYqIiDhvupSUFBUUFGjDhg1KTEyUJK1atUpOp1PJyckVbudwOJSWlia73a533nlHwcHB532tTZs2qVmzZgTjAAAAAACfZ9o96p06dVJ6erpGjx6tefPm6dSpUxo/fryGDBniGvF937596t27t1555RX16NFDDodDffr0UXFxsV599VW3gd8iIiIUGBiod999V3l5ebryyisVHBysFStW6M9//rMefPBBs3YFAAAAAIBaY+o86osWLdL48ePVu3dvBQQEaODAgXrmmWdc60+dOqVt27apuLhYkrRx40bXiPDt27d3y2vnzp2Ki4tTw4YNNXfuXD3wwAMyDEPt27fX7NmzNXr0aDN3BQAAAACAWmHaPOpWxjzqAAAAAIDaZIl51AEAAAAAQPURqAMAAAAAYCEE6gAAAAAAWAiBOgAAAAAAFkKgDgAAAACAhRCoAwAAAABgIQTqAAAAAABYCIE6AAAAAAAWQqAOAAAAAICFEKgDAAAAAGAhBOoAAAAAAFgIgToAAAAAABZCoA4AAAAAgIUQqAMAAAAAYCEE6gAAAAAAWAiBOgAAAAAAFkKgDgAAAACAhRCoAwAAAABgIQTqAAAAAABYCIE6AAAAAAAWQqAOAAAAAICFEKgDAAAAAGAhBOoAAAAAAFgIgToAAAAAABZiaqB++PBhDR06VKGhoWratKlGjRqlY8eOVbpNr169ZLPZ3B733HOPW5rdu3erf//+CgkJUWRkpB566CGdPn3azF0BAAAAAKBWNDAz86FDhyonJ0crVqzQqVOnNHLkSI0ZM0aLFy+udLvRo0drxowZruchISGu/0tLS9W/f39FR0fryy+/VE5OjoYNG6aGDRvqz3/+s2n7AgAAAABAbbAZhmGYkfHWrVuVkJCgr776SklJSZKk7Oxs9evXT3v37lVMTIzH7Xr16qXu3btrzpw5Htf/+9//1o033qj9+/crKipKkjRv3jxNnjxZBw4cUFBQ0HnL5nA4FBYWpsLCQoWGhtZsBwEAAAAAqKLqxKGmdX1fs2aNmjZt6grSJSk1NVUBAQFau3ZtpdsuWrRI4eHh6ty5szIzM1VcXOyWb5cuXVxBuiSlpaXJ4XDou+++85hfSUmJHA6H2wMAAAAAACsyret7bm6uIiMj3V+sQQM1b95cubm5FW73+9//Xm3atFFMTIw2b96syZMna9u2bXrzzTdd+Z4dpEtyPa8o36ysLE2fPv1CdgcAAAAAgFpR7UB9ypQpmjVrVqVptm7dWuMCjRkzxvV/ly5d1LJlS/Xu3Vs7duxQu3btapRnZmamMjIyXM8dDodiY2NrXEYAAAAAAMxS7UB94sSJGjFiRKVp4uPjFR0drfz8fLflp0+f1uHDhxUdHV3l10tOTpYkbd++Xe3atVN0dLTWrVvnliYvL0+SKszXbrfLbrdX+TUBAAAAAKgr1Q7UIyIiFBERcd50KSkpKigo0IYNG5SYmChJWrVqlZxOpyv4ropNmzZJklq2bOnK909/+pPy8/NdXetXrFih0NBQJSQkVHNvAAAAAACwFtMGk+vUqZPS09M1evRorVu3Tl988YXGjx+vIUOGuEZ837dvnzp27OhqId+xY4dmzpypDRs2aNeuXXrnnXc0bNgwXXfdderataskqU+fPkpISND//M//6JtvvtGHH36oRx55ROPGjaPVHAAAAADg80wL1KUzo7d37NhRvXv3Vr9+/XTNNdfohRdecK0/deqUtm3b5hrVPSgoSB9//LH69Omjjh07auLEiRo4cKDeffdd1zaBgYF67733FBgYqJSUFN15550aNmyY27zrAAAAAAD4KtPmUbcy5lEHAAAAANQmS8yjDgAAAAAAqo9AHQAAAAAACyFQBwAAAADAQgjUAQAAAACwEAJ1AAAAAAAshEAdAAAAAAALIVAHAAAAAMBCCNQBAAAAALAQAnUAAAAAACyEQB0AAAAAAAshUAcAAAAAwEII1AEAAAAAsBACdQAAAAAALIRAHQAAAAAACyFQBwAAAADAQgjUAQAAAACwEAJ1AAAAAAAshEAdAAAAAAALIVAHAAAAAMBCCNQBAAAAALAQAnUAAAAAACyEQB0AAAAAAAshUAcAAAAAwEII1AEAAAAAsBBTA/XDhw9r6NChCg0NVdOmTTVq1CgdO3aswvS7du2SzWbz+Fi2bJkrnaf1S5YsMXNXAAAAAACoFQ3MzHzo0KHKycnRihUrdOrUKY0cOVJjxozR4sWLPaaPjY1VTk6O27IXXnhBTz75pPr27eu2fMGCBUpPT3c9b9q0qdfLDwAAAABAbTMtUN+6dauys7P11VdfKSkpSZL097//Xf369dNTTz2lmJiYctsEBgYqOjrabdny5ct1++23q0mTJm7LmzZtWi4tAAAAAAC+zrSu72vWrFHTpk1dQbokpaamKiAgQGvXrq1SHhs2bNCmTZs0atSocuvGjRun8PBw9ejRQ/Pnz5dhGBXmU1JSIofD4fYAAAAAAMCKTGtRz83NVWRkpPuLNWig5s2bKzc3t0p5vPTSS+rUqZOuuuoqt+UzZszQDTfcoJCQEH300Ue69957dezYMd1///0e88nKytL06dNrtiMAAAAAANSiareoT5kypcIB38oeP/zwwwUX7Pjx41q8eLHH1vRHH31UV199tS6//HJNnjxZkyZN0pNPPllhXpmZmSosLHQ99uzZc8HlAwAAAADADNVuUZ84caJGjBhRaZr4+HhFR0crPz/fbfnp06d1+PDhKt1b/vrrr6u4uFjDhg07b9rk5GTNnDlTJSUlstvt5dbb7XaPywEAAAAAsJpqB+oRERGKiIg4b7qUlBQVFBRow4YNSkxMlCStWrVKzv/f3t3HVFn/fxx/gdx5w40gAieVUEw0hQoD6cZchwnazBvWpNjCcrgMmohm2abkZmG2taK5bOvG2rwpW1S6spg3uBqi4c68mTFlbmgKLB03YijB5/dHP892BAV/3x9c19fzfGxnO+e6PtfhfXz7Hntxzrmuri6lpqb2evynn36qp59+uk8/y+Vyafjw4YRxAAAAAMB/vX77jvrEiROVmZmpvLw8bd68WR0dHSooKFB2drb7jO9//vmnnE6nvvzyS6WkpLiPPXPmjA4ePKgff/yx2/Pu2rVLDQ0NmjZtmoKCglReXq63335bK1eu7K+XAgAAAADAgOnX66hv3bpVBQUFcjqd8vX1VVZWlkpLS937Ozo6VFNTo6tXr3oc99lnn2nUqFGaOXNmt+f09/fXpk2btHz5chljFB8fr/fee095eXn9+VIAAAAAABgQPuZ21zW7S7W0tCg0NFTNzc0KCQmxuhwAAAAAwF3uTnJov11HHQAAAAAA3DmCOgAAAAAANkJQBwAAAADARgjqAAAAAADYCEEdAAAAAAAbIagDAAAAAGAjBHUAAAAAAGyEoA4AAAAAgI0Q1AEAAAAAsBGCOgAAAAAANkJQBwAAAADARgjqAAAAAADYCEEdAAAAAAAbIagDAAAAAGAjBHUAAAAAAGyEoA4AAAAAgI0Q1AEAAAAAsBGCOgAAAAAANkJQBwAAAADARgjqAAAAAADYCEEdAAAAAAAbIagDAAAAAGAjBHUAAAAAAGyEoA4AAAAAgI30W1B/66239Mgjj2jIkCEKCwvr0zHGGK1du1YxMTEaPHiw0tPTdfr0aY81ly9fVk5OjkJCQhQWFqbFixfrypUr/fAKAAAAAAAYeP0W1K9fv65nnnlGS5cu7fMxGzduVGlpqTZv3qyqqioNHTpUGRkZam9vd6/JycnRyZMnVV5ert27d+vgwYNasmRJf7wEAAAAAAAGnI8xxvTnD9iyZYsKCwvV1NR023XGGDkcDq1YsUIrV66UJDU3NysqKkpbtmxRdna2Tp06pUmTJunIkSOaOnWqJGnPnj2aPXu2zp8/L4fD0aeaWlpaFBoaqubmZoWEhPxHrw8AAAAAgN7cSQ71G6CaenX27FnV19crPT3dvS00NFSpqamqrKxUdna2KisrFRYW5g7pkpSeni5fX19VVVVp/vz5PT73tWvXdO3aNffj5uZmSf/+QwEAAAAA0N9u5M++vFdum6BeX18vSYqKivLYHhUV5d5XX1+vkSNHeuz38/NTeHi4e01PSkpKtG7dum7bR48e/Z+WDQAAAABAn7W2tio0NPS2a+4oqL/++ut65513brvm1KlTSkhIuJOn7XerV69WUVGR+3FXV5cuX76siIgI+fj4WFjZ7bW0tGj06NE6d+4cH9G3KXpkb/TH/uiRvdEfe6M/9keP7I3+2Nvd2B9jjFpbW/v0le07CuorVqzQokWLbrtm7Nixd/KUbtHR0ZKkhoYGxcTEuLc3NDTogQcecK9pbGz0OO6ff/7R5cuX3cf3JDAwUIGBgR7b+nomejsICQm5a/5z3q3okb3RH/ujR/ZGf+yN/tgfPbI3+mNvd1t/ensn/YY7CuqRkZGKjIz8PxXUm7i4OEVHR2vv3r3uYN7S0qKqqir3mePT0tLU1NSk6upqJScnS5L27dunrq4upaam9ktdAAAAAAAMpH67PFtdXZ1cLpfq6urU2dkpl8sll8vlcc3zhIQElZWVSZJ8fHxUWFio9evX64cfftDx48f1/PPPy+FwaN68eZKkiRMnKjMzU3l5eTp8+LB+++03FRQUKDs7u89nfAcAAAAAwM767WRya9eu1RdffOF+/OCDD0qS9u/frxkzZkiSampq3Gdgl6RVq1apra1NS5YsUVNTkx577DHt2bNHQUFB7jVbt25VQUGBnE6nfH19lZWVpdLS0v56GZYKDAxUcXFxt4/twz7okb3RH/ujR/ZGf+yN/tgfPbI3+mNv3t6ffr+OOgAAAAAA6Lt+++g7AAAAAAC4cwR1AAAAAABshKAOAAAAAICNENQBAAAAALARgrqNbdq0Sffee6+CgoKUmpqqw4cPW10SJL355pvy8fHxuCUkJFhdllc7ePCg5syZI4fDIR8fH3333Xce+40xWrt2rWJiYjR48GClp6fr9OnT1hTrhXrrz6JFi7rNVGZmpjXFeqGSkhI9/PDDCg4O1siRIzVv3jzV1NR4rGlvb1d+fr4iIiI0bNgwZWVlqaGhwaKKvU9fejRjxoxuc/TSSy9ZVLF3+eijj5SYmKiQkBCFhIQoLS1NP/30k3s/82Ot3vrD7NjLhg0b3JftvsFbZ4igblNfffWVioqKVFxcrKNHjyopKUkZGRlqbGy0ujRIuv/++3Xx4kX37ddff7W6JK/W1tampKQkbdq0qcf9GzduVGlpqTZv3qyqqioNHTpUGRkZam9vH+BKvVNv/ZGkzMxMj5navn37AFbo3SoqKpSfn69Dhw6pvLxcHR0dmjlzptra2txrli9frl27dmnnzp2qqKjQhQsXtGDBAgur9i596ZEk5eXleczRxo0bLarYu4waNUobNmxQdXW1fv/9dz355JOaO3euTp48KYn5sVpv/ZGYHbs4cuSIPv74YyUmJnps99oZMrCllJQUk5+f737c2dlpHA6HKSkpsbAqGGNMcXGxSUpKsroM3IIkU1ZW5n7c1dVloqOjzbvvvuve1tTUZAIDA8327dstqNC73dwfY4zJzc01c+fOtaQedNfY2GgkmYqKCmPMv/Pi7+9vdu7c6V5z6tQpI8lUVlZaVaZXu7lHxhjzxBNPmGXLlllXFDwMHz7cfPLJJ8yPTd3ojzHMjl20traa8ePHm/Lyco+eePMM8Y66DV2/fl3V1dVKT093b/P19VV6eroqKystrAw3nD59Wg6HQ2PHjlVOTo7q6uqsLgm3cPbsWdXX13vMU2hoqFJTU5knGzlw4IBGjhypCRMmaOnSpbp06ZLVJXmt5uZmSVJ4eLgkqbq6Wh0dHR4zlJCQoDFjxjBDFrm5Rzds3bpVI0aM0OTJk7V69WpdvXrVivK8Wmdnp3bs2KG2tjalpaUxPzZzc39uYHasl5+fr6eeespjViTv/h3kZ3UB6O6vv/5SZ2enoqKiPLZHRUXpjz/+sKgq3JCamqotW7ZowoQJunjxotatW6fHH39cJ06cUHBwsNXl4Sb19fWS1OM83dgHa2VmZmrBggWKi4tTbW2t3njjDc2aNUuVlZUaNGiQ1eV5la6uLhUWFurRRx/V5MmTJf07QwEBAQoLC/NYywxZo6ceSdJzzz2n2NhYORwOHTt2TK+99ppqamr07bffWlit9zh+/LjS0tLU3t6uYcOGqaysTJMmTZLL5WJ+bOBW/ZGYHTvYsWOHjh49qiNHjnTb582/gwjqwB2aNWuW+35iYqJSU1MVGxurr7/+WosXL7awMuC/U3Z2tvv+lClTlJiYqHHjxunAgQNyOp0WVuZ98vPzdeLECc67YWO36tGSJUvc96dMmaKYmBg5nU7V1tZq3LhxA12m15kwYYJcLpeam5v1zTffKDc3VxUVFVaXhf91q/5MmjSJ2bHYuXPntGzZMpWXlysoKMjqcmyFj77b0IgRIzRo0KBuZzNsaGhQdHS0RVXhVsLCwnTffffpzJkzVpeCHtyYGebpv8fYsWM1YsQIZmqAFRQUaPfu3dq/f79GjRrl3h4dHa3r16+rqanJYz0zNPBu1aOepKamShJzNEACAgIUHx+v5ORklZSUKCkpSR988AHzYxO36k9PmJ2BVV1drcbGRj300EPy8/OTn5+fKioqVFpaKj8/P0VFRXntDBHUbSggIEDJycnau3eve1tXV5f27t3r8X0a2MOVK1dUW1urmJgYq0tBD+Li4hQdHe0xTy0tLaqqqmKebOr8+fO6dOkSMzVAjDEqKChQWVmZ9u3bp7i4OI/9ycnJ8vf395ihmpoa1dXVMUMDpLce9cTlckkSc2SRrq4uXbt2jfmxqRv96QmzM7CcTqeOHz8ul8vlvk2dOlU5OTnu+946Q3z03aaKioqUm5urqVOnKiUlRe+//77a2tr0wgsvWF2a11u5cqXmzJmj2NhYXbhwQcXFxRo0aJCeffZZq0vzWleuXPH4y/fZs2flcrkUHh6uMWPGqLCwUOvXr9f48eMVFxenNWvWyOFwaN68edYV7UVu15/w8HCtW7dOWVlZio6OVm1trVatWqX4+HhlZGRYWLX3yM/P17Zt2/T9998rODjY/Z2/0NBQDR48WKGhoVq8eLGKiooUHh6ukJAQvfLKK0pLS9O0adMsrt479Naj2tpabdu2TbNnz1ZERISOHTum5cuXa/r06d0uc4T/f6tXr9asWbM0ZswYtba2atu2bTpw4IB+/vln5scGbtcfZsd6wcHBHufbkKShQ4cqIiLCvd1rZ8jq087j1j788EMzZswYExAQYFJSUsyhQ4esLgnGmIULF5qYmBgTEBBg7rnnHrNw4UJz5swZq8vyavv37zeSut1yc3ONMf9eom3NmjUmKirKBAYGGqfTaWpqaqwt2ovcrj9Xr141M2fONJGRkcbf39/ExsaavLw8U19fb3XZXqOn3kgyn3/+uXvN33//bV5++WUzfPhwM2TIEDN//nxz8eJF64r2Mr31qK6uzkyfPt2Eh4ebwMBAEx8fb1599VXT3NxsbeFe4sUXXzSxsbEmICDAREZGGqfTaX755Rf3fubHWrfrD7NjTzdfMs9bZ8jHGGMG8g8DAAAAAADg1viOOgAAAAAANkJQBwAAAADARgjqAAAAAADYCEEdAAAAAAAbIagDAAAAAGAjBHUAAAAAAGyEoA4AAAAAgI0Q1AEAAAAAsBGCOgAAAAAANkJQBwAAAADARgjqAAAAAADYCEEdAAAAAAAb+R9XLO6q5+vDzwAAAABJRU5ErkJggg=="/>
          <p:cNvSpPr>
            <a:spLocks noChangeAspect="1" noChangeArrowheads="1"/>
          </p:cNvSpPr>
          <p:nvPr/>
        </p:nvSpPr>
        <p:spPr bwMode="auto">
          <a:xfrm>
            <a:off x="5024816" y="420981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6" name="AutoShape 6" descr="data:image/png;base64,iVBORw0KGgoAAAANSUhEUgAAA+oAAAKqCAYAAACtsaQKAAAAOXRFWHRTb2Z0d2FyZQBNYXRwbG90bGliIHZlcnNpb24zLjguMCwgaHR0cHM6Ly9tYXRwbG90bGliLm9yZy81sbWrAAAACXBIWXMAAA9hAAAPYQGoP6dpAACQW0lEQVR4nOzdfVxUZf7/8feAMogG3nAniSJaKnnXQhLdackKaje2Ztra15s1LdNaw1LpW5raLmu1rrW5WW2a/dLVrOx+KdOsrVxNzcwyv2mad9x4B6OgqMz5/WFMjgwIOAfOMK/n4zEPmHOuc8115pw5M5/rus512QzDMAQAAAAAACwhoK4LAAAAAAAAfkWgDgAAAACAhRCoAwAAAABgIQTqAAAAAABYCIE6AAAAAAAWQqAOAAAAAICFEKgDAAAAAGAhBOoAAAAAAFgIgToAAAAAABZCoA4AAGrd6tWrZbPZtHr1aq/ma7PZ9Nhjj3k1TwAAahuBOgAAF+gf//iHbDabkpOTLyifDz74gCCzCnifAAD1HYE6AAAXaNGiRYqLi9O6deu0ffv2GufzwQcfaPr06V4sWf1U2ft0/PhxPfLII7VcIgAAvItAHQCAC7Bz5059+eWXmj17tiIiIrRo0aK6LpKpiouLPS4/ffq0Tp48WculKS84OFgNGjSo62IAAHBBCNQBALgAixYtUrNmzdS/f3/ddttt5QL1iu7F3rVrl2w2m15++WVJ0ogRIzR37lxJZ+6zLnuUKSoq0sSJExUbGyu73a4OHTroqaeekmEY5cr06quvqkePHgoJCVGzZs103XXX6aOPPnJL849//EOXXXaZ7Ha7YmJiNG7cOBUUFLil6dWrlzp37qwNGzbouuuuU0hIiB5++GFX2Z966inNmTNH7dq1k91u1/fffy9J+uGHH3TbbbepefPmCg4OVlJSkt55553zvpf/+c9/NGjQILVu3Vp2u12xsbF64IEHdPz4cVea871Pnu5R//rrr9W3b1+FhoaqSZMm6t27t/773/+6pXn55Zdls9n0xRdfKCMjQxEREWrcuLFuvfVWHThw4LxlBwDAm6hyBgDgAixatEi/+93vFBQUpDvuuEPPPfecvvrqK11xxRXVyufuu+/W/v37tWLFCv2///f/3NYZhqGbb75Zn3zyiUaNGqXu3bvrww8/1EMPPaR9+/bpb3/7myvt9OnT9dhjj+mqq67SjBkzFBQUpLVr12rVqlXq06ePJOmxxx7T9OnTlZqaqrFjx2rbtm2ucn/xxRdq2LChK79Dhw6pb9++GjJkiO68805FRUW51i1YsEAnTpzQmDFjZLfb1bx5c3333Xe6+uqrdfHFF2vKlClq3LixXnvtNQ0YMEBvvPGGbr311grfg2XLlqm4uFhjx45VixYttG7dOv3973/X3r17tWzZsvO+T5589913uvbaaxUaGqpJkyapYcOGev7559WrVy99+umn5cYVuO+++9SsWTNNmzZNu3bt0pw5czR+/HgtXbr0vK8FAIDXGAAAoEbWr19vSDJWrFhhGIZhOJ1Oo1WrVsYf//hHV5pPPvnEkGR88sknbtvu3LnTkGQsWLDAtWzcuHGGp6/mt956y5BkPP74427Lb7vtNsNmsxnbt283DMMwfvzxRyMgIMC49dZbjdLSUre0TqfTMAzDyM/PN4KCgow+ffq4pXn22WcNScb8+fNdy3r27GlIMubNm+ex7KGhoUZ+fr7but69extdunQxTpw44fbaV111lXHJJZdU+r4UFxeX2/esrCzDZrMZP//883nfJ8MwDEnGtGnTXM8HDBhgBAUFGTt27HAt279/v3HRRRcZ1113nWvZggULDElGamqq670yDMN44IEHjMDAQKOgoMDj6wEAYAa6vgMAUEOLFi1SVFSUrr/+eklnul0PHjxYS5YsUWlpqdde54MPPlBgYKDuv/9+t+UTJ06UYRj697//LUl666235HQ6NXXqVAUEuH/Fl3UP//jjj3Xy5ElNmDDBLc3o0aMVGhqq999/3207u92ukSNHeizXwIEDFRER4Xp++PBhrVq1SrfffruOHj2qgwcP6uDBgzp06JDS0tL0448/at++fRXuZ6NGjVz/FxUV6eDBg7rqqqtkGIa+/vrryt4ij0pLS/XRRx9pwIABio+Pdy1v2bKlfv/73+vzzz+Xw+Fw22bMmDFuXemvvfZalZaW6ueff6726wMAUFME6gAA1EBpaamWLFmi66+/Xjt37tT27du1fft2JScnKy8vTytXrvTaa/3888+KiYnRRRdd5La8U6dOrvWStGPHDgUEBCghIaHSvCSpQ4cObsuDgoIUHx9fLiC9+OKLFRQU5DGvtm3buj3fvn27DMPQo48+qoiICLfHtGnTJEn5+fkVlm337t0aMWKEmjdvriZNmigiIkI9e/aUJBUWFla4XUUOHDig4uLicvsqnXnvnE6n9uzZ47a8devWbs+bNWsmSTpy5Ei1Xx8AgJriHnUAAGpg1apVysnJ0ZIlS7RkyZJy6xctWqQ+ffq4tc6ezZst7mY6u5X7fOucTqck6cEHH1RaWprHbdq3b+9xeWlpqX7729/q8OHDmjx5sjp27KjGjRtr3759GjFihCtvswUGBnpcbngYtA8AALMQqAMAUAOLFi1SZGSkawTys7355ptavny55s2b52qRPXdEdU9dqSsK6tu0aaOPP/5YR48edWtV/+GHH1zrJaldu3ZyOp36/vvv1b179wrzkqRt27a5dQc/efKkdu7cqdTU1Ar2+PzK8mvYsGG18/n222/1f//3f1q4cKGGDRvmWr5ixYpyaSt6n84VERGhkJAQbdu2rdy6H374QQEBAYqNja1WOQEAqA10fQcAoJqOHz+uN998UzfeeKNuu+22co/x48fr6NGjeuedd9SmTRsFBgbqs88+c8vjH//4R7l8GzduLKl8UN+vXz+Vlpbq2WefdVv+t7/9TTabTX379pUkDRgwQAEBAZoxY0a5FuiyFuHU1FQFBQXpmWeecWslfumll1RYWKj+/fvX7E2RFBkZqV69eun5559XTk5OufWVTXNW1pJ9dpkMw9DTTz9dLm1F75OnPPv06aO3335bu3btci3Py8vT4sWLdc011yg0NLTSPAAAqAu0qAMAUE3vvPOOjh49qptvvtnj+iuvvFIRERFatGiRBg8erEGDBunvf/+7bDab2rVrp/fee8/jvdqJiYmSpPvvv19paWkKDAzUkCFDdNNNN+n666/X//7v/2rXrl3q1q2bPvroI7399tuaMGGC2rVrJ+lMt/L//d//1cyZM3Xttdfqd7/7nex2u7766ivFxMQoKytLERERyszM1PTp05Wenq6bb75Z27Zt0z/+8Q9dccUVuvPOOy/ovZk7d66uueYadenSRaNHj1Z8fLzy8vK0Zs0a7d27V998843H7Tp27Kh27drpwQcf1L59+xQaGqo33njD473hFb1Pnjz++ONasWKFrrnmGt17771q0KCBnn/+eZWUlOiJJ564oH0FAMA0dTfgPAAAvummm24ygoODjaKiogrTjBgxwmjYsKFx8OBB48CBA8bAgQONkJAQo1mzZsbdd99tbNmypdz0bKdPnzbuu+8+IyIiwrDZbG5TkB09etR44IEHjJiYGKNhw4bGJZdcYjz55JNuU4mVmT9/vnH55ZcbdrvdaNasmdGzZ0/XFHJlnn32WaNjx45Gw4YNjaioKGPs2LHGkSNH3NL07NnTuOyyy8rlXzY925NPPulx33fs2GEMGzbMiI6ONho2bGhcfPHFxo033mi8/vrrrjSepmf7/vvvjdTUVKNJkyZGeHi4MXr0aOObb76p1vukc6ZnMwzD2Lhxo5GWlmY0adLECAkJMa6//nrjyy+/dEtTNj3bV1995ba8oun1AAAwk80wGB0FAAAAAACr4B51AAAAAAAshEAdAAAAAAALIVAHAAAAAMBCTA3UP/vsM910002KiYmRzWbTW2+9dd5tVq9erd/85jey2+1q3769Xn755XJp5s6dq7i4OAUHBys5OVnr1q3zfuEBAAAAAKgDpgbqRUVF6tatm+bOnVul9Dt37lT//v11/fXXa9OmTZowYYLuuusuffjhh640S5cuVUZGhqZNm6aNGzeqW7duSktL8zjNDQAAAAAAvqbWRn232Wxavny5BgwYUGGayZMn6/3339eWLVtcy4YMGaKCggJlZ2dLkpKTk3XFFVfo2WeflSQ5nU7Fxsbqvvvu05QpU0zdBwAAAAAAzNagrgtwtjVr1ig1NdVtWVpamiZMmCBJOnnypDZs2KDMzEzX+oCAAKWmpmrNmjUV5ltSUqKSkhLXc6fTqcOHD6tFixay2Wze3QkAAAAAAM5hGIaOHj2qmJgYBQRU3rndUoF6bm6uoqKi3JZFRUXJ4XDo+PHjOnLkiEpLSz2m+eGHHyrMNysrS9OnTzelzAAAAAAAVNWePXvUqlWrStNYKlA3S2ZmpjIyMlzPCwsL1bp1a+3Zs0ehoaF1WLLy/rbi//Tyl7tU6ix/R0JggE0jrorTA7+9tA5KBgAAAACoKYfDodjYWF100UXnTWupQD06Olp5eXluy/Ly8hQaGqpGjRopMDBQgYGBHtNER0dXmK/dbpfdbi+3PDQ01HKB+rCenbRwfZ4CPIwcYLNJw3t2Umho49ovGAAAAADgglXl9mtLzaOekpKilStXui1bsWKFUlJSJElBQUFKTEx0S+N0OrVy5UpXGl/XNryxZg3sqoCzjl2gzaYAmzRrYFfFhROkAwAAAEB9ZmqL+rFjx7R9+3bX8507d2rTpk1q3ry5WrdurczMTO3bt0+vvPKKJOmee+7Rs88+q0mTJukPf/iDVq1apddee03vv/++K4+MjAwNHz5cSUlJ6tGjh+bMmaOioiKNHDnSzF2pVYOSYtX54lD1ffpzSdLIa+J0Z3IbgnQAAAAA8AOmBurr16/X9ddf73pedp/48OHD9fLLLysnJ0e7d+92rW/btq3ef/99PfDAA3r66afVqlUr/fOf/1RaWporzeDBg3XgwAFNnTpVubm56t69u7Kzs8sNMOfr2rT4NSjP+O2lCgmy1F0KAAAAAACT1No86lbicDgUFhamwsJCy92jXqb45GklTP1QkvT9jDQCdQAAAADwYdWJQy11jzoAAAAAAP6OQB0AAAAAAAshUAcAAAAAwEII1AEAAAAAsBACdQAAAAAALIRAHQAAAAAACyFQBwAAAADAQgjUAQAAAACwEAJ1AAAAAAAshEAdAAAAAAALIVAHAAAAAMBCCNQBAAAAALAQAnUAAAAAACyEQB0AAAAAAAshUAcAAAAAwEII1AEAAAAAsBACdQAAAAAALIRAHQAAAAAACyFQBwAAAADAQgjUAQAAAACwEAJ1AAAAAAAshEAdAAAAAAALIVAHAAAAAMBCCNQBAAAAALCQWgnU586dq7i4OAUHBys5OVnr1q2rMG2vXr1ks9nKPfr37+9KM2LEiHLr09PTa2NXAAAAAAAwVQOzX2Dp0qXKyMjQvHnzlJycrDlz5igtLU3btm1TZGRkufRvvvmmTp486Xp+6NAhdevWTYMGDXJLl56ergULFrie2+1283YCAAAAAIBaYnqL+uzZszV69GiNHDlSCQkJmjdvnkJCQjR//nyP6Zs3b67o6GjXY8WKFQoJCSkXqNvtdrd0zZo1M3tXAAAAAAAwnamB+smTJ7Vhwwalpqb++oIBAUpNTdWaNWuqlMdLL72kIUOGqHHjxm7LV69ercjISHXo0EFjx47VoUOHKsyjpKREDofD7QEAAAAAgBWZGqgfPHhQpaWlioqKclseFRWl3Nzc826/bt06bdmyRXfddZfb8vT0dL3yyitauXKlZs2apU8//VR9+/ZVaWmpx3yysrIUFhbmesTGxtZ8pwAAAAAAMJHp96hfiJdeekldunRRjx493JYPGTLE9X+XLl3UtWtXtWvXTqtXr1bv3r3L5ZOZmamMjAzXc4fDQbAOAAAAALAkU1vUw8PDFRgYqLy8PLfleXl5io6OrnTboqIiLVmyRKNGjTrv68THxys8PFzbt2/3uN5utys0NNTtAQAAAACAFZkaqAcFBSkxMVErV650LXM6nVq5cqVSUlIq3XbZsmUqKSnRnXfeed7X2bt3rw4dOqSWLVtecJkBAAAAAKhLpo/6npGRoRdffFELFy7U1q1bNXbsWBUVFWnkyJGSpGHDhikzM7Pcdi+99JIGDBigFi1auC0/duyYHnroIf33v//Vrl27tHLlSt1yyy1q37690tLSzN4dAAAAAABMZfo96oMHD9aBAwc0depU5ebmqnv37srOznYNMLd7924FBLjXF2zbtk2ff/65Pvroo3L5BQYGavPmzVq4cKEKCgoUExOjPn36aObMmcylDgAAAADweTbDMIy6LkRtczgcCgsLU2FhoWXvVy8+eVoJUz+UJH0/I00hQZYe9w8AAAAAUInqxKGmd30HAAAAAABVR6AOAAAAAICFEKgDAAAAAGAhBOoAAAAAAFgIgToAAAAAABZCoA4AAAAAgIUQqAMAAAAAYCEE6gAAAAAAWAiBOgAAAAAAFkKgDgAAAACAhRCoAwAAAABgIQTqAAAAAABYCIE6AAAAAAAWQqAOAAAAAICFEKgDAAAAAGAhBOoAAAAAAFgIgToAAAAAABZCoA4AAAAAgIUQqAMAAAAAYCEE6gAAAAAAWAiBOgAAAAAAFkKgDgAAAACAhRCoAwAAAABgIQTqAAAAAABYSK0E6nPnzlVcXJyCg4OVnJysdevWVZj25Zdfls1mc3sEBwe7pTEMQ1OnTlXLli3VqFEjpaam6scffzR7NwAAAAAAMJ3pgfrSpUuVkZGhadOmaePGjerWrZvS0tKUn59f4TahoaHKyclxPX7++We39U888YSeeeYZzZs3T2vXrlXjxo2VlpamEydOmL07AAAAAACYyvRAffbs2Ro9erRGjhyphIQEzZs3TyEhIZo/f36F29hsNkVHR7seUVFRrnWGYWjOnDl65JFHdMstt6hr16565ZVXtH//fr311ltm7w4AAAAAAKYyNVA/efKkNmzYoNTU1F9fMCBAqampWrNmTYXbHTt2TG3atFFsbKxuueUWfffdd651O3fuVG5urlueYWFhSk5OrjDPkpISORwOtwcAAAAAAFZkaqB+8OBBlZaWurWIS1JUVJRyc3M9btOhQwfNnz9fb7/9tl599VU5nU5dddVV2rt3ryS5tqtOnllZWQoLC3M9YmNjL3TXAAAAAAAwheVGfU9JSdGwYcPUvXt39ezZU2+++aYiIiL0/PPP1zjPzMxMFRYWuh579uzxYokBAAAAAPAeUwP18PBwBQYGKi8vz215Xl6eoqOjq5RHw4YNdfnll2v79u2S5NquOnna7XaFhoa6PQAAAAAAsCJTA/WgoCAlJiZq5cqVrmVOp1MrV65USkpKlfIoLS3Vt99+q5YtW0qS2rZtq+joaLc8HQ6H1q5dW+U8AQAAAACwqgZmv0BGRoaGDx+upKQk9ejRQ3PmzFFRUZFGjhwpSRo2bJguvvhiZWVlSZJmzJihK6+8Uu3bt1dBQYGefPJJ/fzzz7rrrrsknRkRfsKECXr88cd1ySWXqG3btnr00UcVExOjAQMGmL07AAAAAACYyvRAffDgwTpw4ICmTp2q3Nxcde/eXdnZ2a7B4Hbv3q2AgF8b9o8cOaLRo0crNzdXzZo1U2Jior788kslJCS40kyaNElFRUUaM2aMCgoKdM011yg7O1vBwcFm7w4AAAAAAKayGYZh1HUhapvD4VBYWJgKCwste7968cnTSpj6oSTp+xlpCgkyvU4FAAAAAGCS6sShlhv1HQAAAAAAf0agDgAAAACAhRCoAwAAAABgIQTqAAAAAABYCIE6AAAAAAAWQqAOAAAAAICFEKgDAAAAAGAhBOoAAAAAAFgIgToAAAAAABZCoA4AAAAAgIUQqAMAAAAAYCEE6gAAAAAAWAiBOgAAAAAAFkKgDgAAAACAhRCoAwAAAABgIQTqAAAAAABYCIE6AAAAAAAW0qCuCwDAPDsPFum19Xu098hxtWrWSLcnxapteOO6LhYAAACAShCoA/XUa+v3aMobm2Wz2WQYhmw2m57/dIdmDeyqQUmxdV08AAAAABWg6ztQD+08WKQpb2yW05BKnYbb38lvbNaug0V1XUQAAAAAFSBQB+qh19bvkc1m87jOZrNp6fo9tVwiAAAAAFVF13egHtp75LgMw/C4zjAM7T1yvJZLBF/HeAcAAAC1h0AdqIdaNWt0pkXdQ7Bus9nUqlmjOigVfBXjHQAAANQuur4D9dDtSbGVtqgPJrhCFTHeAQAAQO2rlUB97ty5iouLU3BwsJKTk7Vu3boK07744ou69tpr1axZMzVr1kypqanl0o8YMUI2m83tkZ6ebvZuAD6jbXhjzRrYVQFn3aYeaLMpwCbNGthVcXRZRhUx3gEAAEDtMz1QX7p0qTIyMjRt2jRt3LhR3bp1U1pamvLz8z2mX716te644w598sknWrNmjWJjY9WnTx/t27fPLV16erpycnJcj3/9619m7wrgUwYlxer9+69xPR95TZxWTexFV2VUC+MdAAAA1D7TA/XZs2dr9OjRGjlypBISEjRv3jyFhIRo/vz5HtMvWrRI9957r7p3766OHTvqn//8p5xOp1auXOmWzm63Kzo62vVo1qyZ2bsC+Jw2LX5tOc/47aW0pKPaXOMdeMB4BwAAAOYwNVA/efKkNmzYoNTU1F9fMCBAqampWrNmTZXyKC4u1qlTp9S8eXO35atXr1ZkZKQ6dOigsWPH6tChQxXmUVJSIofD4fYAAJwf4x0AAADUPlMD9YMHD6q0tFRRUVFuy6OiopSbm1ulPCZPnqyYmBi3YD89PV2vvPKKVq5cqVmzZunTTz9V3759VVpa6jGPrKwshYWFuR6xsfywBICqYLwDeNPOg0Walf2D7vvX15qV/YN2MhghAAAeWXp6tr/85S9asmSJVq9ereDgYNfyIUOGuP7v0qWLunbtqnbt2mn16tXq3bt3uXwyMzOVkZHheu5wOAjWAaCKBiXFqvPFoer79OeSzox3cGdyG4J0VAvT/AEAUHWmtqiHh4crMDBQeXl5bsvz8vIUHR1d6bZPPfWU/vKXv+ijjz5S165dK00bHx+v8PBwbd++3eN6u92u0NBQtwcAoOoY7wAXgmn+AACoHlMD9aCgICUmJroNBFc2MFxKSkqF2z3xxBOaOXOmsrOzlZSUdN7X2bt3rw4dOqSWLVt6pdwAAMB7mOYPgNVwKw6szvSu7xkZGRo+fLiSkpLUo0cPzZkzR0VFRRo5cqQkadiwYbr44ouVlZUlSZo1a5amTp2qxYsXKy4uznUve5MmTdSkSRMdO3ZM06dP18CBAxUdHa0dO3Zo0qRJat++vdLS0szeHQAAUE1M8wfASrgVB77A9EB98ODBOnDggKZOnarc3Fx1795d2dnZrgHmdu/erYCAXxv2n3vuOZ08eVK33XabWz7Tpk3TY489psDAQG3evFkLFy5UQUGBYmJi1KdPH82cOVN2u93s3QEAANXkmubPQ7DONH8AatPZt+K4rkm//J38xmZdEdec27tgCbUymNz48eM1fvx4j+tWr17t9nzXrl2V5tWoUSN9+OGHXioZAAAw2+1JsXr+0x0e1zHNH4Da5LoVp4KKw6Xr92hyesc6KBngztKjvgMAAN9XNs3f5LJWLJ2Z5s+QwTR/qLadB4v02vo92nvkuFo1a6Tbk2LVlnMIVcStOPAVBOoAAMB0TPMHb+DeYlwobsWBrzB11HcAAIAyTPOHC8E0f/CG25NiK21R51YcWAWBOgAAACyPaf7gDWW34gScdSoF2mwKsIlbcWApdH0HAACA5XFvMbyFW3HgCwjUAQAAYHncWwxvOvdWnJAgwiJYC13fAQAAYHncWwzAn1B15EeYzgQAAPiq+jbNn2EYrs4Bxi/Pf/2/bLnh1oHA03LDtc4463+5raxyei/79RWqvIGZyX/dzpCOnyx1Pc8pOKHgoEDXMTGMX98zQ5LTdazO/HWevd44s74s33OPmbecneW5FVbu6ypa477OG0U067ypiZCgQHW+OKyui+FVBOp+gulMAAC+zOk0XD+YnYb7D+SzgxxvcgVM5wQ7noIqQ2dWnB34nJ1eFZTRSj90q6u6Za9O0FZR3lfENdeL/5OkUa+slyT97jcX66ZuMYpp2kjb84+edXzcAym3QNUofywrD1grasWvoOwVpKuNwBhVd+LUr4H67sPFCm4YWIelwYUqdda/DxWBuh84ezoTt28pnZnO5Iq45j5XCw2g/jAlwDrnB3hVf6if3QpVUVB27uu4/pfbE/d0FWxjhrJyeGo98/T6nvbh3G3P3v7c5eXzrLgFp/isH8bbco/K3iDw16BbZ6bZ+jUIP/O87C9QJuCs4br7dWmphoEBOnC0pA5LBADeR6DuB1zTmVQw+MrS9Xs0Ob1jHZQM8C+uLnXy3MXRla4KrU613RpzdsvD0ROndOr0mVbNUsOQs2w+Y9f/xi9zG/86z3Gp88y+lxpl/xuu+Y/hP84+jwqKTym4obMOSwMAgHURqPsBpjNBTZU6DZ12OuV0SqedTlfAVeo8E6CVDzDPeX7uPVTnCcpc3Udd/3vqKnjuPX0Vt5R6yr/cMg9Bsed0Z68/N8g+t8y/pvMUiPuiswOs7/cfpYugH8gpPK7V2w7owLESRTSxq1eHCLUMY1RtAABqA4G6H2A6E+soa1Etu6fy7Pssy7p9nq8bcHVivuKTp13/FxSdUvHJ0l+C7zMtn6edhkqdzl/+GuXW1YcAE0D1rd6Wrxf+85NsOnPNsUl6d/N+3X1dvHpeGlnHpQMAoP4jUK8nSp2Gin4JytyCK0Pqe1m0nv90h8ftDMNQWkKUDh0r8TjAiau10eP9iuekKbet++uUK5uHvCrK79x7LN2XueXkcbuKXruiLsZVKefZeZw7qNHZ91ga+nUQpLrsrrwtzzutoLSyAfVbTuFxvfCfn9wHQfvl7/Of/aQOUaGKDguuq+IBAOAXCNTriROnSvXdPkeF68dcF6/nP/vJFSgG2M788BpzXbyOn3Lq//KO1U5B4dNoZQPqv9XbDrg+4+eySfpkW77u6NG6lksFAIB/IVD3Ez0vjVRci8aa8ua3kqT0ztH6badoWkVQZbSyAf7hwFk9rM5l/LIeAACYK6CuC4DaExX6axA1KDGWoArVUtbK5klZKxsA3xfRxF7pZz2iib02iwMAgF+iRR1AldDKBviHXh0i9O7m/R7XGZKu78BtLqg6xjWBN3AewR8RqAOokrJWtoruW6WVDagfWoY10t0VjGty93Xx9MZClTGuCbyB8wj+iq7vAKqkV4eISlvUaWUD6o+el0Yq69YurufpnaM1e1B3fhSjys4e18TpmhnlzN/nP/tJuYUn6rqI8AGcR/BntKgDFmLlrl20svkOK59H8B3njmvijekd4T+YPQDe4GvnEd+/8CYCdcAifKFrF7MHWJ8vnEcA6j/GNYE3+NJ5xPcvvI2u74AF+FLXLmYPsC5fOo8A1G/MHgBv8JXziO9fmIFAHbAApj6DN3AeAbAKxjWBN/jKecT3L8xQK4H63LlzFRcXp+DgYCUnJ2vdunWVpl+2bJk6duyo4OBgdenSRR988IHbesMwNHXqVLVs2VKNGjVSamqqfvzxRzN3ATCVL3XtgnVxHvmGnMLj+te63Xpm1Y/617rdyik8XtdFAryubFwT21nRS4BNstkY1wRV5yvnEd+/MIPpgfrSpUuVkZGhadOmaePGjerWrZvS0tKUn++5ZunLL7/UHXfcoVGjRunrr7/WgAEDNGDAAG3ZssWV5oknntAzzzyjefPmae3atWrcuLHS0tJ04gTdSuCbfKVrF6yN88j6Vm/L18Rl3+i9zfv1358O6b3N+zVx2Tf69P9obUH9w+wB8AZfOI/4/oUZTB9Mbvbs2Ro9erRGjhwpSZo3b57ef/99zZ8/X1OmTCmX/umnn1Z6eroeeughSdLMmTO1YsUKPfvss5o3b54Mw9CcOXP0yCOP6JZbbpEkvfLKK4qKitJbb72lIUOGVLlsxSdPq8HJ017YS+8rPqtcxVUoY/HJ0zpxqrTSNCVnrS85T1rUrpR2LfTu5v0e1xmSrmrX4rzH1xMzjjnnkXWZdR5JHHdvyHWccN3DWNbyUvb3+c9+UlyLxm5jQNQ1rh/whqaNGrr+v7lrjOwNA2t8HSrDeeR/rH4emfn9i6oJsFUtZqpr1SmjzTCMinpqXLCTJ08qJCREr7/+ugYMGOBaPnz4cBUUFOjtt98ut03r1q2VkZGhCRMmuJZNmzZNb731lr755hv99NNPateunb7++mt1797dlaZnz57q3r27nn766XJ5lpSUqKTk1y4nDodDsbGxip3wmgLsIV7ZVwAAAAAAKuIsKdaeObersLBQoaGhlaY1tev7wYMHVVpaqqioKLflUVFRys3N9bhNbm5upenL/lYnz6ysLIWFhbkesbGxNdofAAAAAADM5hfzqGdmZiojI8P1vKxFfd3/9j5vTYavKCo5rS37HLX+uiWnSnXPoo2SpHlDfyN7w0DyRLX5yvHxlTx9wX9+PKAFX+xydf0OsJ3pHviHq9rqmkvCa5Sn1Y/Psg17lL0lV04P/dgCbGfuuxyUWLOKZH89jyRp96EiTXv3e0lSWkKUenWMVPQF3kLg7ffT2/mZ8fkxo5y+xOrXDzPy5DzyDVY/j8p481pck3MzJChQXVqF1ej1apPD4VDLOVVLa2qgHh4ersDAQOXl5bktz8vLU3R0tMdtoqOjK01f9jcvL08tW7Z0S3N2V/iz2e122e3lB3EICWqgkKD6UVdhGFJwHV8I7Q0DvV4Gf87TX/nK8fGVPK0op/C4Fny5y22E3LLgdf6XO9X54rALHsnXiscntVOU/r3Fc88vQ9JvO0V7pcz+ch5JZwbne+E/P7mer9iap4+25unu6+K9NtCUN97PXMevg92+s3m/UjtFqWVYoxrlVRufH8m/zqNzWfH64e08OY98k7feT29ekyTvXotrem4GNwz0ibjudDXKaGrX96CgICUmJmrlypWuZU6nUytXrlRKSorHbVJSUtzSS9KKFStc6du2bavo6Gi3NA6HQ2vXrq0wTwCAdfjrfLNnTzNUNr2QFacZ8hU5hcddg/OVcRpnKq6f/+wn5RZaYyaY1dvy9fDyb13Ps7fkXtBI/2Z+fs7+8b5swx6mDqzH/PU6DO9fk7x9Lebc/JXp07NlZGToxRdf1MKFC7V161aNHTtWRUVFrlHghw0bpszMTFf6P/7xj8rOztZf//pX/fDDD3rssce0fv16jR8/XpJks9k0YcIEPf7443rnnXf07bffatiwYYqJiXEbsA4AfIE//jD25/lme14aqdmDuuvGrjG6Mr6FbuwaY7lphnyFL/yYM6MywazPj7d/vMPazLwO++P3mq8w45rk7WuxP/9GOJfp/QMGDx6sAwcOaOrUqcrNzVX37t2VnZ3tGgxu9+7dCgj4tb7gqquu0uLFi/XII4/o4Ycf1iWXXKK33npLnTt3dqWZNGmSioqKNGbMGBUUFOiaa65Rdna2goNpjYBn535pXGgXH8Abzu0qlr0lV//ekuvVbrtWVDbfrKcvYn+YbzY6LFh39Ghd18Xweb7wY67sB2xF5/on2/KrfS6Y8fmp6Me7dObHe4eoUHp81DNmXYf99XvNV5hxTfL2tdjffyOczfQWdUkaP368fv75Z5WUlGjt2rVKTk52rVu9erVefvllt/SDBg3Stm3bVFJSoi1btqhfv35u6202m2bMmKHc3FydOHFCH3/8sS699NLa2BX4IFoJYEW+0m3XDL06RFT6pX59B37M4fzKfsx5YpUfc2ZUJpjx+fGF3gnwLjPOI3/+XvMVZlyTvH0t5jfCr2olUAfqCl8a/svqXe/8+Ycx92rDG3zhx5wZlQlmfH58oXeC2az+neFtZpxH/vy95ivMuCZ5+1rMb4RfWX9oPOACmNHFB9bnC13v/P2Hcc9LI9UhKlSfbMvXgWMlimhi1/UdIv3qCxgXpuzH3POf/eS6zpf9tcqPuV4dIvTu5v0e111IZYK3Pz/+3tXUF74zzODt88jfv9d8gRnXJDOuxfxGOINAHRfE6vd+86Xhf3zlXkt//2Es+ca92la/xvk7q/+YM7MywZufH7MqFHyBr3xnmMWb5xHfa9Zn1jXJjGuxL/xGMBuBOmrMrBpob/4w5kvD//hKLwp//mHsK/y1lc3XWP3HnNUrEyTf6J1gFl/5zvAFfK+Zw9sVxmZdk6x+LfZFBOqoEbNqoL39w5gvDf/jK70o/PmHsS/w91Y2eJcv/ID1hQoFM/jKd4Yv4HvN+8yqMPaFaxII1FFDZtRAm/HDmC8N/+NLvSj89YexL6CVDf7IH3+8+9J3hi/ge817qDAGgTpqxIwaaLN+GPOl4V98rReFP/4w9gW+1srGvfRAzfjad4Yv4HvNO6gwBoF6PRFgs+mi4AauWjfjrI/1r8t01jLDbZnhdhUwKtnuzN/Ii7xfA23mD2O+NPwHvSjgDb7Uysa99EDN8Z0Bq/K1CmN4H4F6PdEoKFCdLw6rtdeLuMiud7/xXAMtSQ+kXqK48MaS3CsBKqss6HpxmNb9dFilHi5LAbKpc0yoLm/d1EOelVUsGOWWnbu9+4qKFpdfcfxkqev/SyKbyN4wUIYMGb/M0+40zmzl/KWfktMw3JafSfdLmrPXVVS2C2AYUqlhqNTpVKlTKnWa8CIWQi8KXChfaWWjayRw4XzpO4PeM/7DlyqMYQ4CddRI2/DGmjWwqya/sVk2m02GYbj+zhrYVW0jmrjS2mwV5eK+YkiP1nrxrFahsxkyNDS5jYIbBnppDy5cUIPTrv+bNwlSSJDvfJwMw9Bpp6HSXx5n/3/muVNOp3Ta6Sy3/rTTkNM487+3KhXM+OFhRi8KfiD5D19pZaNrJOAdvtDzjt4z/sVXKoxhHt+JLGA5g5JidUVccy1dv0d7jxxXq2aNNDgp1tWSXl3nC/5rmi/Ks9lsahhokzfrPYxzovZzg/jyvRrOLHl9w1797/JvXcs/3JKn7C25+tOtnXXr5a1ceZ3dc8KQe28JwzjzT0VpPL2+pzKeSedxod79Zr/+9MFW16LsLbnK3pKrh/t1Ur8uLc+6jcS9AqOs7Gf3+DDO6lXhetUqVnpUJZkZvTLOvLYhp/NMz4+yyhrnLz1BvFlxYxW+0MpG10jAurxZuUvvGf/jKxXGMA+BOi5IXHhjTU7v6LX8vB38o/bYzuk6UXFPClcK7TxYpIeXf6uze+KX/vIr5H+Xb1FKfLgljv3Og0X60wdb3cpZ9v+fP9iq1E5RlihnXTN+CdhLf6mscP3vLLv1wjiT5qzA/kJuwzh3y7NvR4kMtSu4YeAvP2rPrSj5tfKkXEXK2eskxYWHaER4nGtdRSWo6BafcuvOrdA6715WzozxQkDvGVw4b7d+03vGP/lChTHMQ6AOy/F28A/rem39njMBvoemWJvNpqXr91jiXPCVctY1m82mBoG2Ovti+T6n0PX/8q/3aWhyG7WNqN8VKFGhwVUaL8RTRUJFg4qeO+6HJ57GCfG87tztzuoJ4zxrLI9femnIkKuXRtkYH2WVJ67lv4zv4Sxb7nSvbLlQK77P0zOrfnQ9Lwuw7ru+vXp3ivLQK+bcnjweevzAr5jR+k3vGf/lC7dlwBwE6gDqzN4jx8u1MJYxDEN7jxyv5RJ55ivl9Gevrd+jKW9sdj1f8Pkuzf98p2YN7KpBSbF1WDJzVXW8EM89XM7b7cXv7DxYpL+v+tFjgPXsJ9v1u9+0qlHvmbNvifFG3F7R9ag2VPeVq35bT9VzLndr1Tk9YdwqUipZZ5xZ6f68CmWvMGD+ZYP3v92vAEmlHtLYJK3/+bDGXBfvKlPZthXdEmVIat0sRGt1qMIW9YubNtJFwb/+rD/3lrGyfCqe9ecCejdd4Olo1jlVfruKN6znY+zCRxGoA6gzrZo1qrSlulUza3Q19ZVy+qudB4s05Y3NHm+hmPzGZl0R17xe35rALUPeY1bvGZvNVoXbgaqVozczg5cVHj9dafDpOHFabVpU7/N5T692WrZhT4Xrx1/fns/8BSqrUHOeU5lz7m1SznMqgn59/msPoeq9cA3K6lbus5dXrYdTTSr7rN47qGFgQF0XwesI1AHUmduTYvX8pzs8rjMMQ4Mt0hLqK+X0V9yawC1D3kLvGXiDGZW7DLhrvrIKtQAqwmAR9a/qAagluw4Vuf6fveL/tPNgUSWp4UnZD48AmxQYYHP7a6UfHr5STn9FcAVvcQVYHtB7BlV1e1JspdekmlbuDkqK1aqJvTTmunj17xqjMdfFa9XEXvX69h7An9GiDtSAv94PawZf6bbrK+X0R9yaAG+h9wy8wczWb3rPAP7DZtTliCR1xOFwKCwsTIWFhQoNDa3r4sDH7DxYpN5/Xe1x4JEAm7RqYi+CN6AW8ZmENy1bv6fCAIuKWFTHroNFVO4CcFOdOJQWdaCauB8WsBbu3YQ30XsG3kLrN4ALQaAOVBP3wwLWQ3AFbyLAAgDUNQJ1oJq4HxawJoIrAABQXzDqO1BNZo3mCgAAAAASgTpQbUzVBQAAAMBMpgbqhw8f1tChQxUaGqqmTZtq1KhROnbsWKXp77vvPnXo0EGNGjVS69atdf/996uwsNAtnc1mK/dYsmSJmbsCuGEuUwAAAABmMfUe9aFDhyonJ0crVqzQqVOnNHLkSI0ZM0aLFy/2mH7//v3av3+/nnrqKSUkJOjnn3/WPffco/379+v11193S7tgwQKlp6e7njdt2tTMXQHK4X5YAAAAAGYwbR71rVu3KiEhQV999ZWSkpIkSdnZ2erXr5/27t2rmJiYKuWzbNky3XnnnSoqKlKDBmfqFWw2m5YvX64BAwbUqGzMow4AAAAAqE3ViUNN6/q+Zs0aNW3a1BWkS1JqaqoCAgK0du3aKudTthNlQXqZcePGKTw8XD169ND8+fMrHNxLkkpKSuRwONweAAAAAABYkWld33NzcxUZGen+Yg0aqHnz5srNza1SHgcPHtTMmTM1ZswYt+UzZszQDTfcoJCQEH300Ue69957dezYMd1///0e88nKytL06dNrtiMAAAAAANSiareoT5kyxeNgbmc/fvjhhwsumMPhUP/+/ZWQkKDHHnvMbd2jjz6qq6++WpdffrkmT56sSZMm6cknn6wwr8zMTBUWFroee/bsueDyAQAAAABghmq3qE+cOFEjRoyoNE18fLyio6OVn5/vtvz06dM6fPiwoqOjK93+6NGjSk9P10UXXaTly5erYcOGlaZPTk7WzJkzVVJSIrvdXm693W73uBwAAAAAAKupdqAeERGhiIiI86ZLSUlRQUGBNmzYoMTEREnSqlWr5HQ6lZycXOF2DodDaWlpstvteueddxQcHHze19q0aZOaNWtGMA4AAAAA8Hmm3aPeqVMnpaena/To0Zo3b55OnTql8ePHa8iQIa4R3/ft26fevXvrlVdeUY8ePeRwONSnTx8VFxfr1VdfdRv4LSIiQoGBgXr33XeVl5enK6+8UsHBwVqxYoX+/Oc/68EHHzRrVwAAAAAAqDWmzqO+aNEijR8/Xr1791ZAQIAGDhyoZ555xrX+1KlT2rZtm4qLiyVJGzdudI0I3759e7e8du7cqbi4ODVs2FBz587VAw88IMMw1L59e82ePVujR482c1cAAAAAAKgVps2jbmXMow4AAAAAqE2WmEcdAAAAAABUH4E6AAAAAAAWQqAOAAAAAICFEKgDAAAAAGAhBOoAAAAAAFgIgToAAAAAABZCoA4AAAAAgIUQqAMAAAAAYCEE6gAAAAAAWAiBOgAAAAAAFkKgDgAAAACAhRCoAwAAAABgIQTqAAAAAABYCIE6AAAAAAAWQqAOAAAAAICFEKgDAAAAAGAhBOoAAAAAAFgIgToAAAAAABZCoA4AAAAAgIUQqAMAAAAAYCEE6gAAAAAAWAiBOgAAAAAAFkKgDgAAAACAhRCoAwAAAABgIaYG6ocPH9bQoUMVGhqqpk2batSoUTp27Fil2/Tq1Us2m83tcc8997il2b17t/r376+QkBBFRkbqoYce0unTp83cFQAAAAAAakUDMzMfOnSocnJytGLFCp06dUojR47UmDFjtHjx4kq3Gz16tGbMmOF6HhIS4vq/tLRU/fv3V3R0tL788kvl5ORo2LBhatiwof785z+bti8AAAAAANQGm2EYhhkZb926VQkJCfrqq6+UlJQkScrOzla/fv20d+9excTEeNyuV69e6t69u+bMmeNx/b///W/deOON2r9/v6KioiRJ8+bN0+TJk3XgwAEFBQWdt2wOh0NhYWEqLCxUaGhozXYQAAAAAIAqqk4calrX9zVr1qhp06auIF2SUlNTFRAQoLVr11a67aJFixQeHq7OnTsrMzNTxcXFbvl26dLFFaRLUlpamhwOh7777juP+ZWUlMjhcLg9AAAAAACwItO6vufm5ioyMtL9xRo0UPPmzZWbm1vhdr///e/Vpk0bxcTEaPPmzZo8ebK2bdumN99805Xv2UG6JNfzivLNysrS9OnTL2R3AAAAAACoFdUO1KdMmaJZs2ZVmmbr1q01LtCYMWNc/3fp0kUtW7ZU7969tWPHDrVr165GeWZmZiojI8P13OFwKDY2tsZlBAAAAADALNUO1CdOnKgRI0ZUmiY+Pl7R0dHKz893W3769GkdPnxY0dHRVX695ORkSdL27dvVrl07RUdHa926dW5p8vLyJKnCfO12u+x2e5VfEwAAAACAulLtQD0iIkIRERHnTZeSkqKCggJt2LBBiYmJkqRVq1bJ6XS6gu+q2LRpkySpZcuWrnz/9Kc/KT8/39W1fsWKFQoNDVVCQkI19wYAAAAAAGsxbTC5Tp06KT09XaNHj9a6dev0xRdfaPz48RoyZIhrxPd9+/apY8eOrhbyHTt2aObMmdqwYYN27dqld955R8OGDdN1112nrl27SpL69OmjhIQE/c///I+++eYbffjhh3rkkUc0btw4Ws0BAAAAAD7PtEBdOjN6e8eOHdW7d2/169dP11xzjV544QXX+lOnTmnbtm2uUd2DgoL08ccfq0+fPurYsaMmTpyogQMH6t1333VtExgYqPfee0+BgYFKSUnRnXfeqWHDhrnNuw4AAAAAgK8ybR51K2MedQAAAABAbbLEPOoAAAAAAKD6CNQBAAAAALAQAnUAAAAAACyEQB0AAAAAAAshUAcAAAAAwEII1AEAAAAAsBACdQAAAAAALIRAHQAAAAAACyFQBwAAAADAQgjUAQAAAACwEAJ1AAAAAAAshEAdAAAAAAALIVAHAAAAAMBCCNQBAAAAALAQAnUAAAAAACyEQB0AAAAAAAshUAcAAAAAwEII1AEAAAAAsBACdQAAAAAALIRAHQAAAAAACyFQBwAAAADAQgjUAQAAAACwEAJ1AAAAAAAshEAdAAAAAAALMTVQP3z4sIYOHarQ0FA1bdpUo0aN0rFjxypMv2vXLtlsNo+PZcuWudJ5Wr9kyRIzdwUAAAAAgFrRwMzMhw4dqpycHK1YsUKnTp3SyJEjNWbMGC1evNhj+tjYWOXk5Lgte+GFF/Tkk0+qb9++bssXLFig9PR01/OmTZt6vfwAAAAAANQ20wL1rVu3Kjs7W1999ZWSkpIkSX//+9/Vr18/PfXUU4qJiSm3TWBgoKKjo92WLV++XLfffruaNGnitrxp06bl0gIAAAAA4OtM6/q+Zs0aNW3a1BWkS1JqaqoCAgK0du3aKuWxYcMGbdq0SaNGjSq3bty4cQoPD1ePHj00f/58GYZRYT4lJSVyOBxuDwAAAAAArMi0FvXc3FxFRka6v1iDBmrevLlyc3OrlMdLL72kTp066aqrrnJbPmPGDN1www0KCQnRRx99pHvvvVfHjh3T/fff7zGfrKwsTZ8+vWY7AgAAAABALap2i/qUKVMqHPCt7PHDDz9ccMGOHz+uxYsXe2xNf/TRR3X11Vfr8ssv1+TJkzVp0iQ9+eSTFeaVmZmpwsJC12PPnj0XXD4AAAAAAMxQ7Rb1iRMnasSIEZWmiY+PV3R0tPLz892Wnz59WocPH67SveWvv/66iouLNWzYsPOmTU5O1syZM1VSUiK73V5uvd1u97gcAAAAAACrqXagHhERoYiIiPOmS0lJUUFBgTZs2KDExERJ0qpVq+R0OpWcnHze7V966SXdfPPNVXqtTZs2qVmzZgTjAAAAAACfZ9o96p06dVJ6erpGjx6tefPm6dSpUxo/fryGDBniGvF937596t27t1555RX16NHDte327dv12Wef6YMPPiiX77vvvqu8vDxdeeWVCg4O1ooVK/TnP/9ZDz74oFm7AgAAAABArTF1HvVFixZp/Pjx6t27twICAjRw4EA988wzrvWnTp3Stm3bVFxc7Lbd/Pnz1apVK/Xp06dcng0bNtTcuXP1wAMPyDAMtW/fXrNnz9bo0aPN3BUAAAAAAGqFzahsXrN6yuFwKCwsTIWFhQoNDa3r4gAAAAAA6rnqxKGmzaMOAAAAAACqj0AdAAAAAAALIVAHAAAAAMBCCNQBAAAAALAQAnUAAAAAACyEQB0AAAAAAAshUAcAAAAAwEII1AEAAAAAsBACdQAAAAAALIRAHQAAAAAACyFQBwAAAADAQgjUAQAAAACwEAJ1AAAAAAAshEAdAAAAAAALIVAHAAAAAMBCCNQBAAAAALAQAnUAAAAAACyEQB0AAAAAAAshUAcAAAAAwEII1AEAAAAAsBACdQAAAAAALIRAHQAAAAAACyFQBwAAAADAQgjUAQAAAACwENMC9T/96U+66qqrFBISoqZNm1ZpG8MwNHXqVLVs2VKNGjVSamqqfvzxR7c0hw8f1tChQxUaGqqmTZtq1KhROnbsmAl7AAAAAABA7TMtUD958qQGDRqksWPHVnmbJ554Qs8884zmzZuntWvXqnHjxkpLS9OJEydcaYYOHarvvvtOK1as0HvvvafPPvtMY8aMMWMXAAAAAACodTbDMAwzX+Dll1/WhAkTVFBQUGk6wzAUExOjiRMn6sEHH5QkFRYWKioqSi+//LKGDBmirVu3KiEhQV999ZWSkpIkSdnZ2erXr5/27t2rmJiYKpXJ4XAoLCxMhYWFCg0NvaD9AwAAAADgfKoThzaopTKd186dO5Wbm6vU1FTXsrCwMCUnJ2vNmjUaMmSI1qxZo6ZNm7qCdElKTU1VQECA1q5dq1tvvdVj3iUlJSopKXE9LywslHTmjQIAAAAAwGxl8WdV2sotE6jn5uZKkqKiotyWR0VFudbl5uYqMjLSbX2DBg3UvHlzVxpPsrKyNH369HLLY2NjL7TYAAAAAABU2dGjRxUWFlZpmmoF6lOmTNGsWbMqTbN161Z17NixOtmaLjMzUxkZGa7nTqdThw8fVosWLWSz2eqwZJVzOByKjY3Vnj176KJvURwja+P4WB/HyNo4PtbG8bE+jpG1cXysrT4eH8MwdPTo0Srdsl2tQH3ixIkaMWJEpWni4+Ork6VLdHS0JCkvL08tW7Z0Lc/Ly1P37t1dafLz8922O336tA4fPuza3hO73S673e62rKoj0VtBaGhovTk56yuOkbVxfKyPY2RtHB9r4/hYH8fI2jg+1lbfjs/5WtLLVCtQj4iIUERERI0KdD5t27ZVdHS0Vq5c6QrMHQ6H1q5d6xo5PiUlRQUFBdqwYYMSExMlSatWrZLT6VRycrIp5QIAAAAAoDaZNj3b7t27tWnTJu3evVulpaXatGmTNm3a5DbneceOHbV8+XJJks1m04QJE/T444/rnXfe0bfffqthw4YpJiZGAwYMkCR16tRJ6enpGj16tNatW6cvvvhC48eP15AhQ6o84jsAAAAAAFZm2mByU6dO1cKFC13PL7/8cknSJ598ol69ekmStm3b5hqBXZImTZqkoqIijRkzRgUFBbrmmmuUnZ2t4OBgV5pFixZp/Pjx6t27twICAjRw4EA988wzZu1GnbLb7Zo2bVq5bvuwDo6RtXF8rI9jZG0cH2vj+Fgfx8jaOD7W5u/Hx/R51AEAAAAAQNWZ1vUdAAAAAABUH4E6AAAAAAAWQqAOAAAAAICFEKgDAAAAAGAhBOoWNnfuXMXFxSk4OFjJyclat25dXRcJkh577DHZbDa3R8eOHeu6WH7ts88+00033aSYmBjZbDa99dZbbusNw9DUqVPVsmVLNWrUSKmpqfrxxx/rprB+6HzHZ8SIEeU+U+np6XVTWD+UlZWlK664QhdddJEiIyM1YMAAbdu2zS3NiRMnNG7cOLVo0UJNmjTRwIEDlZeXV0cl9j9VOUa9evUq9zm655576qjE/uW5555T165dFRoaqtDQUKWkpOjf//63az2fn7p1vuPDZ8da/vKXv7im7S7jr58hAnWLWrp0qTIyMjRt2jRt3LhR3bp1U1pamvLz8+u6aJB02WWXKScnx/X4/PPP67pIfq2oqEjdunXT3LlzPa5/4okn9Mwzz2jevHlau3atGjdurLS0NJ04caKWS+qfznd8JCk9Pd3tM/Wvf/2rFkvo3z799FONGzdO//3vf7VixQqdOnVKffr0UVFRkSvNAw88oHfffVfLli3Tp59+qv379+t3v/tdHZbav1TlGEnS6NGj3T5HTzzxRB2V2L+0atVKf/nLX7RhwwatX79eN9xwg2655RZ99913kvj81LXzHR+Jz45VfPXVV3r++efVtWtXt+V++xkyYEk9evQwxo0b53peWlpqxMTEGFlZWXVYKhiGYUybNs3o1q1bXRcDFZBkLF++3PXc6XQa0dHRxpNPPulaVlBQYNjtduNf//pXHZTQv517fAzDMIYPH27ccsstdVIelJefn29IMj799FPDMM58Xho2bGgsW7bMlWbr1q2GJGPNmjV1VUy/du4xMgzD6Nmzp/HHP/6x7goFN82aNTP++c9/8vmxqLLjYxh8dqzi6NGjxiWXXGKsWLHC7Zj482eIFnULOnnypDZs2KDU1FTXsoCAAKWmpmrNmjV1WDKU+fHHHxUTE6P4+HgNHTpUu3fvrusioQI7d+5Ubm6u2+cpLCxMycnJfJ4sZPXq1YqMjFSHDh00duxYHTp0qK6L5LcKCwslSc2bN5ckbdiwQadOnXL7DHXs2FGtW7fmM1RHzj1GZRYtWqTw8HB17txZmZmZKi4urovi+bXS0lItWbJERUVFSklJ4fNjMecenzJ8dureuHHj1L9/f7fPiuTf30EN6roAKO/gwYMqLS1VVFSU2/KoqCj98MMPdVQqlElOTtbLL7+sDh06KCcnR9OnT9e1116rLVu26KKLLqrr4uEcubm5kuTx81S2DnUrPT1dv/vd79S2bVvt2LFDDz/8sPr27as1a9YoMDCwrovnV5xOpyZMmKCrr75anTt3lnTmMxQUFKSmTZu6peUzVDc8HSNJ+v3vf682bdooJiZGmzdv1uTJk7Vt2za9+eabdVha//Htt98qJSVFJ06cUJMmTbR8+XIlJCRo06ZNfH4soKLjI/HZsYIlS5Zo48aN+uqrr8qt8+fvIAJ1oJr69u3r+r9r165KTk5WmzZt9Nprr2nUqFF1WDLANw0ZMsT1f5cuXdS1a1e1a9dOq1evVu/eveuwZP5n3Lhx2rJlC+NuWFhFx2jMmDGu/7t06aKWLVuqd+/e2rFjh9q1a1fbxfQ7HTp00KZNm1RYWKjXX39dw4cP16efflrXxcIvKjo+CQkJfHbq2J49e/THP/5RK1asUHBwcF0Xx1Lo+m5B4eHhCgwMLDeaYV5enqKjo+uoVKhI06ZNdemll2r79u11XRR4UPaZ4fPkO+Lj4xUeHs5nqpaNHz9e7733nj755BO1atXKtTw6OlonT55UQUGBW3o+Q7WvomPkSXJysiTxOaolQUFBat++vRITE5WVlaVu3brp6aef5vNjERUdH0/47NSuDRs2KD8/X7/5zW/UoEEDNWjQQJ9++qmeeeYZNWjQQFFRUX77GSJQt6CgoCAlJiZq5cqVrmVOp1MrV650u58G1nDs2DHt2LFDLVu2rOuiwIO2bdsqOjra7fPkcDi0du1aPk8WtXfvXh06dIjPVC0xDEPjx4/X8uXLtWrVKrVt29ZtfWJioho2bOj2Gdq2bZt2797NZ6iWnO8YebJp0yZJ4nNUR5xOp0pKSvj8WFTZ8fGEz07t6t27t7799ltt2rTJ9UhKStLQoUNd//vrZ4iu7xaVkZGh4cOHKykpST169NCcOXNUVFSkkSNH1nXR/N6DDz6om266SW3atNH+/fs1bdo0BQYG6o477qjrovmtY8eOudV879y5U5s2bVLz5s3VunVrTZgwQY8//rguueQStW3bVo8++qhiYmI0YMCAuiu0H6ns+DRv3lzTp0/XwIEDFR0drR07dmjSpElq37690tLS6rDU/mPcuHFavHix3n77bV100UWue/7CwsLUqFEjhYWFadSoUcrIyFDz5s0VGhqq++67TykpKbryyivruPT+4XzHaMeOHVq8eLH69eunFi1aaPPmzXrggQd03XXXlZvmCN6XmZmpvn37qnXr1jp69KgWL16s1atX68MPP+TzYwGVHR8+O3XvoosuchtvQ5IaN26sFi1auJb77WeoroedR8X+/ve/G61btzaCgoKMHj16GP/973/rukgwDGPw4MFGy5YtjaCgIOPiiy82Bg8ebGzfvr2ui+XXPvnkE0NSucfw4cMNwzgzRdujjz5qREVFGXa73ejdu7exbdu2ui20H6ns+BQXFxt9+vQxIiIijIYNGxpt2rQxRo8ebeTm5tZ1sf2Gp2MjyViwYIErzfHjx417773XaNasmRESEmLceuutRk5OTt0V2s+c7xjt3r3buO6664zmzZsbdrvdaN++vfHQQw8ZhYWFdVtwP/GHP/zBaNOmjREUFGREREQYvXv3Nj766CPXej4/dauy48Nnx5rOnTLPXz9DNsMwjNqsGAAAAAAAABXjHnUAAAAAACyEQB0AAAAAAAshUAcAAAAAwEII1AEAAAAAsBACdQAAAAAALIRAHQAAAAAACyFQBwAAAADAQgjUAQAAAACwEAJ1AAAAAAAshEAdAAAAAAALIVAHAAAAAMBCCNQBAAAAALAQAnUAALzksccek81mq9G2vXr1Uq9evbxbIHhkxnt9IcceAIBzEagDAOqFl19+WTabzfUIDg7WpZdeqvHjxysvL89rr1NcXKzHHntMq1ev9lqeNVFaWqqYmBjZbDb9+9//vqC8rLJPVsf7BACoLQTqAIB6ZcaMGfp//+//6dlnn9VVV12l5557TikpKSouLvZK/sXFxZo+fbrHYO2RRx7R8ePHvfI657Nq1Srl5OQoLi5OixYtuqC8Ktsn/Moqxx4AUP81qOsCAADgTX379lVSUpIk6a677lKLFi00e/Zsvf3227rjjjtqnK/T6dTJkycrTdOgQQM1aFA7X62vvvqqfvOb32j48OF6+OGHVVRUpMaNG9fKa9eFEydOKCgoSAEB5dsYrLDvtXnsAQD1Hy3qAIB67YYbbpAk7dy5U5L01FNP6aqrrlKLFi3UqFEjJSYm6vXXXy+3nc1m0/jx47Vo0SJddtllstvtmjdvniIiIiRJ06dPd3Wzf+yxxyR5vk95wYIFuuGGGxQZGSm73a6EhAQ999xzF7RPx48f1/LlyzVkyBDdfvvtOn78uN5+++1y6Sq6F3vEiBGKi4uTJO3atavSfZLOtN5fe+21aty4sZo2bapbbrlFW7duLZfvvn37NGrUKMXExMhut6tt27YaO3asWwXHTz/9pEGDBql58+YKCQnRlVdeqffff98tn9WrV8tms2nJkiV65JFHdPHFFyskJEQOh0MjRoxQkyZNtGPHDvXr108XXXSRhg4dKulMZcqcOXN02WWXKTg4WFFRUbr77rt15MiRSt/PkydPaurUqUpMTFRYWJgaN26sa6+9Vp988okrzfneJ0/H/vTp05o5c6batWsnu92uuLg4PfzwwyopKXFLFxcXpxtvvFGff/65evTooeDgYMXHx+uVV16ptNwAgPqLql8AQL22Y8cOSVKLFi0kSU8//bRuvvlmDR06VCdPntSSJUs0aNAgvffee+rfv7/btqtWrdJrr72m8ePHKzw8XN26ddNzzz2nsWPH6tZbb9Xvfvc7SVLXrl0rfP3nnntOl112mW6++WY1aNBA7777ru699145nU6NGzeuRvv0zjvv6NixYxoyZIiio6PVq1cvLVq0SL///e+rnVdERESl+/Txxx+rb9++io+P12OPPabjx4/r73//u66++mpt3LjRFfDv379fPXr0UEFBgcaMGaOOHTtq3759ev3111VcXKygoCDl5eXpqquuUnFxse6//361aNFCCxcu1M0336zXX39dt956q1vZZs6cqaCgID344IMqKSlRUFCQpDMBcFpamq655ho99dRTCgkJkSTdfffdevnllzVy5Ejdf//92rlzp5599ll9/fXX+uKLL9SwYUOP74HD4dA///lP3XHHHRo9erSOHj2ql156SWlpaVq3bp26d+9+3vfJk7vuuksLFy7UbbfdpokTJ2rt2rXKysrS1q1btXz5cre027dv12233aZRo0Zp+PDhmj9/vkaMGKHExERddtll1TyqAACfZwAAUA8sWLDAkGR8/PHHxoEDB4w9e/YYS5YsMVq0aGE0atTI2Lt3r2EYhlFcXOy23cmTJ43OnTsbN9xwg9tySUZAQIDx3XffuS0/cOCAIcmYNm1auTJMmzbNOPer9dzXMwzDSEtLM+Lj492W9ezZ0+jZs2eV9vXGG280rr76atfzF154wWjQoIGRn59fpTyHDx9utGnTxvW8sn3q3r27ERkZaRw6dMi17JtvvjECAgKMYcOGuZYNGzbMCAgIML766qtyeTidTsMwDGPChAmGJOM///mPa93Ro0eNtm3bGnFxcUZpaalhGIbxySefGJKM+Pj4cu/f8OHDDUnGlClT3Jb/5z//MSQZixYtcluenZ1dbvm578vp06eNkpISt+2OHDliREVFGX/4wx+q9D6de+w3bdpkSDLuuusut3QPPvigIclYtWqVa1mbNm0MScZnn33mWpafn2/Y7XZj4sSJ5V4LAFD/0fUdAFCvpKamKiIiQrGxsRoyZIiaNGmi5cuX6+KLL5YkNWrUyJX2yJEjKiws1LXXXquNGzeWy6tnz55KSEi4oPKc/XqFhYU6ePCgevbsqZ9++kmFhYXVzu/QoUP68MMP3e63HzhwoGw2m1577bULKuu5cnJytGnTJo0YMULNmzd3Le/atat++9vf6oMPPpB0psv5W2+9pZtuusk1PsDZyrqEf/DBB+rRo4euueYa17omTZpozJgx2rVrl77//nu37YYPH+72/p1t7Nixbs+XLVumsLAw/fa3v9XBgwddj8TERDVp0sStG/u5AgMDXa31TqdThw8f1unTp5WUlOTxvKiKsvcmIyPDbfnEiRMlqVx3/4SEBF177bWu5xEREerQoYN++umnGr0+AMC30fUdAFCvzJ07V5deeqkaNGigqKgodejQwW0Asvfee0+PP/64Nm3a5HavsKc5sNu2bXvB5fniiy80bdo0rVmzptzI84WFhQoLC6tWfkuXLtWpU6d0+eWXa/v27a7lycnJWrRoUY2703vy888/S5I6dOhQbl2nTp304YcfqqioSMeOHZPD4VDnzp3Pm19ycrLHvMrWn51HRe9/gwYN1KpVK7dlP/74owoLCxUZGelxm/z8/ErLtnDhQv31r3/VDz/8oFOnTp23DOfz888/KyAgQO3bt3dbHh0draZNm7re2zKtW7cul0ezZs3Oe389AKB+IlAHANQrPXr08NiqK0n/+c9/dPPNN+u6667TP/7xD7Vs2VINGzbUggULtHjx4nLpK2rNraodO3aod+/e6tixo2bPnq3Y2FgFBQXpgw8+0N/+9jc5nc5q51k2FdvVV1/tcf1PP/2k+Ph4SWcqHwzDKJemtLS02q9bFyp6/+12e7nR351OpyIjIyucqq5sIDhPXn31VY0YMUIDBgzQQw89pMjISAUGBiorK8s1xkFNeaoA8iQwMNDjck/HDwBQ/xGoAwD8xhtvvKHg4GB9+OGHstvtruULFiyoch5VDbwk6d1331VJSYneeecdtxbTyrphV2bnzp368ssvNX78ePXs2dNtndPp1P/8z/9o8eLFeuSRRySdaZH11HX63NbcivapTZs2kqRt27aVW/fDDz8oPDxcjRs3VqNGjRQaGqotW7ZUWv42bdpUmNfZr1cT7dq108cff6yrr7662hUsr7/+uuLj4/Xmm2+6vRfTpk1zS1edY9+mTRs5nU79+OOPrh4DkpSXl6eCgoIL2lcAQP3HPeoAAL8RGBgom83m1qK8a9cuvfXWW1XOo2yE8YKCgiq9nuTeKlpYWFitioGzlbUWT5o0Sbfddpvb4/bbb1fPnj3dWpTbtWunH374QQcOHHAt++abb/TFF19UaZ9atmyp7t27a+HChW7rtmzZoo8++kj9+vWTJAUEBGjAgAF69913tX79+nLlLtv/fv36ad26dVqzZo1rXVFRkV544QXFxcVd0HgAt99+u0pLSzVz5sxy606fPl3p8fJ0nNauXetWTql6x77svZkzZ47b8tmzZ0tSuRkGAAA4Gy3qAAC/0b9/f82ePVvp6en6/e9/r/z8fM2dO1ft27fX5s2bq5RHo0aNlJCQoKVLl+rSSy9V8+bN1blzZ4/3Z/fp00dBQUG66aabdPfdd+vYsWN68cUXFRkZqZycnGqXf9GiRerevbtiY2M9rr/55pt13333aePGjfrNb36jP/zhD5o9e7bS0tI0atQo5efna968ebrsssvkcDiqtE9PPvmk+vbtq5SUFI0aNco1PVtYWJjbXOt//vOf9dFHH6lnz54aM2aMOnXqpJycHC1btkyff/65mjZtqilTpuhf//qX+vbtq/vvv1/NmzfXwoULtXPnTr3xxhvlurNXR8+ePXX33XcrKytLmzZtUp8+fdSwYUP9+OOPWrZsmZ5++mnddtttHre98cYb9eabb+rWW29V//79tXPnTs2bN08JCQk6duxYld6nc3Xr1k3Dhw/XCy+8oIKCAvXs2VPr1q3TwoULNWDAAF1//fU13lcAgB+o0zHnAQDwkrLp2TxND3a2l156ybjkkksMu91udOzY0ViwYIHHadUkGePGjfOYx5dffmkkJiYaQUFBbtN1ecrnnXfeMbp27WoEBwcbcXFxxqxZs4z58+cbkoydO3e60p1verYNGzYYkoxHH320wjS7du0yJBkPPPCAa9mrr75qxMfHG0FBQUb37t2NDz/8sNz0bJXtk2EYxscff2xcffXVRqNGjYzQ0FDjpptuMr7//vtyr//zzz8bw4YNMyIiIgy73W7Ex8cb48aNc5v6bMeOHcZtt91mNG3a1AgODjZ69OhhvPfee275lE3PtmzZsnKvMXz4cKNx48YVvgcvvPCCkZiYaDRq1Mi46KKLjC5duhiTJk0y9u/f70pz7nvtdDqNP//5z0abNm0Mu91uXH755cZ7771XrffJ07E/deqUMX36dKNt27ZGw4YNjdjYWCMzM9M4ceKEW7o2bdoY/fv3L7cv1ZmyDwBQv9gMg1FKAAAAAACwCu5RBwAAAADAQgjUAQAAAACwEAJ1AAAAAAAsxNRA/bPPPtNNN92kmJgY2Wy2Kk1/s3r1av3mN7+R3W5X+/bt9fLLL5dLM3fuXMXFxSk4OFjJyclat26d9wsPAAAAAEAdMDVQLyoqUrdu3TR37twqpd+5c6f69++v66+/Xps2bdKECRN011136cMPP3SlWbp0qTIyMjRt2jRt3LhR3bp1U1pamvLz883aDQAAAAAAak2tjfpus9m0fPlyDRgwoMI0kydP1vvvv68tW7a4lg0ZMkQFBQXKzs6WJCUnJ+uKK67Qs88+K0lyOp2KjY3VfffdpylTppi6DwAAAAAAmK1BXRfgbGvWrFFqaqrbsrS0NE2YMEGSdPLkSW3YsEGZmZmu9QEBAUpNTdWaNWsqzLekpEQlJSWu506nU4cPH1aLFi1ks9m8uxMAAAAAAJzDMAwdPXpUMTExCgiovHO7pQL13NxcRUVFuS2LioqSw+HQ8ePHdeTIEZWWlnpM88MPP1SYb1ZWlqZPn25KmQEAAAAAqKo9e/aoVatWlaaxVKBulszMTGVkZLieFxYWqnXr1tqzZ49CQ0PrsGTl/W3F/+nlL3ep1Fn+joTAAJtGXBWnB357aR2UDAAAAABQUw6HQ7GxsbrooovOm9ZSgXp0dLTy8vLcluXl5Sk0NFSNGjVSYGCgAgMDPaaJjo6uMF+73S673V5ueWhoqOUC9WE9O2nh+jwFeBg5wGaThvfspNDQxrVfMAAAAADABavK7deWmkc9JSVFK1eudFu2YsUKpaSkSJKCgoKUmJjolsbpdGrlypWuNL6ubXhjzRrYVQFnHbtAm00BNmnWwK6KCydIBwAAAID6zNQW9WPHjmn79u2u5zt37tSmTZvUvHlztW7dWpmZmdq3b59eeeUVSdI999yjZ599VpMmTdIf/vAHrVq1Sq+99pref/99Vx4ZGRkaPny4kpKS1KNHD82ZM0dFRUUaOXKkmbtSqwYlxarzxaHq+/TnkqSR18TpzuQ2BOkAAAAA4AdMDdTXr1+v66+/3vW87D7x4cOH6+WXX1ZOTo52797tWt+2bVu9//77euCBB/T000+rVatW+uc//6m0tDRXmsGDB+vAgQOaOnWqcnNz1b17d2VnZ5cbYM7XtWnxa1Ce8dtLFRJkqbsUAAAAAAAmqbV51K3E4XAoLCxMhYWFlrtHvUzxydNKmPqhJOn7GWkE6gAAAADgw6oTh1rqHnUAAAAAAPwdgToAAAAAABZCoA4AAAAAgIUQqAMAAAAAYCEE6gAAAAAAWAiBOgAAAAAAFkKgDgAAAACAhRCoAwAAAABgIQTqAAAAAABYCIE6AAAAAAAWQqAOAAAAAICFEKgDAAAAAGAhBOoAAAAAAFgIgToAAAAAABZCoA4AAAAAgIUQqAMAAAAAYCEE6gAAAAAAWAiBOgAAAAAAFkKgDgAAAACAhRCoAwAAAABgIQTqAAAAAABYCIE6AAAAAAAWQqAOAAAAAICFEKgDAAAAAGAhtRKoz507V3FxcQoODlZycrLWrVtXYdpevXrJZrOVe/Tv39+VZsSIEeXWp6en18auAAAAAABgqgZmv8DSpUuVkZGhefPmKTk5WXPmzFFaWpq2bdumyMjIcunffPNNnTx50vX80KFD6tatmwYNGuSWLj09XQsWLHA9t9vt5u0EAAAAAAC1xPQW9dmzZ2v06NEaOXKkEhISNG/ePIWEhGj+/Pke0zdv3lzR0dGux4oVKxQSElIuULfb7W7pmjVrZvauAAAAAABgOlMD9ZMnT2rDhg1KTU399QUDApSamqo1a9ZUKY+XXnpJQ4YMUePGjd2Wr169WpGRkerQoYPGjh2rQ4cOVZhHSUmJHA6H2wMAAAAAACsyNVA/ePCgSktLFRUV5bY8KipKubm5591+3bp12rJli+666y635enp6XrllVe0cuVKzZo1S59++qn69u2r0tJSj/lkZWUpLCzM9YiNja35TgEAAAAAYCLT71G/EC+99JK6dOmiHj16uC0fMmSI6/8uXbqoa9euateunVavXq3evXuXyyczM1MZGRmu5w6Hg2AdAAAAAGBJpraoh4eHKzAwUHl5eW7L8/LyFB0dXem2RUVFWrJkiUaNGnXe14mPj1d4eLi2b9/ucb3dbldoaKjbAwAAAAAAKzI1UA8KClJiYqJWrlzpWuZ0OrVy5UqlpKRUuu2yZctUUlKiO++887yvs3fvXh06dEgtW7a84DIDAAAAAFCXTB/1PSMjQy+++KIWLlyorVu3auzYsSoqKtLIkSMlScOGDVNmZma57V566SUNGDBALVq0cFt+7NgxPfTQQ/rvf/+rXbt2aeXKlbrlllvUvn17paWlmb07AAAAAACYyvR71AcPHqwDBw5o6tSpys3NVffu3ZWdne0aYG737t0KCHCvL9i2bZs+//xzffTRR+XyCwwM1ObNm7Vw4UIVFBQoJiZGffr00cyZM5lLHQAAAADg82yGYRh1XYja5nA4FBYWpsLCQsver1588rQSpn4oSfp+RppCgiw97h8AAAAAoBLViUNN7/oOAAAAAACqjkAdAAAAAAALIVAHAAAAAMBCCNQBAAAAALAQAnUAAAAAACyEQB0AAAAAAAshUAcAAAAAwEII1AEAAAAAsBACdQAAAAAALIRAHQAAAAAACyFQBwAAAADAQgjUAQAAAACwEAJ1AAAAAAAshEAdAAAAAAALIVAHAAAAAMBCCNQBAAAAALAQAnUAAAAAACyEQB0AAAAAAAshUAcAAAAAwEII1AEAAAAAsBACdQAAAAAALIRAHQAAAAAACyFQBwAAAADAQgjUAQAAAACwkFoJ1OfOnau4uDgFBwcrOTlZ69atqzDtyy+/LJvN5vYIDg52S2MYhqZOnaqWLVuqUaNGSk1N1Y8//mj2bgAAAAAAYDrTA/WlS5cqIyND06ZN08aNG9WtWzelpaUpPz+/wm1CQ0OVk5Pjevz8889u65944gk988wzmjdvntauXavGjRsrLS1NJ06cMHt3AAAAAAAwlemB+uzZszV69GiNHDlSCQkJmjdvnkJCQjR//vwKt7HZbIqOjnY9oqKiXOsMw9CcOXP0yCOP6JZbblHXrl31yiuvaP/+/XrrrbfM3h0AAAAAAExlaqB+8uRJbdiwQampqb++YECAUlNTtWbNmgq3O3bsmNq0aaPY2Fjdcsst+u6771zrdu7cqdzcXLc8w8LClJycXGGeJSUlcjgcbg8AAAAAAKzI1ED94MGDKi0tdWsRl6SoqCjl5uZ63KZDhw6aP3++3n77bb366qtyOp266qqrtHfvXklybVedPLOyshQWFuZ6xMbGXuiuAQAAAABgCsuN+p6SkqJhw4ape/fu6tmzp958801FRETo+eefr3GemZmZKiwsdD327NnjxRIDAAAAAOA9pgbq4eHhCgwMVF5entvyvLw8RUdHVymPhg0b6vLLL9f27dslybVddfK02+0KDQ11ewAAAAAAYEWmBupBQUFKTEzUypUrXcucTqdWrlyplJSUKuVRWlqqb7/9Vi1btpQktW3bVtHR0W55OhwOrV27tsp5AgAAAABgVQ3MfoGMjAwNHz5cSUlJ6tGjh+bMmaOioiKNHDlSkjRs2DBdfPHFysrKkiTNmDFDV155pdq3b6+CggI9+eST+vnnn3XXXXdJOjMi/IQJE/T444/rkksuUdu2bfXoo48qJiZGAwYMMHt3AAAAAAAwlemB+uDBg3XgwAFNnTpVubm56t69u7Kzs12Dwe3evVsBAb827B85ckSjR49Wbm6umjVrpsTERH355ZdKSEhwpZk0aZKKioo0ZswYFRQU6JprrlF2draCg4PN3h0AAAAAAExlMwzDqOtC1DaHw6GwsDAVFhZa9n714pOnlTD1Q0nS9zPSFBJkep0KAAAAAMAk1YlDLTfqOwAAAAAA/oxAHQAAAAAACyFQBwAAAADAQgjUAQAAAACwEAJ1AAAAAAAshEAdAAAAAAALIVAHAAAAAMBCCNQBAAAAALAQAnUAAAAAACyEQB0AAAAAAAshUAcAAAAAwEII1AEAAAAAsBACdQAAAAAALIRAHQAAAAAACyFQBwAAAADAQgjUAQAAAACwEAJ1AAAAAAAshEAdAAAAAAALIVAHAAAAAMBCCNQBAAAAALAQAnUAAAAAACyEQB0AAAAAAAtpUNcFAGCenQeL9Nr6Pdp75LhaNWuk25Ni1Ta8cV0XCwAAAEAlCNSBeuq19Xs05Y3NstlsMgxDNptNz3+6Q7MGdtWgpNi6Lh4AAACACtRK1/e5c+cqLi5OwcHBSk5O1rp16ypM++KLL+raa69Vs2bN1KxZM6WmppZLP2LECNlsNrdHenq62bsB+IydB4s05Y3NchpSqdNw+zv5jc3adbCorosIAAAAoAKmB+pLly5VRkaGpk2bpo0bN6pbt25KS0tTfn6+x/SrV6/WHXfcoU8++URr1qxRbGys+vTpo3379rmlS09PV05Ojuvxr3/9y+xdAXzGa+v3yGazeVxns9m0dP2eWi4RAAAAgKoyPVCfPXu2Ro8erZEjRyohIUHz5s1TSEiI5s+f7zH9okWLdO+996p79+7q2LGj/vnPf8rpdGrlypVu6ex2u6Kjo12PZs2amb0rgM/Ye+S4DMPwuM4wDO09cryWSwQAAACgqkwN1E+ePKkNGzYoNTX11xcMCFBqaqrWrFlTpTyKi4t16tQpNW/e3G356tWrFRkZqQ4dOmjs2LE6dOhQhXmUlJTI4XC4PYD6rFWzRpW2qLdq1qiWSwQAAACgqkwN1A8ePKjS0lJFRUW5LY+KilJubm6V8pg8ebJiYmLcgv309HS98sorWrlypWbNmqVPP/1Uffv2VWlpqcc8srKyFBYW5nrExjKQFuq325NiK21RH8xgcgAAAIBlWXoe9b/85S9asmSJli9fruDgYNfyIUOG6Oabb1aXLl00YMAAvffee/rqq6+0evVqj/lkZmaqsLDQ9dizh/tzUb+1DW+sWQO7KuCsRvVAm00BNmnWwK6KY4o2AAAAwLJMnZ4tPDxcgYGBysvLc1uel5en6OjoSrd96qmn9Je//EUff/yxunbtWmna+Ph4hYeHa/v27erdu3e59Xa7XXa7vfo7APiwQUmx6nxxqPo+/bkkaeQ1cbozuQ1BOgAAAGBxpraoBwUFKTEx0W0guLKB4VJSUirc7oknntDMmTOVnZ2tpKSk877O3r17dejQIbVs2dIr5QbqizYtfg3KM357KUE6AAAA4ANM7/qekZGhF198UQsXLtTWrVs1duxYFRUVaeTIkZKkYcOGKTMz05V+1qxZevTRRzV//nzFxcUpNzdXubm5OnbsmCTp2LFjeuihh/Tf//5Xu3bt0sqVK3XLLbeoffv2SktLM3t3AAAAAAAwlald3yVp8ODBOnDggKZOnarc3Fx1795d2dnZrgHmdu/erYCAX+sLnnvuOZ08eVK33XabWz7Tpk3TY489psDAQG3evFkLFy5UQUGBYmJi1KdPH82cOZPu7QAAAAAAn2d6oC5J48eP1/jx4z2uO3cAuF27dlWaV6NGjfThhx96qWQAAAAAAFiLpUd9BwAAAADA3xCoAwAAAABgIQTqAAAAAABYCIE6AAAAAAAWQqAOAAAAAICF1Mqo7wAA37bzYJFeW79He48cV6tmjXR7Uqzahjeu62IBAADUSwTqAIBKvbZ+j6a8sVk2m02GYchms+n5T3do1sCuGpQUW9fFAwAAqHcI1P0ILWIAqmvnwSJNeWOznIYkwziz8Je/k9/YrCvimiuO6wgAAIBXEaj7CVrEANTEa+v3yGaz/Rqkn8Vms2np+j2anN6xDkoGAABQfzGYnB84u0Ws1Gm4/Z38xmbtOlhU10UEYFF7jxyX4SFIlyTDMLT3yPFaLhEAAED9R6DuB1wtYh6UtYgBgCetmjWq9PrRqlmjWi4RAABA/Ueg7gdoEQNQU7cnxVZ6/RjMrTMAAABeR6DuB2gRA1BTbcMba9bArgo46xISaLMpwCbNGtiVgeQAAABMwGByfuD2pFg9/+kOj+toEQNwPoOSYtX54lD1ffpzSdLIa+J0Z3IbgvQaYgYOAKh7XIthdQTq9ciaHYcqXDfmung9/9lProGbA2yS8cvynMITyik8UTuFRK06carU9f/anw4ruGFgHZYGvuzsc+nqduFcN2po9bZ8vfCfn2TTmWuwTdK8T3fo7uvi1fPSyDouHQD4B67F9VNKuxZ1XQSvouu7n+h5aaSybu3iep7eOVqzB3XnYgQAtSSn8Lhe+M+ZClOnIbe/z3/2k3Kp+AAA03Ethq+gRd2PRIUGu/4flBhL66oF5RQe1+ptB3TgWIkimtjVq0OEWoYxhkB9xjH3H6u3HXC13pzLJumTbfm6o0frWi4VAPgXrsXwFQTqgEV46ob17ub9dMOqxzjm/uXAsRKPPwylM8f/wLGS2izOeZlRiUTFFIC65mvXYvgvAnXAAs7uhlX25VH29/nPflKHqFBFhwVXtDl8EMfc/0Q0sVfaihPRxF7LJaqYGZVIVEwBsAJfuhbDv3GPOmABZd2wPCnrhoX6hWPuf3p1iKi0Fef6DtYIVs24f5N7QgFYha9ciwECdcAC6Iblfzjm/qdlWCPdfV28bGfV0ATYJJtNuvu6eMv0oDCjEomKKQBW4SvXYoCu74AF0A3L/3DM/VPPSyMV16Kxprz5raQzM3D8tlO0pX4YmlGJRMUUACsx61rMOBzwJgJ1wAJ6dYjQu5v3e1xHN6z6iWPuv6w+A4cZlUhUTAGwGm9fixmHw7uo9CBQByyhrBvW85+duYdTOtMNyxDdsOorM485X264EGZUIlExBW/iGgerYYBY76LS44xauUd97ty5iouLU3BwsJKTk7Vu3bpK0y9btkwdO3ZUcHCwunTpog8++MBtvWEYmjp1qlq2bKlGjRopNTVVP/74o5m7AJiu56WRyrq1i+t5eudozR7U3a8uSP7GjGO+elu+Ji77Ru9t3q///nRI723er4nLvtGn/8c9wKgaM+7f9LV7QnMKj+tf63brmVU/6l/rdiun8Lil8vNnXONgRYzD4T0MPvor0wP1pUuXKiMjQ9OmTdPGjRvVrVs3paWlKT/f8wn75Zdf6o477tCoUaP09ddfa8CAARowYIC2bNniSvPEE0/omWee0bx587R27Vo1btxYaWlpOnHCfw4c6qdzu2FZ7ccrvM+bx5wvN3iLGZVIvlIZ6e1AkMDSe7jGwarMHIfD3yr6qPT4leld32fPnq3Ro0dr5MiRkqR58+bp/fff1/z58zVlypRy6Z9++mmlp6froYcekiTNnDlTK1as0LPPPqt58+bJMAzNmTNHjzzyiG655RZJ0iuvvKKoqCi99dZbGjJkSJXLVnzytBqcPO2FvfS+4rPKVVzFMp44VVrp+pKz1pecJy3qhrePkRnHPNdxQv/58YAOHTupFk2CdO0lEYoOpUKhprx5jD7emlfpfcArtuZqUGJsjfL21+uHGee7r7yXTRs1dP1/c9cY2RsGnvd7pi7y9KZcx4lKu6/GtWjsVrlW2/mdm7e/XYvNvMbB/3jzWtwspGGl52azkIY1utb958cDWvDlrnJdwP9wVVtdc0l4jctr5etHnuNEpZUeeY4TFb6XVY2Z6lJ1ymgzDKOi9+KCnTx5UiEhIXr99dc1YMAA1/Lhw4eroKBAb7/9drltWrdurYyMDE2YMMG1bNq0aXrrrbf0zTff6KefflK7du309ddfq3v37q40PXv2VPfu3fX000+Xy7OkpEQlJb/WZDkcDsXGxip2wmsKsId4ZV8BAAAAAKiIs6RYe+bcrsLCQoWGhlaa1tSu7wcPHlRpaamioqLclkdFRSk3N9fjNrm5uZWmL/tbnTyzsrIUFhbmesTGUtsKAAAAALAmvxj1PTMzUxkZGa7nZS3q6/6393lrMnzJ2p8O1/prlpwq1T2LNkqS5g39jexemGbIn/O0smUb9ih7S66cHvrgBNjO3G96Id2qvfle/ufHA1rwxS5X16my0dQvtKuY1Y95ruOEHl7+rTz1k7LZpKxbu9S4m60ZvP1+ejM/M893M1j93DSTlY+7GeeRGXmade3w9rXYzGucr/xOsPJ1s8zuQ0Wa9u73kqS0hCj16hh5wd2qzcjTDHmOE/rsrC7l110SUeNzct6nO7Ru1+EKz/cecc11T8921crTV37Lff7jQc3/cqdbl/+qXDuS45vX+DVri8PhUMs5VUtraqAeHh6uwMBA5eXluS3Py8tTdHS0x22io6MrTV/2Ny8vTy1btnRLc3ZX+LPZ7XbZ7eXnaA0JaqCQoPpTV1HXc/HaGwZ6vQz+nKfVHCk+Vek9Q0eKT3nlPbjQ9zKn8LgWfLnLraxlX0jzv9ypzheHeWWQPise87gWjV1Tvp375Xb3dfFq06Jx3RawEt5+Py80v9o6381gxXOztlzovqd2itK/t3junWdI+m2n6Grl7+38JHPOzTU7DlV6f+2XOw7pjh6tq5WnGdfi2rrG+crvBG/kmev4dQC+dzbvV2qnqAua6q5sWq0yK7bm6aOteRc0rZYZeZqlTYvG+h8vnYdRocGVfi6jQoMtcf0o481zKTUhSp0vDtMn2/Jd0zBe3yHyvNcMX4jrTlejjKZ2fQ8KClJiYqJWrlzpWuZ0OrVy5UqlpKR43CYlJcUtvSStWLHClb5t27aKjo52S+NwOLR27doK8wTOvngs27Cn3o+YaYaIJvZKR+GMaFK+Mqwu+PtooT0vjdTsQd11Y9cYXRnfQjd2jbHkyNpW5yvnO7zr7GnkyqaPu5Bp5Lydn2TOuWnGiNVmXYvNusb54++E1dvy9fDyb13Ps7fkXtCMBGePyl/mQkflNyNPX9GrQ0Sln8vrO1T/nDfru83b55IkRYcF644erXX/DZfojh6t/XImJNOrHTIyMjR8+HAlJSWpR48emjNnjoqKilyjwA8bNkwXX3yxsrKyJEl//OMf1bNnT/31r39V//79tWTJEq1fv14vvPCCJMlms2nChAl6/PHHdckll6ht27Z69NFHFRMT4zZgHVDm3JrY7C25+veWXEvWxFpZrw4Renfzfo/ravqFYQYzp0jxFWVfbqg5Xznf4X09L41Uh6jQarfk1FZ+ZpybZT/eK2q5s0rwX8bb1zizfiecG/xfaGu1N1UUAEtnAuAOUaHVPkfLKmcqOo8+2ZZf7eNmRp6+oqyir6IeJDW5hphx/TDjXMIZpgfqgwcP1oEDBzR16lTl5uaqe/fuys7Odg0Gt3v3bgUE/Nqwf9VVV2nx4sV65JFH9PDDD+uSSy7RW2+9pc6dO7vSTJo0SUVFRRozZowKCgp0zTXXKDs7W8HBnARwx8XDe8z4wjCDGT844X985XyHObwdCHozP1/58e4r12KzfidYvZHAjADYjMoZf69893ZFnxnXD3+uTDFbrXTkHz9+vMaPH+9x3erVq8stGzRokAYNGlRhfjabTTNmzNCMGTO8VUTUU1w8vMvbXxhmoCUU3uIL5zv8ky/8ePeVa7EZvxN8oZHAjADYjMoZX6nwMZO3Kw69ff3w98oUM1n/jnv4HW92FePi4X1W71ZNSyi8yernO/yX1X+8+8q12Mz7863cSGBGAGxG5YyvVPj4Gm9eP6hMMQ+BOizF213FuHj4J1pCAaD6rB78m8HX7s/3FjMCYDMqZ3ylwsefUZliHgJ1WIYZXcW4ePgvWkLhT6w8aBX8m9Wvxf56f75ZAbAZlTO+UOHjz6hMMQ+BOizDjK5iXDwA1HdWH7QKsDJ/vj/frADYjMoZq1f4+DsqU8xBoI4L4gv3k3PxAFBf+cKgVWajNwEulL/eny8RAMN7OJe8j0AdNeZL95Nz8QBQH/nCoFVmojcBvMVX7s+nYgrwHwTqqBHuJweAuucLg1aZhd4EsDpvB/9UTAH+JaCuCwDfVNaK40lZK051lXUVs9mkAJvc/lqtqxiAC3duy1BO4XFL5ecLynoieWKVQavMYsb3EGBVFVVMGcaZiqncwhMVbwzAJ9GiXo+ktGtRa6+1eN3uStcbqll5Utq10JArWmvp+j3ae+S4WjVrpMFJsYoLb1zDkpqn+ORp1//J8c0VEsTHqaa+zyl0/f/FjoMamtxGbS14zH2lnL7gtfV79L/Lv3U9/3BLnrK35GrWwK4alBRb5/n5iuiwYL1XQU8kScr47aWWvH56g1nfQ4AVzcr+QQE2m0qN8n1oAmw2/V/+Ud36m4vroGQAzEKLOmqkVbNGstk8t2XYbDa1albz+6XiwhtrcnpH/f2OyzU5vWO9/ZGJM15bv0c3PvO56/mCz3ep919Xa9n6PXVYqvJ8pZy+YOfBIk15Y7Orm7IklRqGnIY0+Y3N2nWwqE7z8yVtwxtr1sCuCrBJgQE2t7+zBnat19dPM7+HAKvZe+S4DA9BuiQZhqG9R+p/DyLA3xCoo0ZuT4qt9AtjcD1uwYL3+EqA5Svl9BWvrd9TaYC1tJqVH97Oz9cMSorVqom9NOa6ePXvGqMx18Vr1cRe9bongcT3EPwLFVOA/yFQR434cysOvMdXAixfKaev8HbLEC1N/tkTie8h+BMqpgD/w021qLFBSbG6Iq65T9xPDmvylQDLV8rpK1wtQx7e05q0DHk7P/gOvofgL8oqpia/sVk2m02GYbj+UjEF1E8E6rggZa04QE34SoDlK+X0Fbcnxer5T3d4XFeTliFv5wffwvcQ/AUVU4B/oes7gDrjK135fKWcvsLbXZbpAg3AX/jjbS6Av6JFHUCd8ZWufL5STl/i7ZYhWpoAAEB9YjMqaiaqxxwOh8LCwlRYWKjQ0NC6Lg58VPHJ00qY+qEk6fsZacyjfgF2HSzyiQDLV8oJAAAA66lOHEpkAdTQrkO/Tsk1e8X/aWhyG7UlaKsRX7nH1FfKCQAAAN/GPepADby2fo9ufOZz1/MFn+9S77+u1jKm6QIAAABwgQjUgWraebBIU97YLOdZN42UGoachjT5jc3adbCo4o0BAAAA4DwI1IFqem39njNTdXlgs9m0lFZ1AAAAABeAQB2opr1Hjlc6VdfeI8druUQAAAAA6hMCdaCaWjVrVGmLeqtmjWq5RAAAAADqEwJ1oJpuT4qttEV9cFJsLZcIAAAAQH1iaqB++PBhDR06VKGhoWratKlGjRqlY8eOVZr+vvvuU4cOHdSoUSO1bt1a999/vwoLC93S2Wy2co8lS5aYuSuAS9vwxpo1sKsCbFJggM3t76yBXZlXGwAAAMAFMXUe9aFDhyonJ0crVqzQqVOnNHLkSI0ZM0aLFy/2mH7//v3av3+/nnrqKSUkJOjnn3/WPffco/379+v11193S7tgwQKlp6e7njdt2tTMXQHcDEqK1RVxzbV0/R7tPXJcrZo10uCkWIJ0AAAAABfMZlTUh/cCbd26VQkJCfrqq6+UlJQkScrOzla/fv20d+9excTEVCmfZcuW6c4771RRUZEaNDhTr2Cz2bR8+XINGDCgRmVzOBwKCwtTYWGhQkNDa5QHAAAAAABVVZ041LSu72vWrFHTpk1dQbokpaamKiAgQGvXrq1yPmU7URaklxk3bpzCw8PVo0cPzZ8/v8J7hiWppKREDofD7QEAAAAAgBWZ1vU9NzdXkZGR7i/WoIGaN2+u3NzcKuVx8OBBzZw5U2PGjHFbPmPGDN1www0KCQnRRx99pHvvvVfHjh3T/fff7zGfrKwsTZ8+vWY7AgAAAABALap2i/qUKVM8DuZ29uOHH3644II5HA71799fCQkJeuyxx9zWPfroo7r66qt1+eWXa/LkyZo0aZKefPLJCvPKzMxUYWGh67Fnz54LLh8AAAAAAGaodov6xIkTNWLEiErTxMfHKzo6Wvn5+W7LT58+rcOHDys6OrrS7Y8ePar09HRddNFFWr58uRo2bFhp+uTkZM2cOVMlJSWy2+3l1tvtdo/LAQAAAACwmmoH6hEREYqIiDhvupSUFBUUFGjDhg1KTEyUJK1atUpOp1PJyckVbudwOJSWlia73a533nlHwcHB532tTZs2qVmzZgTjAAAAAACfZ9o96p06dVJ6erpGjx6tefPm6dSpUxo/fryGDBniGvF937596t27t1555RX16NFDDodDffr0UXFxsV599VW3gd8iIiIUGBiod999V3l5ebryyisVHBysFStW6M9//rMefPBBs3YFAAAAAIBaY+o86osWLdL48ePVu3dvBQQEaODAgXrmmWdc60+dOqVt27apuLhYkrRx40bXiPDt27d3y2vnzp2Ki4tTw4YNNXfuXD3wwAMyDEPt27fX7NmzNXr0aDN3BQAAAACAWmHaPOpWxjzqAAAAAIDaZIl51AEAAAAAQPURqAMAAAAAYCEE6gAAAAAAWAiBOgAAAAAAFkKgDgAAAACAhRCoAwAAAABgIQTqAAAAAABYCIE6AAAAAAAWQqAOAAAAAICFEKgDAAAAAGAhBOoAAAAAAFgIgToAAAAAABZCoA4AAAAAgIUQqAMAAAAAYCEE6gAAAAAAWAiBOgAAAAAAFkKgDgAAAACAhRCoAwAAAABgIQTqAAAAAABYCIE6AAAAAAAWQqAOAAAAAICFEKgDAAAAAGAhBOoAAAAAAFgIgToAAAAAABZiaqB++PBhDR06VKGhoWratKlGjRqlY8eOVbpNr169ZLPZ3B733HOPW5rdu3erf//+CgkJUWRkpB566CGdPn3azF0BAAAAAKBWNDAz86FDhyonJ0crVqzQqVOnNHLkSI0ZM0aLFy+udLvRo0drxowZruchISGu/0tLS9W/f39FR0fryy+/VE5OjoYNG6aGDRvqz3/+s2n7AgAAAABAbbAZhmGYkfHWrVuVkJCgr776SklJSZKk7Oxs9evXT3v37lVMTIzH7Xr16qXu3btrzpw5Htf/+9//1o033qj9+/crKipKkjRv3jxNnjxZBw4cUFBQ0HnL5nA4FBYWpsLCQoWGhtZsBwEAAAAAqKLqxKGmdX1fs2aNmjZt6grSJSk1NVUBAQFau3ZtpdsuWrRI4eHh6ty5szIzM1VcXOyWb5cuXVxBuiSlpaXJ4XDou+++85hfSUmJHA6H2wMAAAAAACsyret7bm6uIiMj3V+sQQM1b95cubm5FW73+9//Xm3atFFMTIw2b96syZMna9u2bXrzzTdd+Z4dpEtyPa8o36ysLE2fPv1CdgcAAAAAgFpR7UB9ypQpmjVrVqVptm7dWuMCjRkzxvV/ly5d1LJlS/Xu3Vs7duxQu3btapRnZmamMjIyXM8dDodiY2NrXEYAAAAAAMxS7UB94sSJGjFiRKVp4uPjFR0drfz8fLflp0+f1uHDhxUdHV3l10tOTpYkbd++Xe3atVN0dLTWrVvnliYvL0+SKszXbrfLbrdX+TUBAAAAAKgr1Q7UIyIiFBERcd50KSkpKigo0IYNG5SYmChJWrVqlZxOpyv4ropNmzZJklq2bOnK909/+pPy8/NdXetXrFih0NBQJSQkVHNvAAAAAACwFtMGk+vUqZPS09M1evRorVu3Tl988YXGjx+vIUOGuEZ837dvnzp27OhqId+xY4dmzpypDRs2aNeuXXrnnXc0bNgwXXfdderataskqU+fPkpISND//M//6JtvvtGHH36oRx55ROPGjaPVHAAAAADg80wL1KUzo7d37NhRvXv3Vr9+/XTNNdfohRdecK0/deqUtm3b5hrVPSgoSB9//LH69Omjjh07auLEiRo4cKDeffdd1zaBgYF67733FBgYqJSUFN15550aNmyY27zrAAAAAAD4KtPmUbcy5lEHAAAAANQmS8yjDgAAAAAAqo9AHQAAAAAACyFQBwAAAADAQgjUAQAAAACwEAJ1AAAAAAAshEAdAAAAAAALIVAHAAAAAMBCCNQBAAAAALAQAnUAAAAAACyEQB0AAAAAAAshUAcAAAAAwEII1AEAAAAAsBACdQAAAAAALIRAHQAAAAAACyFQBwAAAADAQgjUAQAAAACwEAJ1AAAAAAAshEAdAAAAAAALIVAHAAAAAMBCCNQBAAAAALAQAnUAAAAAACyEQB0AAAAAAAshUAcAAAAAwEII1AEAAAAAsBBTA/XDhw9r6NChCg0NVdOmTTVq1CgdO3aswvS7du2SzWbz+Fi2bJkrnaf1S5YsMXNXAAAAAACoFQ3MzHzo0KHKycnRihUrdOrUKY0cOVJjxozR4sWLPaaPjY1VTk6O27IXXnhBTz75pPr27eu2fMGCBUpPT3c9b9q0qdfLDwAAAABAbTMtUN+6dauys7P11VdfKSkpSZL097//Xf369dNTTz2lmJiYctsEBgYqOjrabdny5ct1++23q0mTJm7LmzZtWi4tAAAAAAC+zrSu72vWrFHTpk1dQbokpaamKiAgQGvXrq1SHhs2bNCmTZs0atSocuvGjRun8PBw9ejRQ/Pnz5dhGBXmU1JSIofD4fYAAAAAAMCKTGtRz83NVWRkpPuLNWig5s2bKzc3t0p5vPTSS+rUqZOuuuoqt+UzZszQDTfcoJCQEH300Ue69957dezYMd1///0e88nKytL06dNrtiMAAAAAANSiareoT5kypcIB38oeP/zwwwUX7Pjx41q8eLHH1vRHH31UV199tS6//HJNnjxZkyZN0pNPPllhXpmZmSosLHQ99uzZc8HlAwAAAADADNVuUZ84caJGjBhRaZr4+HhFR0crPz/fbfnp06d1+PDhKt1b/vrrr6u4uFjDhg07b9rk5GTNnDlTJSUlstvt5dbb7XaPywEAAAAAsJpqB+oRERGKiIg4b7qUlBQVFBRow4YNSkxMlCStWrVKzv/f3t3HVFn/fxx/gdx5w40gAieVUEw0hQoD6cZchwnazBvWpNjCcrgMmohm2abkZmG2taK5bOvG2rwpW1S6spg3uBqi4c68mTFlbmgKLB03YijB5/dHP892BAV/3x9c19fzfGxnO+e6PtfhfXz7Hntxzrmuri6lpqb2evynn36qp59+uk8/y+Vyafjw4YRxAAAAAMB/vX77jvrEiROVmZmpvLw8bd68WR0dHSooKFB2drb7jO9//vmnnE6nvvzyS6WkpLiPPXPmjA4ePKgff/yx2/Pu2rVLDQ0NmjZtmoKCglReXq63335bK1eu7K+XAgAAAADAgOnX66hv3bpVBQUFcjqd8vX1VVZWlkpLS937Ozo6VFNTo6tXr3oc99lnn2nUqFGaOXNmt+f09/fXpk2btHz5chljFB8fr/fee095eXn9+VIAAAAAABgQPuZ21zW7S7W0tCg0NFTNzc0KCQmxuhwAAAAAwF3uTnJov11HHQAAAAAA3DmCOgAAAAAANkJQBwAAAADARgjqAAAAAADYCEEdAAAAAAAbIagDAAAAAGAjBHUAAAAAAGyEoA4AAAAAgI0Q1AEAAAAAsBGCOgAAAAAANkJQBwAAAADARgjqAAAAAADYCEEdAAAAAAAbIagDAAAAAGAjBHUAAAAAAGyEoA4AAAAAgI0Q1AEAAAAAsBGCOgAAAAAANkJQBwAAAADARgjqAAAAAADYCEEdAAAAAAAbIagDAAAAAGAjBHUAAAAAAGyEoA4AAAAAgI30W1B/66239Mgjj2jIkCEKCwvr0zHGGK1du1YxMTEaPHiw0tPTdfr0aY81ly9fVk5OjkJCQhQWFqbFixfrypUr/fAKAAAAAAAYeP0W1K9fv65nnnlGS5cu7fMxGzduVGlpqTZv3qyqqioNHTpUGRkZam9vd6/JycnRyZMnVV5ert27d+vgwYNasmRJf7wEAAAAAAAGnI8xxvTnD9iyZYsKCwvV1NR023XGGDkcDq1YsUIrV66UJDU3NysqKkpbtmxRdna2Tp06pUmTJunIkSOaOnWqJGnPnj2aPXu2zp8/L4fD0aeaWlpaFBoaqubmZoWEhPxHrw8AAAAAgN7cSQ71G6CaenX27FnV19crPT3dvS00NFSpqamqrKxUdna2KisrFRYW5g7pkpSeni5fX19VVVVp/vz5PT73tWvXdO3aNffj5uZmSf/+QwEAAAAA0N9u5M++vFdum6BeX18vSYqKivLYHhUV5d5XX1+vkSNHeuz38/NTeHi4e01PSkpKtG7dum7bR48e/Z+WDQAAAABAn7W2tio0NPS2a+4oqL/++ut65513brvm1KlTSkhIuJOn7XerV69WUVGR+3FXV5cuX76siIgI+fj4WFjZ7bW0tGj06NE6d+4cH9G3KXpkb/TH/uiRvdEfe6M/9keP7I3+2Nvd2B9jjFpbW/v0le07CuorVqzQokWLbrtm7Nixd/KUbtHR0ZKkhoYGxcTEuLc3NDTogQcecK9pbGz0OO6ff/7R5cuX3cf3JDAwUIGBgR7b+nomejsICQm5a/5z3q3okb3RH/ujR/ZGf+yN/tgfPbI3+mNvd1t/ensn/YY7CuqRkZGKjIz8PxXUm7i4OEVHR2vv3r3uYN7S0qKqqir3mePT0tLU1NSk6upqJScnS5L27dunrq4upaam9ktdAAAAAAAMpH67PFtdXZ1cLpfq6urU2dkpl8sll8vlcc3zhIQElZWVSZJ8fHxUWFio9evX64cfftDx48f1/PPPy+FwaN68eZKkiRMnKjMzU3l5eTp8+LB+++03FRQUKDs7u89nfAcAAAAAwM767WRya9eu1RdffOF+/OCDD0qS9u/frxkzZkiSampq3Gdgl6RVq1apra1NS5YsUVNTkx577DHt2bNHQUFB7jVbt25VQUGBnE6nfH19lZWVpdLS0v56GZYKDAxUcXFxt4/twz7okb3RH/ujR/ZGf+yN/tgfPbI3+mNv3t6ffr+OOgAAAAAA6Lt+++g7AAAAAAC4cwR1AAAAAABshKAOAAAAAICNENQBAAAAALARgrqNbdq0Sffee6+CgoKUmpqqw4cPW10SJL355pvy8fHxuCUkJFhdllc7ePCg5syZI4fDIR8fH3333Xce+40xWrt2rWJiYjR48GClp6fr9OnT1hTrhXrrz6JFi7rNVGZmpjXFeqGSkhI9/PDDCg4O1siRIzVv3jzV1NR4rGlvb1d+fr4iIiI0bNgwZWVlqaGhwaKKvU9fejRjxoxuc/TSSy9ZVLF3+eijj5SYmKiQkBCFhIQoLS1NP/30k3s/82Ot3vrD7NjLhg0b3JftvsFbZ4igblNfffWVioqKVFxcrKNHjyopKUkZGRlqbGy0ujRIuv/++3Xx4kX37ddff7W6JK/W1tampKQkbdq0qcf9GzduVGlpqTZv3qyqqioNHTpUGRkZam9vH+BKvVNv/ZGkzMxMj5navn37AFbo3SoqKpSfn69Dhw6pvLxcHR0dmjlzptra2txrli9frl27dmnnzp2qqKjQhQsXtGDBAgur9i596ZEk5eXleczRxo0bLarYu4waNUobNmxQdXW1fv/9dz355JOaO3euTp48KYn5sVpv/ZGYHbs4cuSIPv74YyUmJnps99oZMrCllJQUk5+f737c2dlpHA6HKSkpsbAqGGNMcXGxSUpKsroM3IIkU1ZW5n7c1dVloqOjzbvvvuve1tTUZAIDA8327dstqNC73dwfY4zJzc01c+fOtaQedNfY2GgkmYqKCmPMv/Pi7+9vdu7c6V5z6tQpI8lUVlZaVaZXu7lHxhjzxBNPmGXLlllXFDwMHz7cfPLJJ8yPTd3ojzHMjl20traa8ePHm/Lyco+eePMM8Y66DV2/fl3V1dVKT093b/P19VV6eroqKystrAw3nD59Wg6HQ2PHjlVOTo7q6uqsLgm3cPbsWdXX13vMU2hoqFJTU5knGzlw4IBGjhypCRMmaOnSpbp06ZLVJXmt5uZmSVJ4eLgkqbq6Wh0dHR4zlJCQoDFjxjBDFrm5Rzds3bpVI0aM0OTJk7V69WpdvXrVivK8Wmdnp3bs2KG2tjalpaUxPzZzc39uYHasl5+fr6eeespjViTv/h3kZ3UB6O6vv/5SZ2enoqKiPLZHRUXpjz/+sKgq3JCamqotW7ZowoQJunjxotatW6fHH39cJ06cUHBwsNXl4Sb19fWS1OM83dgHa2VmZmrBggWKi4tTbW2t3njjDc2aNUuVlZUaNGiQ1eV5la6uLhUWFurRRx/V5MmTJf07QwEBAQoLC/NYywxZo6ceSdJzzz2n2NhYORwOHTt2TK+99ppqamr07bffWlit9zh+/LjS0tLU3t6uYcOGqaysTJMmTZLL5WJ+bOBW/ZGYHTvYsWOHjh49qiNHjnTb582/gwjqwB2aNWuW+35iYqJSU1MVGxurr7/+WosXL7awMuC/U3Z2tvv+lClTlJiYqHHjxunAgQNyOp0WVuZ98vPzdeLECc67YWO36tGSJUvc96dMmaKYmBg5nU7V1tZq3LhxA12m15kwYYJcLpeam5v1zTffKDc3VxUVFVaXhf91q/5MmjSJ2bHYuXPntGzZMpWXlysoKMjqcmyFj77b0IgRIzRo0KBuZzNsaGhQdHS0RVXhVsLCwnTffffpzJkzVpeCHtyYGebpv8fYsWM1YsQIZmqAFRQUaPfu3dq/f79GjRrl3h4dHa3r16+rqanJYz0zNPBu1aOepKamShJzNEACAgIUHx+v5ORklZSUKCkpSR988AHzYxO36k9PmJ2BVV1drcbGRj300EPy8/OTn5+fKioqVFpaKj8/P0VFRXntDBHUbSggIEDJycnau3eve1tXV5f27t3r8X0a2MOVK1dUW1urmJgYq0tBD+Li4hQdHe0xTy0tLaqqqmKebOr8+fO6dOkSMzVAjDEqKChQWVmZ9u3bp7i4OI/9ycnJ8vf395ihmpoa1dXVMUMDpLce9cTlckkSc2SRrq4uXbt2jfmxqRv96QmzM7CcTqeOHz8ul8vlvk2dOlU5OTnu+946Q3z03aaKioqUm5urqVOnKiUlRe+//77a2tr0wgsvWF2a11u5cqXmzJmj2NhYXbhwQcXFxRo0aJCeffZZq0vzWleuXPH4y/fZs2flcrkUHh6uMWPGqLCwUOvXr9f48eMVFxenNWvWyOFwaN68edYV7UVu15/w8HCtW7dOWVlZio6OVm1trVatWqX4+HhlZGRYWLX3yM/P17Zt2/T9998rODjY/Z2/0NBQDR48WKGhoVq8eLGKiooUHh6ukJAQvfLKK0pLS9O0adMsrt479Naj2tpabdu2TbNnz1ZERISOHTum5cuXa/r06d0uc4T/f6tXr9asWbM0ZswYtba2atu2bTpw4IB+/vln5scGbtcfZsd6wcHBHufbkKShQ4cqIiLCvd1rZ8jq087j1j788EMzZswYExAQYFJSUsyhQ4esLgnGmIULF5qYmBgTEBBg7rnnHrNw4UJz5swZq8vyavv37zeSut1yc3ONMf9eom3NmjUmKirKBAYGGqfTaWpqaqwt2ovcrj9Xr141M2fONJGRkcbf39/ExsaavLw8U19fb3XZXqOn3kgyn3/+uXvN33//bV5++WUzfPhwM2TIEDN//nxz8eJF64r2Mr31qK6uzkyfPt2Eh4ebwMBAEx8fb1599VXT3NxsbeFe4sUXXzSxsbEmICDAREZGGqfTaX755Rf3fubHWrfrD7NjTzdfMs9bZ8jHGGMG8g8DAAAAAADg1viOOgAAAAAANkJQBwAAAADARgjqAAAAAADYCEEdAAAAAAAbIagDAAAAAGAjBHUAAAAAAGyEoA4AAAAAgI0Q1AEAAAAAsBGCOgAAAAAANkJQBwAAAADARgjqAAAAAADYCEEdAAAAAAAb+R9XLO6q5+vDzwAAAABJRU5ErkJggg=="/>
          <p:cNvSpPr>
            <a:spLocks noChangeAspect="1" noChangeArrowheads="1"/>
          </p:cNvSpPr>
          <p:nvPr/>
        </p:nvSpPr>
        <p:spPr bwMode="auto">
          <a:xfrm>
            <a:off x="1640681" y="7489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8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786214"/>
            <a:ext cx="2793158" cy="89730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FEATURE ENGINEERING</a:t>
            </a:r>
            <a:endParaRPr lang="en-US" b="1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836" y="1295400"/>
            <a:ext cx="7119077" cy="4707159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1154954" y="3129281"/>
            <a:ext cx="2793158" cy="1186346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Modify the ‘</a:t>
            </a:r>
            <a:r>
              <a:rPr lang="en-US" dirty="0" err="1">
                <a:latin typeface="Arial Black" panose="020B0A04020102020204" pitchFamily="34" charset="0"/>
              </a:rPr>
              <a:t>order_date</a:t>
            </a:r>
            <a:r>
              <a:rPr lang="en-US" dirty="0">
                <a:latin typeface="Arial Black" panose="020B0A04020102020204" pitchFamily="34" charset="0"/>
              </a:rPr>
              <a:t>’ column data type from string to the appropriate date time format.</a:t>
            </a:r>
            <a:endParaRPr lang="en-IN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5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8695" y="811850"/>
            <a:ext cx="6683765" cy="1188400"/>
          </a:xfrm>
        </p:spPr>
        <p:txBody>
          <a:bodyPr/>
          <a:lstStyle/>
          <a:p>
            <a:r>
              <a:rPr lang="en-US" b="1" dirty="0" smtClean="0"/>
              <a:t>                EDA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04" y="2469735"/>
            <a:ext cx="12003992" cy="396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ARIMA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059" y="2686051"/>
            <a:ext cx="6686550" cy="390048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ARIMA(</a:t>
            </a:r>
            <a:r>
              <a:rPr lang="en-US" dirty="0" err="1" smtClean="0">
                <a:latin typeface="Arial Black" panose="020B0A04020102020204" pitchFamily="34" charset="0"/>
              </a:rPr>
              <a:t>AutoRegressive</a:t>
            </a:r>
            <a:r>
              <a:rPr lang="en-US" dirty="0" smtClean="0">
                <a:latin typeface="Arial Black" panose="020B0A04020102020204" pitchFamily="34" charset="0"/>
              </a:rPr>
              <a:t> Integrated Moving Average) model is used for forecasting and analyzing time series data.</a:t>
            </a:r>
          </a:p>
          <a:p>
            <a:pPr marL="0" indent="0">
              <a:buNone/>
            </a:pPr>
            <a:r>
              <a:rPr lang="en-US" b="1" dirty="0" smtClean="0">
                <a:latin typeface="Arial Black" panose="020B0A04020102020204" pitchFamily="34" charset="0"/>
              </a:rPr>
              <a:t>Components:</a:t>
            </a:r>
          </a:p>
          <a:p>
            <a:r>
              <a:rPr lang="en-US" b="1" dirty="0" smtClean="0">
                <a:latin typeface="Arial Black" panose="020B0A04020102020204" pitchFamily="34" charset="0"/>
              </a:rPr>
              <a:t>AR(</a:t>
            </a:r>
            <a:r>
              <a:rPr lang="en-US" b="1" dirty="0" err="1" smtClean="0">
                <a:latin typeface="Arial Black" panose="020B0A04020102020204" pitchFamily="34" charset="0"/>
              </a:rPr>
              <a:t>AutoRegressive</a:t>
            </a:r>
            <a:r>
              <a:rPr lang="en-US" b="1" dirty="0" smtClean="0">
                <a:latin typeface="Arial Black" panose="020B0A04020102020204" pitchFamily="34" charset="0"/>
              </a:rPr>
              <a:t>): </a:t>
            </a:r>
            <a:r>
              <a:rPr lang="en-US" dirty="0" smtClean="0">
                <a:latin typeface="Arial Black" panose="020B0A04020102020204" pitchFamily="34" charset="0"/>
              </a:rPr>
              <a:t>Uses past values to forecast future  values.</a:t>
            </a:r>
          </a:p>
          <a:p>
            <a:r>
              <a:rPr lang="en-US" b="1" dirty="0" smtClean="0">
                <a:latin typeface="Arial Black" panose="020B0A04020102020204" pitchFamily="34" charset="0"/>
              </a:rPr>
              <a:t>I(Integrated: </a:t>
            </a:r>
            <a:r>
              <a:rPr lang="en-US" dirty="0" smtClean="0">
                <a:latin typeface="Arial Black" panose="020B0A04020102020204" pitchFamily="34" charset="0"/>
              </a:rPr>
              <a:t>Diffs(subtracts) consecutive values to make the series stationary.</a:t>
            </a:r>
          </a:p>
          <a:p>
            <a:r>
              <a:rPr lang="en-US" b="1" dirty="0" smtClean="0">
                <a:latin typeface="Arial Black" panose="020B0A04020102020204" pitchFamily="34" charset="0"/>
              </a:rPr>
              <a:t>MA(Moving Average): </a:t>
            </a:r>
            <a:r>
              <a:rPr lang="en-US" dirty="0" smtClean="0">
                <a:latin typeface="Arial Black" panose="020B0A04020102020204" pitchFamily="34" charset="0"/>
              </a:rPr>
              <a:t>Uses errors(residuals) from past forecasts to improve future forecasts.</a:t>
            </a:r>
          </a:p>
          <a:p>
            <a:pPr marL="0" indent="0">
              <a:buNone/>
            </a:pPr>
            <a:r>
              <a:rPr lang="en-US" b="1" dirty="0" smtClean="0">
                <a:latin typeface="Arial Black" panose="020B0A04020102020204" pitchFamily="34" charset="0"/>
              </a:rPr>
              <a:t>Parameters:</a:t>
            </a:r>
          </a:p>
          <a:p>
            <a:pPr marL="0" indent="0">
              <a:buNone/>
            </a:pPr>
            <a:r>
              <a:rPr lang="en-US" b="1" dirty="0" smtClean="0">
                <a:latin typeface="Arial Black" panose="020B0A04020102020204" pitchFamily="34" charset="0"/>
              </a:rPr>
              <a:t>1.p(AR terms): </a:t>
            </a:r>
            <a:r>
              <a:rPr lang="en-US" dirty="0" smtClean="0">
                <a:latin typeface="Arial Black" panose="020B0A04020102020204" pitchFamily="34" charset="0"/>
              </a:rPr>
              <a:t>Number of autoregressive terms.</a:t>
            </a:r>
          </a:p>
          <a:p>
            <a:pPr marL="0" indent="0">
              <a:buNone/>
            </a:pPr>
            <a:r>
              <a:rPr lang="en-US" b="1" dirty="0" smtClean="0">
                <a:latin typeface="Arial Black" panose="020B0A04020102020204" pitchFamily="34" charset="0"/>
              </a:rPr>
              <a:t>2.d(Integration: </a:t>
            </a:r>
            <a:r>
              <a:rPr lang="en-US" dirty="0" smtClean="0">
                <a:latin typeface="Arial Black" panose="020B0A04020102020204" pitchFamily="34" charset="0"/>
              </a:rPr>
              <a:t>Number of differences required for </a:t>
            </a:r>
            <a:r>
              <a:rPr lang="en-US" dirty="0" err="1" smtClean="0">
                <a:latin typeface="Arial Black" panose="020B0A04020102020204" pitchFamily="34" charset="0"/>
              </a:rPr>
              <a:t>stationarity</a:t>
            </a:r>
            <a:r>
              <a:rPr lang="en-US" dirty="0" smtClean="0"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latin typeface="Arial Black" panose="020B0A04020102020204" pitchFamily="34" charset="0"/>
              </a:rPr>
              <a:t>3.q(MA terms): </a:t>
            </a:r>
            <a:r>
              <a:rPr lang="en-US" dirty="0" smtClean="0">
                <a:latin typeface="Arial Black" panose="020B0A04020102020204" pitchFamily="34" charset="0"/>
              </a:rPr>
              <a:t>Number of moving average terms.</a:t>
            </a:r>
          </a:p>
          <a:p>
            <a:pPr marL="0" indent="0">
              <a:buNone/>
            </a:pPr>
            <a:endParaRPr lang="en-US" dirty="0" smtClean="0">
              <a:latin typeface="Arial Black" panose="020B0A04020102020204" pitchFamily="34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6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854579"/>
            <a:ext cx="8877809" cy="82605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AUGMENTED DICKEY FULLER TEST-ADF TEST</a:t>
            </a:r>
            <a:endParaRPr lang="en-US" b="1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054" y="2384277"/>
            <a:ext cx="8152688" cy="36576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67470" y="2384277"/>
            <a:ext cx="2632104" cy="3729527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ADF test is used to determine if a time series is stationary or non-stationary.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It checks the presence of a unit root in a time series, which indicates non-</a:t>
            </a:r>
            <a:r>
              <a:rPr lang="en-US" dirty="0" err="1" smtClean="0">
                <a:latin typeface="Arial Black" panose="020B0A04020102020204" pitchFamily="34" charset="0"/>
              </a:rPr>
              <a:t>stationarity</a:t>
            </a:r>
            <a:r>
              <a:rPr lang="en-US" dirty="0" smtClean="0">
                <a:latin typeface="Arial Black" panose="020B0A04020102020204" pitchFamily="34" charset="0"/>
              </a:rPr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2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8695" y="974221"/>
            <a:ext cx="6683765" cy="794758"/>
          </a:xfrm>
        </p:spPr>
        <p:txBody>
          <a:bodyPr>
            <a:normAutofit/>
          </a:bodyPr>
          <a:lstStyle/>
          <a:p>
            <a:r>
              <a:rPr lang="en-US" b="1" dirty="0" smtClean="0"/>
              <a:t>       ACF AND PACF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5909" y="2771776"/>
            <a:ext cx="6686550" cy="253317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Arial Black" panose="020B0A04020102020204" pitchFamily="34" charset="0"/>
              </a:rPr>
              <a:t>Autocorrelation Function(ACF):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ACF measures the correlation between a time series and its lagged values.</a:t>
            </a:r>
            <a:endParaRPr lang="ta-IN" dirty="0" smtClean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It helps identify patterns, such as trends, seasonality and cycles.</a:t>
            </a:r>
            <a:endParaRPr lang="ta-IN" dirty="0" smtClean="0">
              <a:latin typeface="Arial Black" panose="020B0A04020102020204" pitchFamily="34" charset="0"/>
            </a:endParaRPr>
          </a:p>
          <a:p>
            <a:endParaRPr lang="en-US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 Black" panose="020B0A04020102020204" pitchFamily="34" charset="0"/>
              </a:rPr>
              <a:t>Partial Autocorrelation Function(PACF):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PACF measures the correlation between a time series and its lagged values, controlling for the effects of intermediate lags.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PACF differs from ACF function which doesn’t control for other lags.</a:t>
            </a:r>
          </a:p>
          <a:p>
            <a:endParaRPr lang="ta-IN" dirty="0" smtClean="0">
              <a:latin typeface="Arial Black" panose="020B0A04020102020204" pitchFamily="34" charset="0"/>
            </a:endParaRPr>
          </a:p>
          <a:p>
            <a:endParaRPr lang="en-US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0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       ACF AND PACF - EVALUATION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33" y="2409914"/>
            <a:ext cx="11511185" cy="422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92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270</TotalTime>
  <Words>324</Words>
  <Application>Microsoft Office PowerPoint</Application>
  <PresentationFormat>Widescreen</PresentationFormat>
  <Paragraphs>45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Bahnschrift SemiBold SemiConden</vt:lpstr>
      <vt:lpstr>Calibri</vt:lpstr>
      <vt:lpstr>Century Gothic</vt:lpstr>
      <vt:lpstr>Latha</vt:lpstr>
      <vt:lpstr>Wingdings 3</vt:lpstr>
      <vt:lpstr>Ion Boardroom</vt:lpstr>
      <vt:lpstr>Dominos -Predictive Purchase Order System</vt:lpstr>
      <vt:lpstr>PROBLEM STATEMENT</vt:lpstr>
      <vt:lpstr>DATA CLEANING   Handling missing Data: Delete all null values </vt:lpstr>
      <vt:lpstr>FEATURE ENGINEERING</vt:lpstr>
      <vt:lpstr>                EDA</vt:lpstr>
      <vt:lpstr>ARIMA MODEL</vt:lpstr>
      <vt:lpstr>AUGMENTED DICKEY FULLER TEST-ADF TEST</vt:lpstr>
      <vt:lpstr>       ACF AND PACF</vt:lpstr>
      <vt:lpstr>       ACF AND PACF - EVALUATION</vt:lpstr>
      <vt:lpstr>   ARIMA MODEL-EVALUATION</vt:lpstr>
      <vt:lpstr>      SARIMA MODEL</vt:lpstr>
      <vt:lpstr>            PROPHET</vt:lpstr>
      <vt:lpstr>   COMPARISION OF ERRORS</vt:lpstr>
      <vt:lpstr>INGREDIENT CALCULATION</vt:lpstr>
      <vt:lpstr>PURCHASE ORDER GENERATION</vt:lpstr>
      <vt:lpstr> 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Dominos -Predictive Purchase Order System</dc:title>
  <dc:creator>GALAXY</dc:creator>
  <cp:lastModifiedBy>GALAXY</cp:lastModifiedBy>
  <cp:revision>28</cp:revision>
  <dcterms:created xsi:type="dcterms:W3CDTF">2024-11-18T08:33:26Z</dcterms:created>
  <dcterms:modified xsi:type="dcterms:W3CDTF">2024-11-23T07:02:02Z</dcterms:modified>
</cp:coreProperties>
</file>