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Main"/>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descr="Lin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Bott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 descr="Title"/>
          <p:cNvPicPr>
            <a:picLocks noChangeAspect="1" noChangeArrowheads="1"/>
          </p:cNvPicPr>
          <p:nvPr/>
        </p:nvPicPr>
        <p:blipFill>
          <a:blip r:embed="rId5">
            <a:lum bright="36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2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9" name="Rectangle 24"/>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
        <p:nvSpPr>
          <p:cNvPr id="10" name="Rectangle 25"/>
          <p:cNvSpPr>
            <a:spLocks noChangeArrowheads="1"/>
          </p:cNvSpPr>
          <p:nvPr/>
        </p:nvSpPr>
        <p:spPr bwMode="auto">
          <a:xfrm>
            <a:off x="0" y="0"/>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dirty="0">
                <a:solidFill>
                  <a:srgbClr val="FFFF00"/>
                </a:solidFill>
                <a:latin typeface="Times New Roman" pitchFamily="18" charset="0"/>
              </a:rPr>
              <a:t>TR</a:t>
            </a:r>
            <a:r>
              <a:rPr lang="vi-VN" sz="3200" b="1" dirty="0">
                <a:solidFill>
                  <a:srgbClr val="FFFF00"/>
                </a:solidFill>
                <a:latin typeface="Times New Roman" pitchFamily="18" charset="0"/>
              </a:rPr>
              <a:t>Ư</a:t>
            </a:r>
            <a:r>
              <a:rPr lang="en-US" sz="3200" b="1" dirty="0">
                <a:solidFill>
                  <a:srgbClr val="FFFF00"/>
                </a:solidFill>
                <a:latin typeface="Times New Roman" pitchFamily="18" charset="0"/>
              </a:rPr>
              <a:t>ỜNG ĐẠI HỌC SÀI GÒN</a:t>
            </a:r>
          </a:p>
        </p:txBody>
      </p:sp>
      <p:sp>
        <p:nvSpPr>
          <p:cNvPr id="4118" name="Rectangle 22"/>
          <p:cNvSpPr>
            <a:spLocks noGrp="1" noChangeArrowheads="1"/>
          </p:cNvSpPr>
          <p:nvPr>
            <p:ph type="ctrTitle"/>
          </p:nvPr>
        </p:nvSpPr>
        <p:spPr>
          <a:xfrm>
            <a:off x="914400" y="2130426"/>
            <a:ext cx="10363200" cy="1470025"/>
          </a:xfrm>
        </p:spPr>
        <p:txBody>
          <a:bodyPr/>
          <a:lstStyle>
            <a:lvl1pPr>
              <a:defRPr sz="4000">
                <a:solidFill>
                  <a:srgbClr val="CC3300"/>
                </a:solidFill>
              </a:defRPr>
            </a:lvl1pPr>
          </a:lstStyle>
          <a:p>
            <a:r>
              <a:rPr lang="en-US"/>
              <a:t>Click to edit Master title style</a:t>
            </a:r>
          </a:p>
        </p:txBody>
      </p:sp>
      <p:sp>
        <p:nvSpPr>
          <p:cNvPr id="4119" name="Rectangle 2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solidFill>
                  <a:srgbClr val="000066"/>
                </a:solidFill>
              </a:defRPr>
            </a:lvl1pPr>
          </a:lstStyle>
          <a:p>
            <a:r>
              <a:rPr lang="en-US"/>
              <a:t>Click to edit Master subtitle style</a:t>
            </a:r>
          </a:p>
        </p:txBody>
      </p:sp>
    </p:spTree>
    <p:extLst>
      <p:ext uri="{BB962C8B-B14F-4D97-AF65-F5344CB8AC3E}">
        <p14:creationId xmlns:p14="http://schemas.microsoft.com/office/powerpoint/2010/main" val="176661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542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60326"/>
            <a:ext cx="3048000" cy="6492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60326"/>
            <a:ext cx="8940800" cy="6492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870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60325"/>
            <a:ext cx="12192000" cy="838200"/>
          </a:xfrm>
        </p:spPr>
        <p:txBody>
          <a:bodyPr/>
          <a:lstStyle/>
          <a:p>
            <a:r>
              <a:rPr lang="en-US"/>
              <a:t>Click to edit Master title style</a:t>
            </a:r>
          </a:p>
        </p:txBody>
      </p:sp>
      <p:sp>
        <p:nvSpPr>
          <p:cNvPr id="3" name="Table Placeholder 2"/>
          <p:cNvSpPr>
            <a:spLocks noGrp="1"/>
          </p:cNvSpPr>
          <p:nvPr>
            <p:ph type="tbl" idx="1"/>
          </p:nvPr>
        </p:nvSpPr>
        <p:spPr>
          <a:xfrm>
            <a:off x="203200" y="1066800"/>
            <a:ext cx="11785600" cy="5486400"/>
          </a:xfrm>
        </p:spPr>
        <p:txBody>
          <a:bodyPr/>
          <a:lstStyle/>
          <a:p>
            <a:pPr lvl="0"/>
            <a:r>
              <a:rPr lang="en-US" noProof="0"/>
              <a:t>Click icon to add table</a:t>
            </a:r>
          </a:p>
        </p:txBody>
      </p:sp>
    </p:spTree>
    <p:extLst>
      <p:ext uri="{BB962C8B-B14F-4D97-AF65-F5344CB8AC3E}">
        <p14:creationId xmlns:p14="http://schemas.microsoft.com/office/powerpoint/2010/main" val="104087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60117" y="2017713"/>
            <a:ext cx="508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60117" y="4151313"/>
            <a:ext cx="508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1549400" y="6243638"/>
            <a:ext cx="2540000" cy="457200"/>
          </a:xfrm>
          <a:prstGeom prst="rect">
            <a:avLst/>
          </a:prstGeom>
        </p:spPr>
        <p:txBody>
          <a:bodyPr/>
          <a:lstStyle>
            <a:lvl1pPr>
              <a:defRPr/>
            </a:lvl1pPr>
          </a:lstStyle>
          <a:p>
            <a:fld id="{5AAD4E85-8C04-4E0F-9102-386D0F53D350}" type="datetimeFigureOut">
              <a:rPr lang="en-US" smtClean="0"/>
              <a:t>2/24/2019</a:t>
            </a:fld>
            <a:endParaRPr lang="en-US"/>
          </a:p>
        </p:txBody>
      </p:sp>
      <p:sp>
        <p:nvSpPr>
          <p:cNvPr id="7" name="Footer Placeholder 6"/>
          <p:cNvSpPr>
            <a:spLocks noGrp="1"/>
          </p:cNvSpPr>
          <p:nvPr>
            <p:ph type="ftr" sz="quarter" idx="11"/>
          </p:nvPr>
        </p:nvSpPr>
        <p:spPr>
          <a:xfrm>
            <a:off x="4876800" y="6243638"/>
            <a:ext cx="38608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9389533" y="6243638"/>
            <a:ext cx="2540000" cy="457200"/>
          </a:xfrm>
          <a:prstGeom prst="rect">
            <a:avLst/>
          </a:prstGeom>
        </p:spPr>
        <p:txBody>
          <a:bodyPr/>
          <a:lstStyle>
            <a:lvl1pPr>
              <a:defRPr/>
            </a:lvl1pPr>
          </a:lstStyle>
          <a:p>
            <a:fld id="{CBEE9C9D-26B7-4491-8DB1-FF3F267EE34D}" type="slidenum">
              <a:rPr lang="en-US" smtClean="0"/>
              <a:t>‹#›</a:t>
            </a:fld>
            <a:endParaRPr lang="en-US"/>
          </a:p>
        </p:txBody>
      </p:sp>
    </p:spTree>
    <p:extLst>
      <p:ext uri="{BB962C8B-B14F-4D97-AF65-F5344CB8AC3E}">
        <p14:creationId xmlns:p14="http://schemas.microsoft.com/office/powerpoint/2010/main" val="4285191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49400" y="6243638"/>
            <a:ext cx="2540000" cy="457200"/>
          </a:xfrm>
          <a:prstGeom prst="rect">
            <a:avLst/>
          </a:prstGeom>
        </p:spPr>
        <p:txBody>
          <a:bodyPr/>
          <a:lstStyle>
            <a:lvl1pPr>
              <a:defRPr/>
            </a:lvl1pPr>
          </a:lstStyle>
          <a:p>
            <a:fld id="{5AAD4E85-8C04-4E0F-9102-386D0F53D350}" type="datetimeFigureOut">
              <a:rPr lang="en-US" smtClean="0"/>
              <a:t>2/24/2019</a:t>
            </a:fld>
            <a:endParaRPr lang="en-US"/>
          </a:p>
        </p:txBody>
      </p:sp>
      <p:sp>
        <p:nvSpPr>
          <p:cNvPr id="6" name="Footer Placeholder 5"/>
          <p:cNvSpPr>
            <a:spLocks noGrp="1"/>
          </p:cNvSpPr>
          <p:nvPr>
            <p:ph type="ftr" sz="quarter" idx="11"/>
          </p:nvPr>
        </p:nvSpPr>
        <p:spPr>
          <a:xfrm>
            <a:off x="4876800" y="6243638"/>
            <a:ext cx="38608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9389533" y="6243638"/>
            <a:ext cx="2540000" cy="457200"/>
          </a:xfrm>
          <a:prstGeom prst="rect">
            <a:avLst/>
          </a:prstGeom>
        </p:spPr>
        <p:txBody>
          <a:bodyPr/>
          <a:lstStyle>
            <a:lvl1pPr>
              <a:defRPr/>
            </a:lvl1pPr>
          </a:lstStyle>
          <a:p>
            <a:fld id="{CBEE9C9D-26B7-4491-8DB1-FF3F267EE34D}" type="slidenum">
              <a:rPr lang="en-US" smtClean="0"/>
              <a:t>‹#›</a:t>
            </a:fld>
            <a:endParaRPr lang="en-US"/>
          </a:p>
        </p:txBody>
      </p:sp>
    </p:spTree>
    <p:extLst>
      <p:ext uri="{BB962C8B-B14F-4D97-AF65-F5344CB8AC3E}">
        <p14:creationId xmlns:p14="http://schemas.microsoft.com/office/powerpoint/2010/main" val="406642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0" y="1066800"/>
            <a:ext cx="11480800" cy="5486400"/>
          </a:xfrm>
        </p:spPr>
        <p:txBody>
          <a:bodyPr/>
          <a:lstStyle>
            <a:lvl1pPr>
              <a:spcBef>
                <a:spcPts val="600"/>
              </a:spcBef>
              <a:spcAft>
                <a:spcPts val="600"/>
              </a:spcAft>
              <a:defRPr>
                <a:solidFill>
                  <a:srgbClr val="0000CC"/>
                </a:solidFill>
              </a:defRPr>
            </a:lvl1pPr>
            <a:lvl2pPr>
              <a:spcBef>
                <a:spcPts val="600"/>
              </a:spcBef>
              <a:spcAft>
                <a:spcPts val="600"/>
              </a:spcAft>
              <a:defRPr sz="3000">
                <a:solidFill>
                  <a:srgbClr val="C00000"/>
                </a:solidFill>
              </a:defRPr>
            </a:lvl2pPr>
            <a:lvl3pPr>
              <a:spcBef>
                <a:spcPts val="600"/>
              </a:spcBef>
              <a:spcAft>
                <a:spcPts val="600"/>
              </a:spcAft>
              <a:defRPr sz="2800"/>
            </a:lvl3pPr>
            <a:lvl4pPr>
              <a:spcBef>
                <a:spcPts val="600"/>
              </a:spcBef>
              <a:spcAft>
                <a:spcPts val="600"/>
              </a:spcAft>
              <a:defRPr sz="2600"/>
            </a:lvl4pPr>
            <a:lvl5pPr>
              <a:spcBef>
                <a:spcPts val="600"/>
              </a:spcBef>
              <a:spcAft>
                <a:spcPts val="60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831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8198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2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026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340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41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472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0658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7800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026" name="Picture 28" descr="Main"/>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29" descr="Title"/>
          <p:cNvPicPr>
            <a:picLocks noChangeAspect="1" noChangeArrowheads="1"/>
          </p:cNvPicPr>
          <p:nvPr/>
        </p:nvPicPr>
        <p:blipFill>
          <a:blip r:embed="rId18">
            <a:lum bright="30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0"/>
          <p:cNvSpPr>
            <a:spLocks noGrp="1" noChangeArrowheads="1"/>
          </p:cNvSpPr>
          <p:nvPr>
            <p:ph type="title"/>
          </p:nvPr>
        </p:nvSpPr>
        <p:spPr bwMode="auto">
          <a:xfrm>
            <a:off x="0" y="60325"/>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9" name="Freeform 3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030" name="Rectangle 32"/>
          <p:cNvSpPr>
            <a:spLocks noGrp="1" noChangeArrowheads="1"/>
          </p:cNvSpPr>
          <p:nvPr>
            <p:ph type="body" idx="1"/>
          </p:nvPr>
        </p:nvSpPr>
        <p:spPr bwMode="auto">
          <a:xfrm>
            <a:off x="508000" y="1066800"/>
            <a:ext cx="11480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1" name="Picture 33" descr="Lin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4" descr="Bottom"/>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35"/>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Tree>
    <p:extLst>
      <p:ext uri="{BB962C8B-B14F-4D97-AF65-F5344CB8AC3E}">
        <p14:creationId xmlns:p14="http://schemas.microsoft.com/office/powerpoint/2010/main" val="252745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1" fontAlgn="base" hangingPunct="1">
        <a:spcBef>
          <a:spcPct val="0"/>
        </a:spcBef>
        <a:spcAft>
          <a:spcPct val="0"/>
        </a:spcAft>
        <a:defRPr sz="3600" b="1">
          <a:solidFill>
            <a:srgbClr val="FFFF00"/>
          </a:solidFill>
          <a:latin typeface="+mj-lt"/>
          <a:ea typeface="+mj-ea"/>
          <a:cs typeface="+mj-cs"/>
        </a:defRPr>
      </a:lvl1pPr>
      <a:lvl2pPr algn="ctr" rtl="0" eaLnBrk="1" fontAlgn="base" hangingPunct="1">
        <a:spcBef>
          <a:spcPct val="0"/>
        </a:spcBef>
        <a:spcAft>
          <a:spcPct val="0"/>
        </a:spcAft>
        <a:defRPr sz="3600" b="1">
          <a:solidFill>
            <a:srgbClr val="333399"/>
          </a:solidFill>
          <a:latin typeface="Arial" charset="0"/>
        </a:defRPr>
      </a:lvl2pPr>
      <a:lvl3pPr algn="ctr" rtl="0" eaLnBrk="1" fontAlgn="base" hangingPunct="1">
        <a:spcBef>
          <a:spcPct val="0"/>
        </a:spcBef>
        <a:spcAft>
          <a:spcPct val="0"/>
        </a:spcAft>
        <a:defRPr sz="3600" b="1">
          <a:solidFill>
            <a:srgbClr val="333399"/>
          </a:solidFill>
          <a:latin typeface="Arial" charset="0"/>
        </a:defRPr>
      </a:lvl3pPr>
      <a:lvl4pPr algn="ctr" rtl="0" eaLnBrk="1" fontAlgn="base" hangingPunct="1">
        <a:spcBef>
          <a:spcPct val="0"/>
        </a:spcBef>
        <a:spcAft>
          <a:spcPct val="0"/>
        </a:spcAft>
        <a:defRPr sz="3600" b="1">
          <a:solidFill>
            <a:srgbClr val="333399"/>
          </a:solidFill>
          <a:latin typeface="Arial" charset="0"/>
        </a:defRPr>
      </a:lvl4pPr>
      <a:lvl5pPr algn="ctr" rtl="0" eaLnBrk="1" fontAlgn="base" hangingPunct="1">
        <a:spcBef>
          <a:spcPct val="0"/>
        </a:spcBef>
        <a:spcAft>
          <a:spcPct val="0"/>
        </a:spcAft>
        <a:defRPr sz="3600" b="1">
          <a:solidFill>
            <a:srgbClr val="333399"/>
          </a:solidFill>
          <a:latin typeface="Arial" charset="0"/>
        </a:defRPr>
      </a:lvl5pPr>
      <a:lvl6pPr marL="457200" algn="ctr" rtl="0" eaLnBrk="1" fontAlgn="base" hangingPunct="1">
        <a:spcBef>
          <a:spcPct val="0"/>
        </a:spcBef>
        <a:spcAft>
          <a:spcPct val="0"/>
        </a:spcAft>
        <a:defRPr sz="3800" b="1">
          <a:solidFill>
            <a:srgbClr val="333399"/>
          </a:solidFill>
          <a:latin typeface="Arial" charset="0"/>
        </a:defRPr>
      </a:lvl6pPr>
      <a:lvl7pPr marL="914400" algn="ctr" rtl="0" eaLnBrk="1" fontAlgn="base" hangingPunct="1">
        <a:spcBef>
          <a:spcPct val="0"/>
        </a:spcBef>
        <a:spcAft>
          <a:spcPct val="0"/>
        </a:spcAft>
        <a:defRPr sz="3800" b="1">
          <a:solidFill>
            <a:srgbClr val="333399"/>
          </a:solidFill>
          <a:latin typeface="Arial" charset="0"/>
        </a:defRPr>
      </a:lvl7pPr>
      <a:lvl8pPr marL="1371600" algn="ctr" rtl="0" eaLnBrk="1" fontAlgn="base" hangingPunct="1">
        <a:spcBef>
          <a:spcPct val="0"/>
        </a:spcBef>
        <a:spcAft>
          <a:spcPct val="0"/>
        </a:spcAft>
        <a:defRPr sz="3800" b="1">
          <a:solidFill>
            <a:srgbClr val="333399"/>
          </a:solidFill>
          <a:latin typeface="Arial" charset="0"/>
        </a:defRPr>
      </a:lvl8pPr>
      <a:lvl9pPr marL="1828800" algn="ctr" rtl="0" eaLnBrk="1" fontAlgn="base" hangingPunct="1">
        <a:spcBef>
          <a:spcPct val="0"/>
        </a:spcBef>
        <a:spcAft>
          <a:spcPct val="0"/>
        </a:spcAft>
        <a:defRPr sz="3800" b="1">
          <a:solidFill>
            <a:srgbClr val="333399"/>
          </a:solidFill>
          <a:latin typeface="Arial" charset="0"/>
        </a:defRPr>
      </a:lvl9pPr>
    </p:titleStyle>
    <p:bodyStyle>
      <a:lvl1pPr marL="342900" indent="-342900" algn="l" rtl="0" eaLnBrk="1" fontAlgn="base" hangingPunct="1">
        <a:spcBef>
          <a:spcPts val="600"/>
        </a:spcBef>
        <a:spcAft>
          <a:spcPts val="600"/>
        </a:spcAft>
        <a:buFont typeface="Wingdings" pitchFamily="2" charset="2"/>
        <a:buChar char="Ø"/>
        <a:defRPr sz="3200">
          <a:solidFill>
            <a:srgbClr val="0000CC"/>
          </a:solidFill>
          <a:latin typeface="Times New Roman" pitchFamily="18" charset="0"/>
          <a:ea typeface="+mn-ea"/>
          <a:cs typeface="Times New Roman" pitchFamily="18" charset="0"/>
        </a:defRPr>
      </a:lvl1pPr>
      <a:lvl2pPr marL="742950" indent="-285750" algn="l" rtl="0" eaLnBrk="1" fontAlgn="base" hangingPunct="1">
        <a:spcBef>
          <a:spcPts val="600"/>
        </a:spcBef>
        <a:spcAft>
          <a:spcPts val="600"/>
        </a:spcAft>
        <a:buFont typeface="Wingdings" pitchFamily="2" charset="2"/>
        <a:buChar char="§"/>
        <a:defRPr sz="3000">
          <a:solidFill>
            <a:srgbClr val="C00000"/>
          </a:solidFill>
          <a:latin typeface="Times New Roman" pitchFamily="18" charset="0"/>
          <a:cs typeface="Times New Roman" pitchFamily="18" charset="0"/>
        </a:defRPr>
      </a:lvl2pPr>
      <a:lvl3pPr marL="1143000" indent="-228600" algn="l" rtl="0" eaLnBrk="1" fontAlgn="base" hangingPunct="1">
        <a:spcBef>
          <a:spcPts val="600"/>
        </a:spcBef>
        <a:spcAft>
          <a:spcPts val="600"/>
        </a:spcAft>
        <a:buChar char="•"/>
        <a:defRPr sz="2800">
          <a:solidFill>
            <a:srgbClr val="333399"/>
          </a:solidFill>
          <a:latin typeface="Times New Roman" pitchFamily="18" charset="0"/>
          <a:cs typeface="Times New Roman" pitchFamily="18" charset="0"/>
        </a:defRPr>
      </a:lvl3pPr>
      <a:lvl4pPr marL="1600200" indent="-228600" algn="l" rtl="0" eaLnBrk="1" fontAlgn="base" hangingPunct="1">
        <a:spcBef>
          <a:spcPts val="600"/>
        </a:spcBef>
        <a:spcAft>
          <a:spcPts val="600"/>
        </a:spcAft>
        <a:buChar char="–"/>
        <a:defRPr sz="2600">
          <a:solidFill>
            <a:srgbClr val="000066"/>
          </a:solidFill>
          <a:latin typeface="Times New Roman" pitchFamily="18" charset="0"/>
          <a:cs typeface="Times New Roman" pitchFamily="18" charset="0"/>
        </a:defRPr>
      </a:lvl4pPr>
      <a:lvl5pPr marL="2057400" indent="-228600" algn="l" rtl="0" eaLnBrk="1" fontAlgn="base" hangingPunct="1">
        <a:spcBef>
          <a:spcPts val="600"/>
        </a:spcBef>
        <a:spcAft>
          <a:spcPts val="600"/>
        </a:spcAft>
        <a:buChar char="»"/>
        <a:defRPr sz="2000">
          <a:solidFill>
            <a:srgbClr val="000066"/>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b="1">
          <a:solidFill>
            <a:srgbClr val="000066"/>
          </a:solidFill>
          <a:latin typeface="+mn-lt"/>
        </a:defRPr>
      </a:lvl6pPr>
      <a:lvl7pPr marL="2971800" indent="-228600" algn="l" rtl="0" eaLnBrk="1" fontAlgn="base" hangingPunct="1">
        <a:spcBef>
          <a:spcPct val="20000"/>
        </a:spcBef>
        <a:spcAft>
          <a:spcPct val="0"/>
        </a:spcAft>
        <a:buChar char="»"/>
        <a:defRPr sz="2000" b="1">
          <a:solidFill>
            <a:srgbClr val="000066"/>
          </a:solidFill>
          <a:latin typeface="+mn-lt"/>
        </a:defRPr>
      </a:lvl7pPr>
      <a:lvl8pPr marL="3429000" indent="-228600" algn="l" rtl="0" eaLnBrk="1" fontAlgn="base" hangingPunct="1">
        <a:spcBef>
          <a:spcPct val="20000"/>
        </a:spcBef>
        <a:spcAft>
          <a:spcPct val="0"/>
        </a:spcAft>
        <a:buChar char="»"/>
        <a:defRPr sz="2000" b="1">
          <a:solidFill>
            <a:srgbClr val="000066"/>
          </a:solidFill>
          <a:latin typeface="+mn-lt"/>
        </a:defRPr>
      </a:lvl8pPr>
      <a:lvl9pPr marL="3886200" indent="-228600" algn="l" rtl="0" eaLnBrk="1" fontAlgn="base" hangingPunct="1">
        <a:spcBef>
          <a:spcPct val="20000"/>
        </a:spcBef>
        <a:spcAft>
          <a:spcPct val="0"/>
        </a:spcAft>
        <a:buChar char="»"/>
        <a:defRPr sz="2000" b="1">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49C6-B1E8-4292-8C99-34117C0273C4}"/>
              </a:ext>
            </a:extLst>
          </p:cNvPr>
          <p:cNvSpPr>
            <a:spLocks noGrp="1"/>
          </p:cNvSpPr>
          <p:nvPr>
            <p:ph type="ctrTitle"/>
          </p:nvPr>
        </p:nvSpPr>
        <p:spPr/>
        <p:txBody>
          <a:bodyPr/>
          <a:lstStyle/>
          <a:p>
            <a:r>
              <a:rPr lang="en-US" dirty="0"/>
              <a:t>CH</a:t>
            </a:r>
            <a:r>
              <a:rPr lang="vi-VN" dirty="0"/>
              <a:t>Ư</a:t>
            </a:r>
            <a:r>
              <a:rPr lang="en-US" dirty="0"/>
              <a:t>ƠNG 3: QUẢN TRỊ NG</a:t>
            </a:r>
            <a:r>
              <a:rPr lang="vi-VN" dirty="0"/>
              <a:t>Ư</a:t>
            </a:r>
            <a:r>
              <a:rPr lang="en-US" dirty="0"/>
              <a:t>ỜI DÙNG</a:t>
            </a:r>
            <a:br>
              <a:rPr lang="en-US" dirty="0"/>
            </a:br>
            <a:r>
              <a:rPr lang="en-US" dirty="0"/>
              <a:t>NHÓM NG</a:t>
            </a:r>
            <a:r>
              <a:rPr lang="vi-VN" dirty="0"/>
              <a:t>Ư</a:t>
            </a:r>
            <a:r>
              <a:rPr lang="en-US" dirty="0"/>
              <a:t>ỜI DÙNG</a:t>
            </a:r>
          </a:p>
        </p:txBody>
      </p:sp>
      <p:sp>
        <p:nvSpPr>
          <p:cNvPr id="3" name="Subtitle 2">
            <a:extLst>
              <a:ext uri="{FF2B5EF4-FFF2-40B4-BE49-F238E27FC236}">
                <a16:creationId xmlns:a16="http://schemas.microsoft.com/office/drawing/2014/main" id="{0953B0C3-42E2-423F-B9E3-A5A112A0FCD1}"/>
              </a:ext>
            </a:extLst>
          </p:cNvPr>
          <p:cNvSpPr>
            <a:spLocks noGrp="1"/>
          </p:cNvSpPr>
          <p:nvPr>
            <p:ph type="subTitle" idx="1"/>
          </p:nvPr>
        </p:nvSpPr>
        <p:spPr/>
        <p:txBody>
          <a:bodyPr/>
          <a:lstStyle/>
          <a:p>
            <a:r>
              <a:rPr lang="en-US" dirty="0"/>
              <a:t>GV: L</a:t>
            </a:r>
            <a:r>
              <a:rPr lang="vi-VN" dirty="0"/>
              <a:t>Ư</a:t>
            </a:r>
            <a:r>
              <a:rPr lang="en-US" dirty="0"/>
              <a:t>ƠNG MINH HUẤN</a:t>
            </a:r>
          </a:p>
        </p:txBody>
      </p:sp>
    </p:spTree>
    <p:extLst>
      <p:ext uri="{BB962C8B-B14F-4D97-AF65-F5344CB8AC3E}">
        <p14:creationId xmlns:p14="http://schemas.microsoft.com/office/powerpoint/2010/main" val="324584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BAB4-2C11-4C57-824B-9457319A3127}"/>
              </a:ext>
            </a:extLst>
          </p:cNvPr>
          <p:cNvSpPr>
            <a:spLocks noGrp="1"/>
          </p:cNvSpPr>
          <p:nvPr>
            <p:ph type="title"/>
          </p:nvPr>
        </p:nvSpPr>
        <p:spPr/>
        <p:txBody>
          <a:bodyPr/>
          <a:lstStyle/>
          <a:p>
            <a:r>
              <a:rPr lang="en-US" dirty="0"/>
              <a:t>II. QUẢN LÝ NG</a:t>
            </a:r>
            <a:r>
              <a:rPr lang="vi-VN" dirty="0"/>
              <a:t>Ư</a:t>
            </a:r>
            <a:r>
              <a:rPr lang="en-US" dirty="0"/>
              <a:t>ỜI DÙNG</a:t>
            </a:r>
          </a:p>
        </p:txBody>
      </p:sp>
      <p:sp>
        <p:nvSpPr>
          <p:cNvPr id="3" name="Content Placeholder 2">
            <a:extLst>
              <a:ext uri="{FF2B5EF4-FFF2-40B4-BE49-F238E27FC236}">
                <a16:creationId xmlns:a16="http://schemas.microsoft.com/office/drawing/2014/main" id="{1A69C3B9-64CF-4F81-B143-450226860C70}"/>
              </a:ext>
            </a:extLst>
          </p:cNvPr>
          <p:cNvSpPr>
            <a:spLocks noGrp="1"/>
          </p:cNvSpPr>
          <p:nvPr>
            <p:ph idx="1"/>
          </p:nvPr>
        </p:nvSpPr>
        <p:spPr>
          <a:xfrm>
            <a:off x="218661" y="1066800"/>
            <a:ext cx="11770139" cy="5486400"/>
          </a:xfrm>
        </p:spPr>
        <p:txBody>
          <a:bodyPr/>
          <a:lstStyle/>
          <a:p>
            <a:pPr lvl="1" algn="just"/>
            <a:r>
              <a:rPr lang="en-US" altLang="en-US" b="1" dirty="0" err="1"/>
              <a:t>Tập</a:t>
            </a:r>
            <a:r>
              <a:rPr lang="en-US" altLang="en-US" b="1" dirty="0"/>
              <a:t> tin /</a:t>
            </a:r>
            <a:r>
              <a:rPr lang="en-US" altLang="en-US" b="1" dirty="0" err="1"/>
              <a:t>etc</a:t>
            </a:r>
            <a:r>
              <a:rPr lang="en-US" altLang="en-US" b="1" dirty="0"/>
              <a:t>/shadow</a:t>
            </a:r>
          </a:p>
          <a:p>
            <a:pPr marL="0" lvl="1" indent="0" algn="just">
              <a:buFontTx/>
              <a:buNone/>
              <a:tabLst>
                <a:tab pos="168275" algn="l"/>
              </a:tabLst>
            </a:pPr>
            <a:r>
              <a:rPr lang="en-US" altLang="en-US" dirty="0"/>
              <a:t>	</a:t>
            </a:r>
            <a:r>
              <a:rPr lang="en-US" altLang="en-US" dirty="0" err="1"/>
              <a:t>Tập</a:t>
            </a:r>
            <a:r>
              <a:rPr lang="en-US" altLang="en-US" dirty="0"/>
              <a:t> tin</a:t>
            </a:r>
            <a:r>
              <a:rPr lang="en-US" altLang="en-US" dirty="0">
                <a:solidFill>
                  <a:srgbClr val="FF0000"/>
                </a:solidFill>
              </a:rPr>
              <a:t> /</a:t>
            </a:r>
            <a:r>
              <a:rPr lang="en-US" altLang="en-US" dirty="0" err="1">
                <a:solidFill>
                  <a:srgbClr val="FF0000"/>
                </a:solidFill>
              </a:rPr>
              <a:t>etc</a:t>
            </a:r>
            <a:r>
              <a:rPr lang="en-US" altLang="en-US" dirty="0">
                <a:solidFill>
                  <a:srgbClr val="FF0000"/>
                </a:solidFill>
              </a:rPr>
              <a:t>/shadow</a:t>
            </a:r>
            <a:r>
              <a:rPr lang="en-US" altLang="en-US" dirty="0"/>
              <a:t> </a:t>
            </a:r>
            <a:r>
              <a:rPr lang="en-US" altLang="en-US" dirty="0" err="1"/>
              <a:t>lưu</a:t>
            </a:r>
            <a:r>
              <a:rPr lang="en-US" altLang="en-US" dirty="0"/>
              <a:t> </a:t>
            </a:r>
            <a:r>
              <a:rPr lang="en-US" altLang="en-US" dirty="0" err="1"/>
              <a:t>trữ</a:t>
            </a:r>
            <a:r>
              <a:rPr lang="en-US" altLang="en-US" dirty="0"/>
              <a:t> </a:t>
            </a:r>
            <a:r>
              <a:rPr lang="en-US" altLang="en-US" dirty="0" err="1"/>
              <a:t>mật</a:t>
            </a:r>
            <a:r>
              <a:rPr lang="en-US" altLang="en-US" dirty="0"/>
              <a:t> </a:t>
            </a:r>
            <a:r>
              <a:rPr lang="en-US" altLang="en-US" dirty="0" err="1"/>
              <a:t>khẩu</a:t>
            </a:r>
            <a:r>
              <a:rPr lang="en-US" altLang="en-US" dirty="0"/>
              <a:t> </a:t>
            </a:r>
            <a:r>
              <a:rPr lang="en-US" altLang="en-US" dirty="0" err="1"/>
              <a:t>thực</a:t>
            </a:r>
            <a:r>
              <a:rPr lang="en-US" altLang="en-US" dirty="0"/>
              <a:t> </a:t>
            </a:r>
            <a:r>
              <a:rPr lang="en-US" altLang="en-US" dirty="0" err="1"/>
              <a:t>sự</a:t>
            </a:r>
            <a:r>
              <a:rPr lang="en-US" altLang="en-US" dirty="0"/>
              <a:t> </a:t>
            </a:r>
            <a:r>
              <a:rPr lang="en-US" altLang="en-US" dirty="0" err="1"/>
              <a:t>của</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mật</a:t>
            </a:r>
            <a:r>
              <a:rPr lang="en-US" altLang="en-US" dirty="0"/>
              <a:t> </a:t>
            </a:r>
            <a:r>
              <a:rPr lang="en-US" altLang="en-US" dirty="0" err="1"/>
              <a:t>khẩu</a:t>
            </a:r>
            <a:r>
              <a:rPr lang="en-US" altLang="en-US" dirty="0"/>
              <a:t> </a:t>
            </a:r>
            <a:r>
              <a:rPr lang="en-US" altLang="en-US" dirty="0" err="1"/>
              <a:t>này</a:t>
            </a:r>
            <a:r>
              <a:rPr lang="en-US" altLang="en-US" dirty="0"/>
              <a:t> </a:t>
            </a:r>
            <a:r>
              <a:rPr lang="en-US" altLang="en-US" dirty="0" err="1"/>
              <a:t>đã</a:t>
            </a:r>
            <a:r>
              <a:rPr lang="en-US" altLang="en-US" dirty="0"/>
              <a:t> </a:t>
            </a:r>
            <a:r>
              <a:rPr lang="en-US" altLang="en-US" dirty="0" err="1"/>
              <a:t>được</a:t>
            </a:r>
            <a:r>
              <a:rPr lang="en-US" altLang="en-US" dirty="0"/>
              <a:t> </a:t>
            </a:r>
            <a:r>
              <a:rPr lang="en-US" altLang="en-US" dirty="0" err="1"/>
              <a:t>mã</a:t>
            </a:r>
            <a:r>
              <a:rPr lang="en-US" altLang="en-US" dirty="0"/>
              <a:t> </a:t>
            </a:r>
            <a:r>
              <a:rPr lang="en-US" altLang="en-US" dirty="0" err="1"/>
              <a:t>hóa</a:t>
            </a:r>
            <a:r>
              <a:rPr lang="en-US" altLang="en-US" dirty="0"/>
              <a:t>. </a:t>
            </a:r>
            <a:r>
              <a:rPr lang="en-US" altLang="en-US" dirty="0" err="1"/>
              <a:t>Ngoài</a:t>
            </a:r>
            <a:r>
              <a:rPr lang="en-US" altLang="en-US" dirty="0"/>
              <a:t> </a:t>
            </a:r>
            <a:r>
              <a:rPr lang="en-US" altLang="en-US" dirty="0" err="1"/>
              <a:t>thông</a:t>
            </a:r>
            <a:r>
              <a:rPr lang="en-US" altLang="en-US" dirty="0"/>
              <a:t> tin </a:t>
            </a:r>
            <a:r>
              <a:rPr lang="en-US" altLang="en-US" dirty="0" err="1"/>
              <a:t>mật</a:t>
            </a:r>
            <a:r>
              <a:rPr lang="en-US" altLang="en-US" dirty="0"/>
              <a:t> </a:t>
            </a:r>
            <a:r>
              <a:rPr lang="en-US" altLang="en-US" dirty="0" err="1"/>
              <a:t>khẩu</a:t>
            </a:r>
            <a:r>
              <a:rPr lang="en-US" altLang="en-US" dirty="0"/>
              <a:t>, file </a:t>
            </a:r>
            <a:r>
              <a:rPr lang="en-US" altLang="en-US" dirty="0" err="1"/>
              <a:t>này</a:t>
            </a:r>
            <a:r>
              <a:rPr lang="en-US" altLang="en-US" dirty="0"/>
              <a:t> </a:t>
            </a:r>
            <a:r>
              <a:rPr lang="en-US" altLang="en-US" dirty="0" err="1"/>
              <a:t>còn</a:t>
            </a:r>
            <a:r>
              <a:rPr lang="en-US" altLang="en-US" dirty="0"/>
              <a:t> </a:t>
            </a:r>
            <a:r>
              <a:rPr lang="en-US" altLang="en-US" dirty="0" err="1"/>
              <a:t>lưu</a:t>
            </a:r>
            <a:r>
              <a:rPr lang="en-US" altLang="en-US" dirty="0"/>
              <a:t> </a:t>
            </a:r>
            <a:r>
              <a:rPr lang="en-US" altLang="en-US" dirty="0" err="1"/>
              <a:t>trữ</a:t>
            </a:r>
            <a:r>
              <a:rPr lang="en-US" altLang="en-US" dirty="0"/>
              <a:t> </a:t>
            </a:r>
            <a:r>
              <a:rPr lang="en-US" altLang="en-US" dirty="0" err="1"/>
              <a:t>các</a:t>
            </a:r>
            <a:r>
              <a:rPr lang="en-US" altLang="en-US" dirty="0"/>
              <a:t> </a:t>
            </a:r>
            <a:r>
              <a:rPr lang="en-US" altLang="en-US" dirty="0" err="1"/>
              <a:t>tùy</a:t>
            </a:r>
            <a:r>
              <a:rPr lang="en-US" altLang="en-US" dirty="0"/>
              <a:t> </a:t>
            </a:r>
            <a:r>
              <a:rPr lang="en-US" altLang="en-US" dirty="0" err="1"/>
              <a:t>chọn</a:t>
            </a:r>
            <a:r>
              <a:rPr lang="en-US" altLang="en-US" dirty="0"/>
              <a:t> </a:t>
            </a:r>
            <a:r>
              <a:rPr lang="en-US" altLang="en-US" dirty="0" err="1"/>
              <a:t>mật</a:t>
            </a:r>
            <a:r>
              <a:rPr lang="en-US" altLang="en-US" dirty="0"/>
              <a:t> </a:t>
            </a:r>
            <a:r>
              <a:rPr lang="en-US" altLang="en-US" dirty="0" err="1"/>
              <a:t>khẩu</a:t>
            </a:r>
            <a:r>
              <a:rPr lang="en-US" altLang="en-US" dirty="0"/>
              <a:t> </a:t>
            </a:r>
            <a:r>
              <a:rPr lang="en-US" altLang="en-US" dirty="0" err="1"/>
              <a:t>và</a:t>
            </a:r>
            <a:r>
              <a:rPr lang="en-US" altLang="en-US" dirty="0"/>
              <a:t> </a:t>
            </a:r>
            <a:r>
              <a:rPr lang="en-US" altLang="en-US" dirty="0" err="1"/>
              <a:t>tùy</a:t>
            </a:r>
            <a:r>
              <a:rPr lang="en-US" altLang="en-US" dirty="0"/>
              <a:t> </a:t>
            </a:r>
            <a:r>
              <a:rPr lang="en-US" altLang="en-US" dirty="0" err="1"/>
              <a:t>chọn</a:t>
            </a:r>
            <a:r>
              <a:rPr lang="en-US" altLang="en-US" dirty="0"/>
              <a:t> </a:t>
            </a:r>
            <a:r>
              <a:rPr lang="en-US" altLang="en-US" dirty="0" err="1"/>
              <a:t>của</a:t>
            </a:r>
            <a:r>
              <a:rPr lang="en-US" altLang="en-US" dirty="0"/>
              <a:t> </a:t>
            </a:r>
            <a:r>
              <a:rPr lang="en-US" altLang="en-US" dirty="0" err="1"/>
              <a:t>tài</a:t>
            </a:r>
            <a:r>
              <a:rPr lang="en-US" altLang="en-US" dirty="0"/>
              <a:t> </a:t>
            </a:r>
            <a:r>
              <a:rPr lang="en-US" altLang="en-US" dirty="0" err="1"/>
              <a:t>khoản</a:t>
            </a:r>
            <a:r>
              <a:rPr lang="en-US" altLang="en-US" dirty="0"/>
              <a:t>.</a:t>
            </a:r>
          </a:p>
          <a:p>
            <a:pPr marL="288925" lvl="1" indent="-288925" algn="just">
              <a:buFontTx/>
              <a:buNone/>
            </a:pPr>
            <a:r>
              <a:rPr lang="en-US" altLang="en-US" dirty="0"/>
              <a:t>	</a:t>
            </a:r>
            <a:r>
              <a:rPr lang="en-US" altLang="en-US" dirty="0" err="1"/>
              <a:t>Mỗi</a:t>
            </a:r>
            <a:r>
              <a:rPr lang="en-US" altLang="en-US" dirty="0"/>
              <a:t> </a:t>
            </a:r>
            <a:r>
              <a:rPr lang="en-US" altLang="en-US" dirty="0" err="1"/>
              <a:t>tài</a:t>
            </a:r>
            <a:r>
              <a:rPr lang="en-US" altLang="en-US" dirty="0"/>
              <a:t> </a:t>
            </a:r>
            <a:r>
              <a:rPr lang="en-US" altLang="en-US" dirty="0" err="1"/>
              <a:t>khoản</a:t>
            </a:r>
            <a:r>
              <a:rPr lang="en-US" altLang="en-US" dirty="0"/>
              <a:t> </a:t>
            </a:r>
            <a:r>
              <a:rPr lang="en-US" altLang="en-US" dirty="0" err="1"/>
              <a:t>thường</a:t>
            </a:r>
            <a:r>
              <a:rPr lang="en-US" altLang="en-US" dirty="0"/>
              <a:t> </a:t>
            </a:r>
            <a:r>
              <a:rPr lang="en-US" altLang="en-US" dirty="0" err="1"/>
              <a:t>có</a:t>
            </a:r>
            <a:r>
              <a:rPr lang="en-US" altLang="en-US" dirty="0"/>
              <a:t> </a:t>
            </a:r>
            <a:r>
              <a:rPr lang="en-US" altLang="en-US" dirty="0" err="1"/>
              <a:t>khoảng</a:t>
            </a:r>
            <a:r>
              <a:rPr lang="en-US" altLang="en-US" dirty="0"/>
              <a:t> </a:t>
            </a:r>
            <a:r>
              <a:rPr lang="en-US" altLang="en-US" dirty="0" err="1"/>
              <a:t>tám</a:t>
            </a:r>
            <a:r>
              <a:rPr lang="en-US" altLang="en-US" dirty="0"/>
              <a:t> </a:t>
            </a:r>
            <a:r>
              <a:rPr lang="en-US" altLang="en-US" dirty="0" err="1"/>
              <a:t>cột</a:t>
            </a:r>
            <a:r>
              <a:rPr lang="en-US" altLang="en-US" dirty="0"/>
              <a:t>:</a:t>
            </a:r>
          </a:p>
          <a:p>
            <a:pPr lvl="2" indent="-285750"/>
            <a:r>
              <a:rPr lang="en-US" altLang="en-US" dirty="0" err="1"/>
              <a:t>Cột</a:t>
            </a:r>
            <a:r>
              <a:rPr lang="en-US" altLang="en-US" dirty="0"/>
              <a:t> 1: </a:t>
            </a:r>
            <a:r>
              <a:rPr lang="en-US" altLang="en-US" dirty="0" err="1"/>
              <a:t>phải</a:t>
            </a:r>
            <a:r>
              <a:rPr lang="en-US" altLang="en-US" dirty="0"/>
              <a:t> </a:t>
            </a:r>
            <a:r>
              <a:rPr lang="en-US" altLang="en-US" dirty="0" err="1"/>
              <a:t>khớp</a:t>
            </a:r>
            <a:r>
              <a:rPr lang="en-US" altLang="en-US" dirty="0"/>
              <a:t> </a:t>
            </a:r>
            <a:r>
              <a:rPr lang="en-US" altLang="en-US" dirty="0" err="1"/>
              <a:t>với</a:t>
            </a:r>
            <a:r>
              <a:rPr lang="en-US" altLang="en-US" dirty="0"/>
              <a:t> username </a:t>
            </a:r>
            <a:r>
              <a:rPr lang="en-US" altLang="en-US" dirty="0" err="1"/>
              <a:t>trong</a:t>
            </a:r>
            <a:r>
              <a:rPr lang="en-US" altLang="en-US" dirty="0"/>
              <a:t> file </a:t>
            </a:r>
            <a:r>
              <a:rPr lang="en-US" altLang="en-US" dirty="0">
                <a:solidFill>
                  <a:srgbClr val="FF0000"/>
                </a:solidFill>
              </a:rPr>
              <a:t>/</a:t>
            </a:r>
            <a:r>
              <a:rPr lang="en-US" altLang="en-US" dirty="0" err="1">
                <a:solidFill>
                  <a:srgbClr val="FF0000"/>
                </a:solidFill>
              </a:rPr>
              <a:t>etc</a:t>
            </a:r>
            <a:r>
              <a:rPr lang="en-US" altLang="en-US" dirty="0">
                <a:solidFill>
                  <a:srgbClr val="FF0000"/>
                </a:solidFill>
              </a:rPr>
              <a:t>/passwd</a:t>
            </a:r>
          </a:p>
          <a:p>
            <a:pPr lvl="2" indent="-285750"/>
            <a:r>
              <a:rPr lang="en-US" altLang="en-US" dirty="0" err="1"/>
              <a:t>Cột</a:t>
            </a:r>
            <a:r>
              <a:rPr lang="en-US" altLang="en-US" dirty="0"/>
              <a:t> 2: </a:t>
            </a:r>
            <a:r>
              <a:rPr lang="en-US" altLang="en-US" dirty="0" err="1"/>
              <a:t>mật</a:t>
            </a:r>
            <a:r>
              <a:rPr lang="en-US" altLang="en-US" dirty="0"/>
              <a:t> </a:t>
            </a:r>
            <a:r>
              <a:rPr lang="en-US" altLang="en-US" dirty="0" err="1"/>
              <a:t>khẩu</a:t>
            </a:r>
            <a:r>
              <a:rPr lang="en-US" altLang="en-US" dirty="0"/>
              <a:t> </a:t>
            </a:r>
            <a:r>
              <a:rPr lang="en-US" altLang="en-US" dirty="0" err="1"/>
              <a:t>đã</a:t>
            </a:r>
            <a:r>
              <a:rPr lang="en-US" altLang="en-US" dirty="0"/>
              <a:t> </a:t>
            </a:r>
            <a:r>
              <a:rPr lang="en-US" altLang="en-US" dirty="0" err="1"/>
              <a:t>được</a:t>
            </a:r>
            <a:r>
              <a:rPr lang="en-US" altLang="en-US" dirty="0"/>
              <a:t> </a:t>
            </a:r>
            <a:r>
              <a:rPr lang="en-US" altLang="en-US" dirty="0" err="1"/>
              <a:t>mã</a:t>
            </a:r>
            <a:r>
              <a:rPr lang="en-US" altLang="en-US" dirty="0"/>
              <a:t> </a:t>
            </a:r>
            <a:r>
              <a:rPr lang="en-US" altLang="en-US" dirty="0" err="1"/>
              <a:t>hóa</a:t>
            </a:r>
            <a:endParaRPr lang="en-US" altLang="en-US" dirty="0"/>
          </a:p>
          <a:p>
            <a:pPr lvl="2" indent="-285750"/>
            <a:r>
              <a:rPr lang="en-US" altLang="en-US" dirty="0" err="1"/>
              <a:t>Cột</a:t>
            </a:r>
            <a:r>
              <a:rPr lang="en-US" altLang="en-US" dirty="0"/>
              <a:t> 3: </a:t>
            </a:r>
            <a:r>
              <a:rPr lang="en-US" altLang="en-US" dirty="0" err="1"/>
              <a:t>số</a:t>
            </a:r>
            <a:r>
              <a:rPr lang="en-US" altLang="en-US" dirty="0"/>
              <a:t> </a:t>
            </a:r>
            <a:r>
              <a:rPr lang="en-US" altLang="en-US" dirty="0" err="1"/>
              <a:t>ngày</a:t>
            </a:r>
            <a:r>
              <a:rPr lang="en-US" altLang="en-US" dirty="0"/>
              <a:t> </a:t>
            </a:r>
            <a:r>
              <a:rPr lang="en-US" altLang="en-US" dirty="0" err="1"/>
              <a:t>từ</a:t>
            </a:r>
            <a:r>
              <a:rPr lang="en-US" altLang="en-US" dirty="0"/>
              <a:t> 1/1/1970 </a:t>
            </a:r>
            <a:r>
              <a:rPr lang="en-US" altLang="en-US" dirty="0" err="1"/>
              <a:t>đến</a:t>
            </a:r>
            <a:r>
              <a:rPr lang="en-US" altLang="en-US" dirty="0"/>
              <a:t> </a:t>
            </a:r>
            <a:r>
              <a:rPr lang="en-US" altLang="en-US" dirty="0" err="1"/>
              <a:t>ngày</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mật</a:t>
            </a:r>
            <a:r>
              <a:rPr lang="en-US" altLang="en-US" dirty="0"/>
              <a:t> </a:t>
            </a:r>
            <a:r>
              <a:rPr lang="en-US" altLang="en-US" dirty="0" err="1"/>
              <a:t>khẩu</a:t>
            </a:r>
            <a:endParaRPr lang="en-US" altLang="en-US" dirty="0"/>
          </a:p>
          <a:p>
            <a:pPr lvl="2" indent="-285750"/>
            <a:r>
              <a:rPr lang="en-US" altLang="en-US" dirty="0" err="1"/>
              <a:t>Cột</a:t>
            </a:r>
            <a:r>
              <a:rPr lang="en-US" altLang="en-US" dirty="0"/>
              <a:t> 4: </a:t>
            </a:r>
            <a:r>
              <a:rPr lang="en-US" altLang="en-US" dirty="0" err="1"/>
              <a:t>số</a:t>
            </a:r>
            <a:r>
              <a:rPr lang="en-US" altLang="en-US" dirty="0"/>
              <a:t> </a:t>
            </a:r>
            <a:r>
              <a:rPr lang="en-US" altLang="en-US" dirty="0" err="1"/>
              <a:t>ngày</a:t>
            </a:r>
            <a:r>
              <a:rPr lang="en-US" altLang="en-US" dirty="0"/>
              <a:t> </a:t>
            </a:r>
            <a:r>
              <a:rPr lang="en-US" altLang="en-US" dirty="0" err="1"/>
              <a:t>tối</a:t>
            </a:r>
            <a:r>
              <a:rPr lang="en-US" altLang="en-US" dirty="0"/>
              <a:t> </a:t>
            </a:r>
            <a:r>
              <a:rPr lang="en-US" altLang="en-US" dirty="0" err="1"/>
              <a:t>thiểu</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mật</a:t>
            </a:r>
            <a:r>
              <a:rPr lang="en-US" altLang="en-US" dirty="0"/>
              <a:t> </a:t>
            </a:r>
            <a:r>
              <a:rPr lang="en-US" altLang="en-US" dirty="0" err="1"/>
              <a:t>khẩu</a:t>
            </a:r>
            <a:endParaRPr lang="en-US" altLang="en-US" dirty="0"/>
          </a:p>
        </p:txBody>
      </p:sp>
    </p:spTree>
    <p:extLst>
      <p:ext uri="{BB962C8B-B14F-4D97-AF65-F5344CB8AC3E}">
        <p14:creationId xmlns:p14="http://schemas.microsoft.com/office/powerpoint/2010/main" val="424617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B6D9-9353-4EE9-A777-743D14E16B4B}"/>
              </a:ext>
            </a:extLst>
          </p:cNvPr>
          <p:cNvSpPr>
            <a:spLocks noGrp="1"/>
          </p:cNvSpPr>
          <p:nvPr>
            <p:ph type="title"/>
          </p:nvPr>
        </p:nvSpPr>
        <p:spPr/>
        <p:txBody>
          <a:bodyPr/>
          <a:lstStyle/>
          <a:p>
            <a:r>
              <a:rPr lang="en-US" dirty="0"/>
              <a:t>II. QUẢN LÝ NG</a:t>
            </a:r>
            <a:r>
              <a:rPr lang="vi-VN" dirty="0"/>
              <a:t>Ư</a:t>
            </a:r>
            <a:r>
              <a:rPr lang="en-US" dirty="0"/>
              <a:t>ỜI DÙNG</a:t>
            </a:r>
          </a:p>
        </p:txBody>
      </p:sp>
      <p:sp>
        <p:nvSpPr>
          <p:cNvPr id="3" name="Content Placeholder 2">
            <a:extLst>
              <a:ext uri="{FF2B5EF4-FFF2-40B4-BE49-F238E27FC236}">
                <a16:creationId xmlns:a16="http://schemas.microsoft.com/office/drawing/2014/main" id="{4CDC4BDC-C0E5-41EC-B61E-3672E67CD396}"/>
              </a:ext>
            </a:extLst>
          </p:cNvPr>
          <p:cNvSpPr>
            <a:spLocks noGrp="1"/>
          </p:cNvSpPr>
          <p:nvPr>
            <p:ph idx="1"/>
          </p:nvPr>
        </p:nvSpPr>
        <p:spPr/>
        <p:txBody>
          <a:bodyPr/>
          <a:lstStyle/>
          <a:p>
            <a:pPr lvl="2" indent="-285750"/>
            <a:r>
              <a:rPr lang="en-US" altLang="en-US" dirty="0" err="1"/>
              <a:t>Cột</a:t>
            </a:r>
            <a:r>
              <a:rPr lang="en-US" altLang="en-US" dirty="0"/>
              <a:t> 5: </a:t>
            </a:r>
            <a:r>
              <a:rPr lang="en-US" altLang="en-US" dirty="0" err="1"/>
              <a:t>số</a:t>
            </a:r>
            <a:r>
              <a:rPr lang="en-US" altLang="en-US" dirty="0"/>
              <a:t> </a:t>
            </a:r>
            <a:r>
              <a:rPr lang="en-US" altLang="en-US" dirty="0" err="1"/>
              <a:t>ngày</a:t>
            </a:r>
            <a:r>
              <a:rPr lang="en-US" altLang="en-US" dirty="0"/>
              <a:t> </a:t>
            </a:r>
            <a:r>
              <a:rPr lang="en-US" altLang="en-US" dirty="0" err="1"/>
              <a:t>tối</a:t>
            </a:r>
            <a:r>
              <a:rPr lang="en-US" altLang="en-US" dirty="0"/>
              <a:t> </a:t>
            </a:r>
            <a:r>
              <a:rPr lang="en-US" altLang="en-US" dirty="0" err="1"/>
              <a:t>đa</a:t>
            </a:r>
            <a:r>
              <a:rPr lang="en-US" altLang="en-US" dirty="0"/>
              <a:t> </a:t>
            </a:r>
            <a:r>
              <a:rPr lang="en-US" altLang="en-US" dirty="0" err="1"/>
              <a:t>mật</a:t>
            </a:r>
            <a:r>
              <a:rPr lang="en-US" altLang="en-US" dirty="0"/>
              <a:t> </a:t>
            </a:r>
            <a:r>
              <a:rPr lang="en-US" altLang="en-US" dirty="0" err="1"/>
              <a:t>khẩu</a:t>
            </a:r>
            <a:r>
              <a:rPr lang="en-US" altLang="en-US" dirty="0"/>
              <a:t> </a:t>
            </a:r>
            <a:r>
              <a:rPr lang="en-US" altLang="en-US" dirty="0" err="1"/>
              <a:t>được</a:t>
            </a:r>
            <a:r>
              <a:rPr lang="en-US" altLang="en-US" dirty="0"/>
              <a:t> </a:t>
            </a:r>
            <a:r>
              <a:rPr lang="en-US" altLang="en-US" dirty="0" err="1"/>
              <a:t>sử</a:t>
            </a:r>
            <a:r>
              <a:rPr lang="en-US" altLang="en-US" dirty="0"/>
              <a:t> </a:t>
            </a:r>
            <a:r>
              <a:rPr lang="en-US" altLang="en-US" dirty="0" err="1"/>
              <a:t>dụng</a:t>
            </a:r>
            <a:endParaRPr lang="en-US" altLang="en-US" dirty="0"/>
          </a:p>
          <a:p>
            <a:pPr lvl="2" indent="-285750"/>
            <a:r>
              <a:rPr lang="en-US" altLang="en-US" dirty="0" err="1"/>
              <a:t>Cột</a:t>
            </a:r>
            <a:r>
              <a:rPr lang="en-US" altLang="en-US" dirty="0"/>
              <a:t> 6: </a:t>
            </a:r>
            <a:r>
              <a:rPr lang="en-US" altLang="en-US" dirty="0" err="1"/>
              <a:t>số</a:t>
            </a:r>
            <a:r>
              <a:rPr lang="en-US" altLang="en-US" dirty="0"/>
              <a:t> </a:t>
            </a:r>
            <a:r>
              <a:rPr lang="en-US" altLang="en-US" dirty="0" err="1"/>
              <a:t>ngày</a:t>
            </a:r>
            <a:r>
              <a:rPr lang="en-US" altLang="en-US" dirty="0"/>
              <a:t> ra </a:t>
            </a:r>
            <a:r>
              <a:rPr lang="en-US" altLang="en-US" dirty="0" err="1"/>
              <a:t>cảnh</a:t>
            </a:r>
            <a:r>
              <a:rPr lang="en-US" altLang="en-US" dirty="0"/>
              <a:t> </a:t>
            </a:r>
            <a:r>
              <a:rPr lang="en-US" altLang="en-US" dirty="0" err="1"/>
              <a:t>báo</a:t>
            </a:r>
            <a:r>
              <a:rPr lang="en-US" altLang="en-US" dirty="0"/>
              <a:t> </a:t>
            </a:r>
            <a:r>
              <a:rPr lang="en-US" altLang="en-US" dirty="0" err="1"/>
              <a:t>trước</a:t>
            </a:r>
            <a:r>
              <a:rPr lang="en-US" altLang="en-US" dirty="0"/>
              <a:t> </a:t>
            </a:r>
            <a:r>
              <a:rPr lang="en-US" altLang="en-US" dirty="0" err="1"/>
              <a:t>khi</a:t>
            </a:r>
            <a:r>
              <a:rPr lang="en-US" altLang="en-US" dirty="0"/>
              <a:t> </a:t>
            </a:r>
            <a:r>
              <a:rPr lang="en-US" altLang="en-US" dirty="0" err="1"/>
              <a:t>mật</a:t>
            </a:r>
            <a:r>
              <a:rPr lang="en-US" altLang="en-US" dirty="0"/>
              <a:t> </a:t>
            </a:r>
            <a:r>
              <a:rPr lang="en-US" altLang="en-US" dirty="0" err="1"/>
              <a:t>khẩu</a:t>
            </a:r>
            <a:r>
              <a:rPr lang="en-US" altLang="en-US" dirty="0"/>
              <a:t> </a:t>
            </a:r>
            <a:r>
              <a:rPr lang="en-US" altLang="en-US" dirty="0" err="1"/>
              <a:t>không</a:t>
            </a:r>
            <a:r>
              <a:rPr lang="en-US" altLang="en-US" dirty="0"/>
              <a:t> </a:t>
            </a:r>
            <a:r>
              <a:rPr lang="en-US" altLang="en-US" dirty="0" err="1"/>
              <a:t>còn</a:t>
            </a:r>
            <a:r>
              <a:rPr lang="en-US" altLang="en-US" dirty="0"/>
              <a:t> </a:t>
            </a:r>
            <a:r>
              <a:rPr lang="en-US" altLang="en-US" dirty="0" err="1"/>
              <a:t>hợp</a:t>
            </a:r>
            <a:r>
              <a:rPr lang="en-US" altLang="en-US" dirty="0"/>
              <a:t> </a:t>
            </a:r>
            <a:r>
              <a:rPr lang="en-US" altLang="en-US" dirty="0" err="1"/>
              <a:t>lệ</a:t>
            </a:r>
            <a:endParaRPr lang="en-US" altLang="en-US" dirty="0"/>
          </a:p>
          <a:p>
            <a:pPr lvl="2" indent="-285750"/>
            <a:r>
              <a:rPr lang="en-US" altLang="en-US" dirty="0" err="1"/>
              <a:t>Cột</a:t>
            </a:r>
            <a:r>
              <a:rPr lang="en-US" altLang="en-US" dirty="0"/>
              <a:t> 7: </a:t>
            </a:r>
            <a:r>
              <a:rPr lang="en-US" altLang="en-US" dirty="0" err="1"/>
              <a:t>số</a:t>
            </a:r>
            <a:r>
              <a:rPr lang="en-US" altLang="en-US" dirty="0"/>
              <a:t> </a:t>
            </a:r>
            <a:r>
              <a:rPr lang="en-US" altLang="en-US" dirty="0" err="1"/>
              <a:t>ngày</a:t>
            </a:r>
            <a:r>
              <a:rPr lang="en-US" altLang="en-US" dirty="0"/>
              <a:t> </a:t>
            </a:r>
            <a:r>
              <a:rPr lang="en-US" altLang="en-US" dirty="0" err="1"/>
              <a:t>quy</a:t>
            </a:r>
            <a:r>
              <a:rPr lang="en-US" altLang="en-US" dirty="0"/>
              <a:t> </a:t>
            </a:r>
            <a:r>
              <a:rPr lang="en-US" altLang="en-US" dirty="0" err="1"/>
              <a:t>định</a:t>
            </a:r>
            <a:r>
              <a:rPr lang="en-US" altLang="en-US" dirty="0"/>
              <a:t> account </a:t>
            </a:r>
            <a:r>
              <a:rPr lang="en-US" altLang="en-US" dirty="0" err="1"/>
              <a:t>bị</a:t>
            </a:r>
            <a:r>
              <a:rPr lang="en-US" altLang="en-US" dirty="0"/>
              <a:t> </a:t>
            </a:r>
            <a:r>
              <a:rPr lang="en-US" altLang="en-US" dirty="0" err="1"/>
              <a:t>vô</a:t>
            </a:r>
            <a:r>
              <a:rPr lang="en-US" altLang="en-US" dirty="0"/>
              <a:t> </a:t>
            </a:r>
            <a:r>
              <a:rPr lang="en-US" altLang="en-US" dirty="0" err="1"/>
              <a:t>hiệu</a:t>
            </a:r>
            <a:endParaRPr lang="en-US" altLang="en-US" dirty="0"/>
          </a:p>
          <a:p>
            <a:pPr lvl="2" indent="-285750"/>
            <a:r>
              <a:rPr lang="en-US" altLang="en-US" dirty="0" err="1"/>
              <a:t>Cột</a:t>
            </a:r>
            <a:r>
              <a:rPr lang="en-US" altLang="en-US" dirty="0"/>
              <a:t> 8: </a:t>
            </a:r>
            <a:r>
              <a:rPr lang="en-US" altLang="en-US" dirty="0" err="1"/>
              <a:t>ngày</a:t>
            </a:r>
            <a:r>
              <a:rPr lang="en-US" altLang="en-US" dirty="0"/>
              <a:t> </a:t>
            </a:r>
            <a:r>
              <a:rPr lang="en-US" altLang="en-US" dirty="0" err="1"/>
              <a:t>vô</a:t>
            </a:r>
            <a:r>
              <a:rPr lang="en-US" altLang="en-US" dirty="0"/>
              <a:t> </a:t>
            </a:r>
            <a:r>
              <a:rPr lang="en-US" altLang="en-US" dirty="0" err="1"/>
              <a:t>hiệu</a:t>
            </a:r>
            <a:r>
              <a:rPr lang="en-US" altLang="en-US" dirty="0"/>
              <a:t> </a:t>
            </a:r>
            <a:r>
              <a:rPr lang="en-US" altLang="en-US" dirty="0" err="1"/>
              <a:t>hóa</a:t>
            </a:r>
            <a:r>
              <a:rPr lang="en-US" altLang="en-US" dirty="0"/>
              <a:t> </a:t>
            </a:r>
            <a:r>
              <a:rPr lang="en-US" altLang="en-US" dirty="0" err="1"/>
              <a:t>tài</a:t>
            </a:r>
            <a:r>
              <a:rPr lang="en-US" altLang="en-US" dirty="0"/>
              <a:t> </a:t>
            </a:r>
            <a:r>
              <a:rPr lang="en-US" altLang="en-US" dirty="0" err="1"/>
              <a:t>khoản</a:t>
            </a:r>
            <a:r>
              <a:rPr lang="en-US" altLang="en-US" dirty="0"/>
              <a:t> </a:t>
            </a:r>
            <a:r>
              <a:rPr lang="en-US" altLang="en-US" dirty="0" err="1"/>
              <a:t>tính</a:t>
            </a:r>
            <a:r>
              <a:rPr lang="en-US" altLang="en-US" dirty="0"/>
              <a:t> </a:t>
            </a:r>
            <a:r>
              <a:rPr lang="en-US" altLang="en-US" dirty="0" err="1"/>
              <a:t>từ</a:t>
            </a:r>
            <a:r>
              <a:rPr lang="en-US" altLang="en-US" dirty="0"/>
              <a:t> </a:t>
            </a:r>
            <a:r>
              <a:rPr lang="en-US" altLang="en-US" dirty="0" err="1"/>
              <a:t>ngày</a:t>
            </a:r>
            <a:r>
              <a:rPr lang="en-US" altLang="en-US" dirty="0"/>
              <a:t> 1/1/1970.</a:t>
            </a:r>
            <a:endParaRPr lang="en-US" dirty="0"/>
          </a:p>
          <a:p>
            <a:endParaRPr lang="en-US" dirty="0"/>
          </a:p>
        </p:txBody>
      </p:sp>
      <p:pic>
        <p:nvPicPr>
          <p:cNvPr id="2050" name="Picture 2" descr="HÃ¬nh áº£nh cÃ³ liÃªn quan">
            <a:extLst>
              <a:ext uri="{FF2B5EF4-FFF2-40B4-BE49-F238E27FC236}">
                <a16:creationId xmlns:a16="http://schemas.microsoft.com/office/drawing/2014/main" id="{A1C4EAB5-1B22-43C9-8A06-48B9CB7BB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59" y="3590717"/>
            <a:ext cx="9220616" cy="2571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6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79E3-53BC-4E9A-BD07-6DEB9AD86B29}"/>
              </a:ext>
            </a:extLst>
          </p:cNvPr>
          <p:cNvSpPr>
            <a:spLocks noGrp="1"/>
          </p:cNvSpPr>
          <p:nvPr>
            <p:ph type="title"/>
          </p:nvPr>
        </p:nvSpPr>
        <p:spPr/>
        <p:txBody>
          <a:bodyPr/>
          <a:lstStyle/>
          <a:p>
            <a:r>
              <a:rPr lang="en-US" dirty="0"/>
              <a:t>II. QUẢN LÝ NG</a:t>
            </a:r>
            <a:r>
              <a:rPr lang="vi-VN" dirty="0"/>
              <a:t>Ư</a:t>
            </a:r>
            <a:r>
              <a:rPr lang="en-US" dirty="0"/>
              <a:t>ỜI DÙNG</a:t>
            </a:r>
          </a:p>
        </p:txBody>
      </p:sp>
      <p:sp>
        <p:nvSpPr>
          <p:cNvPr id="3" name="Content Placeholder 2">
            <a:extLst>
              <a:ext uri="{FF2B5EF4-FFF2-40B4-BE49-F238E27FC236}">
                <a16:creationId xmlns:a16="http://schemas.microsoft.com/office/drawing/2014/main" id="{34E184CD-F8C8-478C-BF3A-1C9D171F74A7}"/>
              </a:ext>
            </a:extLst>
          </p:cNvPr>
          <p:cNvSpPr>
            <a:spLocks noGrp="1"/>
          </p:cNvSpPr>
          <p:nvPr>
            <p:ph idx="1"/>
          </p:nvPr>
        </p:nvSpPr>
        <p:spPr>
          <a:xfrm>
            <a:off x="508000" y="1066800"/>
            <a:ext cx="5047974" cy="5486400"/>
          </a:xfrm>
        </p:spPr>
        <p:txBody>
          <a:bodyPr/>
          <a:lstStyle/>
          <a:p>
            <a:r>
              <a:rPr lang="en-US" altLang="en-US" dirty="0"/>
              <a:t>File </a:t>
            </a:r>
            <a:r>
              <a:rPr lang="en-US" altLang="en-US" dirty="0" err="1"/>
              <a:t>cấu</a:t>
            </a:r>
            <a:r>
              <a:rPr lang="en-US" altLang="en-US" dirty="0"/>
              <a:t> </a:t>
            </a:r>
            <a:r>
              <a:rPr lang="en-US" altLang="en-US" dirty="0" err="1"/>
              <a:t>hình</a:t>
            </a:r>
            <a:r>
              <a:rPr lang="en-US" altLang="en-US" dirty="0"/>
              <a:t> </a:t>
            </a:r>
            <a:r>
              <a:rPr lang="en-US" altLang="en-US" dirty="0" err="1"/>
              <a:t>người</a:t>
            </a:r>
            <a:r>
              <a:rPr lang="en-US" altLang="en-US" dirty="0"/>
              <a:t> </a:t>
            </a:r>
            <a:r>
              <a:rPr lang="en-US" altLang="en-US" dirty="0" err="1"/>
              <a:t>dùng</a:t>
            </a:r>
            <a:r>
              <a:rPr lang="en-US" altLang="en-US" dirty="0"/>
              <a:t> : </a:t>
            </a:r>
            <a:r>
              <a:rPr lang="en-US" altLang="en-US" b="1" dirty="0"/>
              <a:t>/</a:t>
            </a:r>
            <a:r>
              <a:rPr lang="en-US" altLang="en-US" b="1" dirty="0" err="1"/>
              <a:t>etc</a:t>
            </a:r>
            <a:r>
              <a:rPr lang="en-US" altLang="en-US" b="1" dirty="0"/>
              <a:t>/passwd (important)</a:t>
            </a:r>
          </a:p>
          <a:p>
            <a:pPr>
              <a:lnSpc>
                <a:spcPct val="90000"/>
              </a:lnSpc>
            </a:pPr>
            <a:r>
              <a:rPr lang="en-US" altLang="en-US" dirty="0" err="1"/>
              <a:t>Cú</a:t>
            </a:r>
            <a:r>
              <a:rPr lang="en-US" altLang="en-US" dirty="0"/>
              <a:t> </a:t>
            </a:r>
            <a:r>
              <a:rPr lang="en-US" altLang="en-US" dirty="0" err="1"/>
              <a:t>pháp</a:t>
            </a:r>
            <a:r>
              <a:rPr lang="en-US" altLang="en-US" dirty="0"/>
              <a:t>:</a:t>
            </a:r>
          </a:p>
          <a:p>
            <a:pPr>
              <a:lnSpc>
                <a:spcPct val="90000"/>
              </a:lnSpc>
              <a:buNone/>
            </a:pPr>
            <a:r>
              <a:rPr lang="en-US" altLang="en-US" b="1" dirty="0" err="1"/>
              <a:t>username:password:UID:GID:comment:home</a:t>
            </a:r>
            <a:r>
              <a:rPr lang="en-US" altLang="en-US" b="1" dirty="0"/>
              <a:t> </a:t>
            </a:r>
            <a:r>
              <a:rPr lang="en-US" altLang="en-US" b="1" dirty="0" err="1"/>
              <a:t>directory:login</a:t>
            </a:r>
            <a:endParaRPr lang="en-US" altLang="en-US" b="1" dirty="0"/>
          </a:p>
          <a:p>
            <a:endParaRPr lang="en-US" dirty="0"/>
          </a:p>
        </p:txBody>
      </p:sp>
      <p:pic>
        <p:nvPicPr>
          <p:cNvPr id="4" name="Picture 6">
            <a:extLst>
              <a:ext uri="{FF2B5EF4-FFF2-40B4-BE49-F238E27FC236}">
                <a16:creationId xmlns:a16="http://schemas.microsoft.com/office/drawing/2014/main" id="{F9ED1598-3F5A-4F62-AABF-F7428BD0F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826" y="1066800"/>
            <a:ext cx="5886173" cy="55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46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C970-07DD-46B7-BE27-4A96EF161B1E}"/>
              </a:ext>
            </a:extLst>
          </p:cNvPr>
          <p:cNvSpPr>
            <a:spLocks noGrp="1"/>
          </p:cNvSpPr>
          <p:nvPr>
            <p:ph type="title"/>
          </p:nvPr>
        </p:nvSpPr>
        <p:spPr/>
        <p:txBody>
          <a:bodyPr/>
          <a:lstStyle/>
          <a:p>
            <a:r>
              <a:rPr lang="en-US" dirty="0"/>
              <a:t>II. QUẢN LÝ NG</a:t>
            </a:r>
            <a:r>
              <a:rPr lang="vi-VN" dirty="0"/>
              <a:t>Ư</a:t>
            </a:r>
            <a:r>
              <a:rPr lang="en-US" dirty="0"/>
              <a:t>ỜI DÙNG</a:t>
            </a:r>
          </a:p>
        </p:txBody>
      </p:sp>
      <p:sp>
        <p:nvSpPr>
          <p:cNvPr id="3" name="Content Placeholder 2">
            <a:extLst>
              <a:ext uri="{FF2B5EF4-FFF2-40B4-BE49-F238E27FC236}">
                <a16:creationId xmlns:a16="http://schemas.microsoft.com/office/drawing/2014/main" id="{76D5BBE8-0913-4439-8CA0-F70BCA6BEE4C}"/>
              </a:ext>
            </a:extLst>
          </p:cNvPr>
          <p:cNvSpPr>
            <a:spLocks noGrp="1"/>
          </p:cNvSpPr>
          <p:nvPr>
            <p:ph idx="1"/>
          </p:nvPr>
        </p:nvSpPr>
        <p:spPr/>
        <p:txBody>
          <a:bodyPr/>
          <a:lstStyle/>
          <a:p>
            <a:pPr algn="just">
              <a:lnSpc>
                <a:spcPct val="90000"/>
              </a:lnSpc>
            </a:pPr>
            <a:r>
              <a:rPr lang="en-US" altLang="en-US" dirty="0" err="1">
                <a:solidFill>
                  <a:srgbClr val="FF0000"/>
                </a:solidFill>
              </a:rPr>
              <a:t>Thêm</a:t>
            </a:r>
            <a:r>
              <a:rPr lang="en-US" altLang="en-US" dirty="0">
                <a:solidFill>
                  <a:srgbClr val="FF0000"/>
                </a:solidFill>
              </a:rPr>
              <a:t> </a:t>
            </a:r>
            <a:r>
              <a:rPr lang="en-US" altLang="en-US" dirty="0" err="1">
                <a:solidFill>
                  <a:srgbClr val="FF0000"/>
                </a:solidFill>
              </a:rPr>
              <a:t>người</a:t>
            </a:r>
            <a:r>
              <a:rPr lang="en-US" altLang="en-US" dirty="0">
                <a:solidFill>
                  <a:srgbClr val="FF0000"/>
                </a:solidFill>
              </a:rPr>
              <a:t> </a:t>
            </a:r>
            <a:r>
              <a:rPr lang="en-US" altLang="en-US" dirty="0" err="1">
                <a:solidFill>
                  <a:srgbClr val="FF0000"/>
                </a:solidFill>
              </a:rPr>
              <a:t>dùng</a:t>
            </a:r>
            <a:r>
              <a:rPr lang="en-US" altLang="en-US" dirty="0">
                <a:solidFill>
                  <a:srgbClr val="FF0000"/>
                </a:solidFill>
              </a:rPr>
              <a:t> </a:t>
            </a:r>
            <a:r>
              <a:rPr lang="en-US" altLang="en-US" dirty="0" err="1">
                <a:solidFill>
                  <a:srgbClr val="FF0000"/>
                </a:solidFill>
              </a:rPr>
              <a:t>mới</a:t>
            </a:r>
            <a:endParaRPr lang="en-US" altLang="en-US" dirty="0">
              <a:solidFill>
                <a:srgbClr val="FF0000"/>
              </a:solidFill>
            </a:endParaRPr>
          </a:p>
          <a:p>
            <a:pPr lvl="1" algn="just">
              <a:lnSpc>
                <a:spcPct val="90000"/>
              </a:lnSpc>
            </a:pPr>
            <a:r>
              <a:rPr lang="en-US" altLang="en-US" sz="2800" dirty="0" err="1"/>
              <a:t>Khi</a:t>
            </a:r>
            <a:r>
              <a:rPr lang="en-US" altLang="en-US" sz="2800" dirty="0"/>
              <a:t> 1 user </a:t>
            </a:r>
            <a:r>
              <a:rPr lang="en-US" altLang="en-US" sz="2800" dirty="0" err="1"/>
              <a:t>được</a:t>
            </a:r>
            <a:r>
              <a:rPr lang="en-US" altLang="en-US" sz="2800" dirty="0"/>
              <a:t> </a:t>
            </a:r>
            <a:r>
              <a:rPr lang="en-US" altLang="en-US" sz="2800" dirty="0" err="1"/>
              <a:t>tạo</a:t>
            </a:r>
            <a:r>
              <a:rPr lang="en-US" altLang="en-US" sz="2800" dirty="0"/>
              <a:t> </a:t>
            </a:r>
            <a:r>
              <a:rPr lang="en-US" altLang="en-US" sz="2800" dirty="0" err="1"/>
              <a:t>mới</a:t>
            </a:r>
            <a:r>
              <a:rPr lang="en-US" altLang="en-US" sz="2800" dirty="0"/>
              <a:t> </a:t>
            </a:r>
            <a:r>
              <a:rPr lang="en-US" altLang="en-US" sz="2800" dirty="0">
                <a:sym typeface="Wingdings" panose="05000000000000000000" pitchFamily="2" charset="2"/>
              </a:rPr>
              <a:t> private group </a:t>
            </a:r>
            <a:r>
              <a:rPr lang="en-US" altLang="en-US" sz="2800" dirty="0" err="1">
                <a:sym typeface="Wingdings" panose="05000000000000000000" pitchFamily="2" charset="2"/>
              </a:rPr>
              <a:t>cùng</a:t>
            </a:r>
            <a:r>
              <a:rPr lang="en-US" altLang="en-US" sz="2800" dirty="0">
                <a:sym typeface="Wingdings" panose="05000000000000000000" pitchFamily="2" charset="2"/>
              </a:rPr>
              <a:t> </a:t>
            </a:r>
            <a:r>
              <a:rPr lang="en-US" altLang="en-US" sz="2800" dirty="0" err="1">
                <a:sym typeface="Wingdings" panose="05000000000000000000" pitchFamily="2" charset="2"/>
              </a:rPr>
              <a:t>tên</a:t>
            </a:r>
            <a:r>
              <a:rPr lang="en-US" altLang="en-US" sz="2800" dirty="0">
                <a:sym typeface="Wingdings" panose="05000000000000000000" pitchFamily="2" charset="2"/>
              </a:rPr>
              <a:t> </a:t>
            </a:r>
            <a:r>
              <a:rPr lang="en-US" altLang="en-US" sz="2800" dirty="0" err="1">
                <a:sym typeface="Wingdings" panose="05000000000000000000" pitchFamily="2" charset="2"/>
              </a:rPr>
              <a:t>với</a:t>
            </a:r>
            <a:r>
              <a:rPr lang="en-US" altLang="en-US" sz="2800" dirty="0">
                <a:sym typeface="Wingdings" panose="05000000000000000000" pitchFamily="2" charset="2"/>
              </a:rPr>
              <a:t> user </a:t>
            </a:r>
            <a:r>
              <a:rPr lang="en-US" altLang="en-US" sz="2800" dirty="0" err="1">
                <a:sym typeface="Wingdings" panose="05000000000000000000" pitchFamily="2" charset="2"/>
              </a:rPr>
              <a:t>đó</a:t>
            </a:r>
            <a:r>
              <a:rPr lang="en-US" altLang="en-US" sz="2800" dirty="0">
                <a:sym typeface="Wingdings" panose="05000000000000000000" pitchFamily="2" charset="2"/>
              </a:rPr>
              <a:t> </a:t>
            </a:r>
            <a:r>
              <a:rPr lang="en-US" altLang="en-US" sz="2800" dirty="0" err="1">
                <a:sym typeface="Wingdings" panose="05000000000000000000" pitchFamily="2" charset="2"/>
              </a:rPr>
              <a:t>được</a:t>
            </a:r>
            <a:r>
              <a:rPr lang="en-US" altLang="en-US" sz="2800" dirty="0">
                <a:sym typeface="Wingdings" panose="05000000000000000000" pitchFamily="2" charset="2"/>
              </a:rPr>
              <a:t> </a:t>
            </a:r>
            <a:r>
              <a:rPr lang="en-US" altLang="en-US" sz="2800" dirty="0" err="1">
                <a:sym typeface="Wingdings" panose="05000000000000000000" pitchFamily="2" charset="2"/>
              </a:rPr>
              <a:t>tạo</a:t>
            </a:r>
            <a:r>
              <a:rPr lang="en-US" altLang="en-US" sz="2800" dirty="0">
                <a:sym typeface="Wingdings" panose="05000000000000000000" pitchFamily="2" charset="2"/>
              </a:rPr>
              <a:t> ra.</a:t>
            </a:r>
          </a:p>
          <a:p>
            <a:pPr lvl="2" algn="just">
              <a:lnSpc>
                <a:spcPct val="90000"/>
              </a:lnSpc>
            </a:pPr>
            <a:r>
              <a:rPr lang="en-US" altLang="en-US" dirty="0" err="1">
                <a:sym typeface="Wingdings" panose="05000000000000000000" pitchFamily="2" charset="2"/>
              </a:rPr>
              <a:t>Ưu</a:t>
            </a:r>
            <a:r>
              <a:rPr lang="en-US" altLang="en-US" dirty="0">
                <a:sym typeface="Wingdings" panose="05000000000000000000" pitchFamily="2" charset="2"/>
              </a:rPr>
              <a:t> </a:t>
            </a:r>
            <a:r>
              <a:rPr lang="en-US" altLang="en-US" dirty="0" err="1">
                <a:sym typeface="Wingdings" panose="05000000000000000000" pitchFamily="2" charset="2"/>
              </a:rPr>
              <a:t>điểm</a:t>
            </a:r>
            <a:r>
              <a:rPr lang="en-US" altLang="en-US" dirty="0">
                <a:sym typeface="Wingdings" panose="05000000000000000000" pitchFamily="2" charset="2"/>
              </a:rPr>
              <a:t>: </a:t>
            </a:r>
            <a:r>
              <a:rPr lang="en-US" altLang="en-US" dirty="0" err="1">
                <a:sym typeface="Wingdings" panose="05000000000000000000" pitchFamily="2" charset="2"/>
              </a:rPr>
              <a:t>Đảm</a:t>
            </a:r>
            <a:r>
              <a:rPr lang="en-US" altLang="en-US" dirty="0">
                <a:sym typeface="Wingdings" panose="05000000000000000000" pitchFamily="2" charset="2"/>
              </a:rPr>
              <a:t> </a:t>
            </a:r>
            <a:r>
              <a:rPr lang="en-US" altLang="en-US" dirty="0" err="1">
                <a:sym typeface="Wingdings" panose="05000000000000000000" pitchFamily="2" charset="2"/>
              </a:rPr>
              <a:t>bảo</a:t>
            </a:r>
            <a:r>
              <a:rPr lang="en-US" altLang="en-US" dirty="0">
                <a:sym typeface="Wingdings" panose="05000000000000000000" pitchFamily="2" charset="2"/>
              </a:rPr>
              <a:t> </a:t>
            </a:r>
            <a:r>
              <a:rPr lang="en-US" altLang="en-US" dirty="0" err="1">
                <a:sym typeface="Wingdings" panose="05000000000000000000" pitchFamily="2" charset="2"/>
              </a:rPr>
              <a:t>khi</a:t>
            </a:r>
            <a:r>
              <a:rPr lang="en-US" altLang="en-US" dirty="0">
                <a:sym typeface="Wingdings" panose="05000000000000000000" pitchFamily="2" charset="2"/>
              </a:rPr>
              <a:t> 1 file </a:t>
            </a:r>
            <a:r>
              <a:rPr lang="en-US" altLang="en-US" dirty="0" err="1">
                <a:sym typeface="Wingdings" panose="05000000000000000000" pitchFamily="2" charset="2"/>
              </a:rPr>
              <a:t>được</a:t>
            </a:r>
            <a:r>
              <a:rPr lang="en-US" altLang="en-US" dirty="0">
                <a:sym typeface="Wingdings" panose="05000000000000000000" pitchFamily="2" charset="2"/>
              </a:rPr>
              <a:t> </a:t>
            </a:r>
            <a:r>
              <a:rPr lang="en-US" altLang="en-US" dirty="0" err="1">
                <a:sym typeface="Wingdings" panose="05000000000000000000" pitchFamily="2" charset="2"/>
              </a:rPr>
              <a:t>tạo</a:t>
            </a:r>
            <a:r>
              <a:rPr lang="en-US" altLang="en-US" dirty="0">
                <a:sym typeface="Wingdings" panose="05000000000000000000" pitchFamily="2" charset="2"/>
              </a:rPr>
              <a:t> ra, file </a:t>
            </a:r>
            <a:r>
              <a:rPr lang="en-US" altLang="en-US" dirty="0" err="1">
                <a:sym typeface="Wingdings" panose="05000000000000000000" pitchFamily="2" charset="2"/>
              </a:rPr>
              <a:t>đó</a:t>
            </a:r>
            <a:r>
              <a:rPr lang="en-US" altLang="en-US" dirty="0">
                <a:sym typeface="Wingdings" panose="05000000000000000000" pitchFamily="2" charset="2"/>
              </a:rPr>
              <a:t> </a:t>
            </a:r>
            <a:r>
              <a:rPr lang="en-US" altLang="en-US" dirty="0" err="1">
                <a:sym typeface="Wingdings" panose="05000000000000000000" pitchFamily="2" charset="2"/>
              </a:rPr>
              <a:t>không</a:t>
            </a:r>
            <a:r>
              <a:rPr lang="en-US" altLang="en-US" dirty="0">
                <a:sym typeface="Wingdings" panose="05000000000000000000" pitchFamily="2" charset="2"/>
              </a:rPr>
              <a:t> </a:t>
            </a:r>
            <a:r>
              <a:rPr lang="en-US" altLang="en-US" dirty="0" err="1">
                <a:sym typeface="Wingdings" panose="05000000000000000000" pitchFamily="2" charset="2"/>
              </a:rPr>
              <a:t>thuộc</a:t>
            </a:r>
            <a:r>
              <a:rPr lang="en-US" altLang="en-US" dirty="0">
                <a:sym typeface="Wingdings" panose="05000000000000000000" pitchFamily="2" charset="2"/>
              </a:rPr>
              <a:t> </a:t>
            </a:r>
            <a:r>
              <a:rPr lang="en-US" altLang="en-US" dirty="0" err="1">
                <a:sym typeface="Wingdings" panose="05000000000000000000" pitchFamily="2" charset="2"/>
              </a:rPr>
              <a:t>về</a:t>
            </a:r>
            <a:r>
              <a:rPr lang="en-US" altLang="en-US" dirty="0">
                <a:sym typeface="Wingdings" panose="05000000000000000000" pitchFamily="2" charset="2"/>
              </a:rPr>
              <a:t> public group</a:t>
            </a:r>
          </a:p>
          <a:p>
            <a:pPr lvl="1" algn="just">
              <a:lnSpc>
                <a:spcPct val="90000"/>
              </a:lnSpc>
            </a:pPr>
            <a:r>
              <a:rPr lang="en-US" altLang="en-US" sz="2800" dirty="0" err="1"/>
              <a:t>Khi</a:t>
            </a:r>
            <a:r>
              <a:rPr lang="en-US" altLang="en-US" sz="2800" dirty="0"/>
              <a:t> 1 user </a:t>
            </a:r>
            <a:r>
              <a:rPr lang="en-US" altLang="en-US" sz="2800" dirty="0" err="1"/>
              <a:t>được</a:t>
            </a:r>
            <a:r>
              <a:rPr lang="en-US" altLang="en-US" sz="2800" dirty="0"/>
              <a:t> </a:t>
            </a:r>
            <a:r>
              <a:rPr lang="en-US" altLang="en-US" sz="2800" dirty="0" err="1"/>
              <a:t>tạo</a:t>
            </a:r>
            <a:r>
              <a:rPr lang="en-US" altLang="en-US" sz="2800" dirty="0"/>
              <a:t> </a:t>
            </a:r>
            <a:r>
              <a:rPr lang="en-US" altLang="en-US" sz="2800" dirty="0" err="1"/>
              <a:t>mới</a:t>
            </a:r>
            <a:r>
              <a:rPr lang="en-US" altLang="en-US" sz="2800" dirty="0"/>
              <a:t> </a:t>
            </a:r>
            <a:r>
              <a:rPr lang="en-US" altLang="en-US" sz="2800" dirty="0">
                <a:sym typeface="Wingdings" panose="05000000000000000000" pitchFamily="2" charset="2"/>
              </a:rPr>
              <a:t> home directory </a:t>
            </a:r>
            <a:r>
              <a:rPr lang="en-US" altLang="en-US" sz="2800" dirty="0" err="1">
                <a:sym typeface="Wingdings" panose="05000000000000000000" pitchFamily="2" charset="2"/>
              </a:rPr>
              <a:t>và</a:t>
            </a:r>
            <a:r>
              <a:rPr lang="en-US" altLang="en-US" sz="2800" dirty="0">
                <a:sym typeface="Wingdings" panose="05000000000000000000" pitchFamily="2" charset="2"/>
              </a:rPr>
              <a:t> 1 </a:t>
            </a:r>
            <a:r>
              <a:rPr lang="en-US" altLang="en-US" sz="2800" dirty="0" err="1">
                <a:sym typeface="Wingdings" panose="05000000000000000000" pitchFamily="2" charset="2"/>
              </a:rPr>
              <a:t>số</a:t>
            </a:r>
            <a:r>
              <a:rPr lang="en-US" altLang="en-US" sz="2800" dirty="0">
                <a:sym typeface="Wingdings" panose="05000000000000000000" pitchFamily="2" charset="2"/>
              </a:rPr>
              <a:t> file </a:t>
            </a:r>
            <a:r>
              <a:rPr lang="en-US" altLang="en-US" sz="2800" dirty="0" err="1">
                <a:sym typeface="Wingdings" panose="05000000000000000000" pitchFamily="2" charset="2"/>
              </a:rPr>
              <a:t>được</a:t>
            </a:r>
            <a:r>
              <a:rPr lang="en-US" altLang="en-US" sz="2800" dirty="0">
                <a:sym typeface="Wingdings" panose="05000000000000000000" pitchFamily="2" charset="2"/>
              </a:rPr>
              <a:t> </a:t>
            </a:r>
            <a:r>
              <a:rPr lang="en-US" altLang="en-US" sz="2800" dirty="0" err="1">
                <a:sym typeface="Wingdings" panose="05000000000000000000" pitchFamily="2" charset="2"/>
              </a:rPr>
              <a:t>tạo</a:t>
            </a:r>
            <a:r>
              <a:rPr lang="en-US" altLang="en-US" sz="2800" dirty="0">
                <a:sym typeface="Wingdings" panose="05000000000000000000" pitchFamily="2" charset="2"/>
              </a:rPr>
              <a:t> ra.</a:t>
            </a:r>
          </a:p>
          <a:p>
            <a:pPr lvl="2" algn="just">
              <a:lnSpc>
                <a:spcPct val="90000"/>
              </a:lnSpc>
            </a:pPr>
            <a:r>
              <a:rPr lang="en-US" altLang="en-US" dirty="0" err="1">
                <a:sym typeface="Wingdings" panose="05000000000000000000" pitchFamily="2" charset="2"/>
              </a:rPr>
              <a:t>Thư</a:t>
            </a:r>
            <a:r>
              <a:rPr lang="en-US" altLang="en-US" dirty="0">
                <a:sym typeface="Wingdings" panose="05000000000000000000" pitchFamily="2" charset="2"/>
              </a:rPr>
              <a:t> </a:t>
            </a:r>
            <a:r>
              <a:rPr lang="en-US" altLang="en-US" dirty="0" err="1">
                <a:sym typeface="Wingdings" panose="05000000000000000000" pitchFamily="2" charset="2"/>
              </a:rPr>
              <a:t>mục</a:t>
            </a:r>
            <a:r>
              <a:rPr lang="en-US" altLang="en-US" dirty="0">
                <a:sym typeface="Wingdings" panose="05000000000000000000" pitchFamily="2" charset="2"/>
              </a:rPr>
              <a:t> </a:t>
            </a:r>
            <a:r>
              <a:rPr lang="en-US" altLang="en-US" i="1" dirty="0">
                <a:sym typeface="Wingdings" panose="05000000000000000000" pitchFamily="2" charset="2"/>
              </a:rPr>
              <a:t>/</a:t>
            </a:r>
            <a:r>
              <a:rPr lang="en-US" altLang="en-US" i="1" dirty="0" err="1">
                <a:sym typeface="Wingdings" panose="05000000000000000000" pitchFamily="2" charset="2"/>
              </a:rPr>
              <a:t>etc</a:t>
            </a:r>
            <a:r>
              <a:rPr lang="en-US" altLang="en-US" i="1" dirty="0">
                <a:sym typeface="Wingdings" panose="05000000000000000000" pitchFamily="2" charset="2"/>
              </a:rPr>
              <a:t>/</a:t>
            </a:r>
            <a:r>
              <a:rPr lang="en-US" altLang="en-US" i="1" dirty="0" err="1">
                <a:sym typeface="Wingdings" panose="05000000000000000000" pitchFamily="2" charset="2"/>
              </a:rPr>
              <a:t>skel</a:t>
            </a:r>
            <a:r>
              <a:rPr lang="en-US" altLang="en-US" dirty="0">
                <a:sym typeface="Wingdings" panose="05000000000000000000" pitchFamily="2" charset="2"/>
              </a:rPr>
              <a:t>: </a:t>
            </a:r>
            <a:r>
              <a:rPr lang="en-US" altLang="en-US" dirty="0" err="1">
                <a:sym typeface="Wingdings" panose="05000000000000000000" pitchFamily="2" charset="2"/>
              </a:rPr>
              <a:t>chứa</a:t>
            </a:r>
            <a:r>
              <a:rPr lang="en-US" altLang="en-US" dirty="0">
                <a:sym typeface="Wingdings" panose="05000000000000000000" pitchFamily="2" charset="2"/>
              </a:rPr>
              <a:t> </a:t>
            </a:r>
            <a:r>
              <a:rPr lang="en-US" altLang="en-US" dirty="0" err="1">
                <a:sym typeface="Wingdings" panose="05000000000000000000" pitchFamily="2" charset="2"/>
              </a:rPr>
              <a:t>các</a:t>
            </a:r>
            <a:r>
              <a:rPr lang="en-US" altLang="en-US" dirty="0">
                <a:sym typeface="Wingdings" panose="05000000000000000000" pitchFamily="2" charset="2"/>
              </a:rPr>
              <a:t> file </a:t>
            </a:r>
            <a:r>
              <a:rPr lang="en-US" altLang="en-US" dirty="0" err="1">
                <a:sym typeface="Wingdings" panose="05000000000000000000" pitchFamily="2" charset="2"/>
              </a:rPr>
              <a:t>mặc</a:t>
            </a:r>
            <a:r>
              <a:rPr lang="en-US" altLang="en-US" dirty="0">
                <a:sym typeface="Wingdings" panose="05000000000000000000" pitchFamily="2" charset="2"/>
              </a:rPr>
              <a:t> </a:t>
            </a:r>
            <a:r>
              <a:rPr lang="en-US" altLang="en-US" dirty="0" err="1">
                <a:sym typeface="Wingdings" panose="05000000000000000000" pitchFamily="2" charset="2"/>
              </a:rPr>
              <a:t>định</a:t>
            </a:r>
            <a:r>
              <a:rPr lang="en-US" altLang="en-US" dirty="0">
                <a:sym typeface="Wingdings" panose="05000000000000000000" pitchFamily="2" charset="2"/>
              </a:rPr>
              <a:t> </a:t>
            </a:r>
            <a:r>
              <a:rPr lang="en-US" altLang="en-US" dirty="0" err="1">
                <a:sym typeface="Wingdings" panose="05000000000000000000" pitchFamily="2" charset="2"/>
              </a:rPr>
              <a:t>được</a:t>
            </a:r>
            <a:r>
              <a:rPr lang="en-US" altLang="en-US" dirty="0">
                <a:sym typeface="Wingdings" panose="05000000000000000000" pitchFamily="2" charset="2"/>
              </a:rPr>
              <a:t> </a:t>
            </a:r>
            <a:r>
              <a:rPr lang="en-US" altLang="en-US" dirty="0" err="1">
                <a:sym typeface="Wingdings" panose="05000000000000000000" pitchFamily="2" charset="2"/>
              </a:rPr>
              <a:t>tạo</a:t>
            </a:r>
            <a:r>
              <a:rPr lang="en-US" altLang="en-US" dirty="0">
                <a:sym typeface="Wingdings" panose="05000000000000000000" pitchFamily="2" charset="2"/>
              </a:rPr>
              <a:t> ra </a:t>
            </a:r>
            <a:r>
              <a:rPr lang="en-US" altLang="en-US" dirty="0" err="1">
                <a:sym typeface="Wingdings" panose="05000000000000000000" pitchFamily="2" charset="2"/>
              </a:rPr>
              <a:t>trong</a:t>
            </a:r>
            <a:r>
              <a:rPr lang="en-US" altLang="en-US" dirty="0">
                <a:sym typeface="Wingdings" panose="05000000000000000000" pitchFamily="2" charset="2"/>
              </a:rPr>
              <a:t> home directory </a:t>
            </a:r>
            <a:r>
              <a:rPr lang="en-US" altLang="en-US" dirty="0" err="1">
                <a:sym typeface="Wingdings" panose="05000000000000000000" pitchFamily="2" charset="2"/>
              </a:rPr>
              <a:t>cho</a:t>
            </a:r>
            <a:r>
              <a:rPr lang="en-US" altLang="en-US" dirty="0">
                <a:sym typeface="Wingdings" panose="05000000000000000000" pitchFamily="2" charset="2"/>
              </a:rPr>
              <a:t> </a:t>
            </a:r>
            <a:r>
              <a:rPr lang="en-US" altLang="en-US" dirty="0" err="1">
                <a:sym typeface="Wingdings" panose="05000000000000000000" pitchFamily="2" charset="2"/>
              </a:rPr>
              <a:t>một</a:t>
            </a:r>
            <a:r>
              <a:rPr lang="en-US" altLang="en-US" dirty="0">
                <a:sym typeface="Wingdings" panose="05000000000000000000" pitchFamily="2" charset="2"/>
              </a:rPr>
              <a:t> user </a:t>
            </a:r>
            <a:r>
              <a:rPr lang="en-US" altLang="en-US" dirty="0" err="1">
                <a:sym typeface="Wingdings" panose="05000000000000000000" pitchFamily="2" charset="2"/>
              </a:rPr>
              <a:t>khi</a:t>
            </a:r>
            <a:r>
              <a:rPr lang="en-US" altLang="en-US" dirty="0">
                <a:sym typeface="Wingdings" panose="05000000000000000000" pitchFamily="2" charset="2"/>
              </a:rPr>
              <a:t> user </a:t>
            </a:r>
            <a:r>
              <a:rPr lang="en-US" altLang="en-US" dirty="0" err="1">
                <a:sym typeface="Wingdings" panose="05000000000000000000" pitchFamily="2" charset="2"/>
              </a:rPr>
              <a:t>đó</a:t>
            </a:r>
            <a:r>
              <a:rPr lang="en-US" altLang="en-US" dirty="0">
                <a:sym typeface="Wingdings" panose="05000000000000000000" pitchFamily="2" charset="2"/>
              </a:rPr>
              <a:t> </a:t>
            </a:r>
            <a:r>
              <a:rPr lang="en-US" altLang="en-US" dirty="0" err="1">
                <a:sym typeface="Wingdings" panose="05000000000000000000" pitchFamily="2" charset="2"/>
              </a:rPr>
              <a:t>được</a:t>
            </a:r>
            <a:r>
              <a:rPr lang="en-US" altLang="en-US" dirty="0">
                <a:sym typeface="Wingdings" panose="05000000000000000000" pitchFamily="2" charset="2"/>
              </a:rPr>
              <a:t> </a:t>
            </a:r>
            <a:r>
              <a:rPr lang="en-US" altLang="en-US" dirty="0" err="1">
                <a:sym typeface="Wingdings" panose="05000000000000000000" pitchFamily="2" charset="2"/>
              </a:rPr>
              <a:t>tạo</a:t>
            </a:r>
            <a:r>
              <a:rPr lang="en-US" altLang="en-US" dirty="0">
                <a:sym typeface="Wingdings" panose="05000000000000000000" pitchFamily="2" charset="2"/>
              </a:rPr>
              <a:t> </a:t>
            </a:r>
            <a:r>
              <a:rPr lang="en-US" altLang="en-US" dirty="0" err="1">
                <a:sym typeface="Wingdings" panose="05000000000000000000" pitchFamily="2" charset="2"/>
              </a:rPr>
              <a:t>mới</a:t>
            </a:r>
            <a:endParaRPr lang="en-US" altLang="en-US" dirty="0">
              <a:sym typeface="Wingdings" panose="05000000000000000000" pitchFamily="2" charset="2"/>
            </a:endParaRPr>
          </a:p>
          <a:p>
            <a:pPr lvl="1" algn="just">
              <a:lnSpc>
                <a:spcPct val="90000"/>
              </a:lnSpc>
            </a:pPr>
            <a:r>
              <a:rPr lang="en-US" altLang="en-US" sz="2800" dirty="0">
                <a:sym typeface="Wingdings" panose="05000000000000000000" pitchFamily="2" charset="2"/>
              </a:rPr>
              <a:t> </a:t>
            </a:r>
            <a:r>
              <a:rPr lang="en-US" altLang="en-US" sz="2800" dirty="0" err="1">
                <a:sym typeface="Wingdings" panose="05000000000000000000" pitchFamily="2" charset="2"/>
              </a:rPr>
              <a:t>Lệnh</a:t>
            </a:r>
            <a:r>
              <a:rPr lang="en-US" altLang="en-US" sz="2800" dirty="0">
                <a:sym typeface="Wingdings" panose="05000000000000000000" pitchFamily="2" charset="2"/>
              </a:rPr>
              <a:t> </a:t>
            </a:r>
            <a:r>
              <a:rPr lang="en-US" altLang="en-US" sz="2800" i="1" dirty="0" err="1">
                <a:sym typeface="Wingdings" panose="05000000000000000000" pitchFamily="2" charset="2"/>
              </a:rPr>
              <a:t>umask</a:t>
            </a:r>
            <a:r>
              <a:rPr lang="en-US" altLang="en-US" sz="2800" dirty="0">
                <a:sym typeface="Wingdings" panose="05000000000000000000" pitchFamily="2" charset="2"/>
              </a:rPr>
              <a:t>: </a:t>
            </a:r>
            <a:r>
              <a:rPr lang="en-US" altLang="en-US" sz="2800" dirty="0" err="1">
                <a:sym typeface="Wingdings" panose="05000000000000000000" pitchFamily="2" charset="2"/>
              </a:rPr>
              <a:t>định</a:t>
            </a:r>
            <a:r>
              <a:rPr lang="en-US" altLang="en-US" sz="2800" dirty="0">
                <a:sym typeface="Wingdings" panose="05000000000000000000" pitchFamily="2" charset="2"/>
              </a:rPr>
              <a:t> </a:t>
            </a:r>
            <a:r>
              <a:rPr lang="en-US" altLang="en-US" sz="2800" dirty="0" err="1">
                <a:sym typeface="Wingdings" panose="05000000000000000000" pitchFamily="2" charset="2"/>
              </a:rPr>
              <a:t>giá</a:t>
            </a:r>
            <a:r>
              <a:rPr lang="en-US" altLang="en-US" sz="2800" dirty="0">
                <a:sym typeface="Wingdings" panose="05000000000000000000" pitchFamily="2" charset="2"/>
              </a:rPr>
              <a:t> </a:t>
            </a:r>
            <a:r>
              <a:rPr lang="en-US" altLang="en-US" sz="2800" dirty="0" err="1">
                <a:sym typeface="Wingdings" panose="05000000000000000000" pitchFamily="2" charset="2"/>
              </a:rPr>
              <a:t>trị</a:t>
            </a:r>
            <a:r>
              <a:rPr lang="en-US" altLang="en-US" sz="2800" dirty="0">
                <a:sym typeface="Wingdings" panose="05000000000000000000" pitchFamily="2" charset="2"/>
              </a:rPr>
              <a:t> </a:t>
            </a:r>
            <a:r>
              <a:rPr lang="en-US" altLang="en-US" sz="2800" dirty="0" err="1">
                <a:sym typeface="Wingdings" panose="05000000000000000000" pitchFamily="2" charset="2"/>
              </a:rPr>
              <a:t>mặc</a:t>
            </a:r>
            <a:r>
              <a:rPr lang="en-US" altLang="en-US" sz="2800" dirty="0">
                <a:sym typeface="Wingdings" panose="05000000000000000000" pitchFamily="2" charset="2"/>
              </a:rPr>
              <a:t> </a:t>
            </a:r>
            <a:r>
              <a:rPr lang="en-US" altLang="en-US" sz="2800" dirty="0" err="1">
                <a:sym typeface="Wingdings" panose="05000000000000000000" pitchFamily="2" charset="2"/>
              </a:rPr>
              <a:t>định</a:t>
            </a:r>
            <a:r>
              <a:rPr lang="en-US" altLang="en-US" sz="2800" dirty="0">
                <a:sym typeface="Wingdings" panose="05000000000000000000" pitchFamily="2" charset="2"/>
              </a:rPr>
              <a:t> </a:t>
            </a:r>
            <a:r>
              <a:rPr lang="en-US" altLang="en-US" sz="2800" dirty="0" err="1">
                <a:sym typeface="Wingdings" panose="05000000000000000000" pitchFamily="2" charset="2"/>
              </a:rPr>
              <a:t>cho</a:t>
            </a:r>
            <a:r>
              <a:rPr lang="en-US" altLang="en-US" sz="2800" dirty="0">
                <a:sym typeface="Wingdings" panose="05000000000000000000" pitchFamily="2" charset="2"/>
              </a:rPr>
              <a:t> file/</a:t>
            </a:r>
            <a:r>
              <a:rPr lang="en-US" altLang="en-US" sz="2800" dirty="0" err="1">
                <a:sym typeface="Wingdings" panose="05000000000000000000" pitchFamily="2" charset="2"/>
              </a:rPr>
              <a:t>thư</a:t>
            </a:r>
            <a:r>
              <a:rPr lang="en-US" altLang="en-US" sz="2800" dirty="0">
                <a:sym typeface="Wingdings" panose="05000000000000000000" pitchFamily="2" charset="2"/>
              </a:rPr>
              <a:t> </a:t>
            </a:r>
            <a:r>
              <a:rPr lang="en-US" altLang="en-US" sz="2800" dirty="0" err="1">
                <a:sym typeface="Wingdings" panose="05000000000000000000" pitchFamily="2" charset="2"/>
              </a:rPr>
              <a:t>mục</a:t>
            </a:r>
            <a:r>
              <a:rPr lang="en-US" altLang="en-US" sz="2800" dirty="0">
                <a:sym typeface="Wingdings" panose="05000000000000000000" pitchFamily="2" charset="2"/>
              </a:rPr>
              <a:t> do user </a:t>
            </a:r>
            <a:r>
              <a:rPr lang="en-US" altLang="en-US" sz="2800" dirty="0" err="1">
                <a:sym typeface="Wingdings" panose="05000000000000000000" pitchFamily="2" charset="2"/>
              </a:rPr>
              <a:t>tạo</a:t>
            </a:r>
            <a:r>
              <a:rPr lang="en-US" altLang="en-US" sz="2800" dirty="0">
                <a:sym typeface="Wingdings" panose="05000000000000000000" pitchFamily="2" charset="2"/>
              </a:rPr>
              <a:t> ra. </a:t>
            </a:r>
            <a:r>
              <a:rPr lang="en-US" altLang="en-US" sz="2800" dirty="0" err="1">
                <a:sym typeface="Wingdings" panose="05000000000000000000" pitchFamily="2" charset="2"/>
              </a:rPr>
              <a:t>Cấu</a:t>
            </a:r>
            <a:r>
              <a:rPr lang="en-US" altLang="en-US" sz="2800" dirty="0">
                <a:sym typeface="Wingdings" panose="05000000000000000000" pitchFamily="2" charset="2"/>
              </a:rPr>
              <a:t> </a:t>
            </a:r>
            <a:r>
              <a:rPr lang="en-US" altLang="en-US" sz="2800" dirty="0" err="1">
                <a:sym typeface="Wingdings" panose="05000000000000000000" pitchFamily="2" charset="2"/>
              </a:rPr>
              <a:t>hình</a:t>
            </a:r>
            <a:r>
              <a:rPr lang="en-US" altLang="en-US" sz="2800" dirty="0">
                <a:sym typeface="Wingdings" panose="05000000000000000000" pitchFamily="2" charset="2"/>
              </a:rPr>
              <a:t> </a:t>
            </a:r>
            <a:r>
              <a:rPr lang="en-US" altLang="en-US" sz="2800" dirty="0" err="1">
                <a:sym typeface="Wingdings" panose="05000000000000000000" pitchFamily="2" charset="2"/>
              </a:rPr>
              <a:t>umask</a:t>
            </a:r>
            <a:r>
              <a:rPr lang="en-US" altLang="en-US" sz="2800" dirty="0">
                <a:sym typeface="Wingdings" panose="05000000000000000000" pitchFamily="2" charset="2"/>
              </a:rPr>
              <a:t> </a:t>
            </a:r>
            <a:r>
              <a:rPr lang="en-US" altLang="en-US" sz="2800" dirty="0" err="1">
                <a:sym typeface="Wingdings" panose="05000000000000000000" pitchFamily="2" charset="2"/>
              </a:rPr>
              <a:t>được</a:t>
            </a:r>
            <a:r>
              <a:rPr lang="en-US" altLang="en-US" sz="2800" dirty="0">
                <a:sym typeface="Wingdings" panose="05000000000000000000" pitchFamily="2" charset="2"/>
              </a:rPr>
              <a:t> </a:t>
            </a:r>
            <a:r>
              <a:rPr lang="en-US" altLang="en-US" sz="2800" dirty="0" err="1">
                <a:sym typeface="Wingdings" panose="05000000000000000000" pitchFamily="2" charset="2"/>
              </a:rPr>
              <a:t>thiết</a:t>
            </a:r>
            <a:r>
              <a:rPr lang="en-US" altLang="en-US" sz="2800" dirty="0">
                <a:sym typeface="Wingdings" panose="05000000000000000000" pitchFamily="2" charset="2"/>
              </a:rPr>
              <a:t> </a:t>
            </a:r>
            <a:r>
              <a:rPr lang="en-US" altLang="en-US" sz="2800" dirty="0" err="1">
                <a:sym typeface="Wingdings" panose="05000000000000000000" pitchFamily="2" charset="2"/>
              </a:rPr>
              <a:t>lập</a:t>
            </a:r>
            <a:r>
              <a:rPr lang="en-US" altLang="en-US" sz="2800" dirty="0">
                <a:sym typeface="Wingdings" panose="05000000000000000000" pitchFamily="2" charset="2"/>
              </a:rPr>
              <a:t> </a:t>
            </a:r>
            <a:r>
              <a:rPr lang="en-US" altLang="en-US" sz="2800" dirty="0" err="1">
                <a:sym typeface="Wingdings" panose="05000000000000000000" pitchFamily="2" charset="2"/>
              </a:rPr>
              <a:t>trong</a:t>
            </a:r>
            <a:r>
              <a:rPr lang="en-US" altLang="en-US" sz="2800" dirty="0">
                <a:sym typeface="Wingdings" panose="05000000000000000000" pitchFamily="2" charset="2"/>
              </a:rPr>
              <a:t> file </a:t>
            </a:r>
            <a:r>
              <a:rPr lang="en-US" altLang="en-US" sz="2800" i="1" dirty="0">
                <a:sym typeface="Wingdings" panose="05000000000000000000" pitchFamily="2" charset="2"/>
              </a:rPr>
              <a:t>/</a:t>
            </a:r>
            <a:r>
              <a:rPr lang="en-US" altLang="en-US" sz="2800" i="1" dirty="0" err="1">
                <a:sym typeface="Wingdings" panose="05000000000000000000" pitchFamily="2" charset="2"/>
              </a:rPr>
              <a:t>etc</a:t>
            </a:r>
            <a:r>
              <a:rPr lang="en-US" altLang="en-US" sz="2800" i="1" dirty="0">
                <a:sym typeface="Wingdings" panose="05000000000000000000" pitchFamily="2" charset="2"/>
              </a:rPr>
              <a:t>/</a:t>
            </a:r>
            <a:r>
              <a:rPr lang="en-US" altLang="en-US" sz="2800" i="1" dirty="0" err="1">
                <a:sym typeface="Wingdings" panose="05000000000000000000" pitchFamily="2" charset="2"/>
              </a:rPr>
              <a:t>bashrc</a:t>
            </a:r>
            <a:endParaRPr lang="en-US" altLang="en-US" sz="2800" i="1" dirty="0">
              <a:sym typeface="Wingdings" panose="05000000000000000000" pitchFamily="2" charset="2"/>
            </a:endParaRPr>
          </a:p>
          <a:p>
            <a:pPr lvl="2" algn="just">
              <a:lnSpc>
                <a:spcPct val="90000"/>
              </a:lnSpc>
            </a:pPr>
            <a:r>
              <a:rPr lang="en-US" altLang="en-US" i="1" dirty="0">
                <a:sym typeface="Wingdings" panose="05000000000000000000" pitchFamily="2" charset="2"/>
              </a:rPr>
              <a:t>VD: </a:t>
            </a:r>
            <a:r>
              <a:rPr lang="en-US" altLang="en-US" i="1" dirty="0" err="1">
                <a:sym typeface="Wingdings" panose="05000000000000000000" pitchFamily="2" charset="2"/>
              </a:rPr>
              <a:t>Nếu</a:t>
            </a:r>
            <a:r>
              <a:rPr lang="en-US" altLang="en-US" i="1" dirty="0">
                <a:sym typeface="Wingdings" panose="05000000000000000000" pitchFamily="2" charset="2"/>
              </a:rPr>
              <a:t> </a:t>
            </a:r>
            <a:r>
              <a:rPr lang="en-US" altLang="en-US" i="1" dirty="0" err="1">
                <a:sym typeface="Wingdings" panose="05000000000000000000" pitchFamily="2" charset="2"/>
              </a:rPr>
              <a:t>umask</a:t>
            </a:r>
            <a:r>
              <a:rPr lang="en-US" altLang="en-US" i="1" dirty="0">
                <a:sym typeface="Wingdings" panose="05000000000000000000" pitchFamily="2" charset="2"/>
              </a:rPr>
              <a:t>=022 </a:t>
            </a:r>
            <a:r>
              <a:rPr lang="en-US" altLang="en-US" i="1" dirty="0" err="1">
                <a:sym typeface="Wingdings" panose="05000000000000000000" pitchFamily="2" charset="2"/>
              </a:rPr>
              <a:t>thì</a:t>
            </a:r>
            <a:r>
              <a:rPr lang="en-US" altLang="en-US" i="1" dirty="0">
                <a:sym typeface="Wingdings" panose="05000000000000000000" pitchFamily="2" charset="2"/>
              </a:rPr>
              <a:t> </a:t>
            </a:r>
            <a:r>
              <a:rPr lang="en-US" altLang="en-US" i="1" dirty="0" err="1">
                <a:sym typeface="Wingdings" panose="05000000000000000000" pitchFamily="2" charset="2"/>
              </a:rPr>
              <a:t>một</a:t>
            </a:r>
            <a:r>
              <a:rPr lang="en-US" altLang="en-US" i="1" dirty="0">
                <a:sym typeface="Wingdings" panose="05000000000000000000" pitchFamily="2" charset="2"/>
              </a:rPr>
              <a:t> file </a:t>
            </a:r>
            <a:r>
              <a:rPr lang="en-US" altLang="en-US" i="1" dirty="0" err="1">
                <a:sym typeface="Wingdings" panose="05000000000000000000" pitchFamily="2" charset="2"/>
              </a:rPr>
              <a:t>mới</a:t>
            </a:r>
            <a:r>
              <a:rPr lang="en-US" altLang="en-US" i="1" dirty="0">
                <a:sym typeface="Wingdings" panose="05000000000000000000" pitchFamily="2" charset="2"/>
              </a:rPr>
              <a:t> </a:t>
            </a:r>
            <a:r>
              <a:rPr lang="en-US" altLang="en-US" i="1" dirty="0" err="1">
                <a:sym typeface="Wingdings" panose="05000000000000000000" pitchFamily="2" charset="2"/>
              </a:rPr>
              <a:t>được</a:t>
            </a:r>
            <a:r>
              <a:rPr lang="en-US" altLang="en-US" i="1" dirty="0">
                <a:sym typeface="Wingdings" panose="05000000000000000000" pitchFamily="2" charset="2"/>
              </a:rPr>
              <a:t> </a:t>
            </a:r>
            <a:r>
              <a:rPr lang="en-US" altLang="en-US" i="1" dirty="0" err="1">
                <a:sym typeface="Wingdings" panose="05000000000000000000" pitchFamily="2" charset="2"/>
              </a:rPr>
              <a:t>tạo</a:t>
            </a:r>
            <a:r>
              <a:rPr lang="en-US" altLang="en-US" i="1" dirty="0">
                <a:sym typeface="Wingdings" panose="05000000000000000000" pitchFamily="2" charset="2"/>
              </a:rPr>
              <a:t> ra </a:t>
            </a:r>
            <a:r>
              <a:rPr lang="en-US" altLang="en-US" i="1" dirty="0" err="1">
                <a:sym typeface="Wingdings" panose="05000000000000000000" pitchFamily="2" charset="2"/>
              </a:rPr>
              <a:t>sẽ</a:t>
            </a:r>
            <a:r>
              <a:rPr lang="en-US" altLang="en-US" i="1" dirty="0">
                <a:sym typeface="Wingdings" panose="05000000000000000000" pitchFamily="2" charset="2"/>
              </a:rPr>
              <a:t> </a:t>
            </a:r>
            <a:r>
              <a:rPr lang="en-US" altLang="en-US" i="1" dirty="0" err="1">
                <a:sym typeface="Wingdings" panose="05000000000000000000" pitchFamily="2" charset="2"/>
              </a:rPr>
              <a:t>có</a:t>
            </a:r>
            <a:r>
              <a:rPr lang="en-US" altLang="en-US" i="1" dirty="0">
                <a:sym typeface="Wingdings" panose="05000000000000000000" pitchFamily="2" charset="2"/>
              </a:rPr>
              <a:t> </a:t>
            </a:r>
            <a:r>
              <a:rPr lang="en-US" altLang="en-US" i="1" dirty="0" err="1">
                <a:sym typeface="Wingdings" panose="05000000000000000000" pitchFamily="2" charset="2"/>
              </a:rPr>
              <a:t>quyền</a:t>
            </a:r>
            <a:r>
              <a:rPr lang="en-US" altLang="en-US" i="1" dirty="0">
                <a:sym typeface="Wingdings" panose="05000000000000000000" pitchFamily="2" charset="2"/>
              </a:rPr>
              <a:t> </a:t>
            </a:r>
            <a:r>
              <a:rPr lang="en-US" altLang="en-US" i="1" dirty="0" err="1">
                <a:sym typeface="Wingdings" panose="05000000000000000000" pitchFamily="2" charset="2"/>
              </a:rPr>
              <a:t>là</a:t>
            </a:r>
            <a:r>
              <a:rPr lang="en-US" altLang="en-US" i="1" dirty="0">
                <a:sym typeface="Wingdings" panose="05000000000000000000" pitchFamily="2" charset="2"/>
              </a:rPr>
              <a:t>: 644</a:t>
            </a:r>
            <a:endParaRPr lang="en-US" altLang="en-US" dirty="0">
              <a:sym typeface="Wingdings" panose="05000000000000000000" pitchFamily="2" charset="2"/>
            </a:endParaRPr>
          </a:p>
          <a:p>
            <a:pPr algn="just"/>
            <a:endParaRPr lang="en-US" dirty="0"/>
          </a:p>
        </p:txBody>
      </p:sp>
    </p:spTree>
    <p:extLst>
      <p:ext uri="{BB962C8B-B14F-4D97-AF65-F5344CB8AC3E}">
        <p14:creationId xmlns:p14="http://schemas.microsoft.com/office/powerpoint/2010/main" val="107919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D0DD-5C0F-4855-8624-E11A69DAE8F7}"/>
              </a:ext>
            </a:extLst>
          </p:cNvPr>
          <p:cNvSpPr>
            <a:spLocks noGrp="1"/>
          </p:cNvSpPr>
          <p:nvPr>
            <p:ph type="title"/>
          </p:nvPr>
        </p:nvSpPr>
        <p:spPr/>
        <p:txBody>
          <a:bodyPr/>
          <a:lstStyle/>
          <a:p>
            <a:r>
              <a:rPr lang="en-US" altLang="en-US" dirty="0"/>
              <a:t>CÁC THAO TÁC TRÊN NGƯỜI DÙNG</a:t>
            </a:r>
            <a:endParaRPr lang="en-US" dirty="0"/>
          </a:p>
        </p:txBody>
      </p:sp>
      <p:sp>
        <p:nvSpPr>
          <p:cNvPr id="3" name="Content Placeholder 2">
            <a:extLst>
              <a:ext uri="{FF2B5EF4-FFF2-40B4-BE49-F238E27FC236}">
                <a16:creationId xmlns:a16="http://schemas.microsoft.com/office/drawing/2014/main" id="{EF538349-09C9-4749-B760-FEDF74F6520F}"/>
              </a:ext>
            </a:extLst>
          </p:cNvPr>
          <p:cNvSpPr>
            <a:spLocks noGrp="1"/>
          </p:cNvSpPr>
          <p:nvPr>
            <p:ph idx="1"/>
          </p:nvPr>
        </p:nvSpPr>
        <p:spPr/>
        <p:txBody>
          <a:bodyPr/>
          <a:lstStyle/>
          <a:p>
            <a:pPr lvl="1">
              <a:tabLst>
                <a:tab pos="1427163" algn="l"/>
              </a:tabLst>
            </a:pPr>
            <a:r>
              <a:rPr lang="en-US" altLang="en-US" b="1" dirty="0" err="1"/>
              <a:t>Tạo</a:t>
            </a:r>
            <a:r>
              <a:rPr lang="en-US" altLang="en-US" b="1" dirty="0"/>
              <a:t> </a:t>
            </a:r>
            <a:r>
              <a:rPr lang="en-US" altLang="en-US" b="1" dirty="0" err="1"/>
              <a:t>tài</a:t>
            </a:r>
            <a:r>
              <a:rPr lang="en-US" altLang="en-US" b="1" dirty="0"/>
              <a:t> </a:t>
            </a:r>
            <a:r>
              <a:rPr lang="en-US" altLang="en-US" b="1" dirty="0" err="1"/>
              <a:t>khoản</a:t>
            </a:r>
            <a:r>
              <a:rPr lang="en-US" altLang="en-US" b="1" dirty="0"/>
              <a:t> </a:t>
            </a:r>
            <a:r>
              <a:rPr lang="en-US" altLang="en-US" b="1" dirty="0" err="1"/>
              <a:t>người</a:t>
            </a:r>
            <a:r>
              <a:rPr lang="en-US" altLang="en-US" b="1" dirty="0"/>
              <a:t> </a:t>
            </a:r>
            <a:r>
              <a:rPr lang="en-US" altLang="en-US" b="1" dirty="0" err="1"/>
              <a:t>dùng</a:t>
            </a:r>
            <a:endParaRPr lang="en-US" altLang="en-US" b="1" dirty="0"/>
          </a:p>
          <a:p>
            <a:pPr lvl="1">
              <a:buFontTx/>
              <a:buNone/>
              <a:tabLst>
                <a:tab pos="1427163" algn="l"/>
              </a:tabLst>
            </a:pPr>
            <a:r>
              <a:rPr lang="en-US" altLang="en-US" i="1" dirty="0"/>
              <a:t>	</a:t>
            </a:r>
            <a:r>
              <a:rPr lang="en-US" altLang="en-US" i="1" u="sng" dirty="0" err="1"/>
              <a:t>Cú</a:t>
            </a:r>
            <a:r>
              <a:rPr lang="en-US" altLang="en-US" i="1" u="sng" dirty="0"/>
              <a:t> </a:t>
            </a:r>
            <a:r>
              <a:rPr lang="en-US" altLang="en-US" i="1" u="sng" dirty="0" err="1"/>
              <a:t>pháp</a:t>
            </a:r>
            <a:r>
              <a:rPr lang="en-US" altLang="en-US" dirty="0"/>
              <a:t> : </a:t>
            </a:r>
            <a:r>
              <a:rPr lang="en-US" altLang="en-US" b="1" dirty="0">
                <a:solidFill>
                  <a:srgbClr val="FF0000"/>
                </a:solidFill>
              </a:rPr>
              <a:t>#</a:t>
            </a:r>
            <a:r>
              <a:rPr lang="en-US" altLang="en-US" b="1" dirty="0" err="1">
                <a:solidFill>
                  <a:srgbClr val="FF0000"/>
                </a:solidFill>
              </a:rPr>
              <a:t>useradd</a:t>
            </a:r>
            <a:r>
              <a:rPr lang="en-US" altLang="en-US" b="1" dirty="0">
                <a:solidFill>
                  <a:srgbClr val="FF0000"/>
                </a:solidFill>
              </a:rPr>
              <a:t>  [</a:t>
            </a:r>
            <a:r>
              <a:rPr lang="en-US" altLang="en-US" b="1" dirty="0" err="1">
                <a:solidFill>
                  <a:srgbClr val="FF0000"/>
                </a:solidFill>
              </a:rPr>
              <a:t>tùy</a:t>
            </a:r>
            <a:r>
              <a:rPr lang="en-US" altLang="en-US" b="1" dirty="0">
                <a:solidFill>
                  <a:srgbClr val="FF0000"/>
                </a:solidFill>
              </a:rPr>
              <a:t> </a:t>
            </a:r>
            <a:r>
              <a:rPr lang="en-US" altLang="en-US" b="1" dirty="0" err="1">
                <a:solidFill>
                  <a:srgbClr val="FF0000"/>
                </a:solidFill>
              </a:rPr>
              <a:t>chọn</a:t>
            </a:r>
            <a:r>
              <a:rPr lang="en-US" altLang="en-US" b="1" dirty="0">
                <a:solidFill>
                  <a:srgbClr val="FF0000"/>
                </a:solidFill>
              </a:rPr>
              <a:t>]  &lt;</a:t>
            </a:r>
            <a:r>
              <a:rPr lang="en-US" altLang="en-US" b="1" dirty="0" err="1">
                <a:solidFill>
                  <a:srgbClr val="FF0000"/>
                </a:solidFill>
              </a:rPr>
              <a:t>tên</a:t>
            </a:r>
            <a:r>
              <a:rPr lang="en-US" altLang="en-US" b="1" dirty="0">
                <a:solidFill>
                  <a:srgbClr val="FF0000"/>
                </a:solidFill>
              </a:rPr>
              <a:t> user&gt;</a:t>
            </a:r>
          </a:p>
          <a:p>
            <a:pPr lvl="1">
              <a:buFontTx/>
              <a:buNone/>
              <a:tabLst>
                <a:tab pos="1427163" algn="l"/>
              </a:tabLst>
            </a:pPr>
            <a:r>
              <a:rPr lang="en-US" altLang="en-US" dirty="0"/>
              <a:t>	</a:t>
            </a:r>
            <a:r>
              <a:rPr lang="en-US" altLang="en-US" dirty="0" err="1"/>
              <a:t>Các</a:t>
            </a:r>
            <a:r>
              <a:rPr lang="en-US" altLang="en-US" dirty="0"/>
              <a:t> </a:t>
            </a:r>
            <a:r>
              <a:rPr lang="en-US" altLang="en-US" dirty="0" err="1"/>
              <a:t>tùy</a:t>
            </a:r>
            <a:r>
              <a:rPr lang="en-US" altLang="en-US" dirty="0"/>
              <a:t> </a:t>
            </a:r>
            <a:r>
              <a:rPr lang="en-US" altLang="en-US" dirty="0" err="1"/>
              <a:t>chọn</a:t>
            </a:r>
            <a:r>
              <a:rPr lang="en-US" altLang="en-US" dirty="0"/>
              <a:t>:</a:t>
            </a:r>
          </a:p>
          <a:p>
            <a:pPr lvl="2" indent="-285750">
              <a:tabLst>
                <a:tab pos="1427163" algn="l"/>
              </a:tabLst>
            </a:pPr>
            <a:r>
              <a:rPr lang="en-US" altLang="en-US" sz="2000" dirty="0">
                <a:solidFill>
                  <a:srgbClr val="FF0000"/>
                </a:solidFill>
              </a:rPr>
              <a:t>-c</a:t>
            </a:r>
            <a:r>
              <a:rPr lang="en-US" altLang="en-US" sz="2000" dirty="0"/>
              <a:t> “</a:t>
            </a:r>
            <a:r>
              <a:rPr lang="en-US" altLang="en-US" sz="2000" dirty="0" err="1"/>
              <a:t>thông</a:t>
            </a:r>
            <a:r>
              <a:rPr lang="en-US" altLang="en-US" sz="2000" dirty="0"/>
              <a:t> tin </a:t>
            </a:r>
            <a:r>
              <a:rPr lang="en-US" altLang="en-US" sz="2000" dirty="0" err="1"/>
              <a:t>người</a:t>
            </a:r>
            <a:r>
              <a:rPr lang="en-US" altLang="en-US" sz="2000" dirty="0"/>
              <a:t> </a:t>
            </a:r>
            <a:r>
              <a:rPr lang="en-US" altLang="en-US" sz="2000" dirty="0" err="1"/>
              <a:t>dùng</a:t>
            </a:r>
            <a:r>
              <a:rPr lang="en-US" altLang="en-US" sz="2000" dirty="0"/>
              <a:t>”.</a:t>
            </a:r>
          </a:p>
          <a:p>
            <a:pPr lvl="2" indent="-285750">
              <a:tabLst>
                <a:tab pos="1427163" algn="l"/>
              </a:tabLst>
            </a:pPr>
            <a:r>
              <a:rPr lang="en-US" altLang="en-US" sz="2000" dirty="0">
                <a:solidFill>
                  <a:srgbClr val="FF0000"/>
                </a:solidFill>
              </a:rPr>
              <a:t>-d</a:t>
            </a:r>
            <a:r>
              <a:rPr lang="en-US" altLang="en-US" sz="2000" dirty="0"/>
              <a:t> &lt;</a:t>
            </a:r>
            <a:r>
              <a:rPr lang="en-US" altLang="en-US" sz="2000" dirty="0" err="1"/>
              <a:t>thư</a:t>
            </a:r>
            <a:r>
              <a:rPr lang="en-US" altLang="en-US" sz="2000" dirty="0"/>
              <a:t> </a:t>
            </a:r>
            <a:r>
              <a:rPr lang="en-US" altLang="en-US" sz="2000" dirty="0" err="1"/>
              <a:t>mục</a:t>
            </a:r>
            <a:r>
              <a:rPr lang="en-US" altLang="en-US" sz="2000" dirty="0"/>
              <a:t> </a:t>
            </a:r>
            <a:r>
              <a:rPr lang="en-US" altLang="en-US" sz="2000" dirty="0" err="1"/>
              <a:t>cá</a:t>
            </a:r>
            <a:r>
              <a:rPr lang="en-US" altLang="en-US" sz="2000" dirty="0"/>
              <a:t> </a:t>
            </a:r>
            <a:r>
              <a:rPr lang="en-US" altLang="en-US" sz="2000" dirty="0" err="1"/>
              <a:t>nhân</a:t>
            </a:r>
            <a:r>
              <a:rPr lang="en-US" altLang="en-US" sz="2000" dirty="0"/>
              <a:t>&gt;.</a:t>
            </a:r>
          </a:p>
          <a:p>
            <a:pPr lvl="2" indent="-285750">
              <a:tabLst>
                <a:tab pos="1427163" algn="l"/>
              </a:tabLst>
            </a:pPr>
            <a:r>
              <a:rPr lang="en-US" altLang="en-US" sz="2000" dirty="0">
                <a:solidFill>
                  <a:srgbClr val="FF0000"/>
                </a:solidFill>
              </a:rPr>
              <a:t>-m</a:t>
            </a:r>
            <a:r>
              <a:rPr lang="en-US" altLang="en-US" sz="2000" dirty="0"/>
              <a:t> </a:t>
            </a:r>
            <a:r>
              <a:rPr lang="en-US" altLang="en-US" sz="2000" dirty="0" err="1"/>
              <a:t>tạo</a:t>
            </a:r>
            <a:r>
              <a:rPr lang="en-US" altLang="en-US" sz="2000" dirty="0"/>
              <a:t> </a:t>
            </a:r>
            <a:r>
              <a:rPr lang="en-US" altLang="en-US" sz="2000" dirty="0" err="1"/>
              <a:t>thư</a:t>
            </a:r>
            <a:r>
              <a:rPr lang="en-US" altLang="en-US" sz="2000" dirty="0"/>
              <a:t> </a:t>
            </a:r>
            <a:r>
              <a:rPr lang="en-US" altLang="en-US" sz="2000" dirty="0" err="1"/>
              <a:t>mục</a:t>
            </a:r>
            <a:r>
              <a:rPr lang="en-US" altLang="en-US" sz="2000" dirty="0"/>
              <a:t> </a:t>
            </a:r>
            <a:r>
              <a:rPr lang="en-US" altLang="en-US" sz="2000" dirty="0" err="1"/>
              <a:t>cá</a:t>
            </a:r>
            <a:r>
              <a:rPr lang="en-US" altLang="en-US" sz="2000" dirty="0"/>
              <a:t> </a:t>
            </a:r>
            <a:r>
              <a:rPr lang="en-US" altLang="en-US" sz="2000" dirty="0" err="1"/>
              <a:t>nhân</a:t>
            </a:r>
            <a:r>
              <a:rPr lang="en-US" altLang="en-US" sz="2000" dirty="0"/>
              <a:t> </a:t>
            </a:r>
            <a:r>
              <a:rPr lang="en-US" altLang="en-US" sz="2000" dirty="0" err="1"/>
              <a:t>nếu</a:t>
            </a:r>
            <a:r>
              <a:rPr lang="en-US" altLang="en-US" sz="2000" dirty="0"/>
              <a:t> </a:t>
            </a:r>
            <a:r>
              <a:rPr lang="en-US" altLang="en-US" sz="2000" dirty="0" err="1"/>
              <a:t>chưa</a:t>
            </a:r>
            <a:r>
              <a:rPr lang="en-US" altLang="en-US" sz="2000" dirty="0"/>
              <a:t> </a:t>
            </a:r>
            <a:r>
              <a:rPr lang="en-US" altLang="en-US" sz="2000" dirty="0" err="1"/>
              <a:t>tồn</a:t>
            </a:r>
            <a:r>
              <a:rPr lang="en-US" altLang="en-US" sz="2000" dirty="0"/>
              <a:t> </a:t>
            </a:r>
            <a:r>
              <a:rPr lang="en-US" altLang="en-US" sz="2000" dirty="0" err="1"/>
              <a:t>tại</a:t>
            </a:r>
            <a:r>
              <a:rPr lang="en-US" altLang="en-US" sz="2000" dirty="0"/>
              <a:t>.</a:t>
            </a:r>
          </a:p>
          <a:p>
            <a:pPr lvl="2" indent="-285750">
              <a:tabLst>
                <a:tab pos="1427163" algn="l"/>
              </a:tabLst>
            </a:pPr>
            <a:r>
              <a:rPr lang="en-US" altLang="en-US" sz="2000" dirty="0">
                <a:solidFill>
                  <a:srgbClr val="FF0000"/>
                </a:solidFill>
              </a:rPr>
              <a:t>-g</a:t>
            </a:r>
            <a:r>
              <a:rPr lang="en-US" altLang="en-US" sz="2000" dirty="0"/>
              <a:t> &lt;</a:t>
            </a:r>
            <a:r>
              <a:rPr lang="en-US" altLang="en-US" sz="2000" dirty="0" err="1"/>
              <a:t>nhóm</a:t>
            </a:r>
            <a:r>
              <a:rPr lang="en-US" altLang="en-US" sz="2000" dirty="0"/>
              <a:t> </a:t>
            </a:r>
            <a:r>
              <a:rPr lang="en-US" altLang="en-US" sz="2000" dirty="0" err="1"/>
              <a:t>của</a:t>
            </a:r>
            <a:r>
              <a:rPr lang="en-US" altLang="en-US" sz="2000" dirty="0"/>
              <a:t> </a:t>
            </a:r>
            <a:r>
              <a:rPr lang="en-US" altLang="en-US" sz="2000" dirty="0" err="1"/>
              <a:t>người</a:t>
            </a:r>
            <a:r>
              <a:rPr lang="en-US" altLang="en-US" sz="2000" dirty="0"/>
              <a:t> </a:t>
            </a:r>
            <a:r>
              <a:rPr lang="en-US" altLang="en-US" sz="2000" dirty="0" err="1"/>
              <a:t>dùng</a:t>
            </a:r>
            <a:r>
              <a:rPr lang="en-US" altLang="en-US" sz="2000" dirty="0"/>
              <a:t>&gt;.</a:t>
            </a:r>
          </a:p>
          <a:p>
            <a:pPr lvl="1">
              <a:buFontTx/>
              <a:buNone/>
              <a:tabLst>
                <a:tab pos="1427163" algn="l"/>
              </a:tabLst>
            </a:pPr>
            <a:r>
              <a:rPr lang="en-US" altLang="en-US" dirty="0"/>
              <a:t>	</a:t>
            </a:r>
            <a:r>
              <a:rPr lang="en-US" altLang="en-US" u="sng" dirty="0" err="1"/>
              <a:t>Ví</a:t>
            </a:r>
            <a:r>
              <a:rPr lang="en-US" altLang="en-US" u="sng" dirty="0"/>
              <a:t> </a:t>
            </a:r>
            <a:r>
              <a:rPr lang="en-US" altLang="en-US" u="sng" dirty="0" err="1"/>
              <a:t>dụ</a:t>
            </a:r>
            <a:r>
              <a:rPr lang="en-US" altLang="en-US" dirty="0"/>
              <a:t>: </a:t>
            </a:r>
            <a:r>
              <a:rPr lang="en-US" altLang="en-US" dirty="0" err="1"/>
              <a:t>Tạo</a:t>
            </a:r>
            <a:r>
              <a:rPr lang="en-US" altLang="en-US" dirty="0"/>
              <a:t> user </a:t>
            </a:r>
            <a:r>
              <a:rPr lang="en-US" altLang="en-US" dirty="0" err="1"/>
              <a:t>có</a:t>
            </a:r>
            <a:r>
              <a:rPr lang="en-US" altLang="en-US" dirty="0"/>
              <a:t> </a:t>
            </a:r>
            <a:r>
              <a:rPr lang="en-US" altLang="en-US" dirty="0" err="1"/>
              <a:t>tên</a:t>
            </a:r>
            <a:r>
              <a:rPr lang="en-US" altLang="en-US" dirty="0"/>
              <a:t> </a:t>
            </a:r>
            <a:r>
              <a:rPr lang="en-US" altLang="en-US" dirty="0" err="1"/>
              <a:t>nvb</a:t>
            </a:r>
            <a:endParaRPr lang="en-US" altLang="en-US" dirty="0"/>
          </a:p>
          <a:p>
            <a:pPr lvl="1">
              <a:buFontTx/>
              <a:buNone/>
              <a:tabLst>
                <a:tab pos="1427163" algn="l"/>
              </a:tabLst>
            </a:pPr>
            <a:r>
              <a:rPr lang="en-US" altLang="en-US" dirty="0">
                <a:solidFill>
                  <a:srgbClr val="FF0000"/>
                </a:solidFill>
              </a:rPr>
              <a:t>		#</a:t>
            </a:r>
            <a:r>
              <a:rPr lang="en-US" altLang="en-US" dirty="0" err="1">
                <a:solidFill>
                  <a:srgbClr val="FF0000"/>
                </a:solidFill>
              </a:rPr>
              <a:t>useradd</a:t>
            </a:r>
            <a:r>
              <a:rPr lang="en-US" altLang="en-US" dirty="0">
                <a:solidFill>
                  <a:srgbClr val="FF0000"/>
                </a:solidFill>
              </a:rPr>
              <a:t> –c  “Nguyen Van B”  </a:t>
            </a:r>
            <a:r>
              <a:rPr lang="en-US" altLang="en-US" dirty="0" err="1">
                <a:solidFill>
                  <a:srgbClr val="FF0000"/>
                </a:solidFill>
              </a:rPr>
              <a:t>nvb</a:t>
            </a:r>
            <a:endParaRPr lang="en-US" altLang="en-US" dirty="0">
              <a:solidFill>
                <a:srgbClr val="FF0000"/>
              </a:solidFill>
            </a:endParaRPr>
          </a:p>
          <a:p>
            <a:pPr lvl="1">
              <a:buFontTx/>
              <a:buNone/>
              <a:tabLst>
                <a:tab pos="1427163" algn="l"/>
              </a:tabLst>
            </a:pPr>
            <a:r>
              <a:rPr lang="en-US" altLang="en-US" dirty="0">
                <a:solidFill>
                  <a:srgbClr val="FF0000"/>
                </a:solidFill>
              </a:rPr>
              <a:t>		#passwd  </a:t>
            </a:r>
            <a:r>
              <a:rPr lang="en-US" altLang="en-US" dirty="0" err="1">
                <a:solidFill>
                  <a:srgbClr val="FF0000"/>
                </a:solidFill>
              </a:rPr>
              <a:t>nvb</a:t>
            </a:r>
            <a:endParaRPr lang="en-US" altLang="en-US" dirty="0">
              <a:solidFill>
                <a:srgbClr val="FF0000"/>
              </a:solidFill>
            </a:endParaRPr>
          </a:p>
          <a:p>
            <a:endParaRPr lang="en-US" dirty="0"/>
          </a:p>
        </p:txBody>
      </p:sp>
    </p:spTree>
    <p:extLst>
      <p:ext uri="{BB962C8B-B14F-4D97-AF65-F5344CB8AC3E}">
        <p14:creationId xmlns:p14="http://schemas.microsoft.com/office/powerpoint/2010/main" val="565349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13C2-F3A6-4B7D-A797-83033FED6784}"/>
              </a:ext>
            </a:extLst>
          </p:cNvPr>
          <p:cNvSpPr>
            <a:spLocks noGrp="1"/>
          </p:cNvSpPr>
          <p:nvPr>
            <p:ph type="title"/>
          </p:nvPr>
        </p:nvSpPr>
        <p:spPr/>
        <p:txBody>
          <a:bodyPr/>
          <a:lstStyle/>
          <a:p>
            <a:r>
              <a:rPr lang="en-US" altLang="en-US" dirty="0"/>
              <a:t>CÁC THAO TÁC TRÊN NGƯỜI DÙNG</a:t>
            </a:r>
            <a:endParaRPr lang="en-US" dirty="0"/>
          </a:p>
        </p:txBody>
      </p:sp>
      <p:sp>
        <p:nvSpPr>
          <p:cNvPr id="3" name="Content Placeholder 2">
            <a:extLst>
              <a:ext uri="{FF2B5EF4-FFF2-40B4-BE49-F238E27FC236}">
                <a16:creationId xmlns:a16="http://schemas.microsoft.com/office/drawing/2014/main" id="{29F83CD2-807D-4228-BE58-AEF56C69058E}"/>
              </a:ext>
            </a:extLst>
          </p:cNvPr>
          <p:cNvSpPr>
            <a:spLocks noGrp="1"/>
          </p:cNvSpPr>
          <p:nvPr>
            <p:ph idx="1"/>
          </p:nvPr>
        </p:nvSpPr>
        <p:spPr/>
        <p:txBody>
          <a:bodyPr/>
          <a:lstStyle/>
          <a:p>
            <a:r>
              <a:rPr lang="en-US" dirty="0" err="1"/>
              <a:t>Một</a:t>
            </a:r>
            <a:r>
              <a:rPr lang="en-US" dirty="0"/>
              <a:t> </a:t>
            </a:r>
            <a:r>
              <a:rPr lang="en-US" dirty="0" err="1"/>
              <a:t>số</a:t>
            </a:r>
            <a:r>
              <a:rPr lang="en-US" dirty="0"/>
              <a:t> option </a:t>
            </a:r>
            <a:r>
              <a:rPr lang="en-US" dirty="0" err="1"/>
              <a:t>khác</a:t>
            </a:r>
            <a:r>
              <a:rPr lang="en-US" dirty="0"/>
              <a:t>:</a:t>
            </a:r>
            <a:endParaRPr lang="en-US" altLang="en-US" dirty="0"/>
          </a:p>
          <a:p>
            <a:pPr lvl="1">
              <a:lnSpc>
                <a:spcPct val="90000"/>
              </a:lnSpc>
            </a:pPr>
            <a:r>
              <a:rPr lang="en-US" altLang="en-US" dirty="0"/>
              <a:t>-p: password</a:t>
            </a:r>
          </a:p>
          <a:p>
            <a:pPr lvl="1">
              <a:lnSpc>
                <a:spcPct val="90000"/>
              </a:lnSpc>
            </a:pPr>
            <a:r>
              <a:rPr lang="en-US" altLang="en-US" dirty="0"/>
              <a:t>-s: shell</a:t>
            </a:r>
          </a:p>
          <a:p>
            <a:pPr lvl="1">
              <a:lnSpc>
                <a:spcPct val="90000"/>
              </a:lnSpc>
            </a:pPr>
            <a:r>
              <a:rPr lang="en-US" altLang="en-US" dirty="0"/>
              <a:t>-u: set UID</a:t>
            </a:r>
          </a:p>
          <a:p>
            <a:pPr lvl="1">
              <a:lnSpc>
                <a:spcPct val="90000"/>
              </a:lnSpc>
            </a:pPr>
            <a:r>
              <a:rPr lang="en-US" altLang="en-US" dirty="0"/>
              <a:t>-g: set GID</a:t>
            </a:r>
          </a:p>
          <a:p>
            <a:pPr lvl="1">
              <a:lnSpc>
                <a:spcPct val="90000"/>
              </a:lnSpc>
            </a:pPr>
            <a:r>
              <a:rPr lang="en-US" altLang="en-US" dirty="0"/>
              <a:t>-e: expire date</a:t>
            </a:r>
          </a:p>
          <a:p>
            <a:pPr lvl="1">
              <a:lnSpc>
                <a:spcPct val="90000"/>
              </a:lnSpc>
            </a:pPr>
            <a:r>
              <a:rPr lang="en-US" altLang="en-US" dirty="0"/>
              <a:t>-f: set password expire during time</a:t>
            </a:r>
          </a:p>
          <a:p>
            <a:endParaRPr lang="en-US" dirty="0"/>
          </a:p>
        </p:txBody>
      </p:sp>
    </p:spTree>
    <p:extLst>
      <p:ext uri="{BB962C8B-B14F-4D97-AF65-F5344CB8AC3E}">
        <p14:creationId xmlns:p14="http://schemas.microsoft.com/office/powerpoint/2010/main" val="3468016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94C3-82B0-4342-B19E-51BBA3B4D981}"/>
              </a:ext>
            </a:extLst>
          </p:cNvPr>
          <p:cNvSpPr>
            <a:spLocks noGrp="1"/>
          </p:cNvSpPr>
          <p:nvPr>
            <p:ph type="title"/>
          </p:nvPr>
        </p:nvSpPr>
        <p:spPr/>
        <p:txBody>
          <a:bodyPr/>
          <a:lstStyle/>
          <a:p>
            <a:r>
              <a:rPr lang="en-US" altLang="en-US" dirty="0"/>
              <a:t>CÁC THAO TÁC TRÊN NGƯỜI DÙNG</a:t>
            </a:r>
            <a:endParaRPr lang="en-US" dirty="0"/>
          </a:p>
        </p:txBody>
      </p:sp>
      <p:sp>
        <p:nvSpPr>
          <p:cNvPr id="3" name="Content Placeholder 2">
            <a:extLst>
              <a:ext uri="{FF2B5EF4-FFF2-40B4-BE49-F238E27FC236}">
                <a16:creationId xmlns:a16="http://schemas.microsoft.com/office/drawing/2014/main" id="{0E4DC663-EF06-4768-92A0-BAF03A2ECA48}"/>
              </a:ext>
            </a:extLst>
          </p:cNvPr>
          <p:cNvSpPr>
            <a:spLocks noGrp="1"/>
          </p:cNvSpPr>
          <p:nvPr>
            <p:ph idx="1"/>
          </p:nvPr>
        </p:nvSpPr>
        <p:spPr/>
        <p:txBody>
          <a:bodyPr/>
          <a:lstStyle/>
          <a:p>
            <a:pPr algn="just"/>
            <a:r>
              <a:rPr lang="vi-VN" b="1" dirty="0"/>
              <a:t>Đổi password:</a:t>
            </a:r>
            <a:endParaRPr lang="en-US" b="1" dirty="0"/>
          </a:p>
          <a:p>
            <a:pPr lvl="1" algn="just"/>
            <a:r>
              <a:rPr lang="vi-VN" dirty="0"/>
              <a:t>Mỗi user có khả năng tự đổi passwd của chính họ, với điều kiện họ nhớ passwd cũ và phải tuân theo nguyên tắc đặt passwd của Linux.</a:t>
            </a:r>
            <a:endParaRPr lang="en-US" dirty="0"/>
          </a:p>
          <a:p>
            <a:pPr lvl="1" algn="just"/>
            <a:r>
              <a:rPr lang="en-US" dirty="0"/>
              <a:t>User</a:t>
            </a:r>
            <a:r>
              <a:rPr lang="vi-VN" dirty="0"/>
              <a:t> root được phép đổi passwd của tất cả cả các user mà không cần biết passwd cũ, cũng như không cần tuân theo nguyên tắc đặt passwd!</a:t>
            </a:r>
            <a:endParaRPr lang="en-US" dirty="0"/>
          </a:p>
          <a:p>
            <a:r>
              <a:rPr lang="en-US" b="1" i="1" dirty="0" err="1"/>
              <a:t>Cú</a:t>
            </a:r>
            <a:r>
              <a:rPr lang="en-US" b="1" i="1" dirty="0"/>
              <a:t> </a:t>
            </a:r>
            <a:r>
              <a:rPr lang="en-US" b="1" i="1" dirty="0" err="1"/>
              <a:t>pháp</a:t>
            </a:r>
            <a:r>
              <a:rPr lang="en-US" b="1" i="1" dirty="0"/>
              <a:t> </a:t>
            </a:r>
            <a:r>
              <a:rPr lang="en-US" i="1" dirty="0"/>
              <a:t>: #</a:t>
            </a:r>
            <a:r>
              <a:rPr lang="en-US" b="1" i="1" dirty="0"/>
              <a:t>passwd</a:t>
            </a:r>
            <a:r>
              <a:rPr lang="en-US" i="1" dirty="0"/>
              <a:t> &lt;username&gt;</a:t>
            </a:r>
          </a:p>
          <a:p>
            <a:pPr lvl="1"/>
            <a:r>
              <a:rPr lang="en-US" b="1" dirty="0" err="1"/>
              <a:t>Ví</a:t>
            </a:r>
            <a:r>
              <a:rPr lang="en-US" b="1" dirty="0"/>
              <a:t> </a:t>
            </a:r>
            <a:r>
              <a:rPr lang="en-US" b="1" dirty="0" err="1"/>
              <a:t>dụ</a:t>
            </a:r>
            <a:r>
              <a:rPr lang="en-US" b="1" dirty="0"/>
              <a:t> : </a:t>
            </a:r>
            <a:r>
              <a:rPr lang="en-US" dirty="0"/>
              <a:t> #passwd u1 //</a:t>
            </a:r>
            <a:r>
              <a:rPr lang="en-US" i="1" dirty="0" err="1"/>
              <a:t>sau</a:t>
            </a:r>
            <a:r>
              <a:rPr lang="en-US" i="1" dirty="0"/>
              <a:t> </a:t>
            </a:r>
            <a:r>
              <a:rPr lang="en-US" i="1" dirty="0" err="1"/>
              <a:t>đó</a:t>
            </a:r>
            <a:r>
              <a:rPr lang="en-US" i="1" dirty="0"/>
              <a:t> </a:t>
            </a:r>
            <a:r>
              <a:rPr lang="en-US" i="1" dirty="0" err="1"/>
              <a:t>nhập</a:t>
            </a:r>
            <a:r>
              <a:rPr lang="en-US" i="1" dirty="0"/>
              <a:t> 2 </a:t>
            </a:r>
            <a:r>
              <a:rPr lang="en-US" i="1" dirty="0" err="1"/>
              <a:t>lần</a:t>
            </a:r>
            <a:r>
              <a:rPr lang="en-US" i="1" dirty="0"/>
              <a:t> </a:t>
            </a:r>
            <a:r>
              <a:rPr lang="en-US" i="1" dirty="0" err="1"/>
              <a:t>mật</a:t>
            </a:r>
            <a:r>
              <a:rPr lang="en-US" i="1" dirty="0"/>
              <a:t> </a:t>
            </a:r>
            <a:r>
              <a:rPr lang="en-US" i="1" dirty="0" err="1"/>
              <a:t>khẩu</a:t>
            </a:r>
            <a:r>
              <a:rPr lang="en-US" i="1" dirty="0"/>
              <a:t> </a:t>
            </a:r>
            <a:r>
              <a:rPr lang="en-US" i="1" dirty="0" err="1"/>
              <a:t>cho</a:t>
            </a:r>
            <a:r>
              <a:rPr lang="en-US" i="1" dirty="0"/>
              <a:t> user</a:t>
            </a:r>
            <a:endParaRPr lang="en-US" dirty="0"/>
          </a:p>
          <a:p>
            <a:pPr algn="just"/>
            <a:endParaRPr lang="en-US" dirty="0"/>
          </a:p>
        </p:txBody>
      </p:sp>
    </p:spTree>
    <p:extLst>
      <p:ext uri="{BB962C8B-B14F-4D97-AF65-F5344CB8AC3E}">
        <p14:creationId xmlns:p14="http://schemas.microsoft.com/office/powerpoint/2010/main" val="2323824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DD10-C040-4EF2-BB92-C640F7F7F90C}"/>
              </a:ext>
            </a:extLst>
          </p:cNvPr>
          <p:cNvSpPr>
            <a:spLocks noGrp="1"/>
          </p:cNvSpPr>
          <p:nvPr>
            <p:ph type="title"/>
          </p:nvPr>
        </p:nvSpPr>
        <p:spPr/>
        <p:txBody>
          <a:bodyPr/>
          <a:lstStyle/>
          <a:p>
            <a:r>
              <a:rPr lang="en-US" altLang="en-US" dirty="0"/>
              <a:t>CÁC THAO TÁC TRÊN NGƯỜI DÙNG</a:t>
            </a:r>
            <a:endParaRPr lang="en-US" dirty="0"/>
          </a:p>
        </p:txBody>
      </p:sp>
      <p:sp>
        <p:nvSpPr>
          <p:cNvPr id="3" name="Content Placeholder 2">
            <a:extLst>
              <a:ext uri="{FF2B5EF4-FFF2-40B4-BE49-F238E27FC236}">
                <a16:creationId xmlns:a16="http://schemas.microsoft.com/office/drawing/2014/main" id="{CE0649B0-65A6-481F-915E-C2A0058B3150}"/>
              </a:ext>
            </a:extLst>
          </p:cNvPr>
          <p:cNvSpPr>
            <a:spLocks noGrp="1"/>
          </p:cNvSpPr>
          <p:nvPr>
            <p:ph idx="1"/>
          </p:nvPr>
        </p:nvSpPr>
        <p:spPr/>
        <p:txBody>
          <a:bodyPr/>
          <a:lstStyle/>
          <a:p>
            <a:pPr>
              <a:tabLst>
                <a:tab pos="914400" algn="l"/>
                <a:tab pos="4572000" algn="l"/>
              </a:tabLst>
            </a:pPr>
            <a:r>
              <a:rPr lang="en-US" altLang="en-US" sz="3400" b="1" dirty="0" err="1">
                <a:solidFill>
                  <a:srgbClr val="0000CC"/>
                </a:solidFill>
                <a:ea typeface="+mn-ea"/>
              </a:rPr>
              <a:t>Thay</a:t>
            </a:r>
            <a:r>
              <a:rPr lang="en-US" altLang="en-US" sz="3400" b="1" dirty="0">
                <a:solidFill>
                  <a:srgbClr val="0000CC"/>
                </a:solidFill>
                <a:ea typeface="+mn-ea"/>
              </a:rPr>
              <a:t> </a:t>
            </a:r>
            <a:r>
              <a:rPr lang="en-US" altLang="en-US" sz="3400" b="1" dirty="0" err="1">
                <a:solidFill>
                  <a:srgbClr val="0000CC"/>
                </a:solidFill>
                <a:ea typeface="+mn-ea"/>
              </a:rPr>
              <a:t>đổi</a:t>
            </a:r>
            <a:r>
              <a:rPr lang="en-US" altLang="en-US" sz="3400" b="1" dirty="0">
                <a:solidFill>
                  <a:srgbClr val="0000CC"/>
                </a:solidFill>
                <a:ea typeface="+mn-ea"/>
              </a:rPr>
              <a:t> </a:t>
            </a:r>
            <a:r>
              <a:rPr lang="en-US" altLang="en-US" sz="3400" b="1" dirty="0" err="1">
                <a:solidFill>
                  <a:srgbClr val="0000CC"/>
                </a:solidFill>
                <a:ea typeface="+mn-ea"/>
              </a:rPr>
              <a:t>thông</a:t>
            </a:r>
            <a:r>
              <a:rPr lang="en-US" altLang="en-US" sz="3400" b="1" dirty="0">
                <a:solidFill>
                  <a:srgbClr val="0000CC"/>
                </a:solidFill>
                <a:ea typeface="+mn-ea"/>
              </a:rPr>
              <a:t> tin </a:t>
            </a:r>
            <a:r>
              <a:rPr lang="en-US" altLang="en-US" sz="3400" b="1" dirty="0" err="1">
                <a:solidFill>
                  <a:srgbClr val="0000CC"/>
                </a:solidFill>
                <a:ea typeface="+mn-ea"/>
              </a:rPr>
              <a:t>người</a:t>
            </a:r>
            <a:r>
              <a:rPr lang="en-US" altLang="en-US" sz="3400" b="1" dirty="0">
                <a:solidFill>
                  <a:srgbClr val="0000CC"/>
                </a:solidFill>
                <a:ea typeface="+mn-ea"/>
              </a:rPr>
              <a:t> </a:t>
            </a:r>
            <a:r>
              <a:rPr lang="en-US" altLang="en-US" sz="3400" b="1" dirty="0" err="1">
                <a:solidFill>
                  <a:srgbClr val="0000CC"/>
                </a:solidFill>
                <a:ea typeface="+mn-ea"/>
              </a:rPr>
              <a:t>dùng</a:t>
            </a:r>
            <a:endParaRPr lang="en-US" altLang="en-US" sz="3400" b="1" dirty="0"/>
          </a:p>
          <a:p>
            <a:pPr lvl="1">
              <a:tabLst>
                <a:tab pos="914400" algn="l"/>
                <a:tab pos="4572000" algn="l"/>
              </a:tabLst>
            </a:pPr>
            <a:r>
              <a:rPr lang="en-US" altLang="en-US" sz="3200" dirty="0" err="1">
                <a:solidFill>
                  <a:srgbClr val="FF0000"/>
                </a:solidFill>
                <a:ea typeface="+mn-ea"/>
              </a:rPr>
              <a:t>Cú</a:t>
            </a:r>
            <a:r>
              <a:rPr lang="en-US" altLang="en-US" sz="3200" dirty="0">
                <a:solidFill>
                  <a:srgbClr val="FF0000"/>
                </a:solidFill>
                <a:ea typeface="+mn-ea"/>
              </a:rPr>
              <a:t> </a:t>
            </a:r>
            <a:r>
              <a:rPr lang="en-US" altLang="en-US" sz="3200" dirty="0" err="1">
                <a:solidFill>
                  <a:srgbClr val="FF0000"/>
                </a:solidFill>
                <a:ea typeface="+mn-ea"/>
              </a:rPr>
              <a:t>pháp</a:t>
            </a:r>
            <a:r>
              <a:rPr lang="en-US" altLang="en-US" sz="3200" dirty="0">
                <a:solidFill>
                  <a:srgbClr val="FF0000"/>
                </a:solidFill>
                <a:ea typeface="+mn-ea"/>
              </a:rPr>
              <a:t>: #</a:t>
            </a:r>
            <a:r>
              <a:rPr lang="en-US" altLang="en-US" sz="3200" dirty="0" err="1">
                <a:solidFill>
                  <a:srgbClr val="FF0000"/>
                </a:solidFill>
                <a:ea typeface="+mn-ea"/>
              </a:rPr>
              <a:t>usermod</a:t>
            </a:r>
            <a:r>
              <a:rPr lang="en-US" altLang="en-US" sz="3200" dirty="0">
                <a:solidFill>
                  <a:srgbClr val="FF0000"/>
                </a:solidFill>
                <a:ea typeface="+mn-ea"/>
              </a:rPr>
              <a:t> [</a:t>
            </a:r>
            <a:r>
              <a:rPr lang="en-US" altLang="en-US" sz="3200" dirty="0" err="1">
                <a:solidFill>
                  <a:srgbClr val="FF0000"/>
                </a:solidFill>
                <a:ea typeface="+mn-ea"/>
              </a:rPr>
              <a:t>tùy</a:t>
            </a:r>
            <a:r>
              <a:rPr lang="en-US" altLang="en-US" sz="3200" dirty="0">
                <a:solidFill>
                  <a:srgbClr val="FF0000"/>
                </a:solidFill>
                <a:ea typeface="+mn-ea"/>
              </a:rPr>
              <a:t> </a:t>
            </a:r>
            <a:r>
              <a:rPr lang="en-US" altLang="en-US" sz="3200" dirty="0" err="1">
                <a:solidFill>
                  <a:srgbClr val="FF0000"/>
                </a:solidFill>
                <a:ea typeface="+mn-ea"/>
              </a:rPr>
              <a:t>chọn</a:t>
            </a:r>
            <a:r>
              <a:rPr lang="en-US" altLang="en-US" sz="3200" dirty="0">
                <a:solidFill>
                  <a:srgbClr val="FF0000"/>
                </a:solidFill>
                <a:ea typeface="+mn-ea"/>
              </a:rPr>
              <a:t>] &lt;</a:t>
            </a:r>
            <a:r>
              <a:rPr lang="en-US" altLang="en-US" sz="3200" dirty="0" err="1">
                <a:solidFill>
                  <a:srgbClr val="FF0000"/>
                </a:solidFill>
                <a:ea typeface="+mn-ea"/>
              </a:rPr>
              <a:t>tên</a:t>
            </a:r>
            <a:r>
              <a:rPr lang="en-US" altLang="en-US" sz="3200" dirty="0">
                <a:solidFill>
                  <a:srgbClr val="FF0000"/>
                </a:solidFill>
                <a:ea typeface="+mn-ea"/>
              </a:rPr>
              <a:t> user&gt;</a:t>
            </a:r>
          </a:p>
          <a:p>
            <a:pPr>
              <a:tabLst>
                <a:tab pos="914400" algn="l"/>
                <a:tab pos="4572000" algn="l"/>
              </a:tabLst>
            </a:pPr>
            <a:r>
              <a:rPr lang="en-US" altLang="en-US" sz="3600" dirty="0" err="1">
                <a:solidFill>
                  <a:srgbClr val="0000CC"/>
                </a:solidFill>
                <a:ea typeface="+mn-ea"/>
              </a:rPr>
              <a:t>Những</a:t>
            </a:r>
            <a:r>
              <a:rPr lang="en-US" altLang="en-US" sz="3600" dirty="0">
                <a:solidFill>
                  <a:srgbClr val="0000CC"/>
                </a:solidFill>
                <a:ea typeface="+mn-ea"/>
              </a:rPr>
              <a:t> [</a:t>
            </a:r>
            <a:r>
              <a:rPr lang="en-US" altLang="en-US" sz="3600" dirty="0" err="1">
                <a:solidFill>
                  <a:srgbClr val="0000CC"/>
                </a:solidFill>
                <a:ea typeface="+mn-ea"/>
              </a:rPr>
              <a:t>tùy</a:t>
            </a:r>
            <a:r>
              <a:rPr lang="en-US" altLang="en-US" sz="3600" dirty="0">
                <a:solidFill>
                  <a:srgbClr val="0000CC"/>
                </a:solidFill>
                <a:ea typeface="+mn-ea"/>
              </a:rPr>
              <a:t> </a:t>
            </a:r>
            <a:r>
              <a:rPr lang="en-US" altLang="en-US" sz="3600" dirty="0" err="1">
                <a:solidFill>
                  <a:srgbClr val="0000CC"/>
                </a:solidFill>
                <a:ea typeface="+mn-ea"/>
              </a:rPr>
              <a:t>chọn</a:t>
            </a:r>
            <a:r>
              <a:rPr lang="en-US" altLang="en-US" sz="3600" dirty="0">
                <a:solidFill>
                  <a:srgbClr val="0000CC"/>
                </a:solidFill>
                <a:ea typeface="+mn-ea"/>
              </a:rPr>
              <a:t>] </a:t>
            </a:r>
            <a:r>
              <a:rPr lang="en-US" altLang="en-US" sz="3600" dirty="0" err="1">
                <a:solidFill>
                  <a:srgbClr val="0000CC"/>
                </a:solidFill>
                <a:ea typeface="+mn-ea"/>
              </a:rPr>
              <a:t>tương</a:t>
            </a:r>
            <a:r>
              <a:rPr lang="en-US" altLang="en-US" sz="3600" dirty="0">
                <a:solidFill>
                  <a:srgbClr val="0000CC"/>
                </a:solidFill>
                <a:ea typeface="+mn-ea"/>
              </a:rPr>
              <a:t> </a:t>
            </a:r>
            <a:r>
              <a:rPr lang="en-US" altLang="en-US" sz="3600" dirty="0" err="1">
                <a:solidFill>
                  <a:srgbClr val="0000CC"/>
                </a:solidFill>
                <a:ea typeface="+mn-ea"/>
              </a:rPr>
              <a:t>tự</a:t>
            </a:r>
            <a:r>
              <a:rPr lang="en-US" altLang="en-US" sz="3600" dirty="0">
                <a:solidFill>
                  <a:srgbClr val="0000CC"/>
                </a:solidFill>
                <a:ea typeface="+mn-ea"/>
              </a:rPr>
              <a:t> </a:t>
            </a:r>
            <a:r>
              <a:rPr lang="en-US" altLang="en-US" sz="3600" dirty="0" err="1">
                <a:solidFill>
                  <a:srgbClr val="0000CC"/>
                </a:solidFill>
                <a:ea typeface="+mn-ea"/>
              </a:rPr>
              <a:t>như</a:t>
            </a:r>
            <a:r>
              <a:rPr lang="en-US" altLang="en-US" sz="3600" dirty="0">
                <a:solidFill>
                  <a:srgbClr val="0000CC"/>
                </a:solidFill>
                <a:ea typeface="+mn-ea"/>
              </a:rPr>
              <a:t> </a:t>
            </a:r>
            <a:r>
              <a:rPr lang="en-US" altLang="en-US" sz="3600" dirty="0" err="1">
                <a:solidFill>
                  <a:srgbClr val="0000CC"/>
                </a:solidFill>
                <a:ea typeface="+mn-ea"/>
              </a:rPr>
              <a:t>lệnh</a:t>
            </a:r>
            <a:r>
              <a:rPr lang="en-US" altLang="en-US" sz="3600" dirty="0">
                <a:solidFill>
                  <a:srgbClr val="0000CC"/>
                </a:solidFill>
                <a:ea typeface="+mn-ea"/>
              </a:rPr>
              <a:t> </a:t>
            </a:r>
            <a:r>
              <a:rPr lang="en-US" altLang="en-US" sz="3600" dirty="0" err="1">
                <a:solidFill>
                  <a:srgbClr val="0000CC"/>
                </a:solidFill>
                <a:ea typeface="+mn-ea"/>
              </a:rPr>
              <a:t>useradd</a:t>
            </a:r>
            <a:r>
              <a:rPr lang="en-US" altLang="en-US" sz="3600" dirty="0">
                <a:solidFill>
                  <a:srgbClr val="0000CC"/>
                </a:solidFill>
                <a:ea typeface="+mn-ea"/>
              </a:rPr>
              <a:t>.</a:t>
            </a:r>
          </a:p>
          <a:p>
            <a:pPr lvl="1">
              <a:tabLst>
                <a:tab pos="914400" algn="l"/>
                <a:tab pos="4572000" algn="l"/>
              </a:tabLst>
            </a:pPr>
            <a:r>
              <a:rPr lang="en-US" altLang="en-US" sz="3200" dirty="0" err="1">
                <a:solidFill>
                  <a:srgbClr val="FF0000"/>
                </a:solidFill>
                <a:ea typeface="+mn-ea"/>
              </a:rPr>
              <a:t>Ví</a:t>
            </a:r>
            <a:r>
              <a:rPr lang="en-US" altLang="en-US" sz="3200" dirty="0">
                <a:solidFill>
                  <a:srgbClr val="FF0000"/>
                </a:solidFill>
                <a:ea typeface="+mn-ea"/>
              </a:rPr>
              <a:t> </a:t>
            </a:r>
            <a:r>
              <a:rPr lang="en-US" altLang="en-US" sz="3200" dirty="0" err="1">
                <a:solidFill>
                  <a:srgbClr val="FF0000"/>
                </a:solidFill>
                <a:ea typeface="+mn-ea"/>
              </a:rPr>
              <a:t>dụ</a:t>
            </a:r>
            <a:r>
              <a:rPr lang="en-US" altLang="en-US" sz="3200" dirty="0">
                <a:solidFill>
                  <a:srgbClr val="FF0000"/>
                </a:solidFill>
                <a:ea typeface="+mn-ea"/>
              </a:rPr>
              <a:t>: </a:t>
            </a:r>
            <a:r>
              <a:rPr lang="en-US" altLang="en-US" sz="3200" dirty="0" err="1">
                <a:solidFill>
                  <a:srgbClr val="FF0000"/>
                </a:solidFill>
                <a:ea typeface="+mn-ea"/>
              </a:rPr>
              <a:t>cho</a:t>
            </a:r>
            <a:r>
              <a:rPr lang="en-US" altLang="en-US" sz="3200" dirty="0">
                <a:solidFill>
                  <a:srgbClr val="FF0000"/>
                </a:solidFill>
                <a:ea typeface="+mn-ea"/>
              </a:rPr>
              <a:t> </a:t>
            </a:r>
            <a:r>
              <a:rPr lang="en-US" altLang="en-US" sz="3200" dirty="0" err="1">
                <a:solidFill>
                  <a:srgbClr val="FF0000"/>
                </a:solidFill>
                <a:ea typeface="+mn-ea"/>
              </a:rPr>
              <a:t>tài</a:t>
            </a:r>
            <a:r>
              <a:rPr lang="en-US" altLang="en-US" sz="3200" dirty="0">
                <a:solidFill>
                  <a:srgbClr val="FF0000"/>
                </a:solidFill>
                <a:ea typeface="+mn-ea"/>
              </a:rPr>
              <a:t> </a:t>
            </a:r>
            <a:r>
              <a:rPr lang="en-US" altLang="en-US" sz="3200" dirty="0" err="1">
                <a:solidFill>
                  <a:srgbClr val="FF0000"/>
                </a:solidFill>
                <a:ea typeface="+mn-ea"/>
              </a:rPr>
              <a:t>khoản</a:t>
            </a:r>
            <a:r>
              <a:rPr lang="en-US" altLang="en-US" sz="3200" dirty="0">
                <a:solidFill>
                  <a:srgbClr val="FF0000"/>
                </a:solidFill>
                <a:ea typeface="+mn-ea"/>
              </a:rPr>
              <a:t> </a:t>
            </a:r>
            <a:r>
              <a:rPr lang="en-US" altLang="en-US" sz="3200" dirty="0" err="1">
                <a:solidFill>
                  <a:srgbClr val="FF0000"/>
                </a:solidFill>
                <a:ea typeface="+mn-ea"/>
              </a:rPr>
              <a:t>nvb</a:t>
            </a:r>
            <a:r>
              <a:rPr lang="en-US" altLang="en-US" sz="3200" dirty="0">
                <a:solidFill>
                  <a:srgbClr val="FF0000"/>
                </a:solidFill>
                <a:ea typeface="+mn-ea"/>
              </a:rPr>
              <a:t> </a:t>
            </a:r>
            <a:r>
              <a:rPr lang="en-US" altLang="en-US" sz="3200" dirty="0" err="1">
                <a:solidFill>
                  <a:srgbClr val="FF0000"/>
                </a:solidFill>
                <a:ea typeface="+mn-ea"/>
              </a:rPr>
              <a:t>vào</a:t>
            </a:r>
            <a:r>
              <a:rPr lang="en-US" altLang="en-US" sz="3200" dirty="0">
                <a:solidFill>
                  <a:srgbClr val="FF0000"/>
                </a:solidFill>
                <a:ea typeface="+mn-ea"/>
              </a:rPr>
              <a:t> </a:t>
            </a:r>
            <a:r>
              <a:rPr lang="en-US" altLang="en-US" sz="3200" dirty="0" err="1">
                <a:solidFill>
                  <a:srgbClr val="FF0000"/>
                </a:solidFill>
                <a:ea typeface="+mn-ea"/>
              </a:rPr>
              <a:t>nhóm</a:t>
            </a:r>
            <a:r>
              <a:rPr lang="en-US" altLang="en-US" sz="3200" dirty="0">
                <a:solidFill>
                  <a:srgbClr val="FF0000"/>
                </a:solidFill>
                <a:ea typeface="+mn-ea"/>
              </a:rPr>
              <a:t> admin</a:t>
            </a:r>
          </a:p>
          <a:p>
            <a:pPr lvl="1">
              <a:buFontTx/>
              <a:buNone/>
              <a:tabLst>
                <a:tab pos="914400" algn="l"/>
                <a:tab pos="4572000" algn="l"/>
              </a:tabLst>
            </a:pPr>
            <a:r>
              <a:rPr lang="en-US" altLang="en-US" sz="3200" dirty="0">
                <a:solidFill>
                  <a:srgbClr val="FF0000"/>
                </a:solidFill>
                <a:ea typeface="+mn-ea"/>
              </a:rPr>
              <a:t>		#</a:t>
            </a:r>
            <a:r>
              <a:rPr lang="en-US" altLang="en-US" sz="3200" dirty="0" err="1">
                <a:solidFill>
                  <a:srgbClr val="FF0000"/>
                </a:solidFill>
                <a:ea typeface="+mn-ea"/>
              </a:rPr>
              <a:t>usermod</a:t>
            </a:r>
            <a:r>
              <a:rPr lang="en-US" altLang="en-US" sz="3200" dirty="0">
                <a:solidFill>
                  <a:srgbClr val="FF0000"/>
                </a:solidFill>
                <a:ea typeface="+mn-ea"/>
              </a:rPr>
              <a:t>   –g   admin   </a:t>
            </a:r>
            <a:r>
              <a:rPr lang="en-US" altLang="en-US" sz="3200" dirty="0" err="1">
                <a:solidFill>
                  <a:srgbClr val="FF0000"/>
                </a:solidFill>
                <a:ea typeface="+mn-ea"/>
              </a:rPr>
              <a:t>nvb</a:t>
            </a:r>
            <a:endParaRPr lang="en-US" altLang="en-US" sz="3200" dirty="0">
              <a:solidFill>
                <a:srgbClr val="FF0000"/>
              </a:solidFill>
              <a:ea typeface="+mn-ea"/>
            </a:endParaRPr>
          </a:p>
          <a:p>
            <a:endParaRPr lang="en-US" dirty="0"/>
          </a:p>
        </p:txBody>
      </p:sp>
    </p:spTree>
    <p:extLst>
      <p:ext uri="{BB962C8B-B14F-4D97-AF65-F5344CB8AC3E}">
        <p14:creationId xmlns:p14="http://schemas.microsoft.com/office/powerpoint/2010/main" val="264462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3BF1-5B85-40E5-AD22-D3A9B0CF4609}"/>
              </a:ext>
            </a:extLst>
          </p:cNvPr>
          <p:cNvSpPr>
            <a:spLocks noGrp="1"/>
          </p:cNvSpPr>
          <p:nvPr>
            <p:ph type="title"/>
          </p:nvPr>
        </p:nvSpPr>
        <p:spPr/>
        <p:txBody>
          <a:bodyPr/>
          <a:lstStyle/>
          <a:p>
            <a:r>
              <a:rPr lang="en-US" altLang="en-US" dirty="0"/>
              <a:t>CÁC THAO TÁC TRÊN NGƯỜI DÙNG</a:t>
            </a:r>
            <a:endParaRPr lang="en-US" dirty="0"/>
          </a:p>
        </p:txBody>
      </p:sp>
      <p:sp>
        <p:nvSpPr>
          <p:cNvPr id="3" name="Content Placeholder 2">
            <a:extLst>
              <a:ext uri="{FF2B5EF4-FFF2-40B4-BE49-F238E27FC236}">
                <a16:creationId xmlns:a16="http://schemas.microsoft.com/office/drawing/2014/main" id="{759BA97F-0DA4-4441-A0EE-1B556D6D7EFE}"/>
              </a:ext>
            </a:extLst>
          </p:cNvPr>
          <p:cNvSpPr>
            <a:spLocks noGrp="1"/>
          </p:cNvSpPr>
          <p:nvPr>
            <p:ph idx="1"/>
          </p:nvPr>
        </p:nvSpPr>
        <p:spPr/>
        <p:txBody>
          <a:bodyPr/>
          <a:lstStyle/>
          <a:p>
            <a:r>
              <a:rPr lang="en-US" dirty="0" err="1"/>
              <a:t>Một</a:t>
            </a:r>
            <a:r>
              <a:rPr lang="en-US" dirty="0"/>
              <a:t> </a:t>
            </a:r>
            <a:r>
              <a:rPr lang="en-US" dirty="0" err="1"/>
              <a:t>số</a:t>
            </a:r>
            <a:r>
              <a:rPr lang="en-US" dirty="0"/>
              <a:t> </a:t>
            </a:r>
            <a:r>
              <a:rPr lang="en-US" dirty="0" err="1"/>
              <a:t>tùy</a:t>
            </a:r>
            <a:r>
              <a:rPr lang="en-US" dirty="0"/>
              <a:t> </a:t>
            </a:r>
            <a:r>
              <a:rPr lang="en-US" dirty="0" err="1"/>
              <a:t>chọn</a:t>
            </a:r>
            <a:r>
              <a:rPr lang="en-US" dirty="0"/>
              <a:t> </a:t>
            </a:r>
            <a:r>
              <a:rPr lang="en-US" dirty="0" err="1"/>
              <a:t>của</a:t>
            </a:r>
            <a:r>
              <a:rPr lang="en-US" dirty="0"/>
              <a:t> </a:t>
            </a:r>
            <a:r>
              <a:rPr lang="en-US" dirty="0" err="1"/>
              <a:t>lệnh</a:t>
            </a:r>
            <a:r>
              <a:rPr lang="en-US" dirty="0"/>
              <a:t> </a:t>
            </a:r>
            <a:r>
              <a:rPr lang="en-US" dirty="0" err="1"/>
              <a:t>usermod</a:t>
            </a:r>
            <a:r>
              <a:rPr lang="en-US" dirty="0"/>
              <a:t>:</a:t>
            </a:r>
          </a:p>
          <a:p>
            <a:pPr lvl="1"/>
            <a:r>
              <a:rPr lang="vi-VN" b="1" dirty="0"/>
              <a:t>-c, comment </a:t>
            </a:r>
            <a:r>
              <a:rPr lang="vi-VN" dirty="0"/>
              <a:t>: thay đổi thông tin cá nhân của tài khoản người dùng</a:t>
            </a:r>
          </a:p>
          <a:p>
            <a:pPr lvl="1"/>
            <a:r>
              <a:rPr lang="vi-VN" b="1" dirty="0"/>
              <a:t>-d, home_dir </a:t>
            </a:r>
            <a:r>
              <a:rPr lang="vi-VN" dirty="0"/>
              <a:t>: thay đổi thư mục cá nhân của tài khoản người dùng</a:t>
            </a:r>
          </a:p>
          <a:p>
            <a:pPr lvl="1"/>
            <a:r>
              <a:rPr lang="vi-VN" b="1" dirty="0"/>
              <a:t>-e, expire_date </a:t>
            </a:r>
            <a:r>
              <a:rPr lang="vi-VN" dirty="0"/>
              <a:t>: thay đổi thời điểm hết hạn của tài khoản người dùng (YYYYMM-DD)</a:t>
            </a:r>
          </a:p>
          <a:p>
            <a:pPr lvl="1"/>
            <a:r>
              <a:rPr lang="vi-VN" b="1" dirty="0"/>
              <a:t>-f, inactive_days </a:t>
            </a:r>
            <a:r>
              <a:rPr lang="vi-VN" dirty="0"/>
              <a:t>: thiết đặt số ngày hết hiệu lực của mật khẩu trước khi tài khoản người dùng hết hạn sử dụng</a:t>
            </a:r>
          </a:p>
          <a:p>
            <a:pPr lvl="1"/>
            <a:r>
              <a:rPr lang="vi-VN" b="1" dirty="0"/>
              <a:t>-g, initial_group </a:t>
            </a:r>
            <a:r>
              <a:rPr lang="vi-VN" dirty="0"/>
              <a:t>: tùy chọn này thay đổi tên hoặc số khởi tạo đăng nhập nhóm người dùng</a:t>
            </a:r>
          </a:p>
          <a:p>
            <a:endParaRPr lang="en-US" dirty="0"/>
          </a:p>
        </p:txBody>
      </p:sp>
    </p:spTree>
    <p:extLst>
      <p:ext uri="{BB962C8B-B14F-4D97-AF65-F5344CB8AC3E}">
        <p14:creationId xmlns:p14="http://schemas.microsoft.com/office/powerpoint/2010/main" val="2337544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EBA5-132A-49FB-9013-28EFD1AF4E9D}"/>
              </a:ext>
            </a:extLst>
          </p:cNvPr>
          <p:cNvSpPr>
            <a:spLocks noGrp="1"/>
          </p:cNvSpPr>
          <p:nvPr>
            <p:ph type="title"/>
          </p:nvPr>
        </p:nvSpPr>
        <p:spPr/>
        <p:txBody>
          <a:bodyPr/>
          <a:lstStyle/>
          <a:p>
            <a:r>
              <a:rPr lang="en-US" altLang="en-US" dirty="0"/>
              <a:t>CÁC THAO TÁC TRÊN NGƯỜI DÙNG</a:t>
            </a:r>
            <a:endParaRPr lang="en-US" dirty="0"/>
          </a:p>
        </p:txBody>
      </p:sp>
      <p:sp>
        <p:nvSpPr>
          <p:cNvPr id="3" name="Content Placeholder 2">
            <a:extLst>
              <a:ext uri="{FF2B5EF4-FFF2-40B4-BE49-F238E27FC236}">
                <a16:creationId xmlns:a16="http://schemas.microsoft.com/office/drawing/2014/main" id="{D80B4010-6DA9-4ED1-8C6E-99873DA9597D}"/>
              </a:ext>
            </a:extLst>
          </p:cNvPr>
          <p:cNvSpPr>
            <a:spLocks noGrp="1"/>
          </p:cNvSpPr>
          <p:nvPr>
            <p:ph idx="1"/>
          </p:nvPr>
        </p:nvSpPr>
        <p:spPr/>
        <p:txBody>
          <a:bodyPr/>
          <a:lstStyle/>
          <a:p>
            <a:pPr lvl="1"/>
            <a:r>
              <a:rPr lang="vi-VN" b="1" dirty="0"/>
              <a:t>-G, group </a:t>
            </a:r>
            <a:r>
              <a:rPr lang="vi-VN" dirty="0"/>
              <a:t>: thay đổi danh sách các nhóm phụ mà người dùng cũng là thành viên thuộc các nhóm đó. Mỗi nhóm sẽ được ngăn cách với nhóm khác bởi dấu ‘,’ mặc định người dùng sẽ thuộc vào nhóm khởi tạo</a:t>
            </a:r>
          </a:p>
          <a:p>
            <a:pPr lvl="1"/>
            <a:r>
              <a:rPr lang="vi-VN" b="1" dirty="0"/>
              <a:t>-l, login_name </a:t>
            </a:r>
            <a:r>
              <a:rPr lang="vi-VN" dirty="0"/>
              <a:t>: thay đổi tên đăng nhập của người dùng. Trong một số trường hợp, tên thư mục riêng của người dùng có thể sẽ thay đổi để tham chiếu đến tên đăng nhập mới</a:t>
            </a:r>
          </a:p>
          <a:p>
            <a:pPr lvl="1"/>
            <a:r>
              <a:rPr lang="vi-VN" b="1" dirty="0"/>
              <a:t>-p, passwd </a:t>
            </a:r>
            <a:r>
              <a:rPr lang="vi-VN" dirty="0"/>
              <a:t>: thay đổi mật khẩu đăng nhập của tài khoản người dùng</a:t>
            </a:r>
          </a:p>
          <a:p>
            <a:pPr lvl="1"/>
            <a:r>
              <a:rPr lang="vi-VN" b="1" dirty="0"/>
              <a:t>-s, shell </a:t>
            </a:r>
            <a:r>
              <a:rPr lang="vi-VN" dirty="0"/>
              <a:t>: thay đổi shell đăng nhập</a:t>
            </a:r>
          </a:p>
          <a:p>
            <a:pPr lvl="1"/>
            <a:r>
              <a:rPr lang="vi-VN" b="1" dirty="0"/>
              <a:t>-u, uid </a:t>
            </a:r>
            <a:r>
              <a:rPr lang="vi-VN" dirty="0"/>
              <a:t>: thay đổi chỉ số người dùng</a:t>
            </a:r>
          </a:p>
          <a:p>
            <a:endParaRPr lang="en-US" dirty="0"/>
          </a:p>
        </p:txBody>
      </p:sp>
    </p:spTree>
    <p:extLst>
      <p:ext uri="{BB962C8B-B14F-4D97-AF65-F5344CB8AC3E}">
        <p14:creationId xmlns:p14="http://schemas.microsoft.com/office/powerpoint/2010/main" val="51796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164E-7D1C-4129-BFFF-053F9B87BF77}"/>
              </a:ext>
            </a:extLst>
          </p:cNvPr>
          <p:cNvSpPr>
            <a:spLocks noGrp="1"/>
          </p:cNvSpPr>
          <p:nvPr>
            <p:ph type="title"/>
          </p:nvPr>
        </p:nvSpPr>
        <p:spPr/>
        <p:txBody>
          <a:bodyPr/>
          <a:lstStyle/>
          <a:p>
            <a:r>
              <a:rPr lang="en-US" dirty="0"/>
              <a:t>NỘI DUNG</a:t>
            </a:r>
          </a:p>
        </p:txBody>
      </p:sp>
      <p:sp>
        <p:nvSpPr>
          <p:cNvPr id="3" name="Content Placeholder 2">
            <a:extLst>
              <a:ext uri="{FF2B5EF4-FFF2-40B4-BE49-F238E27FC236}">
                <a16:creationId xmlns:a16="http://schemas.microsoft.com/office/drawing/2014/main" id="{B3FB5739-8591-4715-924C-D75AE112F133}"/>
              </a:ext>
            </a:extLst>
          </p:cNvPr>
          <p:cNvSpPr>
            <a:spLocks noGrp="1"/>
          </p:cNvSpPr>
          <p:nvPr>
            <p:ph idx="1"/>
          </p:nvPr>
        </p:nvSpPr>
        <p:spPr/>
        <p:txBody>
          <a:bodyPr/>
          <a:lstStyle/>
          <a:p>
            <a:pPr marL="571500" indent="-571500">
              <a:buFont typeface="+mj-lt"/>
              <a:buAutoNum type="romanUcPeriod"/>
            </a:pPr>
            <a:r>
              <a:rPr lang="en-US" dirty="0" err="1"/>
              <a:t>Khái</a:t>
            </a:r>
            <a:r>
              <a:rPr lang="en-US" dirty="0"/>
              <a:t> </a:t>
            </a:r>
            <a:r>
              <a:rPr lang="en-US" dirty="0" err="1"/>
              <a:t>niệm</a:t>
            </a:r>
            <a:r>
              <a:rPr lang="en-US" dirty="0"/>
              <a:t> c</a:t>
            </a:r>
            <a:r>
              <a:rPr lang="vi-VN" dirty="0"/>
              <a:t>ơ</a:t>
            </a:r>
            <a:r>
              <a:rPr lang="en-US" dirty="0"/>
              <a:t> </a:t>
            </a:r>
            <a:r>
              <a:rPr lang="en-US" dirty="0" err="1"/>
              <a:t>bản</a:t>
            </a:r>
            <a:r>
              <a:rPr lang="en-US" dirty="0"/>
              <a:t> </a:t>
            </a:r>
            <a:r>
              <a:rPr lang="en-US" dirty="0" err="1"/>
              <a:t>về</a:t>
            </a:r>
            <a:r>
              <a:rPr lang="en-US" dirty="0"/>
              <a:t> user – group – </a:t>
            </a:r>
            <a:r>
              <a:rPr lang="en-US" dirty="0" err="1"/>
              <a:t>quyền</a:t>
            </a:r>
            <a:r>
              <a:rPr lang="en-US" dirty="0"/>
              <a:t> ng</a:t>
            </a:r>
            <a:r>
              <a:rPr lang="vi-VN" dirty="0"/>
              <a:t>ư</a:t>
            </a:r>
            <a:r>
              <a:rPr lang="en-US" dirty="0" err="1"/>
              <a:t>ời</a:t>
            </a:r>
            <a:r>
              <a:rPr lang="en-US" dirty="0"/>
              <a:t> </a:t>
            </a:r>
            <a:r>
              <a:rPr lang="en-US" dirty="0" err="1"/>
              <a:t>dùng</a:t>
            </a:r>
            <a:endParaRPr lang="en-US" dirty="0"/>
          </a:p>
          <a:p>
            <a:pPr marL="571500" indent="-571500">
              <a:buFont typeface="+mj-lt"/>
              <a:buAutoNum type="romanUcPeriod"/>
            </a:pPr>
            <a:r>
              <a:rPr lang="en-US" dirty="0" err="1"/>
              <a:t>Quản</a:t>
            </a:r>
            <a:r>
              <a:rPr lang="en-US" dirty="0"/>
              <a:t> </a:t>
            </a:r>
            <a:r>
              <a:rPr lang="en-US" dirty="0" err="1"/>
              <a:t>lý</a:t>
            </a:r>
            <a:r>
              <a:rPr lang="en-US" dirty="0"/>
              <a:t> ng</a:t>
            </a:r>
            <a:r>
              <a:rPr lang="vi-VN" dirty="0"/>
              <a:t>ư</a:t>
            </a:r>
            <a:r>
              <a:rPr lang="en-US" dirty="0" err="1"/>
              <a:t>ời</a:t>
            </a:r>
            <a:r>
              <a:rPr lang="en-US" dirty="0"/>
              <a:t> </a:t>
            </a:r>
            <a:r>
              <a:rPr lang="en-US" dirty="0" err="1"/>
              <a:t>dùng</a:t>
            </a:r>
            <a:endParaRPr lang="en-US" dirty="0"/>
          </a:p>
          <a:p>
            <a:pPr marL="571500" indent="-571500">
              <a:buFont typeface="+mj-lt"/>
              <a:buAutoNum type="romanUcPeriod"/>
            </a:pPr>
            <a:r>
              <a:rPr lang="en-US" dirty="0" err="1"/>
              <a:t>Quản</a:t>
            </a:r>
            <a:r>
              <a:rPr lang="en-US" dirty="0"/>
              <a:t> </a:t>
            </a:r>
            <a:r>
              <a:rPr lang="en-US" dirty="0" err="1"/>
              <a:t>lý</a:t>
            </a:r>
            <a:r>
              <a:rPr lang="en-US" dirty="0"/>
              <a:t> </a:t>
            </a:r>
            <a:r>
              <a:rPr lang="en-US" dirty="0" err="1"/>
              <a:t>nhóm</a:t>
            </a:r>
            <a:endParaRPr lang="en-US" dirty="0"/>
          </a:p>
          <a:p>
            <a:pPr marL="571500" indent="-571500">
              <a:buFont typeface="+mj-lt"/>
              <a:buAutoNum type="romanUcPeriod"/>
            </a:pPr>
            <a:r>
              <a:rPr lang="en-US" dirty="0" err="1"/>
              <a:t>Quản</a:t>
            </a:r>
            <a:r>
              <a:rPr lang="en-US" dirty="0"/>
              <a:t> </a:t>
            </a:r>
            <a:r>
              <a:rPr lang="en-US" dirty="0" err="1"/>
              <a:t>lý</a:t>
            </a:r>
            <a:r>
              <a:rPr lang="en-US" dirty="0"/>
              <a:t> qua </a:t>
            </a:r>
            <a:r>
              <a:rPr lang="en-US" dirty="0" err="1"/>
              <a:t>giao</a:t>
            </a:r>
            <a:r>
              <a:rPr lang="en-US" dirty="0"/>
              <a:t> </a:t>
            </a:r>
            <a:r>
              <a:rPr lang="en-US" dirty="0" err="1"/>
              <a:t>diện</a:t>
            </a:r>
            <a:endParaRPr lang="en-US" dirty="0"/>
          </a:p>
          <a:p>
            <a:pPr marL="571500" indent="-571500">
              <a:buFont typeface="+mj-lt"/>
              <a:buAutoNum type="romanUcPeriod"/>
            </a:pPr>
            <a:r>
              <a:rPr lang="en-US" dirty="0" err="1"/>
              <a:t>Quyền</a:t>
            </a:r>
            <a:r>
              <a:rPr lang="en-US" dirty="0"/>
              <a:t> </a:t>
            </a:r>
            <a:r>
              <a:rPr lang="en-US" dirty="0" err="1"/>
              <a:t>của</a:t>
            </a:r>
            <a:r>
              <a:rPr lang="en-US" dirty="0"/>
              <a:t> ng</a:t>
            </a:r>
            <a:r>
              <a:rPr lang="vi-VN" dirty="0"/>
              <a:t>ư</a:t>
            </a:r>
            <a:r>
              <a:rPr lang="en-US" dirty="0" err="1"/>
              <a:t>ời</a:t>
            </a:r>
            <a:r>
              <a:rPr lang="en-US" dirty="0"/>
              <a:t> </a:t>
            </a:r>
            <a:r>
              <a:rPr lang="en-US" dirty="0" err="1"/>
              <a:t>dùng</a:t>
            </a:r>
            <a:endParaRPr lang="en-US" dirty="0"/>
          </a:p>
        </p:txBody>
      </p:sp>
    </p:spTree>
    <p:extLst>
      <p:ext uri="{BB962C8B-B14F-4D97-AF65-F5344CB8AC3E}">
        <p14:creationId xmlns:p14="http://schemas.microsoft.com/office/powerpoint/2010/main" val="1593494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8B270-7296-4D88-88C5-6A370649B5F0}"/>
              </a:ext>
            </a:extLst>
          </p:cNvPr>
          <p:cNvSpPr>
            <a:spLocks noGrp="1"/>
          </p:cNvSpPr>
          <p:nvPr>
            <p:ph type="title"/>
          </p:nvPr>
        </p:nvSpPr>
        <p:spPr/>
        <p:txBody>
          <a:bodyPr/>
          <a:lstStyle/>
          <a:p>
            <a:r>
              <a:rPr lang="en-US" altLang="en-US" dirty="0"/>
              <a:t>CÁC THAO TÁC TRÊN NGƯỜI DÙNG</a:t>
            </a:r>
            <a:endParaRPr lang="en-US" dirty="0"/>
          </a:p>
        </p:txBody>
      </p:sp>
      <p:sp>
        <p:nvSpPr>
          <p:cNvPr id="3" name="Content Placeholder 2">
            <a:extLst>
              <a:ext uri="{FF2B5EF4-FFF2-40B4-BE49-F238E27FC236}">
                <a16:creationId xmlns:a16="http://schemas.microsoft.com/office/drawing/2014/main" id="{F13C5CA3-A7D6-4081-97B4-57E947467402}"/>
              </a:ext>
            </a:extLst>
          </p:cNvPr>
          <p:cNvSpPr>
            <a:spLocks noGrp="1"/>
          </p:cNvSpPr>
          <p:nvPr>
            <p:ph idx="1"/>
          </p:nvPr>
        </p:nvSpPr>
        <p:spPr/>
        <p:txBody>
          <a:bodyPr/>
          <a:lstStyle/>
          <a:p>
            <a:pPr>
              <a:tabLst>
                <a:tab pos="914400" algn="l"/>
                <a:tab pos="4572000" algn="l"/>
              </a:tabLst>
            </a:pPr>
            <a:r>
              <a:rPr lang="en-US" altLang="en-US" b="1" dirty="0" err="1"/>
              <a:t>Tạm</a:t>
            </a:r>
            <a:r>
              <a:rPr lang="en-US" altLang="en-US" b="1" dirty="0"/>
              <a:t> </a:t>
            </a:r>
            <a:r>
              <a:rPr lang="en-US" altLang="en-US" b="1" dirty="0" err="1"/>
              <a:t>khóa</a:t>
            </a:r>
            <a:r>
              <a:rPr lang="en-US" altLang="en-US" b="1" dirty="0"/>
              <a:t> </a:t>
            </a:r>
            <a:r>
              <a:rPr lang="en-US" altLang="en-US" b="1" dirty="0" err="1"/>
              <a:t>tài</a:t>
            </a:r>
            <a:r>
              <a:rPr lang="en-US" altLang="en-US" b="1" dirty="0"/>
              <a:t> </a:t>
            </a:r>
            <a:r>
              <a:rPr lang="en-US" altLang="en-US" b="1" dirty="0" err="1"/>
              <a:t>khoản</a:t>
            </a:r>
            <a:r>
              <a:rPr lang="en-US" altLang="en-US" b="1" dirty="0"/>
              <a:t> </a:t>
            </a:r>
            <a:r>
              <a:rPr lang="en-US" altLang="en-US" b="1" dirty="0" err="1"/>
              <a:t>người</a:t>
            </a:r>
            <a:r>
              <a:rPr lang="en-US" altLang="en-US" b="1" dirty="0"/>
              <a:t> </a:t>
            </a:r>
            <a:r>
              <a:rPr lang="en-US" altLang="en-US" b="1" dirty="0" err="1"/>
              <a:t>dùng</a:t>
            </a:r>
            <a:endParaRPr lang="en-US" altLang="en-US" b="1" dirty="0"/>
          </a:p>
          <a:p>
            <a:pPr>
              <a:buNone/>
              <a:tabLst>
                <a:tab pos="914400" algn="l"/>
                <a:tab pos="4572000" algn="l"/>
              </a:tabLst>
            </a:pPr>
            <a:r>
              <a:rPr lang="en-US" altLang="en-US" sz="2000" dirty="0"/>
              <a:t>		</a:t>
            </a:r>
            <a:r>
              <a:rPr lang="en-US" altLang="en-US" sz="2000" u="sng" dirty="0" err="1"/>
              <a:t>Khóa</a:t>
            </a:r>
            <a:r>
              <a:rPr lang="en-US" altLang="en-US" sz="2000" dirty="0"/>
              <a:t>	</a:t>
            </a:r>
            <a:r>
              <a:rPr lang="en-US" altLang="en-US" sz="2000" u="sng" dirty="0" err="1"/>
              <a:t>Mở</a:t>
            </a:r>
            <a:r>
              <a:rPr lang="en-US" altLang="en-US" sz="2000" u="sng" dirty="0"/>
              <a:t> </a:t>
            </a:r>
            <a:r>
              <a:rPr lang="en-US" altLang="en-US" sz="2000" u="sng" dirty="0" err="1"/>
              <a:t>khóa</a:t>
            </a:r>
            <a:endParaRPr lang="en-US" altLang="en-US" sz="2000" u="sng" dirty="0"/>
          </a:p>
          <a:p>
            <a:pPr>
              <a:buNone/>
              <a:tabLst>
                <a:tab pos="914400" algn="l"/>
                <a:tab pos="4572000" algn="l"/>
              </a:tabLst>
            </a:pPr>
            <a:r>
              <a:rPr lang="en-US" altLang="en-US" sz="2000" b="1" dirty="0">
                <a:solidFill>
                  <a:srgbClr val="FF0000"/>
                </a:solidFill>
              </a:rPr>
              <a:t>		passwd –l &lt;username&gt;	passwd –u &lt;username&gt;</a:t>
            </a:r>
          </a:p>
          <a:p>
            <a:pPr>
              <a:buNone/>
              <a:tabLst>
                <a:tab pos="914400" algn="l"/>
                <a:tab pos="4572000" algn="l"/>
              </a:tabLst>
            </a:pPr>
            <a:r>
              <a:rPr lang="en-US" altLang="en-US" sz="2000" b="1" dirty="0">
                <a:solidFill>
                  <a:srgbClr val="FF0000"/>
                </a:solidFill>
              </a:rPr>
              <a:t>		</a:t>
            </a:r>
            <a:r>
              <a:rPr lang="en-US" altLang="en-US" sz="2000" b="1" dirty="0" err="1">
                <a:solidFill>
                  <a:srgbClr val="FF0000"/>
                </a:solidFill>
              </a:rPr>
              <a:t>usermod</a:t>
            </a:r>
            <a:r>
              <a:rPr lang="en-US" altLang="en-US" sz="2000" b="1" dirty="0">
                <a:solidFill>
                  <a:srgbClr val="FF0000"/>
                </a:solidFill>
              </a:rPr>
              <a:t> –L &lt;username&gt;	</a:t>
            </a:r>
            <a:r>
              <a:rPr lang="en-US" altLang="en-US" sz="2000" b="1" dirty="0" err="1">
                <a:solidFill>
                  <a:srgbClr val="FF0000"/>
                </a:solidFill>
              </a:rPr>
              <a:t>usermod</a:t>
            </a:r>
            <a:r>
              <a:rPr lang="en-US" altLang="en-US" sz="2000" b="1" dirty="0">
                <a:solidFill>
                  <a:srgbClr val="FF0000"/>
                </a:solidFill>
              </a:rPr>
              <a:t> –U &lt;username&gt;</a:t>
            </a:r>
          </a:p>
          <a:p>
            <a:endParaRPr lang="en-US" dirty="0"/>
          </a:p>
        </p:txBody>
      </p:sp>
    </p:spTree>
    <p:extLst>
      <p:ext uri="{BB962C8B-B14F-4D97-AF65-F5344CB8AC3E}">
        <p14:creationId xmlns:p14="http://schemas.microsoft.com/office/powerpoint/2010/main" val="3211603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417D-0311-4190-95D6-BAE47737DAB6}"/>
              </a:ext>
            </a:extLst>
          </p:cNvPr>
          <p:cNvSpPr>
            <a:spLocks noGrp="1"/>
          </p:cNvSpPr>
          <p:nvPr>
            <p:ph type="title"/>
          </p:nvPr>
        </p:nvSpPr>
        <p:spPr/>
        <p:txBody>
          <a:bodyPr/>
          <a:lstStyle/>
          <a:p>
            <a:r>
              <a:rPr lang="en-US" altLang="en-US" dirty="0"/>
              <a:t>CÁC THAO TÁC TRÊN NGƯỜI DÙNG</a:t>
            </a:r>
            <a:endParaRPr lang="en-US" dirty="0"/>
          </a:p>
        </p:txBody>
      </p:sp>
      <p:sp>
        <p:nvSpPr>
          <p:cNvPr id="3" name="Content Placeholder 2">
            <a:extLst>
              <a:ext uri="{FF2B5EF4-FFF2-40B4-BE49-F238E27FC236}">
                <a16:creationId xmlns:a16="http://schemas.microsoft.com/office/drawing/2014/main" id="{61A4EDCA-4921-4D62-BB2A-912AD4F9715D}"/>
              </a:ext>
            </a:extLst>
          </p:cNvPr>
          <p:cNvSpPr>
            <a:spLocks noGrp="1"/>
          </p:cNvSpPr>
          <p:nvPr>
            <p:ph idx="1"/>
          </p:nvPr>
        </p:nvSpPr>
        <p:spPr/>
        <p:txBody>
          <a:bodyPr/>
          <a:lstStyle/>
          <a:p>
            <a:r>
              <a:rPr lang="en-US" altLang="en-US" b="1" dirty="0" err="1"/>
              <a:t>Xóa</a:t>
            </a:r>
            <a:r>
              <a:rPr lang="en-US" altLang="en-US" b="1" dirty="0"/>
              <a:t> </a:t>
            </a:r>
            <a:r>
              <a:rPr lang="en-US" altLang="en-US" b="1" dirty="0" err="1"/>
              <a:t>tài</a:t>
            </a:r>
            <a:r>
              <a:rPr lang="en-US" altLang="en-US" b="1" dirty="0"/>
              <a:t> </a:t>
            </a:r>
            <a:r>
              <a:rPr lang="en-US" altLang="en-US" b="1" dirty="0" err="1"/>
              <a:t>khoản</a:t>
            </a:r>
            <a:endParaRPr lang="en-US" altLang="en-US" b="1" dirty="0"/>
          </a:p>
          <a:p>
            <a:pPr lvl="1"/>
            <a:r>
              <a:rPr lang="en-US" altLang="en-US" dirty="0" err="1"/>
              <a:t>Lệnh</a:t>
            </a:r>
            <a:r>
              <a:rPr lang="en-US" altLang="en-US" dirty="0"/>
              <a:t> </a:t>
            </a:r>
            <a:r>
              <a:rPr lang="en-US" altLang="en-US" dirty="0" err="1"/>
              <a:t>userdel</a:t>
            </a:r>
            <a:r>
              <a:rPr lang="en-US" altLang="en-US" dirty="0"/>
              <a:t> </a:t>
            </a:r>
            <a:r>
              <a:rPr lang="en-US" altLang="en-US" dirty="0" err="1"/>
              <a:t>dùng</a:t>
            </a:r>
            <a:r>
              <a:rPr lang="en-US" altLang="en-US" dirty="0"/>
              <a:t> </a:t>
            </a:r>
            <a:r>
              <a:rPr lang="en-US" altLang="en-US" dirty="0" err="1"/>
              <a:t>để</a:t>
            </a:r>
            <a:r>
              <a:rPr lang="en-US" altLang="en-US" dirty="0"/>
              <a:t> </a:t>
            </a:r>
            <a:r>
              <a:rPr lang="en-US" altLang="en-US" dirty="0" err="1"/>
              <a:t>xóa</a:t>
            </a:r>
            <a:r>
              <a:rPr lang="en-US" altLang="en-US" dirty="0"/>
              <a:t> </a:t>
            </a:r>
            <a:r>
              <a:rPr lang="en-US" altLang="en-US" dirty="0" err="1"/>
              <a:t>một</a:t>
            </a:r>
            <a:r>
              <a:rPr lang="en-US" altLang="en-US" dirty="0"/>
              <a:t> </a:t>
            </a:r>
            <a:r>
              <a:rPr lang="en-US" altLang="en-US" dirty="0" err="1"/>
              <a:t>tài</a:t>
            </a:r>
            <a:r>
              <a:rPr lang="en-US" altLang="en-US" dirty="0"/>
              <a:t> </a:t>
            </a:r>
            <a:r>
              <a:rPr lang="en-US" altLang="en-US" dirty="0" err="1"/>
              <a:t>khoản</a:t>
            </a:r>
            <a:r>
              <a:rPr lang="en-US" altLang="en-US" dirty="0"/>
              <a:t>. </a:t>
            </a:r>
            <a:r>
              <a:rPr lang="en-US" altLang="en-US" dirty="0" err="1"/>
              <a:t>Ngoài</a:t>
            </a:r>
            <a:r>
              <a:rPr lang="en-US" altLang="en-US" dirty="0"/>
              <a:t> ra, </a:t>
            </a:r>
            <a:r>
              <a:rPr lang="en-US" altLang="en-US" dirty="0" err="1"/>
              <a:t>bạn</a:t>
            </a:r>
            <a:r>
              <a:rPr lang="en-US" altLang="en-US" dirty="0"/>
              <a:t> </a:t>
            </a:r>
            <a:r>
              <a:rPr lang="en-US" altLang="en-US" dirty="0" err="1"/>
              <a:t>cũng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xóa</a:t>
            </a:r>
            <a:r>
              <a:rPr lang="en-US" altLang="en-US" dirty="0"/>
              <a:t> </a:t>
            </a:r>
            <a:r>
              <a:rPr lang="en-US" altLang="en-US" dirty="0" err="1"/>
              <a:t>một</a:t>
            </a:r>
            <a:r>
              <a:rPr lang="en-US" altLang="en-US" dirty="0"/>
              <a:t> </a:t>
            </a:r>
            <a:r>
              <a:rPr lang="en-US" altLang="en-US" dirty="0" err="1"/>
              <a:t>tài</a:t>
            </a:r>
            <a:r>
              <a:rPr lang="en-US" altLang="en-US" dirty="0"/>
              <a:t> </a:t>
            </a:r>
            <a:r>
              <a:rPr lang="en-US" altLang="en-US" dirty="0" err="1"/>
              <a:t>khoản</a:t>
            </a:r>
            <a:r>
              <a:rPr lang="en-US" altLang="en-US" dirty="0"/>
              <a:t> </a:t>
            </a:r>
            <a:r>
              <a:rPr lang="en-US" altLang="en-US" dirty="0" err="1"/>
              <a:t>bằng</a:t>
            </a:r>
            <a:r>
              <a:rPr lang="en-US" altLang="en-US" dirty="0"/>
              <a:t> </a:t>
            </a:r>
            <a:r>
              <a:rPr lang="en-US" altLang="en-US" dirty="0" err="1"/>
              <a:t>cách</a:t>
            </a:r>
            <a:r>
              <a:rPr lang="en-US" altLang="en-US" dirty="0"/>
              <a:t> </a:t>
            </a:r>
            <a:r>
              <a:rPr lang="en-US" altLang="en-US" dirty="0" err="1"/>
              <a:t>xóa</a:t>
            </a:r>
            <a:r>
              <a:rPr lang="en-US" altLang="en-US" dirty="0"/>
              <a:t> </a:t>
            </a:r>
            <a:r>
              <a:rPr lang="en-US" altLang="en-US" dirty="0" err="1"/>
              <a:t>đi</a:t>
            </a:r>
            <a:r>
              <a:rPr lang="en-US" altLang="en-US" dirty="0"/>
              <a:t> </a:t>
            </a:r>
            <a:r>
              <a:rPr lang="en-US" altLang="en-US" dirty="0" err="1"/>
              <a:t>dòng</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tương</a:t>
            </a:r>
            <a:r>
              <a:rPr lang="en-US" altLang="en-US" dirty="0"/>
              <a:t> </a:t>
            </a:r>
            <a:r>
              <a:rPr lang="en-US" altLang="en-US" dirty="0" err="1"/>
              <a:t>ứng</a:t>
            </a:r>
            <a:r>
              <a:rPr lang="en-US" altLang="en-US" dirty="0"/>
              <a:t> </a:t>
            </a:r>
            <a:r>
              <a:rPr lang="en-US" altLang="en-US" dirty="0" err="1"/>
              <a:t>với</a:t>
            </a:r>
            <a:r>
              <a:rPr lang="en-US" altLang="en-US" dirty="0"/>
              <a:t> </a:t>
            </a:r>
            <a:r>
              <a:rPr lang="en-US" altLang="en-US" dirty="0" err="1"/>
              <a:t>tài</a:t>
            </a:r>
            <a:r>
              <a:rPr lang="en-US" altLang="en-US" dirty="0"/>
              <a:t> </a:t>
            </a:r>
            <a:r>
              <a:rPr lang="en-US" altLang="en-US" dirty="0" err="1"/>
              <a:t>khoản</a:t>
            </a:r>
            <a:r>
              <a:rPr lang="en-US" altLang="en-US" dirty="0"/>
              <a:t> </a:t>
            </a:r>
            <a:r>
              <a:rPr lang="en-US" altLang="en-US" dirty="0" err="1"/>
              <a:t>đó</a:t>
            </a:r>
            <a:r>
              <a:rPr lang="en-US" altLang="en-US" dirty="0"/>
              <a:t> </a:t>
            </a:r>
            <a:r>
              <a:rPr lang="en-US" altLang="en-US" dirty="0" err="1"/>
              <a:t>trong</a:t>
            </a:r>
            <a:r>
              <a:rPr lang="en-US" altLang="en-US" dirty="0"/>
              <a:t> </a:t>
            </a:r>
            <a:r>
              <a:rPr lang="en-US" altLang="en-US" dirty="0" err="1"/>
              <a:t>tập</a:t>
            </a:r>
            <a:r>
              <a:rPr lang="en-US" altLang="en-US" dirty="0"/>
              <a:t> tin /</a:t>
            </a:r>
            <a:r>
              <a:rPr lang="en-US" altLang="en-US" dirty="0" err="1"/>
              <a:t>etc</a:t>
            </a:r>
            <a:r>
              <a:rPr lang="en-US" altLang="en-US" dirty="0"/>
              <a:t>/passwd.</a:t>
            </a:r>
          </a:p>
          <a:p>
            <a:pPr lvl="1">
              <a:buFontTx/>
              <a:buNone/>
            </a:pPr>
            <a:r>
              <a:rPr lang="en-US" altLang="en-US" i="1" dirty="0"/>
              <a:t>	</a:t>
            </a:r>
            <a:r>
              <a:rPr lang="en-US" altLang="en-US" i="1" u="sng" dirty="0" err="1"/>
              <a:t>Cú</a:t>
            </a:r>
            <a:r>
              <a:rPr lang="en-US" altLang="en-US" i="1" u="sng" dirty="0"/>
              <a:t> </a:t>
            </a:r>
            <a:r>
              <a:rPr lang="en-US" altLang="en-US" i="1" u="sng" dirty="0" err="1"/>
              <a:t>pháp</a:t>
            </a:r>
            <a:r>
              <a:rPr lang="en-US" altLang="en-US" dirty="0"/>
              <a:t> : </a:t>
            </a:r>
            <a:r>
              <a:rPr lang="en-US" altLang="en-US" b="1" dirty="0">
                <a:solidFill>
                  <a:srgbClr val="FF0000"/>
                </a:solidFill>
              </a:rPr>
              <a:t>#</a:t>
            </a:r>
            <a:r>
              <a:rPr lang="en-US" altLang="en-US" b="1" dirty="0" err="1">
                <a:solidFill>
                  <a:srgbClr val="FF0000"/>
                </a:solidFill>
              </a:rPr>
              <a:t>userdel</a:t>
            </a:r>
            <a:r>
              <a:rPr lang="en-US" altLang="en-US" b="1" dirty="0">
                <a:solidFill>
                  <a:srgbClr val="FF0000"/>
                </a:solidFill>
              </a:rPr>
              <a:t>  [option]  &lt;username&gt;</a:t>
            </a:r>
          </a:p>
          <a:p>
            <a:pPr lvl="1">
              <a:buFontTx/>
              <a:buNone/>
            </a:pPr>
            <a:r>
              <a:rPr lang="en-US" altLang="en-US" dirty="0"/>
              <a:t>	</a:t>
            </a:r>
            <a:r>
              <a:rPr lang="en-US" altLang="en-US" u="sng" dirty="0" err="1"/>
              <a:t>Ví</a:t>
            </a:r>
            <a:r>
              <a:rPr lang="en-US" altLang="en-US" u="sng" dirty="0"/>
              <a:t> </a:t>
            </a:r>
            <a:r>
              <a:rPr lang="en-US" altLang="en-US" u="sng" dirty="0" err="1"/>
              <a:t>dụ</a:t>
            </a:r>
            <a:r>
              <a:rPr lang="en-US" altLang="en-US" dirty="0"/>
              <a:t> :  </a:t>
            </a:r>
            <a:r>
              <a:rPr lang="en-US" altLang="en-US" dirty="0">
                <a:solidFill>
                  <a:srgbClr val="FF0000"/>
                </a:solidFill>
              </a:rPr>
              <a:t>#</a:t>
            </a:r>
            <a:r>
              <a:rPr lang="en-US" altLang="en-US" dirty="0" err="1">
                <a:solidFill>
                  <a:srgbClr val="FF0000"/>
                </a:solidFill>
              </a:rPr>
              <a:t>userdel</a:t>
            </a:r>
            <a:r>
              <a:rPr lang="en-US" altLang="en-US" dirty="0">
                <a:solidFill>
                  <a:srgbClr val="FF0000"/>
                </a:solidFill>
              </a:rPr>
              <a:t>  –r  </a:t>
            </a:r>
            <a:r>
              <a:rPr lang="en-US" altLang="en-US" dirty="0" err="1">
                <a:solidFill>
                  <a:srgbClr val="FF0000"/>
                </a:solidFill>
              </a:rPr>
              <a:t>nvb</a:t>
            </a:r>
            <a:endParaRPr lang="en-US" altLang="en-US" dirty="0">
              <a:solidFill>
                <a:srgbClr val="FF0000"/>
              </a:solidFill>
            </a:endParaRPr>
          </a:p>
          <a:p>
            <a:endParaRPr lang="en-US" dirty="0"/>
          </a:p>
        </p:txBody>
      </p:sp>
    </p:spTree>
    <p:extLst>
      <p:ext uri="{BB962C8B-B14F-4D97-AF65-F5344CB8AC3E}">
        <p14:creationId xmlns:p14="http://schemas.microsoft.com/office/powerpoint/2010/main" val="260414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EF1E-E1F0-4F46-9EB4-30EE4B665534}"/>
              </a:ext>
            </a:extLst>
          </p:cNvPr>
          <p:cNvSpPr>
            <a:spLocks noGrp="1"/>
          </p:cNvSpPr>
          <p:nvPr>
            <p:ph type="title"/>
          </p:nvPr>
        </p:nvSpPr>
        <p:spPr/>
        <p:txBody>
          <a:bodyPr/>
          <a:lstStyle/>
          <a:p>
            <a:r>
              <a:rPr lang="en-US" altLang="en-US" dirty="0"/>
              <a:t>CÁC THAO TÁC TRÊN NGƯỜI DÙNG</a:t>
            </a:r>
            <a:endParaRPr lang="en-US" dirty="0"/>
          </a:p>
        </p:txBody>
      </p:sp>
      <p:sp>
        <p:nvSpPr>
          <p:cNvPr id="3" name="Content Placeholder 2">
            <a:extLst>
              <a:ext uri="{FF2B5EF4-FFF2-40B4-BE49-F238E27FC236}">
                <a16:creationId xmlns:a16="http://schemas.microsoft.com/office/drawing/2014/main" id="{ABA826E9-A6EF-4FC8-9893-C36740DAE05A}"/>
              </a:ext>
            </a:extLst>
          </p:cNvPr>
          <p:cNvSpPr>
            <a:spLocks noGrp="1"/>
          </p:cNvSpPr>
          <p:nvPr>
            <p:ph idx="1"/>
          </p:nvPr>
        </p:nvSpPr>
        <p:spPr/>
        <p:txBody>
          <a:bodyPr/>
          <a:lstStyle/>
          <a:p>
            <a:pPr>
              <a:lnSpc>
                <a:spcPct val="80000"/>
              </a:lnSpc>
            </a:pPr>
            <a:r>
              <a:rPr lang="en-US" altLang="en-US" b="1" dirty="0" err="1"/>
              <a:t>Định</a:t>
            </a:r>
            <a:r>
              <a:rPr lang="en-US" altLang="en-US" b="1" dirty="0"/>
              <a:t> </a:t>
            </a:r>
            <a:r>
              <a:rPr lang="en-US" altLang="en-US" b="1" dirty="0" err="1"/>
              <a:t>tuổi</a:t>
            </a:r>
            <a:r>
              <a:rPr lang="en-US" altLang="en-US" b="1" dirty="0"/>
              <a:t> </a:t>
            </a:r>
            <a:r>
              <a:rPr lang="en-US" altLang="en-US" b="1" dirty="0" err="1"/>
              <a:t>cho</a:t>
            </a:r>
            <a:r>
              <a:rPr lang="en-US" altLang="en-US" b="1" dirty="0"/>
              <a:t> </a:t>
            </a:r>
            <a:r>
              <a:rPr lang="en-US" altLang="en-US" b="1" dirty="0" err="1"/>
              <a:t>mật</a:t>
            </a:r>
            <a:r>
              <a:rPr lang="en-US" altLang="en-US" b="1" dirty="0"/>
              <a:t> </a:t>
            </a:r>
            <a:r>
              <a:rPr lang="en-US" altLang="en-US" b="1" dirty="0" err="1"/>
              <a:t>khẩu</a:t>
            </a:r>
            <a:r>
              <a:rPr lang="en-US" altLang="en-US" b="1" dirty="0"/>
              <a:t>:</a:t>
            </a:r>
          </a:p>
          <a:p>
            <a:pPr lvl="1">
              <a:lnSpc>
                <a:spcPct val="80000"/>
              </a:lnSpc>
            </a:pPr>
            <a:r>
              <a:rPr lang="en-US" altLang="en-US" sz="2800" dirty="0" err="1"/>
              <a:t>Mặc</a:t>
            </a:r>
            <a:r>
              <a:rPr lang="en-US" altLang="en-US" sz="2800" dirty="0"/>
              <a:t> </a:t>
            </a:r>
            <a:r>
              <a:rPr lang="en-US" altLang="en-US" sz="2800" dirty="0" err="1"/>
              <a:t>định</a:t>
            </a:r>
            <a:r>
              <a:rPr lang="en-US" altLang="en-US" sz="2800" dirty="0"/>
              <a:t>, password </a:t>
            </a:r>
            <a:r>
              <a:rPr lang="en-US" altLang="en-US" sz="2800" dirty="0" err="1"/>
              <a:t>không</a:t>
            </a:r>
            <a:r>
              <a:rPr lang="en-US" altLang="en-US" sz="2800" dirty="0"/>
              <a:t> </a:t>
            </a:r>
            <a:r>
              <a:rPr lang="en-US" altLang="en-US" sz="2800" dirty="0" err="1"/>
              <a:t>bị</a:t>
            </a:r>
            <a:r>
              <a:rPr lang="en-US" altLang="en-US" sz="2800" dirty="0"/>
              <a:t> </a:t>
            </a:r>
            <a:r>
              <a:rPr lang="en-US" altLang="en-US" sz="2800" dirty="0" err="1"/>
              <a:t>hết</a:t>
            </a:r>
            <a:r>
              <a:rPr lang="en-US" altLang="en-US" sz="2800" dirty="0"/>
              <a:t> </a:t>
            </a:r>
            <a:r>
              <a:rPr lang="en-US" altLang="en-US" sz="2800" dirty="0" err="1"/>
              <a:t>hiệu</a:t>
            </a:r>
            <a:r>
              <a:rPr lang="en-US" altLang="en-US" sz="2800" dirty="0"/>
              <a:t> </a:t>
            </a:r>
            <a:r>
              <a:rPr lang="en-US" altLang="en-US" sz="2800" dirty="0" err="1"/>
              <a:t>lực</a:t>
            </a:r>
            <a:endParaRPr lang="en-US" altLang="en-US" sz="2800" dirty="0"/>
          </a:p>
          <a:p>
            <a:pPr lvl="1">
              <a:lnSpc>
                <a:spcPct val="80000"/>
              </a:lnSpc>
            </a:pPr>
            <a:r>
              <a:rPr lang="en-US" altLang="en-US" sz="2800" dirty="0" err="1"/>
              <a:t>Gán</a:t>
            </a:r>
            <a:r>
              <a:rPr lang="en-US" altLang="en-US" sz="2800" dirty="0"/>
              <a:t> </a:t>
            </a:r>
            <a:r>
              <a:rPr lang="en-US" altLang="en-US" sz="2800" dirty="0" err="1"/>
              <a:t>ngày</a:t>
            </a:r>
            <a:r>
              <a:rPr lang="en-US" altLang="en-US" sz="2800" dirty="0"/>
              <a:t> </a:t>
            </a:r>
            <a:r>
              <a:rPr lang="en-US" altLang="en-US" sz="2800" dirty="0" err="1"/>
              <a:t>hết</a:t>
            </a:r>
            <a:r>
              <a:rPr lang="en-US" altLang="en-US" sz="2800" dirty="0"/>
              <a:t> </a:t>
            </a:r>
            <a:r>
              <a:rPr lang="en-US" altLang="en-US" sz="2800" dirty="0" err="1"/>
              <a:t>hiệu</a:t>
            </a:r>
            <a:r>
              <a:rPr lang="en-US" altLang="en-US" sz="2800" dirty="0"/>
              <a:t> </a:t>
            </a:r>
            <a:r>
              <a:rPr lang="en-US" altLang="en-US" sz="2800" dirty="0" err="1"/>
              <a:t>lực</a:t>
            </a:r>
            <a:r>
              <a:rPr lang="en-US" altLang="en-US" sz="2800" dirty="0"/>
              <a:t> </a:t>
            </a:r>
            <a:r>
              <a:rPr lang="en-US" altLang="en-US" sz="2800" dirty="0" err="1"/>
              <a:t>cho</a:t>
            </a:r>
            <a:r>
              <a:rPr lang="en-US" altLang="en-US" sz="2800" dirty="0"/>
              <a:t> password, </a:t>
            </a:r>
            <a:r>
              <a:rPr lang="en-US" altLang="en-US" sz="2800" dirty="0" err="1"/>
              <a:t>dùng</a:t>
            </a:r>
            <a:r>
              <a:rPr lang="en-US" altLang="en-US" sz="2800" dirty="0"/>
              <a:t> </a:t>
            </a:r>
            <a:r>
              <a:rPr lang="en-US" altLang="en-US" sz="2800" dirty="0" err="1"/>
              <a:t>lệnh</a:t>
            </a:r>
            <a:r>
              <a:rPr lang="en-US" altLang="en-US" sz="2800" dirty="0"/>
              <a:t>: </a:t>
            </a:r>
            <a:r>
              <a:rPr lang="en-US" altLang="en-US" sz="2800" b="1" dirty="0" err="1"/>
              <a:t>chage</a:t>
            </a:r>
            <a:r>
              <a:rPr lang="en-US" altLang="en-US" sz="2800" b="1" dirty="0"/>
              <a:t> [options] username</a:t>
            </a:r>
          </a:p>
          <a:p>
            <a:pPr lvl="1">
              <a:lnSpc>
                <a:spcPct val="80000"/>
              </a:lnSpc>
            </a:pPr>
            <a:r>
              <a:rPr lang="en-US" altLang="en-US" sz="2800" dirty="0"/>
              <a:t>Options:</a:t>
            </a:r>
          </a:p>
          <a:p>
            <a:pPr lvl="2">
              <a:lnSpc>
                <a:spcPct val="80000"/>
              </a:lnSpc>
            </a:pPr>
            <a:r>
              <a:rPr lang="en-US" altLang="en-US" dirty="0"/>
              <a:t>-m: </a:t>
            </a:r>
            <a:r>
              <a:rPr lang="en-US" altLang="en-US" dirty="0" err="1"/>
              <a:t>gán</a:t>
            </a:r>
            <a:r>
              <a:rPr lang="en-US" altLang="en-US" dirty="0"/>
              <a:t> </a:t>
            </a:r>
            <a:r>
              <a:rPr lang="en-US" altLang="en-US" dirty="0" err="1"/>
              <a:t>số</a:t>
            </a:r>
            <a:r>
              <a:rPr lang="en-US" altLang="en-US" dirty="0"/>
              <a:t> </a:t>
            </a:r>
            <a:r>
              <a:rPr lang="en-US" altLang="en-US" dirty="0" err="1"/>
              <a:t>ngày</a:t>
            </a:r>
            <a:r>
              <a:rPr lang="en-US" altLang="en-US" dirty="0"/>
              <a:t> </a:t>
            </a:r>
            <a:r>
              <a:rPr lang="en-US" altLang="en-US" dirty="0" err="1"/>
              <a:t>ít</a:t>
            </a:r>
            <a:r>
              <a:rPr lang="en-US" altLang="en-US" dirty="0"/>
              <a:t> </a:t>
            </a:r>
            <a:r>
              <a:rPr lang="en-US" altLang="en-US" dirty="0" err="1"/>
              <a:t>nhất</a:t>
            </a:r>
            <a:r>
              <a:rPr lang="en-US" altLang="en-US" dirty="0"/>
              <a:t> password </a:t>
            </a:r>
            <a:r>
              <a:rPr lang="en-US" altLang="en-US" dirty="0" err="1"/>
              <a:t>cần</a:t>
            </a:r>
            <a:r>
              <a:rPr lang="en-US" altLang="en-US" dirty="0"/>
              <a:t> </a:t>
            </a:r>
            <a:r>
              <a:rPr lang="en-US" altLang="en-US" dirty="0" err="1"/>
              <a:t>phải</a:t>
            </a:r>
            <a:r>
              <a:rPr lang="en-US" altLang="en-US" dirty="0"/>
              <a:t> </a:t>
            </a:r>
            <a:r>
              <a:rPr lang="en-US" altLang="en-US" dirty="0" err="1"/>
              <a:t>thay</a:t>
            </a:r>
            <a:r>
              <a:rPr lang="en-US" altLang="en-US" dirty="0"/>
              <a:t> </a:t>
            </a:r>
            <a:r>
              <a:rPr lang="en-US" altLang="en-US" dirty="0" err="1"/>
              <a:t>đổi</a:t>
            </a:r>
            <a:endParaRPr lang="en-US" altLang="en-US" dirty="0"/>
          </a:p>
          <a:p>
            <a:pPr lvl="2">
              <a:lnSpc>
                <a:spcPct val="80000"/>
              </a:lnSpc>
            </a:pPr>
            <a:r>
              <a:rPr lang="en-US" altLang="en-US" dirty="0"/>
              <a:t>-M: </a:t>
            </a:r>
            <a:r>
              <a:rPr lang="en-US" altLang="en-US" dirty="0" err="1"/>
              <a:t>gán</a:t>
            </a:r>
            <a:r>
              <a:rPr lang="en-US" altLang="en-US" dirty="0"/>
              <a:t> </a:t>
            </a:r>
            <a:r>
              <a:rPr lang="en-US" altLang="en-US" dirty="0" err="1"/>
              <a:t>số</a:t>
            </a:r>
            <a:r>
              <a:rPr lang="en-US" altLang="en-US" dirty="0"/>
              <a:t> </a:t>
            </a:r>
            <a:r>
              <a:rPr lang="en-US" altLang="en-US" dirty="0" err="1"/>
              <a:t>ngày</a:t>
            </a:r>
            <a:r>
              <a:rPr lang="en-US" altLang="en-US" dirty="0"/>
              <a:t> </a:t>
            </a:r>
            <a:r>
              <a:rPr lang="en-US" altLang="en-US" dirty="0" err="1"/>
              <a:t>nhiều</a:t>
            </a:r>
            <a:r>
              <a:rPr lang="en-US" altLang="en-US" dirty="0"/>
              <a:t> </a:t>
            </a:r>
            <a:r>
              <a:rPr lang="en-US" altLang="en-US" dirty="0" err="1"/>
              <a:t>nhất</a:t>
            </a:r>
            <a:r>
              <a:rPr lang="en-US" altLang="en-US" dirty="0"/>
              <a:t> password </a:t>
            </a:r>
            <a:r>
              <a:rPr lang="en-US" altLang="en-US" dirty="0" err="1"/>
              <a:t>cần</a:t>
            </a:r>
            <a:r>
              <a:rPr lang="en-US" altLang="en-US" dirty="0"/>
              <a:t> </a:t>
            </a:r>
            <a:r>
              <a:rPr lang="en-US" altLang="en-US" dirty="0" err="1"/>
              <a:t>phải</a:t>
            </a:r>
            <a:r>
              <a:rPr lang="en-US" altLang="en-US" dirty="0"/>
              <a:t> </a:t>
            </a:r>
            <a:r>
              <a:rPr lang="en-US" altLang="en-US" dirty="0" err="1"/>
              <a:t>thay</a:t>
            </a:r>
            <a:r>
              <a:rPr lang="en-US" altLang="en-US" dirty="0"/>
              <a:t> </a:t>
            </a:r>
            <a:r>
              <a:rPr lang="en-US" altLang="en-US" dirty="0" err="1"/>
              <a:t>đổi</a:t>
            </a:r>
            <a:endParaRPr lang="en-US" altLang="en-US" dirty="0"/>
          </a:p>
          <a:p>
            <a:pPr lvl="2">
              <a:lnSpc>
                <a:spcPct val="80000"/>
              </a:lnSpc>
            </a:pPr>
            <a:r>
              <a:rPr lang="en-US" altLang="en-US" dirty="0"/>
              <a:t>-</a:t>
            </a:r>
            <a:r>
              <a:rPr lang="en-US" altLang="en-US" dirty="0" err="1"/>
              <a:t>i</a:t>
            </a:r>
            <a:r>
              <a:rPr lang="en-US" altLang="en-US" dirty="0"/>
              <a:t>: </a:t>
            </a:r>
            <a:r>
              <a:rPr lang="en-US" altLang="en-US" dirty="0" err="1"/>
              <a:t>gán</a:t>
            </a:r>
            <a:r>
              <a:rPr lang="en-US" altLang="en-US" dirty="0"/>
              <a:t> </a:t>
            </a:r>
            <a:r>
              <a:rPr lang="en-US" altLang="en-US" dirty="0" err="1"/>
              <a:t>số</a:t>
            </a:r>
            <a:r>
              <a:rPr lang="en-US" altLang="en-US" dirty="0"/>
              <a:t> </a:t>
            </a:r>
            <a:r>
              <a:rPr lang="en-US" altLang="en-US" dirty="0" err="1"/>
              <a:t>ngày</a:t>
            </a:r>
            <a:r>
              <a:rPr lang="en-US" altLang="en-US" dirty="0"/>
              <a:t> password </a:t>
            </a:r>
            <a:r>
              <a:rPr lang="en-US" altLang="en-US" dirty="0" err="1"/>
              <a:t>không</a:t>
            </a:r>
            <a:r>
              <a:rPr lang="en-US" altLang="en-US" dirty="0"/>
              <a:t> </a:t>
            </a:r>
            <a:r>
              <a:rPr lang="en-US" altLang="en-US" dirty="0" err="1"/>
              <a:t>còn</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được</a:t>
            </a:r>
            <a:r>
              <a:rPr lang="en-US" altLang="en-US" dirty="0"/>
              <a:t> </a:t>
            </a:r>
            <a:r>
              <a:rPr lang="en-US" altLang="en-US" dirty="0" err="1"/>
              <a:t>trước</a:t>
            </a:r>
            <a:r>
              <a:rPr lang="en-US" altLang="en-US" dirty="0"/>
              <a:t> </a:t>
            </a:r>
            <a:r>
              <a:rPr lang="en-US" altLang="en-US" dirty="0" err="1"/>
              <a:t>khi</a:t>
            </a:r>
            <a:r>
              <a:rPr lang="en-US" altLang="en-US" dirty="0"/>
              <a:t> </a:t>
            </a:r>
            <a:r>
              <a:rPr lang="en-US" altLang="en-US" dirty="0" err="1"/>
              <a:t>khóa</a:t>
            </a:r>
            <a:r>
              <a:rPr lang="en-US" altLang="en-US" dirty="0"/>
              <a:t> account</a:t>
            </a:r>
          </a:p>
          <a:p>
            <a:pPr lvl="2">
              <a:lnSpc>
                <a:spcPct val="80000"/>
              </a:lnSpc>
            </a:pPr>
            <a:r>
              <a:rPr lang="en-US" altLang="en-US" dirty="0"/>
              <a:t>-E: password </a:t>
            </a:r>
            <a:r>
              <a:rPr lang="en-US" altLang="en-US" dirty="0" err="1"/>
              <a:t>hết</a:t>
            </a:r>
            <a:r>
              <a:rPr lang="en-US" altLang="en-US" dirty="0"/>
              <a:t> </a:t>
            </a:r>
            <a:r>
              <a:rPr lang="en-US" altLang="en-US" dirty="0" err="1"/>
              <a:t>hiệu</a:t>
            </a:r>
            <a:r>
              <a:rPr lang="en-US" altLang="en-US" dirty="0"/>
              <a:t> </a:t>
            </a:r>
            <a:r>
              <a:rPr lang="en-US" altLang="en-US" dirty="0" err="1"/>
              <a:t>lực</a:t>
            </a:r>
            <a:r>
              <a:rPr lang="en-US" altLang="en-US" dirty="0"/>
              <a:t> </a:t>
            </a:r>
            <a:r>
              <a:rPr lang="en-US" altLang="en-US" dirty="0" err="1"/>
              <a:t>vào</a:t>
            </a:r>
            <a:r>
              <a:rPr lang="en-US" altLang="en-US" dirty="0"/>
              <a:t> </a:t>
            </a:r>
            <a:r>
              <a:rPr lang="en-US" altLang="en-US" dirty="0" err="1"/>
              <a:t>ngày</a:t>
            </a:r>
            <a:r>
              <a:rPr lang="en-US" altLang="en-US" dirty="0"/>
              <a:t> </a:t>
            </a:r>
            <a:r>
              <a:rPr lang="en-US" altLang="en-US" dirty="0" err="1"/>
              <a:t>này</a:t>
            </a:r>
            <a:r>
              <a:rPr lang="en-US" altLang="en-US" dirty="0"/>
              <a:t> (YYYY-MM-DD)</a:t>
            </a:r>
          </a:p>
          <a:p>
            <a:pPr lvl="2">
              <a:lnSpc>
                <a:spcPct val="80000"/>
              </a:lnSpc>
            </a:pPr>
            <a:r>
              <a:rPr lang="en-US" altLang="en-US" dirty="0"/>
              <a:t>-w: </a:t>
            </a:r>
            <a:r>
              <a:rPr lang="en-US" altLang="en-US" dirty="0" err="1"/>
              <a:t>định</a:t>
            </a:r>
            <a:r>
              <a:rPr lang="en-US" altLang="en-US" dirty="0"/>
              <a:t> </a:t>
            </a:r>
            <a:r>
              <a:rPr lang="en-US" altLang="en-US" dirty="0" err="1"/>
              <a:t>số</a:t>
            </a:r>
            <a:r>
              <a:rPr lang="en-US" altLang="en-US" dirty="0"/>
              <a:t> </a:t>
            </a:r>
            <a:r>
              <a:rPr lang="en-US" altLang="en-US" dirty="0" err="1"/>
              <a:t>ngày</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gởi</a:t>
            </a:r>
            <a:r>
              <a:rPr lang="en-US" altLang="en-US" dirty="0"/>
              <a:t> </a:t>
            </a:r>
            <a:r>
              <a:rPr lang="en-US" altLang="en-US" dirty="0" err="1"/>
              <a:t>thông</a:t>
            </a:r>
            <a:r>
              <a:rPr lang="en-US" altLang="en-US" dirty="0"/>
              <a:t> </a:t>
            </a:r>
            <a:r>
              <a:rPr lang="en-US" altLang="en-US" dirty="0" err="1"/>
              <a:t>báo</a:t>
            </a:r>
            <a:r>
              <a:rPr lang="en-US" altLang="en-US" dirty="0"/>
              <a:t> </a:t>
            </a:r>
            <a:r>
              <a:rPr lang="en-US" altLang="en-US" dirty="0" err="1"/>
              <a:t>nhắc</a:t>
            </a:r>
            <a:r>
              <a:rPr lang="en-US" altLang="en-US" dirty="0"/>
              <a:t> </a:t>
            </a:r>
            <a:r>
              <a:rPr lang="en-US" altLang="en-US" dirty="0" err="1"/>
              <a:t>nhở</a:t>
            </a:r>
            <a:r>
              <a:rPr lang="en-US" altLang="en-US" dirty="0"/>
              <a:t> user </a:t>
            </a:r>
            <a:r>
              <a:rPr lang="en-US" altLang="en-US" dirty="0" err="1"/>
              <a:t>thay</a:t>
            </a:r>
            <a:r>
              <a:rPr lang="en-US" altLang="en-US" dirty="0"/>
              <a:t> </a:t>
            </a:r>
            <a:r>
              <a:rPr lang="en-US" altLang="en-US" dirty="0" err="1"/>
              <a:t>đổi</a:t>
            </a:r>
            <a:r>
              <a:rPr lang="en-US" altLang="en-US" dirty="0"/>
              <a:t> password</a:t>
            </a:r>
          </a:p>
          <a:p>
            <a:endParaRPr lang="en-US" dirty="0"/>
          </a:p>
        </p:txBody>
      </p:sp>
    </p:spTree>
    <p:extLst>
      <p:ext uri="{BB962C8B-B14F-4D97-AF65-F5344CB8AC3E}">
        <p14:creationId xmlns:p14="http://schemas.microsoft.com/office/powerpoint/2010/main" val="161869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1D8B-9B51-4DB0-A3F6-985190784324}"/>
              </a:ext>
            </a:extLst>
          </p:cNvPr>
          <p:cNvSpPr>
            <a:spLocks noGrp="1"/>
          </p:cNvSpPr>
          <p:nvPr>
            <p:ph type="title"/>
          </p:nvPr>
        </p:nvSpPr>
        <p:spPr/>
        <p:txBody>
          <a:bodyPr/>
          <a:lstStyle/>
          <a:p>
            <a:r>
              <a:rPr lang="en-US" dirty="0"/>
              <a:t>III. QUẢN LÝ NHÓM</a:t>
            </a:r>
          </a:p>
        </p:txBody>
      </p:sp>
      <p:sp>
        <p:nvSpPr>
          <p:cNvPr id="3" name="Content Placeholder 2">
            <a:extLst>
              <a:ext uri="{FF2B5EF4-FFF2-40B4-BE49-F238E27FC236}">
                <a16:creationId xmlns:a16="http://schemas.microsoft.com/office/drawing/2014/main" id="{8236E713-7315-454B-85EA-F5004BB5A779}"/>
              </a:ext>
            </a:extLst>
          </p:cNvPr>
          <p:cNvSpPr>
            <a:spLocks noGrp="1"/>
          </p:cNvSpPr>
          <p:nvPr>
            <p:ph idx="1"/>
          </p:nvPr>
        </p:nvSpPr>
        <p:spPr/>
        <p:txBody>
          <a:bodyPr/>
          <a:lstStyle/>
          <a:p>
            <a:r>
              <a:rPr lang="en-US" altLang="en-US" dirty="0" err="1"/>
              <a:t>Thông</a:t>
            </a:r>
            <a:r>
              <a:rPr lang="en-US" altLang="en-US" dirty="0"/>
              <a:t> tin </a:t>
            </a:r>
            <a:r>
              <a:rPr lang="en-US" altLang="en-US" dirty="0" err="1"/>
              <a:t>của</a:t>
            </a:r>
            <a:r>
              <a:rPr lang="en-US" altLang="en-US" dirty="0"/>
              <a:t> </a:t>
            </a:r>
            <a:r>
              <a:rPr lang="en-US" altLang="en-US" dirty="0" err="1"/>
              <a:t>nhóm</a:t>
            </a:r>
            <a:endParaRPr lang="en-US" altLang="en-US" dirty="0"/>
          </a:p>
          <a:p>
            <a:pPr lvl="1" algn="just"/>
            <a:r>
              <a:rPr lang="en-US" altLang="en-US" dirty="0" err="1"/>
              <a:t>Thiết</a:t>
            </a:r>
            <a:r>
              <a:rPr lang="en-US" altLang="en-US" dirty="0"/>
              <a:t> </a:t>
            </a:r>
            <a:r>
              <a:rPr lang="en-US" altLang="en-US" dirty="0" err="1"/>
              <a:t>lập</a:t>
            </a:r>
            <a:r>
              <a:rPr lang="en-US" altLang="en-US" dirty="0"/>
              <a:t> </a:t>
            </a:r>
            <a:r>
              <a:rPr lang="en-US" altLang="en-US" dirty="0" err="1"/>
              <a:t>những</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có</a:t>
            </a:r>
            <a:r>
              <a:rPr lang="en-US" altLang="en-US" dirty="0"/>
              <a:t> </a:t>
            </a:r>
            <a:r>
              <a:rPr lang="en-US" altLang="en-US" dirty="0" err="1"/>
              <a:t>chung</a:t>
            </a:r>
            <a:r>
              <a:rPr lang="en-US" altLang="en-US" dirty="0"/>
              <a:t> </a:t>
            </a:r>
            <a:r>
              <a:rPr lang="en-US" altLang="en-US" dirty="0" err="1"/>
              <a:t>một</a:t>
            </a:r>
            <a:r>
              <a:rPr lang="en-US" altLang="en-US" dirty="0"/>
              <a:t> </a:t>
            </a:r>
            <a:r>
              <a:rPr lang="en-US" altLang="en-US" dirty="0" err="1"/>
              <a:t>số</a:t>
            </a:r>
            <a:r>
              <a:rPr lang="en-US" altLang="en-US" dirty="0"/>
              <a:t> </a:t>
            </a:r>
            <a:r>
              <a:rPr lang="en-US" altLang="en-US" dirty="0" err="1"/>
              <a:t>đặc</a:t>
            </a:r>
            <a:r>
              <a:rPr lang="en-US" altLang="en-US" dirty="0"/>
              <a:t> </a:t>
            </a:r>
            <a:r>
              <a:rPr lang="en-US" altLang="en-US" dirty="0" err="1"/>
              <a:t>điểm</a:t>
            </a:r>
            <a:r>
              <a:rPr lang="en-US" altLang="en-US" dirty="0"/>
              <a:t> </a:t>
            </a:r>
            <a:r>
              <a:rPr lang="en-US" altLang="en-US" dirty="0" err="1"/>
              <a:t>nào</a:t>
            </a:r>
            <a:r>
              <a:rPr lang="en-US" altLang="en-US" dirty="0"/>
              <a:t> </a:t>
            </a:r>
            <a:r>
              <a:rPr lang="en-US" altLang="en-US" dirty="0" err="1"/>
              <a:t>đó</a:t>
            </a:r>
            <a:r>
              <a:rPr lang="en-US" altLang="en-US" dirty="0"/>
              <a:t> hay </a:t>
            </a:r>
            <a:r>
              <a:rPr lang="en-US" altLang="en-US" dirty="0" err="1"/>
              <a:t>có</a:t>
            </a:r>
            <a:r>
              <a:rPr lang="en-US" altLang="en-US" dirty="0"/>
              <a:t> </a:t>
            </a:r>
            <a:r>
              <a:rPr lang="en-US" altLang="en-US" dirty="0" err="1"/>
              <a:t>chung</a:t>
            </a:r>
            <a:r>
              <a:rPr lang="en-US" altLang="en-US" dirty="0"/>
              <a:t> </a:t>
            </a:r>
            <a:r>
              <a:rPr lang="en-US" altLang="en-US" dirty="0" err="1"/>
              <a:t>quyền</a:t>
            </a:r>
            <a:r>
              <a:rPr lang="en-US" altLang="en-US" dirty="0"/>
              <a:t> </a:t>
            </a:r>
            <a:r>
              <a:rPr lang="en-US" altLang="en-US" dirty="0" err="1"/>
              <a:t>hạn</a:t>
            </a:r>
            <a:r>
              <a:rPr lang="en-US" altLang="en-US" dirty="0"/>
              <a:t> </a:t>
            </a:r>
            <a:r>
              <a:rPr lang="en-US" altLang="en-US" dirty="0" err="1"/>
              <a:t>trên</a:t>
            </a:r>
            <a:r>
              <a:rPr lang="en-US" altLang="en-US" dirty="0"/>
              <a:t> </a:t>
            </a:r>
            <a:r>
              <a:rPr lang="en-US" altLang="en-US" dirty="0" err="1"/>
              <a:t>tài</a:t>
            </a:r>
            <a:r>
              <a:rPr lang="en-US" altLang="en-US" dirty="0"/>
              <a:t> </a:t>
            </a:r>
            <a:r>
              <a:rPr lang="en-US" altLang="en-US" dirty="0" err="1"/>
              <a:t>nguyên</a:t>
            </a:r>
            <a:r>
              <a:rPr lang="en-US" altLang="en-US" dirty="0"/>
              <a:t> </a:t>
            </a:r>
            <a:r>
              <a:rPr lang="en-US" altLang="en-US" dirty="0" err="1"/>
              <a:t>vào</a:t>
            </a:r>
            <a:r>
              <a:rPr lang="en-US" altLang="en-US" dirty="0"/>
              <a:t> </a:t>
            </a:r>
            <a:r>
              <a:rPr lang="en-US" altLang="en-US" dirty="0" err="1"/>
              <a:t>chung</a:t>
            </a:r>
            <a:r>
              <a:rPr lang="en-US" altLang="en-US" dirty="0"/>
              <a:t> </a:t>
            </a:r>
            <a:r>
              <a:rPr lang="en-US" altLang="en-US" dirty="0" err="1"/>
              <a:t>một</a:t>
            </a:r>
            <a:r>
              <a:rPr lang="en-US" altLang="en-US" dirty="0"/>
              <a:t> </a:t>
            </a:r>
            <a:r>
              <a:rPr lang="en-US" altLang="en-US" dirty="0" err="1"/>
              <a:t>nhóm</a:t>
            </a:r>
            <a:r>
              <a:rPr lang="en-US" altLang="en-US" dirty="0"/>
              <a:t>.</a:t>
            </a:r>
          </a:p>
          <a:p>
            <a:pPr lvl="1" algn="just"/>
            <a:r>
              <a:rPr lang="en-US" altLang="en-US" dirty="0" err="1"/>
              <a:t>Mỗi</a:t>
            </a:r>
            <a:r>
              <a:rPr lang="en-US" altLang="en-US" dirty="0"/>
              <a:t> </a:t>
            </a:r>
            <a:r>
              <a:rPr lang="en-US" altLang="en-US" dirty="0" err="1"/>
              <a:t>nhóm</a:t>
            </a:r>
            <a:r>
              <a:rPr lang="en-US" altLang="en-US" dirty="0"/>
              <a:t> </a:t>
            </a:r>
            <a:r>
              <a:rPr lang="en-US" altLang="en-US" dirty="0" err="1"/>
              <a:t>có</a:t>
            </a:r>
            <a:r>
              <a:rPr lang="en-US" altLang="en-US" dirty="0"/>
              <a:t> </a:t>
            </a:r>
            <a:r>
              <a:rPr lang="en-US" altLang="en-US" dirty="0" err="1"/>
              <a:t>một</a:t>
            </a:r>
            <a:r>
              <a:rPr lang="en-US" altLang="en-US" dirty="0"/>
              <a:t> </a:t>
            </a:r>
            <a:r>
              <a:rPr lang="en-US" altLang="en-US" dirty="0" err="1"/>
              <a:t>tên</a:t>
            </a:r>
            <a:r>
              <a:rPr lang="en-US" altLang="en-US" dirty="0"/>
              <a:t> </a:t>
            </a:r>
            <a:r>
              <a:rPr lang="en-US" altLang="en-US" dirty="0" err="1"/>
              <a:t>riêng</a:t>
            </a:r>
            <a:r>
              <a:rPr lang="en-US" altLang="en-US" dirty="0"/>
              <a:t> </a:t>
            </a:r>
            <a:r>
              <a:rPr lang="en-US" altLang="en-US" dirty="0" err="1"/>
              <a:t>và</a:t>
            </a:r>
            <a:r>
              <a:rPr lang="en-US" altLang="en-US" dirty="0"/>
              <a:t> </a:t>
            </a:r>
            <a:r>
              <a:rPr lang="en-US" altLang="en-US" dirty="0" err="1"/>
              <a:t>một</a:t>
            </a:r>
            <a:r>
              <a:rPr lang="en-US" altLang="en-US" dirty="0"/>
              <a:t> </a:t>
            </a:r>
            <a:r>
              <a:rPr lang="en-US" altLang="en-US" dirty="0" err="1"/>
              <a:t>định</a:t>
            </a:r>
            <a:r>
              <a:rPr lang="en-US" altLang="en-US" dirty="0"/>
              <a:t> </a:t>
            </a:r>
            <a:r>
              <a:rPr lang="en-US" altLang="en-US" dirty="0" err="1"/>
              <a:t>danh</a:t>
            </a:r>
            <a:r>
              <a:rPr lang="en-US" altLang="en-US" dirty="0"/>
              <a:t> </a:t>
            </a:r>
            <a:r>
              <a:rPr lang="en-US" altLang="en-US" dirty="0" err="1"/>
              <a:t>nhóm</a:t>
            </a:r>
            <a:r>
              <a:rPr lang="en-US" altLang="en-US" dirty="0"/>
              <a:t>, </a:t>
            </a:r>
            <a:r>
              <a:rPr lang="en-US" altLang="en-US" dirty="0" err="1"/>
              <a:t>một</a:t>
            </a:r>
            <a:r>
              <a:rPr lang="en-US" altLang="en-US" dirty="0"/>
              <a:t> </a:t>
            </a:r>
            <a:r>
              <a:rPr lang="en-US" altLang="en-US" dirty="0" err="1"/>
              <a:t>nhóm</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có</a:t>
            </a:r>
            <a:r>
              <a:rPr lang="en-US" altLang="en-US" dirty="0"/>
              <a:t> </a:t>
            </a:r>
            <a:r>
              <a:rPr lang="en-US" altLang="en-US" dirty="0" err="1"/>
              <a:t>nhiều</a:t>
            </a:r>
            <a:r>
              <a:rPr lang="en-US" altLang="en-US" dirty="0"/>
              <a:t> </a:t>
            </a:r>
            <a:r>
              <a:rPr lang="en-US" altLang="en-US" dirty="0" err="1"/>
              <a:t>người</a:t>
            </a:r>
            <a:r>
              <a:rPr lang="en-US" altLang="en-US" dirty="0"/>
              <a:t> </a:t>
            </a:r>
            <a:r>
              <a:rPr lang="en-US" altLang="en-US" dirty="0" err="1"/>
              <a:t>dùng</a:t>
            </a:r>
            <a:r>
              <a:rPr lang="en-US" altLang="en-US" dirty="0"/>
              <a:t>.</a:t>
            </a:r>
          </a:p>
          <a:p>
            <a:pPr lvl="1" algn="just"/>
            <a:r>
              <a:rPr lang="en-US" altLang="en-US" dirty="0" err="1"/>
              <a:t>Thông</a:t>
            </a:r>
            <a:r>
              <a:rPr lang="en-US" altLang="en-US" dirty="0"/>
              <a:t> tin </a:t>
            </a:r>
            <a:r>
              <a:rPr lang="en-US" altLang="en-US" dirty="0" err="1"/>
              <a:t>về</a:t>
            </a:r>
            <a:r>
              <a:rPr lang="en-US" altLang="en-US" dirty="0"/>
              <a:t> </a:t>
            </a:r>
            <a:r>
              <a:rPr lang="en-US" altLang="en-US" dirty="0" err="1"/>
              <a:t>nhóm</a:t>
            </a:r>
            <a:r>
              <a:rPr lang="en-US" altLang="en-US" dirty="0"/>
              <a:t> </a:t>
            </a:r>
            <a:r>
              <a:rPr lang="en-US" altLang="en-US" dirty="0" err="1"/>
              <a:t>lưu</a:t>
            </a:r>
            <a:r>
              <a:rPr lang="en-US" altLang="en-US" dirty="0"/>
              <a:t> </a:t>
            </a:r>
            <a:r>
              <a:rPr lang="en-US" altLang="en-US" dirty="0" err="1"/>
              <a:t>tại</a:t>
            </a:r>
            <a:r>
              <a:rPr lang="en-US" altLang="en-US" dirty="0"/>
              <a:t> </a:t>
            </a:r>
            <a:r>
              <a:rPr lang="en-US" altLang="en-US" dirty="0" err="1"/>
              <a:t>tập</a:t>
            </a:r>
            <a:r>
              <a:rPr lang="en-US" altLang="en-US" dirty="0"/>
              <a:t> tin </a:t>
            </a:r>
            <a:r>
              <a:rPr lang="en-US" altLang="en-US" dirty="0">
                <a:solidFill>
                  <a:srgbClr val="FF0000"/>
                </a:solidFill>
              </a:rPr>
              <a:t>/</a:t>
            </a:r>
            <a:r>
              <a:rPr lang="en-US" altLang="en-US" dirty="0" err="1">
                <a:solidFill>
                  <a:srgbClr val="FF0000"/>
                </a:solidFill>
              </a:rPr>
              <a:t>etc</a:t>
            </a:r>
            <a:r>
              <a:rPr lang="en-US" altLang="en-US" dirty="0">
                <a:solidFill>
                  <a:srgbClr val="FF0000"/>
                </a:solidFill>
              </a:rPr>
              <a:t>/group</a:t>
            </a:r>
            <a:r>
              <a:rPr lang="en-US" altLang="en-US" dirty="0"/>
              <a:t>. </a:t>
            </a:r>
            <a:r>
              <a:rPr lang="en-US" altLang="en-US" dirty="0" err="1"/>
              <a:t>Mỗi</a:t>
            </a:r>
            <a:r>
              <a:rPr lang="en-US" altLang="en-US" dirty="0"/>
              <a:t> </a:t>
            </a:r>
            <a:r>
              <a:rPr lang="en-US" altLang="en-US" dirty="0" err="1"/>
              <a:t>dòng</a:t>
            </a:r>
            <a:r>
              <a:rPr lang="en-US" altLang="en-US" dirty="0"/>
              <a:t> </a:t>
            </a:r>
            <a:r>
              <a:rPr lang="en-US" altLang="en-US" dirty="0" err="1"/>
              <a:t>định</a:t>
            </a:r>
            <a:r>
              <a:rPr lang="en-US" altLang="en-US" dirty="0"/>
              <a:t> </a:t>
            </a:r>
            <a:r>
              <a:rPr lang="en-US" altLang="en-US" dirty="0" err="1"/>
              <a:t>nghĩa</a:t>
            </a:r>
            <a:r>
              <a:rPr lang="en-US" altLang="en-US" dirty="0"/>
              <a:t> </a:t>
            </a:r>
            <a:r>
              <a:rPr lang="en-US" altLang="en-US" dirty="0" err="1"/>
              <a:t>một</a:t>
            </a:r>
            <a:r>
              <a:rPr lang="en-US" altLang="en-US" dirty="0"/>
              <a:t> </a:t>
            </a:r>
            <a:r>
              <a:rPr lang="en-US" altLang="en-US" dirty="0" err="1"/>
              <a:t>nhóm</a:t>
            </a:r>
            <a:r>
              <a:rPr lang="en-US" altLang="en-US" dirty="0"/>
              <a:t>, </a:t>
            </a:r>
            <a:r>
              <a:rPr lang="en-US" altLang="en-US" dirty="0" err="1"/>
              <a:t>các</a:t>
            </a:r>
            <a:r>
              <a:rPr lang="en-US" altLang="en-US" dirty="0"/>
              <a:t> </a:t>
            </a:r>
            <a:r>
              <a:rPr lang="en-US" altLang="en-US" dirty="0" err="1"/>
              <a:t>trường</a:t>
            </a:r>
            <a:r>
              <a:rPr lang="en-US" altLang="en-US" dirty="0"/>
              <a:t> </a:t>
            </a:r>
            <a:r>
              <a:rPr lang="en-US" altLang="en-US" dirty="0" err="1"/>
              <a:t>trên</a:t>
            </a:r>
            <a:r>
              <a:rPr lang="en-US" altLang="en-US" dirty="0"/>
              <a:t> </a:t>
            </a:r>
            <a:r>
              <a:rPr lang="en-US" altLang="en-US" dirty="0" err="1"/>
              <a:t>dòng</a:t>
            </a:r>
            <a:r>
              <a:rPr lang="en-US" altLang="en-US" dirty="0"/>
              <a:t> </a:t>
            </a:r>
            <a:r>
              <a:rPr lang="en-US" altLang="en-US" dirty="0" err="1"/>
              <a:t>cách</a:t>
            </a:r>
            <a:r>
              <a:rPr lang="en-US" altLang="en-US" dirty="0"/>
              <a:t> </a:t>
            </a:r>
            <a:r>
              <a:rPr lang="en-US" altLang="en-US" dirty="0" err="1"/>
              <a:t>nhau</a:t>
            </a:r>
            <a:r>
              <a:rPr lang="en-US" altLang="en-US" dirty="0"/>
              <a:t> </a:t>
            </a:r>
            <a:r>
              <a:rPr lang="en-US" altLang="en-US" dirty="0" err="1"/>
              <a:t>bằng</a:t>
            </a:r>
            <a:r>
              <a:rPr lang="en-US" altLang="en-US" dirty="0"/>
              <a:t> </a:t>
            </a:r>
            <a:r>
              <a:rPr lang="en-US" altLang="en-US" dirty="0" err="1"/>
              <a:t>dấu</a:t>
            </a:r>
            <a:r>
              <a:rPr lang="en-US" altLang="en-US" dirty="0"/>
              <a:t> “</a:t>
            </a:r>
            <a:r>
              <a:rPr lang="en-US" altLang="en-US" dirty="0">
                <a:solidFill>
                  <a:srgbClr val="FF0000"/>
                </a:solidFill>
              </a:rPr>
              <a:t>:</a:t>
            </a:r>
            <a:r>
              <a:rPr lang="en-US" altLang="en-US" dirty="0"/>
              <a:t>”. </a:t>
            </a:r>
            <a:r>
              <a:rPr lang="en-US" altLang="en-US" dirty="0" err="1"/>
              <a:t>Cú</a:t>
            </a:r>
            <a:r>
              <a:rPr lang="en-US" altLang="en-US" dirty="0"/>
              <a:t> </a:t>
            </a:r>
            <a:r>
              <a:rPr lang="en-US" altLang="en-US" dirty="0" err="1"/>
              <a:t>pháp</a:t>
            </a:r>
            <a:r>
              <a:rPr lang="en-US" altLang="en-US" dirty="0"/>
              <a:t> </a:t>
            </a:r>
            <a:r>
              <a:rPr lang="en-US" altLang="en-US" dirty="0" err="1"/>
              <a:t>mô</a:t>
            </a:r>
            <a:r>
              <a:rPr lang="en-US" altLang="en-US" dirty="0"/>
              <a:t> </a:t>
            </a:r>
            <a:r>
              <a:rPr lang="en-US" altLang="en-US" dirty="0" err="1"/>
              <a:t>tả</a:t>
            </a:r>
            <a:r>
              <a:rPr lang="en-US" altLang="en-US" dirty="0"/>
              <a:t> </a:t>
            </a:r>
            <a:r>
              <a:rPr lang="en-US" altLang="en-US" dirty="0" err="1"/>
              <a:t>thông</a:t>
            </a:r>
            <a:r>
              <a:rPr lang="en-US" altLang="en-US" dirty="0"/>
              <a:t> tin </a:t>
            </a:r>
            <a:r>
              <a:rPr lang="en-US" altLang="en-US" dirty="0" err="1"/>
              <a:t>nhóm</a:t>
            </a:r>
            <a:r>
              <a:rPr lang="en-US" altLang="en-US" dirty="0"/>
              <a:t> </a:t>
            </a:r>
            <a:r>
              <a:rPr lang="en-US" altLang="en-US" dirty="0" err="1"/>
              <a:t>trong</a:t>
            </a:r>
            <a:r>
              <a:rPr lang="en-US" altLang="en-US" dirty="0"/>
              <a:t> file </a:t>
            </a:r>
            <a:r>
              <a:rPr lang="en-US" altLang="en-US" dirty="0">
                <a:solidFill>
                  <a:srgbClr val="FF0000"/>
                </a:solidFill>
              </a:rPr>
              <a:t>/</a:t>
            </a:r>
            <a:r>
              <a:rPr lang="en-US" altLang="en-US" dirty="0" err="1">
                <a:solidFill>
                  <a:srgbClr val="FF0000"/>
                </a:solidFill>
              </a:rPr>
              <a:t>etc</a:t>
            </a:r>
            <a:r>
              <a:rPr lang="en-US" altLang="en-US" dirty="0">
                <a:solidFill>
                  <a:srgbClr val="FF0000"/>
                </a:solidFill>
              </a:rPr>
              <a:t>/group</a:t>
            </a:r>
            <a:r>
              <a:rPr lang="en-US" altLang="en-US" dirty="0"/>
              <a:t>.</a:t>
            </a:r>
          </a:p>
          <a:p>
            <a:pPr lvl="1" algn="ctr">
              <a:buFontTx/>
              <a:buNone/>
            </a:pPr>
            <a:r>
              <a:rPr lang="en-US" altLang="en-US" dirty="0"/>
              <a:t>	</a:t>
            </a:r>
            <a:r>
              <a:rPr lang="en-US" altLang="en-US" sz="2400" dirty="0">
                <a:solidFill>
                  <a:srgbClr val="FF0000"/>
                </a:solidFill>
              </a:rPr>
              <a:t>&lt;</a:t>
            </a:r>
            <a:r>
              <a:rPr lang="en-US" altLang="en-US" sz="2400" dirty="0" err="1">
                <a:solidFill>
                  <a:srgbClr val="FF0000"/>
                </a:solidFill>
              </a:rPr>
              <a:t>tên-nhóm</a:t>
            </a:r>
            <a:r>
              <a:rPr lang="en-US" altLang="en-US" sz="2400" dirty="0">
                <a:solidFill>
                  <a:srgbClr val="FF0000"/>
                </a:solidFill>
              </a:rPr>
              <a:t>&gt;:&lt;pass-</a:t>
            </a:r>
            <a:r>
              <a:rPr lang="en-US" altLang="en-US" sz="2400" dirty="0" err="1">
                <a:solidFill>
                  <a:srgbClr val="FF0000"/>
                </a:solidFill>
              </a:rPr>
              <a:t>của</a:t>
            </a:r>
            <a:r>
              <a:rPr lang="en-US" altLang="en-US" sz="2400" dirty="0">
                <a:solidFill>
                  <a:srgbClr val="FF0000"/>
                </a:solidFill>
              </a:rPr>
              <a:t>-</a:t>
            </a:r>
            <a:r>
              <a:rPr lang="en-US" altLang="en-US" sz="2400" dirty="0" err="1">
                <a:solidFill>
                  <a:srgbClr val="FF0000"/>
                </a:solidFill>
              </a:rPr>
              <a:t>nhóm</a:t>
            </a:r>
            <a:r>
              <a:rPr lang="en-US" altLang="en-US" sz="2400" dirty="0">
                <a:solidFill>
                  <a:srgbClr val="FF0000"/>
                </a:solidFill>
              </a:rPr>
              <a:t>&gt;:&lt;</a:t>
            </a:r>
            <a:r>
              <a:rPr lang="en-US" altLang="en-US" sz="2400" dirty="0" err="1">
                <a:solidFill>
                  <a:srgbClr val="FF0000"/>
                </a:solidFill>
              </a:rPr>
              <a:t>định-danh-nhóm</a:t>
            </a:r>
            <a:r>
              <a:rPr lang="en-US" altLang="en-US" sz="2400" dirty="0">
                <a:solidFill>
                  <a:srgbClr val="FF0000"/>
                </a:solidFill>
              </a:rPr>
              <a:t>&gt;:&lt;user-</a:t>
            </a:r>
            <a:r>
              <a:rPr lang="en-US" altLang="en-US" sz="2400" dirty="0" err="1">
                <a:solidFill>
                  <a:srgbClr val="FF0000"/>
                </a:solidFill>
              </a:rPr>
              <a:t>thuộc</a:t>
            </a:r>
            <a:r>
              <a:rPr lang="en-US" altLang="en-US" sz="2400" dirty="0">
                <a:solidFill>
                  <a:srgbClr val="FF0000"/>
                </a:solidFill>
              </a:rPr>
              <a:t>-</a:t>
            </a:r>
            <a:r>
              <a:rPr lang="en-US" altLang="en-US" sz="2400" dirty="0" err="1">
                <a:solidFill>
                  <a:srgbClr val="FF0000"/>
                </a:solidFill>
              </a:rPr>
              <a:t>nhóm</a:t>
            </a:r>
            <a:r>
              <a:rPr lang="en-US" altLang="en-US" sz="2400" dirty="0">
                <a:solidFill>
                  <a:srgbClr val="FF0000"/>
                </a:solidFill>
              </a:rPr>
              <a:t>&gt;</a:t>
            </a:r>
            <a:r>
              <a:rPr lang="en-US" altLang="en-US" sz="2400" dirty="0"/>
              <a:t> </a:t>
            </a:r>
          </a:p>
          <a:p>
            <a:endParaRPr lang="en-US" dirty="0"/>
          </a:p>
        </p:txBody>
      </p:sp>
    </p:spTree>
    <p:extLst>
      <p:ext uri="{BB962C8B-B14F-4D97-AF65-F5344CB8AC3E}">
        <p14:creationId xmlns:p14="http://schemas.microsoft.com/office/powerpoint/2010/main" val="2905267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C0AE-B2B2-4264-A257-80B3099C905B}"/>
              </a:ext>
            </a:extLst>
          </p:cNvPr>
          <p:cNvSpPr>
            <a:spLocks noGrp="1"/>
          </p:cNvSpPr>
          <p:nvPr>
            <p:ph type="title"/>
          </p:nvPr>
        </p:nvSpPr>
        <p:spPr/>
        <p:txBody>
          <a:bodyPr/>
          <a:lstStyle/>
          <a:p>
            <a:r>
              <a:rPr lang="en-US" dirty="0"/>
              <a:t>III. QUẢN LÝ NHÓM</a:t>
            </a:r>
          </a:p>
        </p:txBody>
      </p:sp>
      <p:sp>
        <p:nvSpPr>
          <p:cNvPr id="3" name="Content Placeholder 2">
            <a:extLst>
              <a:ext uri="{FF2B5EF4-FFF2-40B4-BE49-F238E27FC236}">
                <a16:creationId xmlns:a16="http://schemas.microsoft.com/office/drawing/2014/main" id="{4AB134BE-75DD-4AFC-AD9A-01DEC8C87188}"/>
              </a:ext>
            </a:extLst>
          </p:cNvPr>
          <p:cNvSpPr>
            <a:spLocks noGrp="1"/>
          </p:cNvSpPr>
          <p:nvPr>
            <p:ph idx="1"/>
          </p:nvPr>
        </p:nvSpPr>
        <p:spPr/>
        <p:txBody>
          <a:bodyPr/>
          <a:lstStyle/>
          <a:p>
            <a:r>
              <a:rPr lang="en-US" altLang="en-US" dirty="0"/>
              <a:t>File </a:t>
            </a:r>
            <a:r>
              <a:rPr lang="en-US" altLang="en-US" dirty="0" err="1"/>
              <a:t>cấu</a:t>
            </a:r>
            <a:r>
              <a:rPr lang="en-US" altLang="en-US" dirty="0"/>
              <a:t> </a:t>
            </a:r>
            <a:r>
              <a:rPr lang="en-US" altLang="en-US" dirty="0" err="1"/>
              <a:t>hình</a:t>
            </a:r>
            <a:r>
              <a:rPr lang="en-US" altLang="en-US" dirty="0"/>
              <a:t> </a:t>
            </a:r>
            <a:r>
              <a:rPr lang="en-US" altLang="en-US" dirty="0" err="1"/>
              <a:t>nhóm</a:t>
            </a:r>
            <a:r>
              <a:rPr lang="en-US" altLang="en-US" dirty="0"/>
              <a:t>: </a:t>
            </a:r>
            <a:r>
              <a:rPr lang="en-US" altLang="en-US" b="1" dirty="0"/>
              <a:t>/</a:t>
            </a:r>
            <a:r>
              <a:rPr lang="en-US" altLang="en-US" b="1" dirty="0" err="1"/>
              <a:t>etc</a:t>
            </a:r>
            <a:r>
              <a:rPr lang="en-US" altLang="en-US" b="1" dirty="0"/>
              <a:t>/group</a:t>
            </a:r>
          </a:p>
          <a:p>
            <a:r>
              <a:rPr lang="en-US" altLang="en-US" sz="2800" dirty="0" err="1"/>
              <a:t>Cú</a:t>
            </a:r>
            <a:r>
              <a:rPr lang="en-US" altLang="en-US" sz="2800" dirty="0"/>
              <a:t> </a:t>
            </a:r>
            <a:r>
              <a:rPr lang="en-US" altLang="en-US" sz="2800" dirty="0" err="1"/>
              <a:t>pháp</a:t>
            </a:r>
            <a:r>
              <a:rPr lang="en-US" altLang="en-US" sz="2800" dirty="0"/>
              <a:t>: </a:t>
            </a:r>
            <a:r>
              <a:rPr lang="en-US" altLang="en-US" sz="2400" b="1" dirty="0" err="1"/>
              <a:t>Tên</a:t>
            </a:r>
            <a:r>
              <a:rPr lang="en-US" altLang="en-US" sz="2400" b="1" dirty="0"/>
              <a:t> </a:t>
            </a:r>
            <a:r>
              <a:rPr lang="en-US" altLang="en-US" sz="2400" b="1" dirty="0" err="1"/>
              <a:t>nhóm:mật</a:t>
            </a:r>
            <a:r>
              <a:rPr lang="en-US" altLang="en-US" sz="2400" b="1" dirty="0"/>
              <a:t> </a:t>
            </a:r>
            <a:r>
              <a:rPr lang="en-US" altLang="en-US" sz="2400" b="1" dirty="0" err="1"/>
              <a:t>khẩu:GID</a:t>
            </a:r>
            <a:endParaRPr lang="en-US" altLang="en-US" sz="2400" b="1" dirty="0"/>
          </a:p>
          <a:p>
            <a:endParaRPr lang="en-US" dirty="0"/>
          </a:p>
        </p:txBody>
      </p:sp>
      <p:pic>
        <p:nvPicPr>
          <p:cNvPr id="4" name="Picture 5">
            <a:extLst>
              <a:ext uri="{FF2B5EF4-FFF2-40B4-BE49-F238E27FC236}">
                <a16:creationId xmlns:a16="http://schemas.microsoft.com/office/drawing/2014/main" id="{4CA1BD76-2A98-4239-9909-E38D7CDF2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922" y="983974"/>
            <a:ext cx="2450874" cy="581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0930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1ECF-78B6-48A7-A8C1-B114F376CDB4}"/>
              </a:ext>
            </a:extLst>
          </p:cNvPr>
          <p:cNvSpPr>
            <a:spLocks noGrp="1"/>
          </p:cNvSpPr>
          <p:nvPr>
            <p:ph type="title"/>
          </p:nvPr>
        </p:nvSpPr>
        <p:spPr/>
        <p:txBody>
          <a:bodyPr/>
          <a:lstStyle/>
          <a:p>
            <a:r>
              <a:rPr lang="en-US" altLang="en-US" dirty="0"/>
              <a:t>CÁC THAO TÁC TRÊN NHÓM</a:t>
            </a:r>
            <a:endParaRPr lang="en-US" dirty="0"/>
          </a:p>
        </p:txBody>
      </p:sp>
      <p:sp>
        <p:nvSpPr>
          <p:cNvPr id="3" name="Content Placeholder 2">
            <a:extLst>
              <a:ext uri="{FF2B5EF4-FFF2-40B4-BE49-F238E27FC236}">
                <a16:creationId xmlns:a16="http://schemas.microsoft.com/office/drawing/2014/main" id="{628C57ED-0B9B-4DF6-B715-8282D0CE617D}"/>
              </a:ext>
            </a:extLst>
          </p:cNvPr>
          <p:cNvSpPr>
            <a:spLocks noGrp="1"/>
          </p:cNvSpPr>
          <p:nvPr>
            <p:ph idx="1"/>
          </p:nvPr>
        </p:nvSpPr>
        <p:spPr/>
        <p:txBody>
          <a:bodyPr/>
          <a:lstStyle/>
          <a:p>
            <a:r>
              <a:rPr lang="en-US" altLang="en-US" b="1" dirty="0" err="1"/>
              <a:t>Tạo</a:t>
            </a:r>
            <a:r>
              <a:rPr lang="en-US" altLang="en-US" b="1" dirty="0"/>
              <a:t> </a:t>
            </a:r>
            <a:r>
              <a:rPr lang="en-US" altLang="en-US" b="1" dirty="0" err="1"/>
              <a:t>nhóm</a:t>
            </a:r>
            <a:endParaRPr lang="en-US" altLang="en-US" b="1" dirty="0"/>
          </a:p>
          <a:p>
            <a:pPr lvl="1">
              <a:buFontTx/>
              <a:buNone/>
            </a:pPr>
            <a:r>
              <a:rPr lang="en-US" altLang="en-US" dirty="0"/>
              <a:t>	</a:t>
            </a:r>
            <a:r>
              <a:rPr lang="en-US" altLang="en-US" i="1" u="sng" dirty="0" err="1"/>
              <a:t>Cú</a:t>
            </a:r>
            <a:r>
              <a:rPr lang="en-US" altLang="en-US" i="1" u="sng" dirty="0"/>
              <a:t> </a:t>
            </a:r>
            <a:r>
              <a:rPr lang="en-US" altLang="en-US" i="1" u="sng" dirty="0" err="1"/>
              <a:t>pháp</a:t>
            </a:r>
            <a:r>
              <a:rPr lang="en-US" altLang="en-US" dirty="0"/>
              <a:t>: </a:t>
            </a:r>
            <a:r>
              <a:rPr lang="en-US" altLang="en-US" b="1" dirty="0">
                <a:solidFill>
                  <a:srgbClr val="FF0000"/>
                </a:solidFill>
              </a:rPr>
              <a:t>#</a:t>
            </a:r>
            <a:r>
              <a:rPr lang="en-US" altLang="en-US" b="1" dirty="0" err="1">
                <a:solidFill>
                  <a:srgbClr val="FF0000"/>
                </a:solidFill>
              </a:rPr>
              <a:t>groupadd</a:t>
            </a:r>
            <a:r>
              <a:rPr lang="en-US" altLang="en-US" b="1" dirty="0">
                <a:solidFill>
                  <a:srgbClr val="FF0000"/>
                </a:solidFill>
              </a:rPr>
              <a:t>  &lt;</a:t>
            </a:r>
            <a:r>
              <a:rPr lang="en-US" altLang="en-US" b="1" dirty="0" err="1">
                <a:solidFill>
                  <a:srgbClr val="FF0000"/>
                </a:solidFill>
              </a:rPr>
              <a:t>groupname</a:t>
            </a:r>
            <a:r>
              <a:rPr lang="en-US" altLang="en-US" b="1" dirty="0">
                <a:solidFill>
                  <a:srgbClr val="FF0000"/>
                </a:solidFill>
              </a:rPr>
              <a:t>&gt;</a:t>
            </a:r>
          </a:p>
          <a:p>
            <a:pPr lvl="1">
              <a:buFontTx/>
              <a:buNone/>
            </a:pPr>
            <a:r>
              <a:rPr lang="en-US" altLang="en-US" dirty="0"/>
              <a:t>	</a:t>
            </a:r>
            <a:r>
              <a:rPr lang="en-US" altLang="en-US" u="sng" dirty="0" err="1"/>
              <a:t>Ví</a:t>
            </a:r>
            <a:r>
              <a:rPr lang="en-US" altLang="en-US" u="sng" dirty="0"/>
              <a:t> </a:t>
            </a:r>
            <a:r>
              <a:rPr lang="en-US" altLang="en-US" u="sng" dirty="0" err="1"/>
              <a:t>dụ</a:t>
            </a:r>
            <a:r>
              <a:rPr lang="en-US" altLang="en-US" dirty="0"/>
              <a:t>: </a:t>
            </a:r>
            <a:r>
              <a:rPr lang="en-US" altLang="en-US" dirty="0">
                <a:solidFill>
                  <a:srgbClr val="FF0000"/>
                </a:solidFill>
              </a:rPr>
              <a:t>#</a:t>
            </a:r>
            <a:r>
              <a:rPr lang="en-US" altLang="en-US" dirty="0" err="1">
                <a:solidFill>
                  <a:srgbClr val="FF0000"/>
                </a:solidFill>
              </a:rPr>
              <a:t>groupadd</a:t>
            </a:r>
            <a:r>
              <a:rPr lang="en-US" altLang="en-US" dirty="0">
                <a:solidFill>
                  <a:srgbClr val="FF0000"/>
                </a:solidFill>
              </a:rPr>
              <a:t>  </a:t>
            </a:r>
            <a:r>
              <a:rPr lang="en-US" altLang="en-US" dirty="0" err="1">
                <a:solidFill>
                  <a:srgbClr val="FF0000"/>
                </a:solidFill>
              </a:rPr>
              <a:t>hocvien</a:t>
            </a:r>
            <a:endParaRPr lang="en-US" dirty="0"/>
          </a:p>
        </p:txBody>
      </p:sp>
      <p:pic>
        <p:nvPicPr>
          <p:cNvPr id="1026" name="Picture 2" descr="Káº¿t quáº£ hÃ¬nh áº£nh cho groupadd command in linux">
            <a:extLst>
              <a:ext uri="{FF2B5EF4-FFF2-40B4-BE49-F238E27FC236}">
                <a16:creationId xmlns:a16="http://schemas.microsoft.com/office/drawing/2014/main" id="{618669A4-CD4B-4C36-B535-175AC5EC1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045" y="3019425"/>
            <a:ext cx="971791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735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E44B-E86A-4394-941F-CBDB5AB934CB}"/>
              </a:ext>
            </a:extLst>
          </p:cNvPr>
          <p:cNvSpPr>
            <a:spLocks noGrp="1"/>
          </p:cNvSpPr>
          <p:nvPr>
            <p:ph type="title"/>
          </p:nvPr>
        </p:nvSpPr>
        <p:spPr/>
        <p:txBody>
          <a:bodyPr/>
          <a:lstStyle/>
          <a:p>
            <a:r>
              <a:rPr lang="en-US" altLang="en-US" dirty="0"/>
              <a:t>CÁC THAO TÁC TRÊN NHÓM</a:t>
            </a:r>
            <a:endParaRPr lang="en-US" dirty="0"/>
          </a:p>
        </p:txBody>
      </p:sp>
      <p:sp>
        <p:nvSpPr>
          <p:cNvPr id="3" name="Content Placeholder 2">
            <a:extLst>
              <a:ext uri="{FF2B5EF4-FFF2-40B4-BE49-F238E27FC236}">
                <a16:creationId xmlns:a16="http://schemas.microsoft.com/office/drawing/2014/main" id="{64F73664-4D9F-4BC0-A48C-F1FF22982C62}"/>
              </a:ext>
            </a:extLst>
          </p:cNvPr>
          <p:cNvSpPr>
            <a:spLocks noGrp="1"/>
          </p:cNvSpPr>
          <p:nvPr>
            <p:ph idx="1"/>
          </p:nvPr>
        </p:nvSpPr>
        <p:spPr/>
        <p:txBody>
          <a:bodyPr/>
          <a:lstStyle/>
          <a:p>
            <a:pPr>
              <a:spcBef>
                <a:spcPct val="50000"/>
              </a:spcBef>
            </a:pPr>
            <a:r>
              <a:rPr lang="en-US" altLang="en-US" b="1" dirty="0" err="1"/>
              <a:t>Thêm</a:t>
            </a:r>
            <a:r>
              <a:rPr lang="en-US" altLang="en-US" b="1" dirty="0"/>
              <a:t> </a:t>
            </a:r>
            <a:r>
              <a:rPr lang="en-US" altLang="en-US" b="1" dirty="0" err="1"/>
              <a:t>người</a:t>
            </a:r>
            <a:r>
              <a:rPr lang="en-US" altLang="en-US" b="1" dirty="0"/>
              <a:t> </a:t>
            </a:r>
            <a:r>
              <a:rPr lang="en-US" altLang="en-US" b="1" dirty="0" err="1"/>
              <a:t>dùng</a:t>
            </a:r>
            <a:r>
              <a:rPr lang="en-US" altLang="en-US" b="1" dirty="0"/>
              <a:t> </a:t>
            </a:r>
            <a:r>
              <a:rPr lang="en-US" altLang="en-US" b="1" dirty="0" err="1"/>
              <a:t>vào</a:t>
            </a:r>
            <a:r>
              <a:rPr lang="en-US" altLang="en-US" b="1" dirty="0"/>
              <a:t> </a:t>
            </a:r>
            <a:r>
              <a:rPr lang="en-US" altLang="en-US" b="1" dirty="0" err="1"/>
              <a:t>nhóm</a:t>
            </a:r>
            <a:endParaRPr lang="en-US" altLang="en-US" b="1" dirty="0"/>
          </a:p>
          <a:p>
            <a:pPr lvl="1">
              <a:buFontTx/>
              <a:buNone/>
            </a:pPr>
            <a:r>
              <a:rPr lang="en-US" altLang="en-US" dirty="0"/>
              <a:t>	</a:t>
            </a:r>
            <a:r>
              <a:rPr lang="en-US" altLang="en-US" i="1" u="sng" dirty="0" err="1"/>
              <a:t>Cú</a:t>
            </a:r>
            <a:r>
              <a:rPr lang="en-US" altLang="en-US" i="1" u="sng" dirty="0"/>
              <a:t> </a:t>
            </a:r>
            <a:r>
              <a:rPr lang="en-US" altLang="en-US" i="1" u="sng" dirty="0" err="1"/>
              <a:t>pháp</a:t>
            </a:r>
            <a:r>
              <a:rPr lang="en-US" altLang="en-US" dirty="0"/>
              <a:t>: </a:t>
            </a:r>
            <a:r>
              <a:rPr lang="en-US" altLang="en-US" b="1" dirty="0"/>
              <a:t>#</a:t>
            </a:r>
            <a:r>
              <a:rPr lang="en-US" altLang="en-US" b="1" dirty="0" err="1"/>
              <a:t>usermod</a:t>
            </a:r>
            <a:r>
              <a:rPr lang="en-US" altLang="en-US" b="1" dirty="0"/>
              <a:t> –g &lt;</a:t>
            </a:r>
            <a:r>
              <a:rPr lang="en-US" altLang="en-US" b="1" dirty="0" err="1"/>
              <a:t>tên-nhóm</a:t>
            </a:r>
            <a:r>
              <a:rPr lang="en-US" altLang="en-US" b="1" dirty="0"/>
              <a:t> &gt; &lt;</a:t>
            </a:r>
            <a:r>
              <a:rPr lang="en-US" altLang="en-US" b="1" dirty="0" err="1"/>
              <a:t>tên-tài-khoản</a:t>
            </a:r>
            <a:r>
              <a:rPr lang="en-US" altLang="en-US" b="1" dirty="0"/>
              <a:t>&gt;</a:t>
            </a:r>
            <a:r>
              <a:rPr lang="en-US" altLang="en-US" dirty="0"/>
              <a:t> </a:t>
            </a:r>
          </a:p>
          <a:p>
            <a:r>
              <a:rPr lang="en-US" b="1" dirty="0" err="1"/>
              <a:t>Sửa</a:t>
            </a:r>
            <a:r>
              <a:rPr lang="en-US" b="1" dirty="0"/>
              <a:t> group:</a:t>
            </a:r>
            <a:br>
              <a:rPr lang="en-US" dirty="0"/>
            </a:br>
            <a:r>
              <a:rPr lang="en-US" sz="3000" i="1" dirty="0">
                <a:solidFill>
                  <a:srgbClr val="C00000"/>
                </a:solidFill>
              </a:rPr>
              <a:t>#</a:t>
            </a:r>
            <a:r>
              <a:rPr lang="en-US" sz="3000" i="1" dirty="0" err="1">
                <a:solidFill>
                  <a:srgbClr val="C00000"/>
                </a:solidFill>
              </a:rPr>
              <a:t>groupmod</a:t>
            </a:r>
            <a:r>
              <a:rPr lang="en-US" sz="3000" i="1" dirty="0">
                <a:solidFill>
                  <a:srgbClr val="C00000"/>
                </a:solidFill>
              </a:rPr>
              <a:t> [-n New name] [-g new </a:t>
            </a:r>
            <a:r>
              <a:rPr lang="en-US" sz="3000" i="1" dirty="0" err="1">
                <a:solidFill>
                  <a:srgbClr val="C00000"/>
                </a:solidFill>
              </a:rPr>
              <a:t>goupid</a:t>
            </a:r>
            <a:r>
              <a:rPr lang="en-US" sz="3000" i="1" dirty="0">
                <a:solidFill>
                  <a:srgbClr val="C00000"/>
                </a:solidFill>
              </a:rPr>
              <a:t>]​</a:t>
            </a:r>
          </a:p>
          <a:p>
            <a:r>
              <a:rPr lang="en-US" b="1" dirty="0" err="1"/>
              <a:t>Đổi</a:t>
            </a:r>
            <a:r>
              <a:rPr lang="en-US" b="1" dirty="0"/>
              <a:t> group password:</a:t>
            </a:r>
            <a:br>
              <a:rPr lang="en-US" dirty="0"/>
            </a:br>
            <a:r>
              <a:rPr lang="en-US" sz="3000" i="1" dirty="0">
                <a:solidFill>
                  <a:srgbClr val="C00000"/>
                </a:solidFill>
              </a:rPr>
              <a:t>#</a:t>
            </a:r>
            <a:r>
              <a:rPr lang="en-US" sz="3000" i="1" dirty="0" err="1">
                <a:solidFill>
                  <a:srgbClr val="C00000"/>
                </a:solidFill>
              </a:rPr>
              <a:t>gpasswd</a:t>
            </a:r>
            <a:r>
              <a:rPr lang="en-US" sz="3000" i="1" dirty="0">
                <a:solidFill>
                  <a:srgbClr val="C00000"/>
                </a:solidFill>
              </a:rPr>
              <a:t> []​</a:t>
            </a:r>
          </a:p>
          <a:p>
            <a:endParaRPr lang="en-US" dirty="0"/>
          </a:p>
        </p:txBody>
      </p:sp>
    </p:spTree>
    <p:extLst>
      <p:ext uri="{BB962C8B-B14F-4D97-AF65-F5344CB8AC3E}">
        <p14:creationId xmlns:p14="http://schemas.microsoft.com/office/powerpoint/2010/main" val="1235695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BE34-5122-4196-B8C9-37938A02635C}"/>
              </a:ext>
            </a:extLst>
          </p:cNvPr>
          <p:cNvSpPr>
            <a:spLocks noGrp="1"/>
          </p:cNvSpPr>
          <p:nvPr>
            <p:ph type="title"/>
          </p:nvPr>
        </p:nvSpPr>
        <p:spPr/>
        <p:txBody>
          <a:bodyPr/>
          <a:lstStyle/>
          <a:p>
            <a:r>
              <a:rPr lang="en-US" altLang="en-US" dirty="0"/>
              <a:t>CÁC THAO TÁC TRÊN NHÓM</a:t>
            </a:r>
            <a:endParaRPr lang="en-US" dirty="0"/>
          </a:p>
        </p:txBody>
      </p:sp>
      <p:sp>
        <p:nvSpPr>
          <p:cNvPr id="3" name="Content Placeholder 2">
            <a:extLst>
              <a:ext uri="{FF2B5EF4-FFF2-40B4-BE49-F238E27FC236}">
                <a16:creationId xmlns:a16="http://schemas.microsoft.com/office/drawing/2014/main" id="{12FB0D80-2218-4256-AA65-3A1A69913370}"/>
              </a:ext>
            </a:extLst>
          </p:cNvPr>
          <p:cNvSpPr>
            <a:spLocks noGrp="1"/>
          </p:cNvSpPr>
          <p:nvPr>
            <p:ph idx="1"/>
          </p:nvPr>
        </p:nvSpPr>
        <p:spPr/>
        <p:txBody>
          <a:bodyPr/>
          <a:lstStyle/>
          <a:p>
            <a:pPr>
              <a:spcBef>
                <a:spcPct val="50000"/>
              </a:spcBef>
            </a:pPr>
            <a:r>
              <a:rPr lang="en-US" altLang="en-US" b="1" dirty="0" err="1"/>
              <a:t>Hủy</a:t>
            </a:r>
            <a:r>
              <a:rPr lang="en-US" altLang="en-US" b="1" dirty="0"/>
              <a:t> </a:t>
            </a:r>
            <a:r>
              <a:rPr lang="en-US" altLang="en-US" b="1" dirty="0" err="1"/>
              <a:t>nhóm</a:t>
            </a:r>
            <a:endParaRPr lang="en-US" altLang="en-US" b="1" dirty="0"/>
          </a:p>
          <a:p>
            <a:pPr lvl="1">
              <a:buFontTx/>
              <a:buNone/>
            </a:pPr>
            <a:r>
              <a:rPr lang="en-US" altLang="en-US" dirty="0"/>
              <a:t>	</a:t>
            </a:r>
            <a:r>
              <a:rPr lang="en-US" altLang="en-US" i="1" u="sng" dirty="0" err="1"/>
              <a:t>Cú</a:t>
            </a:r>
            <a:r>
              <a:rPr lang="en-US" altLang="en-US" i="1" u="sng" dirty="0"/>
              <a:t> </a:t>
            </a:r>
            <a:r>
              <a:rPr lang="en-US" altLang="en-US" i="1" u="sng" dirty="0" err="1"/>
              <a:t>pháp</a:t>
            </a:r>
            <a:r>
              <a:rPr lang="en-US" altLang="en-US" dirty="0"/>
              <a:t>: </a:t>
            </a:r>
            <a:r>
              <a:rPr lang="en-US" altLang="en-US" b="1" dirty="0">
                <a:solidFill>
                  <a:srgbClr val="FF0000"/>
                </a:solidFill>
              </a:rPr>
              <a:t>#</a:t>
            </a:r>
            <a:r>
              <a:rPr lang="en-US" altLang="en-US" b="1" dirty="0" err="1">
                <a:solidFill>
                  <a:srgbClr val="FF0000"/>
                </a:solidFill>
              </a:rPr>
              <a:t>groupdel</a:t>
            </a:r>
            <a:r>
              <a:rPr lang="en-US" altLang="en-US" b="1" dirty="0">
                <a:solidFill>
                  <a:srgbClr val="FF0000"/>
                </a:solidFill>
              </a:rPr>
              <a:t>  &lt;</a:t>
            </a:r>
            <a:r>
              <a:rPr lang="en-US" altLang="en-US" b="1" dirty="0" err="1">
                <a:solidFill>
                  <a:srgbClr val="FF0000"/>
                </a:solidFill>
              </a:rPr>
              <a:t>groupname</a:t>
            </a:r>
            <a:r>
              <a:rPr lang="en-US" altLang="en-US" b="1" dirty="0">
                <a:solidFill>
                  <a:srgbClr val="FF0000"/>
                </a:solidFill>
              </a:rPr>
              <a:t>&gt;</a:t>
            </a:r>
          </a:p>
          <a:p>
            <a:pPr lvl="1">
              <a:buFontTx/>
              <a:buNone/>
            </a:pPr>
            <a:r>
              <a:rPr lang="en-US" altLang="en-US" dirty="0"/>
              <a:t>	</a:t>
            </a:r>
            <a:r>
              <a:rPr lang="en-US" altLang="en-US" u="sng" dirty="0" err="1"/>
              <a:t>Ví</a:t>
            </a:r>
            <a:r>
              <a:rPr lang="en-US" altLang="en-US" u="sng" dirty="0"/>
              <a:t> </a:t>
            </a:r>
            <a:r>
              <a:rPr lang="en-US" altLang="en-US" u="sng" dirty="0" err="1"/>
              <a:t>dụ</a:t>
            </a:r>
            <a:r>
              <a:rPr lang="en-US" altLang="en-US" dirty="0"/>
              <a:t>: </a:t>
            </a:r>
            <a:r>
              <a:rPr lang="en-US" altLang="en-US" dirty="0" err="1"/>
              <a:t>Xóa</a:t>
            </a:r>
            <a:r>
              <a:rPr lang="en-US" altLang="en-US" dirty="0"/>
              <a:t> </a:t>
            </a:r>
            <a:r>
              <a:rPr lang="en-US" altLang="en-US" dirty="0" err="1"/>
              <a:t>nhóm</a:t>
            </a:r>
            <a:r>
              <a:rPr lang="en-US" altLang="en-US" dirty="0"/>
              <a:t> </a:t>
            </a:r>
            <a:r>
              <a:rPr lang="en-US" altLang="en-US" dirty="0" err="1">
                <a:solidFill>
                  <a:srgbClr val="FF0000"/>
                </a:solidFill>
              </a:rPr>
              <a:t>hocvien</a:t>
            </a:r>
            <a:endParaRPr lang="en-US" altLang="en-US" dirty="0">
              <a:solidFill>
                <a:srgbClr val="FF0000"/>
              </a:solidFill>
            </a:endParaRPr>
          </a:p>
          <a:p>
            <a:pPr lvl="1">
              <a:buFontTx/>
              <a:buNone/>
            </a:pPr>
            <a:r>
              <a:rPr lang="en-US" altLang="en-US" dirty="0"/>
              <a:t>		</a:t>
            </a:r>
            <a:r>
              <a:rPr lang="en-US" altLang="en-US" dirty="0">
                <a:solidFill>
                  <a:srgbClr val="FF0000"/>
                </a:solidFill>
              </a:rPr>
              <a:t>#</a:t>
            </a:r>
            <a:r>
              <a:rPr lang="en-US" altLang="en-US" dirty="0" err="1">
                <a:solidFill>
                  <a:srgbClr val="FF0000"/>
                </a:solidFill>
              </a:rPr>
              <a:t>groupdel</a:t>
            </a:r>
            <a:r>
              <a:rPr lang="en-US" altLang="en-US" dirty="0">
                <a:solidFill>
                  <a:srgbClr val="FF0000"/>
                </a:solidFill>
              </a:rPr>
              <a:t>  </a:t>
            </a:r>
            <a:r>
              <a:rPr lang="en-US" altLang="en-US" dirty="0" err="1">
                <a:solidFill>
                  <a:srgbClr val="FF0000"/>
                </a:solidFill>
              </a:rPr>
              <a:t>hocvien</a:t>
            </a:r>
            <a:endParaRPr lang="en-US" altLang="en-US" dirty="0">
              <a:solidFill>
                <a:srgbClr val="FF0000"/>
              </a:solidFill>
            </a:endParaRPr>
          </a:p>
          <a:p>
            <a:endParaRPr lang="en-US" dirty="0"/>
          </a:p>
        </p:txBody>
      </p:sp>
    </p:spTree>
    <p:extLst>
      <p:ext uri="{BB962C8B-B14F-4D97-AF65-F5344CB8AC3E}">
        <p14:creationId xmlns:p14="http://schemas.microsoft.com/office/powerpoint/2010/main" val="2922545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A70D-C65F-405F-A166-336C50535BA6}"/>
              </a:ext>
            </a:extLst>
          </p:cNvPr>
          <p:cNvSpPr>
            <a:spLocks noGrp="1"/>
          </p:cNvSpPr>
          <p:nvPr>
            <p:ph type="title"/>
          </p:nvPr>
        </p:nvSpPr>
        <p:spPr/>
        <p:txBody>
          <a:bodyPr/>
          <a:lstStyle/>
          <a:p>
            <a:r>
              <a:rPr lang="en-US" altLang="en-US" dirty="0"/>
              <a:t>CÁC THAO TÁC TRÊN NHÓM</a:t>
            </a:r>
            <a:endParaRPr lang="en-US" dirty="0"/>
          </a:p>
        </p:txBody>
      </p:sp>
      <p:sp>
        <p:nvSpPr>
          <p:cNvPr id="3" name="Content Placeholder 2">
            <a:extLst>
              <a:ext uri="{FF2B5EF4-FFF2-40B4-BE49-F238E27FC236}">
                <a16:creationId xmlns:a16="http://schemas.microsoft.com/office/drawing/2014/main" id="{2D2276F4-3DBF-47CC-9D09-F2A1C86F0F63}"/>
              </a:ext>
            </a:extLst>
          </p:cNvPr>
          <p:cNvSpPr>
            <a:spLocks noGrp="1"/>
          </p:cNvSpPr>
          <p:nvPr>
            <p:ph idx="1"/>
          </p:nvPr>
        </p:nvSpPr>
        <p:spPr/>
        <p:txBody>
          <a:bodyPr/>
          <a:lstStyle/>
          <a:p>
            <a:pPr algn="just">
              <a:tabLst>
                <a:tab pos="1435100" algn="l"/>
              </a:tabLst>
            </a:pPr>
            <a:r>
              <a:rPr lang="en-US" altLang="en-US" b="1" dirty="0" err="1"/>
              <a:t>Xem</a:t>
            </a:r>
            <a:r>
              <a:rPr lang="en-US" altLang="en-US" b="1" dirty="0"/>
              <a:t> </a:t>
            </a:r>
            <a:r>
              <a:rPr lang="en-US" altLang="en-US" b="1" dirty="0" err="1"/>
              <a:t>thông</a:t>
            </a:r>
            <a:r>
              <a:rPr lang="en-US" altLang="en-US" b="1" dirty="0"/>
              <a:t> tin </a:t>
            </a:r>
            <a:r>
              <a:rPr lang="en-US" altLang="en-US" b="1" dirty="0" err="1"/>
              <a:t>về</a:t>
            </a:r>
            <a:r>
              <a:rPr lang="en-US" altLang="en-US" b="1" dirty="0"/>
              <a:t> user </a:t>
            </a:r>
            <a:r>
              <a:rPr lang="en-US" altLang="en-US" b="1" dirty="0" err="1"/>
              <a:t>và</a:t>
            </a:r>
            <a:r>
              <a:rPr lang="en-US" altLang="en-US" b="1" dirty="0"/>
              <a:t> group</a:t>
            </a:r>
          </a:p>
          <a:p>
            <a:pPr lvl="1" algn="just">
              <a:tabLst>
                <a:tab pos="1435100" algn="l"/>
              </a:tabLst>
            </a:pPr>
            <a:r>
              <a:rPr lang="en-US" altLang="en-US" dirty="0"/>
              <a:t>Ta </a:t>
            </a:r>
            <a:r>
              <a:rPr lang="en-US" altLang="en-US" dirty="0" err="1"/>
              <a:t>có</a:t>
            </a:r>
            <a:r>
              <a:rPr lang="en-US" altLang="en-US" dirty="0"/>
              <a:t> </a:t>
            </a:r>
            <a:r>
              <a:rPr lang="en-US" altLang="en-US" dirty="0" err="1"/>
              <a:t>thể</a:t>
            </a:r>
            <a:r>
              <a:rPr lang="en-US" altLang="en-US" dirty="0"/>
              <a:t> </a:t>
            </a:r>
            <a:r>
              <a:rPr lang="en-US" altLang="en-US" dirty="0" err="1"/>
              <a:t>dùng</a:t>
            </a:r>
            <a:r>
              <a:rPr lang="en-US" altLang="en-US" dirty="0"/>
              <a:t> </a:t>
            </a:r>
            <a:r>
              <a:rPr lang="en-US" altLang="en-US" dirty="0" err="1"/>
              <a:t>lệnh</a:t>
            </a:r>
            <a:r>
              <a:rPr lang="en-US" altLang="en-US" dirty="0"/>
              <a:t> groups </a:t>
            </a:r>
            <a:r>
              <a:rPr lang="en-US" altLang="en-US" dirty="0" err="1"/>
              <a:t>hoặc</a:t>
            </a:r>
            <a:r>
              <a:rPr lang="en-US" altLang="en-US" dirty="0"/>
              <a:t> id </a:t>
            </a:r>
            <a:r>
              <a:rPr lang="en-US" altLang="en-US" dirty="0" err="1"/>
              <a:t>để</a:t>
            </a:r>
            <a:r>
              <a:rPr lang="en-US" altLang="en-US" dirty="0"/>
              <a:t> </a:t>
            </a:r>
            <a:r>
              <a:rPr lang="en-US" altLang="en-US" dirty="0" err="1"/>
              <a:t>xem</a:t>
            </a:r>
            <a:r>
              <a:rPr lang="en-US" altLang="en-US" dirty="0"/>
              <a:t> </a:t>
            </a:r>
            <a:r>
              <a:rPr lang="en-US" altLang="en-US" dirty="0" err="1"/>
              <a:t>thông</a:t>
            </a:r>
            <a:r>
              <a:rPr lang="en-US" altLang="en-US" dirty="0"/>
              <a:t> tin </a:t>
            </a:r>
            <a:r>
              <a:rPr lang="en-US" altLang="en-US" dirty="0" err="1"/>
              <a:t>về</a:t>
            </a:r>
            <a:r>
              <a:rPr lang="en-US" altLang="en-US" dirty="0"/>
              <a:t> </a:t>
            </a:r>
            <a:r>
              <a:rPr lang="en-US" altLang="en-US" dirty="0" err="1"/>
              <a:t>một</a:t>
            </a:r>
            <a:r>
              <a:rPr lang="en-US" altLang="en-US" dirty="0"/>
              <a:t> </a:t>
            </a:r>
            <a:r>
              <a:rPr lang="en-US" altLang="en-US" dirty="0" err="1"/>
              <a:t>tài</a:t>
            </a:r>
            <a:r>
              <a:rPr lang="en-US" altLang="en-US" dirty="0"/>
              <a:t> </a:t>
            </a:r>
            <a:r>
              <a:rPr lang="en-US" altLang="en-US" dirty="0" err="1"/>
              <a:t>khoản</a:t>
            </a:r>
            <a:r>
              <a:rPr lang="en-US" altLang="en-US" dirty="0"/>
              <a:t> hay </a:t>
            </a:r>
            <a:r>
              <a:rPr lang="en-US" altLang="en-US" dirty="0" err="1"/>
              <a:t>một</a:t>
            </a:r>
            <a:r>
              <a:rPr lang="en-US" altLang="en-US" dirty="0"/>
              <a:t> </a:t>
            </a:r>
            <a:r>
              <a:rPr lang="en-US" altLang="en-US" dirty="0" err="1"/>
              <a:t>nhóm</a:t>
            </a:r>
            <a:r>
              <a:rPr lang="en-US" altLang="en-US" dirty="0"/>
              <a:t> </a:t>
            </a:r>
            <a:r>
              <a:rPr lang="en-US" altLang="en-US" dirty="0" err="1"/>
              <a:t>nào</a:t>
            </a:r>
            <a:r>
              <a:rPr lang="en-US" altLang="en-US" dirty="0"/>
              <a:t> </a:t>
            </a:r>
            <a:r>
              <a:rPr lang="en-US" altLang="en-US" dirty="0" err="1"/>
              <a:t>đó</a:t>
            </a:r>
            <a:r>
              <a:rPr lang="en-US" altLang="en-US" dirty="0"/>
              <a:t> </a:t>
            </a:r>
            <a:r>
              <a:rPr lang="en-US" altLang="en-US" dirty="0" err="1"/>
              <a:t>trong</a:t>
            </a:r>
            <a:r>
              <a:rPr lang="en-US" altLang="en-US" dirty="0"/>
              <a:t> </a:t>
            </a:r>
            <a:r>
              <a:rPr lang="en-US" altLang="en-US" dirty="0" err="1"/>
              <a:t>hệ</a:t>
            </a:r>
            <a:r>
              <a:rPr lang="en-US" altLang="en-US" dirty="0"/>
              <a:t> </a:t>
            </a:r>
            <a:r>
              <a:rPr lang="en-US" altLang="en-US" dirty="0" err="1"/>
              <a:t>thống</a:t>
            </a:r>
            <a:r>
              <a:rPr lang="en-US" altLang="en-US" dirty="0"/>
              <a:t>.</a:t>
            </a:r>
            <a:endParaRPr lang="en-US" altLang="en-US" b="1" dirty="0"/>
          </a:p>
          <a:p>
            <a:pPr lvl="1" algn="just">
              <a:buFontTx/>
              <a:buNone/>
              <a:tabLst>
                <a:tab pos="1435100" algn="l"/>
              </a:tabLst>
            </a:pPr>
            <a:r>
              <a:rPr lang="en-US" altLang="en-US" b="1" dirty="0"/>
              <a:t>	</a:t>
            </a:r>
            <a:r>
              <a:rPr lang="en-US" altLang="en-US" i="1" u="sng" dirty="0" err="1"/>
              <a:t>Cú</a:t>
            </a:r>
            <a:r>
              <a:rPr lang="en-US" altLang="en-US" i="1" u="sng" dirty="0"/>
              <a:t> </a:t>
            </a:r>
            <a:r>
              <a:rPr lang="en-US" altLang="en-US" i="1" u="sng" dirty="0" err="1"/>
              <a:t>pháp</a:t>
            </a:r>
            <a:r>
              <a:rPr lang="en-US" altLang="en-US" dirty="0"/>
              <a:t>: </a:t>
            </a:r>
            <a:r>
              <a:rPr lang="en-US" altLang="en-US" b="1" dirty="0">
                <a:solidFill>
                  <a:srgbClr val="FF0000"/>
                </a:solidFill>
              </a:rPr>
              <a:t>#id &lt;option&gt; &lt;username&gt;</a:t>
            </a:r>
            <a:endParaRPr lang="en-US" altLang="en-US" b="1" i="1" u="sng" dirty="0">
              <a:solidFill>
                <a:srgbClr val="FF0000"/>
              </a:solidFill>
            </a:endParaRPr>
          </a:p>
          <a:p>
            <a:pPr lvl="1" algn="just">
              <a:buFontTx/>
              <a:buNone/>
              <a:tabLst>
                <a:tab pos="1435100" algn="l"/>
              </a:tabLst>
            </a:pPr>
            <a:r>
              <a:rPr lang="en-US" altLang="en-US" dirty="0"/>
              <a:t>	</a:t>
            </a:r>
            <a:r>
              <a:rPr lang="en-US" altLang="en-US" u="sng" dirty="0" err="1"/>
              <a:t>Ví</a:t>
            </a:r>
            <a:r>
              <a:rPr lang="en-US" altLang="en-US" u="sng" dirty="0"/>
              <a:t> </a:t>
            </a:r>
            <a:r>
              <a:rPr lang="en-US" altLang="en-US" u="sng" dirty="0" err="1"/>
              <a:t>dụ</a:t>
            </a:r>
            <a:r>
              <a:rPr lang="en-US" altLang="en-US" u="sng" dirty="0"/>
              <a:t>:</a:t>
            </a:r>
            <a:r>
              <a:rPr lang="en-US" altLang="en-US" dirty="0"/>
              <a:t> Ta </a:t>
            </a:r>
            <a:r>
              <a:rPr lang="en-US" altLang="en-US" dirty="0" err="1"/>
              <a:t>muốn</a:t>
            </a:r>
            <a:r>
              <a:rPr lang="en-US" altLang="en-US" dirty="0"/>
              <a:t> </a:t>
            </a:r>
            <a:r>
              <a:rPr lang="en-US" altLang="en-US" dirty="0" err="1"/>
              <a:t>xem</a:t>
            </a:r>
            <a:r>
              <a:rPr lang="en-US" altLang="en-US" dirty="0"/>
              <a:t> </a:t>
            </a:r>
            <a:r>
              <a:rPr lang="en-US" altLang="en-US" dirty="0" err="1"/>
              <a:t>groupID</a:t>
            </a:r>
            <a:r>
              <a:rPr lang="en-US" altLang="en-US" dirty="0"/>
              <a:t> </a:t>
            </a:r>
            <a:r>
              <a:rPr lang="en-US" altLang="en-US" dirty="0" err="1"/>
              <a:t>của</a:t>
            </a:r>
            <a:r>
              <a:rPr lang="en-US" altLang="en-US" dirty="0"/>
              <a:t> </a:t>
            </a:r>
            <a:r>
              <a:rPr lang="en-US" altLang="en-US" dirty="0" err="1"/>
              <a:t>một</a:t>
            </a:r>
            <a:r>
              <a:rPr lang="en-US" altLang="en-US" dirty="0"/>
              <a:t> user </a:t>
            </a:r>
            <a:r>
              <a:rPr lang="en-US" altLang="en-US" dirty="0" err="1"/>
              <a:t>tdnhon</a:t>
            </a:r>
            <a:r>
              <a:rPr lang="en-US" altLang="en-US" dirty="0"/>
              <a:t> ta </a:t>
            </a:r>
            <a:r>
              <a:rPr lang="en-US" altLang="en-US" dirty="0" err="1"/>
              <a:t>dùng</a:t>
            </a:r>
            <a:r>
              <a:rPr lang="en-US" altLang="en-US" dirty="0"/>
              <a:t> </a:t>
            </a:r>
            <a:r>
              <a:rPr lang="en-US" altLang="en-US" dirty="0" err="1"/>
              <a:t>lệnh</a:t>
            </a:r>
            <a:r>
              <a:rPr lang="en-US" altLang="en-US" dirty="0"/>
              <a:t>:</a:t>
            </a:r>
          </a:p>
          <a:p>
            <a:pPr lvl="1" algn="just">
              <a:buFontTx/>
              <a:buNone/>
              <a:tabLst>
                <a:tab pos="1435100" algn="l"/>
              </a:tabLst>
            </a:pPr>
            <a:r>
              <a:rPr lang="en-US" altLang="en-US" dirty="0"/>
              <a:t>		</a:t>
            </a:r>
            <a:r>
              <a:rPr lang="en-US" altLang="en-US" dirty="0">
                <a:solidFill>
                  <a:srgbClr val="FF0000"/>
                </a:solidFill>
              </a:rPr>
              <a:t>#id –g </a:t>
            </a:r>
            <a:r>
              <a:rPr lang="en-US" altLang="en-US" dirty="0" err="1">
                <a:solidFill>
                  <a:srgbClr val="FF0000"/>
                </a:solidFill>
              </a:rPr>
              <a:t>tdnhon</a:t>
            </a:r>
            <a:endParaRPr lang="en-US" altLang="en-US" dirty="0">
              <a:solidFill>
                <a:srgbClr val="FF0000"/>
              </a:solidFill>
            </a:endParaRPr>
          </a:p>
          <a:p>
            <a:pPr lvl="1" algn="just">
              <a:buFontTx/>
              <a:buNone/>
              <a:tabLst>
                <a:tab pos="1435100" algn="l"/>
              </a:tabLst>
            </a:pPr>
            <a:r>
              <a:rPr lang="en-US" altLang="en-US" dirty="0"/>
              <a:t>	</a:t>
            </a:r>
            <a:endParaRPr lang="en-US" dirty="0"/>
          </a:p>
        </p:txBody>
      </p:sp>
    </p:spTree>
    <p:extLst>
      <p:ext uri="{BB962C8B-B14F-4D97-AF65-F5344CB8AC3E}">
        <p14:creationId xmlns:p14="http://schemas.microsoft.com/office/powerpoint/2010/main" val="1714431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2AA6-7C81-4C8F-96E0-8D0B0229CC01}"/>
              </a:ext>
            </a:extLst>
          </p:cNvPr>
          <p:cNvSpPr>
            <a:spLocks noGrp="1"/>
          </p:cNvSpPr>
          <p:nvPr>
            <p:ph type="title"/>
          </p:nvPr>
        </p:nvSpPr>
        <p:spPr/>
        <p:txBody>
          <a:bodyPr/>
          <a:lstStyle/>
          <a:p>
            <a:r>
              <a:rPr lang="en-US" altLang="en-US" dirty="0"/>
              <a:t>CÁC THAO TÁC TRÊN NHÓM</a:t>
            </a:r>
            <a:endParaRPr lang="en-US" dirty="0"/>
          </a:p>
        </p:txBody>
      </p:sp>
      <p:sp>
        <p:nvSpPr>
          <p:cNvPr id="3" name="Content Placeholder 2">
            <a:extLst>
              <a:ext uri="{FF2B5EF4-FFF2-40B4-BE49-F238E27FC236}">
                <a16:creationId xmlns:a16="http://schemas.microsoft.com/office/drawing/2014/main" id="{30E16EA2-0C18-47C3-BE02-2062FF1E17B8}"/>
              </a:ext>
            </a:extLst>
          </p:cNvPr>
          <p:cNvSpPr>
            <a:spLocks noGrp="1"/>
          </p:cNvSpPr>
          <p:nvPr>
            <p:ph idx="1"/>
          </p:nvPr>
        </p:nvSpPr>
        <p:spPr/>
        <p:txBody>
          <a:bodyPr/>
          <a:lstStyle/>
          <a:p>
            <a:pPr lvl="1" algn="just">
              <a:buFontTx/>
              <a:buNone/>
              <a:tabLst>
                <a:tab pos="1435100" algn="l"/>
              </a:tabLst>
            </a:pPr>
            <a:r>
              <a:rPr lang="en-US" altLang="en-US" dirty="0" err="1"/>
              <a:t>Để</a:t>
            </a:r>
            <a:r>
              <a:rPr lang="en-US" altLang="en-US" dirty="0"/>
              <a:t> </a:t>
            </a:r>
            <a:r>
              <a:rPr lang="en-US" altLang="en-US" dirty="0" err="1"/>
              <a:t>xem</a:t>
            </a:r>
            <a:r>
              <a:rPr lang="en-US" altLang="en-US" dirty="0"/>
              <a:t> </a:t>
            </a:r>
            <a:r>
              <a:rPr lang="en-US" altLang="en-US" dirty="0" err="1"/>
              <a:t>tên</a:t>
            </a:r>
            <a:r>
              <a:rPr lang="en-US" altLang="en-US" dirty="0"/>
              <a:t> </a:t>
            </a:r>
            <a:r>
              <a:rPr lang="en-US" altLang="en-US" dirty="0" err="1"/>
              <a:t>nhóm</a:t>
            </a:r>
            <a:r>
              <a:rPr lang="en-US" altLang="en-US" dirty="0"/>
              <a:t> </a:t>
            </a:r>
            <a:r>
              <a:rPr lang="en-US" altLang="en-US" dirty="0" err="1"/>
              <a:t>của</a:t>
            </a:r>
            <a:r>
              <a:rPr lang="en-US" altLang="en-US" dirty="0"/>
              <a:t> </a:t>
            </a:r>
            <a:r>
              <a:rPr lang="en-US" altLang="en-US" dirty="0" err="1"/>
              <a:t>một</a:t>
            </a:r>
            <a:r>
              <a:rPr lang="en-US" altLang="en-US" dirty="0"/>
              <a:t> user </a:t>
            </a:r>
            <a:r>
              <a:rPr lang="en-US" altLang="en-US" dirty="0" err="1"/>
              <a:t>dùng</a:t>
            </a:r>
            <a:r>
              <a:rPr lang="en-US" altLang="en-US" dirty="0"/>
              <a:t> </a:t>
            </a:r>
            <a:r>
              <a:rPr lang="en-US" altLang="en-US" dirty="0" err="1"/>
              <a:t>lệnh</a:t>
            </a:r>
            <a:r>
              <a:rPr lang="en-US" altLang="en-US" dirty="0"/>
              <a:t>: </a:t>
            </a:r>
            <a:r>
              <a:rPr lang="en-US" altLang="en-US" b="1" dirty="0">
                <a:solidFill>
                  <a:srgbClr val="FF0000"/>
                </a:solidFill>
              </a:rPr>
              <a:t>groups &lt;username&gt;</a:t>
            </a:r>
            <a:endParaRPr lang="en-US" altLang="en-US" b="1" i="1" u="sng" dirty="0">
              <a:solidFill>
                <a:srgbClr val="FF0000"/>
              </a:solidFill>
            </a:endParaRPr>
          </a:p>
          <a:p>
            <a:pPr lvl="1" algn="just">
              <a:buFontTx/>
              <a:buNone/>
              <a:tabLst>
                <a:tab pos="1435100" algn="l"/>
              </a:tabLst>
            </a:pPr>
            <a:r>
              <a:rPr lang="en-US" altLang="en-US" b="1" i="1" dirty="0"/>
              <a:t>	</a:t>
            </a:r>
            <a:r>
              <a:rPr lang="en-US" altLang="en-US" u="sng" dirty="0" err="1"/>
              <a:t>Ví</a:t>
            </a:r>
            <a:r>
              <a:rPr lang="en-US" altLang="en-US" u="sng" dirty="0"/>
              <a:t> </a:t>
            </a:r>
            <a:r>
              <a:rPr lang="en-US" altLang="en-US" u="sng" dirty="0" err="1"/>
              <a:t>dụ</a:t>
            </a:r>
            <a:r>
              <a:rPr lang="en-US" altLang="en-US" u="sng" dirty="0"/>
              <a:t>:</a:t>
            </a:r>
            <a:endParaRPr lang="en-US" altLang="en-US" dirty="0"/>
          </a:p>
          <a:p>
            <a:pPr lvl="1" algn="just">
              <a:buFontTx/>
              <a:buNone/>
              <a:tabLst>
                <a:tab pos="1435100" algn="l"/>
              </a:tabLst>
            </a:pPr>
            <a:r>
              <a:rPr lang="en-US" altLang="en-US" dirty="0">
                <a:solidFill>
                  <a:srgbClr val="FF0000"/>
                </a:solidFill>
              </a:rPr>
              <a:t>		[</a:t>
            </a:r>
            <a:r>
              <a:rPr lang="en-US" altLang="en-US" dirty="0" err="1">
                <a:solidFill>
                  <a:srgbClr val="FF0000"/>
                </a:solidFill>
              </a:rPr>
              <a:t>root@server</a:t>
            </a:r>
            <a:r>
              <a:rPr lang="en-US" altLang="en-US" dirty="0">
                <a:solidFill>
                  <a:srgbClr val="FF0000"/>
                </a:solidFill>
              </a:rPr>
              <a:t> root]# groups  root</a:t>
            </a:r>
          </a:p>
          <a:p>
            <a:pPr lvl="1" algn="just">
              <a:buFontTx/>
              <a:buNone/>
              <a:tabLst>
                <a:tab pos="1435100" algn="l"/>
              </a:tabLst>
            </a:pPr>
            <a:r>
              <a:rPr lang="en-US" altLang="en-US" dirty="0">
                <a:solidFill>
                  <a:srgbClr val="FF0000"/>
                </a:solidFill>
              </a:rPr>
              <a:t>		root : root bin daemon sys </a:t>
            </a:r>
            <a:r>
              <a:rPr lang="en-US" altLang="en-US" dirty="0" err="1">
                <a:solidFill>
                  <a:srgbClr val="FF0000"/>
                </a:solidFill>
              </a:rPr>
              <a:t>adm</a:t>
            </a:r>
            <a:r>
              <a:rPr lang="en-US" altLang="en-US" dirty="0">
                <a:solidFill>
                  <a:srgbClr val="FF0000"/>
                </a:solidFill>
              </a:rPr>
              <a:t> disk wheel</a:t>
            </a:r>
            <a:endParaRPr lang="en-US" dirty="0"/>
          </a:p>
          <a:p>
            <a:endParaRPr lang="en-US" dirty="0"/>
          </a:p>
        </p:txBody>
      </p:sp>
    </p:spTree>
    <p:extLst>
      <p:ext uri="{BB962C8B-B14F-4D97-AF65-F5344CB8AC3E}">
        <p14:creationId xmlns:p14="http://schemas.microsoft.com/office/powerpoint/2010/main" val="405385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E98C-7FF3-4942-9873-E514DBBC40B2}"/>
              </a:ext>
            </a:extLst>
          </p:cNvPr>
          <p:cNvSpPr>
            <a:spLocks noGrp="1"/>
          </p:cNvSpPr>
          <p:nvPr>
            <p:ph type="title"/>
          </p:nvPr>
        </p:nvSpPr>
        <p:spPr/>
        <p:txBody>
          <a:bodyPr/>
          <a:lstStyle/>
          <a:p>
            <a:r>
              <a:rPr lang="en-US" dirty="0"/>
              <a:t>I. KHÁI NIỆM C</a:t>
            </a:r>
            <a:r>
              <a:rPr lang="vi-VN" dirty="0"/>
              <a:t>Ơ</a:t>
            </a:r>
            <a:r>
              <a:rPr lang="en-US" dirty="0"/>
              <a:t> BẢN</a:t>
            </a:r>
          </a:p>
        </p:txBody>
      </p:sp>
      <p:sp>
        <p:nvSpPr>
          <p:cNvPr id="3" name="Content Placeholder 2">
            <a:extLst>
              <a:ext uri="{FF2B5EF4-FFF2-40B4-BE49-F238E27FC236}">
                <a16:creationId xmlns:a16="http://schemas.microsoft.com/office/drawing/2014/main" id="{17859C2C-F908-4456-AEC9-4804DE0C9C2F}"/>
              </a:ext>
            </a:extLst>
          </p:cNvPr>
          <p:cNvSpPr>
            <a:spLocks noGrp="1"/>
          </p:cNvSpPr>
          <p:nvPr>
            <p:ph idx="1"/>
          </p:nvPr>
        </p:nvSpPr>
        <p:spPr/>
        <p:txBody>
          <a:bodyPr/>
          <a:lstStyle/>
          <a:p>
            <a:pPr marL="0" indent="0" algn="just">
              <a:buNone/>
            </a:pPr>
            <a:r>
              <a:rPr lang="en-US" b="1" dirty="0"/>
              <a:t>User</a:t>
            </a:r>
            <a:r>
              <a:rPr lang="en-US" dirty="0"/>
              <a:t>: </a:t>
            </a:r>
            <a:r>
              <a:rPr lang="vi-VN" dirty="0"/>
              <a:t>là người có thể truy cập đến hệ thống.</a:t>
            </a:r>
          </a:p>
          <a:p>
            <a:pPr algn="just"/>
            <a:r>
              <a:rPr lang="vi-VN" dirty="0"/>
              <a:t>User có </a:t>
            </a:r>
            <a:r>
              <a:rPr lang="vi-VN" b="1" dirty="0"/>
              <a:t>username</a:t>
            </a:r>
            <a:r>
              <a:rPr lang="vi-VN" dirty="0"/>
              <a:t> và </a:t>
            </a:r>
            <a:r>
              <a:rPr lang="vi-VN" b="1" dirty="0"/>
              <a:t>password</a:t>
            </a:r>
            <a:r>
              <a:rPr lang="vi-VN" dirty="0"/>
              <a:t>.</a:t>
            </a:r>
          </a:p>
          <a:p>
            <a:pPr algn="just"/>
            <a:r>
              <a:rPr lang="vi-VN" dirty="0"/>
              <a:t>Có </a:t>
            </a:r>
            <a:r>
              <a:rPr lang="en-US" dirty="0" err="1"/>
              <a:t>ba</a:t>
            </a:r>
            <a:r>
              <a:rPr lang="vi-VN" dirty="0"/>
              <a:t> loại user: </a:t>
            </a:r>
            <a:r>
              <a:rPr lang="vi-VN" b="1" dirty="0"/>
              <a:t>super user</a:t>
            </a:r>
            <a:r>
              <a:rPr lang="en-US" b="1" dirty="0"/>
              <a:t>, system user</a:t>
            </a:r>
            <a:r>
              <a:rPr lang="vi-VN" dirty="0"/>
              <a:t> và </a:t>
            </a:r>
            <a:r>
              <a:rPr lang="vi-VN" b="1" dirty="0"/>
              <a:t>regular user</a:t>
            </a:r>
            <a:r>
              <a:rPr lang="vi-VN" dirty="0"/>
              <a:t>.</a:t>
            </a:r>
          </a:p>
          <a:p>
            <a:pPr algn="just"/>
            <a:r>
              <a:rPr lang="vi-VN" dirty="0"/>
              <a:t>Mỗi user còn có một định danh riêng gọi là </a:t>
            </a:r>
            <a:r>
              <a:rPr lang="vi-VN" b="1" dirty="0"/>
              <a:t>UID</a:t>
            </a:r>
            <a:r>
              <a:rPr lang="vi-VN" dirty="0"/>
              <a:t>.</a:t>
            </a:r>
            <a:endParaRPr lang="en-US" dirty="0"/>
          </a:p>
          <a:p>
            <a:pPr lvl="1" algn="just"/>
            <a:r>
              <a:rPr lang="vi-VN" b="1" dirty="0"/>
              <a:t>username</a:t>
            </a:r>
            <a:r>
              <a:rPr lang="vi-VN" dirty="0"/>
              <a:t>: khi sử dụng để login, gán quyền, v.v.. chúng ta thực hiện thông qua username, nhưng hệ thống lại hiểu và làm theo userID.</a:t>
            </a:r>
          </a:p>
          <a:p>
            <a:pPr lvl="1" algn="just"/>
            <a:r>
              <a:rPr lang="vi-VN" b="1" dirty="0"/>
              <a:t>userID</a:t>
            </a:r>
            <a:r>
              <a:rPr lang="vi-VN" dirty="0"/>
              <a:t>: Số đi kèm với username, hệ điều hành dùng số này để quản lý. </a:t>
            </a:r>
            <a:r>
              <a:rPr lang="en-US" dirty="0" err="1"/>
              <a:t>Chỉ</a:t>
            </a:r>
            <a:r>
              <a:rPr lang="en-US" dirty="0"/>
              <a:t> </a:t>
            </a:r>
            <a:r>
              <a:rPr lang="en-US" dirty="0" err="1"/>
              <a:t>số</a:t>
            </a:r>
            <a:r>
              <a:rPr lang="en-US" dirty="0"/>
              <a:t> </a:t>
            </a:r>
            <a:r>
              <a:rPr lang="en-US" dirty="0" err="1"/>
              <a:t>này</a:t>
            </a:r>
            <a:r>
              <a:rPr lang="en-US" dirty="0"/>
              <a:t> </a:t>
            </a:r>
            <a:r>
              <a:rPr lang="en-US" dirty="0" err="1"/>
              <a:t>là</a:t>
            </a:r>
            <a:r>
              <a:rPr lang="en-US" dirty="0"/>
              <a:t> </a:t>
            </a:r>
            <a:r>
              <a:rPr lang="en-US" dirty="0" err="1"/>
              <a:t>không</a:t>
            </a:r>
            <a:r>
              <a:rPr lang="en-US" dirty="0"/>
              <a:t> </a:t>
            </a:r>
            <a:r>
              <a:rPr lang="en-US" dirty="0" err="1"/>
              <a:t>trùng</a:t>
            </a:r>
            <a:r>
              <a:rPr lang="en-US" dirty="0"/>
              <a:t> </a:t>
            </a:r>
            <a:r>
              <a:rPr lang="en-US" dirty="0" err="1"/>
              <a:t>lặp</a:t>
            </a:r>
            <a:r>
              <a:rPr lang="vi-VN" dirty="0"/>
              <a:t>.</a:t>
            </a:r>
          </a:p>
          <a:p>
            <a:pPr lvl="1" algn="just"/>
            <a:endParaRPr lang="vi-VN" dirty="0"/>
          </a:p>
          <a:p>
            <a:pPr algn="just"/>
            <a:endParaRPr lang="en-US" dirty="0"/>
          </a:p>
        </p:txBody>
      </p:sp>
    </p:spTree>
    <p:extLst>
      <p:ext uri="{BB962C8B-B14F-4D97-AF65-F5344CB8AC3E}">
        <p14:creationId xmlns:p14="http://schemas.microsoft.com/office/powerpoint/2010/main" val="3591311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564F-DE1F-4527-A6F7-1ABCE5F324BA}"/>
              </a:ext>
            </a:extLst>
          </p:cNvPr>
          <p:cNvSpPr>
            <a:spLocks noGrp="1"/>
          </p:cNvSpPr>
          <p:nvPr>
            <p:ph type="title"/>
          </p:nvPr>
        </p:nvSpPr>
        <p:spPr/>
        <p:txBody>
          <a:bodyPr/>
          <a:lstStyle/>
          <a:p>
            <a:r>
              <a:rPr lang="en-US" dirty="0"/>
              <a:t>IV. QUẢN LÝ QUA GIAO DIỆN</a:t>
            </a:r>
          </a:p>
        </p:txBody>
      </p:sp>
      <p:sp>
        <p:nvSpPr>
          <p:cNvPr id="3" name="Content Placeholder 2">
            <a:extLst>
              <a:ext uri="{FF2B5EF4-FFF2-40B4-BE49-F238E27FC236}">
                <a16:creationId xmlns:a16="http://schemas.microsoft.com/office/drawing/2014/main" id="{38D364C8-E1A3-40BC-8201-80E3EF590D04}"/>
              </a:ext>
            </a:extLst>
          </p:cNvPr>
          <p:cNvSpPr>
            <a:spLocks noGrp="1"/>
          </p:cNvSpPr>
          <p:nvPr>
            <p:ph idx="1"/>
          </p:nvPr>
        </p:nvSpPr>
        <p:spPr/>
        <p:txBody>
          <a:bodyPr/>
          <a:lstStyle/>
          <a:p>
            <a:pPr algn="just"/>
            <a:r>
              <a:rPr lang="en-US" altLang="en-US" dirty="0"/>
              <a:t>Linux </a:t>
            </a:r>
            <a:r>
              <a:rPr lang="en-US" altLang="en-US" dirty="0" err="1"/>
              <a:t>cung</a:t>
            </a:r>
            <a:r>
              <a:rPr lang="en-US" altLang="en-US" dirty="0"/>
              <a:t> </a:t>
            </a:r>
            <a:r>
              <a:rPr lang="en-US" altLang="en-US" dirty="0" err="1"/>
              <a:t>cấp</a:t>
            </a:r>
            <a:r>
              <a:rPr lang="en-US" altLang="en-US" dirty="0"/>
              <a:t> </a:t>
            </a:r>
            <a:r>
              <a:rPr lang="en-US" altLang="en-US" dirty="0" err="1"/>
              <a:t>tiện</a:t>
            </a:r>
            <a:r>
              <a:rPr lang="en-US" altLang="en-US" dirty="0"/>
              <a:t> </a:t>
            </a:r>
            <a:r>
              <a:rPr lang="en-US" altLang="en-US" dirty="0" err="1"/>
              <a:t>ích</a:t>
            </a:r>
            <a:r>
              <a:rPr lang="en-US" altLang="en-US" dirty="0"/>
              <a:t> </a:t>
            </a:r>
            <a:r>
              <a:rPr lang="en-US" altLang="en-US" b="1" dirty="0"/>
              <a:t>User Manager</a:t>
            </a:r>
            <a:r>
              <a:rPr lang="en-US" altLang="en-US" dirty="0"/>
              <a:t> </a:t>
            </a:r>
            <a:r>
              <a:rPr lang="en-US" altLang="en-US" dirty="0" err="1"/>
              <a:t>cho</a:t>
            </a:r>
            <a:r>
              <a:rPr lang="en-US" altLang="en-US" dirty="0"/>
              <a:t> </a:t>
            </a:r>
            <a:r>
              <a:rPr lang="en-US" altLang="en-US" dirty="0" err="1"/>
              <a:t>phép</a:t>
            </a:r>
            <a:r>
              <a:rPr lang="en-US" altLang="en-US" dirty="0"/>
              <a:t> ta </a:t>
            </a:r>
            <a:r>
              <a:rPr lang="en-US" altLang="en-US" dirty="0" err="1"/>
              <a:t>có</a:t>
            </a:r>
            <a:r>
              <a:rPr lang="en-US" altLang="en-US" dirty="0"/>
              <a:t> </a:t>
            </a:r>
            <a:r>
              <a:rPr lang="en-US" altLang="en-US" dirty="0" err="1"/>
              <a:t>thể</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và</a:t>
            </a:r>
            <a:r>
              <a:rPr lang="en-US" altLang="en-US" dirty="0"/>
              <a:t> </a:t>
            </a:r>
            <a:r>
              <a:rPr lang="en-US" altLang="en-US" dirty="0" err="1"/>
              <a:t>nhóm</a:t>
            </a:r>
            <a:r>
              <a:rPr lang="en-US" altLang="en-US" dirty="0"/>
              <a:t> </a:t>
            </a:r>
            <a:r>
              <a:rPr lang="en-US" altLang="en-US" dirty="0" err="1"/>
              <a:t>linh</a:t>
            </a:r>
            <a:r>
              <a:rPr lang="en-US" altLang="en-US" dirty="0"/>
              <a:t> </a:t>
            </a:r>
            <a:r>
              <a:rPr lang="en-US" altLang="en-US" dirty="0" err="1"/>
              <a:t>hoạt</a:t>
            </a:r>
            <a:r>
              <a:rPr lang="en-US" altLang="en-US" dirty="0"/>
              <a:t> </a:t>
            </a:r>
            <a:r>
              <a:rPr lang="en-US" altLang="en-US" dirty="0" err="1"/>
              <a:t>và</a:t>
            </a:r>
            <a:r>
              <a:rPr lang="en-US" altLang="en-US" dirty="0"/>
              <a:t> </a:t>
            </a:r>
            <a:r>
              <a:rPr lang="en-US" altLang="en-US" dirty="0" err="1"/>
              <a:t>hiệu</a:t>
            </a:r>
            <a:r>
              <a:rPr lang="en-US" altLang="en-US" dirty="0"/>
              <a:t> </a:t>
            </a:r>
            <a:r>
              <a:rPr lang="en-US" altLang="en-US" dirty="0" err="1"/>
              <a:t>quả</a:t>
            </a:r>
            <a:r>
              <a:rPr lang="en-US" altLang="en-US" dirty="0"/>
              <a:t> </a:t>
            </a:r>
            <a:r>
              <a:rPr lang="en-US" altLang="en-US" dirty="0" err="1"/>
              <a:t>hơn</a:t>
            </a:r>
            <a:r>
              <a:rPr lang="en-US" altLang="en-US" dirty="0"/>
              <a:t>.</a:t>
            </a:r>
          </a:p>
          <a:p>
            <a:pPr lvl="1"/>
            <a:r>
              <a:rPr lang="en-US" altLang="en-US" dirty="0" err="1"/>
              <a:t>Chọn</a:t>
            </a:r>
            <a:r>
              <a:rPr lang="en-US" altLang="en-US" dirty="0"/>
              <a:t> </a:t>
            </a:r>
            <a:r>
              <a:rPr lang="en-US" altLang="en-US" dirty="0">
                <a:solidFill>
                  <a:srgbClr val="FF0000"/>
                </a:solidFill>
              </a:rPr>
              <a:t>System -&gt; </a:t>
            </a:r>
            <a:r>
              <a:rPr lang="en-US" altLang="en-US" dirty="0" err="1">
                <a:solidFill>
                  <a:srgbClr val="FF0000"/>
                </a:solidFill>
              </a:rPr>
              <a:t>Adminitration</a:t>
            </a:r>
            <a:r>
              <a:rPr lang="en-US" altLang="en-US" dirty="0">
                <a:solidFill>
                  <a:srgbClr val="FF0000"/>
                </a:solidFill>
              </a:rPr>
              <a:t> -&gt; Users and Groups</a:t>
            </a:r>
          </a:p>
          <a:p>
            <a:pPr lvl="1"/>
            <a:r>
              <a:rPr lang="en-US" altLang="en-US" dirty="0" err="1"/>
              <a:t>Giao</a:t>
            </a:r>
            <a:r>
              <a:rPr lang="en-US" altLang="en-US" dirty="0"/>
              <a:t> </a:t>
            </a:r>
            <a:r>
              <a:rPr lang="en-US" altLang="en-US" dirty="0" err="1"/>
              <a:t>diện</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trong</a:t>
            </a:r>
            <a:r>
              <a:rPr lang="en-US" altLang="en-US" dirty="0"/>
              <a:t> Linux</a:t>
            </a:r>
          </a:p>
          <a:p>
            <a:endParaRPr lang="en-US" dirty="0"/>
          </a:p>
        </p:txBody>
      </p:sp>
      <p:pic>
        <p:nvPicPr>
          <p:cNvPr id="4098" name="Picture 2" descr="The CentOS User Management Dialog">
            <a:extLst>
              <a:ext uri="{FF2B5EF4-FFF2-40B4-BE49-F238E27FC236}">
                <a16:creationId xmlns:a16="http://schemas.microsoft.com/office/drawing/2014/main" id="{77127CDD-A773-4386-A1E8-0915DC869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246" y="3314700"/>
            <a:ext cx="61341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22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CEF9-5A23-4D77-987B-515812C75F10}"/>
              </a:ext>
            </a:extLst>
          </p:cNvPr>
          <p:cNvSpPr>
            <a:spLocks noGrp="1"/>
          </p:cNvSpPr>
          <p:nvPr>
            <p:ph type="title"/>
          </p:nvPr>
        </p:nvSpPr>
        <p:spPr/>
        <p:txBody>
          <a:bodyPr/>
          <a:lstStyle/>
          <a:p>
            <a:r>
              <a:rPr lang="en-US" dirty="0"/>
              <a:t>IV. QUẢN LÝ QUA GIAO DIỆN</a:t>
            </a:r>
          </a:p>
        </p:txBody>
      </p:sp>
      <p:sp>
        <p:nvSpPr>
          <p:cNvPr id="3" name="Content Placeholder 2">
            <a:extLst>
              <a:ext uri="{FF2B5EF4-FFF2-40B4-BE49-F238E27FC236}">
                <a16:creationId xmlns:a16="http://schemas.microsoft.com/office/drawing/2014/main" id="{F3B845AD-2696-44AF-9575-C8EB0D6608C1}"/>
              </a:ext>
            </a:extLst>
          </p:cNvPr>
          <p:cNvSpPr>
            <a:spLocks noGrp="1"/>
          </p:cNvSpPr>
          <p:nvPr>
            <p:ph idx="1"/>
          </p:nvPr>
        </p:nvSpPr>
        <p:spPr>
          <a:xfrm>
            <a:off x="229704" y="1066800"/>
            <a:ext cx="11480800" cy="5486400"/>
          </a:xfrm>
        </p:spPr>
        <p:txBody>
          <a:bodyPr/>
          <a:lstStyle/>
          <a:p>
            <a:r>
              <a:rPr lang="en-US" altLang="en-US" b="1" dirty="0" err="1"/>
              <a:t>Tạo</a:t>
            </a:r>
            <a:r>
              <a:rPr lang="en-US" altLang="en-US" b="1" dirty="0"/>
              <a:t> </a:t>
            </a:r>
            <a:r>
              <a:rPr lang="en-US" altLang="en-US" b="1" dirty="0" err="1"/>
              <a:t>tài</a:t>
            </a:r>
            <a:r>
              <a:rPr lang="en-US" altLang="en-US" b="1" dirty="0"/>
              <a:t> </a:t>
            </a:r>
            <a:r>
              <a:rPr lang="en-US" altLang="en-US" b="1" dirty="0" err="1"/>
              <a:t>khoản</a:t>
            </a:r>
            <a:r>
              <a:rPr lang="en-US" altLang="en-US" dirty="0"/>
              <a:t>: </a:t>
            </a:r>
            <a:r>
              <a:rPr lang="en-US" altLang="en-US" dirty="0" err="1"/>
              <a:t>chọn</a:t>
            </a:r>
            <a:r>
              <a:rPr lang="en-US" altLang="en-US" dirty="0"/>
              <a:t> </a:t>
            </a:r>
            <a:r>
              <a:rPr lang="en-US" altLang="en-US" dirty="0" err="1"/>
              <a:t>nút</a:t>
            </a:r>
            <a:r>
              <a:rPr lang="en-US" altLang="en-US" dirty="0"/>
              <a:t> </a:t>
            </a:r>
            <a:r>
              <a:rPr lang="en-US" altLang="en-US" dirty="0" err="1"/>
              <a:t>chức</a:t>
            </a:r>
            <a:r>
              <a:rPr lang="en-US" altLang="en-US" dirty="0"/>
              <a:t> </a:t>
            </a:r>
            <a:r>
              <a:rPr lang="en-US" altLang="en-US" dirty="0" err="1"/>
              <a:t>năng</a:t>
            </a:r>
            <a:r>
              <a:rPr lang="en-US" altLang="en-US" dirty="0"/>
              <a:t> </a:t>
            </a:r>
            <a:r>
              <a:rPr lang="en-US" altLang="en-US" b="1" dirty="0"/>
              <a:t>Add User.</a:t>
            </a:r>
            <a:endParaRPr lang="en-US" dirty="0"/>
          </a:p>
        </p:txBody>
      </p:sp>
      <p:pic>
        <p:nvPicPr>
          <p:cNvPr id="5122" name="Picture 2" descr="The CentOS create new user dialog">
            <a:extLst>
              <a:ext uri="{FF2B5EF4-FFF2-40B4-BE49-F238E27FC236}">
                <a16:creationId xmlns:a16="http://schemas.microsoft.com/office/drawing/2014/main" id="{8F34308A-5273-49C9-9D53-7F70FC3C6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949" y="1666047"/>
            <a:ext cx="3748294" cy="478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045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CCD9-1210-4848-967A-18B9A1EA711B}"/>
              </a:ext>
            </a:extLst>
          </p:cNvPr>
          <p:cNvSpPr>
            <a:spLocks noGrp="1"/>
          </p:cNvSpPr>
          <p:nvPr>
            <p:ph type="title"/>
          </p:nvPr>
        </p:nvSpPr>
        <p:spPr/>
        <p:txBody>
          <a:bodyPr/>
          <a:lstStyle/>
          <a:p>
            <a:r>
              <a:rPr lang="en-US" dirty="0"/>
              <a:t>IV. QUẢN LÝ QUA GIAO DIỆN</a:t>
            </a:r>
          </a:p>
        </p:txBody>
      </p:sp>
      <p:sp>
        <p:nvSpPr>
          <p:cNvPr id="3" name="Content Placeholder 2">
            <a:extLst>
              <a:ext uri="{FF2B5EF4-FFF2-40B4-BE49-F238E27FC236}">
                <a16:creationId xmlns:a16="http://schemas.microsoft.com/office/drawing/2014/main" id="{BF0EBDF3-F376-448F-88C8-4E3838DA82EF}"/>
              </a:ext>
            </a:extLst>
          </p:cNvPr>
          <p:cNvSpPr>
            <a:spLocks noGrp="1"/>
          </p:cNvSpPr>
          <p:nvPr>
            <p:ph idx="1"/>
          </p:nvPr>
        </p:nvSpPr>
        <p:spPr/>
        <p:txBody>
          <a:bodyPr/>
          <a:lstStyle/>
          <a:p>
            <a:r>
              <a:rPr lang="en-US" altLang="en-US" b="1" dirty="0" err="1"/>
              <a:t>Thay</a:t>
            </a:r>
            <a:r>
              <a:rPr lang="en-US" altLang="en-US" b="1" dirty="0"/>
              <a:t> </a:t>
            </a:r>
            <a:r>
              <a:rPr lang="en-US" altLang="en-US" b="1" dirty="0" err="1"/>
              <a:t>đổi</a:t>
            </a:r>
            <a:r>
              <a:rPr lang="en-US" altLang="en-US" b="1" dirty="0"/>
              <a:t> </a:t>
            </a:r>
            <a:r>
              <a:rPr lang="en-US" altLang="en-US" b="1" dirty="0" err="1"/>
              <a:t>thông</a:t>
            </a:r>
            <a:r>
              <a:rPr lang="en-US" altLang="en-US" b="1" dirty="0"/>
              <a:t> tin </a:t>
            </a:r>
            <a:r>
              <a:rPr lang="en-US" altLang="en-US" b="1" dirty="0" err="1"/>
              <a:t>cho</a:t>
            </a:r>
            <a:r>
              <a:rPr lang="en-US" altLang="en-US" b="1" dirty="0"/>
              <a:t> </a:t>
            </a:r>
            <a:r>
              <a:rPr lang="en-US" altLang="en-US" b="1" dirty="0" err="1"/>
              <a:t>tài</a:t>
            </a:r>
            <a:r>
              <a:rPr lang="en-US" altLang="en-US" b="1" dirty="0"/>
              <a:t> </a:t>
            </a:r>
            <a:r>
              <a:rPr lang="en-US" altLang="en-US" b="1" dirty="0" err="1"/>
              <a:t>khoản</a:t>
            </a:r>
            <a:r>
              <a:rPr lang="en-US" altLang="en-US" b="1" dirty="0"/>
              <a:t>: </a:t>
            </a:r>
            <a:r>
              <a:rPr lang="en-US" altLang="en-US" dirty="0" err="1"/>
              <a:t>bằng</a:t>
            </a:r>
            <a:r>
              <a:rPr lang="en-US" altLang="en-US" dirty="0"/>
              <a:t> </a:t>
            </a:r>
            <a:r>
              <a:rPr lang="en-US" altLang="en-US" dirty="0" err="1"/>
              <a:t>cách</a:t>
            </a:r>
            <a:r>
              <a:rPr lang="en-US" altLang="en-US" dirty="0"/>
              <a:t> </a:t>
            </a:r>
            <a:r>
              <a:rPr lang="en-US" altLang="en-US" dirty="0" err="1"/>
              <a:t>nhấp</a:t>
            </a:r>
            <a:r>
              <a:rPr lang="en-US" altLang="en-US" dirty="0"/>
              <a:t> </a:t>
            </a:r>
            <a:r>
              <a:rPr lang="en-US" altLang="en-US" dirty="0" err="1"/>
              <a:t>đôi</a:t>
            </a:r>
            <a:r>
              <a:rPr lang="en-US" altLang="en-US" dirty="0"/>
              <a:t> </a:t>
            </a:r>
            <a:r>
              <a:rPr lang="en-US" altLang="en-US" dirty="0" err="1"/>
              <a:t>vào</a:t>
            </a:r>
            <a:r>
              <a:rPr lang="en-US" altLang="en-US" dirty="0"/>
              <a:t> </a:t>
            </a:r>
            <a:r>
              <a:rPr lang="en-US" altLang="en-US" dirty="0" err="1"/>
              <a:t>biểu</a:t>
            </a:r>
            <a:r>
              <a:rPr lang="en-US" altLang="en-US" dirty="0"/>
              <a:t> </a:t>
            </a:r>
            <a:r>
              <a:rPr lang="en-US" altLang="en-US" dirty="0" err="1"/>
              <a:t>tượng</a:t>
            </a:r>
            <a:r>
              <a:rPr lang="en-US" altLang="en-US" dirty="0"/>
              <a:t> </a:t>
            </a:r>
            <a:r>
              <a:rPr lang="en-US" altLang="en-US" dirty="0" err="1"/>
              <a:t>tên</a:t>
            </a:r>
            <a:r>
              <a:rPr lang="en-US" altLang="en-US" dirty="0"/>
              <a:t> account </a:t>
            </a:r>
          </a:p>
          <a:p>
            <a:endParaRPr lang="en-US" dirty="0"/>
          </a:p>
        </p:txBody>
      </p:sp>
      <p:pic>
        <p:nvPicPr>
          <p:cNvPr id="4" name="Picture 6">
            <a:extLst>
              <a:ext uri="{FF2B5EF4-FFF2-40B4-BE49-F238E27FC236}">
                <a16:creationId xmlns:a16="http://schemas.microsoft.com/office/drawing/2014/main" id="{1727E94C-D422-411C-85EB-E8C2222C4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417" y="2150165"/>
            <a:ext cx="616267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115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ECBD-FC51-4B8D-8BA2-47FF10CCCA87}"/>
              </a:ext>
            </a:extLst>
          </p:cNvPr>
          <p:cNvSpPr>
            <a:spLocks noGrp="1"/>
          </p:cNvSpPr>
          <p:nvPr>
            <p:ph type="title"/>
          </p:nvPr>
        </p:nvSpPr>
        <p:spPr/>
        <p:txBody>
          <a:bodyPr/>
          <a:lstStyle/>
          <a:p>
            <a:r>
              <a:rPr lang="en-US" dirty="0"/>
              <a:t>IV. QUẢN LÝ QUA GIAO DIỆN</a:t>
            </a:r>
          </a:p>
        </p:txBody>
      </p:sp>
      <p:sp>
        <p:nvSpPr>
          <p:cNvPr id="3" name="Content Placeholder 2">
            <a:extLst>
              <a:ext uri="{FF2B5EF4-FFF2-40B4-BE49-F238E27FC236}">
                <a16:creationId xmlns:a16="http://schemas.microsoft.com/office/drawing/2014/main" id="{2BA4C6CE-8677-4BCA-BFD0-EB5EAD7F0F03}"/>
              </a:ext>
            </a:extLst>
          </p:cNvPr>
          <p:cNvSpPr>
            <a:spLocks noGrp="1"/>
          </p:cNvSpPr>
          <p:nvPr>
            <p:ph idx="1"/>
          </p:nvPr>
        </p:nvSpPr>
        <p:spPr/>
        <p:txBody>
          <a:bodyPr/>
          <a:lstStyle/>
          <a:p>
            <a:r>
              <a:rPr lang="en-US" altLang="en-US" b="1" dirty="0" err="1"/>
              <a:t>Tạo</a:t>
            </a:r>
            <a:r>
              <a:rPr lang="en-US" altLang="en-US" b="1" dirty="0"/>
              <a:t> </a:t>
            </a:r>
            <a:r>
              <a:rPr lang="en-US" altLang="en-US" b="1" dirty="0" err="1"/>
              <a:t>nhóm</a:t>
            </a:r>
            <a:r>
              <a:rPr lang="en-US" altLang="en-US" dirty="0"/>
              <a:t>: </a:t>
            </a:r>
            <a:r>
              <a:rPr lang="en-US" altLang="en-US" dirty="0" err="1"/>
              <a:t>chọn</a:t>
            </a:r>
            <a:r>
              <a:rPr lang="en-US" altLang="en-US" dirty="0"/>
              <a:t> </a:t>
            </a:r>
            <a:r>
              <a:rPr lang="en-US" altLang="en-US" dirty="0" err="1"/>
              <a:t>nút</a:t>
            </a:r>
            <a:r>
              <a:rPr lang="en-US" altLang="en-US" dirty="0"/>
              <a:t> </a:t>
            </a:r>
            <a:r>
              <a:rPr lang="en-US" altLang="en-US" dirty="0" err="1"/>
              <a:t>chức</a:t>
            </a:r>
            <a:r>
              <a:rPr lang="en-US" altLang="en-US" dirty="0"/>
              <a:t> </a:t>
            </a:r>
            <a:r>
              <a:rPr lang="en-US" altLang="en-US" dirty="0" err="1"/>
              <a:t>năng</a:t>
            </a:r>
            <a:r>
              <a:rPr lang="en-US" altLang="en-US" dirty="0"/>
              <a:t> </a:t>
            </a:r>
            <a:r>
              <a:rPr lang="en-US" altLang="en-US" b="1" dirty="0"/>
              <a:t>Add Group.</a:t>
            </a:r>
            <a:endParaRPr lang="en-US" altLang="en-US" dirty="0"/>
          </a:p>
          <a:p>
            <a:r>
              <a:rPr lang="en-US" altLang="en-US" dirty="0" err="1"/>
              <a:t>Đặt</a:t>
            </a:r>
            <a:r>
              <a:rPr lang="en-US" altLang="en-US" dirty="0"/>
              <a:t> </a:t>
            </a:r>
            <a:r>
              <a:rPr lang="en-US" altLang="en-US" dirty="0" err="1"/>
              <a:t>tên</a:t>
            </a:r>
            <a:r>
              <a:rPr lang="en-US" altLang="en-US" dirty="0"/>
              <a:t> </a:t>
            </a:r>
            <a:r>
              <a:rPr lang="en-US" altLang="en-US" dirty="0" err="1"/>
              <a:t>nhóm</a:t>
            </a:r>
            <a:r>
              <a:rPr lang="en-US" altLang="en-US" dirty="0"/>
              <a:t> </a:t>
            </a:r>
            <a:r>
              <a:rPr lang="en-US" altLang="en-US" dirty="0" err="1"/>
              <a:t>và</a:t>
            </a:r>
            <a:r>
              <a:rPr lang="en-US" altLang="en-US" dirty="0"/>
              <a:t> </a:t>
            </a:r>
            <a:r>
              <a:rPr lang="en-US" altLang="en-US" dirty="0" err="1"/>
              <a:t>nhấn</a:t>
            </a:r>
            <a:r>
              <a:rPr lang="en-US" altLang="en-US" dirty="0"/>
              <a:t> OK.</a:t>
            </a:r>
          </a:p>
          <a:p>
            <a:endParaRPr lang="en-US" dirty="0"/>
          </a:p>
        </p:txBody>
      </p:sp>
      <p:pic>
        <p:nvPicPr>
          <p:cNvPr id="4" name="Picture 5">
            <a:extLst>
              <a:ext uri="{FF2B5EF4-FFF2-40B4-BE49-F238E27FC236}">
                <a16:creationId xmlns:a16="http://schemas.microsoft.com/office/drawing/2014/main" id="{79C4F164-974E-4754-B073-BAEBBB4BB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26" y="2315818"/>
            <a:ext cx="7255565" cy="3541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399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7C30-59D3-4E14-A60C-9834B2310435}"/>
              </a:ext>
            </a:extLst>
          </p:cNvPr>
          <p:cNvSpPr>
            <a:spLocks noGrp="1"/>
          </p:cNvSpPr>
          <p:nvPr>
            <p:ph type="title"/>
          </p:nvPr>
        </p:nvSpPr>
        <p:spPr/>
        <p:txBody>
          <a:bodyPr/>
          <a:lstStyle/>
          <a:p>
            <a:r>
              <a:rPr lang="en-US" dirty="0"/>
              <a:t>IV. QUẢN LÝ QUA GIAO DIỆN</a:t>
            </a:r>
          </a:p>
        </p:txBody>
      </p:sp>
      <p:sp>
        <p:nvSpPr>
          <p:cNvPr id="3" name="Content Placeholder 2">
            <a:extLst>
              <a:ext uri="{FF2B5EF4-FFF2-40B4-BE49-F238E27FC236}">
                <a16:creationId xmlns:a16="http://schemas.microsoft.com/office/drawing/2014/main" id="{3C980D30-1F48-4C19-AD4D-453C7B0421B6}"/>
              </a:ext>
            </a:extLst>
          </p:cNvPr>
          <p:cNvSpPr>
            <a:spLocks noGrp="1"/>
          </p:cNvSpPr>
          <p:nvPr>
            <p:ph idx="1"/>
          </p:nvPr>
        </p:nvSpPr>
        <p:spPr/>
        <p:txBody>
          <a:bodyPr/>
          <a:lstStyle/>
          <a:p>
            <a:r>
              <a:rPr lang="en-US" altLang="en-US" b="1" dirty="0" err="1"/>
              <a:t>Thay</a:t>
            </a:r>
            <a:r>
              <a:rPr lang="en-US" altLang="en-US" b="1" dirty="0"/>
              <a:t> </a:t>
            </a:r>
            <a:r>
              <a:rPr lang="en-US" altLang="en-US" b="1" dirty="0" err="1"/>
              <a:t>đổi</a:t>
            </a:r>
            <a:r>
              <a:rPr lang="en-US" altLang="en-US" b="1" dirty="0"/>
              <a:t> </a:t>
            </a:r>
            <a:r>
              <a:rPr lang="en-US" altLang="en-US" b="1" dirty="0" err="1"/>
              <a:t>thông</a:t>
            </a:r>
            <a:r>
              <a:rPr lang="en-US" altLang="en-US" b="1" dirty="0"/>
              <a:t> tin </a:t>
            </a:r>
            <a:r>
              <a:rPr lang="en-US" altLang="en-US" b="1" dirty="0" err="1"/>
              <a:t>cho</a:t>
            </a:r>
            <a:r>
              <a:rPr lang="en-US" altLang="en-US" b="1" dirty="0"/>
              <a:t> </a:t>
            </a:r>
            <a:r>
              <a:rPr lang="en-US" altLang="en-US" b="1" dirty="0" err="1"/>
              <a:t>nhóm</a:t>
            </a:r>
            <a:r>
              <a:rPr lang="en-US" altLang="en-US" b="1" dirty="0"/>
              <a:t>: </a:t>
            </a:r>
            <a:r>
              <a:rPr lang="en-US" altLang="en-US" dirty="0" err="1"/>
              <a:t>nhấp</a:t>
            </a:r>
            <a:r>
              <a:rPr lang="en-US" altLang="en-US" dirty="0"/>
              <a:t> </a:t>
            </a:r>
            <a:r>
              <a:rPr lang="en-US" altLang="en-US" dirty="0" err="1"/>
              <a:t>đôi</a:t>
            </a:r>
            <a:r>
              <a:rPr lang="en-US" altLang="en-US" dirty="0"/>
              <a:t> </a:t>
            </a:r>
            <a:r>
              <a:rPr lang="en-US" altLang="en-US" dirty="0" err="1"/>
              <a:t>vào</a:t>
            </a:r>
            <a:r>
              <a:rPr lang="en-US" altLang="en-US" dirty="0"/>
              <a:t> </a:t>
            </a:r>
            <a:r>
              <a:rPr lang="en-US" altLang="en-US" dirty="0" err="1"/>
              <a:t>tên</a:t>
            </a:r>
            <a:r>
              <a:rPr lang="en-US" altLang="en-US" dirty="0"/>
              <a:t> </a:t>
            </a:r>
            <a:r>
              <a:rPr lang="en-US" altLang="en-US" dirty="0" err="1"/>
              <a:t>nhóm</a:t>
            </a:r>
            <a:r>
              <a:rPr lang="en-US" altLang="en-US" dirty="0"/>
              <a:t> </a:t>
            </a:r>
            <a:r>
              <a:rPr lang="en-US" altLang="en-US" dirty="0" err="1"/>
              <a:t>chọn</a:t>
            </a:r>
            <a:r>
              <a:rPr lang="en-US" altLang="en-US" dirty="0"/>
              <a:t> Group Users tab </a:t>
            </a:r>
            <a:r>
              <a:rPr lang="en-US" altLang="en-US" dirty="0" err="1"/>
              <a:t>để</a:t>
            </a:r>
            <a:r>
              <a:rPr lang="en-US" altLang="en-US" dirty="0"/>
              <a:t> </a:t>
            </a:r>
            <a:r>
              <a:rPr lang="en-US" altLang="en-US" dirty="0" err="1"/>
              <a:t>hiểu</a:t>
            </a:r>
            <a:r>
              <a:rPr lang="en-US" altLang="en-US" dirty="0"/>
              <a:t> </a:t>
            </a:r>
            <a:r>
              <a:rPr lang="en-US" altLang="en-US" dirty="0" err="1"/>
              <a:t>thêm</a:t>
            </a:r>
            <a:r>
              <a:rPr lang="en-US" altLang="en-US" dirty="0"/>
              <a:t> </a:t>
            </a:r>
            <a:r>
              <a:rPr lang="en-US" altLang="en-US" dirty="0" err="1"/>
              <a:t>hoặc</a:t>
            </a:r>
            <a:r>
              <a:rPr lang="en-US" altLang="en-US" dirty="0"/>
              <a:t> </a:t>
            </a:r>
            <a:r>
              <a:rPr lang="en-US" altLang="en-US" dirty="0" err="1"/>
              <a:t>loại</a:t>
            </a:r>
            <a:r>
              <a:rPr lang="en-US" altLang="en-US" dirty="0"/>
              <a:t> </a:t>
            </a:r>
            <a:r>
              <a:rPr lang="en-US" altLang="en-US" dirty="0" err="1"/>
              <a:t>bỏ</a:t>
            </a:r>
            <a:r>
              <a:rPr lang="en-US" altLang="en-US" dirty="0"/>
              <a:t> </a:t>
            </a:r>
            <a:r>
              <a:rPr lang="en-US" altLang="en-US" dirty="0" err="1"/>
              <a:t>thành</a:t>
            </a:r>
            <a:r>
              <a:rPr lang="en-US" altLang="en-US" dirty="0"/>
              <a:t> </a:t>
            </a:r>
            <a:r>
              <a:rPr lang="en-US" altLang="en-US" dirty="0" err="1"/>
              <a:t>viên</a:t>
            </a:r>
            <a:r>
              <a:rPr lang="en-US" altLang="en-US" dirty="0"/>
              <a:t> </a:t>
            </a:r>
            <a:r>
              <a:rPr lang="en-US" altLang="en-US" dirty="0" err="1"/>
              <a:t>trong</a:t>
            </a:r>
            <a:r>
              <a:rPr lang="en-US" altLang="en-US" dirty="0"/>
              <a:t> </a:t>
            </a:r>
            <a:r>
              <a:rPr lang="en-US" altLang="en-US" dirty="0" err="1"/>
              <a:t>nhóm</a:t>
            </a:r>
            <a:r>
              <a:rPr lang="en-US" altLang="en-US" dirty="0"/>
              <a:t>.</a:t>
            </a:r>
          </a:p>
          <a:p>
            <a:endParaRPr lang="en-US" dirty="0"/>
          </a:p>
        </p:txBody>
      </p:sp>
      <p:pic>
        <p:nvPicPr>
          <p:cNvPr id="4" name="Picture 5">
            <a:extLst>
              <a:ext uri="{FF2B5EF4-FFF2-40B4-BE49-F238E27FC236}">
                <a16:creationId xmlns:a16="http://schemas.microsoft.com/office/drawing/2014/main" id="{5EDD4011-059B-4FC9-8044-773E98A7F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519" y="2249557"/>
            <a:ext cx="336232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470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1A08-EF3E-49DE-90B3-8A5D65B5B3ED}"/>
              </a:ext>
            </a:extLst>
          </p:cNvPr>
          <p:cNvSpPr>
            <a:spLocks noGrp="1"/>
          </p:cNvSpPr>
          <p:nvPr>
            <p:ph type="title"/>
          </p:nvPr>
        </p:nvSpPr>
        <p:spPr/>
        <p:txBody>
          <a:bodyPr/>
          <a:lstStyle/>
          <a:p>
            <a:r>
              <a:rPr lang="en-US" dirty="0"/>
              <a:t>V. QUYỀN NG</a:t>
            </a:r>
            <a:r>
              <a:rPr lang="vi-VN" dirty="0"/>
              <a:t>Ư</a:t>
            </a:r>
            <a:r>
              <a:rPr lang="en-US" dirty="0"/>
              <a:t>ỜI DÙNG</a:t>
            </a:r>
          </a:p>
        </p:txBody>
      </p:sp>
      <p:sp>
        <p:nvSpPr>
          <p:cNvPr id="3" name="Content Placeholder 2">
            <a:extLst>
              <a:ext uri="{FF2B5EF4-FFF2-40B4-BE49-F238E27FC236}">
                <a16:creationId xmlns:a16="http://schemas.microsoft.com/office/drawing/2014/main" id="{2365B979-7B47-4648-99A8-00634A905162}"/>
              </a:ext>
            </a:extLst>
          </p:cNvPr>
          <p:cNvSpPr>
            <a:spLocks noGrp="1"/>
          </p:cNvSpPr>
          <p:nvPr>
            <p:ph idx="1"/>
          </p:nvPr>
        </p:nvSpPr>
        <p:spPr/>
        <p:txBody>
          <a:bodyPr/>
          <a:lstStyle/>
          <a:p>
            <a:pPr algn="just"/>
            <a:r>
              <a:rPr lang="pt-BR" altLang="en-US" dirty="0"/>
              <a:t>Linux cho phép người dùng xác định các quyền đọc  (read), viết  (write) và thực thi  (execute) cho từng đối tượng. </a:t>
            </a:r>
            <a:r>
              <a:rPr lang="en-US" altLang="en-US" dirty="0" err="1"/>
              <a:t>Có</a:t>
            </a:r>
            <a:r>
              <a:rPr lang="en-US" altLang="en-US" dirty="0"/>
              <a:t> </a:t>
            </a:r>
            <a:r>
              <a:rPr lang="en-US" altLang="en-US" dirty="0" err="1"/>
              <a:t>ba</a:t>
            </a:r>
            <a:r>
              <a:rPr lang="en-US" altLang="en-US" dirty="0"/>
              <a:t> </a:t>
            </a:r>
            <a:r>
              <a:rPr lang="en-US" altLang="en-US" dirty="0" err="1"/>
              <a:t>đối</a:t>
            </a:r>
            <a:r>
              <a:rPr lang="en-US" altLang="en-US" dirty="0"/>
              <a:t> </a:t>
            </a:r>
            <a:r>
              <a:rPr lang="en-US" altLang="en-US" dirty="0" err="1"/>
              <a:t>tượng</a:t>
            </a:r>
            <a:endParaRPr lang="en-US" altLang="en-US" dirty="0"/>
          </a:p>
          <a:p>
            <a:pPr lvl="1" algn="just"/>
            <a:r>
              <a:rPr lang="en-US" altLang="en-US" dirty="0" err="1">
                <a:solidFill>
                  <a:srgbClr val="FF0000"/>
                </a:solidFill>
              </a:rPr>
              <a:t>Người</a:t>
            </a:r>
            <a:r>
              <a:rPr lang="en-US" altLang="en-US" dirty="0">
                <a:solidFill>
                  <a:srgbClr val="FF0000"/>
                </a:solidFill>
              </a:rPr>
              <a:t> </a:t>
            </a:r>
            <a:r>
              <a:rPr lang="en-US" altLang="en-US" dirty="0" err="1">
                <a:solidFill>
                  <a:srgbClr val="FF0000"/>
                </a:solidFill>
              </a:rPr>
              <a:t>sở</a:t>
            </a:r>
            <a:r>
              <a:rPr lang="en-US" altLang="en-US" dirty="0">
                <a:solidFill>
                  <a:srgbClr val="FF0000"/>
                </a:solidFill>
              </a:rPr>
              <a:t> </a:t>
            </a:r>
            <a:r>
              <a:rPr lang="en-US" altLang="en-US" dirty="0" err="1">
                <a:solidFill>
                  <a:srgbClr val="FF0000"/>
                </a:solidFill>
              </a:rPr>
              <a:t>hữu</a:t>
            </a:r>
            <a:r>
              <a:rPr lang="en-US" altLang="en-US" dirty="0"/>
              <a:t> (the owner)</a:t>
            </a:r>
          </a:p>
          <a:p>
            <a:pPr lvl="1" algn="just"/>
            <a:r>
              <a:rPr lang="en-US" altLang="en-US" dirty="0" err="1">
                <a:solidFill>
                  <a:srgbClr val="FF0000"/>
                </a:solidFill>
              </a:rPr>
              <a:t>Nhóm</a:t>
            </a:r>
            <a:r>
              <a:rPr lang="en-US" altLang="en-US" dirty="0">
                <a:solidFill>
                  <a:srgbClr val="FF0000"/>
                </a:solidFill>
              </a:rPr>
              <a:t> </a:t>
            </a:r>
            <a:r>
              <a:rPr lang="en-US" altLang="en-US" dirty="0" err="1">
                <a:solidFill>
                  <a:srgbClr val="FF0000"/>
                </a:solidFill>
              </a:rPr>
              <a:t>sở</a:t>
            </a:r>
            <a:r>
              <a:rPr lang="en-US" altLang="en-US" dirty="0">
                <a:solidFill>
                  <a:srgbClr val="FF0000"/>
                </a:solidFill>
              </a:rPr>
              <a:t> </a:t>
            </a:r>
            <a:r>
              <a:rPr lang="en-US" altLang="en-US" dirty="0" err="1">
                <a:solidFill>
                  <a:srgbClr val="FF0000"/>
                </a:solidFill>
              </a:rPr>
              <a:t>hữu</a:t>
            </a:r>
            <a:r>
              <a:rPr lang="en-US" altLang="en-US" dirty="0"/>
              <a:t> (the group owner)</a:t>
            </a:r>
          </a:p>
          <a:p>
            <a:pPr lvl="1" algn="just"/>
            <a:r>
              <a:rPr lang="en-US" altLang="en-US" dirty="0" err="1">
                <a:solidFill>
                  <a:srgbClr val="FF0000"/>
                </a:solidFill>
              </a:rPr>
              <a:t>Người</a:t>
            </a:r>
            <a:r>
              <a:rPr lang="en-US" altLang="en-US" dirty="0">
                <a:solidFill>
                  <a:srgbClr val="FF0000"/>
                </a:solidFill>
              </a:rPr>
              <a:t> </a:t>
            </a:r>
            <a:r>
              <a:rPr lang="en-US" altLang="en-US" dirty="0" err="1">
                <a:solidFill>
                  <a:srgbClr val="FF0000"/>
                </a:solidFill>
              </a:rPr>
              <a:t>khác</a:t>
            </a:r>
            <a:r>
              <a:rPr lang="en-US" altLang="en-US" dirty="0"/>
              <a:t> (“other users” hay everyone else)</a:t>
            </a:r>
          </a:p>
          <a:p>
            <a:endParaRPr lang="en-US" dirty="0"/>
          </a:p>
        </p:txBody>
      </p:sp>
    </p:spTree>
    <p:extLst>
      <p:ext uri="{BB962C8B-B14F-4D97-AF65-F5344CB8AC3E}">
        <p14:creationId xmlns:p14="http://schemas.microsoft.com/office/powerpoint/2010/main" val="376138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C7405-B1F9-4ECF-9442-9EC590DABDD5}"/>
              </a:ext>
            </a:extLst>
          </p:cNvPr>
          <p:cNvSpPr>
            <a:spLocks noGrp="1"/>
          </p:cNvSpPr>
          <p:nvPr>
            <p:ph type="title"/>
          </p:nvPr>
        </p:nvSpPr>
        <p:spPr/>
        <p:txBody>
          <a:bodyPr/>
          <a:lstStyle/>
          <a:p>
            <a:r>
              <a:rPr lang="en-US" dirty="0"/>
              <a:t>V. QUYỀN NG</a:t>
            </a:r>
            <a:r>
              <a:rPr lang="vi-VN" dirty="0"/>
              <a:t>Ư</a:t>
            </a:r>
            <a:r>
              <a:rPr lang="en-US" dirty="0"/>
              <a:t>ỜI DÙNG</a:t>
            </a:r>
          </a:p>
        </p:txBody>
      </p:sp>
      <p:sp>
        <p:nvSpPr>
          <p:cNvPr id="3" name="Content Placeholder 2">
            <a:extLst>
              <a:ext uri="{FF2B5EF4-FFF2-40B4-BE49-F238E27FC236}">
                <a16:creationId xmlns:a16="http://schemas.microsoft.com/office/drawing/2014/main" id="{A4B1E3F3-B6C3-4676-84BD-94D29C1EC898}"/>
              </a:ext>
            </a:extLst>
          </p:cNvPr>
          <p:cNvSpPr>
            <a:spLocks noGrp="1"/>
          </p:cNvSpPr>
          <p:nvPr>
            <p:ph idx="1"/>
          </p:nvPr>
        </p:nvSpPr>
        <p:spPr/>
        <p:txBody>
          <a:bodyPr/>
          <a:lstStyle/>
          <a:p>
            <a:pPr algn="just"/>
            <a:r>
              <a:rPr lang="en-US" altLang="en-US" dirty="0" err="1"/>
              <a:t>Quyền</a:t>
            </a:r>
            <a:r>
              <a:rPr lang="en-US" altLang="en-US" dirty="0"/>
              <a:t> </a:t>
            </a:r>
            <a:r>
              <a:rPr lang="en-US" altLang="en-US" dirty="0" err="1"/>
              <a:t>đọc</a:t>
            </a:r>
            <a:r>
              <a:rPr lang="en-US" altLang="en-US" dirty="0"/>
              <a:t> (Read – r – 4) </a:t>
            </a:r>
            <a:r>
              <a:rPr lang="en-US" altLang="en-US" dirty="0" err="1"/>
              <a:t>cho</a:t>
            </a:r>
            <a:r>
              <a:rPr lang="en-US" altLang="en-US" dirty="0"/>
              <a:t> </a:t>
            </a:r>
            <a:r>
              <a:rPr lang="en-US" altLang="en-US" dirty="0" err="1"/>
              <a:t>phép</a:t>
            </a:r>
            <a:r>
              <a:rPr lang="en-US" altLang="en-US" dirty="0"/>
              <a:t> </a:t>
            </a:r>
            <a:r>
              <a:rPr lang="en-US" altLang="en-US" dirty="0" err="1"/>
              <a:t>đọc</a:t>
            </a:r>
            <a:r>
              <a:rPr lang="en-US" altLang="en-US" dirty="0"/>
              <a:t> </a:t>
            </a:r>
            <a:r>
              <a:rPr lang="en-US" altLang="en-US" dirty="0" err="1"/>
              <a:t>nội</a:t>
            </a:r>
            <a:r>
              <a:rPr lang="en-US" altLang="en-US" dirty="0"/>
              <a:t> dung </a:t>
            </a:r>
            <a:r>
              <a:rPr lang="en-US" altLang="en-US" dirty="0" err="1"/>
              <a:t>tập</a:t>
            </a:r>
            <a:r>
              <a:rPr lang="en-US" altLang="en-US" dirty="0"/>
              <a:t> tin</a:t>
            </a:r>
          </a:p>
          <a:p>
            <a:pPr algn="just"/>
            <a:r>
              <a:rPr lang="en-US" altLang="en-US" sz="3400" dirty="0" err="1">
                <a:solidFill>
                  <a:srgbClr val="0000CC"/>
                </a:solidFill>
                <a:ea typeface="+mn-ea"/>
              </a:rPr>
              <a:t>Quyền</a:t>
            </a:r>
            <a:r>
              <a:rPr lang="en-US" altLang="en-US" sz="3400" dirty="0">
                <a:solidFill>
                  <a:srgbClr val="0000CC"/>
                </a:solidFill>
                <a:ea typeface="+mn-ea"/>
              </a:rPr>
              <a:t> </a:t>
            </a:r>
            <a:r>
              <a:rPr lang="en-US" altLang="en-US" sz="3400" dirty="0" err="1">
                <a:solidFill>
                  <a:srgbClr val="0000CC"/>
                </a:solidFill>
                <a:ea typeface="+mn-ea"/>
              </a:rPr>
              <a:t>ghi</a:t>
            </a:r>
            <a:r>
              <a:rPr lang="en-US" altLang="en-US" sz="3400" dirty="0">
                <a:solidFill>
                  <a:srgbClr val="0000CC"/>
                </a:solidFill>
                <a:ea typeface="+mn-ea"/>
              </a:rPr>
              <a:t> (Write – w – 2) </a:t>
            </a:r>
            <a:r>
              <a:rPr lang="en-US" altLang="en-US" sz="3400" dirty="0" err="1">
                <a:solidFill>
                  <a:srgbClr val="0000CC"/>
                </a:solidFill>
                <a:ea typeface="+mn-ea"/>
              </a:rPr>
              <a:t>dùng</a:t>
            </a:r>
            <a:r>
              <a:rPr lang="en-US" altLang="en-US" sz="3400" dirty="0">
                <a:solidFill>
                  <a:srgbClr val="0000CC"/>
                </a:solidFill>
                <a:ea typeface="+mn-ea"/>
              </a:rPr>
              <a:t> </a:t>
            </a:r>
            <a:r>
              <a:rPr lang="en-US" altLang="en-US" sz="3400" dirty="0" err="1">
                <a:solidFill>
                  <a:srgbClr val="0000CC"/>
                </a:solidFill>
                <a:ea typeface="+mn-ea"/>
              </a:rPr>
              <a:t>để</a:t>
            </a:r>
            <a:r>
              <a:rPr lang="en-US" altLang="en-US" sz="3400" dirty="0">
                <a:solidFill>
                  <a:srgbClr val="0000CC"/>
                </a:solidFill>
                <a:ea typeface="+mn-ea"/>
              </a:rPr>
              <a:t> </a:t>
            </a:r>
            <a:r>
              <a:rPr lang="en-US" altLang="en-US" sz="3400" dirty="0" err="1">
                <a:solidFill>
                  <a:srgbClr val="0000CC"/>
                </a:solidFill>
                <a:ea typeface="+mn-ea"/>
              </a:rPr>
              <a:t>tạo</a:t>
            </a:r>
            <a:r>
              <a:rPr lang="en-US" altLang="en-US" sz="3400" dirty="0">
                <a:solidFill>
                  <a:srgbClr val="0000CC"/>
                </a:solidFill>
                <a:ea typeface="+mn-ea"/>
              </a:rPr>
              <a:t>, </a:t>
            </a:r>
            <a:r>
              <a:rPr lang="en-US" altLang="en-US" sz="3400" dirty="0" err="1">
                <a:solidFill>
                  <a:srgbClr val="0000CC"/>
                </a:solidFill>
                <a:ea typeface="+mn-ea"/>
              </a:rPr>
              <a:t>thay</a:t>
            </a:r>
            <a:r>
              <a:rPr lang="en-US" altLang="en-US" sz="3400" dirty="0">
                <a:solidFill>
                  <a:srgbClr val="0000CC"/>
                </a:solidFill>
                <a:ea typeface="+mn-ea"/>
              </a:rPr>
              <a:t> </a:t>
            </a:r>
            <a:r>
              <a:rPr lang="en-US" altLang="en-US" sz="3400" dirty="0" err="1">
                <a:solidFill>
                  <a:srgbClr val="0000CC"/>
                </a:solidFill>
                <a:ea typeface="+mn-ea"/>
              </a:rPr>
              <a:t>đổi</a:t>
            </a:r>
            <a:r>
              <a:rPr lang="en-US" altLang="en-US" sz="3400" dirty="0">
                <a:solidFill>
                  <a:srgbClr val="0000CC"/>
                </a:solidFill>
                <a:ea typeface="+mn-ea"/>
              </a:rPr>
              <a:t> hay </a:t>
            </a:r>
            <a:r>
              <a:rPr lang="en-US" altLang="en-US" sz="3400" dirty="0" err="1">
                <a:solidFill>
                  <a:srgbClr val="0000CC"/>
                </a:solidFill>
                <a:ea typeface="+mn-ea"/>
              </a:rPr>
              <a:t>xóa</a:t>
            </a:r>
            <a:r>
              <a:rPr lang="en-US" altLang="en-US" sz="3400" dirty="0">
                <a:solidFill>
                  <a:srgbClr val="0000CC"/>
                </a:solidFill>
                <a:ea typeface="+mn-ea"/>
              </a:rPr>
              <a:t> </a:t>
            </a:r>
            <a:r>
              <a:rPr lang="en-US" altLang="en-US" sz="3400" dirty="0" err="1">
                <a:solidFill>
                  <a:srgbClr val="0000CC"/>
                </a:solidFill>
                <a:ea typeface="+mn-ea"/>
              </a:rPr>
              <a:t>tập</a:t>
            </a:r>
            <a:r>
              <a:rPr lang="en-US" altLang="en-US" sz="3400" dirty="0">
                <a:solidFill>
                  <a:srgbClr val="0000CC"/>
                </a:solidFill>
                <a:ea typeface="+mn-ea"/>
              </a:rPr>
              <a:t> tin</a:t>
            </a:r>
          </a:p>
          <a:p>
            <a:pPr algn="just"/>
            <a:r>
              <a:rPr lang="en-US" altLang="en-US" sz="3400" dirty="0" err="1">
                <a:solidFill>
                  <a:srgbClr val="0000CC"/>
                </a:solidFill>
                <a:ea typeface="+mn-ea"/>
              </a:rPr>
              <a:t>Quyền</a:t>
            </a:r>
            <a:r>
              <a:rPr lang="en-US" altLang="en-US" sz="3400" dirty="0">
                <a:solidFill>
                  <a:srgbClr val="0000CC"/>
                </a:solidFill>
                <a:ea typeface="+mn-ea"/>
              </a:rPr>
              <a:t> </a:t>
            </a:r>
            <a:r>
              <a:rPr lang="en-US" altLang="en-US" sz="3400" dirty="0" err="1">
                <a:solidFill>
                  <a:srgbClr val="0000CC"/>
                </a:solidFill>
                <a:ea typeface="+mn-ea"/>
              </a:rPr>
              <a:t>thực</a:t>
            </a:r>
            <a:r>
              <a:rPr lang="en-US" altLang="en-US" sz="3400" dirty="0">
                <a:solidFill>
                  <a:srgbClr val="0000CC"/>
                </a:solidFill>
                <a:ea typeface="+mn-ea"/>
              </a:rPr>
              <a:t> </a:t>
            </a:r>
            <a:r>
              <a:rPr lang="en-US" altLang="en-US" sz="3400" dirty="0" err="1">
                <a:solidFill>
                  <a:srgbClr val="0000CC"/>
                </a:solidFill>
                <a:ea typeface="+mn-ea"/>
              </a:rPr>
              <a:t>thi</a:t>
            </a:r>
            <a:r>
              <a:rPr lang="en-US" altLang="en-US" sz="3400" dirty="0">
                <a:solidFill>
                  <a:srgbClr val="0000CC"/>
                </a:solidFill>
                <a:ea typeface="+mn-ea"/>
              </a:rPr>
              <a:t> (Execute – x – 1) </a:t>
            </a:r>
            <a:r>
              <a:rPr lang="en-US" altLang="en-US" sz="3400" dirty="0" err="1">
                <a:solidFill>
                  <a:srgbClr val="0000CC"/>
                </a:solidFill>
                <a:ea typeface="+mn-ea"/>
              </a:rPr>
              <a:t>cho</a:t>
            </a:r>
            <a:r>
              <a:rPr lang="en-US" altLang="en-US" sz="3400" dirty="0">
                <a:solidFill>
                  <a:srgbClr val="0000CC"/>
                </a:solidFill>
                <a:ea typeface="+mn-ea"/>
              </a:rPr>
              <a:t> </a:t>
            </a:r>
            <a:r>
              <a:rPr lang="en-US" altLang="en-US" sz="3400" dirty="0" err="1">
                <a:solidFill>
                  <a:srgbClr val="0000CC"/>
                </a:solidFill>
                <a:ea typeface="+mn-ea"/>
              </a:rPr>
              <a:t>phép</a:t>
            </a:r>
            <a:r>
              <a:rPr lang="en-US" altLang="en-US" sz="3400" dirty="0">
                <a:solidFill>
                  <a:srgbClr val="0000CC"/>
                </a:solidFill>
                <a:ea typeface="+mn-ea"/>
              </a:rPr>
              <a:t> </a:t>
            </a:r>
            <a:r>
              <a:rPr lang="en-US" altLang="en-US" sz="3400" dirty="0" err="1">
                <a:solidFill>
                  <a:srgbClr val="0000CC"/>
                </a:solidFill>
                <a:ea typeface="+mn-ea"/>
              </a:rPr>
              <a:t>thực</a:t>
            </a:r>
            <a:r>
              <a:rPr lang="en-US" altLang="en-US" sz="3400" dirty="0">
                <a:solidFill>
                  <a:srgbClr val="0000CC"/>
                </a:solidFill>
                <a:ea typeface="+mn-ea"/>
              </a:rPr>
              <a:t> </a:t>
            </a:r>
            <a:r>
              <a:rPr lang="en-US" altLang="en-US" sz="3400" dirty="0" err="1">
                <a:solidFill>
                  <a:srgbClr val="0000CC"/>
                </a:solidFill>
                <a:ea typeface="+mn-ea"/>
              </a:rPr>
              <a:t>thi</a:t>
            </a:r>
            <a:r>
              <a:rPr lang="en-US" altLang="en-US" sz="3400" dirty="0">
                <a:solidFill>
                  <a:srgbClr val="0000CC"/>
                </a:solidFill>
                <a:ea typeface="+mn-ea"/>
              </a:rPr>
              <a:t> </a:t>
            </a:r>
            <a:r>
              <a:rPr lang="en-US" altLang="en-US" sz="3400" dirty="0" err="1">
                <a:solidFill>
                  <a:srgbClr val="0000CC"/>
                </a:solidFill>
                <a:ea typeface="+mn-ea"/>
              </a:rPr>
              <a:t>chương</a:t>
            </a:r>
            <a:r>
              <a:rPr lang="en-US" altLang="en-US" sz="3400" dirty="0">
                <a:solidFill>
                  <a:srgbClr val="0000CC"/>
                </a:solidFill>
                <a:ea typeface="+mn-ea"/>
              </a:rPr>
              <a:t> </a:t>
            </a:r>
            <a:r>
              <a:rPr lang="en-US" altLang="en-US" sz="3400" dirty="0" err="1">
                <a:solidFill>
                  <a:srgbClr val="0000CC"/>
                </a:solidFill>
                <a:ea typeface="+mn-ea"/>
              </a:rPr>
              <a:t>trình</a:t>
            </a:r>
            <a:endParaRPr lang="en-US" altLang="en-US" sz="3400" dirty="0">
              <a:solidFill>
                <a:srgbClr val="0000CC"/>
              </a:solidFill>
              <a:ea typeface="+mn-ea"/>
            </a:endParaRPr>
          </a:p>
          <a:p>
            <a:pPr lvl="1">
              <a:buFontTx/>
              <a:buNone/>
            </a:pPr>
            <a:r>
              <a:rPr lang="en-US" altLang="en-US" u="sng" dirty="0" err="1"/>
              <a:t>Ví</a:t>
            </a:r>
            <a:r>
              <a:rPr lang="en-US" altLang="en-US" u="sng" dirty="0"/>
              <a:t> </a:t>
            </a:r>
            <a:r>
              <a:rPr lang="en-US" altLang="en-US" u="sng" dirty="0" err="1"/>
              <a:t>dụ</a:t>
            </a:r>
            <a:r>
              <a:rPr lang="en-US" altLang="en-US" dirty="0"/>
              <a:t>: </a:t>
            </a:r>
            <a:r>
              <a:rPr lang="en-US" altLang="en-US" dirty="0" err="1"/>
              <a:t>lệnh</a:t>
            </a:r>
            <a:r>
              <a:rPr lang="en-US" altLang="en-US" dirty="0"/>
              <a:t> </a:t>
            </a:r>
            <a:r>
              <a:rPr lang="en-US" altLang="en-US" dirty="0">
                <a:solidFill>
                  <a:srgbClr val="FF0000"/>
                </a:solidFill>
              </a:rPr>
              <a:t>ls –l  </a:t>
            </a:r>
            <a:r>
              <a:rPr lang="en-US" altLang="en-US" dirty="0" err="1">
                <a:solidFill>
                  <a:srgbClr val="FF0000"/>
                </a:solidFill>
              </a:rPr>
              <a:t>myfile</a:t>
            </a:r>
            <a:endParaRPr lang="pt-BR" altLang="en-US" b="1" dirty="0">
              <a:solidFill>
                <a:srgbClr val="FF0000"/>
              </a:solidFill>
            </a:endParaRPr>
          </a:p>
          <a:p>
            <a:pPr lvl="1">
              <a:buFontTx/>
              <a:buNone/>
            </a:pPr>
            <a:r>
              <a:rPr lang="pt-BR" altLang="en-US" b="1" dirty="0"/>
              <a:t>	-rw-r--r--  1  fido  users  163  Dec 7  14 : 31  myfile</a:t>
            </a:r>
            <a:endParaRPr lang="pt-BR" altLang="en-US" dirty="0"/>
          </a:p>
          <a:p>
            <a:pPr lvl="1">
              <a:buFontTx/>
              <a:buNone/>
            </a:pPr>
            <a:r>
              <a:rPr lang="pt-BR" altLang="en-US" dirty="0"/>
              <a:t>	Các ký tự -</a:t>
            </a:r>
            <a:r>
              <a:rPr lang="pt-BR" altLang="en-US" b="1" dirty="0"/>
              <a:t>rw-r--r--</a:t>
            </a:r>
            <a:r>
              <a:rPr lang="pt-BR" altLang="en-US" dirty="0"/>
              <a:t> biểu thị quyền truy cập của tập tin myfile</a:t>
            </a:r>
            <a:endParaRPr lang="en-US" altLang="en-US" dirty="0"/>
          </a:p>
          <a:p>
            <a:endParaRPr lang="en-US" dirty="0"/>
          </a:p>
        </p:txBody>
      </p:sp>
    </p:spTree>
    <p:extLst>
      <p:ext uri="{BB962C8B-B14F-4D97-AF65-F5344CB8AC3E}">
        <p14:creationId xmlns:p14="http://schemas.microsoft.com/office/powerpoint/2010/main" val="2004473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8B26-CDA3-4769-ABDF-A2A1274D6352}"/>
              </a:ext>
            </a:extLst>
          </p:cNvPr>
          <p:cNvSpPr>
            <a:spLocks noGrp="1"/>
          </p:cNvSpPr>
          <p:nvPr>
            <p:ph type="title"/>
          </p:nvPr>
        </p:nvSpPr>
        <p:spPr/>
        <p:txBody>
          <a:bodyPr/>
          <a:lstStyle/>
          <a:p>
            <a:r>
              <a:rPr lang="en-US" dirty="0"/>
              <a:t>V. QUYỀN NG</a:t>
            </a:r>
            <a:r>
              <a:rPr lang="vi-VN" dirty="0"/>
              <a:t>Ư</a:t>
            </a:r>
            <a:r>
              <a:rPr lang="en-US" dirty="0"/>
              <a:t>ỜI DÙNG</a:t>
            </a:r>
          </a:p>
        </p:txBody>
      </p:sp>
      <p:sp>
        <p:nvSpPr>
          <p:cNvPr id="3" name="Content Placeholder 2">
            <a:extLst>
              <a:ext uri="{FF2B5EF4-FFF2-40B4-BE49-F238E27FC236}">
                <a16:creationId xmlns:a16="http://schemas.microsoft.com/office/drawing/2014/main" id="{800337FE-6F74-4D20-A373-1C78C29C996F}"/>
              </a:ext>
            </a:extLst>
          </p:cNvPr>
          <p:cNvSpPr>
            <a:spLocks noGrp="1"/>
          </p:cNvSpPr>
          <p:nvPr>
            <p:ph idx="1"/>
          </p:nvPr>
        </p:nvSpPr>
        <p:spPr/>
        <p:txBody>
          <a:bodyPr/>
          <a:lstStyle/>
          <a:p>
            <a:endParaRPr lang="en-US" dirty="0"/>
          </a:p>
        </p:txBody>
      </p:sp>
      <p:pic>
        <p:nvPicPr>
          <p:cNvPr id="4" name="Picture 4">
            <a:extLst>
              <a:ext uri="{FF2B5EF4-FFF2-40B4-BE49-F238E27FC236}">
                <a16:creationId xmlns:a16="http://schemas.microsoft.com/office/drawing/2014/main" id="{FF2AE13D-8A3A-490F-B3B1-DF98408FD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026" y="257175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7CC4E20D-6F29-44AE-B00C-3E7B09113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5026" y="3790950"/>
            <a:ext cx="41148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376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FC45-CE50-4CAA-A28B-10D09C633708}"/>
              </a:ext>
            </a:extLst>
          </p:cNvPr>
          <p:cNvSpPr>
            <a:spLocks noGrp="1"/>
          </p:cNvSpPr>
          <p:nvPr>
            <p:ph type="title"/>
          </p:nvPr>
        </p:nvSpPr>
        <p:spPr/>
        <p:txBody>
          <a:bodyPr/>
          <a:lstStyle/>
          <a:p>
            <a:r>
              <a:rPr lang="en-US" dirty="0"/>
              <a:t>V. QUYỀN NG</a:t>
            </a:r>
            <a:r>
              <a:rPr lang="vi-VN" dirty="0"/>
              <a:t>Ư</a:t>
            </a:r>
            <a:r>
              <a:rPr lang="en-US" dirty="0"/>
              <a:t>ỜI DÙNG</a:t>
            </a:r>
          </a:p>
        </p:txBody>
      </p:sp>
      <p:sp>
        <p:nvSpPr>
          <p:cNvPr id="3" name="Content Placeholder 2">
            <a:extLst>
              <a:ext uri="{FF2B5EF4-FFF2-40B4-BE49-F238E27FC236}">
                <a16:creationId xmlns:a16="http://schemas.microsoft.com/office/drawing/2014/main" id="{4B7692D2-7332-47F0-997B-B677B9C3C3BF}"/>
              </a:ext>
            </a:extLst>
          </p:cNvPr>
          <p:cNvSpPr>
            <a:spLocks noGrp="1"/>
          </p:cNvSpPr>
          <p:nvPr>
            <p:ph idx="1"/>
          </p:nvPr>
        </p:nvSpPr>
        <p:spPr/>
        <p:txBody>
          <a:bodyPr/>
          <a:lstStyle/>
          <a:p>
            <a:pPr>
              <a:tabLst>
                <a:tab pos="2176463" algn="l"/>
              </a:tabLst>
            </a:pPr>
            <a:r>
              <a:rPr lang="en-US" altLang="en-US" b="1" dirty="0" err="1"/>
              <a:t>Tổ</a:t>
            </a:r>
            <a:r>
              <a:rPr lang="en-US" altLang="en-US" b="1" dirty="0"/>
              <a:t> </a:t>
            </a:r>
            <a:r>
              <a:rPr lang="en-US" altLang="en-US" b="1" dirty="0" err="1"/>
              <a:t>hợp</a:t>
            </a:r>
            <a:r>
              <a:rPr lang="en-US" altLang="en-US" b="1" dirty="0"/>
              <a:t> </a:t>
            </a:r>
            <a:r>
              <a:rPr lang="en-US" altLang="en-US" b="1" dirty="0" err="1"/>
              <a:t>của</a:t>
            </a:r>
            <a:r>
              <a:rPr lang="en-US" altLang="en-US" b="1" dirty="0"/>
              <a:t> </a:t>
            </a:r>
            <a:r>
              <a:rPr lang="en-US" altLang="en-US" b="1" dirty="0" err="1"/>
              <a:t>ba</a:t>
            </a:r>
            <a:r>
              <a:rPr lang="en-US" altLang="en-US" b="1" dirty="0"/>
              <a:t> </a:t>
            </a:r>
            <a:r>
              <a:rPr lang="en-US" altLang="en-US" b="1" dirty="0" err="1"/>
              <a:t>quyền</a:t>
            </a:r>
            <a:r>
              <a:rPr lang="en-US" altLang="en-US" b="1" dirty="0"/>
              <a:t> </a:t>
            </a:r>
            <a:r>
              <a:rPr lang="en-US" altLang="en-US" b="1" dirty="0" err="1"/>
              <a:t>trên</a:t>
            </a:r>
            <a:r>
              <a:rPr lang="en-US" altLang="en-US" b="1" dirty="0"/>
              <a:t> </a:t>
            </a:r>
            <a:r>
              <a:rPr lang="en-US" altLang="en-US" b="1" dirty="0" err="1"/>
              <a:t>có</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từ</a:t>
            </a:r>
            <a:r>
              <a:rPr lang="en-US" altLang="en-US" b="1" dirty="0"/>
              <a:t> 0 </a:t>
            </a:r>
            <a:r>
              <a:rPr lang="en-US" altLang="en-US" b="1" dirty="0" err="1"/>
              <a:t>đến</a:t>
            </a:r>
            <a:r>
              <a:rPr lang="en-US" altLang="en-US" b="1" dirty="0"/>
              <a:t> 7</a:t>
            </a:r>
          </a:p>
          <a:p>
            <a:pPr lvl="2" indent="-285750">
              <a:tabLst>
                <a:tab pos="2176463" algn="l"/>
              </a:tabLst>
            </a:pPr>
            <a:r>
              <a:rPr lang="en-US" altLang="en-US" sz="2600" dirty="0">
                <a:solidFill>
                  <a:srgbClr val="FF0000"/>
                </a:solidFill>
              </a:rPr>
              <a:t>0 or ---	</a:t>
            </a:r>
            <a:r>
              <a:rPr lang="en-US" altLang="en-US" sz="2600" dirty="0"/>
              <a:t>: </a:t>
            </a:r>
            <a:r>
              <a:rPr lang="en-US" altLang="en-US" sz="2600" dirty="0" err="1"/>
              <a:t>không</a:t>
            </a:r>
            <a:r>
              <a:rPr lang="en-US" altLang="en-US" sz="2600" dirty="0"/>
              <a:t> </a:t>
            </a:r>
            <a:r>
              <a:rPr lang="en-US" altLang="en-US" sz="2600" dirty="0" err="1"/>
              <a:t>có</a:t>
            </a:r>
            <a:r>
              <a:rPr lang="en-US" altLang="en-US" sz="2600" dirty="0"/>
              <a:t> </a:t>
            </a:r>
            <a:r>
              <a:rPr lang="en-US" altLang="en-US" sz="2600" dirty="0" err="1"/>
              <a:t>quyền</a:t>
            </a:r>
            <a:endParaRPr lang="en-US" altLang="en-US" sz="2600" dirty="0"/>
          </a:p>
          <a:p>
            <a:pPr lvl="2" indent="-285750">
              <a:tabLst>
                <a:tab pos="2176463" algn="l"/>
              </a:tabLst>
            </a:pPr>
            <a:r>
              <a:rPr lang="en-US" altLang="en-US" sz="2600" dirty="0">
                <a:solidFill>
                  <a:srgbClr val="FF0000"/>
                </a:solidFill>
              </a:rPr>
              <a:t>1 or</a:t>
            </a:r>
            <a:r>
              <a:rPr lang="en-US" altLang="en-US" sz="2600" dirty="0"/>
              <a:t> </a:t>
            </a:r>
            <a:r>
              <a:rPr lang="en-US" altLang="en-US" sz="2600" dirty="0">
                <a:solidFill>
                  <a:srgbClr val="FF0000"/>
                </a:solidFill>
              </a:rPr>
              <a:t>--x	</a:t>
            </a:r>
            <a:r>
              <a:rPr lang="en-US" altLang="en-US" sz="2600" dirty="0"/>
              <a:t>: execute</a:t>
            </a:r>
          </a:p>
          <a:p>
            <a:pPr lvl="2" indent="-285750">
              <a:tabLst>
                <a:tab pos="2176463" algn="l"/>
              </a:tabLst>
            </a:pPr>
            <a:r>
              <a:rPr lang="en-US" altLang="en-US" sz="2600" dirty="0">
                <a:solidFill>
                  <a:srgbClr val="FF0000"/>
                </a:solidFill>
              </a:rPr>
              <a:t>2 or -w-	</a:t>
            </a:r>
            <a:r>
              <a:rPr lang="en-US" altLang="en-US" sz="2600" dirty="0"/>
              <a:t>: write-only  (race)</a:t>
            </a:r>
          </a:p>
          <a:p>
            <a:pPr lvl="2" indent="-285750">
              <a:tabLst>
                <a:tab pos="2176463" algn="l"/>
              </a:tabLst>
            </a:pPr>
            <a:r>
              <a:rPr lang="en-US" altLang="en-US" sz="2600" dirty="0">
                <a:solidFill>
                  <a:srgbClr val="FF0000"/>
                </a:solidFill>
              </a:rPr>
              <a:t>3 or -</a:t>
            </a:r>
            <a:r>
              <a:rPr lang="en-US" altLang="en-US" sz="2600" dirty="0" err="1">
                <a:solidFill>
                  <a:srgbClr val="FF0000"/>
                </a:solidFill>
              </a:rPr>
              <a:t>wr</a:t>
            </a:r>
            <a:r>
              <a:rPr lang="en-US" altLang="en-US" sz="2600" dirty="0">
                <a:solidFill>
                  <a:srgbClr val="FF0000"/>
                </a:solidFill>
              </a:rPr>
              <a:t>	</a:t>
            </a:r>
            <a:r>
              <a:rPr lang="en-US" altLang="en-US" sz="2600" dirty="0"/>
              <a:t>: write </a:t>
            </a:r>
            <a:r>
              <a:rPr lang="en-US" altLang="en-US" sz="2600" dirty="0" err="1"/>
              <a:t>và</a:t>
            </a:r>
            <a:r>
              <a:rPr lang="en-US" altLang="en-US" sz="2600" dirty="0"/>
              <a:t>  execute</a:t>
            </a:r>
          </a:p>
          <a:p>
            <a:pPr lvl="2" indent="-285750">
              <a:tabLst>
                <a:tab pos="2176463" algn="l"/>
              </a:tabLst>
            </a:pPr>
            <a:r>
              <a:rPr lang="en-US" altLang="en-US" sz="2600" dirty="0">
                <a:solidFill>
                  <a:srgbClr val="FF0000"/>
                </a:solidFill>
              </a:rPr>
              <a:t>4 or r--	</a:t>
            </a:r>
            <a:r>
              <a:rPr lang="en-US" altLang="en-US" sz="2600" dirty="0"/>
              <a:t>: read-only</a:t>
            </a:r>
          </a:p>
          <a:p>
            <a:pPr lvl="2" indent="-285750">
              <a:tabLst>
                <a:tab pos="2176463" algn="l"/>
              </a:tabLst>
            </a:pPr>
            <a:r>
              <a:rPr lang="en-US" altLang="en-US" sz="2600" dirty="0">
                <a:solidFill>
                  <a:srgbClr val="FF0000"/>
                </a:solidFill>
              </a:rPr>
              <a:t>5 or r-x	</a:t>
            </a:r>
            <a:r>
              <a:rPr lang="en-US" altLang="en-US" sz="2600" dirty="0"/>
              <a:t>: read </a:t>
            </a:r>
            <a:r>
              <a:rPr lang="en-US" altLang="en-US" sz="2600" dirty="0" err="1"/>
              <a:t>và</a:t>
            </a:r>
            <a:r>
              <a:rPr lang="en-US" altLang="en-US" sz="2600" dirty="0"/>
              <a:t>  execute</a:t>
            </a:r>
          </a:p>
          <a:p>
            <a:pPr lvl="2" indent="-285750">
              <a:tabLst>
                <a:tab pos="2176463" algn="l"/>
              </a:tabLst>
            </a:pPr>
            <a:r>
              <a:rPr lang="en-US" altLang="en-US" sz="2600" dirty="0">
                <a:solidFill>
                  <a:srgbClr val="FF0000"/>
                </a:solidFill>
              </a:rPr>
              <a:t>6 or </a:t>
            </a:r>
            <a:r>
              <a:rPr lang="en-US" altLang="en-US" sz="2600" dirty="0" err="1">
                <a:solidFill>
                  <a:srgbClr val="FF0000"/>
                </a:solidFill>
              </a:rPr>
              <a:t>rw</a:t>
            </a:r>
            <a:r>
              <a:rPr lang="en-US" altLang="en-US" sz="2600" dirty="0">
                <a:solidFill>
                  <a:srgbClr val="FF0000"/>
                </a:solidFill>
              </a:rPr>
              <a:t>-	</a:t>
            </a:r>
            <a:r>
              <a:rPr lang="en-US" altLang="en-US" sz="2600" dirty="0"/>
              <a:t>: read </a:t>
            </a:r>
            <a:r>
              <a:rPr lang="en-US" altLang="en-US" sz="2600" dirty="0" err="1"/>
              <a:t>và</a:t>
            </a:r>
            <a:r>
              <a:rPr lang="en-US" altLang="en-US" sz="2600" dirty="0"/>
              <a:t>  write</a:t>
            </a:r>
          </a:p>
          <a:p>
            <a:pPr lvl="2" indent="-285750">
              <a:tabLst>
                <a:tab pos="2176463" algn="l"/>
              </a:tabLst>
            </a:pPr>
            <a:r>
              <a:rPr lang="en-US" altLang="en-US" sz="2600" dirty="0">
                <a:solidFill>
                  <a:srgbClr val="FF0000"/>
                </a:solidFill>
              </a:rPr>
              <a:t>7 or </a:t>
            </a:r>
            <a:r>
              <a:rPr lang="en-US" altLang="en-US" sz="2600" dirty="0" err="1">
                <a:solidFill>
                  <a:srgbClr val="FF0000"/>
                </a:solidFill>
              </a:rPr>
              <a:t>rwx</a:t>
            </a:r>
            <a:r>
              <a:rPr lang="en-US" altLang="en-US" sz="2600" dirty="0">
                <a:solidFill>
                  <a:srgbClr val="FF0000"/>
                </a:solidFill>
              </a:rPr>
              <a:t>	</a:t>
            </a:r>
            <a:r>
              <a:rPr lang="en-US" altLang="en-US" sz="2600" dirty="0"/>
              <a:t>: read, write </a:t>
            </a:r>
            <a:r>
              <a:rPr lang="en-US" altLang="en-US" sz="2600" dirty="0" err="1"/>
              <a:t>và</a:t>
            </a:r>
            <a:r>
              <a:rPr lang="en-US" altLang="en-US" sz="2600" dirty="0"/>
              <a:t>  execute</a:t>
            </a:r>
            <a:endParaRPr lang="en-US" sz="2600" dirty="0"/>
          </a:p>
        </p:txBody>
      </p:sp>
    </p:spTree>
    <p:extLst>
      <p:ext uri="{BB962C8B-B14F-4D97-AF65-F5344CB8AC3E}">
        <p14:creationId xmlns:p14="http://schemas.microsoft.com/office/powerpoint/2010/main" val="1369795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F304-AB43-426C-B4CD-A8D3A2FC45A4}"/>
              </a:ext>
            </a:extLst>
          </p:cNvPr>
          <p:cNvSpPr>
            <a:spLocks noGrp="1"/>
          </p:cNvSpPr>
          <p:nvPr>
            <p:ph type="title"/>
          </p:nvPr>
        </p:nvSpPr>
        <p:spPr/>
        <p:txBody>
          <a:bodyPr/>
          <a:lstStyle/>
          <a:p>
            <a:r>
              <a:rPr lang="en-US" dirty="0"/>
              <a:t>V. QUYỀN NG</a:t>
            </a:r>
            <a:r>
              <a:rPr lang="vi-VN" dirty="0"/>
              <a:t>Ư</a:t>
            </a:r>
            <a:r>
              <a:rPr lang="en-US" dirty="0"/>
              <a:t>ỜI DÙNG</a:t>
            </a:r>
          </a:p>
        </p:txBody>
      </p:sp>
      <p:sp>
        <p:nvSpPr>
          <p:cNvPr id="3" name="Content Placeholder 2">
            <a:extLst>
              <a:ext uri="{FF2B5EF4-FFF2-40B4-BE49-F238E27FC236}">
                <a16:creationId xmlns:a16="http://schemas.microsoft.com/office/drawing/2014/main" id="{2EE98A15-5998-4347-A7BB-A43F6294399F}"/>
              </a:ext>
            </a:extLst>
          </p:cNvPr>
          <p:cNvSpPr>
            <a:spLocks noGrp="1"/>
          </p:cNvSpPr>
          <p:nvPr>
            <p:ph idx="1"/>
          </p:nvPr>
        </p:nvSpPr>
        <p:spPr/>
        <p:txBody>
          <a:bodyPr/>
          <a:lstStyle/>
          <a:p>
            <a:r>
              <a:rPr lang="en-US" altLang="en-US" dirty="0"/>
              <a:t>GÁN QUYỀN CHO NGƯỜI DÙNG</a:t>
            </a:r>
          </a:p>
          <a:p>
            <a:pPr lvl="1"/>
            <a:r>
              <a:rPr lang="en-US" altLang="en-US" b="1" dirty="0" err="1"/>
              <a:t>Lệnh</a:t>
            </a:r>
            <a:r>
              <a:rPr lang="en-US" altLang="en-US" b="1" dirty="0"/>
              <a:t> </a:t>
            </a:r>
            <a:r>
              <a:rPr lang="en-US" altLang="en-US" b="1" dirty="0" err="1"/>
              <a:t>chmod</a:t>
            </a:r>
            <a:r>
              <a:rPr lang="en-US" altLang="en-US" dirty="0"/>
              <a:t>: </a:t>
            </a:r>
            <a:r>
              <a:rPr lang="en-US" altLang="en-US" dirty="0" err="1"/>
              <a:t>cấp</a:t>
            </a:r>
            <a:r>
              <a:rPr lang="en-US" altLang="en-US" dirty="0"/>
              <a:t> </a:t>
            </a:r>
            <a:r>
              <a:rPr lang="en-US" altLang="en-US" dirty="0" err="1"/>
              <a:t>quyền</a:t>
            </a:r>
            <a:r>
              <a:rPr lang="en-US" altLang="en-US" dirty="0"/>
              <a:t> </a:t>
            </a:r>
            <a:r>
              <a:rPr lang="en-US" altLang="en-US" dirty="0" err="1"/>
              <a:t>hạn</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của</a:t>
            </a:r>
            <a:r>
              <a:rPr lang="en-US" altLang="en-US" dirty="0"/>
              <a:t> </a:t>
            </a:r>
            <a:r>
              <a:rPr lang="en-US" altLang="en-US" dirty="0" err="1"/>
              <a:t>tập</a:t>
            </a:r>
            <a:r>
              <a:rPr lang="en-US" altLang="en-US" dirty="0"/>
              <a:t> tin hay </a:t>
            </a:r>
            <a:r>
              <a:rPr lang="en-US" altLang="en-US" dirty="0" err="1"/>
              <a:t>thư</a:t>
            </a:r>
            <a:r>
              <a:rPr lang="en-US" altLang="en-US" dirty="0"/>
              <a:t> </a:t>
            </a:r>
            <a:r>
              <a:rPr lang="en-US" altLang="en-US" dirty="0" err="1"/>
              <a:t>mục</a:t>
            </a:r>
            <a:endParaRPr lang="en-US" altLang="en-US" dirty="0"/>
          </a:p>
          <a:p>
            <a:pPr lvl="1">
              <a:buFontTx/>
              <a:buNone/>
            </a:pPr>
            <a:r>
              <a:rPr lang="en-US" altLang="en-US" i="1" dirty="0"/>
              <a:t>	</a:t>
            </a:r>
            <a:r>
              <a:rPr lang="en-US" altLang="en-US" i="1" u="sng" dirty="0" err="1"/>
              <a:t>Cú</a:t>
            </a:r>
            <a:r>
              <a:rPr lang="en-US" altLang="en-US" i="1" u="sng" dirty="0"/>
              <a:t> </a:t>
            </a:r>
            <a:r>
              <a:rPr lang="en-US" altLang="en-US" i="1" u="sng" dirty="0" err="1"/>
              <a:t>pháp</a:t>
            </a:r>
            <a:r>
              <a:rPr lang="en-US" altLang="en-US" dirty="0"/>
              <a:t>:</a:t>
            </a:r>
            <a:r>
              <a:rPr lang="en-US" altLang="en-US" dirty="0">
                <a:solidFill>
                  <a:srgbClr val="FF0000"/>
                </a:solidFill>
              </a:rPr>
              <a:t> </a:t>
            </a:r>
            <a:r>
              <a:rPr lang="en-US" altLang="en-US" b="1" dirty="0">
                <a:solidFill>
                  <a:srgbClr val="FF0000"/>
                </a:solidFill>
              </a:rPr>
              <a:t>#</a:t>
            </a:r>
            <a:r>
              <a:rPr lang="en-US" altLang="en-US" b="1" dirty="0" err="1">
                <a:solidFill>
                  <a:srgbClr val="FF0000"/>
                </a:solidFill>
              </a:rPr>
              <a:t>chmod</a:t>
            </a:r>
            <a:r>
              <a:rPr lang="en-US" altLang="en-US" b="1" dirty="0">
                <a:solidFill>
                  <a:srgbClr val="FF0000"/>
                </a:solidFill>
              </a:rPr>
              <a:t>   [</a:t>
            </a:r>
            <a:r>
              <a:rPr lang="en-US" altLang="en-US" b="1" dirty="0" err="1">
                <a:solidFill>
                  <a:srgbClr val="FF0000"/>
                </a:solidFill>
              </a:rPr>
              <a:t>tùy</a:t>
            </a:r>
            <a:r>
              <a:rPr lang="en-US" altLang="en-US" b="1" dirty="0">
                <a:solidFill>
                  <a:srgbClr val="FF0000"/>
                </a:solidFill>
              </a:rPr>
              <a:t> </a:t>
            </a:r>
            <a:r>
              <a:rPr lang="en-US" altLang="en-US" b="1" dirty="0" err="1">
                <a:solidFill>
                  <a:srgbClr val="FF0000"/>
                </a:solidFill>
              </a:rPr>
              <a:t>chọn</a:t>
            </a:r>
            <a:r>
              <a:rPr lang="en-US" altLang="en-US" b="1" dirty="0">
                <a:solidFill>
                  <a:srgbClr val="FF0000"/>
                </a:solidFill>
              </a:rPr>
              <a:t>]  [</a:t>
            </a:r>
            <a:r>
              <a:rPr lang="en-US" altLang="en-US" b="1" dirty="0" err="1">
                <a:solidFill>
                  <a:srgbClr val="FF0000"/>
                </a:solidFill>
              </a:rPr>
              <a:t>tập</a:t>
            </a:r>
            <a:r>
              <a:rPr lang="en-US" altLang="en-US" b="1" dirty="0">
                <a:solidFill>
                  <a:srgbClr val="FF0000"/>
                </a:solidFill>
              </a:rPr>
              <a:t> tin]</a:t>
            </a:r>
          </a:p>
          <a:p>
            <a:pPr lvl="1">
              <a:buFontTx/>
              <a:buNone/>
            </a:pPr>
            <a:r>
              <a:rPr lang="en-US" altLang="en-US" dirty="0"/>
              <a:t>	</a:t>
            </a:r>
            <a:r>
              <a:rPr lang="en-US" altLang="en-US" dirty="0" err="1"/>
              <a:t>Các</a:t>
            </a:r>
            <a:r>
              <a:rPr lang="en-US" altLang="en-US" dirty="0"/>
              <a:t> </a:t>
            </a:r>
            <a:r>
              <a:rPr lang="en-US" altLang="en-US" dirty="0" err="1"/>
              <a:t>tùy</a:t>
            </a:r>
            <a:r>
              <a:rPr lang="en-US" altLang="en-US" dirty="0"/>
              <a:t> </a:t>
            </a:r>
            <a:r>
              <a:rPr lang="en-US" altLang="en-US" dirty="0" err="1"/>
              <a:t>chọn</a:t>
            </a:r>
            <a:r>
              <a:rPr lang="en-US" altLang="en-US" dirty="0"/>
              <a:t>:</a:t>
            </a:r>
          </a:p>
          <a:p>
            <a:endParaRPr lang="en-US" altLang="en-US" u="sng" dirty="0"/>
          </a:p>
          <a:p>
            <a:endParaRPr lang="en-US" altLang="en-US" u="sng" dirty="0"/>
          </a:p>
          <a:p>
            <a:endParaRPr lang="en-US" altLang="en-US" u="sng" dirty="0"/>
          </a:p>
          <a:p>
            <a:pPr lvl="1">
              <a:buFontTx/>
              <a:buNone/>
            </a:pPr>
            <a:r>
              <a:rPr lang="en-US" altLang="en-US" u="sng" dirty="0" err="1"/>
              <a:t>Ví</a:t>
            </a:r>
            <a:r>
              <a:rPr lang="en-US" altLang="en-US" u="sng" dirty="0"/>
              <a:t> </a:t>
            </a:r>
            <a:r>
              <a:rPr lang="en-US" altLang="en-US" u="sng" dirty="0" err="1"/>
              <a:t>dụ</a:t>
            </a:r>
            <a:r>
              <a:rPr lang="en-US" altLang="en-US" dirty="0"/>
              <a:t>: </a:t>
            </a:r>
            <a:r>
              <a:rPr lang="en-US" altLang="en-US" dirty="0" err="1"/>
              <a:t>Thêm</a:t>
            </a:r>
            <a:r>
              <a:rPr lang="en-US" altLang="en-US" dirty="0"/>
              <a:t> </a:t>
            </a:r>
            <a:r>
              <a:rPr lang="en-US" altLang="en-US" dirty="0" err="1"/>
              <a:t>quyền</a:t>
            </a:r>
            <a:r>
              <a:rPr lang="en-US" altLang="en-US" dirty="0"/>
              <a:t> write </a:t>
            </a:r>
            <a:r>
              <a:rPr lang="en-US" altLang="en-US" dirty="0" err="1"/>
              <a:t>cho</a:t>
            </a:r>
            <a:r>
              <a:rPr lang="en-US" altLang="en-US" dirty="0"/>
              <a:t> </a:t>
            </a:r>
            <a:r>
              <a:rPr lang="en-US" altLang="en-US" dirty="0" err="1"/>
              <a:t>nhóm</a:t>
            </a:r>
            <a:r>
              <a:rPr lang="en-US" altLang="en-US" dirty="0"/>
              <a:t> </a:t>
            </a:r>
            <a:r>
              <a:rPr lang="en-US" altLang="en-US" dirty="0" err="1"/>
              <a:t>trên</a:t>
            </a:r>
            <a:r>
              <a:rPr lang="en-US" altLang="en-US" dirty="0"/>
              <a:t> </a:t>
            </a:r>
            <a:r>
              <a:rPr lang="en-US" altLang="en-US" dirty="0" err="1"/>
              <a:t>tập</a:t>
            </a:r>
            <a:r>
              <a:rPr lang="en-US" altLang="en-US" dirty="0"/>
              <a:t> tin </a:t>
            </a:r>
            <a:r>
              <a:rPr lang="en-US" altLang="en-US" dirty="0" err="1">
                <a:solidFill>
                  <a:srgbClr val="FF0000"/>
                </a:solidFill>
              </a:rPr>
              <a:t>myfile</a:t>
            </a:r>
            <a:r>
              <a:rPr lang="en-US" altLang="en-US" dirty="0"/>
              <a:t>.</a:t>
            </a:r>
          </a:p>
          <a:p>
            <a:pPr>
              <a:buNone/>
            </a:pPr>
            <a:r>
              <a:rPr lang="en-US" altLang="en-US" sz="2400" dirty="0"/>
              <a:t>		</a:t>
            </a:r>
            <a:r>
              <a:rPr lang="en-US" altLang="en-US" sz="2400" dirty="0">
                <a:solidFill>
                  <a:srgbClr val="FF0000"/>
                </a:solidFill>
              </a:rPr>
              <a:t>#</a:t>
            </a:r>
            <a:r>
              <a:rPr lang="en-US" altLang="en-US" sz="2400" dirty="0" err="1">
                <a:solidFill>
                  <a:srgbClr val="FF0000"/>
                </a:solidFill>
              </a:rPr>
              <a:t>chmod</a:t>
            </a:r>
            <a:r>
              <a:rPr lang="en-US" altLang="en-US" sz="2400" dirty="0">
                <a:solidFill>
                  <a:srgbClr val="FF0000"/>
                </a:solidFill>
              </a:rPr>
              <a:t>  </a:t>
            </a:r>
            <a:r>
              <a:rPr lang="en-US" altLang="en-US" sz="2400" dirty="0" err="1">
                <a:solidFill>
                  <a:srgbClr val="FF0000"/>
                </a:solidFill>
              </a:rPr>
              <a:t>g+w</a:t>
            </a:r>
            <a:r>
              <a:rPr lang="en-US" altLang="en-US" sz="2400" dirty="0">
                <a:solidFill>
                  <a:srgbClr val="FF0000"/>
                </a:solidFill>
              </a:rPr>
              <a:t>   </a:t>
            </a:r>
            <a:r>
              <a:rPr lang="en-US" altLang="en-US" sz="2400" dirty="0" err="1">
                <a:solidFill>
                  <a:srgbClr val="FF0000"/>
                </a:solidFill>
              </a:rPr>
              <a:t>myfile</a:t>
            </a:r>
            <a:endParaRPr lang="en-US" altLang="en-US" sz="2400" dirty="0"/>
          </a:p>
          <a:p>
            <a:endParaRPr lang="en-US" dirty="0"/>
          </a:p>
        </p:txBody>
      </p:sp>
      <p:graphicFrame>
        <p:nvGraphicFramePr>
          <p:cNvPr id="4" name="Group 94">
            <a:extLst>
              <a:ext uri="{FF2B5EF4-FFF2-40B4-BE49-F238E27FC236}">
                <a16:creationId xmlns:a16="http://schemas.microsoft.com/office/drawing/2014/main" id="{22DF3C71-DCB0-406C-867E-BBE590D29D19}"/>
              </a:ext>
            </a:extLst>
          </p:cNvPr>
          <p:cNvGraphicFramePr>
            <a:graphicFrameLocks noGrp="1"/>
          </p:cNvGraphicFramePr>
          <p:nvPr>
            <p:extLst>
              <p:ext uri="{D42A27DB-BD31-4B8C-83A1-F6EECF244321}">
                <p14:modId xmlns:p14="http://schemas.microsoft.com/office/powerpoint/2010/main" val="2488234368"/>
              </p:ext>
            </p:extLst>
          </p:nvPr>
        </p:nvGraphicFramePr>
        <p:xfrm>
          <a:off x="1193523" y="3429000"/>
          <a:ext cx="8305800" cy="1926590"/>
        </p:xfrm>
        <a:graphic>
          <a:graphicData uri="http://schemas.openxmlformats.org/drawingml/2006/table">
            <a:tbl>
              <a:tblPr/>
              <a:tblGrid>
                <a:gridCol w="2895600">
                  <a:extLst>
                    <a:ext uri="{9D8B030D-6E8A-4147-A177-3AD203B41FA5}">
                      <a16:colId xmlns:a16="http://schemas.microsoft.com/office/drawing/2014/main" val="447350701"/>
                    </a:ext>
                  </a:extLst>
                </a:gridCol>
                <a:gridCol w="2854325">
                  <a:extLst>
                    <a:ext uri="{9D8B030D-6E8A-4147-A177-3AD203B41FA5}">
                      <a16:colId xmlns:a16="http://schemas.microsoft.com/office/drawing/2014/main" val="1749261570"/>
                    </a:ext>
                  </a:extLst>
                </a:gridCol>
                <a:gridCol w="2555875">
                  <a:extLst>
                    <a:ext uri="{9D8B030D-6E8A-4147-A177-3AD203B41FA5}">
                      <a16:colId xmlns:a16="http://schemas.microsoft.com/office/drawing/2014/main" val="2327630880"/>
                    </a:ext>
                  </a:extLst>
                </a:gridCol>
              </a:tblGrid>
              <a:tr h="374650">
                <a:tc>
                  <a:txBody>
                    <a:bodyPr/>
                    <a:lstStyle>
                      <a:lvl1pPr>
                        <a:spcBef>
                          <a:spcPct val="20000"/>
                        </a:spcBef>
                        <a:buClr>
                          <a:schemeClr val="tx1"/>
                        </a:buClr>
                        <a:buFont typeface="Wingdings" panose="05000000000000000000" pitchFamily="2" charset="2"/>
                        <a:defRPr sz="2000">
                          <a:solidFill>
                            <a:schemeClr val="tx1"/>
                          </a:solidFill>
                          <a:latin typeface="Tahoma" panose="020B0604030504040204" pitchFamily="34" charset="0"/>
                        </a:defRPr>
                      </a:lvl1pPr>
                      <a:lvl2pPr>
                        <a:spcBef>
                          <a:spcPct val="20000"/>
                        </a:spcBef>
                        <a:buClr>
                          <a:schemeClr val="tx1"/>
                        </a:buClr>
                        <a:defRPr>
                          <a:solidFill>
                            <a:schemeClr val="tx1"/>
                          </a:solidFill>
                          <a:latin typeface="Tahoma" panose="020B0604030504040204" pitchFamily="34" charset="0"/>
                        </a:defRPr>
                      </a:lvl2pPr>
                      <a:lvl3pPr>
                        <a:spcBef>
                          <a:spcPct val="20000"/>
                        </a:spcBef>
                        <a:buClr>
                          <a:schemeClr val="tx1"/>
                        </a:buClr>
                        <a:buFont typeface="Wingdings" panose="05000000000000000000" pitchFamily="2" charset="2"/>
                        <a:defRPr sz="1600">
                          <a:solidFill>
                            <a:schemeClr val="tx1"/>
                          </a:solidFill>
                          <a:latin typeface="Tahoma" panose="020B0604030504040204" pitchFamily="34" charset="0"/>
                        </a:defRPr>
                      </a:lvl3pPr>
                      <a:lvl4pPr>
                        <a:spcBef>
                          <a:spcPct val="20000"/>
                        </a:spcBef>
                        <a:defRPr sz="1400">
                          <a:solidFill>
                            <a:schemeClr val="tx1"/>
                          </a:solidFill>
                          <a:latin typeface="Tahoma" panose="020B0604030504040204" pitchFamily="34" charset="0"/>
                        </a:defRPr>
                      </a:lvl4pPr>
                      <a:lvl5pPr>
                        <a:spcBef>
                          <a:spcPct val="20000"/>
                        </a:spcBef>
                        <a:buFont typeface="Wingdings" panose="05000000000000000000" pitchFamily="2" charset="2"/>
                        <a:defRPr sz="1200">
                          <a:solidFill>
                            <a:schemeClr val="tx1"/>
                          </a:solidFill>
                          <a:latin typeface="Tahoma" panose="020B0604030504040204" pitchFamily="34" charset="0"/>
                        </a:defRPr>
                      </a:lvl5pPr>
                      <a:lvl6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6pPr>
                      <a:lvl7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7pPr>
                      <a:lvl8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8pPr>
                      <a:lvl9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ahoma" panose="020B0604030504040204" pitchFamily="34" charset="0"/>
                        </a:rPr>
                        <a:t>Nhóm người dùng</a:t>
                      </a:r>
                    </a:p>
                  </a:txBody>
                  <a:tcPr horzOverflow="overflow">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000">
                          <a:solidFill>
                            <a:schemeClr val="tx1"/>
                          </a:solidFill>
                          <a:latin typeface="Tahoma" panose="020B0604030504040204" pitchFamily="34" charset="0"/>
                        </a:defRPr>
                      </a:lvl1pPr>
                      <a:lvl2pPr>
                        <a:spcBef>
                          <a:spcPct val="20000"/>
                        </a:spcBef>
                        <a:buClr>
                          <a:schemeClr val="tx1"/>
                        </a:buClr>
                        <a:defRPr>
                          <a:solidFill>
                            <a:schemeClr val="tx1"/>
                          </a:solidFill>
                          <a:latin typeface="Tahoma" panose="020B0604030504040204" pitchFamily="34" charset="0"/>
                        </a:defRPr>
                      </a:lvl2pPr>
                      <a:lvl3pPr>
                        <a:spcBef>
                          <a:spcPct val="20000"/>
                        </a:spcBef>
                        <a:buClr>
                          <a:schemeClr val="tx1"/>
                        </a:buClr>
                        <a:buFont typeface="Wingdings" panose="05000000000000000000" pitchFamily="2" charset="2"/>
                        <a:defRPr sz="1600">
                          <a:solidFill>
                            <a:schemeClr val="tx1"/>
                          </a:solidFill>
                          <a:latin typeface="Tahoma" panose="020B0604030504040204" pitchFamily="34" charset="0"/>
                        </a:defRPr>
                      </a:lvl3pPr>
                      <a:lvl4pPr>
                        <a:spcBef>
                          <a:spcPct val="20000"/>
                        </a:spcBef>
                        <a:defRPr sz="1400">
                          <a:solidFill>
                            <a:schemeClr val="tx1"/>
                          </a:solidFill>
                          <a:latin typeface="Tahoma" panose="020B0604030504040204" pitchFamily="34" charset="0"/>
                        </a:defRPr>
                      </a:lvl4pPr>
                      <a:lvl5pPr>
                        <a:spcBef>
                          <a:spcPct val="20000"/>
                        </a:spcBef>
                        <a:buFont typeface="Wingdings" panose="05000000000000000000" pitchFamily="2" charset="2"/>
                        <a:defRPr sz="1200">
                          <a:solidFill>
                            <a:schemeClr val="tx1"/>
                          </a:solidFill>
                          <a:latin typeface="Tahoma" panose="020B0604030504040204" pitchFamily="34" charset="0"/>
                        </a:defRPr>
                      </a:lvl5pPr>
                      <a:lvl6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6pPr>
                      <a:lvl7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7pPr>
                      <a:lvl8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8pPr>
                      <a:lvl9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Tahoma" panose="020B0604030504040204" pitchFamily="34" charset="0"/>
                        </a:rPr>
                        <a:t>Thao </a:t>
                      </a:r>
                      <a:r>
                        <a:rPr kumimoji="0" lang="en-US" altLang="en-US" sz="2000" b="1" i="0" u="none" strike="noStrike" cap="none" normalizeH="0" baseline="0" dirty="0" err="1">
                          <a:ln>
                            <a:noFill/>
                          </a:ln>
                          <a:solidFill>
                            <a:schemeClr val="tx1"/>
                          </a:solidFill>
                          <a:effectLst/>
                          <a:latin typeface="Tahoma" panose="020B0604030504040204" pitchFamily="34" charset="0"/>
                        </a:rPr>
                        <a:t>tác</a:t>
                      </a:r>
                      <a:endParaRPr kumimoji="0" lang="en-US" altLang="en-US" sz="2000" b="1" i="0" u="none" strike="noStrike" cap="none" normalizeH="0" baseline="0" dirty="0">
                        <a:ln>
                          <a:noFill/>
                        </a:ln>
                        <a:solidFill>
                          <a:schemeClr val="tx1"/>
                        </a:solidFill>
                        <a:effectLst/>
                        <a:latin typeface="Tahoma" panose="020B0604030504040204" pitchFamily="34" charset="0"/>
                      </a:endParaRPr>
                    </a:p>
                  </a:txBody>
                  <a:tcPr horzOverflow="overflow">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000">
                          <a:solidFill>
                            <a:schemeClr val="tx1"/>
                          </a:solidFill>
                          <a:latin typeface="Tahoma" panose="020B0604030504040204" pitchFamily="34" charset="0"/>
                        </a:defRPr>
                      </a:lvl1pPr>
                      <a:lvl2pPr>
                        <a:spcBef>
                          <a:spcPct val="20000"/>
                        </a:spcBef>
                        <a:buClr>
                          <a:schemeClr val="tx1"/>
                        </a:buClr>
                        <a:defRPr>
                          <a:solidFill>
                            <a:schemeClr val="tx1"/>
                          </a:solidFill>
                          <a:latin typeface="Tahoma" panose="020B0604030504040204" pitchFamily="34" charset="0"/>
                        </a:defRPr>
                      </a:lvl2pPr>
                      <a:lvl3pPr>
                        <a:spcBef>
                          <a:spcPct val="20000"/>
                        </a:spcBef>
                        <a:buClr>
                          <a:schemeClr val="tx1"/>
                        </a:buClr>
                        <a:buFont typeface="Wingdings" panose="05000000000000000000" pitchFamily="2" charset="2"/>
                        <a:defRPr sz="1600">
                          <a:solidFill>
                            <a:schemeClr val="tx1"/>
                          </a:solidFill>
                          <a:latin typeface="Tahoma" panose="020B0604030504040204" pitchFamily="34" charset="0"/>
                        </a:defRPr>
                      </a:lvl3pPr>
                      <a:lvl4pPr>
                        <a:spcBef>
                          <a:spcPct val="20000"/>
                        </a:spcBef>
                        <a:defRPr sz="1400">
                          <a:solidFill>
                            <a:schemeClr val="tx1"/>
                          </a:solidFill>
                          <a:latin typeface="Tahoma" panose="020B0604030504040204" pitchFamily="34" charset="0"/>
                        </a:defRPr>
                      </a:lvl4pPr>
                      <a:lvl5pPr>
                        <a:spcBef>
                          <a:spcPct val="20000"/>
                        </a:spcBef>
                        <a:buFont typeface="Wingdings" panose="05000000000000000000" pitchFamily="2" charset="2"/>
                        <a:defRPr sz="1200">
                          <a:solidFill>
                            <a:schemeClr val="tx1"/>
                          </a:solidFill>
                          <a:latin typeface="Tahoma" panose="020B0604030504040204" pitchFamily="34" charset="0"/>
                        </a:defRPr>
                      </a:lvl5pPr>
                      <a:lvl6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6pPr>
                      <a:lvl7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7pPr>
                      <a:lvl8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8pPr>
                      <a:lvl9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ahoma" panose="020B0604030504040204" pitchFamily="34" charset="0"/>
                        </a:rPr>
                        <a:t>Quyền hạn</a:t>
                      </a:r>
                    </a:p>
                  </a:txBody>
                  <a:tcPr horzOverflow="overflow">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2287115"/>
                  </a:ext>
                </a:extLst>
              </a:tr>
              <a:tr h="1530350">
                <a:tc>
                  <a:txBody>
                    <a:bodyPr/>
                    <a:lstStyle>
                      <a:lvl1pPr>
                        <a:spcBef>
                          <a:spcPct val="20000"/>
                        </a:spcBef>
                        <a:buClr>
                          <a:schemeClr val="tx1"/>
                        </a:buClr>
                        <a:buFont typeface="Wingdings" panose="05000000000000000000" pitchFamily="2" charset="2"/>
                        <a:tabLst>
                          <a:tab pos="338138" algn="l"/>
                        </a:tabLst>
                        <a:defRPr sz="2000">
                          <a:solidFill>
                            <a:schemeClr val="tx1"/>
                          </a:solidFill>
                          <a:latin typeface="Tahoma" panose="020B0604030504040204" pitchFamily="34" charset="0"/>
                        </a:defRPr>
                      </a:lvl1pPr>
                      <a:lvl2pPr>
                        <a:spcBef>
                          <a:spcPct val="20000"/>
                        </a:spcBef>
                        <a:buClr>
                          <a:schemeClr val="tx1"/>
                        </a:buClr>
                        <a:tabLst>
                          <a:tab pos="338138" algn="l"/>
                        </a:tabLst>
                        <a:defRPr>
                          <a:solidFill>
                            <a:schemeClr val="tx1"/>
                          </a:solidFill>
                          <a:latin typeface="Tahoma" panose="020B0604030504040204" pitchFamily="34" charset="0"/>
                        </a:defRPr>
                      </a:lvl2pPr>
                      <a:lvl3pPr>
                        <a:spcBef>
                          <a:spcPct val="20000"/>
                        </a:spcBef>
                        <a:buClr>
                          <a:schemeClr val="tx1"/>
                        </a:buClr>
                        <a:buFont typeface="Wingdings" panose="05000000000000000000" pitchFamily="2" charset="2"/>
                        <a:tabLst>
                          <a:tab pos="338138" algn="l"/>
                        </a:tabLst>
                        <a:defRPr sz="1600">
                          <a:solidFill>
                            <a:schemeClr val="tx1"/>
                          </a:solidFill>
                          <a:latin typeface="Tahoma" panose="020B0604030504040204" pitchFamily="34" charset="0"/>
                        </a:defRPr>
                      </a:lvl3pPr>
                      <a:lvl4pPr>
                        <a:spcBef>
                          <a:spcPct val="20000"/>
                        </a:spcBef>
                        <a:tabLst>
                          <a:tab pos="338138" algn="l"/>
                        </a:tabLst>
                        <a:defRPr sz="1400">
                          <a:solidFill>
                            <a:schemeClr val="tx1"/>
                          </a:solidFill>
                          <a:latin typeface="Tahoma" panose="020B0604030504040204" pitchFamily="34" charset="0"/>
                        </a:defRPr>
                      </a:lvl4pPr>
                      <a:lvl5pPr>
                        <a:spcBef>
                          <a:spcPct val="20000"/>
                        </a:spcBef>
                        <a:buFont typeface="Wingdings" panose="05000000000000000000" pitchFamily="2" charset="2"/>
                        <a:tabLst>
                          <a:tab pos="338138" algn="l"/>
                        </a:tabLst>
                        <a:defRPr sz="1200">
                          <a:solidFill>
                            <a:schemeClr val="tx1"/>
                          </a:solidFill>
                          <a:latin typeface="Tahoma" panose="020B0604030504040204" pitchFamily="34" charset="0"/>
                        </a:defRPr>
                      </a:lvl5pPr>
                      <a:lvl6pPr fontAlgn="base">
                        <a:spcBef>
                          <a:spcPct val="20000"/>
                        </a:spcBef>
                        <a:spcAft>
                          <a:spcPct val="0"/>
                        </a:spcAft>
                        <a:buFont typeface="Wingdings" panose="05000000000000000000" pitchFamily="2" charset="2"/>
                        <a:tabLst>
                          <a:tab pos="338138" algn="l"/>
                        </a:tabLst>
                        <a:defRPr sz="1200">
                          <a:solidFill>
                            <a:schemeClr val="tx1"/>
                          </a:solidFill>
                          <a:latin typeface="Tahoma" panose="020B0604030504040204" pitchFamily="34" charset="0"/>
                        </a:defRPr>
                      </a:lvl6pPr>
                      <a:lvl7pPr fontAlgn="base">
                        <a:spcBef>
                          <a:spcPct val="20000"/>
                        </a:spcBef>
                        <a:spcAft>
                          <a:spcPct val="0"/>
                        </a:spcAft>
                        <a:buFont typeface="Wingdings" panose="05000000000000000000" pitchFamily="2" charset="2"/>
                        <a:tabLst>
                          <a:tab pos="338138" algn="l"/>
                        </a:tabLst>
                        <a:defRPr sz="1200">
                          <a:solidFill>
                            <a:schemeClr val="tx1"/>
                          </a:solidFill>
                          <a:latin typeface="Tahoma" panose="020B0604030504040204" pitchFamily="34" charset="0"/>
                        </a:defRPr>
                      </a:lvl7pPr>
                      <a:lvl8pPr fontAlgn="base">
                        <a:spcBef>
                          <a:spcPct val="20000"/>
                        </a:spcBef>
                        <a:spcAft>
                          <a:spcPct val="0"/>
                        </a:spcAft>
                        <a:buFont typeface="Wingdings" panose="05000000000000000000" pitchFamily="2" charset="2"/>
                        <a:tabLst>
                          <a:tab pos="338138" algn="l"/>
                        </a:tabLst>
                        <a:defRPr sz="1200">
                          <a:solidFill>
                            <a:schemeClr val="tx1"/>
                          </a:solidFill>
                          <a:latin typeface="Tahoma" panose="020B0604030504040204" pitchFamily="34" charset="0"/>
                        </a:defRPr>
                      </a:lvl8pPr>
                      <a:lvl9pPr fontAlgn="base">
                        <a:spcBef>
                          <a:spcPct val="20000"/>
                        </a:spcBef>
                        <a:spcAft>
                          <a:spcPct val="0"/>
                        </a:spcAft>
                        <a:buFont typeface="Wingdings" panose="05000000000000000000" pitchFamily="2" charset="2"/>
                        <a:tabLst>
                          <a:tab pos="338138" algn="l"/>
                        </a:tabLst>
                        <a:defRPr sz="12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8138" algn="l"/>
                        </a:tabLst>
                      </a:pPr>
                      <a:r>
                        <a:rPr kumimoji="0" lang="en-US" altLang="en-US" sz="2000" b="1" i="0" u="none" strike="noStrike" cap="none" normalizeH="0" baseline="0">
                          <a:ln>
                            <a:noFill/>
                          </a:ln>
                          <a:solidFill>
                            <a:srgbClr val="FF0000"/>
                          </a:solidFill>
                          <a:effectLst/>
                          <a:latin typeface="Tahoma" panose="020B0604030504040204" pitchFamily="34" charset="0"/>
                        </a:rPr>
                        <a:t>u</a:t>
                      </a:r>
                      <a:r>
                        <a:rPr kumimoji="0" lang="en-US" altLang="en-US" sz="2000" b="0" i="0" u="none" strike="noStrike" cap="none" normalizeH="0" baseline="0">
                          <a:ln>
                            <a:noFill/>
                          </a:ln>
                          <a:solidFill>
                            <a:schemeClr val="tx1"/>
                          </a:solidFill>
                          <a:effectLst/>
                          <a:latin typeface="Tahoma" panose="020B0604030504040204" pitchFamily="34" charset="0"/>
                        </a:rPr>
                        <a:t>	: user</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8138" algn="l"/>
                        </a:tabLst>
                      </a:pPr>
                      <a:r>
                        <a:rPr kumimoji="0" lang="en-US" altLang="en-US" sz="2000" b="1" i="0" u="none" strike="noStrike" cap="none" normalizeH="0" baseline="0">
                          <a:ln>
                            <a:noFill/>
                          </a:ln>
                          <a:solidFill>
                            <a:srgbClr val="FF0000"/>
                          </a:solidFill>
                          <a:effectLst/>
                          <a:latin typeface="Tahoma" panose="020B0604030504040204" pitchFamily="34" charset="0"/>
                        </a:rPr>
                        <a:t>g</a:t>
                      </a:r>
                      <a:r>
                        <a:rPr kumimoji="0" lang="en-US" altLang="en-US" sz="2000" b="0" i="0" u="none" strike="noStrike" cap="none" normalizeH="0" baseline="0">
                          <a:ln>
                            <a:noFill/>
                          </a:ln>
                          <a:solidFill>
                            <a:schemeClr val="tx1"/>
                          </a:solidFill>
                          <a:effectLst/>
                          <a:latin typeface="Tahoma" panose="020B0604030504040204" pitchFamily="34" charset="0"/>
                        </a:rPr>
                        <a:t>	: group</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8138" algn="l"/>
                        </a:tabLst>
                      </a:pPr>
                      <a:r>
                        <a:rPr kumimoji="0" lang="en-US" altLang="en-US" sz="2000" b="1" i="0" u="none" strike="noStrike" cap="none" normalizeH="0" baseline="0">
                          <a:ln>
                            <a:noFill/>
                          </a:ln>
                          <a:solidFill>
                            <a:srgbClr val="FF0000"/>
                          </a:solidFill>
                          <a:effectLst/>
                          <a:latin typeface="Tahoma" panose="020B0604030504040204" pitchFamily="34" charset="0"/>
                        </a:rPr>
                        <a:t>o</a:t>
                      </a:r>
                      <a:r>
                        <a:rPr kumimoji="0" lang="en-US" altLang="en-US" sz="2000" b="0" i="0" u="none" strike="noStrike" cap="none" normalizeH="0" baseline="0">
                          <a:ln>
                            <a:noFill/>
                          </a:ln>
                          <a:solidFill>
                            <a:schemeClr val="tx1"/>
                          </a:solidFill>
                          <a:effectLst/>
                          <a:latin typeface="Tahoma" panose="020B0604030504040204" pitchFamily="34" charset="0"/>
                        </a:rPr>
                        <a:t>	: other</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8138" algn="l"/>
                        </a:tabLst>
                      </a:pPr>
                      <a:r>
                        <a:rPr kumimoji="0" lang="en-US" altLang="en-US" sz="2000" b="1" i="0" u="none" strike="noStrike" cap="none" normalizeH="0" baseline="0">
                          <a:ln>
                            <a:noFill/>
                          </a:ln>
                          <a:solidFill>
                            <a:srgbClr val="FF0000"/>
                          </a:solidFill>
                          <a:effectLst/>
                          <a:latin typeface="Tahoma" panose="020B0604030504040204" pitchFamily="34" charset="0"/>
                        </a:rPr>
                        <a:t>a</a:t>
                      </a:r>
                      <a:r>
                        <a:rPr kumimoji="0" lang="en-US" altLang="en-US" sz="2000" b="0" i="0" u="none" strike="noStrike" cap="none" normalizeH="0" baseline="0">
                          <a:ln>
                            <a:noFill/>
                          </a:ln>
                          <a:solidFill>
                            <a:schemeClr val="tx1"/>
                          </a:solidFill>
                          <a:effectLst/>
                          <a:latin typeface="Tahoma" panose="020B0604030504040204" pitchFamily="34" charset="0"/>
                        </a:rPr>
                        <a:t>	: all</a:t>
                      </a:r>
                    </a:p>
                  </a:txBody>
                  <a:tcPr horzOverflow="overflow">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tabLst>
                          <a:tab pos="338138" algn="l"/>
                        </a:tabLst>
                        <a:defRPr sz="2000">
                          <a:solidFill>
                            <a:schemeClr val="tx1"/>
                          </a:solidFill>
                          <a:latin typeface="Tahoma" panose="020B0604030504040204" pitchFamily="34" charset="0"/>
                        </a:defRPr>
                      </a:lvl1pPr>
                      <a:lvl2pPr marL="681038">
                        <a:spcBef>
                          <a:spcPct val="20000"/>
                        </a:spcBef>
                        <a:buClr>
                          <a:schemeClr val="tx1"/>
                        </a:buClr>
                        <a:tabLst>
                          <a:tab pos="338138" algn="l"/>
                        </a:tabLst>
                        <a:defRPr>
                          <a:solidFill>
                            <a:schemeClr val="tx1"/>
                          </a:solidFill>
                          <a:latin typeface="Tahoma" panose="020B0604030504040204" pitchFamily="34" charset="0"/>
                        </a:defRPr>
                      </a:lvl2pPr>
                      <a:lvl3pPr>
                        <a:spcBef>
                          <a:spcPct val="20000"/>
                        </a:spcBef>
                        <a:buClr>
                          <a:schemeClr val="tx1"/>
                        </a:buClr>
                        <a:buFont typeface="Wingdings" panose="05000000000000000000" pitchFamily="2" charset="2"/>
                        <a:tabLst>
                          <a:tab pos="338138" algn="l"/>
                        </a:tabLst>
                        <a:defRPr sz="1600">
                          <a:solidFill>
                            <a:schemeClr val="tx1"/>
                          </a:solidFill>
                          <a:latin typeface="Tahoma" panose="020B0604030504040204" pitchFamily="34" charset="0"/>
                        </a:defRPr>
                      </a:lvl3pPr>
                      <a:lvl4pPr>
                        <a:spcBef>
                          <a:spcPct val="20000"/>
                        </a:spcBef>
                        <a:tabLst>
                          <a:tab pos="338138" algn="l"/>
                        </a:tabLst>
                        <a:defRPr sz="1400">
                          <a:solidFill>
                            <a:schemeClr val="tx1"/>
                          </a:solidFill>
                          <a:latin typeface="Tahoma" panose="020B0604030504040204" pitchFamily="34" charset="0"/>
                        </a:defRPr>
                      </a:lvl4pPr>
                      <a:lvl5pPr>
                        <a:spcBef>
                          <a:spcPct val="20000"/>
                        </a:spcBef>
                        <a:buFont typeface="Wingdings" panose="05000000000000000000" pitchFamily="2" charset="2"/>
                        <a:tabLst>
                          <a:tab pos="338138" algn="l"/>
                        </a:tabLst>
                        <a:defRPr sz="1200">
                          <a:solidFill>
                            <a:schemeClr val="tx1"/>
                          </a:solidFill>
                          <a:latin typeface="Tahoma" panose="020B0604030504040204" pitchFamily="34" charset="0"/>
                        </a:defRPr>
                      </a:lvl5pPr>
                      <a:lvl6pPr fontAlgn="base">
                        <a:spcBef>
                          <a:spcPct val="20000"/>
                        </a:spcBef>
                        <a:spcAft>
                          <a:spcPct val="0"/>
                        </a:spcAft>
                        <a:buFont typeface="Wingdings" panose="05000000000000000000" pitchFamily="2" charset="2"/>
                        <a:tabLst>
                          <a:tab pos="338138" algn="l"/>
                        </a:tabLst>
                        <a:defRPr sz="1200">
                          <a:solidFill>
                            <a:schemeClr val="tx1"/>
                          </a:solidFill>
                          <a:latin typeface="Tahoma" panose="020B0604030504040204" pitchFamily="34" charset="0"/>
                        </a:defRPr>
                      </a:lvl6pPr>
                      <a:lvl7pPr fontAlgn="base">
                        <a:spcBef>
                          <a:spcPct val="20000"/>
                        </a:spcBef>
                        <a:spcAft>
                          <a:spcPct val="0"/>
                        </a:spcAft>
                        <a:buFont typeface="Wingdings" panose="05000000000000000000" pitchFamily="2" charset="2"/>
                        <a:tabLst>
                          <a:tab pos="338138" algn="l"/>
                        </a:tabLst>
                        <a:defRPr sz="1200">
                          <a:solidFill>
                            <a:schemeClr val="tx1"/>
                          </a:solidFill>
                          <a:latin typeface="Tahoma" panose="020B0604030504040204" pitchFamily="34" charset="0"/>
                        </a:defRPr>
                      </a:lvl7pPr>
                      <a:lvl8pPr fontAlgn="base">
                        <a:spcBef>
                          <a:spcPct val="20000"/>
                        </a:spcBef>
                        <a:spcAft>
                          <a:spcPct val="0"/>
                        </a:spcAft>
                        <a:buFont typeface="Wingdings" panose="05000000000000000000" pitchFamily="2" charset="2"/>
                        <a:tabLst>
                          <a:tab pos="338138" algn="l"/>
                        </a:tabLst>
                        <a:defRPr sz="1200">
                          <a:solidFill>
                            <a:schemeClr val="tx1"/>
                          </a:solidFill>
                          <a:latin typeface="Tahoma" panose="020B0604030504040204" pitchFamily="34" charset="0"/>
                        </a:defRPr>
                      </a:lvl8pPr>
                      <a:lvl9pPr fontAlgn="base">
                        <a:spcBef>
                          <a:spcPct val="20000"/>
                        </a:spcBef>
                        <a:spcAft>
                          <a:spcPct val="0"/>
                        </a:spcAft>
                        <a:buFont typeface="Wingdings" panose="05000000000000000000" pitchFamily="2" charset="2"/>
                        <a:tabLst>
                          <a:tab pos="338138" algn="l"/>
                        </a:tabLst>
                        <a:defRPr sz="12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8138" algn="l"/>
                        </a:tabLst>
                      </a:pPr>
                      <a:r>
                        <a:rPr kumimoji="0" lang="en-US" altLang="en-US" sz="2000" b="1" i="0" u="none" strike="noStrike" cap="none" normalizeH="0" baseline="0">
                          <a:ln>
                            <a:noFill/>
                          </a:ln>
                          <a:solidFill>
                            <a:srgbClr val="FF0000"/>
                          </a:solidFill>
                          <a:effectLst/>
                          <a:latin typeface="Tahoma" panose="020B0604030504040204" pitchFamily="34" charset="0"/>
                        </a:rPr>
                        <a:t>+</a:t>
                      </a:r>
                      <a:r>
                        <a:rPr kumimoji="0" lang="en-US" altLang="en-US" sz="2000" b="0" i="0" u="none" strike="noStrike" cap="none" normalizeH="0" baseline="0">
                          <a:ln>
                            <a:noFill/>
                          </a:ln>
                          <a:solidFill>
                            <a:srgbClr val="FF0000"/>
                          </a:solidFill>
                          <a:effectLst/>
                          <a:latin typeface="Tahoma" panose="020B0604030504040204" pitchFamily="34" charset="0"/>
                        </a:rPr>
                        <a:t>	</a:t>
                      </a:r>
                      <a:r>
                        <a:rPr kumimoji="0" lang="en-US" altLang="en-US" sz="2000" b="0" i="0" u="none" strike="noStrike" cap="none" normalizeH="0" baseline="0">
                          <a:ln>
                            <a:noFill/>
                          </a:ln>
                          <a:solidFill>
                            <a:schemeClr val="tx1"/>
                          </a:solidFill>
                          <a:effectLst/>
                          <a:latin typeface="Tahoma" panose="020B0604030504040204" pitchFamily="34" charset="0"/>
                        </a:rPr>
                        <a:t>: thêm quyền</a:t>
                      </a:r>
                    </a:p>
                    <a:p>
                      <a:pPr marL="0" marR="0" lvl="0" indent="0" algn="l" defTabSz="914400" rtl="0" eaLnBrk="1" fontAlgn="base" latinLnBrk="0" hangingPunct="1">
                        <a:lnSpc>
                          <a:spcPct val="100000"/>
                        </a:lnSpc>
                        <a:spcBef>
                          <a:spcPct val="20000"/>
                        </a:spcBef>
                        <a:spcAft>
                          <a:spcPct val="0"/>
                        </a:spcAft>
                        <a:buClr>
                          <a:schemeClr val="tx1"/>
                        </a:buClr>
                        <a:buSzTx/>
                        <a:buFontTx/>
                        <a:buNone/>
                        <a:tabLst>
                          <a:tab pos="338138" algn="l"/>
                        </a:tabLst>
                      </a:pPr>
                      <a:r>
                        <a:rPr kumimoji="0" lang="en-US" altLang="en-US" sz="2000" b="1" i="0" u="none" strike="noStrike" cap="none" normalizeH="0" baseline="0">
                          <a:ln>
                            <a:noFill/>
                          </a:ln>
                          <a:solidFill>
                            <a:srgbClr val="FF0000"/>
                          </a:solidFill>
                          <a:effectLst/>
                          <a:latin typeface="Tahoma" panose="020B0604030504040204" pitchFamily="34" charset="0"/>
                        </a:rPr>
                        <a:t>-</a:t>
                      </a:r>
                      <a:r>
                        <a:rPr kumimoji="0" lang="en-US" altLang="en-US" sz="2000" b="0" i="0" u="none" strike="noStrike" cap="none" normalizeH="0" baseline="0">
                          <a:ln>
                            <a:noFill/>
                          </a:ln>
                          <a:solidFill>
                            <a:schemeClr val="tx1"/>
                          </a:solidFill>
                          <a:effectLst/>
                          <a:latin typeface="Tahoma" panose="020B0604030504040204" pitchFamily="34" charset="0"/>
                        </a:rPr>
                        <a:t> 	: xóa quyền</a:t>
                      </a:r>
                    </a:p>
                    <a:p>
                      <a:pPr marL="0" marR="0" lvl="0" indent="0" algn="l" defTabSz="914400" rtl="0" eaLnBrk="1" fontAlgn="base" latinLnBrk="0" hangingPunct="1">
                        <a:lnSpc>
                          <a:spcPct val="100000"/>
                        </a:lnSpc>
                        <a:spcBef>
                          <a:spcPct val="20000"/>
                        </a:spcBef>
                        <a:spcAft>
                          <a:spcPct val="0"/>
                        </a:spcAft>
                        <a:buClr>
                          <a:schemeClr val="tx1"/>
                        </a:buClr>
                        <a:buSzTx/>
                        <a:buFontTx/>
                        <a:buNone/>
                        <a:tabLst>
                          <a:tab pos="338138" algn="l"/>
                        </a:tabLst>
                      </a:pPr>
                      <a:r>
                        <a:rPr kumimoji="0" lang="en-US" altLang="en-US" sz="2000" b="1" i="0" u="none" strike="noStrike" cap="none" normalizeH="0" baseline="0">
                          <a:ln>
                            <a:noFill/>
                          </a:ln>
                          <a:solidFill>
                            <a:srgbClr val="FF0000"/>
                          </a:solidFill>
                          <a:effectLst/>
                          <a:latin typeface="Tahoma" panose="020B0604030504040204" pitchFamily="34" charset="0"/>
                        </a:rPr>
                        <a:t>=</a:t>
                      </a:r>
                      <a:r>
                        <a:rPr kumimoji="0" lang="en-US" altLang="en-US" sz="2000" b="0" i="0" u="none" strike="noStrike" cap="none" normalizeH="0" baseline="0">
                          <a:ln>
                            <a:noFill/>
                          </a:ln>
                          <a:solidFill>
                            <a:schemeClr val="tx1"/>
                          </a:solidFill>
                          <a:effectLst/>
                          <a:latin typeface="Tahoma" panose="020B0604030504040204" pitchFamily="34" charset="0"/>
                        </a:rPr>
                        <a:t>	: gán quyền</a:t>
                      </a:r>
                    </a:p>
                  </a:txBody>
                  <a:tcPr horzOverflow="overflow">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tabLst>
                          <a:tab pos="338138" algn="l"/>
                        </a:tabLst>
                        <a:defRPr sz="2000">
                          <a:solidFill>
                            <a:schemeClr val="tx1"/>
                          </a:solidFill>
                          <a:latin typeface="Tahoma" panose="020B0604030504040204" pitchFamily="34" charset="0"/>
                        </a:defRPr>
                      </a:lvl1pPr>
                      <a:lvl2pPr>
                        <a:spcBef>
                          <a:spcPct val="20000"/>
                        </a:spcBef>
                        <a:buClr>
                          <a:schemeClr val="tx1"/>
                        </a:buClr>
                        <a:tabLst>
                          <a:tab pos="338138" algn="l"/>
                        </a:tabLst>
                        <a:defRPr>
                          <a:solidFill>
                            <a:schemeClr val="tx1"/>
                          </a:solidFill>
                          <a:latin typeface="Tahoma" panose="020B0604030504040204" pitchFamily="34" charset="0"/>
                        </a:defRPr>
                      </a:lvl2pPr>
                      <a:lvl3pPr>
                        <a:spcBef>
                          <a:spcPct val="20000"/>
                        </a:spcBef>
                        <a:buClr>
                          <a:schemeClr val="tx1"/>
                        </a:buClr>
                        <a:buFont typeface="Wingdings" panose="05000000000000000000" pitchFamily="2" charset="2"/>
                        <a:tabLst>
                          <a:tab pos="338138" algn="l"/>
                        </a:tabLst>
                        <a:defRPr sz="1600">
                          <a:solidFill>
                            <a:schemeClr val="tx1"/>
                          </a:solidFill>
                          <a:latin typeface="Tahoma" panose="020B0604030504040204" pitchFamily="34" charset="0"/>
                        </a:defRPr>
                      </a:lvl3pPr>
                      <a:lvl4pPr>
                        <a:spcBef>
                          <a:spcPct val="20000"/>
                        </a:spcBef>
                        <a:tabLst>
                          <a:tab pos="338138" algn="l"/>
                        </a:tabLst>
                        <a:defRPr sz="1400">
                          <a:solidFill>
                            <a:schemeClr val="tx1"/>
                          </a:solidFill>
                          <a:latin typeface="Tahoma" panose="020B0604030504040204" pitchFamily="34" charset="0"/>
                        </a:defRPr>
                      </a:lvl4pPr>
                      <a:lvl5pPr>
                        <a:spcBef>
                          <a:spcPct val="20000"/>
                        </a:spcBef>
                        <a:buFont typeface="Wingdings" panose="05000000000000000000" pitchFamily="2" charset="2"/>
                        <a:tabLst>
                          <a:tab pos="338138" algn="l"/>
                        </a:tabLst>
                        <a:defRPr sz="1200">
                          <a:solidFill>
                            <a:schemeClr val="tx1"/>
                          </a:solidFill>
                          <a:latin typeface="Tahoma" panose="020B0604030504040204" pitchFamily="34" charset="0"/>
                        </a:defRPr>
                      </a:lvl5pPr>
                      <a:lvl6pPr fontAlgn="base">
                        <a:spcBef>
                          <a:spcPct val="20000"/>
                        </a:spcBef>
                        <a:spcAft>
                          <a:spcPct val="0"/>
                        </a:spcAft>
                        <a:buFont typeface="Wingdings" panose="05000000000000000000" pitchFamily="2" charset="2"/>
                        <a:tabLst>
                          <a:tab pos="338138" algn="l"/>
                        </a:tabLst>
                        <a:defRPr sz="1200">
                          <a:solidFill>
                            <a:schemeClr val="tx1"/>
                          </a:solidFill>
                          <a:latin typeface="Tahoma" panose="020B0604030504040204" pitchFamily="34" charset="0"/>
                        </a:defRPr>
                      </a:lvl6pPr>
                      <a:lvl7pPr fontAlgn="base">
                        <a:spcBef>
                          <a:spcPct val="20000"/>
                        </a:spcBef>
                        <a:spcAft>
                          <a:spcPct val="0"/>
                        </a:spcAft>
                        <a:buFont typeface="Wingdings" panose="05000000000000000000" pitchFamily="2" charset="2"/>
                        <a:tabLst>
                          <a:tab pos="338138" algn="l"/>
                        </a:tabLst>
                        <a:defRPr sz="1200">
                          <a:solidFill>
                            <a:schemeClr val="tx1"/>
                          </a:solidFill>
                          <a:latin typeface="Tahoma" panose="020B0604030504040204" pitchFamily="34" charset="0"/>
                        </a:defRPr>
                      </a:lvl7pPr>
                      <a:lvl8pPr fontAlgn="base">
                        <a:spcBef>
                          <a:spcPct val="20000"/>
                        </a:spcBef>
                        <a:spcAft>
                          <a:spcPct val="0"/>
                        </a:spcAft>
                        <a:buFont typeface="Wingdings" panose="05000000000000000000" pitchFamily="2" charset="2"/>
                        <a:tabLst>
                          <a:tab pos="338138" algn="l"/>
                        </a:tabLst>
                        <a:defRPr sz="1200">
                          <a:solidFill>
                            <a:schemeClr val="tx1"/>
                          </a:solidFill>
                          <a:latin typeface="Tahoma" panose="020B0604030504040204" pitchFamily="34" charset="0"/>
                        </a:defRPr>
                      </a:lvl8pPr>
                      <a:lvl9pPr fontAlgn="base">
                        <a:spcBef>
                          <a:spcPct val="20000"/>
                        </a:spcBef>
                        <a:spcAft>
                          <a:spcPct val="0"/>
                        </a:spcAft>
                        <a:buFont typeface="Wingdings" panose="05000000000000000000" pitchFamily="2" charset="2"/>
                        <a:tabLst>
                          <a:tab pos="338138" algn="l"/>
                        </a:tabLst>
                        <a:defRPr sz="12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8138" algn="l"/>
                        </a:tabLst>
                      </a:pPr>
                      <a:r>
                        <a:rPr kumimoji="0" lang="en-US" altLang="en-US" sz="2000" b="1" i="0" u="none" strike="noStrike" cap="none" normalizeH="0" baseline="0" dirty="0">
                          <a:ln>
                            <a:noFill/>
                          </a:ln>
                          <a:solidFill>
                            <a:srgbClr val="FF0000"/>
                          </a:solidFill>
                          <a:effectLst/>
                          <a:latin typeface="Tahoma" panose="020B0604030504040204" pitchFamily="34" charset="0"/>
                        </a:rPr>
                        <a:t>r</a:t>
                      </a:r>
                      <a:r>
                        <a:rPr kumimoji="0" lang="en-US" altLang="en-US" sz="2000" b="0" i="0" u="none" strike="noStrike" cap="none" normalizeH="0" baseline="0" dirty="0">
                          <a:ln>
                            <a:noFill/>
                          </a:ln>
                          <a:solidFill>
                            <a:srgbClr val="FF0000"/>
                          </a:solidFill>
                          <a:effectLst/>
                          <a:latin typeface="Tahoma" panose="020B0604030504040204" pitchFamily="34" charset="0"/>
                        </a:rPr>
                        <a:t>	</a:t>
                      </a:r>
                      <a:r>
                        <a:rPr kumimoji="0" lang="en-US" altLang="en-US" sz="2000" b="0" i="0" u="none" strike="noStrike" cap="none" normalizeH="0" baseline="0" dirty="0">
                          <a:ln>
                            <a:noFill/>
                          </a:ln>
                          <a:solidFill>
                            <a:schemeClr val="tx1"/>
                          </a:solidFill>
                          <a:effectLst/>
                          <a:latin typeface="Tahoma" panose="020B0604030504040204" pitchFamily="34" charset="0"/>
                        </a:rPr>
                        <a:t>: read</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8138" algn="l"/>
                        </a:tabLst>
                      </a:pPr>
                      <a:r>
                        <a:rPr kumimoji="0" lang="en-US" altLang="en-US" sz="2000" b="1" i="0" u="none" strike="noStrike" cap="none" normalizeH="0" baseline="0" dirty="0">
                          <a:ln>
                            <a:noFill/>
                          </a:ln>
                          <a:solidFill>
                            <a:srgbClr val="FF0000"/>
                          </a:solidFill>
                          <a:effectLst/>
                          <a:latin typeface="Tahoma" panose="020B0604030504040204" pitchFamily="34" charset="0"/>
                        </a:rPr>
                        <a:t>w</a:t>
                      </a:r>
                      <a:r>
                        <a:rPr kumimoji="0" lang="en-US" altLang="en-US" sz="2000" b="0" i="0" u="none" strike="noStrike" cap="none" normalizeH="0" baseline="0" dirty="0">
                          <a:ln>
                            <a:noFill/>
                          </a:ln>
                          <a:solidFill>
                            <a:srgbClr val="FF0000"/>
                          </a:solidFill>
                          <a:effectLst/>
                          <a:latin typeface="Tahoma" panose="020B0604030504040204" pitchFamily="34" charset="0"/>
                        </a:rPr>
                        <a:t>	</a:t>
                      </a:r>
                      <a:r>
                        <a:rPr kumimoji="0" lang="en-US" altLang="en-US" sz="2000" b="0" i="0" u="none" strike="noStrike" cap="none" normalizeH="0" baseline="0" dirty="0">
                          <a:ln>
                            <a:noFill/>
                          </a:ln>
                          <a:solidFill>
                            <a:schemeClr val="tx1"/>
                          </a:solidFill>
                          <a:effectLst/>
                          <a:latin typeface="Tahoma" panose="020B0604030504040204" pitchFamily="34" charset="0"/>
                        </a:rPr>
                        <a:t>: write</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8138" algn="l"/>
                        </a:tabLst>
                      </a:pPr>
                      <a:r>
                        <a:rPr kumimoji="0" lang="en-US" altLang="en-US" sz="2000" b="1" i="0" u="none" strike="noStrike" cap="none" normalizeH="0" baseline="0" dirty="0">
                          <a:ln>
                            <a:noFill/>
                          </a:ln>
                          <a:solidFill>
                            <a:srgbClr val="FF0000"/>
                          </a:solidFill>
                          <a:effectLst/>
                          <a:latin typeface="Tahoma" panose="020B0604030504040204" pitchFamily="34" charset="0"/>
                        </a:rPr>
                        <a:t>x</a:t>
                      </a:r>
                      <a:r>
                        <a:rPr kumimoji="0" lang="en-US" altLang="en-US" sz="2000" b="0" i="0" u="none" strike="noStrike" cap="none" normalizeH="0" baseline="0" dirty="0">
                          <a:ln>
                            <a:noFill/>
                          </a:ln>
                          <a:solidFill>
                            <a:srgbClr val="FF0000"/>
                          </a:solidFill>
                          <a:effectLst/>
                          <a:latin typeface="Tahoma" panose="020B0604030504040204" pitchFamily="34" charset="0"/>
                        </a:rPr>
                        <a:t>	</a:t>
                      </a:r>
                      <a:r>
                        <a:rPr kumimoji="0" lang="en-US" altLang="en-US" sz="2000" b="0" i="0" u="none" strike="noStrike" cap="none" normalizeH="0" baseline="0" dirty="0">
                          <a:ln>
                            <a:noFill/>
                          </a:ln>
                          <a:solidFill>
                            <a:schemeClr val="tx1"/>
                          </a:solidFill>
                          <a:effectLst/>
                          <a:latin typeface="Tahoma" panose="020B0604030504040204" pitchFamily="34" charset="0"/>
                        </a:rPr>
                        <a:t>: </a:t>
                      </a:r>
                      <a:r>
                        <a:rPr kumimoji="0" lang="en-US" altLang="en-US" sz="2000" b="0" i="0" u="none" strike="noStrike" cap="none" normalizeH="0" baseline="0" dirty="0" err="1">
                          <a:ln>
                            <a:noFill/>
                          </a:ln>
                          <a:solidFill>
                            <a:schemeClr val="tx1"/>
                          </a:solidFill>
                          <a:effectLst/>
                          <a:latin typeface="Tahoma" panose="020B0604030504040204" pitchFamily="34" charset="0"/>
                        </a:rPr>
                        <a:t>excute</a:t>
                      </a:r>
                      <a:endParaRPr kumimoji="0" lang="en-US" altLang="en-US" sz="2000" b="0" i="0" u="none" strike="noStrike" cap="none" normalizeH="0" baseline="0" dirty="0">
                        <a:ln>
                          <a:noFill/>
                        </a:ln>
                        <a:solidFill>
                          <a:schemeClr val="tx1"/>
                        </a:solidFill>
                        <a:effectLst/>
                        <a:latin typeface="Tahoma" panose="020B0604030504040204" pitchFamily="34" charset="0"/>
                      </a:endParaRPr>
                    </a:p>
                  </a:txBody>
                  <a:tcPr horzOverflow="overflow">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4349781"/>
                  </a:ext>
                </a:extLst>
              </a:tr>
            </a:tbl>
          </a:graphicData>
        </a:graphic>
      </p:graphicFrame>
    </p:spTree>
    <p:extLst>
      <p:ext uri="{BB962C8B-B14F-4D97-AF65-F5344CB8AC3E}">
        <p14:creationId xmlns:p14="http://schemas.microsoft.com/office/powerpoint/2010/main" val="357238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4203-3574-4ED6-B885-42A5789D4738}"/>
              </a:ext>
            </a:extLst>
          </p:cNvPr>
          <p:cNvSpPr>
            <a:spLocks noGrp="1"/>
          </p:cNvSpPr>
          <p:nvPr>
            <p:ph type="title"/>
          </p:nvPr>
        </p:nvSpPr>
        <p:spPr/>
        <p:txBody>
          <a:bodyPr/>
          <a:lstStyle/>
          <a:p>
            <a:r>
              <a:rPr lang="en-US" dirty="0"/>
              <a:t>I. KHÁI NIỆM C</a:t>
            </a:r>
            <a:r>
              <a:rPr lang="vi-VN" dirty="0"/>
              <a:t>Ơ</a:t>
            </a:r>
            <a:r>
              <a:rPr lang="en-US" dirty="0"/>
              <a:t> BẢN</a:t>
            </a:r>
          </a:p>
        </p:txBody>
      </p:sp>
      <p:sp>
        <p:nvSpPr>
          <p:cNvPr id="3" name="Content Placeholder 2">
            <a:extLst>
              <a:ext uri="{FF2B5EF4-FFF2-40B4-BE49-F238E27FC236}">
                <a16:creationId xmlns:a16="http://schemas.microsoft.com/office/drawing/2014/main" id="{E9F591D4-22F0-4AC8-BB50-FE2910EABA49}"/>
              </a:ext>
            </a:extLst>
          </p:cNvPr>
          <p:cNvSpPr>
            <a:spLocks noGrp="1"/>
          </p:cNvSpPr>
          <p:nvPr>
            <p:ph idx="1"/>
          </p:nvPr>
        </p:nvSpPr>
        <p:spPr/>
        <p:txBody>
          <a:bodyPr/>
          <a:lstStyle/>
          <a:p>
            <a:pPr algn="just"/>
            <a:r>
              <a:rPr lang="en-US" dirty="0" err="1"/>
              <a:t>Từ</a:t>
            </a:r>
            <a:r>
              <a:rPr lang="en-US" dirty="0"/>
              <a:t> </a:t>
            </a:r>
            <a:r>
              <a:rPr lang="en-US" dirty="0" err="1"/>
              <a:t>phiên</a:t>
            </a:r>
            <a:r>
              <a:rPr lang="en-US" dirty="0"/>
              <a:t> </a:t>
            </a:r>
            <a:r>
              <a:rPr lang="en-US" dirty="0" err="1"/>
              <a:t>bản</a:t>
            </a:r>
            <a:r>
              <a:rPr lang="en-US" dirty="0"/>
              <a:t> Linux Kernel 2.4 </a:t>
            </a:r>
            <a:r>
              <a:rPr lang="en-US" dirty="0" err="1"/>
              <a:t>trở</a:t>
            </a:r>
            <a:r>
              <a:rPr lang="en-US" dirty="0"/>
              <a:t> </a:t>
            </a:r>
            <a:r>
              <a:rPr lang="en-US" dirty="0" err="1"/>
              <a:t>lên</a:t>
            </a:r>
            <a:r>
              <a:rPr lang="en-US" dirty="0"/>
              <a:t>, UID </a:t>
            </a:r>
            <a:r>
              <a:rPr lang="en-US" dirty="0" err="1"/>
              <a:t>là</a:t>
            </a:r>
            <a:r>
              <a:rPr lang="en-US" dirty="0"/>
              <a:t> </a:t>
            </a:r>
            <a:r>
              <a:rPr lang="en-US" dirty="0" err="1"/>
              <a:t>số</a:t>
            </a:r>
            <a:r>
              <a:rPr lang="en-US" dirty="0"/>
              <a:t> </a:t>
            </a:r>
            <a:r>
              <a:rPr lang="en-US" dirty="0" err="1"/>
              <a:t>nguyên</a:t>
            </a:r>
            <a:r>
              <a:rPr lang="en-US" dirty="0"/>
              <a:t> 32-bit </a:t>
            </a:r>
            <a:r>
              <a:rPr lang="en-US" dirty="0" err="1"/>
              <a:t>không</a:t>
            </a:r>
            <a:r>
              <a:rPr lang="en-US" dirty="0"/>
              <a:t> </a:t>
            </a:r>
            <a:r>
              <a:rPr lang="en-US" dirty="0" err="1"/>
              <a:t>dấu</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từ</a:t>
            </a:r>
            <a:r>
              <a:rPr lang="en-US" dirty="0"/>
              <a:t> </a:t>
            </a:r>
            <a:r>
              <a:rPr lang="en-US" b="1" dirty="0"/>
              <a:t>0 -&gt; 4.294.967.296</a:t>
            </a:r>
            <a:r>
              <a:rPr lang="en-US" dirty="0"/>
              <a:t>).</a:t>
            </a:r>
          </a:p>
          <a:p>
            <a:pPr algn="just"/>
            <a:r>
              <a:rPr lang="en-US" dirty="0" err="1"/>
              <a:t>Một</a:t>
            </a:r>
            <a:r>
              <a:rPr lang="en-US" dirty="0"/>
              <a:t> </a:t>
            </a:r>
            <a:r>
              <a:rPr lang="en-US" dirty="0" err="1"/>
              <a:t>vài</a:t>
            </a:r>
            <a:r>
              <a:rPr lang="en-US" dirty="0"/>
              <a:t> UID </a:t>
            </a:r>
            <a:r>
              <a:rPr lang="en-US" dirty="0" err="1"/>
              <a:t>đặc</a:t>
            </a:r>
            <a:r>
              <a:rPr lang="en-US" dirty="0"/>
              <a:t> </a:t>
            </a:r>
            <a:r>
              <a:rPr lang="en-US" dirty="0" err="1"/>
              <a:t>biệt</a:t>
            </a:r>
            <a:r>
              <a:rPr lang="en-US" dirty="0"/>
              <a:t> </a:t>
            </a:r>
            <a:r>
              <a:rPr lang="en-US" dirty="0" err="1"/>
              <a:t>và</a:t>
            </a:r>
            <a:r>
              <a:rPr lang="en-US" dirty="0"/>
              <a:t> </a:t>
            </a:r>
            <a:r>
              <a:rPr lang="en-US" dirty="0" err="1"/>
              <a:t>dành</a:t>
            </a:r>
            <a:r>
              <a:rPr lang="en-US" dirty="0"/>
              <a:t> </a:t>
            </a:r>
            <a:r>
              <a:rPr lang="en-US" dirty="0" err="1"/>
              <a:t>riêng</a:t>
            </a:r>
            <a:r>
              <a:rPr lang="en-US" dirty="0"/>
              <a:t>:</a:t>
            </a:r>
          </a:p>
          <a:p>
            <a:pPr lvl="1" algn="just"/>
            <a:r>
              <a:rPr lang="vi-VN" sz="2800" b="1" dirty="0"/>
              <a:t>UID=0: </a:t>
            </a:r>
            <a:r>
              <a:rPr lang="vi-VN" sz="2800" dirty="0"/>
              <a:t>được gán cho tài khoản </a:t>
            </a:r>
            <a:r>
              <a:rPr lang="vi-VN" sz="2800" b="1" dirty="0"/>
              <a:t>root</a:t>
            </a:r>
            <a:r>
              <a:rPr lang="vi-VN" sz="2800" dirty="0"/>
              <a:t> – người dùng có đặc quyền cao nhất trong Linux.</a:t>
            </a:r>
            <a:endParaRPr lang="en-US" sz="2800" dirty="0"/>
          </a:p>
          <a:p>
            <a:pPr lvl="1" algn="just"/>
            <a:r>
              <a:rPr lang="vi-VN" sz="2800" b="1" dirty="0"/>
              <a:t>UID=65534:</a:t>
            </a:r>
            <a:r>
              <a:rPr lang="vi-VN" sz="2800" dirty="0"/>
              <a:t> thường được dành riêng cho tài khoản </a:t>
            </a:r>
            <a:r>
              <a:rPr lang="vi-VN" sz="2800" b="1" dirty="0"/>
              <a:t>nobody</a:t>
            </a:r>
            <a:r>
              <a:rPr lang="vi-VN" sz="2800" dirty="0"/>
              <a:t> –  người dùng không có bất cứ đặc quyền quản trị nào. UID này thường được dành cho các cá nhân truy cập từ xa tới hệ thống qua FTP hay HTTP.</a:t>
            </a:r>
            <a:endParaRPr lang="en-US" sz="2800" dirty="0"/>
          </a:p>
          <a:p>
            <a:pPr lvl="1" algn="just"/>
            <a:r>
              <a:rPr lang="vi-VN" sz="2800" b="1" dirty="0"/>
              <a:t>UID trong khoảng 1-&gt;99:</a:t>
            </a:r>
            <a:r>
              <a:rPr lang="vi-VN" sz="2800" dirty="0"/>
              <a:t> thường được dành riêng cho các tài khoản hệ thống đặc biệt, thường được gọi là các </a:t>
            </a:r>
            <a:r>
              <a:rPr lang="vi-VN" sz="2800" b="1" dirty="0"/>
              <a:t>pseudo-users</a:t>
            </a:r>
            <a:endParaRPr lang="en-US" sz="2800" dirty="0"/>
          </a:p>
        </p:txBody>
      </p:sp>
    </p:spTree>
    <p:extLst>
      <p:ext uri="{BB962C8B-B14F-4D97-AF65-F5344CB8AC3E}">
        <p14:creationId xmlns:p14="http://schemas.microsoft.com/office/powerpoint/2010/main" val="1377311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7898-E926-4944-AD8B-71DCF241666A}"/>
              </a:ext>
            </a:extLst>
          </p:cNvPr>
          <p:cNvSpPr>
            <a:spLocks noGrp="1"/>
          </p:cNvSpPr>
          <p:nvPr>
            <p:ph type="title"/>
          </p:nvPr>
        </p:nvSpPr>
        <p:spPr/>
        <p:txBody>
          <a:bodyPr/>
          <a:lstStyle/>
          <a:p>
            <a:r>
              <a:rPr lang="en-US" dirty="0"/>
              <a:t>V. QUYỀN NG</a:t>
            </a:r>
            <a:r>
              <a:rPr lang="vi-VN" dirty="0"/>
              <a:t>Ư</a:t>
            </a:r>
            <a:r>
              <a:rPr lang="en-US" dirty="0"/>
              <a:t>ỜI DÙNG</a:t>
            </a:r>
          </a:p>
        </p:txBody>
      </p:sp>
      <p:sp>
        <p:nvSpPr>
          <p:cNvPr id="3" name="Content Placeholder 2">
            <a:extLst>
              <a:ext uri="{FF2B5EF4-FFF2-40B4-BE49-F238E27FC236}">
                <a16:creationId xmlns:a16="http://schemas.microsoft.com/office/drawing/2014/main" id="{885BA13F-777A-4C56-9C20-D61028BC92C7}"/>
              </a:ext>
            </a:extLst>
          </p:cNvPr>
          <p:cNvSpPr>
            <a:spLocks noGrp="1"/>
          </p:cNvSpPr>
          <p:nvPr>
            <p:ph idx="1"/>
          </p:nvPr>
        </p:nvSpPr>
        <p:spPr/>
        <p:txBody>
          <a:bodyPr/>
          <a:lstStyle/>
          <a:p>
            <a:pPr defTabSz="512763">
              <a:tabLst>
                <a:tab pos="1371600" algn="l"/>
              </a:tabLst>
            </a:pPr>
            <a:r>
              <a:rPr lang="en-US" altLang="en-US" b="1" dirty="0" err="1"/>
              <a:t>Lệnh</a:t>
            </a:r>
            <a:r>
              <a:rPr lang="en-US" altLang="en-US" b="1" dirty="0"/>
              <a:t> </a:t>
            </a:r>
            <a:r>
              <a:rPr lang="en-US" altLang="en-US" b="1" dirty="0" err="1"/>
              <a:t>chown</a:t>
            </a:r>
            <a:r>
              <a:rPr lang="en-US" altLang="en-US" dirty="0"/>
              <a:t>: </a:t>
            </a:r>
            <a:r>
              <a:rPr lang="en-US" altLang="en-US" dirty="0" err="1"/>
              <a:t>dùng</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người</a:t>
            </a:r>
            <a:r>
              <a:rPr lang="en-US" altLang="en-US" dirty="0"/>
              <a:t> </a:t>
            </a:r>
            <a:r>
              <a:rPr lang="en-US" altLang="en-US" dirty="0" err="1"/>
              <a:t>sở</a:t>
            </a:r>
            <a:r>
              <a:rPr lang="en-US" altLang="en-US" dirty="0"/>
              <a:t> </a:t>
            </a:r>
            <a:r>
              <a:rPr lang="en-US" altLang="en-US" dirty="0" err="1"/>
              <a:t>hữu</a:t>
            </a:r>
            <a:r>
              <a:rPr lang="en-US" altLang="en-US" dirty="0"/>
              <a:t>.</a:t>
            </a:r>
          </a:p>
          <a:p>
            <a:pPr lvl="1" defTabSz="512763">
              <a:buFontTx/>
              <a:buNone/>
              <a:tabLst>
                <a:tab pos="1371600" algn="l"/>
              </a:tabLst>
            </a:pPr>
            <a:r>
              <a:rPr lang="en-US" altLang="en-US" dirty="0"/>
              <a:t>	</a:t>
            </a:r>
            <a:r>
              <a:rPr lang="en-US" altLang="en-US" i="1" u="sng" dirty="0" err="1"/>
              <a:t>Cú</a:t>
            </a:r>
            <a:r>
              <a:rPr lang="en-US" altLang="en-US" i="1" u="sng" dirty="0"/>
              <a:t> </a:t>
            </a:r>
            <a:r>
              <a:rPr lang="en-US" altLang="en-US" i="1" u="sng" dirty="0" err="1"/>
              <a:t>pháp</a:t>
            </a:r>
            <a:r>
              <a:rPr lang="en-US" altLang="en-US" dirty="0"/>
              <a:t> : </a:t>
            </a:r>
            <a:r>
              <a:rPr lang="en-US" altLang="en-US" b="1" dirty="0">
                <a:solidFill>
                  <a:srgbClr val="FF0000"/>
                </a:solidFill>
              </a:rPr>
              <a:t>#</a:t>
            </a:r>
            <a:r>
              <a:rPr lang="en-US" altLang="en-US" b="1" dirty="0" err="1">
                <a:solidFill>
                  <a:srgbClr val="FF0000"/>
                </a:solidFill>
              </a:rPr>
              <a:t>chown</a:t>
            </a:r>
            <a:r>
              <a:rPr lang="en-US" altLang="en-US" b="1" dirty="0">
                <a:solidFill>
                  <a:srgbClr val="FF0000"/>
                </a:solidFill>
              </a:rPr>
              <a:t>  [</a:t>
            </a:r>
            <a:r>
              <a:rPr lang="en-US" altLang="en-US" b="1" dirty="0" err="1">
                <a:solidFill>
                  <a:srgbClr val="FF0000"/>
                </a:solidFill>
              </a:rPr>
              <a:t>người</a:t>
            </a:r>
            <a:r>
              <a:rPr lang="en-US" altLang="en-US" b="1" dirty="0">
                <a:solidFill>
                  <a:srgbClr val="FF0000"/>
                </a:solidFill>
              </a:rPr>
              <a:t> </a:t>
            </a:r>
            <a:r>
              <a:rPr lang="en-US" altLang="en-US" b="1" dirty="0" err="1">
                <a:solidFill>
                  <a:srgbClr val="FF0000"/>
                </a:solidFill>
              </a:rPr>
              <a:t>dùng:nhóm</a:t>
            </a:r>
            <a:r>
              <a:rPr lang="en-US" altLang="en-US" b="1" dirty="0">
                <a:solidFill>
                  <a:srgbClr val="FF0000"/>
                </a:solidFill>
              </a:rPr>
              <a:t>]  [</a:t>
            </a:r>
            <a:r>
              <a:rPr lang="en-US" altLang="en-US" b="1" dirty="0" err="1">
                <a:solidFill>
                  <a:srgbClr val="FF0000"/>
                </a:solidFill>
              </a:rPr>
              <a:t>tập</a:t>
            </a:r>
            <a:r>
              <a:rPr lang="en-US" altLang="en-US" b="1" dirty="0">
                <a:solidFill>
                  <a:srgbClr val="FF0000"/>
                </a:solidFill>
              </a:rPr>
              <a:t> tin/</a:t>
            </a:r>
            <a:r>
              <a:rPr lang="en-US" altLang="en-US" b="1" dirty="0" err="1">
                <a:solidFill>
                  <a:srgbClr val="FF0000"/>
                </a:solidFill>
              </a:rPr>
              <a:t>thư</a:t>
            </a:r>
            <a:r>
              <a:rPr lang="en-US" altLang="en-US" b="1" dirty="0">
                <a:solidFill>
                  <a:srgbClr val="FF0000"/>
                </a:solidFill>
              </a:rPr>
              <a:t> </a:t>
            </a:r>
            <a:r>
              <a:rPr lang="en-US" altLang="en-US" b="1" dirty="0" err="1">
                <a:solidFill>
                  <a:srgbClr val="FF0000"/>
                </a:solidFill>
              </a:rPr>
              <a:t>mục</a:t>
            </a:r>
            <a:r>
              <a:rPr lang="en-US" altLang="en-US" b="1" dirty="0">
                <a:solidFill>
                  <a:srgbClr val="FF0000"/>
                </a:solidFill>
              </a:rPr>
              <a:t>]</a:t>
            </a:r>
          </a:p>
          <a:p>
            <a:pPr lvl="1" defTabSz="512763">
              <a:buFontTx/>
              <a:buNone/>
              <a:tabLst>
                <a:tab pos="1371600" algn="l"/>
              </a:tabLst>
            </a:pPr>
            <a:r>
              <a:rPr lang="en-US" altLang="en-US" b="1" dirty="0"/>
              <a:t>	</a:t>
            </a:r>
            <a:r>
              <a:rPr lang="en-US" altLang="en-US" u="sng" dirty="0" err="1"/>
              <a:t>Ví</a:t>
            </a:r>
            <a:r>
              <a:rPr lang="en-US" altLang="en-US" u="sng" dirty="0"/>
              <a:t> </a:t>
            </a:r>
            <a:r>
              <a:rPr lang="en-US" altLang="en-US" u="sng" dirty="0" err="1"/>
              <a:t>dụ</a:t>
            </a:r>
            <a:r>
              <a:rPr lang="en-US" altLang="en-US" dirty="0"/>
              <a:t>:</a:t>
            </a:r>
          </a:p>
          <a:p>
            <a:pPr lvl="1" defTabSz="512763">
              <a:buFontTx/>
              <a:buNone/>
              <a:tabLst>
                <a:tab pos="1371600" algn="l"/>
              </a:tabLst>
            </a:pPr>
            <a:r>
              <a:rPr lang="en-US" altLang="en-US" dirty="0"/>
              <a:t>		</a:t>
            </a:r>
            <a:r>
              <a:rPr lang="en-US" altLang="en-US" dirty="0">
                <a:solidFill>
                  <a:srgbClr val="FF0000"/>
                </a:solidFill>
              </a:rPr>
              <a:t>$</a:t>
            </a:r>
            <a:r>
              <a:rPr lang="en-US" altLang="en-US" dirty="0" err="1">
                <a:solidFill>
                  <a:srgbClr val="FF0000"/>
                </a:solidFill>
              </a:rPr>
              <a:t>chown</a:t>
            </a:r>
            <a:r>
              <a:rPr lang="en-US" altLang="en-US" dirty="0">
                <a:solidFill>
                  <a:srgbClr val="FF0000"/>
                </a:solidFill>
              </a:rPr>
              <a:t> hv1 /</a:t>
            </a:r>
            <a:r>
              <a:rPr lang="en-US" altLang="en-US" dirty="0" err="1">
                <a:solidFill>
                  <a:srgbClr val="FF0000"/>
                </a:solidFill>
              </a:rPr>
              <a:t>bt</a:t>
            </a:r>
            <a:r>
              <a:rPr lang="en-US" altLang="en-US" dirty="0">
                <a:solidFill>
                  <a:srgbClr val="FF0000"/>
                </a:solidFill>
              </a:rPr>
              <a:t>/test.txt</a:t>
            </a:r>
          </a:p>
          <a:p>
            <a:pPr lvl="1" defTabSz="512763">
              <a:buFontTx/>
              <a:buNone/>
              <a:tabLst>
                <a:tab pos="1371600" algn="l"/>
              </a:tabLst>
            </a:pPr>
            <a:r>
              <a:rPr lang="en-US" altLang="en-US" dirty="0"/>
              <a:t>	</a:t>
            </a:r>
            <a:r>
              <a:rPr lang="en-US" altLang="en-US" dirty="0" err="1"/>
              <a:t>Chuyển</a:t>
            </a:r>
            <a:r>
              <a:rPr lang="en-US" altLang="en-US" dirty="0"/>
              <a:t> </a:t>
            </a:r>
            <a:r>
              <a:rPr lang="en-US" altLang="en-US" dirty="0" err="1"/>
              <a:t>chủ</a:t>
            </a:r>
            <a:r>
              <a:rPr lang="en-US" altLang="en-US" dirty="0"/>
              <a:t> </a:t>
            </a:r>
            <a:r>
              <a:rPr lang="en-US" altLang="en-US" dirty="0" err="1"/>
              <a:t>sở</a:t>
            </a:r>
            <a:r>
              <a:rPr lang="en-US" altLang="en-US" dirty="0"/>
              <a:t> </a:t>
            </a:r>
            <a:r>
              <a:rPr lang="en-US" altLang="en-US" dirty="0" err="1"/>
              <a:t>hữu</a:t>
            </a:r>
            <a:r>
              <a:rPr lang="en-US" altLang="en-US" dirty="0"/>
              <a:t> </a:t>
            </a:r>
            <a:r>
              <a:rPr lang="en-US" altLang="en-US" dirty="0" err="1"/>
              <a:t>của</a:t>
            </a:r>
            <a:r>
              <a:rPr lang="en-US" altLang="en-US" dirty="0"/>
              <a:t> file test.txt </a:t>
            </a:r>
            <a:r>
              <a:rPr lang="en-US" altLang="en-US" dirty="0" err="1"/>
              <a:t>là</a:t>
            </a:r>
            <a:r>
              <a:rPr lang="en-US" altLang="en-US" dirty="0"/>
              <a:t> </a:t>
            </a:r>
            <a:r>
              <a:rPr lang="en-US" altLang="en-US" dirty="0" err="1"/>
              <a:t>người</a:t>
            </a:r>
            <a:r>
              <a:rPr lang="en-US" altLang="en-US" dirty="0"/>
              <a:t> </a:t>
            </a:r>
            <a:r>
              <a:rPr lang="en-US" altLang="en-US" dirty="0" err="1"/>
              <a:t>dùng</a:t>
            </a:r>
            <a:r>
              <a:rPr lang="en-US" altLang="en-US" dirty="0"/>
              <a:t> hv1 </a:t>
            </a:r>
          </a:p>
          <a:p>
            <a:pPr lvl="1" defTabSz="512763">
              <a:tabLst>
                <a:tab pos="1371600" algn="l"/>
              </a:tabLst>
            </a:pPr>
            <a:endParaRPr lang="en-US" altLang="en-US" b="1" dirty="0"/>
          </a:p>
        </p:txBody>
      </p:sp>
    </p:spTree>
    <p:extLst>
      <p:ext uri="{BB962C8B-B14F-4D97-AF65-F5344CB8AC3E}">
        <p14:creationId xmlns:p14="http://schemas.microsoft.com/office/powerpoint/2010/main" val="270415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0A30-75B5-4816-A9FE-8F9F37E7B419}"/>
              </a:ext>
            </a:extLst>
          </p:cNvPr>
          <p:cNvSpPr>
            <a:spLocks noGrp="1"/>
          </p:cNvSpPr>
          <p:nvPr>
            <p:ph type="title"/>
          </p:nvPr>
        </p:nvSpPr>
        <p:spPr/>
        <p:txBody>
          <a:bodyPr/>
          <a:lstStyle/>
          <a:p>
            <a:r>
              <a:rPr lang="en-US" dirty="0"/>
              <a:t>V. QUYỀN NG</a:t>
            </a:r>
            <a:r>
              <a:rPr lang="vi-VN" dirty="0"/>
              <a:t>Ư</a:t>
            </a:r>
            <a:r>
              <a:rPr lang="en-US" dirty="0"/>
              <a:t>ỜI DÙNG</a:t>
            </a:r>
          </a:p>
        </p:txBody>
      </p:sp>
      <p:sp>
        <p:nvSpPr>
          <p:cNvPr id="3" name="Content Placeholder 2">
            <a:extLst>
              <a:ext uri="{FF2B5EF4-FFF2-40B4-BE49-F238E27FC236}">
                <a16:creationId xmlns:a16="http://schemas.microsoft.com/office/drawing/2014/main" id="{F0C10DFC-76E8-41A0-A202-90E8204AA0B1}"/>
              </a:ext>
            </a:extLst>
          </p:cNvPr>
          <p:cNvSpPr>
            <a:spLocks noGrp="1"/>
          </p:cNvSpPr>
          <p:nvPr>
            <p:ph idx="1"/>
          </p:nvPr>
        </p:nvSpPr>
        <p:spPr/>
        <p:txBody>
          <a:bodyPr/>
          <a:lstStyle/>
          <a:p>
            <a:pPr defTabSz="512763">
              <a:tabLst>
                <a:tab pos="1371600" algn="l"/>
              </a:tabLst>
            </a:pPr>
            <a:r>
              <a:rPr lang="en-US" altLang="en-US" b="1" dirty="0" err="1"/>
              <a:t>Lệnh</a:t>
            </a:r>
            <a:r>
              <a:rPr lang="en-US" altLang="en-US" b="1" dirty="0"/>
              <a:t> </a:t>
            </a:r>
            <a:r>
              <a:rPr lang="en-US" altLang="en-US" b="1" dirty="0" err="1"/>
              <a:t>chgrp</a:t>
            </a:r>
            <a:r>
              <a:rPr lang="en-US" altLang="en-US" dirty="0"/>
              <a:t>: </a:t>
            </a:r>
            <a:r>
              <a:rPr lang="en-US" altLang="en-US" dirty="0" err="1"/>
              <a:t>dùng</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nhóm</a:t>
            </a:r>
            <a:r>
              <a:rPr lang="en-US" altLang="en-US" dirty="0"/>
              <a:t> </a:t>
            </a:r>
            <a:r>
              <a:rPr lang="en-US" altLang="en-US" dirty="0" err="1"/>
              <a:t>sở</a:t>
            </a:r>
            <a:r>
              <a:rPr lang="en-US" altLang="en-US" dirty="0"/>
              <a:t> </a:t>
            </a:r>
            <a:r>
              <a:rPr lang="en-US" altLang="en-US" dirty="0" err="1"/>
              <a:t>hữu</a:t>
            </a:r>
            <a:r>
              <a:rPr lang="en-US" altLang="en-US" dirty="0"/>
              <a:t>.</a:t>
            </a:r>
          </a:p>
          <a:p>
            <a:pPr lvl="1" defTabSz="512763">
              <a:buFontTx/>
              <a:buNone/>
              <a:tabLst>
                <a:tab pos="1371600" algn="l"/>
              </a:tabLst>
            </a:pPr>
            <a:r>
              <a:rPr lang="en-US" altLang="en-US" dirty="0"/>
              <a:t>	</a:t>
            </a:r>
            <a:r>
              <a:rPr lang="en-US" altLang="en-US" i="1" u="sng" dirty="0" err="1"/>
              <a:t>Cú</a:t>
            </a:r>
            <a:r>
              <a:rPr lang="en-US" altLang="en-US" i="1" u="sng" dirty="0"/>
              <a:t> </a:t>
            </a:r>
            <a:r>
              <a:rPr lang="en-US" altLang="en-US" i="1" u="sng" dirty="0" err="1"/>
              <a:t>pháp</a:t>
            </a:r>
            <a:r>
              <a:rPr lang="en-US" altLang="en-US" dirty="0"/>
              <a:t> : </a:t>
            </a:r>
            <a:r>
              <a:rPr lang="en-US" altLang="en-US" b="1" dirty="0">
                <a:solidFill>
                  <a:srgbClr val="FF0000"/>
                </a:solidFill>
              </a:rPr>
              <a:t>#</a:t>
            </a:r>
            <a:r>
              <a:rPr lang="en-US" altLang="en-US" b="1" dirty="0" err="1">
                <a:solidFill>
                  <a:srgbClr val="FF0000"/>
                </a:solidFill>
              </a:rPr>
              <a:t>chgrp</a:t>
            </a:r>
            <a:r>
              <a:rPr lang="en-US" altLang="en-US" b="1" dirty="0">
                <a:solidFill>
                  <a:srgbClr val="FF0000"/>
                </a:solidFill>
              </a:rPr>
              <a:t>  [</a:t>
            </a:r>
            <a:r>
              <a:rPr lang="en-US" altLang="en-US" b="1" dirty="0" err="1">
                <a:solidFill>
                  <a:srgbClr val="FF0000"/>
                </a:solidFill>
              </a:rPr>
              <a:t>nhóm</a:t>
            </a:r>
            <a:r>
              <a:rPr lang="en-US" altLang="en-US" b="1" dirty="0">
                <a:solidFill>
                  <a:srgbClr val="FF0000"/>
                </a:solidFill>
              </a:rPr>
              <a:t>]  [</a:t>
            </a:r>
            <a:r>
              <a:rPr lang="en-US" altLang="en-US" b="1" dirty="0" err="1">
                <a:solidFill>
                  <a:srgbClr val="FF0000"/>
                </a:solidFill>
              </a:rPr>
              <a:t>tập</a:t>
            </a:r>
            <a:r>
              <a:rPr lang="en-US" altLang="en-US" b="1" dirty="0">
                <a:solidFill>
                  <a:srgbClr val="FF0000"/>
                </a:solidFill>
              </a:rPr>
              <a:t> tin/</a:t>
            </a:r>
            <a:r>
              <a:rPr lang="en-US" altLang="en-US" b="1" dirty="0" err="1">
                <a:solidFill>
                  <a:srgbClr val="FF0000"/>
                </a:solidFill>
              </a:rPr>
              <a:t>thư</a:t>
            </a:r>
            <a:r>
              <a:rPr lang="en-US" altLang="en-US" b="1" dirty="0">
                <a:solidFill>
                  <a:srgbClr val="FF0000"/>
                </a:solidFill>
              </a:rPr>
              <a:t> </a:t>
            </a:r>
            <a:r>
              <a:rPr lang="en-US" altLang="en-US" b="1" dirty="0" err="1">
                <a:solidFill>
                  <a:srgbClr val="FF0000"/>
                </a:solidFill>
              </a:rPr>
              <a:t>mục</a:t>
            </a:r>
            <a:r>
              <a:rPr lang="en-US" altLang="en-US" b="1" dirty="0">
                <a:solidFill>
                  <a:srgbClr val="FF0000"/>
                </a:solidFill>
              </a:rPr>
              <a:t>]</a:t>
            </a:r>
          </a:p>
          <a:p>
            <a:pPr lvl="1" defTabSz="512763">
              <a:buFontTx/>
              <a:buNone/>
              <a:tabLst>
                <a:tab pos="1371600" algn="l"/>
              </a:tabLst>
            </a:pPr>
            <a:r>
              <a:rPr lang="en-US" altLang="en-US" dirty="0"/>
              <a:t>	</a:t>
            </a:r>
            <a:r>
              <a:rPr lang="en-US" altLang="en-US" u="sng" dirty="0" err="1"/>
              <a:t>Ví</a:t>
            </a:r>
            <a:r>
              <a:rPr lang="en-US" altLang="en-US" u="sng" dirty="0"/>
              <a:t> </a:t>
            </a:r>
            <a:r>
              <a:rPr lang="en-US" altLang="en-US" u="sng" dirty="0" err="1"/>
              <a:t>dụ</a:t>
            </a:r>
            <a:r>
              <a:rPr lang="en-US" altLang="en-US" dirty="0"/>
              <a:t>:</a:t>
            </a:r>
          </a:p>
          <a:p>
            <a:pPr lvl="1" defTabSz="512763">
              <a:buFontTx/>
              <a:buNone/>
              <a:tabLst>
                <a:tab pos="1371600" algn="l"/>
              </a:tabLst>
            </a:pPr>
            <a:r>
              <a:rPr lang="en-US" altLang="en-US" b="1" dirty="0"/>
              <a:t>		</a:t>
            </a:r>
            <a:r>
              <a:rPr lang="en-US" altLang="en-US" dirty="0">
                <a:solidFill>
                  <a:srgbClr val="FF0000"/>
                </a:solidFill>
              </a:rPr>
              <a:t>$</a:t>
            </a:r>
            <a:r>
              <a:rPr lang="en-US" altLang="en-US" dirty="0" err="1">
                <a:solidFill>
                  <a:srgbClr val="FF0000"/>
                </a:solidFill>
              </a:rPr>
              <a:t>chgrp</a:t>
            </a:r>
            <a:r>
              <a:rPr lang="en-US" altLang="en-US" dirty="0">
                <a:solidFill>
                  <a:srgbClr val="FF0000"/>
                </a:solidFill>
              </a:rPr>
              <a:t> users /</a:t>
            </a:r>
            <a:r>
              <a:rPr lang="en-US" altLang="en-US" dirty="0" err="1">
                <a:solidFill>
                  <a:srgbClr val="FF0000"/>
                </a:solidFill>
              </a:rPr>
              <a:t>tmp</a:t>
            </a:r>
            <a:r>
              <a:rPr lang="en-US" altLang="en-US" dirty="0">
                <a:solidFill>
                  <a:srgbClr val="FF0000"/>
                </a:solidFill>
              </a:rPr>
              <a:t>/test</a:t>
            </a:r>
          </a:p>
          <a:p>
            <a:pPr lvl="1" defTabSz="512763">
              <a:buFontTx/>
              <a:buNone/>
              <a:tabLst>
                <a:tab pos="1371600" algn="l"/>
              </a:tabLst>
            </a:pPr>
            <a:r>
              <a:rPr lang="en-US" altLang="en-US" dirty="0"/>
              <a:t>	</a:t>
            </a:r>
            <a:r>
              <a:rPr lang="en-US" altLang="en-US" dirty="0" err="1"/>
              <a:t>Chuyển</a:t>
            </a:r>
            <a:r>
              <a:rPr lang="en-US" altLang="en-US" dirty="0"/>
              <a:t> </a:t>
            </a:r>
            <a:r>
              <a:rPr lang="en-US" altLang="en-US" dirty="0" err="1"/>
              <a:t>chủ</a:t>
            </a:r>
            <a:r>
              <a:rPr lang="en-US" altLang="en-US" dirty="0"/>
              <a:t> </a:t>
            </a:r>
            <a:r>
              <a:rPr lang="en-US" altLang="en-US" dirty="0" err="1"/>
              <a:t>sở</a:t>
            </a:r>
            <a:r>
              <a:rPr lang="en-US" altLang="en-US" dirty="0"/>
              <a:t> </a:t>
            </a:r>
            <a:r>
              <a:rPr lang="en-US" altLang="en-US" dirty="0" err="1"/>
              <a:t>hữu</a:t>
            </a:r>
            <a:r>
              <a:rPr lang="en-US" altLang="en-US" dirty="0"/>
              <a:t> </a:t>
            </a:r>
            <a:r>
              <a:rPr lang="en-US" altLang="en-US" dirty="0" err="1"/>
              <a:t>của</a:t>
            </a:r>
            <a:r>
              <a:rPr lang="en-US" altLang="en-US" dirty="0"/>
              <a:t> test </a:t>
            </a:r>
            <a:r>
              <a:rPr lang="en-US" altLang="en-US" dirty="0" err="1"/>
              <a:t>là</a:t>
            </a:r>
            <a:r>
              <a:rPr lang="en-US" altLang="en-US" dirty="0"/>
              <a:t> </a:t>
            </a:r>
            <a:r>
              <a:rPr lang="en-US" altLang="en-US" dirty="0" err="1"/>
              <a:t>nhóm</a:t>
            </a:r>
            <a:r>
              <a:rPr lang="en-US" altLang="en-US" dirty="0"/>
              <a:t> users</a:t>
            </a:r>
            <a:endParaRPr lang="en-US" dirty="0"/>
          </a:p>
          <a:p>
            <a:endParaRPr lang="en-US" dirty="0"/>
          </a:p>
        </p:txBody>
      </p:sp>
    </p:spTree>
    <p:extLst>
      <p:ext uri="{BB962C8B-B14F-4D97-AF65-F5344CB8AC3E}">
        <p14:creationId xmlns:p14="http://schemas.microsoft.com/office/powerpoint/2010/main" val="164341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1635-58CD-4B71-AADE-6A6A4F658777}"/>
              </a:ext>
            </a:extLst>
          </p:cNvPr>
          <p:cNvSpPr>
            <a:spLocks noGrp="1"/>
          </p:cNvSpPr>
          <p:nvPr>
            <p:ph type="title"/>
          </p:nvPr>
        </p:nvSpPr>
        <p:spPr/>
        <p:txBody>
          <a:bodyPr/>
          <a:lstStyle/>
          <a:p>
            <a:r>
              <a:rPr lang="en-US" dirty="0"/>
              <a:t>V. QUYỀN NG</a:t>
            </a:r>
            <a:r>
              <a:rPr lang="vi-VN" dirty="0"/>
              <a:t>Ư</a:t>
            </a:r>
            <a:r>
              <a:rPr lang="en-US" dirty="0"/>
              <a:t>ỜI DÙNG</a:t>
            </a:r>
          </a:p>
        </p:txBody>
      </p:sp>
      <p:sp>
        <p:nvSpPr>
          <p:cNvPr id="3" name="Content Placeholder 2">
            <a:extLst>
              <a:ext uri="{FF2B5EF4-FFF2-40B4-BE49-F238E27FC236}">
                <a16:creationId xmlns:a16="http://schemas.microsoft.com/office/drawing/2014/main" id="{C7163D85-A266-4D01-877A-948931AD68E4}"/>
              </a:ext>
            </a:extLst>
          </p:cNvPr>
          <p:cNvSpPr>
            <a:spLocks noGrp="1"/>
          </p:cNvSpPr>
          <p:nvPr>
            <p:ph idx="1"/>
          </p:nvPr>
        </p:nvSpPr>
        <p:spPr/>
        <p:txBody>
          <a:bodyPr/>
          <a:lstStyle/>
          <a:p>
            <a:pPr algn="just">
              <a:tabLst>
                <a:tab pos="1828800" algn="l"/>
              </a:tabLst>
            </a:pPr>
            <a:r>
              <a:rPr lang="en-US" altLang="en-US" b="1" dirty="0" err="1"/>
              <a:t>Lệnh</a:t>
            </a:r>
            <a:r>
              <a:rPr lang="en-US" altLang="en-US" b="1" dirty="0"/>
              <a:t> </a:t>
            </a:r>
            <a:r>
              <a:rPr lang="en-US" altLang="en-US" b="1" dirty="0" err="1"/>
              <a:t>umask</a:t>
            </a:r>
            <a:r>
              <a:rPr lang="en-US" altLang="en-US" dirty="0"/>
              <a:t>: </a:t>
            </a:r>
            <a:r>
              <a:rPr lang="en-US" altLang="en-US" dirty="0" err="1"/>
              <a:t>Là</a:t>
            </a:r>
            <a:r>
              <a:rPr lang="en-US" altLang="en-US" dirty="0"/>
              <a:t> </a:t>
            </a:r>
            <a:r>
              <a:rPr lang="en-US" altLang="en-US" dirty="0" err="1"/>
              <a:t>lệnh</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thiết</a:t>
            </a:r>
            <a:r>
              <a:rPr lang="en-US" altLang="en-US" dirty="0"/>
              <a:t> </a:t>
            </a:r>
            <a:r>
              <a:rPr lang="en-US" altLang="en-US" dirty="0" err="1"/>
              <a:t>lập</a:t>
            </a:r>
            <a:r>
              <a:rPr lang="en-US" altLang="en-US" dirty="0"/>
              <a:t> </a:t>
            </a:r>
            <a:r>
              <a:rPr lang="en-US" altLang="en-US" dirty="0" err="1"/>
              <a:t>quyền</a:t>
            </a:r>
            <a:r>
              <a:rPr lang="en-US" altLang="en-US" dirty="0"/>
              <a:t> </a:t>
            </a:r>
            <a:r>
              <a:rPr lang="en-US" altLang="en-US" dirty="0" err="1"/>
              <a:t>mặc</a:t>
            </a:r>
            <a:r>
              <a:rPr lang="en-US" altLang="en-US" dirty="0"/>
              <a:t> </a:t>
            </a:r>
            <a:r>
              <a:rPr lang="en-US" altLang="en-US" dirty="0" err="1"/>
              <a:t>định</a:t>
            </a:r>
            <a:r>
              <a:rPr lang="en-US" altLang="en-US" dirty="0"/>
              <a:t> </a:t>
            </a:r>
            <a:r>
              <a:rPr lang="en-US" altLang="en-US" dirty="0" err="1"/>
              <a:t>của</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truy</a:t>
            </a:r>
            <a:r>
              <a:rPr lang="en-US" altLang="en-US" dirty="0"/>
              <a:t> </a:t>
            </a:r>
            <a:r>
              <a:rPr lang="en-US" altLang="en-US" dirty="0" err="1"/>
              <a:t>xuất</a:t>
            </a:r>
            <a:r>
              <a:rPr lang="en-US" altLang="en-US" dirty="0"/>
              <a:t> filesystem, </a:t>
            </a:r>
            <a:r>
              <a:rPr lang="en-US" altLang="en-US" b="1" dirty="0" err="1">
                <a:solidFill>
                  <a:srgbClr val="FF0000"/>
                </a:solidFill>
              </a:rPr>
              <a:t>mặc</a:t>
            </a:r>
            <a:r>
              <a:rPr lang="en-US" altLang="en-US" b="1" dirty="0">
                <a:solidFill>
                  <a:srgbClr val="FF0000"/>
                </a:solidFill>
              </a:rPr>
              <a:t> </a:t>
            </a:r>
            <a:r>
              <a:rPr lang="en-US" altLang="en-US" b="1" dirty="0" err="1">
                <a:solidFill>
                  <a:srgbClr val="FF0000"/>
                </a:solidFill>
              </a:rPr>
              <a:t>định</a:t>
            </a:r>
            <a:r>
              <a:rPr lang="en-US" altLang="en-US" b="1" dirty="0">
                <a:solidFill>
                  <a:srgbClr val="FF0000"/>
                </a:solidFill>
              </a:rPr>
              <a:t> </a:t>
            </a:r>
            <a:r>
              <a:rPr lang="en-US" altLang="en-US" b="1" dirty="0" err="1">
                <a:solidFill>
                  <a:srgbClr val="FF0000"/>
                </a:solidFill>
              </a:rPr>
              <a:t>giá</a:t>
            </a:r>
            <a:r>
              <a:rPr lang="en-US" altLang="en-US" b="1" dirty="0">
                <a:solidFill>
                  <a:srgbClr val="FF0000"/>
                </a:solidFill>
              </a:rPr>
              <a:t> </a:t>
            </a:r>
            <a:r>
              <a:rPr lang="en-US" altLang="en-US" b="1" dirty="0" err="1">
                <a:solidFill>
                  <a:srgbClr val="FF0000"/>
                </a:solidFill>
              </a:rPr>
              <a:t>trị</a:t>
            </a:r>
            <a:r>
              <a:rPr lang="en-US" altLang="en-US" b="1" dirty="0">
                <a:solidFill>
                  <a:srgbClr val="FF0000"/>
                </a:solidFill>
              </a:rPr>
              <a:t> </a:t>
            </a:r>
            <a:r>
              <a:rPr lang="en-US" altLang="en-US" b="1" dirty="0" err="1">
                <a:solidFill>
                  <a:srgbClr val="FF0000"/>
                </a:solidFill>
              </a:rPr>
              <a:t>umask</a:t>
            </a:r>
            <a:r>
              <a:rPr lang="en-US" altLang="en-US" b="1" dirty="0">
                <a:solidFill>
                  <a:srgbClr val="FF0000"/>
                </a:solidFill>
              </a:rPr>
              <a:t> </a:t>
            </a:r>
            <a:r>
              <a:rPr lang="en-US" altLang="en-US" b="1" dirty="0" err="1">
                <a:solidFill>
                  <a:srgbClr val="FF0000"/>
                </a:solidFill>
              </a:rPr>
              <a:t>là</a:t>
            </a:r>
            <a:r>
              <a:rPr lang="en-US" altLang="en-US" b="1" dirty="0">
                <a:solidFill>
                  <a:srgbClr val="FF0000"/>
                </a:solidFill>
              </a:rPr>
              <a:t> 022</a:t>
            </a:r>
            <a:r>
              <a:rPr lang="en-US" altLang="en-US" dirty="0"/>
              <a:t>.</a:t>
            </a:r>
          </a:p>
          <a:p>
            <a:pPr lvl="1" algn="just">
              <a:tabLst>
                <a:tab pos="1828800" algn="l"/>
              </a:tabLst>
            </a:pPr>
            <a:r>
              <a:rPr lang="en-US" altLang="en-US" sz="2400" dirty="0" err="1"/>
              <a:t>Quyền</a:t>
            </a:r>
            <a:r>
              <a:rPr lang="en-US" altLang="en-US" sz="2400" dirty="0"/>
              <a:t> </a:t>
            </a:r>
            <a:r>
              <a:rPr lang="en-US" altLang="en-US" sz="2400" dirty="0" err="1"/>
              <a:t>mặc</a:t>
            </a:r>
            <a:r>
              <a:rPr lang="en-US" altLang="en-US" sz="2400" dirty="0"/>
              <a:t> </a:t>
            </a:r>
            <a:r>
              <a:rPr lang="en-US" altLang="en-US" sz="2400" dirty="0" err="1"/>
              <a:t>định</a:t>
            </a:r>
            <a:r>
              <a:rPr lang="en-US" altLang="en-US" sz="2400" dirty="0"/>
              <a:t> </a:t>
            </a:r>
            <a:r>
              <a:rPr lang="en-US" altLang="en-US" sz="2400" dirty="0" err="1"/>
              <a:t>của</a:t>
            </a:r>
            <a:r>
              <a:rPr lang="en-US" altLang="en-US" sz="2400" dirty="0"/>
              <a:t> file </a:t>
            </a:r>
            <a:r>
              <a:rPr lang="en-US" altLang="en-US" sz="2400" dirty="0" err="1"/>
              <a:t>hoặc</a:t>
            </a:r>
            <a:r>
              <a:rPr lang="en-US" altLang="en-US" sz="2400" dirty="0"/>
              <a:t> </a:t>
            </a:r>
            <a:r>
              <a:rPr lang="en-US" altLang="en-US" sz="2400" dirty="0" err="1"/>
              <a:t>thư</a:t>
            </a:r>
            <a:r>
              <a:rPr lang="en-US" altLang="en-US" sz="2400" dirty="0"/>
              <a:t> </a:t>
            </a:r>
            <a:r>
              <a:rPr lang="en-US" altLang="en-US" sz="2400" dirty="0" err="1"/>
              <a:t>mục</a:t>
            </a:r>
            <a:r>
              <a:rPr lang="en-US" altLang="en-US" sz="2400" dirty="0"/>
              <a:t> </a:t>
            </a:r>
            <a:r>
              <a:rPr lang="en-US" altLang="en-US" sz="2400" dirty="0" err="1"/>
              <a:t>được</a:t>
            </a:r>
            <a:r>
              <a:rPr lang="en-US" altLang="en-US" sz="2400" dirty="0"/>
              <a:t> </a:t>
            </a:r>
            <a:r>
              <a:rPr lang="en-US" altLang="en-US" sz="2400" dirty="0" err="1"/>
              <a:t>xác</a:t>
            </a:r>
            <a:r>
              <a:rPr lang="en-US" altLang="en-US" sz="2400" dirty="0"/>
              <a:t> </a:t>
            </a:r>
            <a:r>
              <a:rPr lang="en-US" altLang="en-US" sz="2400" dirty="0" err="1"/>
              <a:t>định</a:t>
            </a:r>
            <a:r>
              <a:rPr lang="en-US" altLang="en-US" sz="2400" dirty="0"/>
              <a:t> </a:t>
            </a:r>
            <a:r>
              <a:rPr lang="en-US" altLang="en-US" sz="2400" dirty="0" err="1"/>
              <a:t>là</a:t>
            </a:r>
            <a:r>
              <a:rPr lang="en-US" altLang="en-US" sz="2400" dirty="0"/>
              <a:t> </a:t>
            </a:r>
            <a:r>
              <a:rPr lang="en-US" altLang="en-US" sz="2400" dirty="0" err="1"/>
              <a:t>phần</a:t>
            </a:r>
            <a:r>
              <a:rPr lang="en-US" altLang="en-US" sz="2400" dirty="0"/>
              <a:t> </a:t>
            </a:r>
            <a:r>
              <a:rPr lang="en-US" altLang="en-US" sz="2400" dirty="0" err="1"/>
              <a:t>bù</a:t>
            </a:r>
            <a:r>
              <a:rPr lang="en-US" altLang="en-US" sz="2400" dirty="0"/>
              <a:t> </a:t>
            </a:r>
            <a:r>
              <a:rPr lang="en-US" altLang="en-US" sz="2400" dirty="0" err="1"/>
              <a:t>của</a:t>
            </a:r>
            <a:r>
              <a:rPr lang="en-US" altLang="en-US" sz="2400" dirty="0"/>
              <a:t> </a:t>
            </a:r>
            <a:r>
              <a:rPr lang="en-US" altLang="en-US" sz="2400" dirty="0" err="1"/>
              <a:t>umask</a:t>
            </a:r>
            <a:r>
              <a:rPr lang="en-US" altLang="en-US" sz="2400" dirty="0"/>
              <a:t> </a:t>
            </a:r>
            <a:r>
              <a:rPr lang="en-US" altLang="en-US" sz="2400" dirty="0" err="1"/>
              <a:t>xét</a:t>
            </a:r>
            <a:r>
              <a:rPr lang="en-US" altLang="en-US" sz="2400" dirty="0"/>
              <a:t> </a:t>
            </a:r>
            <a:r>
              <a:rPr lang="en-US" altLang="en-US" sz="2400" dirty="0" err="1"/>
              <a:t>trên</a:t>
            </a:r>
            <a:r>
              <a:rPr lang="en-US" altLang="en-US" sz="2400" dirty="0"/>
              <a:t> </a:t>
            </a:r>
            <a:r>
              <a:rPr lang="en-US" altLang="en-US" sz="2400" dirty="0" err="1"/>
              <a:t>ba</a:t>
            </a:r>
            <a:r>
              <a:rPr lang="en-US" altLang="en-US" sz="2400" dirty="0"/>
              <a:t> bit </a:t>
            </a:r>
            <a:r>
              <a:rPr lang="en-US" altLang="en-US" sz="2400" dirty="0" err="1"/>
              <a:t>quyền</a:t>
            </a:r>
            <a:r>
              <a:rPr lang="en-US" altLang="en-US" sz="2400" dirty="0"/>
              <a:t> </a:t>
            </a:r>
            <a:r>
              <a:rPr lang="en-US" altLang="en-US" sz="2400" dirty="0" err="1"/>
              <a:t>hạn</a:t>
            </a:r>
            <a:r>
              <a:rPr lang="en-US" altLang="en-US" sz="2400" dirty="0"/>
              <a:t> </a:t>
            </a:r>
            <a:r>
              <a:rPr lang="en-US" altLang="en-US" sz="2400" dirty="0" err="1"/>
              <a:t>của</a:t>
            </a:r>
            <a:r>
              <a:rPr lang="en-US" altLang="en-US" sz="2400" dirty="0"/>
              <a:t> </a:t>
            </a:r>
            <a:r>
              <a:rPr lang="en-US" altLang="en-US" sz="2400" dirty="0" err="1"/>
              <a:t>hệ</a:t>
            </a:r>
            <a:r>
              <a:rPr lang="en-US" altLang="en-US" sz="2400" dirty="0"/>
              <a:t> </a:t>
            </a:r>
            <a:r>
              <a:rPr lang="en-US" altLang="en-US" sz="2400" dirty="0" err="1"/>
              <a:t>thống</a:t>
            </a:r>
            <a:r>
              <a:rPr lang="en-US" altLang="en-US" sz="2400" dirty="0"/>
              <a:t> </a:t>
            </a:r>
            <a:r>
              <a:rPr lang="en-US" altLang="en-US" sz="2400" dirty="0" err="1"/>
              <a:t>dành</a:t>
            </a:r>
            <a:r>
              <a:rPr lang="en-US" altLang="en-US" sz="2400" dirty="0"/>
              <a:t> </a:t>
            </a:r>
            <a:r>
              <a:rPr lang="en-US" altLang="en-US" sz="2400" dirty="0" err="1"/>
              <a:t>cho</a:t>
            </a:r>
            <a:r>
              <a:rPr lang="en-US" altLang="en-US" sz="2400" dirty="0"/>
              <a:t> </a:t>
            </a:r>
            <a:r>
              <a:rPr lang="en-US" altLang="en-US" sz="2400" dirty="0" err="1"/>
              <a:t>người</a:t>
            </a:r>
            <a:r>
              <a:rPr lang="en-US" altLang="en-US" sz="2400" dirty="0"/>
              <a:t> </a:t>
            </a:r>
            <a:r>
              <a:rPr lang="en-US" altLang="en-US" sz="2400" dirty="0" err="1"/>
              <a:t>dùng</a:t>
            </a:r>
            <a:r>
              <a:rPr lang="en-US" altLang="en-US" sz="2400" dirty="0"/>
              <a:t>.</a:t>
            </a:r>
          </a:p>
          <a:p>
            <a:pPr lvl="1" algn="just">
              <a:tabLst>
                <a:tab pos="1828800" algn="l"/>
              </a:tabLst>
            </a:pPr>
            <a:r>
              <a:rPr lang="en-US" altLang="en-US" sz="2400" b="1" dirty="0" err="1"/>
              <a:t>Đối</a:t>
            </a:r>
            <a:r>
              <a:rPr lang="en-US" altLang="en-US" sz="2400" b="1" dirty="0"/>
              <a:t> </a:t>
            </a:r>
            <a:r>
              <a:rPr lang="en-US" altLang="en-US" sz="2400" b="1" dirty="0" err="1"/>
              <a:t>với</a:t>
            </a:r>
            <a:r>
              <a:rPr lang="en-US" altLang="en-US" sz="2400" b="1" dirty="0"/>
              <a:t> </a:t>
            </a:r>
            <a:r>
              <a:rPr lang="en-US" altLang="en-US" sz="2400" b="1" dirty="0" err="1"/>
              <a:t>tập</a:t>
            </a:r>
            <a:r>
              <a:rPr lang="en-US" altLang="en-US" sz="2400" b="1" dirty="0"/>
              <a:t> tin</a:t>
            </a:r>
            <a:r>
              <a:rPr lang="en-US" altLang="en-US" sz="2400" dirty="0"/>
              <a:t> </a:t>
            </a:r>
            <a:r>
              <a:rPr lang="en-US" altLang="en-US" sz="2400" dirty="0" err="1"/>
              <a:t>quyền</a:t>
            </a:r>
            <a:r>
              <a:rPr lang="en-US" altLang="en-US" sz="2400" dirty="0"/>
              <a:t> </a:t>
            </a:r>
            <a:r>
              <a:rPr lang="en-US" altLang="en-US" sz="2400" dirty="0" err="1"/>
              <a:t>tối</a:t>
            </a:r>
            <a:r>
              <a:rPr lang="en-US" altLang="en-US" sz="2400" dirty="0"/>
              <a:t> </a:t>
            </a:r>
            <a:r>
              <a:rPr lang="en-US" altLang="en-US" sz="2400" dirty="0" err="1"/>
              <a:t>đa</a:t>
            </a:r>
            <a:r>
              <a:rPr lang="en-US" altLang="en-US" sz="2400" dirty="0"/>
              <a:t> </a:t>
            </a:r>
            <a:r>
              <a:rPr lang="en-US" altLang="en-US" sz="2400" dirty="0" err="1"/>
              <a:t>mà</a:t>
            </a:r>
            <a:r>
              <a:rPr lang="en-US" altLang="en-US" sz="2400" dirty="0"/>
              <a:t> </a:t>
            </a:r>
            <a:r>
              <a:rPr lang="en-US" altLang="en-US" sz="2400" dirty="0" err="1"/>
              <a:t>hệ</a:t>
            </a:r>
            <a:r>
              <a:rPr lang="en-US" altLang="en-US" sz="2400" dirty="0"/>
              <a:t> </a:t>
            </a:r>
            <a:r>
              <a:rPr lang="en-US" altLang="en-US" sz="2400" dirty="0" err="1"/>
              <a:t>thống</a:t>
            </a:r>
            <a:r>
              <a:rPr lang="en-US" altLang="en-US" sz="2400" dirty="0"/>
              <a:t> </a:t>
            </a:r>
            <a:r>
              <a:rPr lang="en-US" altLang="en-US" sz="2400" dirty="0" err="1"/>
              <a:t>tự</a:t>
            </a:r>
            <a:r>
              <a:rPr lang="en-US" altLang="en-US" sz="2400" dirty="0"/>
              <a:t> </a:t>
            </a:r>
            <a:r>
              <a:rPr lang="en-US" altLang="en-US" sz="2400" dirty="0" err="1"/>
              <a:t>động</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gán</a:t>
            </a:r>
            <a:r>
              <a:rPr lang="en-US" altLang="en-US" sz="2400" dirty="0"/>
              <a:t> </a:t>
            </a:r>
            <a:r>
              <a:rPr lang="en-US" altLang="en-US" sz="2400" dirty="0" err="1"/>
              <a:t>là</a:t>
            </a:r>
            <a:r>
              <a:rPr lang="en-US" altLang="en-US" sz="2400" dirty="0"/>
              <a:t> </a:t>
            </a:r>
            <a:r>
              <a:rPr lang="en-US" altLang="en-US" sz="2400" dirty="0" err="1"/>
              <a:t>rw</a:t>
            </a:r>
            <a:r>
              <a:rPr lang="en-US" altLang="en-US" sz="2400" dirty="0"/>
              <a:t>. Do </a:t>
            </a:r>
            <a:r>
              <a:rPr lang="en-US" altLang="en-US" sz="2400" dirty="0" err="1"/>
              <a:t>đó</a:t>
            </a:r>
            <a:r>
              <a:rPr lang="en-US" altLang="en-US" sz="2400" dirty="0"/>
              <a:t>, </a:t>
            </a:r>
            <a:r>
              <a:rPr lang="en-US" altLang="en-US" sz="2400" dirty="0" err="1"/>
              <a:t>quyền</a:t>
            </a:r>
            <a:r>
              <a:rPr lang="en-US" altLang="en-US" sz="2400" dirty="0"/>
              <a:t> </a:t>
            </a:r>
            <a:r>
              <a:rPr lang="en-US" altLang="en-US" sz="2400" dirty="0" err="1"/>
              <a:t>tối</a:t>
            </a:r>
            <a:r>
              <a:rPr lang="en-US" altLang="en-US" sz="2400" dirty="0"/>
              <a:t> </a:t>
            </a:r>
            <a:r>
              <a:rPr lang="en-US" altLang="en-US" sz="2400" dirty="0" err="1"/>
              <a:t>đa</a:t>
            </a:r>
            <a:r>
              <a:rPr lang="en-US" altLang="en-US" sz="2400" dirty="0"/>
              <a:t> </a:t>
            </a:r>
            <a:r>
              <a:rPr lang="en-US" altLang="en-US" sz="2400" dirty="0" err="1"/>
              <a:t>của</a:t>
            </a:r>
            <a:r>
              <a:rPr lang="en-US" altLang="en-US" sz="2400" dirty="0"/>
              <a:t> file </a:t>
            </a:r>
            <a:r>
              <a:rPr lang="en-US" altLang="en-US" sz="2400" dirty="0" err="1"/>
              <a:t>tính</a:t>
            </a:r>
            <a:r>
              <a:rPr lang="en-US" altLang="en-US" sz="2400" dirty="0"/>
              <a:t> </a:t>
            </a:r>
            <a:r>
              <a:rPr lang="en-US" altLang="en-US" sz="2400" dirty="0" err="1"/>
              <a:t>theo</a:t>
            </a:r>
            <a:r>
              <a:rPr lang="en-US" altLang="en-US" sz="2400" dirty="0"/>
              <a:t> </a:t>
            </a:r>
            <a:r>
              <a:rPr lang="en-US" altLang="en-US" sz="2400" dirty="0" err="1"/>
              <a:t>hệ</a:t>
            </a:r>
            <a:r>
              <a:rPr lang="en-US" altLang="en-US" sz="2400" dirty="0"/>
              <a:t> </a:t>
            </a:r>
            <a:r>
              <a:rPr lang="en-US" altLang="en-US" sz="2400" dirty="0" err="1"/>
              <a:t>thập</a:t>
            </a:r>
            <a:r>
              <a:rPr lang="en-US" altLang="en-US" sz="2400" dirty="0"/>
              <a:t> </a:t>
            </a:r>
            <a:r>
              <a:rPr lang="en-US" altLang="en-US" sz="2400" dirty="0" err="1"/>
              <a:t>phân</a:t>
            </a:r>
            <a:r>
              <a:rPr lang="en-US" altLang="en-US" sz="2400" dirty="0"/>
              <a:t> </a:t>
            </a:r>
            <a:r>
              <a:rPr lang="en-US" altLang="en-US" sz="2400" dirty="0" err="1"/>
              <a:t>là</a:t>
            </a:r>
            <a:r>
              <a:rPr lang="en-US" altLang="en-US" sz="2400" dirty="0"/>
              <a:t> </a:t>
            </a:r>
            <a:r>
              <a:rPr lang="en-US" altLang="en-US" sz="2400" dirty="0">
                <a:solidFill>
                  <a:srgbClr val="FF0000"/>
                </a:solidFill>
              </a:rPr>
              <a:t>666</a:t>
            </a:r>
            <a:r>
              <a:rPr lang="en-US" altLang="en-US" sz="2400" dirty="0"/>
              <a:t>.</a:t>
            </a:r>
          </a:p>
          <a:p>
            <a:pPr lvl="1" algn="just">
              <a:tabLst>
                <a:tab pos="1828800" algn="l"/>
              </a:tabLst>
            </a:pPr>
            <a:r>
              <a:rPr lang="en-US" altLang="en-US" sz="2400" b="1" dirty="0" err="1"/>
              <a:t>Đối</a:t>
            </a:r>
            <a:r>
              <a:rPr lang="en-US" altLang="en-US" sz="2400" b="1" dirty="0"/>
              <a:t> </a:t>
            </a:r>
            <a:r>
              <a:rPr lang="en-US" altLang="en-US" sz="2400" b="1" dirty="0" err="1"/>
              <a:t>với</a:t>
            </a:r>
            <a:r>
              <a:rPr lang="en-US" altLang="en-US" sz="2400" b="1" dirty="0"/>
              <a:t> </a:t>
            </a:r>
            <a:r>
              <a:rPr lang="en-US" altLang="en-US" sz="2400" b="1" dirty="0" err="1"/>
              <a:t>thư</a:t>
            </a:r>
            <a:r>
              <a:rPr lang="en-US" altLang="en-US" sz="2400" b="1" dirty="0"/>
              <a:t> </a:t>
            </a:r>
            <a:r>
              <a:rPr lang="en-US" altLang="en-US" sz="2400" b="1" dirty="0" err="1"/>
              <a:t>mục</a:t>
            </a:r>
            <a:r>
              <a:rPr lang="en-US" altLang="en-US" sz="2400" dirty="0"/>
              <a:t> </a:t>
            </a:r>
            <a:r>
              <a:rPr lang="en-US" altLang="en-US" sz="2400" dirty="0" err="1"/>
              <a:t>thì</a:t>
            </a:r>
            <a:r>
              <a:rPr lang="en-US" altLang="en-US" sz="2400" dirty="0"/>
              <a:t> </a:t>
            </a:r>
            <a:r>
              <a:rPr lang="en-US" altLang="en-US" sz="2400" dirty="0" err="1"/>
              <a:t>quyền</a:t>
            </a:r>
            <a:r>
              <a:rPr lang="en-US" altLang="en-US" sz="2400" dirty="0"/>
              <a:t> </a:t>
            </a:r>
            <a:r>
              <a:rPr lang="en-US" altLang="en-US" sz="2400" dirty="0" err="1"/>
              <a:t>tối</a:t>
            </a:r>
            <a:r>
              <a:rPr lang="en-US" altLang="en-US" sz="2400" dirty="0"/>
              <a:t> </a:t>
            </a:r>
            <a:r>
              <a:rPr lang="en-US" altLang="en-US" sz="2400" dirty="0" err="1"/>
              <a:t>đa</a:t>
            </a:r>
            <a:r>
              <a:rPr lang="en-US" altLang="en-US" sz="2400" dirty="0"/>
              <a:t> </a:t>
            </a:r>
            <a:r>
              <a:rPr lang="en-US" altLang="en-US" sz="2400" dirty="0" err="1"/>
              <a:t>của</a:t>
            </a:r>
            <a:r>
              <a:rPr lang="en-US" altLang="en-US" sz="2400" dirty="0"/>
              <a:t> </a:t>
            </a:r>
            <a:r>
              <a:rPr lang="en-US" altLang="en-US" sz="2400" dirty="0" err="1"/>
              <a:t>từng</a:t>
            </a:r>
            <a:r>
              <a:rPr lang="en-US" altLang="en-US" sz="2400" dirty="0"/>
              <a:t> </a:t>
            </a:r>
            <a:r>
              <a:rPr lang="en-US" altLang="en-US" sz="2400" dirty="0" err="1"/>
              <a:t>người</a:t>
            </a:r>
            <a:r>
              <a:rPr lang="en-US" altLang="en-US" sz="2400" dirty="0"/>
              <a:t> </a:t>
            </a:r>
            <a:r>
              <a:rPr lang="en-US" altLang="en-US" sz="2400" dirty="0" err="1"/>
              <a:t>dùng</a:t>
            </a:r>
            <a:r>
              <a:rPr lang="en-US" altLang="en-US" sz="2400" dirty="0"/>
              <a:t> </a:t>
            </a:r>
            <a:r>
              <a:rPr lang="en-US" altLang="en-US" sz="2400" dirty="0" err="1"/>
              <a:t>là</a:t>
            </a:r>
            <a:r>
              <a:rPr lang="en-US" altLang="en-US" sz="2400" dirty="0"/>
              <a:t> </a:t>
            </a:r>
            <a:r>
              <a:rPr lang="en-US" altLang="en-US" sz="2400" dirty="0">
                <a:solidFill>
                  <a:srgbClr val="FF0000"/>
                </a:solidFill>
              </a:rPr>
              <a:t>777</a:t>
            </a:r>
            <a:r>
              <a:rPr lang="en-US" altLang="en-US" sz="2400" dirty="0"/>
              <a:t>.</a:t>
            </a:r>
          </a:p>
          <a:p>
            <a:pPr lvl="1" algn="just">
              <a:buFontTx/>
              <a:buNone/>
              <a:tabLst>
                <a:tab pos="1828800" algn="l"/>
              </a:tabLst>
            </a:pPr>
            <a:r>
              <a:rPr lang="en-US" altLang="en-US" dirty="0"/>
              <a:t>	</a:t>
            </a:r>
            <a:r>
              <a:rPr lang="en-US" altLang="en-US" dirty="0" err="1"/>
              <a:t>Cú</a:t>
            </a:r>
            <a:r>
              <a:rPr lang="en-US" altLang="en-US" dirty="0"/>
              <a:t> </a:t>
            </a:r>
            <a:r>
              <a:rPr lang="en-US" altLang="en-US" dirty="0" err="1"/>
              <a:t>pháp</a:t>
            </a:r>
            <a:r>
              <a:rPr lang="en-US" altLang="en-US" dirty="0"/>
              <a:t> </a:t>
            </a:r>
            <a:r>
              <a:rPr lang="en-US" altLang="en-US" dirty="0" err="1"/>
              <a:t>lệnh</a:t>
            </a:r>
            <a:r>
              <a:rPr lang="en-US" altLang="en-US" dirty="0"/>
              <a:t> </a:t>
            </a:r>
            <a:r>
              <a:rPr lang="en-US" altLang="en-US" dirty="0" err="1"/>
              <a:t>umask</a:t>
            </a:r>
            <a:r>
              <a:rPr lang="en-US" altLang="en-US" dirty="0"/>
              <a:t>:</a:t>
            </a:r>
            <a:endParaRPr lang="en-US" altLang="en-US" b="1" dirty="0"/>
          </a:p>
          <a:p>
            <a:pPr lvl="1" algn="just">
              <a:buFontTx/>
              <a:buNone/>
              <a:tabLst>
                <a:tab pos="1828800" algn="l"/>
              </a:tabLst>
            </a:pPr>
            <a:r>
              <a:rPr lang="en-US" altLang="en-US" b="1" dirty="0"/>
              <a:t>		</a:t>
            </a:r>
            <a:r>
              <a:rPr lang="en-US" altLang="en-US" b="1" dirty="0">
                <a:solidFill>
                  <a:srgbClr val="FF0000"/>
                </a:solidFill>
              </a:rPr>
              <a:t>#</a:t>
            </a:r>
            <a:r>
              <a:rPr lang="en-US" altLang="en-US" b="1" dirty="0" err="1">
                <a:solidFill>
                  <a:srgbClr val="FF0000"/>
                </a:solidFill>
              </a:rPr>
              <a:t>umask</a:t>
            </a:r>
            <a:r>
              <a:rPr lang="en-US" altLang="en-US" b="1" dirty="0">
                <a:solidFill>
                  <a:srgbClr val="FF0000"/>
                </a:solidFill>
              </a:rPr>
              <a:t> &lt;</a:t>
            </a:r>
            <a:r>
              <a:rPr lang="en-US" altLang="en-US" b="1" dirty="0" err="1">
                <a:solidFill>
                  <a:srgbClr val="FF0000"/>
                </a:solidFill>
              </a:rPr>
              <a:t>giá</a:t>
            </a:r>
            <a:r>
              <a:rPr lang="en-US" altLang="en-US" b="1" dirty="0">
                <a:solidFill>
                  <a:srgbClr val="FF0000"/>
                </a:solidFill>
              </a:rPr>
              <a:t> </a:t>
            </a:r>
            <a:r>
              <a:rPr lang="en-US" altLang="en-US" b="1" dirty="0" err="1">
                <a:solidFill>
                  <a:srgbClr val="FF0000"/>
                </a:solidFill>
              </a:rPr>
              <a:t>trị</a:t>
            </a:r>
            <a:r>
              <a:rPr lang="en-US" altLang="en-US" b="1" dirty="0">
                <a:solidFill>
                  <a:srgbClr val="FF0000"/>
                </a:solidFill>
              </a:rPr>
              <a:t>&gt;</a:t>
            </a:r>
            <a:endParaRPr lang="en-US" dirty="0"/>
          </a:p>
        </p:txBody>
      </p:sp>
    </p:spTree>
    <p:extLst>
      <p:ext uri="{BB962C8B-B14F-4D97-AF65-F5344CB8AC3E}">
        <p14:creationId xmlns:p14="http://schemas.microsoft.com/office/powerpoint/2010/main" val="4020573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8F9D-151B-4CAD-AA54-D9A536A7CD83}"/>
              </a:ext>
            </a:extLst>
          </p:cNvPr>
          <p:cNvSpPr>
            <a:spLocks noGrp="1"/>
          </p:cNvSpPr>
          <p:nvPr>
            <p:ph type="title"/>
          </p:nvPr>
        </p:nvSpPr>
        <p:spPr/>
        <p:txBody>
          <a:bodyPr/>
          <a:lstStyle/>
          <a:p>
            <a:r>
              <a:rPr lang="en-US" dirty="0"/>
              <a:t>V. QUYỀN NG</a:t>
            </a:r>
            <a:r>
              <a:rPr lang="vi-VN" dirty="0"/>
              <a:t>Ư</a:t>
            </a:r>
            <a:r>
              <a:rPr lang="en-US" dirty="0"/>
              <a:t>ỜI DÙNG</a:t>
            </a:r>
          </a:p>
        </p:txBody>
      </p:sp>
      <p:sp>
        <p:nvSpPr>
          <p:cNvPr id="3" name="Content Placeholder 2">
            <a:extLst>
              <a:ext uri="{FF2B5EF4-FFF2-40B4-BE49-F238E27FC236}">
                <a16:creationId xmlns:a16="http://schemas.microsoft.com/office/drawing/2014/main" id="{D43F8F98-B167-40D7-8AE5-223ED6CC60DD}"/>
              </a:ext>
            </a:extLst>
          </p:cNvPr>
          <p:cNvSpPr>
            <a:spLocks noGrp="1"/>
          </p:cNvSpPr>
          <p:nvPr>
            <p:ph idx="1"/>
          </p:nvPr>
        </p:nvSpPr>
        <p:spPr/>
        <p:txBody>
          <a:bodyPr/>
          <a:lstStyle/>
          <a:p>
            <a:r>
              <a:rPr lang="vi-VN" dirty="0"/>
              <a:t>Chúng ta có thể thay đổi những giá trị</a:t>
            </a:r>
            <a:r>
              <a:rPr lang="en-US" dirty="0"/>
              <a:t> </a:t>
            </a:r>
            <a:r>
              <a:rPr lang="en-US" dirty="0" err="1"/>
              <a:t>mặc</a:t>
            </a:r>
            <a:r>
              <a:rPr lang="en-US" dirty="0"/>
              <a:t> </a:t>
            </a:r>
            <a:r>
              <a:rPr lang="en-US" dirty="0" err="1"/>
              <a:t>định</a:t>
            </a:r>
            <a:r>
              <a:rPr lang="vi-VN" dirty="0"/>
              <a:t> trong file sau:</a:t>
            </a:r>
            <a:endParaRPr lang="en-US" dirty="0"/>
          </a:p>
          <a:p>
            <a:pPr lvl="1"/>
            <a:r>
              <a:rPr lang="vi-VN" b="1" dirty="0"/>
              <a:t>/etc/login.defs</a:t>
            </a:r>
            <a:r>
              <a:rPr lang="vi-VN" dirty="0"/>
              <a:t> : file chứa thông số mặc định khi tạo user hoặc tạo group.</a:t>
            </a:r>
          </a:p>
          <a:p>
            <a:pPr lvl="1"/>
            <a:r>
              <a:rPr lang="vi-VN" b="1" dirty="0"/>
              <a:t>/etc/skel/</a:t>
            </a:r>
            <a:r>
              <a:rPr lang="vi-VN" dirty="0"/>
              <a:t> : Tất cả những file là thư mục con trong này sẽ được copy sang HOME của user mới.</a:t>
            </a:r>
          </a:p>
          <a:p>
            <a:endParaRPr lang="en-US" dirty="0"/>
          </a:p>
        </p:txBody>
      </p:sp>
    </p:spTree>
    <p:extLst>
      <p:ext uri="{BB962C8B-B14F-4D97-AF65-F5344CB8AC3E}">
        <p14:creationId xmlns:p14="http://schemas.microsoft.com/office/powerpoint/2010/main" val="366526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E076-6FC2-4A4C-B707-0F1815CE88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D9AA5F-A7F8-44EF-B0C3-F36988E4418F}"/>
              </a:ext>
            </a:extLst>
          </p:cNvPr>
          <p:cNvSpPr>
            <a:spLocks noGrp="1"/>
          </p:cNvSpPr>
          <p:nvPr>
            <p:ph idx="1"/>
          </p:nvPr>
        </p:nvSpPr>
        <p:spPr/>
        <p:txBody>
          <a:bodyPr/>
          <a:lstStyle/>
          <a:p>
            <a:endParaRPr lang="en-US"/>
          </a:p>
        </p:txBody>
      </p:sp>
      <p:pic>
        <p:nvPicPr>
          <p:cNvPr id="6146" name="Picture 2" descr="Káº¿t quáº£ hÃ¬nh áº£nh cho Q &amp; A">
            <a:extLst>
              <a:ext uri="{FF2B5EF4-FFF2-40B4-BE49-F238E27FC236}">
                <a16:creationId xmlns:a16="http://schemas.microsoft.com/office/drawing/2014/main" id="{E060E3AF-75BC-41C6-B6A1-B08F1749F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044" y="1242789"/>
            <a:ext cx="8084102" cy="4989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86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47CD-2179-44A5-8D25-A4A4638AA333}"/>
              </a:ext>
            </a:extLst>
          </p:cNvPr>
          <p:cNvSpPr>
            <a:spLocks noGrp="1"/>
          </p:cNvSpPr>
          <p:nvPr>
            <p:ph type="title"/>
          </p:nvPr>
        </p:nvSpPr>
        <p:spPr/>
        <p:txBody>
          <a:bodyPr/>
          <a:lstStyle/>
          <a:p>
            <a:r>
              <a:rPr lang="en-US" dirty="0"/>
              <a:t>I. KHÁI NIỆM C</a:t>
            </a:r>
            <a:r>
              <a:rPr lang="vi-VN" dirty="0"/>
              <a:t>Ơ</a:t>
            </a:r>
            <a:r>
              <a:rPr lang="en-US" dirty="0"/>
              <a:t> BẢN</a:t>
            </a:r>
          </a:p>
        </p:txBody>
      </p:sp>
      <p:sp>
        <p:nvSpPr>
          <p:cNvPr id="3" name="Content Placeholder 2">
            <a:extLst>
              <a:ext uri="{FF2B5EF4-FFF2-40B4-BE49-F238E27FC236}">
                <a16:creationId xmlns:a16="http://schemas.microsoft.com/office/drawing/2014/main" id="{A3805DAF-9B91-42EA-8F53-AEC770194E5C}"/>
              </a:ext>
            </a:extLst>
          </p:cNvPr>
          <p:cNvSpPr>
            <a:spLocks noGrp="1"/>
          </p:cNvSpPr>
          <p:nvPr>
            <p:ph idx="1"/>
          </p:nvPr>
        </p:nvSpPr>
        <p:spPr/>
        <p:txBody>
          <a:bodyPr/>
          <a:lstStyle/>
          <a:p>
            <a:pPr algn="just"/>
            <a:r>
              <a:rPr lang="vi-VN" dirty="0"/>
              <a:t>Trên 1 số bản phân phối Linux (Distro), các normal user nhận UID lớn hơn 100. </a:t>
            </a:r>
            <a:endParaRPr lang="en-US" dirty="0"/>
          </a:p>
          <a:p>
            <a:pPr lvl="1" algn="just"/>
            <a:r>
              <a:rPr lang="vi-VN" dirty="0"/>
              <a:t>Ví dụ, Redhat gán UID cho normal user bắt đầu từ 500, Debian bắt đầu từ 1000.</a:t>
            </a:r>
            <a:endParaRPr lang="en-US" dirty="0"/>
          </a:p>
          <a:p>
            <a:pPr algn="just"/>
            <a:r>
              <a:rPr lang="vi-VN" dirty="0"/>
              <a:t>Ngoài ra, </a:t>
            </a:r>
            <a:r>
              <a:rPr lang="en-US" dirty="0"/>
              <a:t>ta</a:t>
            </a:r>
            <a:r>
              <a:rPr lang="vi-VN" dirty="0"/>
              <a:t> cũng nên dành riêng 1 dải UID cho các tài khoản cục bộ (</a:t>
            </a:r>
            <a:r>
              <a:rPr lang="vi-VN" i="1" dirty="0"/>
              <a:t>local account</a:t>
            </a:r>
            <a:r>
              <a:rPr lang="vi-VN" dirty="0"/>
              <a:t>) như 1000-9999, 1 dải khác cho các người dùng truy cập từ xa tới hệ thống qua mạng (</a:t>
            </a:r>
            <a:r>
              <a:rPr lang="vi-VN" i="1" dirty="0"/>
              <a:t>remote user</a:t>
            </a:r>
            <a:r>
              <a:rPr lang="vi-VN" dirty="0"/>
              <a:t>) như 10000-65534 để dễ bề quản lý cũng như giúp rà soát các hoạt động của người dùng trong các file log…</a:t>
            </a:r>
          </a:p>
          <a:p>
            <a:pPr algn="just"/>
            <a:endParaRPr lang="en-US" dirty="0"/>
          </a:p>
        </p:txBody>
      </p:sp>
    </p:spTree>
    <p:extLst>
      <p:ext uri="{BB962C8B-B14F-4D97-AF65-F5344CB8AC3E}">
        <p14:creationId xmlns:p14="http://schemas.microsoft.com/office/powerpoint/2010/main" val="374105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EC6C-B225-4E66-9097-DBF85D723292}"/>
              </a:ext>
            </a:extLst>
          </p:cNvPr>
          <p:cNvSpPr>
            <a:spLocks noGrp="1"/>
          </p:cNvSpPr>
          <p:nvPr>
            <p:ph type="title"/>
          </p:nvPr>
        </p:nvSpPr>
        <p:spPr/>
        <p:txBody>
          <a:bodyPr/>
          <a:lstStyle/>
          <a:p>
            <a:r>
              <a:rPr lang="en-US" dirty="0"/>
              <a:t>I. KHÁI NIỆM C</a:t>
            </a:r>
            <a:r>
              <a:rPr lang="vi-VN" dirty="0"/>
              <a:t>Ơ</a:t>
            </a:r>
            <a:r>
              <a:rPr lang="en-US" dirty="0"/>
              <a:t> BẢN</a:t>
            </a:r>
          </a:p>
        </p:txBody>
      </p:sp>
      <p:sp>
        <p:nvSpPr>
          <p:cNvPr id="3" name="Content Placeholder 2">
            <a:extLst>
              <a:ext uri="{FF2B5EF4-FFF2-40B4-BE49-F238E27FC236}">
                <a16:creationId xmlns:a16="http://schemas.microsoft.com/office/drawing/2014/main" id="{DD1F27C8-5E73-472D-9D43-5A39226478D4}"/>
              </a:ext>
            </a:extLst>
          </p:cNvPr>
          <p:cNvSpPr>
            <a:spLocks noGrp="1"/>
          </p:cNvSpPr>
          <p:nvPr>
            <p:ph idx="1"/>
          </p:nvPr>
        </p:nvSpPr>
        <p:spPr/>
        <p:txBody>
          <a:bodyPr/>
          <a:lstStyle/>
          <a:p>
            <a:pPr marL="0" indent="0" algn="just">
              <a:buNone/>
            </a:pPr>
            <a:r>
              <a:rPr lang="en-US" b="1" dirty="0"/>
              <a:t>Group: </a:t>
            </a:r>
            <a:r>
              <a:rPr lang="en-US" dirty="0" err="1"/>
              <a:t>là</a:t>
            </a:r>
            <a:r>
              <a:rPr lang="en-US" dirty="0"/>
              <a:t> </a:t>
            </a:r>
            <a:r>
              <a:rPr lang="en-US" b="1" dirty="0" err="1"/>
              <a:t>tập</a:t>
            </a:r>
            <a:r>
              <a:rPr lang="en-US" b="1" dirty="0"/>
              <a:t> </a:t>
            </a:r>
            <a:r>
              <a:rPr lang="en-US" b="1" dirty="0" err="1"/>
              <a:t>hợp</a:t>
            </a:r>
            <a:r>
              <a:rPr lang="en-US" b="1" dirty="0"/>
              <a:t> </a:t>
            </a:r>
            <a:r>
              <a:rPr lang="en-US" b="1" dirty="0" err="1"/>
              <a:t>nhiều</a:t>
            </a:r>
            <a:r>
              <a:rPr lang="en-US" b="1" dirty="0"/>
              <a:t> user</a:t>
            </a:r>
            <a:r>
              <a:rPr lang="en-US" dirty="0"/>
              <a:t> </a:t>
            </a:r>
            <a:r>
              <a:rPr lang="en-US" dirty="0" err="1"/>
              <a:t>lại</a:t>
            </a:r>
            <a:r>
              <a:rPr lang="en-US" dirty="0"/>
              <a:t>.</a:t>
            </a:r>
            <a:endParaRPr lang="en-US" b="1" dirty="0"/>
          </a:p>
          <a:p>
            <a:pPr algn="just"/>
            <a:r>
              <a:rPr lang="vi-VN" dirty="0"/>
              <a:t>Mỗi user luôn là thành viên của một group.</a:t>
            </a:r>
          </a:p>
          <a:p>
            <a:pPr algn="just"/>
            <a:r>
              <a:rPr lang="vi-VN" dirty="0"/>
              <a:t>Khi </a:t>
            </a:r>
            <a:r>
              <a:rPr lang="vi-VN" b="1" dirty="0"/>
              <a:t>tạo một user thì mặc định một group được tạo ra</a:t>
            </a:r>
            <a:r>
              <a:rPr lang="en-US" b="1" dirty="0"/>
              <a:t>.</a:t>
            </a:r>
          </a:p>
          <a:p>
            <a:pPr algn="just"/>
            <a:r>
              <a:rPr lang="en-US" dirty="0" err="1"/>
              <a:t>Mỗi</a:t>
            </a:r>
            <a:r>
              <a:rPr lang="en-US" dirty="0"/>
              <a:t> user </a:t>
            </a:r>
            <a:r>
              <a:rPr lang="en-US" dirty="0" err="1"/>
              <a:t>trên</a:t>
            </a:r>
            <a:r>
              <a:rPr lang="en-US" dirty="0"/>
              <a:t> </a:t>
            </a:r>
            <a:r>
              <a:rPr lang="en-US" dirty="0" err="1"/>
              <a:t>linux</a:t>
            </a:r>
            <a:r>
              <a:rPr lang="en-US" dirty="0"/>
              <a:t> </a:t>
            </a:r>
            <a:r>
              <a:rPr lang="en-US" dirty="0" err="1"/>
              <a:t>bắt</a:t>
            </a:r>
            <a:r>
              <a:rPr lang="en-US" dirty="0"/>
              <a:t> </a:t>
            </a:r>
            <a:r>
              <a:rPr lang="en-US" dirty="0" err="1"/>
              <a:t>buộc</a:t>
            </a:r>
            <a:r>
              <a:rPr lang="en-US" dirty="0"/>
              <a:t> </a:t>
            </a:r>
            <a:r>
              <a:rPr lang="en-US" dirty="0" err="1"/>
              <a:t>phải</a:t>
            </a:r>
            <a:r>
              <a:rPr lang="en-US" dirty="0"/>
              <a:t> </a:t>
            </a:r>
            <a:r>
              <a:rPr lang="en-US" dirty="0" err="1"/>
              <a:t>thuộc</a:t>
            </a:r>
            <a:r>
              <a:rPr lang="en-US" dirty="0"/>
              <a:t> </a:t>
            </a:r>
            <a:r>
              <a:rPr lang="en-US" dirty="0" err="1"/>
              <a:t>một</a:t>
            </a:r>
            <a:r>
              <a:rPr lang="en-US" dirty="0"/>
              <a:t> group </a:t>
            </a:r>
            <a:r>
              <a:rPr lang="en-US" dirty="0" err="1"/>
              <a:t>nào</a:t>
            </a:r>
            <a:r>
              <a:rPr lang="en-US" dirty="0"/>
              <a:t> </a:t>
            </a:r>
            <a:r>
              <a:rPr lang="en-US" dirty="0" err="1"/>
              <a:t>đó</a:t>
            </a:r>
            <a:r>
              <a:rPr lang="en-US" dirty="0"/>
              <a:t> (</a:t>
            </a:r>
            <a:r>
              <a:rPr lang="en-US" dirty="0" err="1"/>
              <a:t>gọi</a:t>
            </a:r>
            <a:r>
              <a:rPr lang="en-US" dirty="0"/>
              <a:t> </a:t>
            </a:r>
            <a:r>
              <a:rPr lang="en-US" dirty="0" err="1"/>
              <a:t>là</a:t>
            </a:r>
            <a:r>
              <a:rPr lang="en-US" dirty="0"/>
              <a:t> Primary Group), </a:t>
            </a:r>
            <a:r>
              <a:rPr lang="en-US" dirty="0" err="1"/>
              <a:t>ngoài</a:t>
            </a:r>
            <a:r>
              <a:rPr lang="en-US" dirty="0"/>
              <a:t> ra </a:t>
            </a:r>
            <a:r>
              <a:rPr lang="en-US" dirty="0" err="1"/>
              <a:t>còn</a:t>
            </a:r>
            <a:r>
              <a:rPr lang="en-US" dirty="0"/>
              <a:t> </a:t>
            </a:r>
            <a:r>
              <a:rPr lang="en-US" dirty="0" err="1"/>
              <a:t>có</a:t>
            </a:r>
            <a:r>
              <a:rPr lang="en-US" dirty="0"/>
              <a:t> </a:t>
            </a:r>
            <a:r>
              <a:rPr lang="en-US" dirty="0" err="1"/>
              <a:t>thể</a:t>
            </a:r>
            <a:r>
              <a:rPr lang="en-US" dirty="0"/>
              <a:t> </a:t>
            </a:r>
            <a:r>
              <a:rPr lang="en-US" dirty="0" err="1"/>
              <a:t>lựa</a:t>
            </a:r>
            <a:r>
              <a:rPr lang="en-US" dirty="0"/>
              <a:t> </a:t>
            </a:r>
            <a:r>
              <a:rPr lang="en-US" dirty="0" err="1"/>
              <a:t>chọn</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các</a:t>
            </a:r>
            <a:r>
              <a:rPr lang="en-US" dirty="0"/>
              <a:t> group </a:t>
            </a:r>
            <a:r>
              <a:rPr lang="en-US" dirty="0" err="1"/>
              <a:t>khác</a:t>
            </a:r>
            <a:r>
              <a:rPr lang="en-US" dirty="0"/>
              <a:t> (</a:t>
            </a:r>
            <a:r>
              <a:rPr lang="en-US" dirty="0" err="1"/>
              <a:t>gọi</a:t>
            </a:r>
            <a:r>
              <a:rPr lang="en-US" dirty="0"/>
              <a:t> </a:t>
            </a:r>
            <a:r>
              <a:rPr lang="en-US" dirty="0" err="1"/>
              <a:t>là</a:t>
            </a:r>
            <a:r>
              <a:rPr lang="en-US" dirty="0"/>
              <a:t> Secondary Group)</a:t>
            </a:r>
            <a:endParaRPr lang="vi-VN" dirty="0"/>
          </a:p>
          <a:p>
            <a:pPr algn="just"/>
            <a:r>
              <a:rPr lang="vi-VN" dirty="0"/>
              <a:t>Mỗi group còn có một định danh riêng gọi là </a:t>
            </a:r>
            <a:r>
              <a:rPr lang="vi-VN" b="1" dirty="0"/>
              <a:t>GID</a:t>
            </a:r>
            <a:r>
              <a:rPr lang="vi-VN" dirty="0"/>
              <a:t>.</a:t>
            </a:r>
          </a:p>
          <a:p>
            <a:pPr algn="just"/>
            <a:r>
              <a:rPr lang="vi-VN" dirty="0"/>
              <a:t>Định danh của group thường sử dụng giá trị bắt đầu từ 500.</a:t>
            </a:r>
          </a:p>
          <a:p>
            <a:pPr algn="just"/>
            <a:endParaRPr lang="en-US" dirty="0"/>
          </a:p>
        </p:txBody>
      </p:sp>
    </p:spTree>
    <p:extLst>
      <p:ext uri="{BB962C8B-B14F-4D97-AF65-F5344CB8AC3E}">
        <p14:creationId xmlns:p14="http://schemas.microsoft.com/office/powerpoint/2010/main" val="89804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2468-2C8A-4043-A4A7-A02B3F09C8A2}"/>
              </a:ext>
            </a:extLst>
          </p:cNvPr>
          <p:cNvSpPr>
            <a:spLocks noGrp="1"/>
          </p:cNvSpPr>
          <p:nvPr>
            <p:ph type="title"/>
          </p:nvPr>
        </p:nvSpPr>
        <p:spPr/>
        <p:txBody>
          <a:bodyPr/>
          <a:lstStyle/>
          <a:p>
            <a:r>
              <a:rPr lang="en-US" dirty="0"/>
              <a:t>II. QUẢN LÝ NG</a:t>
            </a:r>
            <a:r>
              <a:rPr lang="vi-VN" dirty="0"/>
              <a:t>Ư</a:t>
            </a:r>
            <a:r>
              <a:rPr lang="en-US" dirty="0"/>
              <a:t>ỜI DÙNG</a:t>
            </a:r>
          </a:p>
        </p:txBody>
      </p:sp>
      <p:sp>
        <p:nvSpPr>
          <p:cNvPr id="3" name="Content Placeholder 2">
            <a:extLst>
              <a:ext uri="{FF2B5EF4-FFF2-40B4-BE49-F238E27FC236}">
                <a16:creationId xmlns:a16="http://schemas.microsoft.com/office/drawing/2014/main" id="{C000A9E0-9795-4702-A646-8AB330C643ED}"/>
              </a:ext>
            </a:extLst>
          </p:cNvPr>
          <p:cNvSpPr>
            <a:spLocks noGrp="1"/>
          </p:cNvSpPr>
          <p:nvPr>
            <p:ph idx="1"/>
          </p:nvPr>
        </p:nvSpPr>
        <p:spPr/>
        <p:txBody>
          <a:bodyPr/>
          <a:lstStyle/>
          <a:p>
            <a:pPr algn="just"/>
            <a:r>
              <a:rPr lang="en-US" altLang="en-US" dirty="0" err="1"/>
              <a:t>Thông</a:t>
            </a:r>
            <a:r>
              <a:rPr lang="en-US" altLang="en-US" dirty="0"/>
              <a:t> tin </a:t>
            </a:r>
            <a:r>
              <a:rPr lang="en-US" altLang="en-US" dirty="0" err="1"/>
              <a:t>người</a:t>
            </a:r>
            <a:r>
              <a:rPr lang="en-US" altLang="en-US" dirty="0"/>
              <a:t> </a:t>
            </a:r>
            <a:r>
              <a:rPr lang="en-US" altLang="en-US" dirty="0" err="1"/>
              <a:t>dùng</a:t>
            </a:r>
            <a:r>
              <a:rPr lang="en-US" altLang="en-US" dirty="0"/>
              <a:t>:</a:t>
            </a:r>
          </a:p>
          <a:p>
            <a:pPr lvl="1" algn="just"/>
            <a:r>
              <a:rPr lang="en-US" altLang="en-US" dirty="0" err="1"/>
              <a:t>Thông</a:t>
            </a:r>
            <a:r>
              <a:rPr lang="en-US" altLang="en-US" dirty="0"/>
              <a:t> tin </a:t>
            </a:r>
            <a:r>
              <a:rPr lang="en-US" altLang="en-US" dirty="0" err="1"/>
              <a:t>của</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chủ</a:t>
            </a:r>
            <a:r>
              <a:rPr lang="en-US" altLang="en-US" dirty="0"/>
              <a:t> </a:t>
            </a:r>
            <a:r>
              <a:rPr lang="en-US" altLang="en-US" dirty="0" err="1"/>
              <a:t>yếu</a:t>
            </a:r>
            <a:r>
              <a:rPr lang="en-US" altLang="en-US" dirty="0"/>
              <a:t> </a:t>
            </a:r>
            <a:r>
              <a:rPr lang="en-US" altLang="en-US" dirty="0" err="1"/>
              <a:t>được</a:t>
            </a:r>
            <a:r>
              <a:rPr lang="en-US" altLang="en-US" dirty="0"/>
              <a:t> </a:t>
            </a:r>
            <a:r>
              <a:rPr lang="en-US" altLang="en-US" dirty="0" err="1"/>
              <a:t>lưu</a:t>
            </a:r>
            <a:r>
              <a:rPr lang="en-US" altLang="en-US" dirty="0"/>
              <a:t> </a:t>
            </a:r>
            <a:r>
              <a:rPr lang="en-US" altLang="en-US" dirty="0" err="1"/>
              <a:t>trong</a:t>
            </a:r>
            <a:r>
              <a:rPr lang="en-US" altLang="en-US" dirty="0"/>
              <a:t> </a:t>
            </a:r>
            <a:r>
              <a:rPr lang="en-US" altLang="en-US" dirty="0" err="1"/>
              <a:t>tập</a:t>
            </a:r>
            <a:r>
              <a:rPr lang="en-US" altLang="en-US" dirty="0"/>
              <a:t> tin </a:t>
            </a:r>
            <a:r>
              <a:rPr lang="en-US" altLang="en-US" dirty="0">
                <a:solidFill>
                  <a:srgbClr val="FF0000"/>
                </a:solidFill>
              </a:rPr>
              <a:t>/</a:t>
            </a:r>
            <a:r>
              <a:rPr lang="en-US" altLang="en-US" dirty="0" err="1">
                <a:solidFill>
                  <a:srgbClr val="FF0000"/>
                </a:solidFill>
              </a:rPr>
              <a:t>etc</a:t>
            </a:r>
            <a:r>
              <a:rPr lang="en-US" altLang="en-US" dirty="0">
                <a:solidFill>
                  <a:srgbClr val="FF0000"/>
                </a:solidFill>
              </a:rPr>
              <a:t>/passwd</a:t>
            </a:r>
            <a:r>
              <a:rPr lang="en-US" altLang="en-US" dirty="0"/>
              <a:t>, Linux </a:t>
            </a:r>
            <a:r>
              <a:rPr lang="en-US" altLang="en-US" dirty="0" err="1"/>
              <a:t>cũng</a:t>
            </a:r>
            <a:r>
              <a:rPr lang="en-US" altLang="en-US" dirty="0"/>
              <a:t> </a:t>
            </a:r>
            <a:r>
              <a:rPr lang="en-US" altLang="en-US" dirty="0" err="1"/>
              <a:t>có</a:t>
            </a:r>
            <a:r>
              <a:rPr lang="en-US" altLang="en-US" dirty="0"/>
              <a:t> </a:t>
            </a:r>
            <a:r>
              <a:rPr lang="en-US" altLang="en-US" dirty="0" err="1"/>
              <a:t>ba</a:t>
            </a:r>
            <a:r>
              <a:rPr lang="en-US" altLang="en-US" dirty="0"/>
              <a:t> </a:t>
            </a:r>
            <a:r>
              <a:rPr lang="en-US" altLang="en-US" dirty="0" err="1"/>
              <a:t>loại</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cơ</a:t>
            </a:r>
            <a:r>
              <a:rPr lang="en-US" altLang="en-US" dirty="0"/>
              <a:t> </a:t>
            </a:r>
            <a:r>
              <a:rPr lang="en-US" altLang="en-US" dirty="0" err="1"/>
              <a:t>bản</a:t>
            </a:r>
            <a:r>
              <a:rPr lang="en-US" altLang="en-US" dirty="0"/>
              <a:t>: </a:t>
            </a:r>
            <a:r>
              <a:rPr lang="en-US" altLang="en-US" dirty="0">
                <a:solidFill>
                  <a:srgbClr val="FF0000"/>
                </a:solidFill>
              </a:rPr>
              <a:t>supper user</a:t>
            </a:r>
            <a:r>
              <a:rPr lang="en-US" altLang="en-US" dirty="0"/>
              <a:t>, </a:t>
            </a:r>
            <a:r>
              <a:rPr lang="en-US" altLang="en-US" dirty="0">
                <a:solidFill>
                  <a:srgbClr val="FF0000"/>
                </a:solidFill>
              </a:rPr>
              <a:t>system user</a:t>
            </a:r>
            <a:r>
              <a:rPr lang="en-US" altLang="en-US" dirty="0"/>
              <a:t>, </a:t>
            </a:r>
            <a:r>
              <a:rPr lang="en-US" altLang="en-US" dirty="0">
                <a:solidFill>
                  <a:srgbClr val="FF0000"/>
                </a:solidFill>
              </a:rPr>
              <a:t>regular user</a:t>
            </a:r>
            <a:r>
              <a:rPr lang="en-US" altLang="en-US" dirty="0"/>
              <a:t>.</a:t>
            </a:r>
          </a:p>
          <a:p>
            <a:pPr lvl="2" indent="-285750" algn="just"/>
            <a:r>
              <a:rPr lang="en-US" altLang="en-US" sz="2400" b="1" dirty="0">
                <a:solidFill>
                  <a:srgbClr val="FF0000"/>
                </a:solidFill>
              </a:rPr>
              <a:t>Super user</a:t>
            </a:r>
            <a:r>
              <a:rPr lang="en-US" altLang="en-US" sz="2400" dirty="0"/>
              <a:t>: </a:t>
            </a:r>
            <a:r>
              <a:rPr lang="en-US" altLang="en-US" sz="2400" dirty="0" err="1"/>
              <a:t>là</a:t>
            </a:r>
            <a:r>
              <a:rPr lang="en-US" altLang="en-US" sz="2400" dirty="0"/>
              <a:t> </a:t>
            </a:r>
            <a:r>
              <a:rPr lang="en-US" altLang="en-US" sz="2400" dirty="0" err="1"/>
              <a:t>người</a:t>
            </a:r>
            <a:r>
              <a:rPr lang="en-US" altLang="en-US" sz="2400" dirty="0"/>
              <a:t> </a:t>
            </a:r>
            <a:r>
              <a:rPr lang="en-US" altLang="en-US" sz="2400" dirty="0" err="1"/>
              <a:t>dùng</a:t>
            </a:r>
            <a:r>
              <a:rPr lang="en-US" altLang="en-US" sz="2400" dirty="0"/>
              <a:t> </a:t>
            </a:r>
            <a:r>
              <a:rPr lang="en-US" altLang="en-US" sz="2400" dirty="0" err="1"/>
              <a:t>quản</a:t>
            </a:r>
            <a:r>
              <a:rPr lang="en-US" altLang="en-US" sz="2400" dirty="0"/>
              <a:t> </a:t>
            </a:r>
            <a:r>
              <a:rPr lang="en-US" altLang="en-US" sz="2400" dirty="0" err="1"/>
              <a:t>trị</a:t>
            </a:r>
            <a:r>
              <a:rPr lang="en-US" altLang="en-US" sz="2400" dirty="0"/>
              <a:t> </a:t>
            </a:r>
            <a:r>
              <a:rPr lang="en-US" altLang="en-US" sz="2400" dirty="0" err="1"/>
              <a:t>của</a:t>
            </a:r>
            <a:r>
              <a:rPr lang="en-US" altLang="en-US" sz="2400" dirty="0"/>
              <a:t> </a:t>
            </a:r>
            <a:r>
              <a:rPr lang="en-US" altLang="en-US" sz="2400" dirty="0" err="1"/>
              <a:t>hệ</a:t>
            </a:r>
            <a:r>
              <a:rPr lang="en-US" altLang="en-US" sz="2400" dirty="0"/>
              <a:t> </a:t>
            </a:r>
            <a:r>
              <a:rPr lang="en-US" altLang="en-US" sz="2400" dirty="0" err="1"/>
              <a:t>thống</a:t>
            </a:r>
            <a:r>
              <a:rPr lang="en-US" altLang="en-US" sz="2400" dirty="0"/>
              <a:t> Linux </a:t>
            </a:r>
            <a:r>
              <a:rPr lang="en-US" altLang="en-US" sz="2400" dirty="0" err="1"/>
              <a:t>hoặc</a:t>
            </a:r>
            <a:r>
              <a:rPr lang="en-US" altLang="en-US" sz="2400" dirty="0"/>
              <a:t> Unix, </a:t>
            </a:r>
            <a:r>
              <a:rPr lang="en-US" altLang="en-US" sz="2400" dirty="0" err="1"/>
              <a:t>thường</a:t>
            </a:r>
            <a:r>
              <a:rPr lang="en-US" altLang="en-US" sz="2400" dirty="0"/>
              <a:t> </a:t>
            </a:r>
            <a:r>
              <a:rPr lang="en-US" altLang="en-US" sz="2400" dirty="0" err="1"/>
              <a:t>gọi</a:t>
            </a:r>
            <a:r>
              <a:rPr lang="en-US" altLang="en-US" sz="2400" dirty="0"/>
              <a:t> </a:t>
            </a:r>
            <a:r>
              <a:rPr lang="en-US" altLang="en-US" sz="2400" dirty="0" err="1"/>
              <a:t>với</a:t>
            </a:r>
            <a:r>
              <a:rPr lang="en-US" altLang="en-US" sz="2400" dirty="0"/>
              <a:t> </a:t>
            </a:r>
            <a:r>
              <a:rPr lang="en-US" altLang="en-US" sz="2400" dirty="0" err="1"/>
              <a:t>tên</a:t>
            </a:r>
            <a:r>
              <a:rPr lang="en-US" altLang="en-US" sz="2400" dirty="0"/>
              <a:t> </a:t>
            </a:r>
            <a:r>
              <a:rPr lang="en-US" altLang="en-US" sz="2400" dirty="0" err="1"/>
              <a:t>là</a:t>
            </a:r>
            <a:r>
              <a:rPr lang="en-US" altLang="en-US" sz="2400" dirty="0"/>
              <a:t> </a:t>
            </a:r>
            <a:r>
              <a:rPr lang="en-US" altLang="en-US" sz="2400" dirty="0" err="1"/>
              <a:t>người</a:t>
            </a:r>
            <a:r>
              <a:rPr lang="en-US" altLang="en-US" sz="2400" dirty="0"/>
              <a:t> </a:t>
            </a:r>
            <a:r>
              <a:rPr lang="en-US" altLang="en-US" sz="2400" dirty="0" err="1"/>
              <a:t>dùng</a:t>
            </a:r>
            <a:r>
              <a:rPr lang="en-US" altLang="en-US" sz="2400" dirty="0"/>
              <a:t> root. </a:t>
            </a:r>
            <a:r>
              <a:rPr lang="en-US" altLang="en-US" sz="2400" dirty="0" err="1"/>
              <a:t>Người</a:t>
            </a:r>
            <a:r>
              <a:rPr lang="en-US" altLang="en-US" sz="2400" dirty="0"/>
              <a:t> </a:t>
            </a:r>
            <a:r>
              <a:rPr lang="en-US" altLang="en-US" sz="2400" dirty="0" err="1"/>
              <a:t>dùng</a:t>
            </a:r>
            <a:r>
              <a:rPr lang="en-US" altLang="en-US" sz="2400" dirty="0"/>
              <a:t> </a:t>
            </a:r>
            <a:r>
              <a:rPr lang="en-US" altLang="en-US" sz="2400" dirty="0" err="1"/>
              <a:t>này</a:t>
            </a:r>
            <a:r>
              <a:rPr lang="en-US" altLang="en-US" sz="2400" dirty="0"/>
              <a:t> </a:t>
            </a:r>
            <a:r>
              <a:rPr lang="en-US" altLang="en-US" sz="2400" dirty="0" err="1"/>
              <a:t>được</a:t>
            </a:r>
            <a:r>
              <a:rPr lang="en-US" altLang="en-US" sz="2400" dirty="0"/>
              <a:t> </a:t>
            </a:r>
            <a:r>
              <a:rPr lang="en-US" altLang="en-US" sz="2400" dirty="0" err="1"/>
              <a:t>hệ</a:t>
            </a:r>
            <a:r>
              <a:rPr lang="en-US" altLang="en-US" sz="2400" dirty="0"/>
              <a:t> </a:t>
            </a:r>
            <a:r>
              <a:rPr lang="en-US" altLang="en-US" sz="2400" dirty="0" err="1"/>
              <a:t>thống</a:t>
            </a:r>
            <a:r>
              <a:rPr lang="en-US" altLang="en-US" sz="2400" dirty="0"/>
              <a:t> </a:t>
            </a:r>
            <a:r>
              <a:rPr lang="en-US" altLang="en-US" sz="2400" dirty="0" err="1"/>
              <a:t>cung</a:t>
            </a:r>
            <a:r>
              <a:rPr lang="en-US" altLang="en-US" sz="2400" dirty="0"/>
              <a:t> </a:t>
            </a:r>
            <a:r>
              <a:rPr lang="en-US" altLang="en-US" sz="2400" dirty="0" err="1"/>
              <a:t>cấp</a:t>
            </a:r>
            <a:r>
              <a:rPr lang="en-US" altLang="en-US" sz="2400" dirty="0"/>
              <a:t> </a:t>
            </a:r>
            <a:r>
              <a:rPr lang="en-US" altLang="en-US" sz="2400" dirty="0" err="1"/>
              <a:t>một</a:t>
            </a:r>
            <a:r>
              <a:rPr lang="en-US" altLang="en-US" sz="2400" dirty="0"/>
              <a:t> </a:t>
            </a:r>
            <a:r>
              <a:rPr lang="en-US" altLang="en-US" sz="2400" dirty="0" err="1"/>
              <a:t>định</a:t>
            </a:r>
            <a:r>
              <a:rPr lang="en-US" altLang="en-US" sz="2400" dirty="0"/>
              <a:t> </a:t>
            </a:r>
            <a:r>
              <a:rPr lang="en-US" altLang="en-US" sz="2400" dirty="0" err="1"/>
              <a:t>danh</a:t>
            </a:r>
            <a:r>
              <a:rPr lang="en-US" altLang="en-US" sz="2400" dirty="0"/>
              <a:t> </a:t>
            </a:r>
            <a:r>
              <a:rPr lang="en-US" altLang="en-US" sz="2400" dirty="0" err="1"/>
              <a:t>quản</a:t>
            </a:r>
            <a:r>
              <a:rPr lang="en-US" altLang="en-US" sz="2400" dirty="0"/>
              <a:t> </a:t>
            </a:r>
            <a:r>
              <a:rPr lang="en-US" altLang="en-US" sz="2400" dirty="0" err="1"/>
              <a:t>lý</a:t>
            </a:r>
            <a:r>
              <a:rPr lang="en-US" altLang="en-US" sz="2400" dirty="0"/>
              <a:t> UID </a:t>
            </a:r>
            <a:r>
              <a:rPr lang="en-US" altLang="en-US" sz="2400" dirty="0" err="1"/>
              <a:t>có</a:t>
            </a:r>
            <a:r>
              <a:rPr lang="en-US" altLang="en-US" sz="2400" dirty="0"/>
              <a:t> </a:t>
            </a:r>
            <a:r>
              <a:rPr lang="en-US" altLang="en-US" sz="2400" dirty="0" err="1"/>
              <a:t>giá</a:t>
            </a:r>
            <a:r>
              <a:rPr lang="en-US" altLang="en-US" sz="2400" dirty="0"/>
              <a:t> </a:t>
            </a:r>
            <a:r>
              <a:rPr lang="en-US" altLang="en-US" sz="2400" dirty="0" err="1"/>
              <a:t>trị</a:t>
            </a:r>
            <a:r>
              <a:rPr lang="en-US" altLang="en-US" sz="2400" dirty="0"/>
              <a:t> 0. </a:t>
            </a:r>
          </a:p>
          <a:p>
            <a:pPr lvl="2" indent="-285750" algn="just"/>
            <a:r>
              <a:rPr lang="en-US" altLang="en-US" sz="2400" b="1" dirty="0">
                <a:solidFill>
                  <a:srgbClr val="FF0000"/>
                </a:solidFill>
              </a:rPr>
              <a:t>System user</a:t>
            </a:r>
            <a:r>
              <a:rPr lang="en-US" altLang="en-US" sz="2400" dirty="0"/>
              <a:t>: </a:t>
            </a:r>
            <a:r>
              <a:rPr lang="en-US" altLang="en-US" sz="2400" dirty="0" err="1"/>
              <a:t>là</a:t>
            </a:r>
            <a:r>
              <a:rPr lang="en-US" altLang="en-US" sz="2400" dirty="0"/>
              <a:t> </a:t>
            </a:r>
            <a:r>
              <a:rPr lang="en-US" altLang="en-US" sz="2400" dirty="0" err="1"/>
              <a:t>người</a:t>
            </a:r>
            <a:r>
              <a:rPr lang="en-US" altLang="en-US" sz="2400" dirty="0"/>
              <a:t> </a:t>
            </a:r>
            <a:r>
              <a:rPr lang="en-US" altLang="en-US" sz="2400" dirty="0" err="1"/>
              <a:t>dùng</a:t>
            </a:r>
            <a:r>
              <a:rPr lang="en-US" altLang="en-US" sz="2400" dirty="0"/>
              <a:t> </a:t>
            </a:r>
            <a:r>
              <a:rPr lang="en-US" altLang="en-US" sz="2400" dirty="0" err="1"/>
              <a:t>được</a:t>
            </a:r>
            <a:r>
              <a:rPr lang="en-US" altLang="en-US" sz="2400" dirty="0"/>
              <a:t> </a:t>
            </a:r>
            <a:r>
              <a:rPr lang="en-US" altLang="en-US" sz="2400" dirty="0" err="1"/>
              <a:t>tạo</a:t>
            </a:r>
            <a:r>
              <a:rPr lang="en-US" altLang="en-US" sz="2400" dirty="0"/>
              <a:t> ra </a:t>
            </a:r>
            <a:r>
              <a:rPr lang="en-US" altLang="en-US" sz="2400" dirty="0" err="1"/>
              <a:t>khi</a:t>
            </a:r>
            <a:r>
              <a:rPr lang="en-US" altLang="en-US" sz="2400" dirty="0"/>
              <a:t> ta </a:t>
            </a:r>
            <a:r>
              <a:rPr lang="en-US" altLang="en-US" sz="2400" dirty="0" err="1"/>
              <a:t>cài</a:t>
            </a:r>
            <a:r>
              <a:rPr lang="en-US" altLang="en-US" sz="2400" dirty="0"/>
              <a:t> </a:t>
            </a:r>
            <a:r>
              <a:rPr lang="en-US" altLang="en-US" sz="2400" dirty="0" err="1"/>
              <a:t>đặt</a:t>
            </a:r>
            <a:r>
              <a:rPr lang="en-US" altLang="en-US" sz="2400" dirty="0"/>
              <a:t> </a:t>
            </a:r>
            <a:r>
              <a:rPr lang="en-US" altLang="en-US" sz="2400" dirty="0" err="1"/>
              <a:t>chương</a:t>
            </a:r>
            <a:r>
              <a:rPr lang="en-US" altLang="en-US" sz="2400" dirty="0"/>
              <a:t> </a:t>
            </a:r>
            <a:r>
              <a:rPr lang="en-US" altLang="en-US" sz="2400" dirty="0" err="1"/>
              <a:t>trình</a:t>
            </a:r>
            <a:r>
              <a:rPr lang="en-US" altLang="en-US" sz="2400" dirty="0"/>
              <a:t>, </a:t>
            </a:r>
            <a:r>
              <a:rPr lang="en-US" altLang="en-US" sz="2400" dirty="0" err="1"/>
              <a:t>dịch</a:t>
            </a:r>
            <a:r>
              <a:rPr lang="en-US" altLang="en-US" sz="2400" dirty="0"/>
              <a:t> </a:t>
            </a:r>
            <a:r>
              <a:rPr lang="en-US" altLang="en-US" sz="2400" dirty="0" err="1"/>
              <a:t>vụ</a:t>
            </a:r>
            <a:r>
              <a:rPr lang="en-US" altLang="en-US" sz="2400" dirty="0"/>
              <a:t> </a:t>
            </a:r>
            <a:r>
              <a:rPr lang="en-US" altLang="en-US" sz="2400" dirty="0" err="1"/>
              <a:t>hệ</a:t>
            </a:r>
            <a:r>
              <a:rPr lang="en-US" altLang="en-US" sz="2400" dirty="0"/>
              <a:t> </a:t>
            </a:r>
            <a:r>
              <a:rPr lang="en-US" altLang="en-US" sz="2400" dirty="0" err="1"/>
              <a:t>thống</a:t>
            </a:r>
            <a:r>
              <a:rPr lang="en-US" altLang="en-US" sz="2400" dirty="0"/>
              <a:t>.</a:t>
            </a:r>
          </a:p>
          <a:p>
            <a:pPr lvl="2" indent="-285750" algn="just"/>
            <a:r>
              <a:rPr lang="en-US" altLang="en-US" sz="2400" b="1" dirty="0">
                <a:solidFill>
                  <a:srgbClr val="FF0000"/>
                </a:solidFill>
              </a:rPr>
              <a:t>Regular user</a:t>
            </a:r>
            <a:r>
              <a:rPr lang="en-US" altLang="en-US" sz="2400" dirty="0"/>
              <a:t>: </a:t>
            </a:r>
            <a:r>
              <a:rPr lang="en-US" altLang="en-US" sz="2400" dirty="0" err="1"/>
              <a:t>tạm</a:t>
            </a:r>
            <a:r>
              <a:rPr lang="en-US" altLang="en-US" sz="2400" dirty="0"/>
              <a:t> </a:t>
            </a:r>
            <a:r>
              <a:rPr lang="en-US" altLang="en-US" sz="2400" dirty="0" err="1"/>
              <a:t>gọi</a:t>
            </a:r>
            <a:r>
              <a:rPr lang="en-US" altLang="en-US" sz="2400" dirty="0"/>
              <a:t> </a:t>
            </a:r>
            <a:r>
              <a:rPr lang="en-US" altLang="en-US" sz="2400" dirty="0" err="1"/>
              <a:t>là</a:t>
            </a:r>
            <a:r>
              <a:rPr lang="en-US" altLang="en-US" sz="2400" dirty="0"/>
              <a:t> user </a:t>
            </a:r>
            <a:r>
              <a:rPr lang="en-US" altLang="en-US" sz="2400" dirty="0" err="1"/>
              <a:t>thường</a:t>
            </a:r>
            <a:r>
              <a:rPr lang="en-US" altLang="en-US" sz="2400" dirty="0"/>
              <a:t>, </a:t>
            </a:r>
            <a:r>
              <a:rPr lang="en-US" altLang="en-US" sz="2400" dirty="0" err="1"/>
              <a:t>những</a:t>
            </a:r>
            <a:r>
              <a:rPr lang="en-US" altLang="en-US" sz="2400" dirty="0"/>
              <a:t> user </a:t>
            </a:r>
            <a:r>
              <a:rPr lang="en-US" altLang="en-US" sz="2400" dirty="0" err="1"/>
              <a:t>này</a:t>
            </a:r>
            <a:r>
              <a:rPr lang="en-US" altLang="en-US" sz="2400" dirty="0"/>
              <a:t> </a:t>
            </a:r>
            <a:r>
              <a:rPr lang="en-US" altLang="en-US" sz="2400" dirty="0" err="1"/>
              <a:t>chỉ</a:t>
            </a:r>
            <a:r>
              <a:rPr lang="en-US" altLang="en-US" sz="2400" dirty="0"/>
              <a:t> </a:t>
            </a:r>
            <a:r>
              <a:rPr lang="en-US" altLang="en-US" sz="2400" dirty="0" err="1"/>
              <a:t>được</a:t>
            </a:r>
            <a:r>
              <a:rPr lang="en-US" altLang="en-US" sz="2400" dirty="0"/>
              <a:t> </a:t>
            </a:r>
            <a:r>
              <a:rPr lang="en-US" altLang="en-US" sz="2400" dirty="0" err="1"/>
              <a:t>quyền</a:t>
            </a:r>
            <a:r>
              <a:rPr lang="en-US" altLang="en-US" sz="2400" dirty="0"/>
              <a:t> login </a:t>
            </a:r>
            <a:r>
              <a:rPr lang="en-US" altLang="en-US" sz="2400" dirty="0" err="1"/>
              <a:t>vào</a:t>
            </a:r>
            <a:r>
              <a:rPr lang="en-US" altLang="en-US" sz="2400" dirty="0"/>
              <a:t> </a:t>
            </a:r>
            <a:r>
              <a:rPr lang="en-US" altLang="en-US" sz="2400" dirty="0" err="1"/>
              <a:t>hệ</a:t>
            </a:r>
            <a:r>
              <a:rPr lang="en-US" altLang="en-US" sz="2400" dirty="0"/>
              <a:t> </a:t>
            </a:r>
            <a:r>
              <a:rPr lang="en-US" altLang="en-US" sz="2400" dirty="0" err="1"/>
              <a:t>thống</a:t>
            </a:r>
            <a:r>
              <a:rPr lang="en-US" altLang="en-US" sz="2400" dirty="0"/>
              <a:t> </a:t>
            </a:r>
            <a:r>
              <a:rPr lang="en-US" altLang="en-US" sz="2400" dirty="0" err="1"/>
              <a:t>và</a:t>
            </a:r>
            <a:r>
              <a:rPr lang="en-US" altLang="en-US" sz="2400" dirty="0"/>
              <a:t> </a:t>
            </a:r>
            <a:r>
              <a:rPr lang="en-US" altLang="en-US" sz="2400" dirty="0" err="1"/>
              <a:t>sử</a:t>
            </a:r>
            <a:r>
              <a:rPr lang="en-US" altLang="en-US" sz="2400" dirty="0"/>
              <a:t> </a:t>
            </a:r>
            <a:r>
              <a:rPr lang="en-US" altLang="en-US" sz="2400" dirty="0" err="1"/>
              <a:t>dụng</a:t>
            </a:r>
            <a:r>
              <a:rPr lang="en-US" altLang="en-US" sz="2400" dirty="0"/>
              <a:t> </a:t>
            </a:r>
            <a:r>
              <a:rPr lang="en-US" altLang="en-US" sz="2400" dirty="0" err="1"/>
              <a:t>tài</a:t>
            </a:r>
            <a:r>
              <a:rPr lang="en-US" altLang="en-US" sz="2400" dirty="0"/>
              <a:t> </a:t>
            </a:r>
            <a:r>
              <a:rPr lang="en-US" altLang="en-US" sz="2400" dirty="0" err="1"/>
              <a:t>nguyên</a:t>
            </a:r>
            <a:r>
              <a:rPr lang="en-US" altLang="en-US" sz="2400" dirty="0"/>
              <a:t>. UID </a:t>
            </a:r>
            <a:r>
              <a:rPr lang="en-US" altLang="en-US" sz="2400" dirty="0" err="1"/>
              <a:t>của</a:t>
            </a:r>
            <a:r>
              <a:rPr lang="en-US" altLang="en-US" sz="2400" dirty="0"/>
              <a:t> </a:t>
            </a:r>
            <a:r>
              <a:rPr lang="en-US" altLang="en-US" sz="2400" dirty="0" err="1"/>
              <a:t>người</a:t>
            </a:r>
            <a:r>
              <a:rPr lang="en-US" altLang="en-US" sz="2400" dirty="0"/>
              <a:t> </a:t>
            </a:r>
            <a:r>
              <a:rPr lang="en-US" altLang="en-US" sz="2400" dirty="0" err="1"/>
              <a:t>dùng</a:t>
            </a:r>
            <a:r>
              <a:rPr lang="en-US" altLang="en-US" sz="2400" dirty="0"/>
              <a:t> </a:t>
            </a:r>
            <a:r>
              <a:rPr lang="en-US" altLang="en-US" sz="2400" dirty="0" err="1"/>
              <a:t>này</a:t>
            </a:r>
            <a:r>
              <a:rPr lang="en-US" altLang="en-US" sz="2400" dirty="0"/>
              <a:t> </a:t>
            </a:r>
            <a:r>
              <a:rPr lang="en-US" altLang="en-US" sz="2400" dirty="0" err="1"/>
              <a:t>thường</a:t>
            </a:r>
            <a:r>
              <a:rPr lang="en-US" altLang="en-US" sz="2400" dirty="0"/>
              <a:t> </a:t>
            </a:r>
            <a:r>
              <a:rPr lang="en-US" altLang="en-US" sz="2400" dirty="0" err="1"/>
              <a:t>có</a:t>
            </a:r>
            <a:r>
              <a:rPr lang="en-US" altLang="en-US" sz="2400" dirty="0"/>
              <a:t> </a:t>
            </a:r>
            <a:r>
              <a:rPr lang="en-US" altLang="en-US" sz="2400" dirty="0" err="1"/>
              <a:t>giá</a:t>
            </a:r>
            <a:r>
              <a:rPr lang="en-US" altLang="en-US" sz="2400" dirty="0"/>
              <a:t> </a:t>
            </a:r>
            <a:r>
              <a:rPr lang="en-US" altLang="en-US" sz="2400" dirty="0" err="1"/>
              <a:t>trị</a:t>
            </a:r>
            <a:r>
              <a:rPr lang="en-US" altLang="en-US" sz="2400" dirty="0"/>
              <a:t> </a:t>
            </a:r>
            <a:r>
              <a:rPr lang="en-US" altLang="en-US" sz="2400" dirty="0">
                <a:solidFill>
                  <a:srgbClr val="FF0000"/>
                </a:solidFill>
              </a:rPr>
              <a:t>&gt;=500</a:t>
            </a:r>
            <a:r>
              <a:rPr lang="en-US" altLang="en-US" sz="2400" dirty="0"/>
              <a:t>. </a:t>
            </a:r>
          </a:p>
          <a:p>
            <a:endParaRPr lang="en-US" dirty="0"/>
          </a:p>
        </p:txBody>
      </p:sp>
    </p:spTree>
    <p:extLst>
      <p:ext uri="{BB962C8B-B14F-4D97-AF65-F5344CB8AC3E}">
        <p14:creationId xmlns:p14="http://schemas.microsoft.com/office/powerpoint/2010/main" val="427287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36FF-DDA4-4F2B-AFD2-A2A922D837F6}"/>
              </a:ext>
            </a:extLst>
          </p:cNvPr>
          <p:cNvSpPr>
            <a:spLocks noGrp="1"/>
          </p:cNvSpPr>
          <p:nvPr>
            <p:ph type="title"/>
          </p:nvPr>
        </p:nvSpPr>
        <p:spPr/>
        <p:txBody>
          <a:bodyPr/>
          <a:lstStyle/>
          <a:p>
            <a:r>
              <a:rPr lang="en-US" dirty="0"/>
              <a:t>II. QUẢN LÝ NG</a:t>
            </a:r>
            <a:r>
              <a:rPr lang="vi-VN" dirty="0"/>
              <a:t>Ư</a:t>
            </a:r>
            <a:r>
              <a:rPr lang="en-US" dirty="0"/>
              <a:t>ỜI DÙNG</a:t>
            </a:r>
          </a:p>
        </p:txBody>
      </p:sp>
      <p:sp>
        <p:nvSpPr>
          <p:cNvPr id="3" name="Content Placeholder 2">
            <a:extLst>
              <a:ext uri="{FF2B5EF4-FFF2-40B4-BE49-F238E27FC236}">
                <a16:creationId xmlns:a16="http://schemas.microsoft.com/office/drawing/2014/main" id="{25238BE8-7B2C-44E7-9E3B-5833276BC790}"/>
              </a:ext>
            </a:extLst>
          </p:cNvPr>
          <p:cNvSpPr>
            <a:spLocks noGrp="1"/>
          </p:cNvSpPr>
          <p:nvPr>
            <p:ph idx="1"/>
          </p:nvPr>
        </p:nvSpPr>
        <p:spPr/>
        <p:txBody>
          <a:bodyPr/>
          <a:lstStyle/>
          <a:p>
            <a:pPr lvl="1" algn="just"/>
            <a:r>
              <a:rPr lang="en-US" altLang="en-US" b="1" dirty="0" err="1"/>
              <a:t>Tập</a:t>
            </a:r>
            <a:r>
              <a:rPr lang="en-US" altLang="en-US" b="1" dirty="0"/>
              <a:t> tin /</a:t>
            </a:r>
            <a:r>
              <a:rPr lang="en-US" altLang="en-US" b="1" dirty="0" err="1"/>
              <a:t>etc</a:t>
            </a:r>
            <a:r>
              <a:rPr lang="en-US" altLang="en-US" b="1" dirty="0"/>
              <a:t>/passwd</a:t>
            </a:r>
          </a:p>
          <a:p>
            <a:pPr lvl="1" algn="just">
              <a:buFontTx/>
              <a:buNone/>
            </a:pPr>
            <a:r>
              <a:rPr lang="en-US" altLang="en-US" dirty="0"/>
              <a:t>	</a:t>
            </a:r>
            <a:r>
              <a:rPr lang="en-US" altLang="en-US" dirty="0" err="1"/>
              <a:t>Tập</a:t>
            </a:r>
            <a:r>
              <a:rPr lang="en-US" altLang="en-US" dirty="0"/>
              <a:t> tin </a:t>
            </a:r>
            <a:r>
              <a:rPr lang="en-US" altLang="en-US" dirty="0">
                <a:solidFill>
                  <a:srgbClr val="FF0000"/>
                </a:solidFill>
              </a:rPr>
              <a:t>/</a:t>
            </a:r>
            <a:r>
              <a:rPr lang="en-US" altLang="en-US" dirty="0" err="1">
                <a:solidFill>
                  <a:srgbClr val="FF0000"/>
                </a:solidFill>
              </a:rPr>
              <a:t>etc</a:t>
            </a:r>
            <a:r>
              <a:rPr lang="en-US" altLang="en-US" dirty="0">
                <a:solidFill>
                  <a:srgbClr val="FF0000"/>
                </a:solidFill>
              </a:rPr>
              <a:t>/passwd</a:t>
            </a:r>
            <a:r>
              <a:rPr lang="en-US" altLang="en-US" dirty="0"/>
              <a:t> </a:t>
            </a:r>
            <a:r>
              <a:rPr lang="en-US" altLang="en-US" dirty="0" err="1"/>
              <a:t>đóng</a:t>
            </a:r>
            <a:r>
              <a:rPr lang="en-US" altLang="en-US" dirty="0"/>
              <a:t> </a:t>
            </a:r>
            <a:r>
              <a:rPr lang="en-US" altLang="en-US" dirty="0" err="1"/>
              <a:t>vai</a:t>
            </a:r>
            <a:r>
              <a:rPr lang="en-US" altLang="en-US" dirty="0"/>
              <a:t> </a:t>
            </a:r>
            <a:r>
              <a:rPr lang="en-US" altLang="en-US" dirty="0" err="1"/>
              <a:t>trò</a:t>
            </a:r>
            <a:r>
              <a:rPr lang="en-US" altLang="en-US" dirty="0"/>
              <a:t> </a:t>
            </a:r>
            <a:r>
              <a:rPr lang="en-US" altLang="en-US" dirty="0" err="1"/>
              <a:t>sống</a:t>
            </a:r>
            <a:r>
              <a:rPr lang="en-US" altLang="en-US" dirty="0"/>
              <a:t> </a:t>
            </a:r>
            <a:r>
              <a:rPr lang="en-US" altLang="en-US" dirty="0" err="1"/>
              <a:t>còn</a:t>
            </a:r>
            <a:r>
              <a:rPr lang="en-US" altLang="en-US" dirty="0"/>
              <a:t> </a:t>
            </a:r>
            <a:r>
              <a:rPr lang="en-US" altLang="en-US" dirty="0" err="1"/>
              <a:t>đối</a:t>
            </a:r>
            <a:r>
              <a:rPr lang="en-US" altLang="en-US" dirty="0"/>
              <a:t> </a:t>
            </a:r>
            <a:r>
              <a:rPr lang="en-US" altLang="en-US" dirty="0" err="1"/>
              <a:t>với</a:t>
            </a:r>
            <a:r>
              <a:rPr lang="en-US" altLang="en-US" dirty="0"/>
              <a:t> </a:t>
            </a:r>
            <a:r>
              <a:rPr lang="en-US" altLang="en-US" dirty="0" err="1"/>
              <a:t>một</a:t>
            </a:r>
            <a:r>
              <a:rPr lang="en-US" altLang="en-US" dirty="0"/>
              <a:t> </a:t>
            </a:r>
            <a:r>
              <a:rPr lang="en-US" altLang="en-US" dirty="0" err="1"/>
              <a:t>hệ</a:t>
            </a:r>
            <a:r>
              <a:rPr lang="en-US" altLang="en-US" dirty="0"/>
              <a:t> </a:t>
            </a:r>
            <a:r>
              <a:rPr lang="en-US" altLang="en-US" dirty="0" err="1"/>
              <a:t>thống</a:t>
            </a:r>
            <a:r>
              <a:rPr lang="en-US" altLang="en-US" dirty="0"/>
              <a:t> Unix, Linux. </a:t>
            </a:r>
            <a:r>
              <a:rPr lang="en-US" altLang="en-US" dirty="0" err="1"/>
              <a:t>Mọi</a:t>
            </a:r>
            <a:r>
              <a:rPr lang="en-US" altLang="en-US" dirty="0"/>
              <a:t> </a:t>
            </a:r>
            <a:r>
              <a:rPr lang="en-US" altLang="en-US" dirty="0" err="1"/>
              <a:t>người</a:t>
            </a:r>
            <a:r>
              <a:rPr lang="en-US" altLang="en-US" dirty="0"/>
              <a:t> </a:t>
            </a:r>
            <a:r>
              <a:rPr lang="en-US" altLang="en-US" dirty="0" err="1"/>
              <a:t>đều</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đọc</a:t>
            </a:r>
            <a:r>
              <a:rPr lang="en-US" altLang="en-US" dirty="0"/>
              <a:t> </a:t>
            </a:r>
            <a:r>
              <a:rPr lang="en-US" altLang="en-US" dirty="0" err="1"/>
              <a:t>được</a:t>
            </a:r>
            <a:r>
              <a:rPr lang="en-US" altLang="en-US" dirty="0"/>
              <a:t> </a:t>
            </a:r>
            <a:r>
              <a:rPr lang="en-US" altLang="en-US" dirty="0" err="1"/>
              <a:t>tập</a:t>
            </a:r>
            <a:r>
              <a:rPr lang="en-US" altLang="en-US" dirty="0"/>
              <a:t> tin </a:t>
            </a:r>
            <a:r>
              <a:rPr lang="en-US" altLang="en-US" dirty="0" err="1"/>
              <a:t>này</a:t>
            </a:r>
            <a:r>
              <a:rPr lang="en-US" altLang="en-US" dirty="0"/>
              <a:t> </a:t>
            </a:r>
            <a:r>
              <a:rPr lang="en-US" altLang="en-US" dirty="0" err="1"/>
              <a:t>nhưng</a:t>
            </a:r>
            <a:r>
              <a:rPr lang="en-US" altLang="en-US" dirty="0"/>
              <a:t> </a:t>
            </a:r>
            <a:r>
              <a:rPr lang="en-US" altLang="en-US" dirty="0" err="1"/>
              <a:t>chỉ</a:t>
            </a:r>
            <a:r>
              <a:rPr lang="en-US" altLang="en-US" dirty="0"/>
              <a:t> </a:t>
            </a:r>
            <a:r>
              <a:rPr lang="en-US" altLang="en-US" dirty="0" err="1"/>
              <a:t>có</a:t>
            </a:r>
            <a:r>
              <a:rPr lang="en-US" altLang="en-US" dirty="0"/>
              <a:t> root </a:t>
            </a:r>
            <a:r>
              <a:rPr lang="en-US" altLang="en-US" dirty="0" err="1"/>
              <a:t>mới</a:t>
            </a:r>
            <a:r>
              <a:rPr lang="en-US" altLang="en-US" dirty="0"/>
              <a:t> </a:t>
            </a:r>
            <a:r>
              <a:rPr lang="en-US" altLang="en-US" dirty="0" err="1"/>
              <a:t>có</a:t>
            </a:r>
            <a:r>
              <a:rPr lang="en-US" altLang="en-US" dirty="0"/>
              <a:t> </a:t>
            </a:r>
            <a:r>
              <a:rPr lang="en-US" altLang="en-US" dirty="0" err="1"/>
              <a:t>quyền</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nó</a:t>
            </a:r>
            <a:r>
              <a:rPr lang="en-US" altLang="en-US" dirty="0"/>
              <a:t>.</a:t>
            </a:r>
          </a:p>
          <a:p>
            <a:pPr lvl="1">
              <a:buFontTx/>
              <a:buNone/>
            </a:pPr>
            <a:r>
              <a:rPr lang="en-US" altLang="en-US" dirty="0"/>
              <a:t>	</a:t>
            </a:r>
            <a:r>
              <a:rPr lang="en-US" altLang="en-US" dirty="0" err="1"/>
              <a:t>Mỗi</a:t>
            </a:r>
            <a:r>
              <a:rPr lang="en-US" altLang="en-US" dirty="0"/>
              <a:t> </a:t>
            </a:r>
            <a:r>
              <a:rPr lang="en-US" altLang="en-US" dirty="0" err="1"/>
              <a:t>tài</a:t>
            </a:r>
            <a:r>
              <a:rPr lang="en-US" altLang="en-US" dirty="0"/>
              <a:t> </a:t>
            </a:r>
            <a:r>
              <a:rPr lang="en-US" altLang="en-US" dirty="0" err="1"/>
              <a:t>khoản</a:t>
            </a:r>
            <a:r>
              <a:rPr lang="en-US" altLang="en-US" dirty="0"/>
              <a:t> </a:t>
            </a:r>
            <a:r>
              <a:rPr lang="en-US" altLang="en-US" dirty="0" err="1"/>
              <a:t>được</a:t>
            </a:r>
            <a:r>
              <a:rPr lang="en-US" altLang="en-US" dirty="0"/>
              <a:t> </a:t>
            </a:r>
            <a:r>
              <a:rPr lang="en-US" altLang="en-US" dirty="0" err="1"/>
              <a:t>lưu</a:t>
            </a:r>
            <a:r>
              <a:rPr lang="en-US" altLang="en-US" dirty="0"/>
              <a:t> </a:t>
            </a:r>
            <a:r>
              <a:rPr lang="en-US" altLang="en-US" dirty="0" err="1"/>
              <a:t>trong</a:t>
            </a:r>
            <a:r>
              <a:rPr lang="en-US" altLang="en-US" dirty="0"/>
              <a:t> </a:t>
            </a:r>
            <a:r>
              <a:rPr lang="en-US" altLang="en-US" dirty="0" err="1"/>
              <a:t>một</a:t>
            </a:r>
            <a:r>
              <a:rPr lang="en-US" altLang="en-US" dirty="0"/>
              <a:t> </a:t>
            </a:r>
            <a:r>
              <a:rPr lang="en-US" altLang="en-US" dirty="0" err="1"/>
              <a:t>dòng</a:t>
            </a:r>
            <a:r>
              <a:rPr lang="en-US" altLang="en-US" dirty="0"/>
              <a:t> </a:t>
            </a:r>
            <a:r>
              <a:rPr lang="en-US" altLang="en-US" dirty="0" err="1"/>
              <a:t>gồm</a:t>
            </a:r>
            <a:r>
              <a:rPr lang="en-US" altLang="en-US" dirty="0"/>
              <a:t> </a:t>
            </a:r>
            <a:r>
              <a:rPr lang="en-US" altLang="en-US" dirty="0" err="1"/>
              <a:t>bảy</a:t>
            </a:r>
            <a:r>
              <a:rPr lang="en-US" altLang="en-US" dirty="0"/>
              <a:t> </a:t>
            </a:r>
            <a:r>
              <a:rPr lang="en-US" altLang="en-US" dirty="0" err="1"/>
              <a:t>cột</a:t>
            </a:r>
            <a:r>
              <a:rPr lang="en-US" altLang="en-US" dirty="0"/>
              <a:t>:</a:t>
            </a:r>
          </a:p>
          <a:p>
            <a:pPr lvl="2" indent="-285750"/>
            <a:r>
              <a:rPr lang="en-US" altLang="en-US" sz="2000" dirty="0" err="1"/>
              <a:t>Cột</a:t>
            </a:r>
            <a:r>
              <a:rPr lang="en-US" altLang="en-US" sz="2000" dirty="0"/>
              <a:t> 1 : </a:t>
            </a:r>
            <a:r>
              <a:rPr lang="en-US" altLang="en-US" sz="2000" dirty="0" err="1"/>
              <a:t>tên</a:t>
            </a:r>
            <a:r>
              <a:rPr lang="en-US" altLang="en-US" sz="2000" dirty="0"/>
              <a:t> </a:t>
            </a:r>
            <a:r>
              <a:rPr lang="en-US" altLang="en-US" sz="2000" dirty="0" err="1"/>
              <a:t>người</a:t>
            </a:r>
            <a:r>
              <a:rPr lang="en-US" altLang="en-US" sz="2000" dirty="0"/>
              <a:t> </a:t>
            </a:r>
            <a:r>
              <a:rPr lang="en-US" altLang="en-US" sz="2000" dirty="0" err="1"/>
              <a:t>sử</a:t>
            </a:r>
            <a:r>
              <a:rPr lang="en-US" altLang="en-US" sz="2000" dirty="0"/>
              <a:t> </a:t>
            </a:r>
            <a:r>
              <a:rPr lang="en-US" altLang="en-US" sz="2000" dirty="0" err="1"/>
              <a:t>dụng</a:t>
            </a:r>
            <a:endParaRPr lang="en-US" altLang="en-US" sz="2000" dirty="0"/>
          </a:p>
          <a:p>
            <a:pPr lvl="2" indent="-285750"/>
            <a:r>
              <a:rPr lang="en-US" altLang="en-US" sz="2000" dirty="0" err="1"/>
              <a:t>Cột</a:t>
            </a:r>
            <a:r>
              <a:rPr lang="en-US" altLang="en-US" sz="2000" dirty="0"/>
              <a:t> 2 : </a:t>
            </a:r>
            <a:r>
              <a:rPr lang="en-US" altLang="en-US" sz="2000" dirty="0" err="1"/>
              <a:t>liên</a:t>
            </a:r>
            <a:r>
              <a:rPr lang="en-US" altLang="en-US" sz="2000" dirty="0"/>
              <a:t> </a:t>
            </a:r>
            <a:r>
              <a:rPr lang="en-US" altLang="en-US" sz="2000" dirty="0" err="1"/>
              <a:t>quan</a:t>
            </a:r>
            <a:r>
              <a:rPr lang="en-US" altLang="en-US" sz="2000" dirty="0"/>
              <a:t> </a:t>
            </a:r>
            <a:r>
              <a:rPr lang="en-US" altLang="en-US" sz="2000" dirty="0" err="1"/>
              <a:t>đến</a:t>
            </a:r>
            <a:r>
              <a:rPr lang="en-US" altLang="en-US" sz="2000" dirty="0"/>
              <a:t> </a:t>
            </a:r>
            <a:r>
              <a:rPr lang="en-US" altLang="en-US" sz="2000" dirty="0" err="1"/>
              <a:t>mật</a:t>
            </a:r>
            <a:r>
              <a:rPr lang="en-US" altLang="en-US" sz="2000" dirty="0"/>
              <a:t> </a:t>
            </a:r>
            <a:r>
              <a:rPr lang="en-US" altLang="en-US" sz="2000" dirty="0" err="1"/>
              <a:t>khẩu</a:t>
            </a:r>
            <a:r>
              <a:rPr lang="en-US" altLang="en-US" sz="2000" dirty="0"/>
              <a:t> </a:t>
            </a:r>
            <a:r>
              <a:rPr lang="en-US" altLang="en-US" sz="2000" dirty="0" err="1"/>
              <a:t>tài</a:t>
            </a:r>
            <a:r>
              <a:rPr lang="en-US" altLang="en-US" sz="2000" dirty="0"/>
              <a:t> </a:t>
            </a:r>
            <a:r>
              <a:rPr lang="en-US" altLang="en-US" sz="2000" dirty="0" err="1"/>
              <a:t>khoản</a:t>
            </a:r>
            <a:r>
              <a:rPr lang="en-US" altLang="en-US" sz="2000" dirty="0"/>
              <a:t> </a:t>
            </a:r>
            <a:r>
              <a:rPr lang="en-US" altLang="en-US" sz="2000" dirty="0" err="1"/>
              <a:t>và</a:t>
            </a:r>
            <a:r>
              <a:rPr lang="en-US" altLang="en-US" sz="2000" dirty="0"/>
              <a:t> “x” </a:t>
            </a:r>
            <a:r>
              <a:rPr lang="en-US" altLang="en-US" sz="2000" dirty="0" err="1"/>
              <a:t>đối</a:t>
            </a:r>
            <a:r>
              <a:rPr lang="en-US" altLang="en-US" sz="2000" dirty="0"/>
              <a:t> </a:t>
            </a:r>
            <a:r>
              <a:rPr lang="en-US" altLang="en-US" sz="2000" dirty="0" err="1"/>
              <a:t>với</a:t>
            </a:r>
            <a:r>
              <a:rPr lang="en-US" altLang="en-US" sz="2000" dirty="0"/>
              <a:t> Linux</a:t>
            </a:r>
          </a:p>
          <a:p>
            <a:pPr lvl="2" indent="-285750"/>
            <a:r>
              <a:rPr lang="en-US" altLang="en-US" sz="2000" dirty="0" err="1"/>
              <a:t>Cột</a:t>
            </a:r>
            <a:r>
              <a:rPr lang="en-US" altLang="en-US" sz="2000" dirty="0"/>
              <a:t> 3,4: </a:t>
            </a:r>
            <a:r>
              <a:rPr lang="en-US" altLang="en-US" sz="2000" dirty="0" err="1"/>
              <a:t>định</a:t>
            </a:r>
            <a:r>
              <a:rPr lang="en-US" altLang="en-US" sz="2000" dirty="0"/>
              <a:t> </a:t>
            </a:r>
            <a:r>
              <a:rPr lang="en-US" altLang="en-US" sz="2000" dirty="0" err="1"/>
              <a:t>danh</a:t>
            </a:r>
            <a:r>
              <a:rPr lang="en-US" altLang="en-US" sz="2000" dirty="0"/>
              <a:t> </a:t>
            </a:r>
            <a:r>
              <a:rPr lang="en-US" altLang="en-US" sz="2000" dirty="0" err="1"/>
              <a:t>tài</a:t>
            </a:r>
            <a:r>
              <a:rPr lang="en-US" altLang="en-US" sz="2000" dirty="0"/>
              <a:t> </a:t>
            </a:r>
            <a:r>
              <a:rPr lang="en-US" altLang="en-US" sz="2000" dirty="0" err="1"/>
              <a:t>khoản</a:t>
            </a:r>
            <a:r>
              <a:rPr lang="en-US" altLang="en-US" sz="2000" dirty="0"/>
              <a:t> (UID) </a:t>
            </a:r>
            <a:r>
              <a:rPr lang="en-US" altLang="en-US" sz="2000" dirty="0" err="1"/>
              <a:t>và</a:t>
            </a:r>
            <a:r>
              <a:rPr lang="en-US" altLang="en-US" sz="2000" dirty="0"/>
              <a:t> </a:t>
            </a:r>
            <a:r>
              <a:rPr lang="en-US" altLang="en-US" sz="2000" dirty="0" err="1"/>
              <a:t>định</a:t>
            </a:r>
            <a:r>
              <a:rPr lang="en-US" altLang="en-US" sz="2000" dirty="0"/>
              <a:t> </a:t>
            </a:r>
            <a:r>
              <a:rPr lang="en-US" altLang="en-US" sz="2000" dirty="0" err="1"/>
              <a:t>danh</a:t>
            </a:r>
            <a:r>
              <a:rPr lang="en-US" altLang="en-US" sz="2000" dirty="0"/>
              <a:t> </a:t>
            </a:r>
            <a:r>
              <a:rPr lang="en-US" altLang="en-US" sz="2000" dirty="0" err="1"/>
              <a:t>nhóm</a:t>
            </a:r>
            <a:r>
              <a:rPr lang="en-US" altLang="en-US" sz="2000" dirty="0"/>
              <a:t> (GID)</a:t>
            </a:r>
          </a:p>
          <a:p>
            <a:pPr lvl="2" indent="-285750"/>
            <a:r>
              <a:rPr lang="en-US" altLang="en-US" sz="2000" dirty="0" err="1"/>
              <a:t>Cột</a:t>
            </a:r>
            <a:r>
              <a:rPr lang="en-US" altLang="en-US" sz="2000" dirty="0"/>
              <a:t> 5 : </a:t>
            </a:r>
            <a:r>
              <a:rPr lang="en-US" altLang="en-US" sz="2000" dirty="0" err="1"/>
              <a:t>tên</a:t>
            </a:r>
            <a:r>
              <a:rPr lang="en-US" altLang="en-US" sz="2000" dirty="0"/>
              <a:t> </a:t>
            </a:r>
            <a:r>
              <a:rPr lang="en-US" altLang="en-US" sz="2000" dirty="0" err="1"/>
              <a:t>đầy</a:t>
            </a:r>
            <a:r>
              <a:rPr lang="en-US" altLang="en-US" sz="2000" dirty="0"/>
              <a:t> </a:t>
            </a:r>
            <a:r>
              <a:rPr lang="en-US" altLang="en-US" sz="2000" dirty="0" err="1"/>
              <a:t>đủ</a:t>
            </a:r>
            <a:r>
              <a:rPr lang="en-US" altLang="en-US" sz="2000" dirty="0"/>
              <a:t> </a:t>
            </a:r>
            <a:r>
              <a:rPr lang="en-US" altLang="en-US" sz="2000" dirty="0" err="1"/>
              <a:t>của</a:t>
            </a:r>
            <a:r>
              <a:rPr lang="en-US" altLang="en-US" sz="2000" dirty="0"/>
              <a:t> </a:t>
            </a:r>
            <a:r>
              <a:rPr lang="en-US" altLang="en-US" sz="2000" dirty="0" err="1"/>
              <a:t>người</a:t>
            </a:r>
            <a:r>
              <a:rPr lang="en-US" altLang="en-US" sz="2000" dirty="0"/>
              <a:t> </a:t>
            </a:r>
            <a:r>
              <a:rPr lang="en-US" altLang="en-US" sz="2000" dirty="0" err="1"/>
              <a:t>sử</a:t>
            </a:r>
            <a:r>
              <a:rPr lang="en-US" altLang="en-US" sz="2000" dirty="0"/>
              <a:t> </a:t>
            </a:r>
            <a:r>
              <a:rPr lang="en-US" altLang="en-US" sz="2000" dirty="0" err="1"/>
              <a:t>dụng</a:t>
            </a:r>
            <a:r>
              <a:rPr lang="en-US" altLang="en-US" sz="2000" dirty="0"/>
              <a:t>.</a:t>
            </a:r>
          </a:p>
          <a:p>
            <a:pPr lvl="2" indent="-285750"/>
            <a:r>
              <a:rPr lang="en-US" altLang="en-US" sz="2000" dirty="0" err="1"/>
              <a:t>Cột</a:t>
            </a:r>
            <a:r>
              <a:rPr lang="en-US" altLang="en-US" sz="2000" dirty="0"/>
              <a:t> 6 : </a:t>
            </a:r>
            <a:r>
              <a:rPr lang="en-US" altLang="en-US" sz="2000" dirty="0" err="1"/>
              <a:t>thư</a:t>
            </a:r>
            <a:r>
              <a:rPr lang="en-US" altLang="en-US" sz="2000" dirty="0"/>
              <a:t> </a:t>
            </a:r>
            <a:r>
              <a:rPr lang="en-US" altLang="en-US" sz="2000" dirty="0" err="1"/>
              <a:t>mục</a:t>
            </a:r>
            <a:r>
              <a:rPr lang="en-US" altLang="en-US" sz="2000" dirty="0"/>
              <a:t> </a:t>
            </a:r>
            <a:r>
              <a:rPr lang="en-US" altLang="en-US" sz="2000" dirty="0" err="1"/>
              <a:t>cá</a:t>
            </a:r>
            <a:r>
              <a:rPr lang="en-US" altLang="en-US" sz="2000" dirty="0"/>
              <a:t> </a:t>
            </a:r>
            <a:r>
              <a:rPr lang="en-US" altLang="en-US" sz="2000" dirty="0" err="1"/>
              <a:t>nhân</a:t>
            </a:r>
            <a:r>
              <a:rPr lang="en-US" altLang="en-US" sz="2000" dirty="0"/>
              <a:t> (Home Directory)</a:t>
            </a:r>
          </a:p>
          <a:p>
            <a:pPr lvl="2" indent="-285750"/>
            <a:r>
              <a:rPr lang="en-US" altLang="en-US" sz="2000" dirty="0" err="1"/>
              <a:t>Cột</a:t>
            </a:r>
            <a:r>
              <a:rPr lang="en-US" altLang="en-US" sz="2000" dirty="0"/>
              <a:t> 7 : </a:t>
            </a:r>
            <a:r>
              <a:rPr lang="en-US" altLang="en-US" sz="2000" dirty="0" err="1"/>
              <a:t>chương</a:t>
            </a:r>
            <a:r>
              <a:rPr lang="en-US" altLang="en-US" sz="2000" dirty="0"/>
              <a:t> </a:t>
            </a:r>
            <a:r>
              <a:rPr lang="en-US" altLang="en-US" sz="2000" dirty="0" err="1"/>
              <a:t>trình</a:t>
            </a:r>
            <a:r>
              <a:rPr lang="en-US" altLang="en-US" sz="2000" dirty="0"/>
              <a:t> </a:t>
            </a:r>
            <a:r>
              <a:rPr lang="en-US" altLang="en-US" sz="2000" dirty="0" err="1"/>
              <a:t>sẽ</a:t>
            </a:r>
            <a:r>
              <a:rPr lang="en-US" altLang="en-US" sz="2000" dirty="0"/>
              <a:t> </a:t>
            </a:r>
            <a:r>
              <a:rPr lang="en-US" altLang="en-US" sz="2000" dirty="0" err="1"/>
              <a:t>chạy</a:t>
            </a:r>
            <a:r>
              <a:rPr lang="en-US" altLang="en-US" sz="2000" dirty="0"/>
              <a:t> </a:t>
            </a:r>
            <a:r>
              <a:rPr lang="en-US" altLang="en-US" sz="2000" dirty="0" err="1"/>
              <a:t>đầu</a:t>
            </a:r>
            <a:r>
              <a:rPr lang="en-US" altLang="en-US" sz="2000" dirty="0"/>
              <a:t> </a:t>
            </a:r>
            <a:r>
              <a:rPr lang="en-US" altLang="en-US" sz="2000" dirty="0" err="1"/>
              <a:t>tiên</a:t>
            </a:r>
            <a:r>
              <a:rPr lang="en-US" altLang="en-US" sz="2000" dirty="0"/>
              <a:t> </a:t>
            </a:r>
            <a:r>
              <a:rPr lang="en-US" altLang="en-US" sz="2000" dirty="0" err="1"/>
              <a:t>sau</a:t>
            </a:r>
            <a:r>
              <a:rPr lang="en-US" altLang="en-US" sz="2000" dirty="0"/>
              <a:t> </a:t>
            </a:r>
            <a:r>
              <a:rPr lang="en-US" altLang="en-US" sz="2000" dirty="0" err="1"/>
              <a:t>khi</a:t>
            </a:r>
            <a:r>
              <a:rPr lang="en-US" altLang="en-US" sz="2000" dirty="0"/>
              <a:t> </a:t>
            </a:r>
            <a:r>
              <a:rPr lang="en-US" altLang="en-US" sz="2000" dirty="0" err="1"/>
              <a:t>người</a:t>
            </a:r>
            <a:r>
              <a:rPr lang="en-US" altLang="en-US" sz="2000" dirty="0"/>
              <a:t> </a:t>
            </a:r>
            <a:r>
              <a:rPr lang="en-US" altLang="en-US" sz="2000" dirty="0" err="1"/>
              <a:t>dùng</a:t>
            </a:r>
            <a:r>
              <a:rPr lang="en-US" altLang="en-US" sz="2000" dirty="0"/>
              <a:t> </a:t>
            </a:r>
            <a:r>
              <a:rPr lang="en-US" altLang="en-US" sz="2000" dirty="0" err="1"/>
              <a:t>đăng</a:t>
            </a:r>
            <a:r>
              <a:rPr lang="en-US" altLang="en-US" sz="2000" dirty="0"/>
              <a:t> </a:t>
            </a:r>
            <a:r>
              <a:rPr lang="en-US" altLang="en-US" sz="2000" dirty="0" err="1"/>
              <a:t>nhập</a:t>
            </a:r>
            <a:r>
              <a:rPr lang="en-US" altLang="en-US" sz="2000" dirty="0"/>
              <a:t> </a:t>
            </a:r>
            <a:r>
              <a:rPr lang="en-US" altLang="en-US" sz="2000" dirty="0" err="1"/>
              <a:t>vào</a:t>
            </a:r>
            <a:r>
              <a:rPr lang="en-US" altLang="en-US" sz="2000" dirty="0"/>
              <a:t> </a:t>
            </a:r>
            <a:r>
              <a:rPr lang="en-US" altLang="en-US" sz="2000" dirty="0" err="1"/>
              <a:t>hệ</a:t>
            </a:r>
            <a:r>
              <a:rPr lang="en-US" altLang="en-US" sz="2000" dirty="0"/>
              <a:t> </a:t>
            </a:r>
            <a:r>
              <a:rPr lang="en-US" altLang="en-US" sz="2000" dirty="0" err="1"/>
              <a:t>thống</a:t>
            </a:r>
            <a:endParaRPr lang="en-US" altLang="en-US" sz="2000" dirty="0"/>
          </a:p>
          <a:p>
            <a:endParaRPr lang="en-US" dirty="0"/>
          </a:p>
        </p:txBody>
      </p:sp>
    </p:spTree>
    <p:extLst>
      <p:ext uri="{BB962C8B-B14F-4D97-AF65-F5344CB8AC3E}">
        <p14:creationId xmlns:p14="http://schemas.microsoft.com/office/powerpoint/2010/main" val="3100888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E0AB-67EF-42E6-9290-94DA0EA419BB}"/>
              </a:ext>
            </a:extLst>
          </p:cNvPr>
          <p:cNvSpPr>
            <a:spLocks noGrp="1"/>
          </p:cNvSpPr>
          <p:nvPr>
            <p:ph type="title"/>
          </p:nvPr>
        </p:nvSpPr>
        <p:spPr/>
        <p:txBody>
          <a:bodyPr/>
          <a:lstStyle/>
          <a:p>
            <a:r>
              <a:rPr lang="en-US" dirty="0"/>
              <a:t>II. QUẢN LÝ NG</a:t>
            </a:r>
            <a:r>
              <a:rPr lang="vi-VN" dirty="0"/>
              <a:t>Ư</a:t>
            </a:r>
            <a:r>
              <a:rPr lang="en-US" dirty="0"/>
              <a:t>ỜI DÙNG</a:t>
            </a:r>
          </a:p>
        </p:txBody>
      </p:sp>
      <p:sp>
        <p:nvSpPr>
          <p:cNvPr id="3" name="Content Placeholder 2">
            <a:extLst>
              <a:ext uri="{FF2B5EF4-FFF2-40B4-BE49-F238E27FC236}">
                <a16:creationId xmlns:a16="http://schemas.microsoft.com/office/drawing/2014/main" id="{99DF6F82-2E5A-4A07-A435-B2E02B8FAB8A}"/>
              </a:ext>
            </a:extLst>
          </p:cNvPr>
          <p:cNvSpPr>
            <a:spLocks noGrp="1"/>
          </p:cNvSpPr>
          <p:nvPr>
            <p:ph idx="1"/>
          </p:nvPr>
        </p:nvSpPr>
        <p:spPr/>
        <p:txBody>
          <a:bodyPr/>
          <a:lstStyle/>
          <a:p>
            <a:r>
              <a:rPr lang="en-US" dirty="0" err="1"/>
              <a:t>Tài</a:t>
            </a:r>
            <a:r>
              <a:rPr lang="en-US" dirty="0"/>
              <a:t> </a:t>
            </a:r>
            <a:r>
              <a:rPr lang="en-US" dirty="0" err="1"/>
              <a:t>khoản</a:t>
            </a:r>
            <a:r>
              <a:rPr lang="en-US" dirty="0"/>
              <a:t> đ</a:t>
            </a:r>
            <a:r>
              <a:rPr lang="vi-VN" dirty="0"/>
              <a:t>ư</a:t>
            </a:r>
            <a:r>
              <a:rPr lang="en-US" dirty="0" err="1"/>
              <a:t>ợc</a:t>
            </a:r>
            <a:r>
              <a:rPr lang="en-US" dirty="0"/>
              <a:t> l</a:t>
            </a:r>
            <a:r>
              <a:rPr lang="vi-VN" dirty="0"/>
              <a:t>ư</a:t>
            </a:r>
            <a:r>
              <a:rPr lang="en-US" dirty="0"/>
              <a:t>u </a:t>
            </a:r>
            <a:r>
              <a:rPr lang="en-US" dirty="0" err="1"/>
              <a:t>trong</a:t>
            </a:r>
            <a:r>
              <a:rPr lang="en-US" dirty="0"/>
              <a:t> </a:t>
            </a:r>
            <a:r>
              <a:rPr lang="en-US" dirty="0" err="1"/>
              <a:t>th</a:t>
            </a:r>
            <a:r>
              <a:rPr lang="vi-VN" dirty="0"/>
              <a:t>ư</a:t>
            </a:r>
            <a:r>
              <a:rPr lang="en-US" dirty="0"/>
              <a:t> </a:t>
            </a:r>
            <a:r>
              <a:rPr lang="en-US" dirty="0" err="1"/>
              <a:t>mục</a:t>
            </a:r>
            <a:r>
              <a:rPr lang="en-US" dirty="0"/>
              <a:t> </a:t>
            </a:r>
            <a:r>
              <a:rPr lang="en-US" dirty="0" err="1"/>
              <a:t>etc</a:t>
            </a:r>
            <a:r>
              <a:rPr lang="en-US" dirty="0"/>
              <a:t>/passwd</a:t>
            </a:r>
          </a:p>
        </p:txBody>
      </p:sp>
      <p:pic>
        <p:nvPicPr>
          <p:cNvPr id="1026" name="Picture 2" descr="HÃ¬nh áº£nh cÃ³ liÃªn quan">
            <a:extLst>
              <a:ext uri="{FF2B5EF4-FFF2-40B4-BE49-F238E27FC236}">
                <a16:creationId xmlns:a16="http://schemas.microsoft.com/office/drawing/2014/main" id="{CAB28387-7122-4D7D-881B-4EA55804F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156" y="2540379"/>
            <a:ext cx="10277688" cy="177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293989"/>
      </p:ext>
    </p:extLst>
  </p:cSld>
  <p:clrMapOvr>
    <a:masterClrMapping/>
  </p:clrMapOvr>
</p:sld>
</file>

<file path=ppt/theme/theme1.xml><?xml version="1.0" encoding="utf-8"?>
<a:theme xmlns:a="http://schemas.openxmlformats.org/drawingml/2006/main" name="Theme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AB3D1D73-043F-4C36-8D92-AC5E229F8BFF}" vid="{1ED8D232-2326-4316-83FD-C16664DD186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F810BBF67D7AB47AE77F6C7A7504E11" ma:contentTypeVersion="0" ma:contentTypeDescription="Tạo tài liệu mới." ma:contentTypeScope="" ma:versionID="ceec2fa7960a53039cffa216e31f4ea5">
  <xsd:schema xmlns:xsd="http://www.w3.org/2001/XMLSchema" xmlns:xs="http://www.w3.org/2001/XMLSchema" xmlns:p="http://schemas.microsoft.com/office/2006/metadata/properties" targetNamespace="http://schemas.microsoft.com/office/2006/metadata/properties" ma:root="true" ma:fieldsID="0ad0abff135653346bbd9e53bc0f8f4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E98282-6B25-494C-BDAA-6A08624C2AE1}"/>
</file>

<file path=customXml/itemProps2.xml><?xml version="1.0" encoding="utf-8"?>
<ds:datastoreItem xmlns:ds="http://schemas.openxmlformats.org/officeDocument/2006/customXml" ds:itemID="{83A5EC2C-608A-4540-97DF-8D26AAA082F0}"/>
</file>

<file path=customXml/itemProps3.xml><?xml version="1.0" encoding="utf-8"?>
<ds:datastoreItem xmlns:ds="http://schemas.openxmlformats.org/officeDocument/2006/customXml" ds:itemID="{47000452-F8C4-4B34-B6BC-4FF091F35AAB}"/>
</file>

<file path=docProps/app.xml><?xml version="1.0" encoding="utf-8"?>
<Properties xmlns="http://schemas.openxmlformats.org/officeDocument/2006/extended-properties" xmlns:vt="http://schemas.openxmlformats.org/officeDocument/2006/docPropsVTypes">
  <Template>Theme2</Template>
  <TotalTime>0</TotalTime>
  <Words>1763</Words>
  <Application>Microsoft Office PowerPoint</Application>
  <PresentationFormat>Widescreen</PresentationFormat>
  <Paragraphs>256</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Tahoma</vt:lpstr>
      <vt:lpstr>Times New Roman</vt:lpstr>
      <vt:lpstr>Wingdings</vt:lpstr>
      <vt:lpstr>Theme2</vt:lpstr>
      <vt:lpstr>CHƯƠNG 3: QUẢN TRỊ NGƯỜI DÙNG NHÓM NGƯỜI DÙNG</vt:lpstr>
      <vt:lpstr>NỘI DUNG</vt:lpstr>
      <vt:lpstr>I. KHÁI NIỆM CƠ BẢN</vt:lpstr>
      <vt:lpstr>I. KHÁI NIỆM CƠ BẢN</vt:lpstr>
      <vt:lpstr>I. KHÁI NIỆM CƠ BẢN</vt:lpstr>
      <vt:lpstr>I. KHÁI NIỆM CƠ BẢN</vt:lpstr>
      <vt:lpstr>II. QUẢN LÝ NGƯỜI DÙNG</vt:lpstr>
      <vt:lpstr>II. QUẢN LÝ NGƯỜI DÙNG</vt:lpstr>
      <vt:lpstr>II. QUẢN LÝ NGƯỜI DÙNG</vt:lpstr>
      <vt:lpstr>II. QUẢN LÝ NGƯỜI DÙNG</vt:lpstr>
      <vt:lpstr>II. QUẢN LÝ NGƯỜI DÙNG</vt:lpstr>
      <vt:lpstr>II. QUẢN LÝ NGƯỜI DÙNG</vt:lpstr>
      <vt:lpstr>II. QUẢN LÝ NGƯỜI DÙNG</vt:lpstr>
      <vt:lpstr>CÁC THAO TÁC TRÊN NGƯỜI DÙNG</vt:lpstr>
      <vt:lpstr>CÁC THAO TÁC TRÊN NGƯỜI DÙNG</vt:lpstr>
      <vt:lpstr>CÁC THAO TÁC TRÊN NGƯỜI DÙNG</vt:lpstr>
      <vt:lpstr>CÁC THAO TÁC TRÊN NGƯỜI DÙNG</vt:lpstr>
      <vt:lpstr>CÁC THAO TÁC TRÊN NGƯỜI DÙNG</vt:lpstr>
      <vt:lpstr>CÁC THAO TÁC TRÊN NGƯỜI DÙNG</vt:lpstr>
      <vt:lpstr>CÁC THAO TÁC TRÊN NGƯỜI DÙNG</vt:lpstr>
      <vt:lpstr>CÁC THAO TÁC TRÊN NGƯỜI DÙNG</vt:lpstr>
      <vt:lpstr>CÁC THAO TÁC TRÊN NGƯỜI DÙNG</vt:lpstr>
      <vt:lpstr>III. QUẢN LÝ NHÓM</vt:lpstr>
      <vt:lpstr>III. QUẢN LÝ NHÓM</vt:lpstr>
      <vt:lpstr>CÁC THAO TÁC TRÊN NHÓM</vt:lpstr>
      <vt:lpstr>CÁC THAO TÁC TRÊN NHÓM</vt:lpstr>
      <vt:lpstr>CÁC THAO TÁC TRÊN NHÓM</vt:lpstr>
      <vt:lpstr>CÁC THAO TÁC TRÊN NHÓM</vt:lpstr>
      <vt:lpstr>CÁC THAO TÁC TRÊN NHÓM</vt:lpstr>
      <vt:lpstr>IV. QUẢN LÝ QUA GIAO DIỆN</vt:lpstr>
      <vt:lpstr>IV. QUẢN LÝ QUA GIAO DIỆN</vt:lpstr>
      <vt:lpstr>IV. QUẢN LÝ QUA GIAO DIỆN</vt:lpstr>
      <vt:lpstr>IV. QUẢN LÝ QUA GIAO DIỆN</vt:lpstr>
      <vt:lpstr>IV. QUẢN LÝ QUA GIAO DIỆN</vt:lpstr>
      <vt:lpstr>V. QUYỀN NGƯỜI DÙNG</vt:lpstr>
      <vt:lpstr>V. QUYỀN NGƯỜI DÙNG</vt:lpstr>
      <vt:lpstr>V. QUYỀN NGƯỜI DÙNG</vt:lpstr>
      <vt:lpstr>V. QUYỀN NGƯỜI DÙNG</vt:lpstr>
      <vt:lpstr>V. QUYỀN NGƯỜI DÙNG</vt:lpstr>
      <vt:lpstr>V. QUYỀN NGƯỜI DÙNG</vt:lpstr>
      <vt:lpstr>V. QUYỀN NGƯỜI DÙNG</vt:lpstr>
      <vt:lpstr>V. QUYỀN NGƯỜI DÙNG</vt:lpstr>
      <vt:lpstr>V. QUYỀN NGƯỜI DÙNG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QUẢN TRỊ NGƯỜI DÙNG NHÓM NGƯỜI DÙNG</dc:title>
  <dc:creator>huan luong</dc:creator>
  <cp:lastModifiedBy>huan luong</cp:lastModifiedBy>
  <cp:revision>15</cp:revision>
  <dcterms:created xsi:type="dcterms:W3CDTF">2019-02-24T15:10:33Z</dcterms:created>
  <dcterms:modified xsi:type="dcterms:W3CDTF">2019-02-24T17:45:19Z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