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74" r:id="rId15"/>
    <p:sldId id="266" r:id="rId16"/>
    <p:sldId id="267" r:id="rId17"/>
    <p:sldId id="268" r:id="rId18"/>
    <p:sldId id="275" r:id="rId19"/>
    <p:sldId id="276" r:id="rId20"/>
    <p:sldId id="269" r:id="rId21"/>
    <p:sldId id="270" r:id="rId22"/>
    <p:sldId id="271" r:id="rId23"/>
    <p:sldId id="277" r:id="rId24"/>
    <p:sldId id="278" r:id="rId25"/>
    <p:sldId id="272" r:id="rId26"/>
    <p:sldId id="273" r:id="rId27"/>
    <p:sldId id="279" r:id="rId28"/>
    <p:sldId id="280" r:id="rId29"/>
    <p:sldId id="281" r:id="rId30"/>
    <p:sldId id="282" r:id="rId31"/>
    <p:sldId id="283" r:id="rId32"/>
    <p:sldId id="284" r:id="rId33"/>
    <p:sldId id="285" r:id="rId34"/>
    <p:sldId id="286" r:id="rId35"/>
    <p:sldId id="294" r:id="rId36"/>
    <p:sldId id="287" r:id="rId37"/>
    <p:sldId id="288" r:id="rId38"/>
    <p:sldId id="289" r:id="rId39"/>
    <p:sldId id="291" r:id="rId40"/>
    <p:sldId id="293" r:id="rId41"/>
    <p:sldId id="292" r:id="rId42"/>
    <p:sldId id="295" r:id="rId43"/>
    <p:sldId id="296" r:id="rId44"/>
    <p:sldId id="29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73FC1-C381-431B-BCE6-92A86AC3827E}" v="3" dt="2020-04-13T04:16:43.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Văn Bộ" userId="S::3118410033@sv.sgu.edu.vn::4f44ca1b-bd26-4c53-81e4-2cd4da691007" providerId="AD" clId="Web-{6B773FC1-C381-431B-BCE6-92A86AC3827E}"/>
    <pc:docChg chg="addSld delSld">
      <pc:chgData name="Trần Văn Bộ" userId="S::3118410033@sv.sgu.edu.vn::4f44ca1b-bd26-4c53-81e4-2cd4da691007" providerId="AD" clId="Web-{6B773FC1-C381-431B-BCE6-92A86AC3827E}" dt="2020-04-13T04:16:40.137" v="1"/>
      <pc:docMkLst>
        <pc:docMk/>
      </pc:docMkLst>
      <pc:sldChg chg="add del">
        <pc:chgData name="Trần Văn Bộ" userId="S::3118410033@sv.sgu.edu.vn::4f44ca1b-bd26-4c53-81e4-2cd4da691007" providerId="AD" clId="Web-{6B773FC1-C381-431B-BCE6-92A86AC3827E}" dt="2020-04-13T04:16:40.137" v="1"/>
        <pc:sldMkLst>
          <pc:docMk/>
          <pc:sldMk cId="3706120353" sldId="257"/>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Main"/>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descr="Lin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Bott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 descr="Title"/>
          <p:cNvPicPr>
            <a:picLocks noChangeAspect="1" noChangeArrowheads="1"/>
          </p:cNvPicPr>
          <p:nvPr/>
        </p:nvPicPr>
        <p:blipFill>
          <a:blip r:embed="rId5">
            <a:lum bright="36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2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9" name="Rectangle 24"/>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
        <p:nvSpPr>
          <p:cNvPr id="10" name="Rectangle 25"/>
          <p:cNvSpPr>
            <a:spLocks noChangeArrowheads="1"/>
          </p:cNvSpPr>
          <p:nvPr/>
        </p:nvSpPr>
        <p:spPr bwMode="auto">
          <a:xfrm>
            <a:off x="0" y="0"/>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a:solidFill>
                  <a:srgbClr val="FFFF00"/>
                </a:solidFill>
                <a:latin typeface="Times New Roman" pitchFamily="18" charset="0"/>
              </a:rPr>
              <a:t>TR</a:t>
            </a:r>
            <a:r>
              <a:rPr lang="vi-VN" sz="3200" b="1">
                <a:solidFill>
                  <a:srgbClr val="FFFF00"/>
                </a:solidFill>
                <a:latin typeface="Times New Roman" pitchFamily="18" charset="0"/>
              </a:rPr>
              <a:t>Ư</a:t>
            </a:r>
            <a:r>
              <a:rPr lang="en-US" sz="3200" b="1">
                <a:solidFill>
                  <a:srgbClr val="FFFF00"/>
                </a:solidFill>
                <a:latin typeface="Times New Roman" pitchFamily="18" charset="0"/>
              </a:rPr>
              <a:t>ỜNG ĐẠI HỌC SÀI GÒN</a:t>
            </a:r>
          </a:p>
        </p:txBody>
      </p:sp>
      <p:sp>
        <p:nvSpPr>
          <p:cNvPr id="4118" name="Rectangle 22"/>
          <p:cNvSpPr>
            <a:spLocks noGrp="1" noChangeArrowheads="1"/>
          </p:cNvSpPr>
          <p:nvPr>
            <p:ph type="ctrTitle"/>
          </p:nvPr>
        </p:nvSpPr>
        <p:spPr>
          <a:xfrm>
            <a:off x="914400" y="2130426"/>
            <a:ext cx="10363200" cy="1470025"/>
          </a:xfrm>
        </p:spPr>
        <p:txBody>
          <a:bodyPr/>
          <a:lstStyle>
            <a:lvl1pPr>
              <a:defRPr sz="4000">
                <a:solidFill>
                  <a:srgbClr val="CC3300"/>
                </a:solidFill>
              </a:defRPr>
            </a:lvl1pPr>
          </a:lstStyle>
          <a:p>
            <a:r>
              <a:rPr lang="en-US"/>
              <a:t>Click to edit Master title style</a:t>
            </a:r>
          </a:p>
        </p:txBody>
      </p:sp>
      <p:sp>
        <p:nvSpPr>
          <p:cNvPr id="4119" name="Rectangle 2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solidFill>
                  <a:srgbClr val="000066"/>
                </a:solidFill>
              </a:defRPr>
            </a:lvl1pPr>
          </a:lstStyle>
          <a:p>
            <a:r>
              <a:rPr lang="en-US"/>
              <a:t>Click to edit Master subtitle style</a:t>
            </a:r>
          </a:p>
        </p:txBody>
      </p:sp>
    </p:spTree>
    <p:extLst>
      <p:ext uri="{BB962C8B-B14F-4D97-AF65-F5344CB8AC3E}">
        <p14:creationId xmlns:p14="http://schemas.microsoft.com/office/powerpoint/2010/main" val="350791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5118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60326"/>
            <a:ext cx="3048000" cy="6492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60326"/>
            <a:ext cx="8940800" cy="6492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344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60325"/>
            <a:ext cx="12192000" cy="838200"/>
          </a:xfrm>
        </p:spPr>
        <p:txBody>
          <a:bodyPr/>
          <a:lstStyle/>
          <a:p>
            <a:r>
              <a:rPr lang="en-US"/>
              <a:t>Click to edit Master title style</a:t>
            </a:r>
          </a:p>
        </p:txBody>
      </p:sp>
      <p:sp>
        <p:nvSpPr>
          <p:cNvPr id="3" name="Table Placeholder 2"/>
          <p:cNvSpPr>
            <a:spLocks noGrp="1"/>
          </p:cNvSpPr>
          <p:nvPr>
            <p:ph type="tbl" idx="1"/>
          </p:nvPr>
        </p:nvSpPr>
        <p:spPr>
          <a:xfrm>
            <a:off x="203200" y="1066800"/>
            <a:ext cx="11785600" cy="5486400"/>
          </a:xfrm>
        </p:spPr>
        <p:txBody>
          <a:bodyPr/>
          <a:lstStyle/>
          <a:p>
            <a:pPr lvl="0"/>
            <a:r>
              <a:rPr lang="en-US" noProof="0"/>
              <a:t>Click icon to add table</a:t>
            </a:r>
          </a:p>
        </p:txBody>
      </p:sp>
    </p:spTree>
    <p:extLst>
      <p:ext uri="{BB962C8B-B14F-4D97-AF65-F5344CB8AC3E}">
        <p14:creationId xmlns:p14="http://schemas.microsoft.com/office/powerpoint/2010/main" val="53515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60117" y="2017713"/>
            <a:ext cx="508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60117" y="4151313"/>
            <a:ext cx="508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1549400" y="6243638"/>
            <a:ext cx="2540000" cy="457200"/>
          </a:xfrm>
          <a:prstGeom prst="rect">
            <a:avLst/>
          </a:prstGeom>
        </p:spPr>
        <p:txBody>
          <a:bodyPr/>
          <a:lstStyle>
            <a:lvl1pPr>
              <a:defRPr/>
            </a:lvl1pPr>
          </a:lstStyle>
          <a:p>
            <a:fld id="{8D1C78B3-1FB7-49CB-805D-E32181815C4F}" type="datetimeFigureOut">
              <a:rPr lang="en-US" smtClean="0"/>
              <a:t>4/12/2020</a:t>
            </a:fld>
            <a:endParaRPr lang="en-US"/>
          </a:p>
        </p:txBody>
      </p:sp>
      <p:sp>
        <p:nvSpPr>
          <p:cNvPr id="7" name="Footer Placeholder 6"/>
          <p:cNvSpPr>
            <a:spLocks noGrp="1"/>
          </p:cNvSpPr>
          <p:nvPr>
            <p:ph type="ftr" sz="quarter" idx="11"/>
          </p:nvPr>
        </p:nvSpPr>
        <p:spPr>
          <a:xfrm>
            <a:off x="4876800" y="6243638"/>
            <a:ext cx="38608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9389533" y="6243638"/>
            <a:ext cx="2540000" cy="457200"/>
          </a:xfrm>
          <a:prstGeom prst="rect">
            <a:avLst/>
          </a:prstGeom>
        </p:spPr>
        <p:txBody>
          <a:bodyPr/>
          <a:lstStyle>
            <a:lvl1pPr>
              <a:defRPr/>
            </a:lvl1pPr>
          </a:lstStyle>
          <a:p>
            <a:fld id="{A870D2B2-C2E6-49FF-AA86-84E49265F67A}" type="slidenum">
              <a:rPr lang="en-US" smtClean="0"/>
              <a:t>‹#›</a:t>
            </a:fld>
            <a:endParaRPr lang="en-US"/>
          </a:p>
        </p:txBody>
      </p:sp>
    </p:spTree>
    <p:extLst>
      <p:ext uri="{BB962C8B-B14F-4D97-AF65-F5344CB8AC3E}">
        <p14:creationId xmlns:p14="http://schemas.microsoft.com/office/powerpoint/2010/main" val="4066426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49400" y="6243638"/>
            <a:ext cx="2540000" cy="457200"/>
          </a:xfrm>
          <a:prstGeom prst="rect">
            <a:avLst/>
          </a:prstGeom>
        </p:spPr>
        <p:txBody>
          <a:bodyPr/>
          <a:lstStyle>
            <a:lvl1pPr>
              <a:defRPr/>
            </a:lvl1pPr>
          </a:lstStyle>
          <a:p>
            <a:fld id="{8D1C78B3-1FB7-49CB-805D-E32181815C4F}" type="datetimeFigureOut">
              <a:rPr lang="en-US" smtClean="0"/>
              <a:t>4/12/2020</a:t>
            </a:fld>
            <a:endParaRPr lang="en-US"/>
          </a:p>
        </p:txBody>
      </p:sp>
      <p:sp>
        <p:nvSpPr>
          <p:cNvPr id="6" name="Footer Placeholder 5"/>
          <p:cNvSpPr>
            <a:spLocks noGrp="1"/>
          </p:cNvSpPr>
          <p:nvPr>
            <p:ph type="ftr" sz="quarter" idx="11"/>
          </p:nvPr>
        </p:nvSpPr>
        <p:spPr>
          <a:xfrm>
            <a:off x="4876800" y="6243638"/>
            <a:ext cx="38608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9389533" y="6243638"/>
            <a:ext cx="2540000" cy="457200"/>
          </a:xfrm>
          <a:prstGeom prst="rect">
            <a:avLst/>
          </a:prstGeom>
        </p:spPr>
        <p:txBody>
          <a:bodyPr/>
          <a:lstStyle>
            <a:lvl1pPr>
              <a:defRPr/>
            </a:lvl1pPr>
          </a:lstStyle>
          <a:p>
            <a:fld id="{A870D2B2-C2E6-49FF-AA86-84E49265F67A}" type="slidenum">
              <a:rPr lang="en-US" smtClean="0"/>
              <a:t>‹#›</a:t>
            </a:fld>
            <a:endParaRPr lang="en-US"/>
          </a:p>
        </p:txBody>
      </p:sp>
    </p:spTree>
    <p:extLst>
      <p:ext uri="{BB962C8B-B14F-4D97-AF65-F5344CB8AC3E}">
        <p14:creationId xmlns:p14="http://schemas.microsoft.com/office/powerpoint/2010/main" val="65711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Content Placeholder 2"/>
          <p:cNvSpPr>
            <a:spLocks noGrp="1"/>
          </p:cNvSpPr>
          <p:nvPr>
            <p:ph idx="1"/>
          </p:nvPr>
        </p:nvSpPr>
        <p:spPr>
          <a:xfrm>
            <a:off x="508000" y="1066800"/>
            <a:ext cx="11480800" cy="5486400"/>
          </a:xfrm>
        </p:spPr>
        <p:txBody>
          <a:bodyPr/>
          <a:lstStyle>
            <a:lvl1pPr>
              <a:spcBef>
                <a:spcPts val="600"/>
              </a:spcBef>
              <a:spcAft>
                <a:spcPts val="600"/>
              </a:spcAft>
              <a:defRPr>
                <a:solidFill>
                  <a:srgbClr val="0000CC"/>
                </a:solidFill>
              </a:defRPr>
            </a:lvl1pPr>
            <a:lvl2pPr>
              <a:spcBef>
                <a:spcPts val="600"/>
              </a:spcBef>
              <a:spcAft>
                <a:spcPts val="600"/>
              </a:spcAft>
              <a:defRPr sz="3000">
                <a:solidFill>
                  <a:srgbClr val="C00000"/>
                </a:solidFill>
              </a:defRPr>
            </a:lvl2pPr>
            <a:lvl3pPr>
              <a:spcBef>
                <a:spcPts val="600"/>
              </a:spcBef>
              <a:spcAft>
                <a:spcPts val="600"/>
              </a:spcAft>
              <a:defRPr sz="2800"/>
            </a:lvl3pPr>
            <a:lvl4pPr>
              <a:spcBef>
                <a:spcPts val="600"/>
              </a:spcBef>
              <a:spcAft>
                <a:spcPts val="600"/>
              </a:spcAft>
              <a:defRPr sz="2600"/>
            </a:lvl4pPr>
            <a:lvl5pPr>
              <a:spcBef>
                <a:spcPts val="600"/>
              </a:spcBef>
              <a:spcAft>
                <a:spcPts val="60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038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57342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2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699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113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7874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242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34676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28317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026" name="Picture 28" descr="Main"/>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29" descr="Title"/>
          <p:cNvPicPr>
            <a:picLocks noChangeAspect="1" noChangeArrowheads="1"/>
          </p:cNvPicPr>
          <p:nvPr/>
        </p:nvPicPr>
        <p:blipFill>
          <a:blip r:embed="rId18">
            <a:lum bright="30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0"/>
          <p:cNvSpPr>
            <a:spLocks noGrp="1" noChangeArrowheads="1"/>
          </p:cNvSpPr>
          <p:nvPr>
            <p:ph type="title"/>
          </p:nvPr>
        </p:nvSpPr>
        <p:spPr bwMode="auto">
          <a:xfrm>
            <a:off x="0" y="60325"/>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Freeform 3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030" name="Rectangle 32"/>
          <p:cNvSpPr>
            <a:spLocks noGrp="1" noChangeArrowheads="1"/>
          </p:cNvSpPr>
          <p:nvPr>
            <p:ph type="body" idx="1"/>
          </p:nvPr>
        </p:nvSpPr>
        <p:spPr bwMode="auto">
          <a:xfrm>
            <a:off x="508000" y="1066800"/>
            <a:ext cx="11480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1" name="Picture 33" descr="Lin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4" descr="Bottom"/>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35"/>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Tree>
    <p:extLst>
      <p:ext uri="{BB962C8B-B14F-4D97-AF65-F5344CB8AC3E}">
        <p14:creationId xmlns:p14="http://schemas.microsoft.com/office/powerpoint/2010/main" val="2396864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1" fontAlgn="base" hangingPunct="1">
        <a:spcBef>
          <a:spcPct val="0"/>
        </a:spcBef>
        <a:spcAft>
          <a:spcPct val="0"/>
        </a:spcAft>
        <a:defRPr sz="3600" b="1">
          <a:solidFill>
            <a:srgbClr val="FFFF00"/>
          </a:solidFill>
          <a:latin typeface="+mj-lt"/>
          <a:ea typeface="+mj-ea"/>
          <a:cs typeface="+mj-cs"/>
        </a:defRPr>
      </a:lvl1pPr>
      <a:lvl2pPr algn="ctr" rtl="0" eaLnBrk="1" fontAlgn="base" hangingPunct="1">
        <a:spcBef>
          <a:spcPct val="0"/>
        </a:spcBef>
        <a:spcAft>
          <a:spcPct val="0"/>
        </a:spcAft>
        <a:defRPr sz="3600" b="1">
          <a:solidFill>
            <a:srgbClr val="333399"/>
          </a:solidFill>
          <a:latin typeface="Arial" charset="0"/>
        </a:defRPr>
      </a:lvl2pPr>
      <a:lvl3pPr algn="ctr" rtl="0" eaLnBrk="1" fontAlgn="base" hangingPunct="1">
        <a:spcBef>
          <a:spcPct val="0"/>
        </a:spcBef>
        <a:spcAft>
          <a:spcPct val="0"/>
        </a:spcAft>
        <a:defRPr sz="3600" b="1">
          <a:solidFill>
            <a:srgbClr val="333399"/>
          </a:solidFill>
          <a:latin typeface="Arial" charset="0"/>
        </a:defRPr>
      </a:lvl3pPr>
      <a:lvl4pPr algn="ctr" rtl="0" eaLnBrk="1" fontAlgn="base" hangingPunct="1">
        <a:spcBef>
          <a:spcPct val="0"/>
        </a:spcBef>
        <a:spcAft>
          <a:spcPct val="0"/>
        </a:spcAft>
        <a:defRPr sz="3600" b="1">
          <a:solidFill>
            <a:srgbClr val="333399"/>
          </a:solidFill>
          <a:latin typeface="Arial" charset="0"/>
        </a:defRPr>
      </a:lvl4pPr>
      <a:lvl5pPr algn="ctr" rtl="0" eaLnBrk="1" fontAlgn="base" hangingPunct="1">
        <a:spcBef>
          <a:spcPct val="0"/>
        </a:spcBef>
        <a:spcAft>
          <a:spcPct val="0"/>
        </a:spcAft>
        <a:defRPr sz="3600" b="1">
          <a:solidFill>
            <a:srgbClr val="333399"/>
          </a:solidFill>
          <a:latin typeface="Arial" charset="0"/>
        </a:defRPr>
      </a:lvl5pPr>
      <a:lvl6pPr marL="457200" algn="ctr" rtl="0" eaLnBrk="1" fontAlgn="base" hangingPunct="1">
        <a:spcBef>
          <a:spcPct val="0"/>
        </a:spcBef>
        <a:spcAft>
          <a:spcPct val="0"/>
        </a:spcAft>
        <a:defRPr sz="3800" b="1">
          <a:solidFill>
            <a:srgbClr val="333399"/>
          </a:solidFill>
          <a:latin typeface="Arial" charset="0"/>
        </a:defRPr>
      </a:lvl6pPr>
      <a:lvl7pPr marL="914400" algn="ctr" rtl="0" eaLnBrk="1" fontAlgn="base" hangingPunct="1">
        <a:spcBef>
          <a:spcPct val="0"/>
        </a:spcBef>
        <a:spcAft>
          <a:spcPct val="0"/>
        </a:spcAft>
        <a:defRPr sz="3800" b="1">
          <a:solidFill>
            <a:srgbClr val="333399"/>
          </a:solidFill>
          <a:latin typeface="Arial" charset="0"/>
        </a:defRPr>
      </a:lvl7pPr>
      <a:lvl8pPr marL="1371600" algn="ctr" rtl="0" eaLnBrk="1" fontAlgn="base" hangingPunct="1">
        <a:spcBef>
          <a:spcPct val="0"/>
        </a:spcBef>
        <a:spcAft>
          <a:spcPct val="0"/>
        </a:spcAft>
        <a:defRPr sz="3800" b="1">
          <a:solidFill>
            <a:srgbClr val="333399"/>
          </a:solidFill>
          <a:latin typeface="Arial" charset="0"/>
        </a:defRPr>
      </a:lvl8pPr>
      <a:lvl9pPr marL="1828800" algn="ctr" rtl="0" eaLnBrk="1" fontAlgn="base" hangingPunct="1">
        <a:spcBef>
          <a:spcPct val="0"/>
        </a:spcBef>
        <a:spcAft>
          <a:spcPct val="0"/>
        </a:spcAft>
        <a:defRPr sz="3800" b="1">
          <a:solidFill>
            <a:srgbClr val="333399"/>
          </a:solidFill>
          <a:latin typeface="Arial" charset="0"/>
        </a:defRPr>
      </a:lvl9pPr>
    </p:titleStyle>
    <p:bodyStyle>
      <a:lvl1pPr marL="342900" indent="-342900" algn="l" rtl="0" eaLnBrk="1" fontAlgn="base" hangingPunct="1">
        <a:spcBef>
          <a:spcPts val="600"/>
        </a:spcBef>
        <a:spcAft>
          <a:spcPts val="600"/>
        </a:spcAft>
        <a:buFont typeface="Wingdings" pitchFamily="2" charset="2"/>
        <a:buChar char="Ø"/>
        <a:defRPr sz="3200">
          <a:solidFill>
            <a:srgbClr val="0000CC"/>
          </a:solidFill>
          <a:latin typeface="Times New Roman" pitchFamily="18" charset="0"/>
          <a:ea typeface="+mn-ea"/>
          <a:cs typeface="Times New Roman" pitchFamily="18" charset="0"/>
        </a:defRPr>
      </a:lvl1pPr>
      <a:lvl2pPr marL="742950" indent="-285750" algn="l" rtl="0" eaLnBrk="1" fontAlgn="base" hangingPunct="1">
        <a:spcBef>
          <a:spcPts val="600"/>
        </a:spcBef>
        <a:spcAft>
          <a:spcPts val="600"/>
        </a:spcAft>
        <a:buFont typeface="Wingdings" pitchFamily="2" charset="2"/>
        <a:buChar char="§"/>
        <a:defRPr sz="3000">
          <a:solidFill>
            <a:srgbClr val="C00000"/>
          </a:solidFill>
          <a:latin typeface="Times New Roman" pitchFamily="18" charset="0"/>
          <a:cs typeface="Times New Roman" pitchFamily="18" charset="0"/>
        </a:defRPr>
      </a:lvl2pPr>
      <a:lvl3pPr marL="1143000" indent="-228600" algn="l" rtl="0" eaLnBrk="1" fontAlgn="base" hangingPunct="1">
        <a:spcBef>
          <a:spcPts val="600"/>
        </a:spcBef>
        <a:spcAft>
          <a:spcPts val="600"/>
        </a:spcAft>
        <a:buChar char="•"/>
        <a:defRPr sz="2800">
          <a:solidFill>
            <a:srgbClr val="333399"/>
          </a:solidFill>
          <a:latin typeface="Times New Roman" pitchFamily="18" charset="0"/>
          <a:cs typeface="Times New Roman" pitchFamily="18" charset="0"/>
        </a:defRPr>
      </a:lvl3pPr>
      <a:lvl4pPr marL="1600200" indent="-228600" algn="l" rtl="0" eaLnBrk="1" fontAlgn="base" hangingPunct="1">
        <a:spcBef>
          <a:spcPts val="600"/>
        </a:spcBef>
        <a:spcAft>
          <a:spcPts val="600"/>
        </a:spcAft>
        <a:buChar char="–"/>
        <a:defRPr sz="2600">
          <a:solidFill>
            <a:srgbClr val="000066"/>
          </a:solidFill>
          <a:latin typeface="Times New Roman" pitchFamily="18" charset="0"/>
          <a:cs typeface="Times New Roman" pitchFamily="18" charset="0"/>
        </a:defRPr>
      </a:lvl4pPr>
      <a:lvl5pPr marL="2057400" indent="-228600" algn="l" rtl="0" eaLnBrk="1" fontAlgn="base" hangingPunct="1">
        <a:spcBef>
          <a:spcPts val="600"/>
        </a:spcBef>
        <a:spcAft>
          <a:spcPts val="600"/>
        </a:spcAft>
        <a:buChar char="»"/>
        <a:defRPr sz="2000">
          <a:solidFill>
            <a:srgbClr val="000066"/>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b="1">
          <a:solidFill>
            <a:srgbClr val="000066"/>
          </a:solidFill>
          <a:latin typeface="+mn-lt"/>
        </a:defRPr>
      </a:lvl6pPr>
      <a:lvl7pPr marL="2971800" indent="-228600" algn="l" rtl="0" eaLnBrk="1" fontAlgn="base" hangingPunct="1">
        <a:spcBef>
          <a:spcPct val="20000"/>
        </a:spcBef>
        <a:spcAft>
          <a:spcPct val="0"/>
        </a:spcAft>
        <a:buChar char="»"/>
        <a:defRPr sz="2000" b="1">
          <a:solidFill>
            <a:srgbClr val="000066"/>
          </a:solidFill>
          <a:latin typeface="+mn-lt"/>
        </a:defRPr>
      </a:lvl7pPr>
      <a:lvl8pPr marL="3429000" indent="-228600" algn="l" rtl="0" eaLnBrk="1" fontAlgn="base" hangingPunct="1">
        <a:spcBef>
          <a:spcPct val="20000"/>
        </a:spcBef>
        <a:spcAft>
          <a:spcPct val="0"/>
        </a:spcAft>
        <a:buChar char="»"/>
        <a:defRPr sz="2000" b="1">
          <a:solidFill>
            <a:srgbClr val="000066"/>
          </a:solidFill>
          <a:latin typeface="+mn-lt"/>
        </a:defRPr>
      </a:lvl8pPr>
      <a:lvl9pPr marL="3886200" indent="-228600" algn="l" rtl="0" eaLnBrk="1" fontAlgn="base" hangingPunct="1">
        <a:spcBef>
          <a:spcPct val="20000"/>
        </a:spcBef>
        <a:spcAft>
          <a:spcPct val="0"/>
        </a:spcAft>
        <a:buChar char="»"/>
        <a:defRPr sz="2000" b="1">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D294-4CB9-4EEF-B636-D7920B9AB6B7}"/>
              </a:ext>
            </a:extLst>
          </p:cNvPr>
          <p:cNvSpPr>
            <a:spLocks noGrp="1"/>
          </p:cNvSpPr>
          <p:nvPr>
            <p:ph type="ctrTitle"/>
          </p:nvPr>
        </p:nvSpPr>
        <p:spPr/>
        <p:txBody>
          <a:bodyPr/>
          <a:lstStyle/>
          <a:p>
            <a:r>
              <a:rPr lang="en-US"/>
              <a:t>CH</a:t>
            </a:r>
            <a:r>
              <a:rPr lang="vi-VN"/>
              <a:t>Ư</a:t>
            </a:r>
            <a:r>
              <a:rPr lang="en-US"/>
              <a:t>ƠNG 4: HỆ THỐNG TẬP TIN LINUX</a:t>
            </a:r>
            <a:br>
              <a:rPr lang="en-US"/>
            </a:br>
            <a:r>
              <a:rPr lang="en-US"/>
              <a:t>(LINUX FILE SYSTEMS)</a:t>
            </a:r>
          </a:p>
        </p:txBody>
      </p:sp>
      <p:sp>
        <p:nvSpPr>
          <p:cNvPr id="3" name="Subtitle 2">
            <a:extLst>
              <a:ext uri="{FF2B5EF4-FFF2-40B4-BE49-F238E27FC236}">
                <a16:creationId xmlns:a16="http://schemas.microsoft.com/office/drawing/2014/main" id="{4D71D676-6171-43BB-8CE7-25E84D206FE0}"/>
              </a:ext>
            </a:extLst>
          </p:cNvPr>
          <p:cNvSpPr>
            <a:spLocks noGrp="1"/>
          </p:cNvSpPr>
          <p:nvPr>
            <p:ph type="subTitle" idx="1"/>
          </p:nvPr>
        </p:nvSpPr>
        <p:spPr/>
        <p:txBody>
          <a:bodyPr/>
          <a:lstStyle/>
          <a:p>
            <a:r>
              <a:rPr lang="en-US"/>
              <a:t>GV: L</a:t>
            </a:r>
            <a:r>
              <a:rPr lang="vi-VN"/>
              <a:t>Ư</a:t>
            </a:r>
            <a:r>
              <a:rPr lang="en-US"/>
              <a:t>ƠNG MINH HUẤN</a:t>
            </a:r>
          </a:p>
        </p:txBody>
      </p:sp>
    </p:spTree>
    <p:extLst>
      <p:ext uri="{BB962C8B-B14F-4D97-AF65-F5344CB8AC3E}">
        <p14:creationId xmlns:p14="http://schemas.microsoft.com/office/powerpoint/2010/main" val="410276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C5BE-793B-482D-B94E-084F8E975574}"/>
              </a:ext>
            </a:extLst>
          </p:cNvPr>
          <p:cNvSpPr>
            <a:spLocks noGrp="1"/>
          </p:cNvSpPr>
          <p:nvPr>
            <p:ph type="title"/>
          </p:nvPr>
        </p:nvSpPr>
        <p:spPr/>
        <p:txBody>
          <a:bodyPr/>
          <a:lstStyle/>
          <a:p>
            <a:r>
              <a:rPr lang="en-US"/>
              <a:t>I. KHÁI NIỆM C</a:t>
            </a:r>
            <a:r>
              <a:rPr lang="vi-VN"/>
              <a:t>Ơ</a:t>
            </a:r>
            <a:r>
              <a:rPr lang="en-US"/>
              <a:t> BẢN CỦA FILE SYSTEMS</a:t>
            </a:r>
          </a:p>
        </p:txBody>
      </p:sp>
      <p:sp>
        <p:nvSpPr>
          <p:cNvPr id="3" name="Content Placeholder 2">
            <a:extLst>
              <a:ext uri="{FF2B5EF4-FFF2-40B4-BE49-F238E27FC236}">
                <a16:creationId xmlns:a16="http://schemas.microsoft.com/office/drawing/2014/main" id="{FF08B142-FCF1-48A4-97B8-8AC071B94D49}"/>
              </a:ext>
            </a:extLst>
          </p:cNvPr>
          <p:cNvSpPr>
            <a:spLocks noGrp="1"/>
          </p:cNvSpPr>
          <p:nvPr>
            <p:ph idx="1"/>
          </p:nvPr>
        </p:nvSpPr>
        <p:spPr/>
        <p:txBody>
          <a:bodyPr/>
          <a:lstStyle/>
          <a:p>
            <a:pPr lvl="1" algn="just"/>
            <a:r>
              <a:rPr lang="en-US" altLang="en-US" err="1">
                <a:solidFill>
                  <a:srgbClr val="FF0000"/>
                </a:solidFill>
              </a:rPr>
              <a:t>Tập</a:t>
            </a:r>
            <a:r>
              <a:rPr lang="en-US" altLang="en-US">
                <a:solidFill>
                  <a:srgbClr val="FF0000"/>
                </a:solidFill>
              </a:rPr>
              <a:t> tin </a:t>
            </a:r>
            <a:r>
              <a:rPr lang="en-US" altLang="en-US" err="1">
                <a:solidFill>
                  <a:srgbClr val="FF0000"/>
                </a:solidFill>
              </a:rPr>
              <a:t>liên</a:t>
            </a:r>
            <a:r>
              <a:rPr lang="en-US" altLang="en-US">
                <a:solidFill>
                  <a:srgbClr val="FF0000"/>
                </a:solidFill>
              </a:rPr>
              <a:t> </a:t>
            </a:r>
            <a:r>
              <a:rPr lang="en-US" altLang="en-US" err="1">
                <a:solidFill>
                  <a:srgbClr val="FF0000"/>
                </a:solidFill>
              </a:rPr>
              <a:t>kết</a:t>
            </a:r>
            <a:r>
              <a:rPr lang="en-US" altLang="en-US"/>
              <a:t>: </a:t>
            </a:r>
            <a:r>
              <a:rPr lang="en-US" altLang="en-US" err="1"/>
              <a:t>là</a:t>
            </a:r>
            <a:r>
              <a:rPr lang="en-US" altLang="en-US"/>
              <a:t> </a:t>
            </a:r>
            <a:r>
              <a:rPr lang="en-US" altLang="en-US" err="1"/>
              <a:t>tạo</a:t>
            </a:r>
            <a:r>
              <a:rPr lang="en-US" altLang="en-US"/>
              <a:t> ra </a:t>
            </a:r>
            <a:r>
              <a:rPr lang="en-US" altLang="en-US" err="1"/>
              <a:t>một</a:t>
            </a:r>
            <a:r>
              <a:rPr lang="en-US" altLang="en-US"/>
              <a:t> </a:t>
            </a:r>
            <a:r>
              <a:rPr lang="en-US" altLang="en-US" err="1"/>
              <a:t>tập</a:t>
            </a:r>
            <a:r>
              <a:rPr lang="en-US" altLang="en-US"/>
              <a:t> tin </a:t>
            </a:r>
            <a:r>
              <a:rPr lang="en-US" altLang="en-US" err="1"/>
              <a:t>thứ</a:t>
            </a:r>
            <a:r>
              <a:rPr lang="en-US" altLang="en-US"/>
              <a:t> </a:t>
            </a:r>
            <a:r>
              <a:rPr lang="en-US" altLang="en-US" err="1"/>
              <a:t>hai</a:t>
            </a:r>
            <a:r>
              <a:rPr lang="en-US" altLang="en-US"/>
              <a:t> </a:t>
            </a:r>
            <a:r>
              <a:rPr lang="en-US" altLang="en-US" err="1"/>
              <a:t>cho</a:t>
            </a:r>
            <a:r>
              <a:rPr lang="en-US" altLang="en-US"/>
              <a:t> </a:t>
            </a:r>
            <a:r>
              <a:rPr lang="en-US" altLang="en-US" err="1"/>
              <a:t>một</a:t>
            </a:r>
            <a:r>
              <a:rPr lang="en-US" altLang="en-US"/>
              <a:t> </a:t>
            </a:r>
            <a:r>
              <a:rPr lang="en-US" altLang="en-US" err="1"/>
              <a:t>tập</a:t>
            </a:r>
            <a:r>
              <a:rPr lang="en-US" altLang="en-US"/>
              <a:t> tin.</a:t>
            </a:r>
          </a:p>
          <a:p>
            <a:pPr lvl="1" algn="just">
              <a:buNone/>
            </a:pPr>
            <a:r>
              <a:rPr lang="en-US" altLang="en-US" i="1"/>
              <a:t>	</a:t>
            </a:r>
            <a:r>
              <a:rPr lang="en-US" altLang="en-US" i="1" u="sng" err="1"/>
              <a:t>Cú</a:t>
            </a:r>
            <a:r>
              <a:rPr lang="en-US" altLang="en-US" i="1" u="sng"/>
              <a:t> </a:t>
            </a:r>
            <a:r>
              <a:rPr lang="en-US" altLang="en-US" i="1" u="sng" err="1"/>
              <a:t>pháp</a:t>
            </a:r>
            <a:r>
              <a:rPr lang="en-US" altLang="en-US"/>
              <a:t> : </a:t>
            </a:r>
            <a:r>
              <a:rPr lang="en-US" altLang="en-US" b="1">
                <a:solidFill>
                  <a:srgbClr val="FF0000"/>
                </a:solidFill>
              </a:rPr>
              <a:t>#ln  [-s]  &lt;source&gt;  &lt;destination&gt;</a:t>
            </a:r>
          </a:p>
          <a:p>
            <a:pPr lvl="1" algn="just">
              <a:buNone/>
            </a:pPr>
            <a:r>
              <a:rPr lang="en-US" altLang="en-US"/>
              <a:t>	</a:t>
            </a:r>
            <a:r>
              <a:rPr lang="en-US" altLang="en-US" u="sng" err="1"/>
              <a:t>Ví</a:t>
            </a:r>
            <a:r>
              <a:rPr lang="en-US" altLang="en-US" u="sng"/>
              <a:t> </a:t>
            </a:r>
            <a:r>
              <a:rPr lang="en-US" altLang="en-US" u="sng" err="1"/>
              <a:t>dụ</a:t>
            </a:r>
            <a:r>
              <a:rPr lang="en-US" altLang="en-US"/>
              <a:t>: </a:t>
            </a:r>
            <a:r>
              <a:rPr lang="en-US" altLang="en-US">
                <a:solidFill>
                  <a:srgbClr val="FF0000"/>
                </a:solidFill>
              </a:rPr>
              <a:t>#ln  /</a:t>
            </a:r>
            <a:r>
              <a:rPr lang="en-US" altLang="en-US" err="1">
                <a:solidFill>
                  <a:srgbClr val="FF0000"/>
                </a:solidFill>
              </a:rPr>
              <a:t>usr</a:t>
            </a:r>
            <a:r>
              <a:rPr lang="en-US" altLang="en-US">
                <a:solidFill>
                  <a:srgbClr val="FF0000"/>
                </a:solidFill>
              </a:rPr>
              <a:t>/bill/</a:t>
            </a:r>
            <a:r>
              <a:rPr lang="en-US" altLang="en-US" err="1">
                <a:solidFill>
                  <a:srgbClr val="FF0000"/>
                </a:solidFill>
              </a:rPr>
              <a:t>testfile</a:t>
            </a:r>
            <a:r>
              <a:rPr lang="en-US" altLang="en-US">
                <a:solidFill>
                  <a:srgbClr val="FF0000"/>
                </a:solidFill>
              </a:rPr>
              <a:t>  /</a:t>
            </a:r>
            <a:r>
              <a:rPr lang="en-US" altLang="en-US" err="1">
                <a:solidFill>
                  <a:srgbClr val="FF0000"/>
                </a:solidFill>
              </a:rPr>
              <a:t>usr</a:t>
            </a:r>
            <a:r>
              <a:rPr lang="en-US" altLang="en-US">
                <a:solidFill>
                  <a:srgbClr val="FF0000"/>
                </a:solidFill>
              </a:rPr>
              <a:t>/</a:t>
            </a:r>
            <a:r>
              <a:rPr lang="en-US" altLang="en-US" err="1">
                <a:solidFill>
                  <a:srgbClr val="FF0000"/>
                </a:solidFill>
              </a:rPr>
              <a:t>tim</a:t>
            </a:r>
            <a:r>
              <a:rPr lang="en-US" altLang="en-US">
                <a:solidFill>
                  <a:srgbClr val="FF0000"/>
                </a:solidFill>
              </a:rPr>
              <a:t>/</a:t>
            </a:r>
            <a:r>
              <a:rPr lang="en-US" altLang="en-US" err="1">
                <a:solidFill>
                  <a:srgbClr val="FF0000"/>
                </a:solidFill>
              </a:rPr>
              <a:t>testfile</a:t>
            </a:r>
            <a:endParaRPr lang="en-US" altLang="en-US">
              <a:solidFill>
                <a:srgbClr val="FF0000"/>
              </a:solidFill>
            </a:endParaRPr>
          </a:p>
          <a:p>
            <a:pPr algn="just">
              <a:buNone/>
            </a:pPr>
            <a:endParaRPr lang="en-US" altLang="en-US" sz="2000">
              <a:solidFill>
                <a:srgbClr val="FF0000"/>
              </a:solidFill>
            </a:endParaRPr>
          </a:p>
          <a:p>
            <a:pPr lvl="2" indent="-285750" algn="just"/>
            <a:r>
              <a:rPr lang="en-US" altLang="en-US">
                <a:solidFill>
                  <a:srgbClr val="FF0000"/>
                </a:solidFill>
              </a:rPr>
              <a:t>Hard link file</a:t>
            </a:r>
            <a:r>
              <a:rPr lang="en-US" altLang="en-US"/>
              <a:t> </a:t>
            </a:r>
            <a:r>
              <a:rPr lang="en-US" altLang="en-US" err="1"/>
              <a:t>là</a:t>
            </a:r>
            <a:r>
              <a:rPr lang="en-US" altLang="en-US"/>
              <a:t> </a:t>
            </a:r>
            <a:r>
              <a:rPr lang="en-US" altLang="en-US" err="1"/>
              <a:t>hình</a:t>
            </a:r>
            <a:r>
              <a:rPr lang="en-US" altLang="en-US"/>
              <a:t> </a:t>
            </a:r>
            <a:r>
              <a:rPr lang="en-US" altLang="en-US" err="1"/>
              <a:t>thức</a:t>
            </a:r>
            <a:r>
              <a:rPr lang="en-US" altLang="en-US"/>
              <a:t> </a:t>
            </a:r>
            <a:r>
              <a:rPr lang="en-US" altLang="en-US" err="1"/>
              <a:t>tạo</a:t>
            </a:r>
            <a:r>
              <a:rPr lang="en-US" altLang="en-US"/>
              <a:t> </a:t>
            </a:r>
            <a:r>
              <a:rPr lang="en-US" altLang="en-US" err="1"/>
              <a:t>một</a:t>
            </a:r>
            <a:r>
              <a:rPr lang="en-US" altLang="en-US"/>
              <a:t> hay </a:t>
            </a:r>
            <a:r>
              <a:rPr lang="en-US" altLang="en-US" err="1"/>
              <a:t>nhiều</a:t>
            </a:r>
            <a:r>
              <a:rPr lang="en-US" altLang="en-US"/>
              <a:t> file </a:t>
            </a:r>
            <a:r>
              <a:rPr lang="en-US" altLang="en-US" err="1"/>
              <a:t>tạm</a:t>
            </a:r>
            <a:r>
              <a:rPr lang="en-US" altLang="en-US"/>
              <a:t> </a:t>
            </a:r>
            <a:r>
              <a:rPr lang="en-US" altLang="en-US" err="1"/>
              <a:t>có</a:t>
            </a:r>
            <a:r>
              <a:rPr lang="en-US" altLang="en-US"/>
              <a:t> </a:t>
            </a:r>
            <a:r>
              <a:rPr lang="en-US" altLang="en-US" err="1"/>
              <a:t>cùng</a:t>
            </a:r>
            <a:r>
              <a:rPr lang="en-US" altLang="en-US"/>
              <a:t> </a:t>
            </a:r>
            <a:r>
              <a:rPr lang="en-US" altLang="en-US" err="1"/>
              <a:t>nội</a:t>
            </a:r>
            <a:r>
              <a:rPr lang="en-US" altLang="en-US"/>
              <a:t> dung </a:t>
            </a:r>
            <a:r>
              <a:rPr lang="en-US" altLang="en-US" err="1"/>
              <a:t>với</a:t>
            </a:r>
            <a:r>
              <a:rPr lang="en-US" altLang="en-US"/>
              <a:t> file </a:t>
            </a:r>
            <a:r>
              <a:rPr lang="en-US" altLang="en-US" err="1"/>
              <a:t>nguồn</a:t>
            </a:r>
            <a:r>
              <a:rPr lang="en-US" altLang="en-US"/>
              <a:t>, </a:t>
            </a:r>
            <a:r>
              <a:rPr lang="en-US" altLang="en-US" err="1"/>
              <a:t>các</a:t>
            </a:r>
            <a:r>
              <a:rPr lang="en-US" altLang="en-US"/>
              <a:t> file </a:t>
            </a:r>
            <a:r>
              <a:rPr lang="en-US" altLang="en-US" err="1"/>
              <a:t>này</a:t>
            </a:r>
            <a:r>
              <a:rPr lang="en-US" altLang="en-US"/>
              <a:t> </a:t>
            </a:r>
            <a:r>
              <a:rPr lang="en-US" altLang="en-US" err="1"/>
              <a:t>đều</a:t>
            </a:r>
            <a:r>
              <a:rPr lang="en-US" altLang="en-US"/>
              <a:t> </a:t>
            </a:r>
            <a:r>
              <a:rPr lang="en-US" altLang="en-US" err="1"/>
              <a:t>trỏ</a:t>
            </a:r>
            <a:r>
              <a:rPr lang="en-US" altLang="en-US"/>
              <a:t> </a:t>
            </a:r>
            <a:r>
              <a:rPr lang="en-US" altLang="en-US" err="1"/>
              <a:t>về</a:t>
            </a:r>
            <a:r>
              <a:rPr lang="en-US" altLang="en-US"/>
              <a:t> </a:t>
            </a:r>
            <a:r>
              <a:rPr lang="en-US" altLang="en-US" err="1"/>
              <a:t>cùng</a:t>
            </a:r>
            <a:r>
              <a:rPr lang="en-US" altLang="en-US"/>
              <a:t> </a:t>
            </a:r>
            <a:r>
              <a:rPr lang="en-US" altLang="en-US" err="1"/>
              <a:t>một</a:t>
            </a:r>
            <a:r>
              <a:rPr lang="en-US" altLang="en-US"/>
              <a:t> </a:t>
            </a:r>
            <a:r>
              <a:rPr lang="en-US" altLang="en-US" err="1"/>
              <a:t>địa</a:t>
            </a:r>
            <a:r>
              <a:rPr lang="en-US" altLang="en-US"/>
              <a:t> </a:t>
            </a:r>
            <a:r>
              <a:rPr lang="en-US" altLang="en-US" err="1"/>
              <a:t>chỉ</a:t>
            </a:r>
            <a:r>
              <a:rPr lang="en-US" altLang="en-US"/>
              <a:t> </a:t>
            </a:r>
            <a:r>
              <a:rPr lang="en-US" altLang="en-US" err="1"/>
              <a:t>lưu</a:t>
            </a:r>
            <a:r>
              <a:rPr lang="en-US" altLang="en-US"/>
              <a:t> </a:t>
            </a:r>
            <a:r>
              <a:rPr lang="en-US" altLang="en-US" err="1"/>
              <a:t>trữ</a:t>
            </a:r>
            <a:r>
              <a:rPr lang="en-US" altLang="en-US"/>
              <a:t> </a:t>
            </a:r>
            <a:r>
              <a:rPr lang="en-US" altLang="en-US" err="1"/>
              <a:t>nội</a:t>
            </a:r>
            <a:r>
              <a:rPr lang="en-US" altLang="en-US"/>
              <a:t> dung hay </a:t>
            </a:r>
            <a:r>
              <a:rPr lang="en-US" altLang="en-US" err="1"/>
              <a:t>nói</a:t>
            </a:r>
            <a:r>
              <a:rPr lang="en-US" altLang="en-US"/>
              <a:t> </a:t>
            </a:r>
            <a:r>
              <a:rPr lang="en-US" altLang="en-US" err="1"/>
              <a:t>cách</a:t>
            </a:r>
            <a:r>
              <a:rPr lang="en-US" altLang="en-US"/>
              <a:t> </a:t>
            </a:r>
            <a:r>
              <a:rPr lang="en-US" altLang="en-US" err="1"/>
              <a:t>khác</a:t>
            </a:r>
            <a:r>
              <a:rPr lang="en-US" altLang="en-US"/>
              <a:t> </a:t>
            </a:r>
            <a:r>
              <a:rPr lang="en-US" altLang="en-US" err="1"/>
              <a:t>chúng</a:t>
            </a:r>
            <a:r>
              <a:rPr lang="en-US" altLang="en-US"/>
              <a:t> </a:t>
            </a:r>
            <a:r>
              <a:rPr lang="en-US" altLang="en-US" err="1"/>
              <a:t>có</a:t>
            </a:r>
            <a:r>
              <a:rPr lang="en-US" altLang="en-US"/>
              <a:t> </a:t>
            </a:r>
            <a:r>
              <a:rPr lang="en-US" altLang="en-US" err="1"/>
              <a:t>cùng</a:t>
            </a:r>
            <a:r>
              <a:rPr lang="en-US" altLang="en-US"/>
              <a:t> </a:t>
            </a:r>
            <a:r>
              <a:rPr lang="en-US" altLang="en-US" err="1"/>
              <a:t>idnode</a:t>
            </a:r>
            <a:r>
              <a:rPr lang="en-US" altLang="en-US"/>
              <a:t> number. .</a:t>
            </a:r>
          </a:p>
          <a:p>
            <a:endParaRPr lang="en-US"/>
          </a:p>
        </p:txBody>
      </p:sp>
      <p:pic>
        <p:nvPicPr>
          <p:cNvPr id="4" name="Picture 3">
            <a:extLst>
              <a:ext uri="{FF2B5EF4-FFF2-40B4-BE49-F238E27FC236}">
                <a16:creationId xmlns:a16="http://schemas.microsoft.com/office/drawing/2014/main" id="{B6789315-2A70-4256-8CF8-F4C76C865A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6726" y="4678570"/>
            <a:ext cx="6700643" cy="17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356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025E-9788-44B8-ACE7-C6A3FE0712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B696F8-DF28-41C8-89E3-A248E6AE3F87}"/>
              </a:ext>
            </a:extLst>
          </p:cNvPr>
          <p:cNvSpPr>
            <a:spLocks noGrp="1"/>
          </p:cNvSpPr>
          <p:nvPr>
            <p:ph idx="1"/>
          </p:nvPr>
        </p:nvSpPr>
        <p:spPr/>
        <p:txBody>
          <a:bodyPr/>
          <a:lstStyle/>
          <a:p>
            <a:r>
              <a:rPr lang="en-US" altLang="en-US">
                <a:solidFill>
                  <a:srgbClr val="FF0000"/>
                </a:solidFill>
              </a:rPr>
              <a:t>Symbolic link file</a:t>
            </a:r>
            <a:r>
              <a:rPr lang="en-US" altLang="en-US"/>
              <a:t> </a:t>
            </a:r>
            <a:r>
              <a:rPr lang="en-US" altLang="en-US" err="1"/>
              <a:t>là</a:t>
            </a:r>
            <a:r>
              <a:rPr lang="en-US" altLang="en-US"/>
              <a:t> </a:t>
            </a:r>
            <a:r>
              <a:rPr lang="en-US" altLang="en-US" err="1"/>
              <a:t>hình</a:t>
            </a:r>
            <a:r>
              <a:rPr lang="en-US" altLang="en-US"/>
              <a:t> </a:t>
            </a:r>
            <a:r>
              <a:rPr lang="en-US" altLang="en-US" err="1"/>
              <a:t>thức</a:t>
            </a:r>
            <a:r>
              <a:rPr lang="en-US" altLang="en-US"/>
              <a:t> </a:t>
            </a:r>
            <a:r>
              <a:rPr lang="en-US" altLang="en-US" err="1"/>
              <a:t>tạo</a:t>
            </a:r>
            <a:r>
              <a:rPr lang="en-US" altLang="en-US"/>
              <a:t> </a:t>
            </a:r>
            <a:r>
              <a:rPr lang="en-US" altLang="en-US" err="1"/>
              <a:t>một</a:t>
            </a:r>
            <a:r>
              <a:rPr lang="en-US" altLang="en-US"/>
              <a:t> </a:t>
            </a:r>
            <a:r>
              <a:rPr lang="en-US" altLang="en-US" err="1"/>
              <a:t>liên</a:t>
            </a:r>
            <a:r>
              <a:rPr lang="en-US" altLang="en-US"/>
              <a:t> </a:t>
            </a:r>
            <a:r>
              <a:rPr lang="en-US" altLang="en-US" err="1"/>
              <a:t>kết</a:t>
            </a:r>
            <a:r>
              <a:rPr lang="en-US" altLang="en-US"/>
              <a:t> </a:t>
            </a:r>
            <a:r>
              <a:rPr lang="en-US" altLang="en-US" err="1"/>
              <a:t>tạm</a:t>
            </a:r>
            <a:r>
              <a:rPr lang="en-US" altLang="en-US"/>
              <a:t> </a:t>
            </a:r>
            <a:r>
              <a:rPr lang="en-US" altLang="en-US" err="1"/>
              <a:t>dùng</a:t>
            </a:r>
            <a:r>
              <a:rPr lang="en-US" altLang="en-US"/>
              <a:t> </a:t>
            </a:r>
            <a:r>
              <a:rPr lang="en-US" altLang="en-US" err="1"/>
              <a:t>để</a:t>
            </a:r>
            <a:r>
              <a:rPr lang="en-US" altLang="en-US"/>
              <a:t> </a:t>
            </a:r>
            <a:r>
              <a:rPr lang="en-US" altLang="en-US" err="1"/>
              <a:t>trỏ</a:t>
            </a:r>
            <a:r>
              <a:rPr lang="en-US" altLang="en-US"/>
              <a:t> </a:t>
            </a:r>
            <a:r>
              <a:rPr lang="en-US" altLang="en-US" err="1"/>
              <a:t>về</a:t>
            </a:r>
            <a:r>
              <a:rPr lang="en-US" altLang="en-US"/>
              <a:t> file </a:t>
            </a:r>
            <a:r>
              <a:rPr lang="en-US" altLang="en-US" err="1"/>
              <a:t>nguồn</a:t>
            </a:r>
            <a:r>
              <a:rPr lang="en-US" altLang="en-US"/>
              <a:t>, symbolic link </a:t>
            </a:r>
            <a:r>
              <a:rPr lang="en-US" altLang="en-US" err="1"/>
              <a:t>giúp</a:t>
            </a:r>
            <a:r>
              <a:rPr lang="en-US" altLang="en-US"/>
              <a:t> </a:t>
            </a:r>
            <a:r>
              <a:rPr lang="en-US" altLang="en-US" err="1"/>
              <a:t>cho</a:t>
            </a:r>
            <a:r>
              <a:rPr lang="en-US" altLang="en-US"/>
              <a:t> </a:t>
            </a:r>
            <a:r>
              <a:rPr lang="en-US" altLang="en-US" err="1"/>
              <a:t>người</a:t>
            </a:r>
            <a:r>
              <a:rPr lang="en-US" altLang="en-US"/>
              <a:t> </a:t>
            </a:r>
            <a:r>
              <a:rPr lang="en-US" altLang="en-US" err="1"/>
              <a:t>quản</a:t>
            </a:r>
            <a:r>
              <a:rPr lang="en-US" altLang="en-US"/>
              <a:t> </a:t>
            </a:r>
            <a:r>
              <a:rPr lang="en-US" altLang="en-US" err="1"/>
              <a:t>trị</a:t>
            </a:r>
            <a:r>
              <a:rPr lang="en-US" altLang="en-US"/>
              <a:t> </a:t>
            </a:r>
            <a:r>
              <a:rPr lang="en-US" altLang="en-US" err="1"/>
              <a:t>có</a:t>
            </a:r>
            <a:r>
              <a:rPr lang="en-US" altLang="en-US"/>
              <a:t> </a:t>
            </a:r>
            <a:r>
              <a:rPr lang="en-US" altLang="en-US" err="1"/>
              <a:t>thể</a:t>
            </a:r>
            <a:r>
              <a:rPr lang="en-US" altLang="en-US"/>
              <a:t> </a:t>
            </a:r>
            <a:r>
              <a:rPr lang="en-US" altLang="en-US" err="1"/>
              <a:t>đơn</a:t>
            </a:r>
            <a:r>
              <a:rPr lang="en-US" altLang="en-US"/>
              <a:t> </a:t>
            </a:r>
            <a:r>
              <a:rPr lang="en-US" altLang="en-US" err="1"/>
              <a:t>giản</a:t>
            </a:r>
            <a:r>
              <a:rPr lang="en-US" altLang="en-US"/>
              <a:t> </a:t>
            </a:r>
            <a:r>
              <a:rPr lang="en-US" altLang="en-US" err="1"/>
              <a:t>hóa</a:t>
            </a:r>
            <a:r>
              <a:rPr lang="en-US" altLang="en-US"/>
              <a:t> </a:t>
            </a:r>
            <a:r>
              <a:rPr lang="en-US" altLang="en-US" err="1"/>
              <a:t>các</a:t>
            </a:r>
            <a:r>
              <a:rPr lang="en-US" altLang="en-US"/>
              <a:t> </a:t>
            </a:r>
            <a:r>
              <a:rPr lang="en-US" altLang="en-US" err="1"/>
              <a:t>thao</a:t>
            </a:r>
            <a:r>
              <a:rPr lang="en-US" altLang="en-US"/>
              <a:t> </a:t>
            </a:r>
            <a:r>
              <a:rPr lang="en-US" altLang="en-US" err="1"/>
              <a:t>tác</a:t>
            </a:r>
            <a:r>
              <a:rPr lang="en-US" altLang="en-US"/>
              <a:t> </a:t>
            </a:r>
            <a:r>
              <a:rPr lang="en-US" altLang="en-US" err="1"/>
              <a:t>truy</a:t>
            </a:r>
            <a:r>
              <a:rPr lang="en-US" altLang="en-US"/>
              <a:t> </a:t>
            </a:r>
            <a:r>
              <a:rPr lang="en-US" altLang="en-US" err="1"/>
              <a:t>cập</a:t>
            </a:r>
            <a:r>
              <a:rPr lang="en-US" altLang="en-US"/>
              <a:t> file </a:t>
            </a:r>
            <a:r>
              <a:rPr lang="en-US" altLang="en-US" err="1"/>
              <a:t>hệ</a:t>
            </a:r>
            <a:r>
              <a:rPr lang="en-US" altLang="en-US"/>
              <a:t> </a:t>
            </a:r>
            <a:r>
              <a:rPr lang="en-US" altLang="en-US" err="1"/>
              <a:t>thống</a:t>
            </a:r>
            <a:r>
              <a:rPr lang="en-US" altLang="en-US"/>
              <a:t>, </a:t>
            </a:r>
            <a:r>
              <a:rPr lang="en-US" altLang="en-US" err="1"/>
              <a:t>bằng</a:t>
            </a:r>
            <a:r>
              <a:rPr lang="en-US" altLang="en-US"/>
              <a:t> </a:t>
            </a:r>
            <a:r>
              <a:rPr lang="en-US" altLang="en-US" err="1"/>
              <a:t>cách</a:t>
            </a:r>
            <a:r>
              <a:rPr lang="en-US" altLang="en-US"/>
              <a:t> </a:t>
            </a:r>
            <a:r>
              <a:rPr lang="en-US" altLang="en-US" err="1"/>
              <a:t>tạo</a:t>
            </a:r>
            <a:r>
              <a:rPr lang="en-US" altLang="en-US"/>
              <a:t> ra </a:t>
            </a:r>
            <a:r>
              <a:rPr lang="en-US" altLang="en-US" err="1"/>
              <a:t>liên</a:t>
            </a:r>
            <a:r>
              <a:rPr lang="en-US" altLang="en-US"/>
              <a:t> </a:t>
            </a:r>
            <a:r>
              <a:rPr lang="en-US" altLang="en-US" err="1"/>
              <a:t>kết</a:t>
            </a:r>
            <a:r>
              <a:rPr lang="en-US" altLang="en-US"/>
              <a:t> file </a:t>
            </a:r>
            <a:r>
              <a:rPr lang="en-US" altLang="en-US" err="1"/>
              <a:t>trỏ</a:t>
            </a:r>
            <a:r>
              <a:rPr lang="en-US" altLang="en-US"/>
              <a:t> </a:t>
            </a:r>
            <a:r>
              <a:rPr lang="en-US" altLang="en-US" err="1"/>
              <a:t>về</a:t>
            </a:r>
            <a:r>
              <a:rPr lang="en-US" altLang="en-US"/>
              <a:t> file </a:t>
            </a:r>
            <a:r>
              <a:rPr lang="en-US" altLang="en-US" err="1"/>
              <a:t>hệ</a:t>
            </a:r>
            <a:r>
              <a:rPr lang="en-US" altLang="en-US"/>
              <a:t> </a:t>
            </a:r>
            <a:r>
              <a:rPr lang="en-US" altLang="en-US" err="1"/>
              <a:t>thống</a:t>
            </a:r>
            <a:r>
              <a:rPr lang="en-US" altLang="en-US"/>
              <a:t> .</a:t>
            </a:r>
          </a:p>
          <a:p>
            <a:endParaRPr lang="en-US"/>
          </a:p>
        </p:txBody>
      </p:sp>
      <p:pic>
        <p:nvPicPr>
          <p:cNvPr id="4" name="Picture 3">
            <a:extLst>
              <a:ext uri="{FF2B5EF4-FFF2-40B4-BE49-F238E27FC236}">
                <a16:creationId xmlns:a16="http://schemas.microsoft.com/office/drawing/2014/main" id="{F61C86CE-EBD2-4754-9362-788F0C7CBF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1948" y="2989815"/>
            <a:ext cx="7094461" cy="338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75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5717-9478-4055-AF26-7CAD0FDE08DA}"/>
              </a:ext>
            </a:extLst>
          </p:cNvPr>
          <p:cNvSpPr>
            <a:spLocks noGrp="1"/>
          </p:cNvSpPr>
          <p:nvPr>
            <p:ph type="title"/>
          </p:nvPr>
        </p:nvSpPr>
        <p:spPr/>
        <p:txBody>
          <a:bodyPr/>
          <a:lstStyle/>
          <a:p>
            <a:r>
              <a:rPr lang="en-US"/>
              <a:t>II. CÁC LOẠI FILE SYSTEMS CỦA LINUX</a:t>
            </a:r>
          </a:p>
        </p:txBody>
      </p:sp>
      <p:sp>
        <p:nvSpPr>
          <p:cNvPr id="3" name="Content Placeholder 2">
            <a:extLst>
              <a:ext uri="{FF2B5EF4-FFF2-40B4-BE49-F238E27FC236}">
                <a16:creationId xmlns:a16="http://schemas.microsoft.com/office/drawing/2014/main" id="{34B925DC-0522-47CD-A1B5-7133C0FF42BF}"/>
              </a:ext>
            </a:extLst>
          </p:cNvPr>
          <p:cNvSpPr>
            <a:spLocks noGrp="1"/>
          </p:cNvSpPr>
          <p:nvPr>
            <p:ph idx="1"/>
          </p:nvPr>
        </p:nvSpPr>
        <p:spPr/>
        <p:txBody>
          <a:bodyPr/>
          <a:lstStyle/>
          <a:p>
            <a:r>
              <a:rPr lang="en-US" err="1"/>
              <a:t>Một</a:t>
            </a:r>
            <a:r>
              <a:rPr lang="en-US"/>
              <a:t> </a:t>
            </a:r>
            <a:r>
              <a:rPr lang="en-US" err="1"/>
              <a:t>số</a:t>
            </a:r>
            <a:r>
              <a:rPr lang="en-US"/>
              <a:t> </a:t>
            </a:r>
            <a:r>
              <a:rPr lang="en-US" err="1"/>
              <a:t>hệ</a:t>
            </a:r>
            <a:r>
              <a:rPr lang="en-US"/>
              <a:t> </a:t>
            </a:r>
            <a:r>
              <a:rPr lang="en-US" err="1"/>
              <a:t>thống</a:t>
            </a:r>
            <a:r>
              <a:rPr lang="en-US"/>
              <a:t> </a:t>
            </a:r>
            <a:r>
              <a:rPr lang="en-US" err="1"/>
              <a:t>tập</a:t>
            </a:r>
            <a:r>
              <a:rPr lang="en-US"/>
              <a:t> tin Linux </a:t>
            </a:r>
            <a:r>
              <a:rPr lang="en-US" err="1"/>
              <a:t>hổ</a:t>
            </a:r>
            <a:r>
              <a:rPr lang="en-US"/>
              <a:t> </a:t>
            </a:r>
            <a:r>
              <a:rPr lang="en-US" err="1"/>
              <a:t>trợ</a:t>
            </a:r>
            <a:r>
              <a:rPr lang="en-US"/>
              <a:t>:</a:t>
            </a:r>
          </a:p>
          <a:p>
            <a:pPr lvl="1"/>
            <a:r>
              <a:rPr lang="en-US"/>
              <a:t>Ext</a:t>
            </a:r>
          </a:p>
          <a:p>
            <a:pPr lvl="1"/>
            <a:r>
              <a:rPr lang="en-US"/>
              <a:t>Ext2</a:t>
            </a:r>
          </a:p>
          <a:p>
            <a:pPr lvl="1"/>
            <a:r>
              <a:rPr lang="en-US"/>
              <a:t>Ext3</a:t>
            </a:r>
          </a:p>
          <a:p>
            <a:pPr lvl="1"/>
            <a:r>
              <a:rPr lang="en-US"/>
              <a:t>Ext4</a:t>
            </a:r>
          </a:p>
          <a:p>
            <a:pPr lvl="1"/>
            <a:r>
              <a:rPr lang="en-US" err="1"/>
              <a:t>BtrFS</a:t>
            </a:r>
            <a:endParaRPr lang="en-US"/>
          </a:p>
          <a:p>
            <a:pPr lvl="1"/>
            <a:r>
              <a:rPr lang="en-US" err="1"/>
              <a:t>ReiserFS</a:t>
            </a:r>
            <a:endParaRPr lang="en-US"/>
          </a:p>
          <a:p>
            <a:endParaRPr lang="en-US"/>
          </a:p>
        </p:txBody>
      </p:sp>
    </p:spTree>
    <p:extLst>
      <p:ext uri="{BB962C8B-B14F-4D97-AF65-F5344CB8AC3E}">
        <p14:creationId xmlns:p14="http://schemas.microsoft.com/office/powerpoint/2010/main" val="202178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p>
        </p:txBody>
      </p:sp>
      <p:sp>
        <p:nvSpPr>
          <p:cNvPr id="3" name="Content Placeholder 2"/>
          <p:cNvSpPr>
            <a:spLocks noGrp="1"/>
          </p:cNvSpPr>
          <p:nvPr>
            <p:ph idx="1"/>
          </p:nvPr>
        </p:nvSpPr>
        <p:spPr/>
        <p:txBody>
          <a:bodyPr/>
          <a:lstStyle/>
          <a:p>
            <a:pPr marL="0" indent="0" algn="just">
              <a:buNone/>
            </a:pPr>
            <a:r>
              <a:rPr lang="en-US"/>
              <a:t>EXT</a:t>
            </a:r>
          </a:p>
          <a:p>
            <a:pPr algn="just"/>
            <a:r>
              <a:rPr lang="vi-VN" b="1"/>
              <a:t>Ext</a:t>
            </a:r>
            <a:r>
              <a:rPr lang="vi-VN"/>
              <a:t> – Extended file system: là định dạng file hệ thống đầu tiên được thiết kế dành riêng cho Linux. </a:t>
            </a:r>
            <a:endParaRPr lang="en-US"/>
          </a:p>
          <a:p>
            <a:pPr algn="just"/>
            <a:r>
              <a:rPr lang="vi-VN"/>
              <a:t>Có tổng cộng 4 phiên bản và mỗi phiên bản lại có 1 tính năng nổi bật. </a:t>
            </a:r>
            <a:endParaRPr lang="en-US"/>
          </a:p>
          <a:p>
            <a:pPr algn="just"/>
            <a:r>
              <a:rPr lang="vi-VN"/>
              <a:t>Phiên bản đầu tiên của Ext là phần nâng cấp từ file hệ thống </a:t>
            </a:r>
            <a:r>
              <a:rPr lang="vi-VN" b="1"/>
              <a:t>Minix </a:t>
            </a:r>
            <a:r>
              <a:rPr lang="vi-VN"/>
              <a:t>được sử dụng tại thời điểm đó, nhưng lại không đáp ứng được nhiều tính năng phổ biến ngày nay. </a:t>
            </a:r>
            <a:endParaRPr lang="en-US"/>
          </a:p>
        </p:txBody>
      </p:sp>
    </p:spTree>
    <p:extLst>
      <p:ext uri="{BB962C8B-B14F-4D97-AF65-F5344CB8AC3E}">
        <p14:creationId xmlns:p14="http://schemas.microsoft.com/office/powerpoint/2010/main" val="2933118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p>
        </p:txBody>
      </p:sp>
      <p:sp>
        <p:nvSpPr>
          <p:cNvPr id="3" name="Content Placeholder 2"/>
          <p:cNvSpPr>
            <a:spLocks noGrp="1"/>
          </p:cNvSpPr>
          <p:nvPr>
            <p:ph idx="1"/>
          </p:nvPr>
        </p:nvSpPr>
        <p:spPr/>
        <p:txBody>
          <a:bodyPr/>
          <a:lstStyle/>
          <a:p>
            <a:pPr marL="0" indent="0" algn="just">
              <a:buNone/>
            </a:pPr>
            <a:r>
              <a:rPr lang="en-US"/>
              <a:t>EXT2</a:t>
            </a:r>
          </a:p>
          <a:p>
            <a:pPr algn="just"/>
            <a:r>
              <a:rPr lang="vi-VN"/>
              <a:t> Ext2 thực chất không phải là file hệ thống </a:t>
            </a:r>
            <a:r>
              <a:rPr lang="vi-VN" b="1"/>
              <a:t>journaling</a:t>
            </a:r>
            <a:r>
              <a:rPr lang="vi-VN"/>
              <a:t>, được phát triển để kế thừa các thuộc tính của file hệ thống cũ, đồng thời hỗ trợ dung lượng ổ cứng lên tới 2 TB. </a:t>
            </a:r>
            <a:endParaRPr lang="en-US"/>
          </a:p>
          <a:p>
            <a:pPr algn="just"/>
            <a:r>
              <a:rPr lang="vi-VN"/>
              <a:t>Ext2</a:t>
            </a:r>
            <a:r>
              <a:rPr lang="vi-VN" b="1"/>
              <a:t> </a:t>
            </a:r>
            <a:r>
              <a:rPr lang="vi-VN"/>
              <a:t>không sử dụng journal cho nên sẽ có ít dữ liệu được ghi vào ổ đĩa hơn. </a:t>
            </a:r>
            <a:endParaRPr lang="en-US"/>
          </a:p>
          <a:p>
            <a:pPr algn="just"/>
            <a:r>
              <a:rPr lang="vi-VN"/>
              <a:t>Do lượng yêu cầu viết và xóa dữ liệu khá thấp, cho nên rất phù hợp với những thiết bị lưu trữ bên ngoài như thẻ nhớ, ổ USB..</a:t>
            </a:r>
            <a:endParaRPr lang="en-US"/>
          </a:p>
        </p:txBody>
      </p:sp>
    </p:spTree>
    <p:extLst>
      <p:ext uri="{BB962C8B-B14F-4D97-AF65-F5344CB8AC3E}">
        <p14:creationId xmlns:p14="http://schemas.microsoft.com/office/powerpoint/2010/main" val="203626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A4E4-F618-4949-BAB2-A5FDFEE8DAE1}"/>
              </a:ext>
            </a:extLst>
          </p:cNvPr>
          <p:cNvSpPr>
            <a:spLocks noGrp="1"/>
          </p:cNvSpPr>
          <p:nvPr>
            <p:ph type="title"/>
          </p:nvPr>
        </p:nvSpPr>
        <p:spPr/>
        <p:txBody>
          <a:bodyPr/>
          <a:lstStyle/>
          <a:p>
            <a:r>
              <a:rPr lang="en-US"/>
              <a:t>II. CÁC LOẠI FILE SYSTEMS CỦA LINUX</a:t>
            </a:r>
          </a:p>
        </p:txBody>
      </p:sp>
      <p:sp>
        <p:nvSpPr>
          <p:cNvPr id="3" name="Content Placeholder 2">
            <a:extLst>
              <a:ext uri="{FF2B5EF4-FFF2-40B4-BE49-F238E27FC236}">
                <a16:creationId xmlns:a16="http://schemas.microsoft.com/office/drawing/2014/main" id="{9EC53E87-77BF-46E8-8E92-4182507EBBD8}"/>
              </a:ext>
            </a:extLst>
          </p:cNvPr>
          <p:cNvSpPr>
            <a:spLocks noGrp="1"/>
          </p:cNvSpPr>
          <p:nvPr>
            <p:ph idx="1"/>
          </p:nvPr>
        </p:nvSpPr>
        <p:spPr/>
        <p:txBody>
          <a:bodyPr/>
          <a:lstStyle/>
          <a:p>
            <a:pPr algn="just"/>
            <a:r>
              <a:rPr lang="vi-VN" b="1"/>
              <a:t>Journaling</a:t>
            </a:r>
            <a:r>
              <a:rPr lang="vi-VN"/>
              <a:t> chỉ được sử dụng khi ghi dữ liệu lên ổ cứng và đóng vai trò như những chiếc đục lỗ để ghi thông tin vào phân vùng.</a:t>
            </a:r>
            <a:endParaRPr lang="en-US"/>
          </a:p>
          <a:p>
            <a:pPr algn="just"/>
            <a:r>
              <a:rPr lang="vi-VN"/>
              <a:t>Đồng thời, nó cũng khắc phục vấn đề xảy ra khi ổ cứng gặp lỗi trong quá trình này, nếu không có journal thì hệ điều hành sẽ không thể biết được file dữ liệu có được ghi đầy đủ tới ổ cứng hay chưa.</a:t>
            </a:r>
            <a:endParaRPr lang="en-US"/>
          </a:p>
          <a:p>
            <a:pPr algn="just"/>
            <a:r>
              <a:rPr lang="vi-VN"/>
              <a:t>Một filesystem sử dụng journaling cũng được gọi là hệ thống tập tin journaling. </a:t>
            </a:r>
            <a:endParaRPr lang="en-US"/>
          </a:p>
          <a:p>
            <a:pPr algn="just"/>
            <a:r>
              <a:rPr lang="vi-VN"/>
              <a:t>Một hệ thống tập tin journaling duy trì bản ghi, biên bản, về những gì đã xảy ra trên hệ thống tập tin. </a:t>
            </a:r>
            <a:endParaRPr lang="en-US"/>
          </a:p>
        </p:txBody>
      </p:sp>
    </p:spTree>
    <p:extLst>
      <p:ext uri="{BB962C8B-B14F-4D97-AF65-F5344CB8AC3E}">
        <p14:creationId xmlns:p14="http://schemas.microsoft.com/office/powerpoint/2010/main" val="2557683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E0E4-4B44-492B-8B54-56FA8662C88D}"/>
              </a:ext>
            </a:extLst>
          </p:cNvPr>
          <p:cNvSpPr>
            <a:spLocks noGrp="1"/>
          </p:cNvSpPr>
          <p:nvPr>
            <p:ph type="title"/>
          </p:nvPr>
        </p:nvSpPr>
        <p:spPr/>
        <p:txBody>
          <a:bodyPr/>
          <a:lstStyle/>
          <a:p>
            <a:r>
              <a:rPr lang="en-US"/>
              <a:t>II. CÁC LOẠI FILE SYSTEMS CỦA LINUX</a:t>
            </a:r>
          </a:p>
        </p:txBody>
      </p:sp>
      <p:sp>
        <p:nvSpPr>
          <p:cNvPr id="3" name="Content Placeholder 2">
            <a:extLst>
              <a:ext uri="{FF2B5EF4-FFF2-40B4-BE49-F238E27FC236}">
                <a16:creationId xmlns:a16="http://schemas.microsoft.com/office/drawing/2014/main" id="{E3D899F8-8AA7-4CB7-A045-AF13AED42F3C}"/>
              </a:ext>
            </a:extLst>
          </p:cNvPr>
          <p:cNvSpPr>
            <a:spLocks noGrp="1"/>
          </p:cNvSpPr>
          <p:nvPr>
            <p:ph idx="1"/>
          </p:nvPr>
        </p:nvSpPr>
        <p:spPr/>
        <p:txBody>
          <a:bodyPr/>
          <a:lstStyle/>
          <a:p>
            <a:endParaRPr lang="en-US"/>
          </a:p>
        </p:txBody>
      </p:sp>
      <p:pic>
        <p:nvPicPr>
          <p:cNvPr id="4" name="Picture 2" descr="Journaling ">
            <a:extLst>
              <a:ext uri="{FF2B5EF4-FFF2-40B4-BE49-F238E27FC236}">
                <a16:creationId xmlns:a16="http://schemas.microsoft.com/office/drawing/2014/main" id="{59980465-62DE-4FB7-993F-6373B0F7A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287" y="1455116"/>
            <a:ext cx="9709425" cy="3792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266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p>
        </p:txBody>
      </p:sp>
      <p:sp>
        <p:nvSpPr>
          <p:cNvPr id="3" name="Content Placeholder 2"/>
          <p:cNvSpPr>
            <a:spLocks noGrp="1"/>
          </p:cNvSpPr>
          <p:nvPr>
            <p:ph idx="1"/>
          </p:nvPr>
        </p:nvSpPr>
        <p:spPr/>
        <p:txBody>
          <a:bodyPr/>
          <a:lstStyle/>
          <a:p>
            <a:pPr marL="0" indent="0" algn="just">
              <a:buNone/>
            </a:pPr>
            <a:r>
              <a:rPr lang="en-US"/>
              <a:t>EXT3</a:t>
            </a:r>
          </a:p>
          <a:p>
            <a:pPr algn="just"/>
            <a:r>
              <a:rPr lang="vi-VN"/>
              <a:t> Ext3 về căn bản chỉ là </a:t>
            </a:r>
            <a:r>
              <a:rPr lang="vi-VN" b="1"/>
              <a:t>Ext2</a:t>
            </a:r>
            <a:r>
              <a:rPr lang="vi-VN"/>
              <a:t> đi kèm với journaling. </a:t>
            </a:r>
            <a:endParaRPr lang="en-US"/>
          </a:p>
          <a:p>
            <a:pPr algn="just"/>
            <a:r>
              <a:rPr lang="vi-VN"/>
              <a:t>Mục đích chính của </a:t>
            </a:r>
            <a:r>
              <a:rPr lang="vi-VN" b="1"/>
              <a:t>Ext3 </a:t>
            </a:r>
            <a:r>
              <a:rPr lang="vi-VN"/>
              <a:t>là tương thích ngược với </a:t>
            </a:r>
            <a:r>
              <a:rPr lang="vi-VN" b="1"/>
              <a:t>Ext2</a:t>
            </a:r>
            <a:r>
              <a:rPr lang="vi-VN"/>
              <a:t>, và do vậy những ổ đĩa, phân vùng có thể dễ dàng được chuyển đổi giữa 2 chế độ mà không cần phải format như trước kia. Tuy nhiên, vẫn còn tồn tại</a:t>
            </a:r>
            <a:r>
              <a:rPr lang="en-US"/>
              <a:t> </a:t>
            </a:r>
            <a:r>
              <a:rPr lang="vi-VN"/>
              <a:t>những giới hạn của </a:t>
            </a:r>
            <a:r>
              <a:rPr lang="vi-VN" b="1"/>
              <a:t>Ext2 </a:t>
            </a:r>
            <a:r>
              <a:rPr lang="vi-VN"/>
              <a:t>trong </a:t>
            </a:r>
            <a:r>
              <a:rPr lang="vi-VN" b="1"/>
              <a:t>Ext3</a:t>
            </a:r>
            <a:r>
              <a:rPr lang="vi-VN"/>
              <a:t>, và ưu điểm của </a:t>
            </a:r>
            <a:r>
              <a:rPr lang="vi-VN" b="1"/>
              <a:t>Ext3 </a:t>
            </a:r>
            <a:r>
              <a:rPr lang="vi-VN"/>
              <a:t>là hoạt động nhanh, ổn định hơn rất nhiều. </a:t>
            </a:r>
            <a:endParaRPr lang="en-US"/>
          </a:p>
          <a:p>
            <a:pPr algn="just"/>
            <a:r>
              <a:rPr lang="vi-VN"/>
              <a:t>Không thực sự phù hợp để làm file hệ thống dành cho máy chủ bởi vì không hỗ trợ tính năng tạo </a:t>
            </a:r>
            <a:r>
              <a:rPr lang="vi-VN" b="1"/>
              <a:t>disk snapshot</a:t>
            </a:r>
            <a:r>
              <a:rPr lang="vi-VN"/>
              <a:t> và file được khôi phục sẽ rất khó để xóa bỏ sau này.</a:t>
            </a:r>
            <a:endParaRPr lang="en-US"/>
          </a:p>
        </p:txBody>
      </p:sp>
    </p:spTree>
    <p:extLst>
      <p:ext uri="{BB962C8B-B14F-4D97-AF65-F5344CB8AC3E}">
        <p14:creationId xmlns:p14="http://schemas.microsoft.com/office/powerpoint/2010/main" val="3039895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p>
        </p:txBody>
      </p:sp>
      <p:sp>
        <p:nvSpPr>
          <p:cNvPr id="3" name="Content Placeholder 2"/>
          <p:cNvSpPr>
            <a:spLocks noGrp="1"/>
          </p:cNvSpPr>
          <p:nvPr>
            <p:ph idx="1"/>
          </p:nvPr>
        </p:nvSpPr>
        <p:spPr/>
        <p:txBody>
          <a:bodyPr/>
          <a:lstStyle/>
          <a:p>
            <a:pPr marL="0" indent="0" algn="just">
              <a:buNone/>
            </a:pPr>
            <a:r>
              <a:rPr lang="en-US"/>
              <a:t>EXT4</a:t>
            </a:r>
          </a:p>
          <a:p>
            <a:pPr algn="just"/>
            <a:r>
              <a:rPr lang="vi-VN"/>
              <a:t>Ext4: cũng giống như </a:t>
            </a:r>
            <a:r>
              <a:rPr lang="vi-VN" b="1"/>
              <a:t>Ext3</a:t>
            </a:r>
            <a:r>
              <a:rPr lang="vi-VN"/>
              <a:t>, lưu giữ được những ưu điểm và tính tương thích ngược với phiên bản trước đó. </a:t>
            </a:r>
            <a:endParaRPr lang="en-US"/>
          </a:p>
          <a:p>
            <a:pPr algn="just"/>
            <a:r>
              <a:rPr lang="en-US"/>
              <a:t>T</a:t>
            </a:r>
            <a:r>
              <a:rPr lang="vi-VN"/>
              <a:t>rên thực tế, </a:t>
            </a:r>
            <a:r>
              <a:rPr lang="vi-VN" b="1"/>
              <a:t>Ext4 </a:t>
            </a:r>
            <a:r>
              <a:rPr lang="vi-VN"/>
              <a:t>có thể giảm bớt hiện tượng phân mảnh dữ liệu trong ổ cứng, hỗ trợ các file và phân vùng có dung lượng lớn... </a:t>
            </a:r>
            <a:endParaRPr lang="en-US"/>
          </a:p>
          <a:p>
            <a:pPr algn="just"/>
            <a:r>
              <a:rPr lang="vi-VN"/>
              <a:t>Thích hợp với ổ SSD so với </a:t>
            </a:r>
            <a:r>
              <a:rPr lang="vi-VN" b="1"/>
              <a:t>Ext3</a:t>
            </a:r>
            <a:r>
              <a:rPr lang="vi-VN"/>
              <a:t>, tốc độ hoạt động nhanh hơn so với 2 phiên bản </a:t>
            </a:r>
            <a:r>
              <a:rPr lang="vi-VN" b="1"/>
              <a:t>Ext </a:t>
            </a:r>
            <a:r>
              <a:rPr lang="vi-VN"/>
              <a:t>trước đó, cũng khá phù hợp để hoạt động trên server, nhưng lại không bằng </a:t>
            </a:r>
            <a:r>
              <a:rPr lang="vi-VN" b="1"/>
              <a:t>Ext3</a:t>
            </a:r>
            <a:r>
              <a:rPr lang="vi-VN"/>
              <a:t>.</a:t>
            </a:r>
            <a:endParaRPr lang="en-US"/>
          </a:p>
        </p:txBody>
      </p:sp>
    </p:spTree>
    <p:extLst>
      <p:ext uri="{BB962C8B-B14F-4D97-AF65-F5344CB8AC3E}">
        <p14:creationId xmlns:p14="http://schemas.microsoft.com/office/powerpoint/2010/main" val="3860709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p>
        </p:txBody>
      </p:sp>
      <p:sp>
        <p:nvSpPr>
          <p:cNvPr id="3" name="Content Placeholder 2"/>
          <p:cNvSpPr>
            <a:spLocks noGrp="1"/>
          </p:cNvSpPr>
          <p:nvPr>
            <p:ph idx="1"/>
          </p:nvPr>
        </p:nvSpPr>
        <p:spPr/>
        <p:txBody>
          <a:bodyPr/>
          <a:lstStyle/>
          <a:p>
            <a:pPr marL="0" indent="0" algn="just">
              <a:buNone/>
            </a:pPr>
            <a:r>
              <a:rPr lang="en-US" err="1"/>
              <a:t>BtrFS</a:t>
            </a:r>
            <a:endParaRPr lang="en-US"/>
          </a:p>
          <a:p>
            <a:pPr algn="just"/>
            <a:r>
              <a:rPr lang="vi-VN"/>
              <a:t> BtrFS – thường phát âm là </a:t>
            </a:r>
            <a:r>
              <a:rPr lang="vi-VN" b="1"/>
              <a:t>Butter</a:t>
            </a:r>
            <a:r>
              <a:rPr lang="vi-VN"/>
              <a:t> hoặc </a:t>
            </a:r>
            <a:r>
              <a:rPr lang="vi-VN" b="1"/>
              <a:t>Better FS</a:t>
            </a:r>
            <a:r>
              <a:rPr lang="vi-VN"/>
              <a:t>, hiện tại vẫn đang trong giai đoạn phát triển bởi Oracle và có nhiều tính năng giống với ReiserFS. </a:t>
            </a:r>
            <a:endParaRPr lang="en-US"/>
          </a:p>
          <a:p>
            <a:pPr algn="just"/>
            <a:r>
              <a:rPr lang="vi-VN"/>
              <a:t>Đại diện cho </a:t>
            </a:r>
            <a:r>
              <a:rPr lang="vi-VN" b="1"/>
              <a:t>B-Tree File System</a:t>
            </a:r>
            <a:r>
              <a:rPr lang="vi-VN"/>
              <a:t>, hỗ trợ tính năng pool trên ổ cứng, tạo và lưu trữ snapshot, nén dữ liệu ở mức độ cao, chống phân mảnh dữ liệu nhanh chóng... được thiết kế riêng biệt dành cho các doanh nghiệp có quy mô lớn</a:t>
            </a:r>
            <a:endParaRPr lang="en-US"/>
          </a:p>
        </p:txBody>
      </p:sp>
    </p:spTree>
    <p:extLst>
      <p:ext uri="{BB962C8B-B14F-4D97-AF65-F5344CB8AC3E}">
        <p14:creationId xmlns:p14="http://schemas.microsoft.com/office/powerpoint/2010/main" val="375669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E150-5149-433C-8124-AF8E6A6CE743}"/>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D2B06EB1-6BDD-463B-8BC8-BF1B6108B0CE}"/>
              </a:ext>
            </a:extLst>
          </p:cNvPr>
          <p:cNvSpPr>
            <a:spLocks noGrp="1"/>
          </p:cNvSpPr>
          <p:nvPr>
            <p:ph idx="1"/>
          </p:nvPr>
        </p:nvSpPr>
        <p:spPr/>
        <p:txBody>
          <a:bodyPr/>
          <a:lstStyle/>
          <a:p>
            <a:pPr marL="571500" indent="-571500">
              <a:buFont typeface="+mj-lt"/>
              <a:buAutoNum type="romanUcPeriod"/>
            </a:pPr>
            <a:r>
              <a:rPr lang="en-US" err="1"/>
              <a:t>Khái</a:t>
            </a:r>
            <a:r>
              <a:rPr lang="en-US"/>
              <a:t> </a:t>
            </a:r>
            <a:r>
              <a:rPr lang="en-US" err="1"/>
              <a:t>niệm</a:t>
            </a:r>
            <a:r>
              <a:rPr lang="en-US"/>
              <a:t> c</a:t>
            </a:r>
            <a:r>
              <a:rPr lang="vi-VN"/>
              <a:t>ơ</a:t>
            </a:r>
            <a:r>
              <a:rPr lang="en-US"/>
              <a:t> </a:t>
            </a:r>
            <a:r>
              <a:rPr lang="en-US" err="1"/>
              <a:t>bản</a:t>
            </a:r>
            <a:r>
              <a:rPr lang="en-US"/>
              <a:t> </a:t>
            </a:r>
            <a:r>
              <a:rPr lang="en-US" err="1"/>
              <a:t>của</a:t>
            </a:r>
            <a:r>
              <a:rPr lang="en-US"/>
              <a:t> file systems</a:t>
            </a:r>
          </a:p>
          <a:p>
            <a:pPr marL="571500" indent="-571500">
              <a:buFont typeface="+mj-lt"/>
              <a:buAutoNum type="romanUcPeriod"/>
            </a:pPr>
            <a:r>
              <a:rPr lang="en-US" err="1"/>
              <a:t>Các</a:t>
            </a:r>
            <a:r>
              <a:rPr lang="en-US"/>
              <a:t> </a:t>
            </a:r>
            <a:r>
              <a:rPr lang="en-US" err="1"/>
              <a:t>loại</a:t>
            </a:r>
            <a:r>
              <a:rPr lang="en-US"/>
              <a:t> file systems </a:t>
            </a:r>
            <a:r>
              <a:rPr lang="en-US" err="1"/>
              <a:t>của</a:t>
            </a:r>
            <a:r>
              <a:rPr lang="en-US"/>
              <a:t> Linux</a:t>
            </a:r>
          </a:p>
          <a:p>
            <a:pPr marL="571500" indent="-571500">
              <a:buFont typeface="+mj-lt"/>
              <a:buAutoNum type="romanUcPeriod"/>
            </a:pPr>
            <a:r>
              <a:rPr lang="en-US" err="1"/>
              <a:t>Các</a:t>
            </a:r>
            <a:r>
              <a:rPr lang="en-US"/>
              <a:t> </a:t>
            </a:r>
            <a:r>
              <a:rPr lang="en-US" err="1"/>
              <a:t>thao</a:t>
            </a:r>
            <a:r>
              <a:rPr lang="en-US"/>
              <a:t> </a:t>
            </a:r>
            <a:r>
              <a:rPr lang="en-US" err="1"/>
              <a:t>tác</a:t>
            </a:r>
            <a:r>
              <a:rPr lang="en-US"/>
              <a:t> </a:t>
            </a:r>
            <a:r>
              <a:rPr lang="en-US" err="1"/>
              <a:t>trên</a:t>
            </a:r>
            <a:r>
              <a:rPr lang="en-US"/>
              <a:t> file systems</a:t>
            </a:r>
          </a:p>
          <a:p>
            <a:endParaRPr lang="en-US"/>
          </a:p>
        </p:txBody>
      </p:sp>
    </p:spTree>
    <p:extLst>
      <p:ext uri="{BB962C8B-B14F-4D97-AF65-F5344CB8AC3E}">
        <p14:creationId xmlns:p14="http://schemas.microsoft.com/office/powerpoint/2010/main" val="3706120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B39C-9C18-4595-9992-F29924F29537}"/>
              </a:ext>
            </a:extLst>
          </p:cNvPr>
          <p:cNvSpPr>
            <a:spLocks noGrp="1"/>
          </p:cNvSpPr>
          <p:nvPr>
            <p:ph type="title"/>
          </p:nvPr>
        </p:nvSpPr>
        <p:spPr/>
        <p:txBody>
          <a:bodyPr/>
          <a:lstStyle/>
          <a:p>
            <a:r>
              <a:rPr lang="en-US"/>
              <a:t>II. CÁC LOẠI FILE SYSTEMS CỦA LINUX</a:t>
            </a:r>
          </a:p>
        </p:txBody>
      </p:sp>
      <p:sp>
        <p:nvSpPr>
          <p:cNvPr id="3" name="Content Placeholder 2">
            <a:extLst>
              <a:ext uri="{FF2B5EF4-FFF2-40B4-BE49-F238E27FC236}">
                <a16:creationId xmlns:a16="http://schemas.microsoft.com/office/drawing/2014/main" id="{ACCF4937-98DD-4F8A-A50B-48017F57028C}"/>
              </a:ext>
            </a:extLst>
          </p:cNvPr>
          <p:cNvSpPr>
            <a:spLocks noGrp="1"/>
          </p:cNvSpPr>
          <p:nvPr>
            <p:ph idx="1"/>
          </p:nvPr>
        </p:nvSpPr>
        <p:spPr/>
        <p:txBody>
          <a:bodyPr/>
          <a:lstStyle/>
          <a:p>
            <a:pPr algn="just"/>
            <a:r>
              <a:rPr lang="en-US"/>
              <a:t>So </a:t>
            </a:r>
            <a:r>
              <a:rPr lang="en-US" err="1"/>
              <a:t>sánh</a:t>
            </a:r>
            <a:r>
              <a:rPr lang="en-US"/>
              <a:t> </a:t>
            </a:r>
            <a:r>
              <a:rPr lang="en-US" err="1"/>
              <a:t>giữa</a:t>
            </a:r>
            <a:r>
              <a:rPr lang="en-US"/>
              <a:t> </a:t>
            </a:r>
            <a:r>
              <a:rPr lang="en-US" err="1"/>
              <a:t>BtrFS</a:t>
            </a:r>
            <a:r>
              <a:rPr lang="en-US"/>
              <a:t> </a:t>
            </a:r>
            <a:r>
              <a:rPr lang="en-US" err="1"/>
              <a:t>và</a:t>
            </a:r>
            <a:r>
              <a:rPr lang="en-US"/>
              <a:t> EXT</a:t>
            </a:r>
          </a:p>
          <a:p>
            <a:pPr lvl="1" algn="just"/>
            <a:r>
              <a:rPr lang="vi-VN"/>
              <a:t>Sự khác biệt cơ bản nhất giữa ext và btrfs là với ext khi thay đổi dữ liệu của một tập tin thì dữ liệu cũ sẽ bị ghi đè, do đó để an toàn chúng ta cần copy dữ liệu cũ ra một vị trí mới để lưu dự phòng.</a:t>
            </a:r>
            <a:endParaRPr lang="en-US"/>
          </a:p>
          <a:p>
            <a:pPr lvl="1" algn="just"/>
            <a:r>
              <a:rPr lang="vi-VN"/>
              <a:t>Tuy nhiên đối với btrfs thì khi thay đổi dữ liệu của một tập tin thì hệ thống tự động tạo ra một bản sao của tập tin và ghi các thay đổi của bạn vào bản sao đó, rồi cập nhật con trỏ nội bộ đến vị trí bản sao và tạo ghi chú nhắc nhở xóa tập tin cũ sau một khoảng thời gian nào đó. </a:t>
            </a:r>
            <a:endParaRPr lang="en-US"/>
          </a:p>
        </p:txBody>
      </p:sp>
    </p:spTree>
    <p:extLst>
      <p:ext uri="{BB962C8B-B14F-4D97-AF65-F5344CB8AC3E}">
        <p14:creationId xmlns:p14="http://schemas.microsoft.com/office/powerpoint/2010/main" val="2706400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2D14-546D-43F4-B73F-15604253DBAB}"/>
              </a:ext>
            </a:extLst>
          </p:cNvPr>
          <p:cNvSpPr>
            <a:spLocks noGrp="1"/>
          </p:cNvSpPr>
          <p:nvPr>
            <p:ph type="title"/>
          </p:nvPr>
        </p:nvSpPr>
        <p:spPr/>
        <p:txBody>
          <a:bodyPr/>
          <a:lstStyle/>
          <a:p>
            <a:r>
              <a:rPr lang="en-US"/>
              <a:t>II. CÁC LOẠI FILE SYSTEMS CỦA LINUX</a:t>
            </a:r>
          </a:p>
        </p:txBody>
      </p:sp>
      <p:sp>
        <p:nvSpPr>
          <p:cNvPr id="3" name="Content Placeholder 2">
            <a:extLst>
              <a:ext uri="{FF2B5EF4-FFF2-40B4-BE49-F238E27FC236}">
                <a16:creationId xmlns:a16="http://schemas.microsoft.com/office/drawing/2014/main" id="{07E86AF3-FFAB-4CDA-BF8E-2E06313187F9}"/>
              </a:ext>
            </a:extLst>
          </p:cNvPr>
          <p:cNvSpPr>
            <a:spLocks noGrp="1"/>
          </p:cNvSpPr>
          <p:nvPr>
            <p:ph idx="1"/>
          </p:nvPr>
        </p:nvSpPr>
        <p:spPr/>
        <p:txBody>
          <a:bodyPr/>
          <a:lstStyle/>
          <a:p>
            <a:pPr lvl="1" algn="just"/>
            <a:r>
              <a:rPr lang="vi-VN"/>
              <a:t>Ngoài ra btrfs còn hơn ext ở giới hạn dung lượng phân vùng và dung lượng tập tin, ở ext chỉ hỗ trợ đến 1 exbibyte ( khoảng 1,152,921.5 terabytes ) dung lượng phân vùng và 16 tebibytes dung lượng tập tin, còn btrfs hỗ trợ dung lượng phân vùng là 16 exbibytes và dung lượng tập tin cũng là 16 exbibytes.</a:t>
            </a:r>
            <a:endParaRPr lang="en-US"/>
          </a:p>
        </p:txBody>
      </p:sp>
    </p:spTree>
    <p:extLst>
      <p:ext uri="{BB962C8B-B14F-4D97-AF65-F5344CB8AC3E}">
        <p14:creationId xmlns:p14="http://schemas.microsoft.com/office/powerpoint/2010/main" val="3413246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p>
        </p:txBody>
      </p:sp>
      <p:sp>
        <p:nvSpPr>
          <p:cNvPr id="3" name="Content Placeholder 2"/>
          <p:cNvSpPr>
            <a:spLocks noGrp="1"/>
          </p:cNvSpPr>
          <p:nvPr>
            <p:ph idx="1"/>
          </p:nvPr>
        </p:nvSpPr>
        <p:spPr/>
        <p:txBody>
          <a:bodyPr/>
          <a:lstStyle/>
          <a:p>
            <a:pPr marL="0" indent="0" algn="just">
              <a:buNone/>
            </a:pPr>
            <a:r>
              <a:rPr lang="en-US" err="1"/>
              <a:t>ReiserFS</a:t>
            </a:r>
            <a:endParaRPr lang="en-US"/>
          </a:p>
          <a:p>
            <a:pPr algn="just"/>
            <a:r>
              <a:rPr lang="vi-VN"/>
              <a:t>ReiserFS: có thể coi là 1 trong những bước tiến lớn nhất của file hệ thống Linux, lần đầu được công bố vào năm 2001 với nhiều tính năng mới mà file hệ thống Ext khó có thể đạt được. </a:t>
            </a:r>
            <a:endParaRPr lang="en-US"/>
          </a:p>
          <a:p>
            <a:pPr algn="just"/>
            <a:r>
              <a:rPr lang="en-US"/>
              <a:t>Đ</a:t>
            </a:r>
            <a:r>
              <a:rPr lang="vi-VN"/>
              <a:t>ến năm 2004, </a:t>
            </a:r>
            <a:r>
              <a:rPr lang="vi-VN" b="1"/>
              <a:t>ReiserFS </a:t>
            </a:r>
            <a:r>
              <a:rPr lang="vi-VN"/>
              <a:t>đã được thay thế bởi Reiser4 với nhiều cải tiến hơn nữa. Tuy nhiên, quá trình nghiên cứu, phát triển của </a:t>
            </a:r>
            <a:r>
              <a:rPr lang="vi-VN" b="1"/>
              <a:t>Reiser4 </a:t>
            </a:r>
            <a:r>
              <a:rPr lang="vi-VN"/>
              <a:t>khá “chậm chạp” và vẫn không hỗ trợ đầy đủ hệ thống kernel của </a:t>
            </a:r>
            <a:r>
              <a:rPr lang="vi-VN" b="1"/>
              <a:t>Linux</a:t>
            </a:r>
            <a:r>
              <a:rPr lang="vi-VN"/>
              <a:t>. </a:t>
            </a:r>
            <a:endParaRPr lang="en-US"/>
          </a:p>
          <a:p>
            <a:pPr algn="just"/>
            <a:r>
              <a:rPr lang="vi-VN"/>
              <a:t>Đạt hiệu suất hoạt động rất cao đối với những file nhỏ như file log, phù hợp với database và server email.</a:t>
            </a:r>
            <a:endParaRPr lang="en-US"/>
          </a:p>
        </p:txBody>
      </p:sp>
    </p:spTree>
    <p:extLst>
      <p:ext uri="{BB962C8B-B14F-4D97-AF65-F5344CB8AC3E}">
        <p14:creationId xmlns:p14="http://schemas.microsoft.com/office/powerpoint/2010/main" val="3517533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CÁC LOẠI FILE SYSTEMS CỦA LINUX</a:t>
            </a:r>
          </a:p>
        </p:txBody>
      </p:sp>
      <p:sp>
        <p:nvSpPr>
          <p:cNvPr id="3" name="Content Placeholder 2"/>
          <p:cNvSpPr>
            <a:spLocks noGrp="1"/>
          </p:cNvSpPr>
          <p:nvPr>
            <p:ph idx="1"/>
          </p:nvPr>
        </p:nvSpPr>
        <p:spPr/>
        <p:txBody>
          <a:bodyPr/>
          <a:lstStyle/>
          <a:p>
            <a:r>
              <a:rPr lang="en-US" err="1"/>
              <a:t>Ngoài</a:t>
            </a:r>
            <a:r>
              <a:rPr lang="en-US"/>
              <a:t> ra, Linux </a:t>
            </a:r>
            <a:r>
              <a:rPr lang="en-US" err="1"/>
              <a:t>còn</a:t>
            </a:r>
            <a:r>
              <a:rPr lang="en-US"/>
              <a:t> </a:t>
            </a:r>
            <a:r>
              <a:rPr lang="en-US" err="1"/>
              <a:t>hổ</a:t>
            </a:r>
            <a:r>
              <a:rPr lang="en-US"/>
              <a:t> </a:t>
            </a:r>
            <a:r>
              <a:rPr lang="en-US" err="1"/>
              <a:t>trợ</a:t>
            </a:r>
            <a:r>
              <a:rPr lang="en-US"/>
              <a:t> </a:t>
            </a:r>
            <a:r>
              <a:rPr lang="en-US" err="1"/>
              <a:t>khá</a:t>
            </a:r>
            <a:r>
              <a:rPr lang="en-US"/>
              <a:t> </a:t>
            </a:r>
            <a:r>
              <a:rPr lang="en-US" err="1"/>
              <a:t>nhiều</a:t>
            </a:r>
            <a:r>
              <a:rPr lang="en-US"/>
              <a:t> </a:t>
            </a:r>
            <a:r>
              <a:rPr lang="en-US" err="1"/>
              <a:t>hệ</a:t>
            </a:r>
            <a:r>
              <a:rPr lang="en-US"/>
              <a:t> </a:t>
            </a:r>
            <a:r>
              <a:rPr lang="en-US" err="1"/>
              <a:t>thống</a:t>
            </a:r>
            <a:r>
              <a:rPr lang="en-US"/>
              <a:t> </a:t>
            </a:r>
            <a:r>
              <a:rPr lang="en-US" err="1"/>
              <a:t>tập</a:t>
            </a:r>
            <a:r>
              <a:rPr lang="en-US"/>
              <a:t> tin </a:t>
            </a:r>
            <a:r>
              <a:rPr lang="en-US" err="1"/>
              <a:t>khác</a:t>
            </a:r>
            <a:r>
              <a:rPr lang="en-US"/>
              <a:t> </a:t>
            </a:r>
            <a:r>
              <a:rPr lang="en-US" err="1"/>
              <a:t>như</a:t>
            </a:r>
            <a:r>
              <a:rPr lang="en-US"/>
              <a:t>:</a:t>
            </a:r>
          </a:p>
          <a:p>
            <a:pPr lvl="1"/>
            <a:r>
              <a:rPr lang="vi-VN"/>
              <a:t>XFS được phát triển bởi </a:t>
            </a:r>
            <a:r>
              <a:rPr lang="vi-VN" b="1"/>
              <a:t>Silicon Graphics</a:t>
            </a:r>
            <a:r>
              <a:rPr lang="vi-VN"/>
              <a:t> từ năm 1994 để hoạt động với hệ điều hành riêng biệt của họ, và sau đó chuyển sang Linux trong năm 2001.</a:t>
            </a:r>
            <a:endParaRPr lang="en-US"/>
          </a:p>
          <a:p>
            <a:pPr lvl="1"/>
            <a:r>
              <a:rPr lang="vi-VN"/>
              <a:t>JFS được </a:t>
            </a:r>
            <a:r>
              <a:rPr lang="vi-VN" b="1"/>
              <a:t>IBM </a:t>
            </a:r>
            <a:r>
              <a:rPr lang="vi-VN"/>
              <a:t>phát triển lần đầu tiên năm 1990, sau đó chuyển sang </a:t>
            </a:r>
            <a:r>
              <a:rPr lang="vi-VN" b="1"/>
              <a:t>Linux</a:t>
            </a:r>
            <a:r>
              <a:rPr lang="vi-VN"/>
              <a:t>.</a:t>
            </a:r>
            <a:endParaRPr lang="en-US"/>
          </a:p>
          <a:p>
            <a:pPr lvl="1"/>
            <a:r>
              <a:rPr lang="vi-VN"/>
              <a:t> </a:t>
            </a:r>
            <a:r>
              <a:rPr lang="vi-VN" b="1"/>
              <a:t>ZFS </a:t>
            </a:r>
            <a:r>
              <a:rPr lang="vi-VN"/>
              <a:t>hiện tại vẫn đang trong giai đoạn phát triển bởi Oracle với nhiều tính năng tương tự như </a:t>
            </a:r>
            <a:r>
              <a:rPr lang="vi-VN" b="1"/>
              <a:t>Btrfs </a:t>
            </a:r>
            <a:r>
              <a:rPr lang="vi-VN"/>
              <a:t>và </a:t>
            </a:r>
            <a:r>
              <a:rPr lang="vi-VN" b="1"/>
              <a:t>ReiserFS</a:t>
            </a:r>
            <a:endParaRPr lang="en-US"/>
          </a:p>
        </p:txBody>
      </p:sp>
    </p:spTree>
    <p:extLst>
      <p:ext uri="{BB962C8B-B14F-4D97-AF65-F5344CB8AC3E}">
        <p14:creationId xmlns:p14="http://schemas.microsoft.com/office/powerpoint/2010/main" val="2038269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9349-7CB1-49FA-A9C1-3D0715D66A3F}"/>
              </a:ext>
            </a:extLst>
          </p:cNvPr>
          <p:cNvSpPr>
            <a:spLocks noGrp="1"/>
          </p:cNvSpPr>
          <p:nvPr>
            <p:ph type="title"/>
          </p:nvPr>
        </p:nvSpPr>
        <p:spPr/>
        <p:txBody>
          <a:bodyPr/>
          <a:lstStyle/>
          <a:p>
            <a:r>
              <a:rPr lang="en-US"/>
              <a:t>III. CÁC THAO TÁC TRÊN FILE SYSTEMS</a:t>
            </a:r>
          </a:p>
        </p:txBody>
      </p:sp>
      <p:sp>
        <p:nvSpPr>
          <p:cNvPr id="3" name="Content Placeholder 2">
            <a:extLst>
              <a:ext uri="{FF2B5EF4-FFF2-40B4-BE49-F238E27FC236}">
                <a16:creationId xmlns:a16="http://schemas.microsoft.com/office/drawing/2014/main" id="{7BD2CEC4-7AC4-496A-8ABF-F37E3EAE23E2}"/>
              </a:ext>
            </a:extLst>
          </p:cNvPr>
          <p:cNvSpPr>
            <a:spLocks noGrp="1"/>
          </p:cNvSpPr>
          <p:nvPr>
            <p:ph idx="1"/>
          </p:nvPr>
        </p:nvSpPr>
        <p:spPr/>
        <p:txBody>
          <a:bodyPr/>
          <a:lstStyle/>
          <a:p>
            <a:r>
              <a:rPr lang="en-US" err="1"/>
              <a:t>Kiểm</a:t>
            </a:r>
            <a:r>
              <a:rPr lang="en-US"/>
              <a:t> </a:t>
            </a:r>
            <a:r>
              <a:rPr lang="en-US" err="1"/>
              <a:t>tra</a:t>
            </a:r>
            <a:r>
              <a:rPr lang="en-US"/>
              <a:t> dung l</a:t>
            </a:r>
            <a:r>
              <a:rPr lang="vi-VN"/>
              <a:t>ư</a:t>
            </a:r>
            <a:r>
              <a:rPr lang="en-US" err="1"/>
              <a:t>ợng</a:t>
            </a:r>
            <a:r>
              <a:rPr lang="en-US"/>
              <a:t> ổ </a:t>
            </a:r>
            <a:r>
              <a:rPr lang="en-US" err="1"/>
              <a:t>đĩa</a:t>
            </a:r>
            <a:endParaRPr lang="en-US"/>
          </a:p>
          <a:p>
            <a:r>
              <a:rPr lang="en-US" err="1"/>
              <a:t>Tạo</a:t>
            </a:r>
            <a:r>
              <a:rPr lang="en-US"/>
              <a:t> </a:t>
            </a:r>
            <a:r>
              <a:rPr lang="en-US" err="1"/>
              <a:t>phân</a:t>
            </a:r>
            <a:r>
              <a:rPr lang="en-US"/>
              <a:t> </a:t>
            </a:r>
            <a:r>
              <a:rPr lang="en-US" err="1"/>
              <a:t>vùng</a:t>
            </a:r>
            <a:r>
              <a:rPr lang="en-US"/>
              <a:t> ổ </a:t>
            </a:r>
            <a:r>
              <a:rPr lang="en-US" err="1"/>
              <a:t>cứng</a:t>
            </a:r>
            <a:endParaRPr lang="en-US"/>
          </a:p>
          <a:p>
            <a:r>
              <a:rPr lang="en-US" err="1"/>
              <a:t>Tạo</a:t>
            </a:r>
            <a:r>
              <a:rPr lang="en-US"/>
              <a:t> file systems</a:t>
            </a:r>
          </a:p>
          <a:p>
            <a:r>
              <a:rPr lang="en-US" err="1"/>
              <a:t>Gắn</a:t>
            </a:r>
            <a:r>
              <a:rPr lang="en-US"/>
              <a:t> </a:t>
            </a:r>
            <a:r>
              <a:rPr lang="en-US" err="1"/>
              <a:t>kết</a:t>
            </a:r>
            <a:r>
              <a:rPr lang="en-US"/>
              <a:t> file systems</a:t>
            </a:r>
          </a:p>
          <a:p>
            <a:r>
              <a:rPr lang="en-US" err="1"/>
              <a:t>Lệnh</a:t>
            </a:r>
            <a:r>
              <a:rPr lang="en-US"/>
              <a:t> </a:t>
            </a:r>
            <a:r>
              <a:rPr lang="en-US" err="1"/>
              <a:t>Chattr</a:t>
            </a:r>
            <a:r>
              <a:rPr lang="en-US"/>
              <a:t> </a:t>
            </a:r>
            <a:r>
              <a:rPr lang="en-US" err="1"/>
              <a:t>và</a:t>
            </a:r>
            <a:r>
              <a:rPr lang="en-US"/>
              <a:t> </a:t>
            </a:r>
            <a:r>
              <a:rPr lang="en-US" err="1"/>
              <a:t>Isattr</a:t>
            </a:r>
            <a:endParaRPr lang="en-US"/>
          </a:p>
        </p:txBody>
      </p:sp>
    </p:spTree>
    <p:extLst>
      <p:ext uri="{BB962C8B-B14F-4D97-AF65-F5344CB8AC3E}">
        <p14:creationId xmlns:p14="http://schemas.microsoft.com/office/powerpoint/2010/main" val="2463796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261A-0410-4E15-AE7F-EDCF717A3753}"/>
              </a:ext>
            </a:extLst>
          </p:cNvPr>
          <p:cNvSpPr>
            <a:spLocks noGrp="1"/>
          </p:cNvSpPr>
          <p:nvPr>
            <p:ph type="title"/>
          </p:nvPr>
        </p:nvSpPr>
        <p:spPr/>
        <p:txBody>
          <a:bodyPr/>
          <a:lstStyle/>
          <a:p>
            <a:r>
              <a:rPr lang="en-US"/>
              <a:t>III.1 KIỂM TRA DUNG L</a:t>
            </a:r>
            <a:r>
              <a:rPr lang="vi-VN"/>
              <a:t>Ư</a:t>
            </a:r>
            <a:r>
              <a:rPr lang="en-US"/>
              <a:t>ỢNG Ổ ĐĨA</a:t>
            </a:r>
          </a:p>
        </p:txBody>
      </p:sp>
      <p:sp>
        <p:nvSpPr>
          <p:cNvPr id="3" name="Content Placeholder 2">
            <a:extLst>
              <a:ext uri="{FF2B5EF4-FFF2-40B4-BE49-F238E27FC236}">
                <a16:creationId xmlns:a16="http://schemas.microsoft.com/office/drawing/2014/main" id="{4A51D6C6-4820-48FF-8F75-CA3D42760439}"/>
              </a:ext>
            </a:extLst>
          </p:cNvPr>
          <p:cNvSpPr>
            <a:spLocks noGrp="1"/>
          </p:cNvSpPr>
          <p:nvPr>
            <p:ph idx="1"/>
          </p:nvPr>
        </p:nvSpPr>
        <p:spPr/>
        <p:txBody>
          <a:bodyPr/>
          <a:lstStyle/>
          <a:p>
            <a:pPr marL="347663" indent="-347663">
              <a:tabLst>
                <a:tab pos="2286000" algn="l"/>
              </a:tabLst>
            </a:pPr>
            <a:r>
              <a:rPr lang="en-US" altLang="en-US"/>
              <a:t>QUẢN LÝ DUNG LƯỢNG ĐĨA</a:t>
            </a:r>
          </a:p>
          <a:p>
            <a:pPr marL="896938" lvl="1" indent="-381000" algn="just">
              <a:tabLst>
                <a:tab pos="2286000" algn="l"/>
              </a:tabLst>
            </a:pPr>
            <a:r>
              <a:rPr lang="en-US" altLang="en-US" err="1"/>
              <a:t>Để</a:t>
            </a:r>
            <a:r>
              <a:rPr lang="en-US" altLang="en-US"/>
              <a:t> </a:t>
            </a:r>
            <a:r>
              <a:rPr lang="en-US" altLang="en-US" err="1"/>
              <a:t>quản</a:t>
            </a:r>
            <a:r>
              <a:rPr lang="en-US" altLang="en-US"/>
              <a:t> </a:t>
            </a:r>
            <a:r>
              <a:rPr lang="en-US" altLang="en-US" err="1"/>
              <a:t>lý</a:t>
            </a:r>
            <a:r>
              <a:rPr lang="en-US" altLang="en-US"/>
              <a:t> </a:t>
            </a:r>
            <a:r>
              <a:rPr lang="en-US" altLang="en-US" err="1"/>
              <a:t>và</a:t>
            </a:r>
            <a:r>
              <a:rPr lang="en-US" altLang="en-US"/>
              <a:t> </a:t>
            </a:r>
            <a:r>
              <a:rPr lang="en-US" altLang="en-US" err="1"/>
              <a:t>theo</a:t>
            </a:r>
            <a:r>
              <a:rPr lang="en-US" altLang="en-US"/>
              <a:t> </a:t>
            </a:r>
            <a:r>
              <a:rPr lang="en-US" altLang="en-US" err="1"/>
              <a:t>dõi</a:t>
            </a:r>
            <a:r>
              <a:rPr lang="en-US" altLang="en-US"/>
              <a:t> dung </a:t>
            </a:r>
            <a:r>
              <a:rPr lang="en-US" altLang="en-US" err="1"/>
              <a:t>lượng</a:t>
            </a:r>
            <a:r>
              <a:rPr lang="en-US" altLang="en-US"/>
              <a:t> </a:t>
            </a:r>
            <a:r>
              <a:rPr lang="en-US" altLang="en-US" err="1"/>
              <a:t>đĩa</a:t>
            </a:r>
            <a:r>
              <a:rPr lang="en-US" altLang="en-US"/>
              <a:t> ta </a:t>
            </a:r>
            <a:r>
              <a:rPr lang="en-US" altLang="en-US" err="1"/>
              <a:t>có</a:t>
            </a:r>
            <a:r>
              <a:rPr lang="en-US" altLang="en-US"/>
              <a:t> </a:t>
            </a:r>
            <a:r>
              <a:rPr lang="en-US" altLang="en-US" err="1"/>
              <a:t>thể</a:t>
            </a:r>
            <a:r>
              <a:rPr lang="en-US" altLang="en-US"/>
              <a:t> </a:t>
            </a:r>
            <a:r>
              <a:rPr lang="en-US" altLang="en-US" err="1"/>
              <a:t>sử</a:t>
            </a:r>
            <a:r>
              <a:rPr lang="en-US" altLang="en-US"/>
              <a:t> </a:t>
            </a:r>
            <a:r>
              <a:rPr lang="en-US" altLang="en-US" err="1"/>
              <a:t>dụng</a:t>
            </a:r>
            <a:r>
              <a:rPr lang="en-US" altLang="en-US"/>
              <a:t> </a:t>
            </a:r>
            <a:r>
              <a:rPr lang="en-US" altLang="en-US" err="1"/>
              <a:t>nhiều</a:t>
            </a:r>
            <a:r>
              <a:rPr lang="en-US" altLang="en-US"/>
              <a:t> </a:t>
            </a:r>
            <a:r>
              <a:rPr lang="en-US" altLang="en-US" err="1"/>
              <a:t>cách</a:t>
            </a:r>
            <a:r>
              <a:rPr lang="en-US" altLang="en-US"/>
              <a:t> </a:t>
            </a:r>
            <a:r>
              <a:rPr lang="en-US" altLang="en-US" err="1"/>
              <a:t>khác</a:t>
            </a:r>
            <a:r>
              <a:rPr lang="en-US" altLang="en-US"/>
              <a:t> </a:t>
            </a:r>
            <a:r>
              <a:rPr lang="en-US" altLang="en-US" err="1"/>
              <a:t>nhau</a:t>
            </a:r>
            <a:r>
              <a:rPr lang="en-US" altLang="en-US"/>
              <a:t>, </a:t>
            </a:r>
            <a:r>
              <a:rPr lang="en-US" altLang="en-US" err="1"/>
              <a:t>thông</a:t>
            </a:r>
            <a:r>
              <a:rPr lang="en-US" altLang="en-US"/>
              <a:t> </a:t>
            </a:r>
            <a:r>
              <a:rPr lang="en-US" altLang="en-US" err="1"/>
              <a:t>thường</a:t>
            </a:r>
            <a:r>
              <a:rPr lang="en-US" altLang="en-US"/>
              <a:t> ta </a:t>
            </a:r>
            <a:r>
              <a:rPr lang="en-US" altLang="en-US" err="1"/>
              <a:t>dùng</a:t>
            </a:r>
            <a:r>
              <a:rPr lang="en-US" altLang="en-US"/>
              <a:t> </a:t>
            </a:r>
            <a:r>
              <a:rPr lang="en-US" altLang="en-US" err="1"/>
              <a:t>hai</a:t>
            </a:r>
            <a:r>
              <a:rPr lang="en-US" altLang="en-US"/>
              <a:t> </a:t>
            </a:r>
            <a:r>
              <a:rPr lang="en-US" altLang="en-US" err="1"/>
              <a:t>lệnh</a:t>
            </a:r>
            <a:r>
              <a:rPr lang="en-US" altLang="en-US"/>
              <a:t> df </a:t>
            </a:r>
            <a:r>
              <a:rPr lang="en-US" altLang="en-US" err="1"/>
              <a:t>và</a:t>
            </a:r>
            <a:r>
              <a:rPr lang="en-US" altLang="en-US"/>
              <a:t> </a:t>
            </a:r>
            <a:r>
              <a:rPr lang="en-US" altLang="en-US" err="1"/>
              <a:t>fdisk</a:t>
            </a:r>
            <a:r>
              <a:rPr lang="en-US" altLang="en-US"/>
              <a:t>.</a:t>
            </a:r>
          </a:p>
          <a:p>
            <a:pPr marL="896938" lvl="1" indent="-381000">
              <a:buNone/>
              <a:tabLst>
                <a:tab pos="2286000" algn="l"/>
              </a:tabLst>
            </a:pPr>
            <a:r>
              <a:rPr lang="en-US" altLang="en-US"/>
              <a:t>	</a:t>
            </a:r>
            <a:r>
              <a:rPr lang="en-US" altLang="en-US" i="1" u="sng" err="1"/>
              <a:t>Cú</a:t>
            </a:r>
            <a:r>
              <a:rPr lang="en-US" altLang="en-US" i="1" u="sng"/>
              <a:t> </a:t>
            </a:r>
            <a:r>
              <a:rPr lang="en-US" altLang="en-US" i="1" u="sng" err="1"/>
              <a:t>pháp</a:t>
            </a:r>
            <a:r>
              <a:rPr lang="en-US" altLang="en-US"/>
              <a:t>:	</a:t>
            </a:r>
            <a:r>
              <a:rPr lang="en-US" altLang="en-US" b="1">
                <a:solidFill>
                  <a:srgbClr val="FF0000"/>
                </a:solidFill>
              </a:rPr>
              <a:t>#df &lt;option&gt;</a:t>
            </a:r>
          </a:p>
          <a:p>
            <a:pPr marL="896938" lvl="1" indent="-381000">
              <a:buNone/>
              <a:tabLst>
                <a:tab pos="2286000" algn="l"/>
              </a:tabLst>
            </a:pPr>
            <a:r>
              <a:rPr lang="en-US" altLang="en-US" b="1">
                <a:solidFill>
                  <a:srgbClr val="FF0000"/>
                </a:solidFill>
              </a:rPr>
              <a:t>		#</a:t>
            </a:r>
            <a:r>
              <a:rPr lang="en-US" altLang="en-US" b="1" err="1">
                <a:solidFill>
                  <a:srgbClr val="FF0000"/>
                </a:solidFill>
              </a:rPr>
              <a:t>fdisk</a:t>
            </a:r>
            <a:r>
              <a:rPr lang="en-US" altLang="en-US" b="1">
                <a:solidFill>
                  <a:srgbClr val="FF0000"/>
                </a:solidFill>
              </a:rPr>
              <a:t> &lt;option&gt; &lt;parameters&gt;</a:t>
            </a:r>
          </a:p>
          <a:p>
            <a:pPr marL="896938" lvl="1" indent="-381000">
              <a:buNone/>
              <a:tabLst>
                <a:tab pos="2286000" algn="l"/>
              </a:tabLst>
            </a:pPr>
            <a:r>
              <a:rPr lang="en-US" altLang="en-US"/>
              <a:t>	</a:t>
            </a:r>
            <a:r>
              <a:rPr lang="en-US" altLang="en-US" u="sng" err="1"/>
              <a:t>Ví</a:t>
            </a:r>
            <a:r>
              <a:rPr lang="en-US" altLang="en-US" u="sng"/>
              <a:t> </a:t>
            </a:r>
            <a:r>
              <a:rPr lang="en-US" altLang="en-US" u="sng" err="1"/>
              <a:t>dụ</a:t>
            </a:r>
            <a:r>
              <a:rPr lang="en-US" altLang="en-US"/>
              <a:t>:</a:t>
            </a:r>
          </a:p>
          <a:p>
            <a:endParaRPr lang="en-US"/>
          </a:p>
        </p:txBody>
      </p:sp>
      <p:pic>
        <p:nvPicPr>
          <p:cNvPr id="4" name="Picture 4">
            <a:extLst>
              <a:ext uri="{FF2B5EF4-FFF2-40B4-BE49-F238E27FC236}">
                <a16:creationId xmlns:a16="http://schemas.microsoft.com/office/drawing/2014/main" id="{7D06CFEB-670D-4EE4-B288-BFB0B61E3492}"/>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647096" y="4280451"/>
            <a:ext cx="9036904" cy="1871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0172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1B2E-3D24-4B6F-BE35-A194CF60463D}"/>
              </a:ext>
            </a:extLst>
          </p:cNvPr>
          <p:cNvSpPr>
            <a:spLocks noGrp="1"/>
          </p:cNvSpPr>
          <p:nvPr>
            <p:ph type="title"/>
          </p:nvPr>
        </p:nvSpPr>
        <p:spPr/>
        <p:txBody>
          <a:bodyPr/>
          <a:lstStyle/>
          <a:p>
            <a:r>
              <a:rPr lang="en-US"/>
              <a:t>III.1 KIỂM TRA DUNG L</a:t>
            </a:r>
            <a:r>
              <a:rPr lang="vi-VN"/>
              <a:t>Ư</a:t>
            </a:r>
            <a:r>
              <a:rPr lang="en-US"/>
              <a:t>ỢNG Ổ ĐĨA</a:t>
            </a:r>
          </a:p>
        </p:txBody>
      </p:sp>
      <p:sp>
        <p:nvSpPr>
          <p:cNvPr id="3" name="Content Placeholder 2">
            <a:extLst>
              <a:ext uri="{FF2B5EF4-FFF2-40B4-BE49-F238E27FC236}">
                <a16:creationId xmlns:a16="http://schemas.microsoft.com/office/drawing/2014/main" id="{6A9BB4D0-23C6-4476-A0EE-A6FA25848E38}"/>
              </a:ext>
            </a:extLst>
          </p:cNvPr>
          <p:cNvSpPr>
            <a:spLocks noGrp="1"/>
          </p:cNvSpPr>
          <p:nvPr>
            <p:ph idx="1"/>
          </p:nvPr>
        </p:nvSpPr>
        <p:spPr/>
        <p:txBody>
          <a:bodyPr/>
          <a:lstStyle/>
          <a:p>
            <a:pPr lvl="1"/>
            <a:r>
              <a:rPr lang="en-US" err="1"/>
              <a:t>Để</a:t>
            </a:r>
            <a:r>
              <a:rPr lang="en-US"/>
              <a:t> </a:t>
            </a:r>
            <a:r>
              <a:rPr lang="vi-VN"/>
              <a:t>báo cáo lượng không gian trên đĩa được dùng bởi các tập tin và thư mục</a:t>
            </a:r>
            <a:r>
              <a:rPr lang="en-US"/>
              <a:t> ta </a:t>
            </a:r>
            <a:r>
              <a:rPr lang="en-US" err="1"/>
              <a:t>dùng</a:t>
            </a:r>
            <a:r>
              <a:rPr lang="en-US"/>
              <a:t> </a:t>
            </a:r>
            <a:r>
              <a:rPr lang="en-US" err="1"/>
              <a:t>lệnh</a:t>
            </a:r>
            <a:r>
              <a:rPr lang="en-US"/>
              <a:t> du</a:t>
            </a:r>
          </a:p>
          <a:p>
            <a:pPr lvl="1"/>
            <a:r>
              <a:rPr lang="en-US" i="1" u="sng" err="1"/>
              <a:t>Cú</a:t>
            </a:r>
            <a:r>
              <a:rPr lang="en-US" i="1" u="sng"/>
              <a:t> </a:t>
            </a:r>
            <a:r>
              <a:rPr lang="en-US" i="1" u="sng" err="1"/>
              <a:t>pháp</a:t>
            </a:r>
            <a:r>
              <a:rPr lang="en-US" i="1" u="sng"/>
              <a:t>: </a:t>
            </a:r>
            <a:r>
              <a:rPr lang="en-US"/>
              <a:t>  #</a:t>
            </a:r>
            <a:r>
              <a:rPr lang="en-US" b="1"/>
              <a:t>du &lt;option&gt; &lt;file&gt;</a:t>
            </a:r>
            <a:endParaRPr lang="en-US" i="1" u="sng"/>
          </a:p>
          <a:p>
            <a:pPr lvl="1"/>
            <a:endParaRPr lang="en-US"/>
          </a:p>
          <a:p>
            <a:pPr lvl="1"/>
            <a:r>
              <a:rPr lang="en-US" i="1" u="sng" err="1"/>
              <a:t>Ví</a:t>
            </a:r>
            <a:r>
              <a:rPr lang="en-US" i="1" u="sng"/>
              <a:t> </a:t>
            </a:r>
            <a:r>
              <a:rPr lang="en-US" i="1" u="sng" err="1"/>
              <a:t>dụ</a:t>
            </a:r>
            <a:r>
              <a:rPr lang="en-US" i="1" u="sng"/>
              <a:t>:</a:t>
            </a:r>
          </a:p>
        </p:txBody>
      </p:sp>
      <p:pic>
        <p:nvPicPr>
          <p:cNvPr id="5" name="Picture 4">
            <a:extLst>
              <a:ext uri="{FF2B5EF4-FFF2-40B4-BE49-F238E27FC236}">
                <a16:creationId xmlns:a16="http://schemas.microsoft.com/office/drawing/2014/main" id="{D52C67B4-B8FE-4F27-AFD8-AEF4B38A195F}"/>
              </a:ext>
            </a:extLst>
          </p:cNvPr>
          <p:cNvPicPr>
            <a:picLocks noChangeAspect="1"/>
          </p:cNvPicPr>
          <p:nvPr/>
        </p:nvPicPr>
        <p:blipFill>
          <a:blip r:embed="rId2"/>
          <a:stretch>
            <a:fillRect/>
          </a:stretch>
        </p:blipFill>
        <p:spPr>
          <a:xfrm>
            <a:off x="3700048" y="3724275"/>
            <a:ext cx="3857625" cy="2066925"/>
          </a:xfrm>
          <a:prstGeom prst="rect">
            <a:avLst/>
          </a:prstGeom>
        </p:spPr>
      </p:pic>
    </p:spTree>
    <p:extLst>
      <p:ext uri="{BB962C8B-B14F-4D97-AF65-F5344CB8AC3E}">
        <p14:creationId xmlns:p14="http://schemas.microsoft.com/office/powerpoint/2010/main" val="1218013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8B39-9CF5-4D8F-8B83-3CC2FE014DBF}"/>
              </a:ext>
            </a:extLst>
          </p:cNvPr>
          <p:cNvSpPr>
            <a:spLocks noGrp="1"/>
          </p:cNvSpPr>
          <p:nvPr>
            <p:ph type="title"/>
          </p:nvPr>
        </p:nvSpPr>
        <p:spPr/>
        <p:txBody>
          <a:bodyPr/>
          <a:lstStyle/>
          <a:p>
            <a:r>
              <a:rPr lang="en-US"/>
              <a:t>III.1 KIỂM TRA DUNG L</a:t>
            </a:r>
            <a:r>
              <a:rPr lang="vi-VN"/>
              <a:t>Ư</a:t>
            </a:r>
            <a:r>
              <a:rPr lang="en-US"/>
              <a:t>ỢNG Ổ ĐĨA</a:t>
            </a:r>
          </a:p>
        </p:txBody>
      </p:sp>
      <p:sp>
        <p:nvSpPr>
          <p:cNvPr id="3" name="Content Placeholder 2">
            <a:extLst>
              <a:ext uri="{FF2B5EF4-FFF2-40B4-BE49-F238E27FC236}">
                <a16:creationId xmlns:a16="http://schemas.microsoft.com/office/drawing/2014/main" id="{6B3F16CB-3848-41AD-98AE-93008CB28B53}"/>
              </a:ext>
            </a:extLst>
          </p:cNvPr>
          <p:cNvSpPr>
            <a:spLocks noGrp="1"/>
          </p:cNvSpPr>
          <p:nvPr>
            <p:ph idx="1"/>
          </p:nvPr>
        </p:nvSpPr>
        <p:spPr/>
        <p:txBody>
          <a:bodyPr/>
          <a:lstStyle/>
          <a:p>
            <a:r>
              <a:rPr lang="en-US" altLang="en-US"/>
              <a:t>KIỂM TRA FILESYSTEM VỚI </a:t>
            </a:r>
            <a:r>
              <a:rPr lang="en-US" altLang="en-US" err="1"/>
              <a:t>fsck</a:t>
            </a:r>
            <a:endParaRPr lang="en-US" altLang="en-US"/>
          </a:p>
          <a:p>
            <a:pPr lvl="1">
              <a:buNone/>
            </a:pPr>
            <a:r>
              <a:rPr lang="en-US" altLang="en-US" i="1" u="sng" err="1"/>
              <a:t>Cú</a:t>
            </a:r>
            <a:r>
              <a:rPr lang="en-US" altLang="en-US" i="1" u="sng"/>
              <a:t> </a:t>
            </a:r>
            <a:r>
              <a:rPr lang="en-US" altLang="en-US" i="1" u="sng" err="1"/>
              <a:t>pháp</a:t>
            </a:r>
            <a:r>
              <a:rPr lang="en-US" altLang="en-US"/>
              <a:t> : </a:t>
            </a:r>
            <a:r>
              <a:rPr lang="en-US" altLang="en-US" b="1">
                <a:solidFill>
                  <a:srgbClr val="FF0000"/>
                </a:solidFill>
              </a:rPr>
              <a:t>#</a:t>
            </a:r>
            <a:r>
              <a:rPr lang="en-US" altLang="en-US" b="1" err="1">
                <a:solidFill>
                  <a:srgbClr val="FF0000"/>
                </a:solidFill>
              </a:rPr>
              <a:t>fsck</a:t>
            </a:r>
            <a:r>
              <a:rPr lang="en-US" altLang="en-US" b="1">
                <a:solidFill>
                  <a:srgbClr val="FF0000"/>
                </a:solidFill>
              </a:rPr>
              <a:t>  &lt;option&gt;  &lt;partition&gt;</a:t>
            </a:r>
          </a:p>
          <a:p>
            <a:pPr lvl="1">
              <a:buNone/>
            </a:pPr>
            <a:r>
              <a:rPr lang="en-US" altLang="en-US" i="1" u="sng" err="1"/>
              <a:t>Ví</a:t>
            </a:r>
            <a:r>
              <a:rPr lang="en-US" altLang="en-US" i="1" u="sng"/>
              <a:t> </a:t>
            </a:r>
            <a:r>
              <a:rPr lang="en-US" altLang="en-US" i="1" u="sng" err="1"/>
              <a:t>dụ</a:t>
            </a:r>
            <a:r>
              <a:rPr lang="en-US" altLang="en-US"/>
              <a:t> : </a:t>
            </a:r>
            <a:r>
              <a:rPr lang="en-US" altLang="en-US">
                <a:solidFill>
                  <a:srgbClr val="FF0000"/>
                </a:solidFill>
              </a:rPr>
              <a:t>#</a:t>
            </a:r>
            <a:r>
              <a:rPr lang="en-US" altLang="en-US" err="1">
                <a:solidFill>
                  <a:srgbClr val="FF0000"/>
                </a:solidFill>
              </a:rPr>
              <a:t>fsck</a:t>
            </a:r>
            <a:r>
              <a:rPr lang="en-US" altLang="en-US">
                <a:solidFill>
                  <a:srgbClr val="FF0000"/>
                </a:solidFill>
              </a:rPr>
              <a:t>  –V  –a  /</a:t>
            </a:r>
          </a:p>
          <a:p>
            <a:pPr lvl="1">
              <a:buNone/>
            </a:pPr>
            <a:r>
              <a:rPr lang="en-US" altLang="en-US" err="1"/>
              <a:t>Bảng</a:t>
            </a:r>
            <a:r>
              <a:rPr lang="en-US" altLang="en-US"/>
              <a:t> </a:t>
            </a:r>
            <a:r>
              <a:rPr lang="en-US" altLang="en-US" err="1"/>
              <a:t>mô</a:t>
            </a:r>
            <a:r>
              <a:rPr lang="en-US" altLang="en-US"/>
              <a:t> </a:t>
            </a:r>
            <a:r>
              <a:rPr lang="en-US" altLang="en-US" err="1"/>
              <a:t>tả</a:t>
            </a:r>
            <a:r>
              <a:rPr lang="en-US" altLang="en-US"/>
              <a:t> </a:t>
            </a:r>
            <a:r>
              <a:rPr lang="en-US" altLang="en-US" err="1"/>
              <a:t>các</a:t>
            </a:r>
            <a:r>
              <a:rPr lang="en-US" altLang="en-US"/>
              <a:t> </a:t>
            </a:r>
            <a:r>
              <a:rPr lang="en-US" altLang="en-US" err="1"/>
              <a:t>tùy</a:t>
            </a:r>
            <a:r>
              <a:rPr lang="en-US" altLang="en-US"/>
              <a:t> </a:t>
            </a:r>
            <a:r>
              <a:rPr lang="en-US" altLang="en-US" err="1"/>
              <a:t>chọn</a:t>
            </a:r>
            <a:r>
              <a:rPr lang="en-US" altLang="en-US"/>
              <a:t>:</a:t>
            </a:r>
          </a:p>
          <a:p>
            <a:endParaRPr lang="en-US"/>
          </a:p>
        </p:txBody>
      </p:sp>
      <p:graphicFrame>
        <p:nvGraphicFramePr>
          <p:cNvPr id="5" name="Group 85">
            <a:extLst>
              <a:ext uri="{FF2B5EF4-FFF2-40B4-BE49-F238E27FC236}">
                <a16:creationId xmlns:a16="http://schemas.microsoft.com/office/drawing/2014/main" id="{3666EE41-7DFD-409F-9DA0-A8A5722DE4B7}"/>
              </a:ext>
            </a:extLst>
          </p:cNvPr>
          <p:cNvGraphicFramePr>
            <a:graphicFrameLocks/>
          </p:cNvGraphicFramePr>
          <p:nvPr>
            <p:extLst>
              <p:ext uri="{D42A27DB-BD31-4B8C-83A1-F6EECF244321}">
                <p14:modId xmlns:p14="http://schemas.microsoft.com/office/powerpoint/2010/main" val="137514191"/>
              </p:ext>
            </p:extLst>
          </p:nvPr>
        </p:nvGraphicFramePr>
        <p:xfrm>
          <a:off x="3709160" y="3429000"/>
          <a:ext cx="7777162" cy="3200400"/>
        </p:xfrm>
        <a:graphic>
          <a:graphicData uri="http://schemas.openxmlformats.org/drawingml/2006/table">
            <a:tbl>
              <a:tblPr/>
              <a:tblGrid>
                <a:gridCol w="1357312">
                  <a:extLst>
                    <a:ext uri="{9D8B030D-6E8A-4147-A177-3AD203B41FA5}">
                      <a16:colId xmlns:a16="http://schemas.microsoft.com/office/drawing/2014/main" val="20000"/>
                    </a:ext>
                  </a:extLst>
                </a:gridCol>
                <a:gridCol w="6419850">
                  <a:extLst>
                    <a:ext uri="{9D8B030D-6E8A-4147-A177-3AD203B41FA5}">
                      <a16:colId xmlns:a16="http://schemas.microsoft.com/office/drawing/2014/main" val="20001"/>
                    </a:ext>
                  </a:extLst>
                </a:gridCol>
              </a:tblGrid>
              <a:tr h="33655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rPr>
                        <a:t>Tùy chọn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rPr>
                        <a:t>Mô tả</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23875">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a:ln>
                            <a:noFill/>
                          </a:ln>
                          <a:solidFill>
                            <a:srgbClr val="FF0000"/>
                          </a:solidFill>
                          <a:effectLst/>
                          <a:latin typeface="Tahoma" pitchFamily="34" charset="0"/>
                        </a:rPr>
                        <a:t>-A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Duyệt khắp tập tin </a:t>
                      </a:r>
                      <a:r>
                        <a:rPr kumimoji="0" lang="en-US" sz="1800" b="0" i="0" u="none" strike="noStrike" cap="none" normalizeH="0" baseline="0">
                          <a:ln>
                            <a:noFill/>
                          </a:ln>
                          <a:solidFill>
                            <a:srgbClr val="FF0000"/>
                          </a:solidFill>
                          <a:effectLst/>
                          <a:latin typeface="Tahoma" pitchFamily="34" charset="0"/>
                        </a:rPr>
                        <a:t>/etc/fstab</a:t>
                      </a:r>
                      <a:r>
                        <a:rPr kumimoji="0" lang="en-US" sz="1800" b="0" i="0" u="none" strike="noStrike" cap="none" normalizeH="0" baseline="0">
                          <a:ln>
                            <a:noFill/>
                          </a:ln>
                          <a:solidFill>
                            <a:schemeClr val="tx1"/>
                          </a:solidFill>
                          <a:effectLst/>
                          <a:latin typeface="Tahoma" pitchFamily="34" charset="0"/>
                        </a:rPr>
                        <a:t> và cố gắng kiểm tra tất cả các hệ thống tập tin chỉ trong một lần duyệt.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a:ln>
                            <a:noFill/>
                          </a:ln>
                          <a:solidFill>
                            <a:srgbClr val="FF0000"/>
                          </a:solidFill>
                          <a:effectLst/>
                          <a:latin typeface="Tahoma" pitchFamily="34" charset="0"/>
                        </a:rPr>
                        <a:t>-V</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err="1">
                          <a:ln>
                            <a:noFill/>
                          </a:ln>
                          <a:solidFill>
                            <a:schemeClr val="tx1"/>
                          </a:solidFill>
                          <a:effectLst/>
                          <a:latin typeface="Tahoma" pitchFamily="34" charset="0"/>
                        </a:rPr>
                        <a:t>Chế</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độ</a:t>
                      </a:r>
                      <a:r>
                        <a:rPr kumimoji="0" lang="en-US" sz="1800" b="0" i="0" u="none" strike="noStrike" cap="none" normalizeH="0" baseline="0">
                          <a:ln>
                            <a:noFill/>
                          </a:ln>
                          <a:solidFill>
                            <a:schemeClr val="tx1"/>
                          </a:solidFill>
                          <a:effectLst/>
                          <a:latin typeface="Tahoma" pitchFamily="34" charset="0"/>
                        </a:rPr>
                        <a:t> chi </a:t>
                      </a:r>
                      <a:r>
                        <a:rPr kumimoji="0" lang="en-US" sz="1800" b="0" i="0" u="none" strike="noStrike" cap="none" normalizeH="0" baseline="0" err="1">
                          <a:ln>
                            <a:noFill/>
                          </a:ln>
                          <a:solidFill>
                            <a:schemeClr val="tx1"/>
                          </a:solidFill>
                          <a:effectLst/>
                          <a:latin typeface="Tahoma" pitchFamily="34" charset="0"/>
                        </a:rPr>
                        <a:t>tiết</a:t>
                      </a:r>
                      <a:r>
                        <a:rPr kumimoji="0" lang="en-US" sz="1800" b="0" i="0" u="none" strike="noStrike" cap="none" normalizeH="0" baseline="0">
                          <a:ln>
                            <a:noFill/>
                          </a:ln>
                          <a:solidFill>
                            <a:schemeClr val="tx1"/>
                          </a:solidFill>
                          <a:effectLst/>
                          <a:latin typeface="Tahoma" pitchFamily="34" charset="0"/>
                        </a:rPr>
                        <a:t>. Cho </a:t>
                      </a:r>
                      <a:r>
                        <a:rPr kumimoji="0" lang="en-US" sz="1800" b="0" i="0" u="none" strike="noStrike" cap="none" normalizeH="0" baseline="0" err="1">
                          <a:ln>
                            <a:noFill/>
                          </a:ln>
                          <a:solidFill>
                            <a:schemeClr val="tx1"/>
                          </a:solidFill>
                          <a:effectLst/>
                          <a:latin typeface="Tahoma" pitchFamily="34" charset="0"/>
                        </a:rPr>
                        <a:t>biết</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lệnh</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fsck</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đang</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làm</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gì</a:t>
                      </a:r>
                      <a:r>
                        <a:rPr kumimoji="0" lang="en-US" sz="1800" b="0" i="0" u="none" strike="noStrike" cap="none" normalizeH="0" baseline="0">
                          <a:ln>
                            <a:noFill/>
                          </a:ln>
                          <a:solidFill>
                            <a:schemeClr val="tx1"/>
                          </a:solidFill>
                          <a:effectLst/>
                          <a:latin typeface="Tahoma" pitchFamily="34" charset="0"/>
                        </a:rPr>
                        <a: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336550">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a:ln>
                            <a:noFill/>
                          </a:ln>
                          <a:solidFill>
                            <a:srgbClr val="FF0000"/>
                          </a:solidFill>
                          <a:effectLst/>
                          <a:latin typeface="Tahoma" pitchFamily="34" charset="0"/>
                        </a:rPr>
                        <a:t>-t </a:t>
                      </a:r>
                      <a:r>
                        <a:rPr kumimoji="0" lang="en-US" sz="1800" b="0" i="0" u="none" strike="noStrike" cap="none" normalizeH="0" baseline="0" err="1">
                          <a:ln>
                            <a:noFill/>
                          </a:ln>
                          <a:solidFill>
                            <a:srgbClr val="FF0000"/>
                          </a:solidFill>
                          <a:effectLst/>
                          <a:latin typeface="Tahoma" pitchFamily="34" charset="0"/>
                        </a:rPr>
                        <a:t>loại</a:t>
                      </a:r>
                      <a:r>
                        <a:rPr kumimoji="0" lang="en-US" sz="1800" b="0" i="0" u="none" strike="noStrike" cap="none" normalizeH="0" baseline="0">
                          <a:ln>
                            <a:noFill/>
                          </a:ln>
                          <a:solidFill>
                            <a:srgbClr val="FF0000"/>
                          </a:solidFill>
                          <a:effectLst/>
                          <a:latin typeface="Tahoma" pitchFamily="34" charset="0"/>
                        </a:rPr>
                        <a:t>-fs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err="1">
                          <a:ln>
                            <a:noFill/>
                          </a:ln>
                          <a:solidFill>
                            <a:schemeClr val="tx1"/>
                          </a:solidFill>
                          <a:effectLst/>
                          <a:latin typeface="Tahoma" pitchFamily="34" charset="0"/>
                        </a:rPr>
                        <a:t>Xác</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định</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loại</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hệ</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thống</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tập</a:t>
                      </a:r>
                      <a:r>
                        <a:rPr kumimoji="0" lang="en-US" sz="1800" b="0" i="0" u="none" strike="noStrike" cap="none" normalizeH="0" baseline="0">
                          <a:ln>
                            <a:noFill/>
                          </a:ln>
                          <a:solidFill>
                            <a:schemeClr val="tx1"/>
                          </a:solidFill>
                          <a:effectLst/>
                          <a:latin typeface="Tahoma" pitchFamily="34" charset="0"/>
                        </a:rPr>
                        <a:t> tin </a:t>
                      </a:r>
                      <a:r>
                        <a:rPr kumimoji="0" lang="en-US" sz="1800" b="0" i="0" u="none" strike="noStrike" cap="none" normalizeH="0" baseline="0" err="1">
                          <a:ln>
                            <a:noFill/>
                          </a:ln>
                          <a:solidFill>
                            <a:schemeClr val="tx1"/>
                          </a:solidFill>
                          <a:effectLst/>
                          <a:latin typeface="Tahoma" pitchFamily="34" charset="0"/>
                        </a:rPr>
                        <a:t>cần</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kiểm</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tra</a:t>
                      </a:r>
                      <a:r>
                        <a:rPr kumimoji="0" lang="en-US" sz="1800" b="0" i="0" u="none" strike="noStrike" cap="none" normalizeH="0" baseline="0">
                          <a:ln>
                            <a:noFill/>
                          </a:ln>
                          <a:solidFill>
                            <a:schemeClr val="tx1"/>
                          </a:solidFill>
                          <a:effectLst/>
                          <a:latin typeface="Tahoma" pitchFamily="34" charset="0"/>
                        </a:rPr>
                        <a: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7338">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a:ln>
                            <a:noFill/>
                          </a:ln>
                          <a:solidFill>
                            <a:srgbClr val="FF0000"/>
                          </a:solidFill>
                          <a:effectLst/>
                          <a:latin typeface="Tahoma" pitchFamily="34" charset="0"/>
                        </a:rPr>
                        <a:t>-a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err="1">
                          <a:ln>
                            <a:noFill/>
                          </a:ln>
                          <a:solidFill>
                            <a:schemeClr val="tx1"/>
                          </a:solidFill>
                          <a:effectLst/>
                          <a:latin typeface="Tahoma" pitchFamily="34" charset="0"/>
                        </a:rPr>
                        <a:t>Tự</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động</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sửa</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chữa</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hệ</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thống</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tập</a:t>
                      </a:r>
                      <a:r>
                        <a:rPr kumimoji="0" lang="en-US" sz="1800" b="0" i="0" u="none" strike="noStrike" cap="none" normalizeH="0" baseline="0">
                          <a:ln>
                            <a:noFill/>
                          </a:ln>
                          <a:solidFill>
                            <a:schemeClr val="tx1"/>
                          </a:solidFill>
                          <a:effectLst/>
                          <a:latin typeface="Tahoma" pitchFamily="34" charset="0"/>
                        </a:rPr>
                        <a:t> tin </a:t>
                      </a:r>
                      <a:r>
                        <a:rPr kumimoji="0" lang="en-US" sz="1800" b="0" i="0" u="none" strike="noStrike" cap="none" normalizeH="0" baseline="0" err="1">
                          <a:ln>
                            <a:noFill/>
                          </a:ln>
                          <a:solidFill>
                            <a:schemeClr val="tx1"/>
                          </a:solidFill>
                          <a:effectLst/>
                          <a:latin typeface="Tahoma" pitchFamily="34" charset="0"/>
                        </a:rPr>
                        <a:t>mà</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không</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cần</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hỏi</a:t>
                      </a:r>
                      <a:r>
                        <a:rPr kumimoji="0" lang="en-US" sz="1800" b="0" i="0" u="none" strike="noStrike" cap="none" normalizeH="0" baseline="0">
                          <a:ln>
                            <a:noFill/>
                          </a:ln>
                          <a:solidFill>
                            <a:schemeClr val="tx1"/>
                          </a:solidFill>
                          <a:effectLst/>
                          <a:latin typeface="Tahoma" pitchFamily="34" charset="0"/>
                        </a:rPr>
                        <a: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336550">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a:ln>
                            <a:noFill/>
                          </a:ln>
                          <a:solidFill>
                            <a:srgbClr val="FF0000"/>
                          </a:solidFill>
                          <a:effectLst/>
                          <a:latin typeface="Tahoma" pitchFamily="34" charset="0"/>
                        </a:rPr>
                        <a:t>-l</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Liệt kê tất cả các tên tập tin trong hệ thống tập tin.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a:ln>
                            <a:noFill/>
                          </a:ln>
                          <a:solidFill>
                            <a:srgbClr val="FF0000"/>
                          </a:solidFill>
                          <a:effectLst/>
                          <a:latin typeface="Tahoma" pitchFamily="34" charset="0"/>
                        </a:rPr>
                        <a:t>-r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Hỏi trước khi sửa chữa hệ thống tập tin.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6"/>
                  </a:ext>
                </a:extLst>
              </a:tr>
              <a:tr h="336550">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a:ln>
                            <a:noFill/>
                          </a:ln>
                          <a:solidFill>
                            <a:srgbClr val="FF0000"/>
                          </a:solidFill>
                          <a:effectLst/>
                          <a:latin typeface="Tahoma" pitchFamily="34" charset="0"/>
                        </a:rPr>
                        <a:t>-s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err="1">
                          <a:ln>
                            <a:noFill/>
                          </a:ln>
                          <a:solidFill>
                            <a:schemeClr val="tx1"/>
                          </a:solidFill>
                          <a:effectLst/>
                          <a:latin typeface="Tahoma" pitchFamily="34" charset="0"/>
                        </a:rPr>
                        <a:t>Liệt</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kê</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các</a:t>
                      </a:r>
                      <a:r>
                        <a:rPr kumimoji="0" lang="en-US" sz="1800" b="0" i="0" u="none" strike="noStrike" cap="none" normalizeH="0" baseline="0">
                          <a:ln>
                            <a:noFill/>
                          </a:ln>
                          <a:solidFill>
                            <a:schemeClr val="tx1"/>
                          </a:solidFill>
                          <a:effectLst/>
                          <a:latin typeface="Tahoma" pitchFamily="34" charset="0"/>
                        </a:rPr>
                        <a:t> superblock </a:t>
                      </a:r>
                      <a:r>
                        <a:rPr kumimoji="0" lang="en-US" sz="1800" b="0" i="0" u="none" strike="noStrike" cap="none" normalizeH="0" baseline="0" err="1">
                          <a:ln>
                            <a:noFill/>
                          </a:ln>
                          <a:solidFill>
                            <a:schemeClr val="tx1"/>
                          </a:solidFill>
                          <a:effectLst/>
                          <a:latin typeface="Tahoma" pitchFamily="34" charset="0"/>
                        </a:rPr>
                        <a:t>trước</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khi</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kiểm</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tra</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hệ</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thống</a:t>
                      </a:r>
                      <a:r>
                        <a:rPr kumimoji="0" lang="en-US" sz="1800" b="0" i="0" u="none" strike="noStrike" cap="none" normalizeH="0" baseline="0">
                          <a:ln>
                            <a:noFill/>
                          </a:ln>
                          <a:solidFill>
                            <a:schemeClr val="tx1"/>
                          </a:solidFill>
                          <a:effectLst/>
                          <a:latin typeface="Tahoma" pitchFamily="34" charset="0"/>
                        </a:rPr>
                        <a:t> </a:t>
                      </a:r>
                      <a:r>
                        <a:rPr kumimoji="0" lang="en-US" sz="1800" b="0" i="0" u="none" strike="noStrike" cap="none" normalizeH="0" baseline="0" err="1">
                          <a:ln>
                            <a:noFill/>
                          </a:ln>
                          <a:solidFill>
                            <a:schemeClr val="tx1"/>
                          </a:solidFill>
                          <a:effectLst/>
                          <a:latin typeface="Tahoma" pitchFamily="34" charset="0"/>
                        </a:rPr>
                        <a:t>tập</a:t>
                      </a:r>
                      <a:r>
                        <a:rPr kumimoji="0" lang="en-US" sz="1800" b="0" i="0" u="none" strike="noStrike" cap="none" normalizeH="0" baseline="0">
                          <a:ln>
                            <a:noFill/>
                          </a:ln>
                          <a:solidFill>
                            <a:schemeClr val="tx1"/>
                          </a:solidFill>
                          <a:effectLst/>
                          <a:latin typeface="Tahoma" pitchFamily="34" charset="0"/>
                        </a:rPr>
                        <a:t> tin.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58096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31D0-60E6-429B-A2E5-2CB8D5DCB530}"/>
              </a:ext>
            </a:extLst>
          </p:cNvPr>
          <p:cNvSpPr>
            <a:spLocks noGrp="1"/>
          </p:cNvSpPr>
          <p:nvPr>
            <p:ph type="title"/>
          </p:nvPr>
        </p:nvSpPr>
        <p:spPr/>
        <p:txBody>
          <a:bodyPr/>
          <a:lstStyle/>
          <a:p>
            <a:r>
              <a:rPr lang="en-US"/>
              <a:t>III.2 TẠO PHÂN VÙNG Ổ CỨNG</a:t>
            </a:r>
          </a:p>
        </p:txBody>
      </p:sp>
      <p:sp>
        <p:nvSpPr>
          <p:cNvPr id="3" name="Content Placeholder 2">
            <a:extLst>
              <a:ext uri="{FF2B5EF4-FFF2-40B4-BE49-F238E27FC236}">
                <a16:creationId xmlns:a16="http://schemas.microsoft.com/office/drawing/2014/main" id="{D4A206F4-AB2F-40E2-BF65-314A57355452}"/>
              </a:ext>
            </a:extLst>
          </p:cNvPr>
          <p:cNvSpPr>
            <a:spLocks noGrp="1"/>
          </p:cNvSpPr>
          <p:nvPr>
            <p:ph idx="1"/>
          </p:nvPr>
        </p:nvSpPr>
        <p:spPr/>
        <p:txBody>
          <a:bodyPr/>
          <a:lstStyle/>
          <a:p>
            <a:pPr algn="just"/>
            <a:r>
              <a:rPr lang="en-US" err="1"/>
              <a:t>Để</a:t>
            </a:r>
            <a:r>
              <a:rPr lang="en-US"/>
              <a:t> </a:t>
            </a:r>
            <a:r>
              <a:rPr lang="en-US" err="1"/>
              <a:t>kiểm</a:t>
            </a:r>
            <a:r>
              <a:rPr lang="en-US"/>
              <a:t> </a:t>
            </a:r>
            <a:r>
              <a:rPr lang="en-US" err="1"/>
              <a:t>tra</a:t>
            </a:r>
            <a:r>
              <a:rPr lang="en-US"/>
              <a:t> </a:t>
            </a:r>
            <a:r>
              <a:rPr lang="en-US" err="1"/>
              <a:t>xem</a:t>
            </a:r>
            <a:r>
              <a:rPr lang="en-US"/>
              <a:t> </a:t>
            </a:r>
            <a:r>
              <a:rPr lang="en-US" err="1"/>
              <a:t>một</a:t>
            </a:r>
            <a:r>
              <a:rPr lang="en-US"/>
              <a:t> ổ </a:t>
            </a:r>
            <a:r>
              <a:rPr lang="en-US" err="1"/>
              <a:t>cứng</a:t>
            </a:r>
            <a:r>
              <a:rPr lang="en-US"/>
              <a:t> </a:t>
            </a:r>
            <a:r>
              <a:rPr lang="en-US" err="1"/>
              <a:t>đã</a:t>
            </a:r>
            <a:r>
              <a:rPr lang="en-US"/>
              <a:t> </a:t>
            </a:r>
            <a:r>
              <a:rPr lang="en-US" err="1"/>
              <a:t>gắn</a:t>
            </a:r>
            <a:r>
              <a:rPr lang="en-US"/>
              <a:t> </a:t>
            </a:r>
            <a:r>
              <a:rPr lang="en-US" err="1"/>
              <a:t>vào</a:t>
            </a:r>
            <a:r>
              <a:rPr lang="en-US"/>
              <a:t> </a:t>
            </a:r>
            <a:r>
              <a:rPr lang="en-US" err="1"/>
              <a:t>máy</a:t>
            </a:r>
            <a:r>
              <a:rPr lang="en-US"/>
              <a:t> </a:t>
            </a:r>
            <a:r>
              <a:rPr lang="en-US" err="1"/>
              <a:t>tính</a:t>
            </a:r>
            <a:r>
              <a:rPr lang="en-US"/>
              <a:t> </a:t>
            </a:r>
            <a:r>
              <a:rPr lang="en-US" err="1"/>
              <a:t>của</a:t>
            </a:r>
            <a:r>
              <a:rPr lang="en-US"/>
              <a:t> </a:t>
            </a:r>
            <a:r>
              <a:rPr lang="en-US" err="1"/>
              <a:t>mình</a:t>
            </a:r>
            <a:r>
              <a:rPr lang="en-US"/>
              <a:t> hay </a:t>
            </a:r>
            <a:r>
              <a:rPr lang="en-US" err="1"/>
              <a:t>ch</a:t>
            </a:r>
            <a:r>
              <a:rPr lang="vi-VN"/>
              <a:t>ư</a:t>
            </a:r>
            <a:r>
              <a:rPr lang="en-US"/>
              <a:t>a, ta </a:t>
            </a:r>
            <a:r>
              <a:rPr lang="en-US" err="1"/>
              <a:t>dùng</a:t>
            </a:r>
            <a:r>
              <a:rPr lang="en-US"/>
              <a:t> </a:t>
            </a:r>
            <a:r>
              <a:rPr lang="en-US" err="1"/>
              <a:t>lệnh</a:t>
            </a:r>
            <a:r>
              <a:rPr lang="en-US"/>
              <a:t> </a:t>
            </a:r>
            <a:r>
              <a:rPr lang="en-US" err="1"/>
              <a:t>fdisk</a:t>
            </a:r>
            <a:r>
              <a:rPr lang="en-US"/>
              <a:t> </a:t>
            </a:r>
            <a:r>
              <a:rPr lang="en-US" err="1"/>
              <a:t>nh</a:t>
            </a:r>
            <a:r>
              <a:rPr lang="vi-VN"/>
              <a:t>ư</a:t>
            </a:r>
            <a:r>
              <a:rPr lang="en-US"/>
              <a:t> </a:t>
            </a:r>
            <a:r>
              <a:rPr lang="en-US" err="1"/>
              <a:t>sau</a:t>
            </a:r>
            <a:r>
              <a:rPr lang="en-US"/>
              <a:t>:</a:t>
            </a:r>
          </a:p>
          <a:p>
            <a:pPr marL="0" indent="0" algn="just">
              <a:buNone/>
            </a:pPr>
            <a:r>
              <a:rPr lang="en-US"/>
              <a:t>#</a:t>
            </a:r>
            <a:r>
              <a:rPr lang="en-US" err="1"/>
              <a:t>fdisk</a:t>
            </a:r>
            <a:r>
              <a:rPr lang="en-US"/>
              <a:t> –l</a:t>
            </a:r>
          </a:p>
          <a:p>
            <a:pPr algn="just"/>
            <a:r>
              <a:rPr lang="en-US" err="1"/>
              <a:t>Khi</a:t>
            </a:r>
            <a:r>
              <a:rPr lang="en-US"/>
              <a:t> </a:t>
            </a:r>
            <a:r>
              <a:rPr lang="en-US" err="1"/>
              <a:t>đó</a:t>
            </a:r>
            <a:r>
              <a:rPr lang="en-US"/>
              <a:t>, </a:t>
            </a:r>
            <a:r>
              <a:rPr lang="en-US" err="1"/>
              <a:t>hệ</a:t>
            </a:r>
            <a:r>
              <a:rPr lang="en-US"/>
              <a:t> </a:t>
            </a:r>
            <a:r>
              <a:rPr lang="en-US" err="1"/>
              <a:t>thống</a:t>
            </a:r>
            <a:r>
              <a:rPr lang="en-US"/>
              <a:t> </a:t>
            </a:r>
            <a:r>
              <a:rPr lang="en-US" err="1"/>
              <a:t>sẽ</a:t>
            </a:r>
            <a:r>
              <a:rPr lang="en-US"/>
              <a:t> </a:t>
            </a:r>
            <a:r>
              <a:rPr lang="en-US" err="1"/>
              <a:t>báo</a:t>
            </a:r>
            <a:r>
              <a:rPr lang="en-US"/>
              <a:t> ra </a:t>
            </a:r>
            <a:r>
              <a:rPr lang="en-US" err="1"/>
              <a:t>có</a:t>
            </a:r>
            <a:r>
              <a:rPr lang="en-US"/>
              <a:t> bao </a:t>
            </a:r>
            <a:r>
              <a:rPr lang="en-US" err="1"/>
              <a:t>nhiêu</a:t>
            </a:r>
            <a:r>
              <a:rPr lang="en-US"/>
              <a:t> ổ </a:t>
            </a:r>
            <a:r>
              <a:rPr lang="en-US" err="1"/>
              <a:t>cứng</a:t>
            </a:r>
            <a:r>
              <a:rPr lang="en-US"/>
              <a:t>, partition đ</a:t>
            </a:r>
            <a:r>
              <a:rPr lang="vi-VN"/>
              <a:t>ư</a:t>
            </a:r>
            <a:r>
              <a:rPr lang="en-US" err="1"/>
              <a:t>ợc</a:t>
            </a:r>
            <a:r>
              <a:rPr lang="en-US"/>
              <a:t> </a:t>
            </a:r>
            <a:r>
              <a:rPr lang="en-US" err="1"/>
              <a:t>gắn</a:t>
            </a:r>
            <a:r>
              <a:rPr lang="en-US"/>
              <a:t> </a:t>
            </a:r>
            <a:r>
              <a:rPr lang="en-US" err="1"/>
              <a:t>trên</a:t>
            </a:r>
            <a:r>
              <a:rPr lang="en-US"/>
              <a:t> </a:t>
            </a:r>
            <a:r>
              <a:rPr lang="en-US" err="1"/>
              <a:t>máy</a:t>
            </a:r>
            <a:r>
              <a:rPr lang="en-US"/>
              <a:t> </a:t>
            </a:r>
            <a:r>
              <a:rPr lang="en-US" err="1"/>
              <a:t>tính</a:t>
            </a:r>
            <a:r>
              <a:rPr lang="en-US"/>
              <a:t>.</a:t>
            </a:r>
          </a:p>
          <a:p>
            <a:pPr algn="just"/>
            <a:r>
              <a:rPr lang="en-US" err="1"/>
              <a:t>Ví</a:t>
            </a:r>
            <a:r>
              <a:rPr lang="en-US"/>
              <a:t> </a:t>
            </a:r>
            <a:r>
              <a:rPr lang="en-US" err="1"/>
              <a:t>dụ</a:t>
            </a:r>
            <a:r>
              <a:rPr lang="en-US"/>
              <a:t>: </a:t>
            </a:r>
          </a:p>
        </p:txBody>
      </p:sp>
      <p:pic>
        <p:nvPicPr>
          <p:cNvPr id="4" name="Picture 3">
            <a:extLst>
              <a:ext uri="{FF2B5EF4-FFF2-40B4-BE49-F238E27FC236}">
                <a16:creationId xmlns:a16="http://schemas.microsoft.com/office/drawing/2014/main" id="{B84DBF92-9CD0-4C8F-9BBA-7257EE678731}"/>
              </a:ext>
            </a:extLst>
          </p:cNvPr>
          <p:cNvPicPr>
            <a:picLocks noChangeAspect="1"/>
          </p:cNvPicPr>
          <p:nvPr/>
        </p:nvPicPr>
        <p:blipFill>
          <a:blip r:embed="rId2"/>
          <a:stretch>
            <a:fillRect/>
          </a:stretch>
        </p:blipFill>
        <p:spPr>
          <a:xfrm>
            <a:off x="4142755" y="3322802"/>
            <a:ext cx="6521932" cy="3302742"/>
          </a:xfrm>
          <a:prstGeom prst="rect">
            <a:avLst/>
          </a:prstGeom>
        </p:spPr>
      </p:pic>
    </p:spTree>
    <p:extLst>
      <p:ext uri="{BB962C8B-B14F-4D97-AF65-F5344CB8AC3E}">
        <p14:creationId xmlns:p14="http://schemas.microsoft.com/office/powerpoint/2010/main" val="27541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9B25-1C50-45C2-B3E1-8675F624AD43}"/>
              </a:ext>
            </a:extLst>
          </p:cNvPr>
          <p:cNvSpPr>
            <a:spLocks noGrp="1"/>
          </p:cNvSpPr>
          <p:nvPr>
            <p:ph type="title"/>
          </p:nvPr>
        </p:nvSpPr>
        <p:spPr/>
        <p:txBody>
          <a:bodyPr/>
          <a:lstStyle/>
          <a:p>
            <a:r>
              <a:rPr lang="en-US"/>
              <a:t>III.2 TẠO PHÂN VÙNG Ổ CỨNG</a:t>
            </a:r>
          </a:p>
        </p:txBody>
      </p:sp>
      <p:sp>
        <p:nvSpPr>
          <p:cNvPr id="3" name="Content Placeholder 2">
            <a:extLst>
              <a:ext uri="{FF2B5EF4-FFF2-40B4-BE49-F238E27FC236}">
                <a16:creationId xmlns:a16="http://schemas.microsoft.com/office/drawing/2014/main" id="{AE7E8D6C-099F-44EB-B058-7A4AF3D9EEAC}"/>
              </a:ext>
            </a:extLst>
          </p:cNvPr>
          <p:cNvSpPr>
            <a:spLocks noGrp="1"/>
          </p:cNvSpPr>
          <p:nvPr>
            <p:ph idx="1"/>
          </p:nvPr>
        </p:nvSpPr>
        <p:spPr/>
        <p:txBody>
          <a:bodyPr/>
          <a:lstStyle/>
          <a:p>
            <a:r>
              <a:rPr lang="en-US" err="1"/>
              <a:t>Để</a:t>
            </a:r>
            <a:r>
              <a:rPr lang="en-US"/>
              <a:t> format partition, ta </a:t>
            </a:r>
            <a:r>
              <a:rPr lang="en-US" err="1"/>
              <a:t>dùng</a:t>
            </a:r>
            <a:r>
              <a:rPr lang="en-US"/>
              <a:t> </a:t>
            </a:r>
            <a:r>
              <a:rPr lang="en-US" err="1"/>
              <a:t>lệnh</a:t>
            </a:r>
            <a:r>
              <a:rPr lang="en-US"/>
              <a:t>:</a:t>
            </a:r>
          </a:p>
          <a:p>
            <a:pPr marL="0" indent="0" algn="ctr">
              <a:buNone/>
            </a:pPr>
            <a:r>
              <a:rPr lang="en-US" err="1"/>
              <a:t>Fdisk</a:t>
            </a:r>
            <a:r>
              <a:rPr lang="en-US"/>
              <a:t> &lt;đ</a:t>
            </a:r>
            <a:r>
              <a:rPr lang="vi-VN"/>
              <a:t>ư</a:t>
            </a:r>
            <a:r>
              <a:rPr lang="en-US" err="1"/>
              <a:t>ờng</a:t>
            </a:r>
            <a:r>
              <a:rPr lang="en-US"/>
              <a:t> </a:t>
            </a:r>
            <a:r>
              <a:rPr lang="en-US" err="1"/>
              <a:t>dẫn</a:t>
            </a:r>
            <a:r>
              <a:rPr lang="en-US"/>
              <a:t> </a:t>
            </a:r>
            <a:r>
              <a:rPr lang="en-US" err="1"/>
              <a:t>th</a:t>
            </a:r>
            <a:r>
              <a:rPr lang="vi-VN"/>
              <a:t>ư</a:t>
            </a:r>
            <a:r>
              <a:rPr lang="en-US"/>
              <a:t> </a:t>
            </a:r>
            <a:r>
              <a:rPr lang="en-US" err="1"/>
              <a:t>mục</a:t>
            </a:r>
            <a:r>
              <a:rPr lang="en-US"/>
              <a:t> </a:t>
            </a:r>
            <a:r>
              <a:rPr lang="en-US" err="1"/>
              <a:t>chứa</a:t>
            </a:r>
            <a:r>
              <a:rPr lang="en-US"/>
              <a:t> ổ </a:t>
            </a:r>
            <a:r>
              <a:rPr lang="en-US" err="1"/>
              <a:t>đĩa</a:t>
            </a:r>
            <a:r>
              <a:rPr lang="en-US"/>
              <a:t>&gt;</a:t>
            </a:r>
          </a:p>
          <a:p>
            <a:r>
              <a:rPr lang="en-US" err="1"/>
              <a:t>Ví</a:t>
            </a:r>
            <a:r>
              <a:rPr lang="en-US"/>
              <a:t> </a:t>
            </a:r>
            <a:r>
              <a:rPr lang="en-US" err="1"/>
              <a:t>dụ</a:t>
            </a:r>
            <a:r>
              <a:rPr lang="en-US"/>
              <a:t>:</a:t>
            </a:r>
          </a:p>
          <a:p>
            <a:endParaRPr lang="en-US"/>
          </a:p>
        </p:txBody>
      </p:sp>
      <p:pic>
        <p:nvPicPr>
          <p:cNvPr id="4" name="Picture 3" descr="huong-dan-mount-them-o-cung-tren-centos-04">
            <a:extLst>
              <a:ext uri="{FF2B5EF4-FFF2-40B4-BE49-F238E27FC236}">
                <a16:creationId xmlns:a16="http://schemas.microsoft.com/office/drawing/2014/main" id="{886234A4-331E-4BAE-ACC3-245063C494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70043" y="2949823"/>
            <a:ext cx="8812696" cy="1095403"/>
          </a:xfrm>
          <a:prstGeom prst="rect">
            <a:avLst/>
          </a:prstGeom>
          <a:noFill/>
          <a:ln>
            <a:noFill/>
          </a:ln>
        </p:spPr>
      </p:pic>
    </p:spTree>
    <p:extLst>
      <p:ext uri="{BB962C8B-B14F-4D97-AF65-F5344CB8AC3E}">
        <p14:creationId xmlns:p14="http://schemas.microsoft.com/office/powerpoint/2010/main" val="79461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0099-5CFB-403B-B37B-C361B8AAA44D}"/>
              </a:ext>
            </a:extLst>
          </p:cNvPr>
          <p:cNvSpPr>
            <a:spLocks noGrp="1"/>
          </p:cNvSpPr>
          <p:nvPr>
            <p:ph type="title"/>
          </p:nvPr>
        </p:nvSpPr>
        <p:spPr/>
        <p:txBody>
          <a:bodyPr/>
          <a:lstStyle/>
          <a:p>
            <a:r>
              <a:rPr lang="en-US"/>
              <a:t>I. KHÁI NIỆM C</a:t>
            </a:r>
            <a:r>
              <a:rPr lang="vi-VN"/>
              <a:t>Ơ</a:t>
            </a:r>
            <a:r>
              <a:rPr lang="en-US"/>
              <a:t> BẢN CỦA FILE SYSTEMS</a:t>
            </a:r>
          </a:p>
        </p:txBody>
      </p:sp>
      <p:sp>
        <p:nvSpPr>
          <p:cNvPr id="3" name="Content Placeholder 2">
            <a:extLst>
              <a:ext uri="{FF2B5EF4-FFF2-40B4-BE49-F238E27FC236}">
                <a16:creationId xmlns:a16="http://schemas.microsoft.com/office/drawing/2014/main" id="{E7120A0C-9171-459B-B31D-69F8D1FCA0E6}"/>
              </a:ext>
            </a:extLst>
          </p:cNvPr>
          <p:cNvSpPr>
            <a:spLocks noGrp="1"/>
          </p:cNvSpPr>
          <p:nvPr>
            <p:ph idx="1"/>
          </p:nvPr>
        </p:nvSpPr>
        <p:spPr/>
        <p:txBody>
          <a:bodyPr/>
          <a:lstStyle/>
          <a:p>
            <a:pPr algn="just"/>
            <a:r>
              <a:rPr lang="vi-VN" b="1"/>
              <a:t>File</a:t>
            </a:r>
            <a:r>
              <a:rPr lang="en-US" b="1"/>
              <a:t> </a:t>
            </a:r>
            <a:r>
              <a:rPr lang="vi-VN" b="1"/>
              <a:t>system là các phương pháp và các cấu trúc dữ liệu</a:t>
            </a:r>
            <a:r>
              <a:rPr lang="vi-VN"/>
              <a:t> mà một hệ điều hành sử dụng để theo dõi các tập tin trên ổ đĩa hoặc phân vùng. Có thể tạm dịch file</a:t>
            </a:r>
            <a:r>
              <a:rPr lang="en-US"/>
              <a:t> </a:t>
            </a:r>
            <a:r>
              <a:rPr lang="vi-VN"/>
              <a:t>system là hệ thống tập tin</a:t>
            </a:r>
            <a:r>
              <a:rPr lang="en-US"/>
              <a:t>.</a:t>
            </a:r>
          </a:p>
          <a:p>
            <a:pPr algn="just"/>
            <a:r>
              <a:rPr lang="vi-VN"/>
              <a:t>Để một phân vùng hoặc một ổ đĩa có thể được sử dụng như một hệ thống tập tin, nó cần được khởi tạo và các cấu trúc dữ liệu của kiểu hệ thống tập tin đó cần phải được ghi vào ổ đĩa. Quá trình này được gọi là tạo hệ thống tập tin.</a:t>
            </a:r>
            <a:endParaRPr lang="en-US"/>
          </a:p>
          <a:p>
            <a:endParaRPr lang="en-US"/>
          </a:p>
        </p:txBody>
      </p:sp>
    </p:spTree>
    <p:extLst>
      <p:ext uri="{BB962C8B-B14F-4D97-AF65-F5344CB8AC3E}">
        <p14:creationId xmlns:p14="http://schemas.microsoft.com/office/powerpoint/2010/main" val="238366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E5A3-2157-48EA-AF52-56406550A410}"/>
              </a:ext>
            </a:extLst>
          </p:cNvPr>
          <p:cNvSpPr>
            <a:spLocks noGrp="1"/>
          </p:cNvSpPr>
          <p:nvPr>
            <p:ph type="title"/>
          </p:nvPr>
        </p:nvSpPr>
        <p:spPr/>
        <p:txBody>
          <a:bodyPr/>
          <a:lstStyle/>
          <a:p>
            <a:r>
              <a:rPr lang="en-US"/>
              <a:t>III.2 TẠO PHÂN VÙNG Ổ CỨNG</a:t>
            </a:r>
          </a:p>
        </p:txBody>
      </p:sp>
      <p:sp>
        <p:nvSpPr>
          <p:cNvPr id="3" name="Content Placeholder 2">
            <a:extLst>
              <a:ext uri="{FF2B5EF4-FFF2-40B4-BE49-F238E27FC236}">
                <a16:creationId xmlns:a16="http://schemas.microsoft.com/office/drawing/2014/main" id="{ED188916-8BFA-44F8-A796-52078A5DF8CB}"/>
              </a:ext>
            </a:extLst>
          </p:cNvPr>
          <p:cNvSpPr>
            <a:spLocks noGrp="1"/>
          </p:cNvSpPr>
          <p:nvPr>
            <p:ph idx="1"/>
          </p:nvPr>
        </p:nvSpPr>
        <p:spPr>
          <a:xfrm>
            <a:off x="508000" y="1066800"/>
            <a:ext cx="3785704" cy="5486400"/>
          </a:xfrm>
        </p:spPr>
        <p:txBody>
          <a:bodyPr/>
          <a:lstStyle/>
          <a:p>
            <a:pPr algn="just"/>
            <a:r>
              <a:rPr lang="en-US" err="1"/>
              <a:t>Khi</a:t>
            </a:r>
            <a:r>
              <a:rPr lang="en-US"/>
              <a:t> </a:t>
            </a:r>
            <a:r>
              <a:rPr lang="en-US" err="1"/>
              <a:t>đó</a:t>
            </a:r>
            <a:r>
              <a:rPr lang="en-US"/>
              <a:t>, ta </a:t>
            </a:r>
            <a:r>
              <a:rPr lang="en-US" err="1"/>
              <a:t>sẽ</a:t>
            </a:r>
            <a:r>
              <a:rPr lang="en-US"/>
              <a:t> </a:t>
            </a:r>
            <a:r>
              <a:rPr lang="en-US" err="1"/>
              <a:t>có</a:t>
            </a:r>
            <a:r>
              <a:rPr lang="en-US"/>
              <a:t> </a:t>
            </a:r>
            <a:r>
              <a:rPr lang="en-US" err="1"/>
              <a:t>một</a:t>
            </a:r>
            <a:r>
              <a:rPr lang="en-US"/>
              <a:t> </a:t>
            </a:r>
            <a:r>
              <a:rPr lang="en-US" err="1"/>
              <a:t>số</a:t>
            </a:r>
            <a:r>
              <a:rPr lang="en-US"/>
              <a:t> </a:t>
            </a:r>
            <a:r>
              <a:rPr lang="en-US" err="1"/>
              <a:t>tùy</a:t>
            </a:r>
            <a:r>
              <a:rPr lang="en-US"/>
              <a:t> </a:t>
            </a:r>
            <a:r>
              <a:rPr lang="en-US" err="1"/>
              <a:t>chọn</a:t>
            </a:r>
            <a:r>
              <a:rPr lang="en-US"/>
              <a:t>.</a:t>
            </a:r>
          </a:p>
          <a:p>
            <a:pPr algn="just"/>
            <a:r>
              <a:rPr lang="en-US" err="1"/>
              <a:t>Tại</a:t>
            </a:r>
            <a:r>
              <a:rPr lang="en-US"/>
              <a:t> </a:t>
            </a:r>
            <a:r>
              <a:rPr lang="en-US" err="1"/>
              <a:t>đây</a:t>
            </a:r>
            <a:r>
              <a:rPr lang="en-US"/>
              <a:t>, </a:t>
            </a:r>
            <a:r>
              <a:rPr lang="en-US" err="1"/>
              <a:t>dựa</a:t>
            </a:r>
            <a:r>
              <a:rPr lang="en-US"/>
              <a:t> </a:t>
            </a:r>
            <a:r>
              <a:rPr lang="en-US" err="1"/>
              <a:t>trên</a:t>
            </a:r>
            <a:r>
              <a:rPr lang="en-US"/>
              <a:t> </a:t>
            </a:r>
            <a:r>
              <a:rPr lang="en-US" err="1"/>
              <a:t>các</a:t>
            </a:r>
            <a:r>
              <a:rPr lang="en-US"/>
              <a:t> </a:t>
            </a:r>
            <a:r>
              <a:rPr lang="en-US" err="1"/>
              <a:t>tùy</a:t>
            </a:r>
            <a:r>
              <a:rPr lang="en-US"/>
              <a:t> </a:t>
            </a:r>
            <a:r>
              <a:rPr lang="en-US" err="1"/>
              <a:t>chọn</a:t>
            </a:r>
            <a:r>
              <a:rPr lang="en-US"/>
              <a:t>, ta </a:t>
            </a:r>
            <a:r>
              <a:rPr lang="en-US" err="1"/>
              <a:t>sẽ</a:t>
            </a:r>
            <a:r>
              <a:rPr lang="en-US"/>
              <a:t> </a:t>
            </a:r>
            <a:r>
              <a:rPr lang="en-US" err="1"/>
              <a:t>lựa</a:t>
            </a:r>
            <a:r>
              <a:rPr lang="en-US"/>
              <a:t> </a:t>
            </a:r>
            <a:r>
              <a:rPr lang="en-US" err="1"/>
              <a:t>chọn</a:t>
            </a:r>
            <a:r>
              <a:rPr lang="en-US"/>
              <a:t> </a:t>
            </a:r>
            <a:r>
              <a:rPr lang="en-US" err="1"/>
              <a:t>để</a:t>
            </a:r>
            <a:r>
              <a:rPr lang="en-US"/>
              <a:t> </a:t>
            </a:r>
            <a:r>
              <a:rPr lang="en-US" err="1"/>
              <a:t>tạo</a:t>
            </a:r>
            <a:r>
              <a:rPr lang="en-US"/>
              <a:t> ra </a:t>
            </a:r>
            <a:r>
              <a:rPr lang="en-US" err="1"/>
              <a:t>một</a:t>
            </a:r>
            <a:r>
              <a:rPr lang="en-US"/>
              <a:t> partition </a:t>
            </a:r>
            <a:r>
              <a:rPr lang="en-US" err="1"/>
              <a:t>phù</a:t>
            </a:r>
            <a:r>
              <a:rPr lang="en-US"/>
              <a:t> </a:t>
            </a:r>
            <a:r>
              <a:rPr lang="en-US" err="1"/>
              <a:t>hợp</a:t>
            </a:r>
            <a:r>
              <a:rPr lang="en-US"/>
              <a:t>.</a:t>
            </a:r>
          </a:p>
        </p:txBody>
      </p:sp>
      <p:pic>
        <p:nvPicPr>
          <p:cNvPr id="4" name="Picture 3" descr="huong-dan-mount-them-o-cung-tren-centos-05">
            <a:extLst>
              <a:ext uri="{FF2B5EF4-FFF2-40B4-BE49-F238E27FC236}">
                <a16:creationId xmlns:a16="http://schemas.microsoft.com/office/drawing/2014/main" id="{38C2C584-EC27-4EAA-9C59-59836B0B43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88340" y="1205230"/>
            <a:ext cx="6695660" cy="5347970"/>
          </a:xfrm>
          <a:prstGeom prst="rect">
            <a:avLst/>
          </a:prstGeom>
          <a:noFill/>
          <a:ln>
            <a:noFill/>
          </a:ln>
        </p:spPr>
      </p:pic>
    </p:spTree>
    <p:extLst>
      <p:ext uri="{BB962C8B-B14F-4D97-AF65-F5344CB8AC3E}">
        <p14:creationId xmlns:p14="http://schemas.microsoft.com/office/powerpoint/2010/main" val="4061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58F9-6D1A-406D-83EE-95B8B74713BD}"/>
              </a:ext>
            </a:extLst>
          </p:cNvPr>
          <p:cNvSpPr>
            <a:spLocks noGrp="1"/>
          </p:cNvSpPr>
          <p:nvPr>
            <p:ph type="title"/>
          </p:nvPr>
        </p:nvSpPr>
        <p:spPr/>
        <p:txBody>
          <a:bodyPr/>
          <a:lstStyle/>
          <a:p>
            <a:r>
              <a:rPr lang="en-US"/>
              <a:t>III.3 TẠO FILE SYSTEMS</a:t>
            </a:r>
          </a:p>
        </p:txBody>
      </p:sp>
      <p:sp>
        <p:nvSpPr>
          <p:cNvPr id="3" name="Content Placeholder 2">
            <a:extLst>
              <a:ext uri="{FF2B5EF4-FFF2-40B4-BE49-F238E27FC236}">
                <a16:creationId xmlns:a16="http://schemas.microsoft.com/office/drawing/2014/main" id="{77D186DF-6AC0-40D8-A211-27F655B026F9}"/>
              </a:ext>
            </a:extLst>
          </p:cNvPr>
          <p:cNvSpPr>
            <a:spLocks noGrp="1"/>
          </p:cNvSpPr>
          <p:nvPr>
            <p:ph idx="1"/>
          </p:nvPr>
        </p:nvSpPr>
        <p:spPr/>
        <p:txBody>
          <a:bodyPr/>
          <a:lstStyle/>
          <a:p>
            <a:r>
              <a:rPr lang="en-US"/>
              <a:t>Sau </a:t>
            </a:r>
            <a:r>
              <a:rPr lang="en-US" err="1"/>
              <a:t>khi</a:t>
            </a:r>
            <a:r>
              <a:rPr lang="en-US"/>
              <a:t> </a:t>
            </a:r>
            <a:r>
              <a:rPr lang="en-US" err="1"/>
              <a:t>thực</a:t>
            </a:r>
            <a:r>
              <a:rPr lang="en-US"/>
              <a:t> </a:t>
            </a:r>
            <a:r>
              <a:rPr lang="en-US" err="1"/>
              <a:t>hiện</a:t>
            </a:r>
            <a:r>
              <a:rPr lang="en-US"/>
              <a:t> </a:t>
            </a:r>
            <a:r>
              <a:rPr lang="en-US" err="1"/>
              <a:t>xong</a:t>
            </a:r>
            <a:r>
              <a:rPr lang="en-US"/>
              <a:t> </a:t>
            </a:r>
            <a:r>
              <a:rPr lang="en-US" err="1"/>
              <a:t>phân</a:t>
            </a:r>
            <a:r>
              <a:rPr lang="en-US"/>
              <a:t> </a:t>
            </a:r>
            <a:r>
              <a:rPr lang="en-US" err="1"/>
              <a:t>vùng</a:t>
            </a:r>
            <a:r>
              <a:rPr lang="en-US"/>
              <a:t> ổ </a:t>
            </a:r>
            <a:r>
              <a:rPr lang="en-US" err="1"/>
              <a:t>đĩa</a:t>
            </a:r>
            <a:r>
              <a:rPr lang="en-US"/>
              <a:t> (format partition), ta </a:t>
            </a:r>
            <a:r>
              <a:rPr lang="en-US" err="1"/>
              <a:t>vẫn</a:t>
            </a:r>
            <a:r>
              <a:rPr lang="en-US"/>
              <a:t> </a:t>
            </a:r>
            <a:r>
              <a:rPr lang="en-US" err="1"/>
              <a:t>ch</a:t>
            </a:r>
            <a:r>
              <a:rPr lang="vi-VN"/>
              <a:t>ư</a:t>
            </a:r>
            <a:r>
              <a:rPr lang="en-US"/>
              <a:t>a </a:t>
            </a:r>
            <a:r>
              <a:rPr lang="en-US" err="1"/>
              <a:t>sử</a:t>
            </a:r>
            <a:r>
              <a:rPr lang="en-US"/>
              <a:t> </a:t>
            </a:r>
            <a:r>
              <a:rPr lang="en-US" err="1"/>
              <a:t>dụng</a:t>
            </a:r>
            <a:r>
              <a:rPr lang="en-US"/>
              <a:t> đ</a:t>
            </a:r>
            <a:r>
              <a:rPr lang="vi-VN"/>
              <a:t>ư</a:t>
            </a:r>
            <a:r>
              <a:rPr lang="en-US" err="1"/>
              <a:t>ợc</a:t>
            </a:r>
            <a:r>
              <a:rPr lang="en-US"/>
              <a:t> ổ </a:t>
            </a:r>
            <a:r>
              <a:rPr lang="en-US" err="1"/>
              <a:t>đĩa</a:t>
            </a:r>
            <a:r>
              <a:rPr lang="en-US"/>
              <a:t> </a:t>
            </a:r>
            <a:r>
              <a:rPr lang="en-US" err="1"/>
              <a:t>này</a:t>
            </a:r>
            <a:r>
              <a:rPr lang="en-US"/>
              <a:t>. </a:t>
            </a:r>
          </a:p>
          <a:p>
            <a:r>
              <a:rPr lang="en-US" err="1"/>
              <a:t>Để</a:t>
            </a:r>
            <a:r>
              <a:rPr lang="en-US"/>
              <a:t> </a:t>
            </a:r>
            <a:r>
              <a:rPr lang="en-US" err="1"/>
              <a:t>sử</a:t>
            </a:r>
            <a:r>
              <a:rPr lang="en-US"/>
              <a:t> </a:t>
            </a:r>
            <a:r>
              <a:rPr lang="en-US" err="1"/>
              <a:t>dụng</a:t>
            </a:r>
            <a:r>
              <a:rPr lang="en-US"/>
              <a:t> đ</a:t>
            </a:r>
            <a:r>
              <a:rPr lang="vi-VN"/>
              <a:t>ư</a:t>
            </a:r>
            <a:r>
              <a:rPr lang="en-US" err="1"/>
              <a:t>ợc</a:t>
            </a:r>
            <a:r>
              <a:rPr lang="en-US"/>
              <a:t>, ta </a:t>
            </a:r>
            <a:r>
              <a:rPr lang="en-US" err="1"/>
              <a:t>cần</a:t>
            </a:r>
            <a:r>
              <a:rPr lang="en-US"/>
              <a:t> </a:t>
            </a:r>
            <a:r>
              <a:rPr lang="en-US" err="1"/>
              <a:t>phải</a:t>
            </a:r>
            <a:r>
              <a:rPr lang="en-US"/>
              <a:t> format </a:t>
            </a:r>
            <a:r>
              <a:rPr lang="en-US" err="1"/>
              <a:t>phân</a:t>
            </a:r>
            <a:r>
              <a:rPr lang="en-US"/>
              <a:t> </a:t>
            </a:r>
            <a:r>
              <a:rPr lang="en-US" err="1"/>
              <a:t>vùng</a:t>
            </a:r>
            <a:r>
              <a:rPr lang="en-US"/>
              <a:t> </a:t>
            </a:r>
            <a:r>
              <a:rPr lang="en-US" err="1"/>
              <a:t>này</a:t>
            </a:r>
            <a:r>
              <a:rPr lang="en-US"/>
              <a:t> </a:t>
            </a:r>
            <a:r>
              <a:rPr lang="en-US" err="1"/>
              <a:t>với</a:t>
            </a:r>
            <a:r>
              <a:rPr lang="en-US"/>
              <a:t> </a:t>
            </a:r>
            <a:r>
              <a:rPr lang="en-US" err="1"/>
              <a:t>một</a:t>
            </a:r>
            <a:r>
              <a:rPr lang="en-US"/>
              <a:t> </a:t>
            </a:r>
            <a:r>
              <a:rPr lang="en-US" err="1"/>
              <a:t>hệ</a:t>
            </a:r>
            <a:r>
              <a:rPr lang="en-US"/>
              <a:t> </a:t>
            </a:r>
            <a:r>
              <a:rPr lang="en-US" err="1"/>
              <a:t>thống</a:t>
            </a:r>
            <a:r>
              <a:rPr lang="en-US"/>
              <a:t> </a:t>
            </a:r>
            <a:r>
              <a:rPr lang="en-US" err="1"/>
              <a:t>tập</a:t>
            </a:r>
            <a:r>
              <a:rPr lang="en-US"/>
              <a:t> tin </a:t>
            </a:r>
            <a:r>
              <a:rPr lang="en-US" err="1"/>
              <a:t>đã</a:t>
            </a:r>
            <a:r>
              <a:rPr lang="en-US"/>
              <a:t> </a:t>
            </a:r>
            <a:r>
              <a:rPr lang="en-US" err="1"/>
              <a:t>lựa</a:t>
            </a:r>
            <a:r>
              <a:rPr lang="en-US"/>
              <a:t> </a:t>
            </a:r>
            <a:r>
              <a:rPr lang="en-US" err="1"/>
              <a:t>chọn</a:t>
            </a:r>
            <a:r>
              <a:rPr lang="en-US"/>
              <a:t>.</a:t>
            </a:r>
          </a:p>
          <a:p>
            <a:r>
              <a:rPr lang="vi-VN"/>
              <a:t>Dùng lênh mkfs để tạo file hệ thống</a:t>
            </a:r>
          </a:p>
          <a:p>
            <a:pPr marL="0" indent="0">
              <a:buNone/>
            </a:pPr>
            <a:r>
              <a:rPr lang="en-US"/>
              <a:t>#</a:t>
            </a:r>
            <a:r>
              <a:rPr lang="vi-VN"/>
              <a:t>mkfs [option] Device name (partition)</a:t>
            </a:r>
            <a:endParaRPr lang="en-US"/>
          </a:p>
          <a:p>
            <a:r>
              <a:rPr lang="en-US" err="1"/>
              <a:t>Một</a:t>
            </a:r>
            <a:r>
              <a:rPr lang="en-US"/>
              <a:t> </a:t>
            </a:r>
            <a:r>
              <a:rPr lang="vi-VN"/>
              <a:t>số option thường dùng</a:t>
            </a:r>
            <a:endParaRPr lang="en-US"/>
          </a:p>
          <a:p>
            <a:pPr lvl="1"/>
            <a:r>
              <a:rPr lang="vi-VN" sz="2800"/>
              <a:t>-t Chỉ định type cho file hệ thống. Nếu không chỉ định type thì mặc định sẽ dùng là ext2</a:t>
            </a:r>
            <a:endParaRPr lang="en-US" sz="2800"/>
          </a:p>
          <a:p>
            <a:pPr marL="457200" lvl="1" indent="0">
              <a:buNone/>
            </a:pPr>
            <a:endParaRPr lang="en-US"/>
          </a:p>
        </p:txBody>
      </p:sp>
    </p:spTree>
    <p:extLst>
      <p:ext uri="{BB962C8B-B14F-4D97-AF65-F5344CB8AC3E}">
        <p14:creationId xmlns:p14="http://schemas.microsoft.com/office/powerpoint/2010/main" val="181066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E811D-A81D-4EC4-8D30-ECAF5EC9C3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060BDB-7A0D-43AA-B9CD-24189AA6938A}"/>
              </a:ext>
            </a:extLst>
          </p:cNvPr>
          <p:cNvSpPr>
            <a:spLocks noGrp="1"/>
          </p:cNvSpPr>
          <p:nvPr>
            <p:ph idx="1"/>
          </p:nvPr>
        </p:nvSpPr>
        <p:spPr/>
        <p:txBody>
          <a:bodyPr/>
          <a:lstStyle/>
          <a:p>
            <a:pPr marL="804863" lvl="1" indent="-342900">
              <a:buNone/>
              <a:tabLst>
                <a:tab pos="1828800" algn="l"/>
              </a:tabLst>
            </a:pPr>
            <a:r>
              <a:rPr lang="en-US" err="1"/>
              <a:t>Ví</a:t>
            </a:r>
            <a:r>
              <a:rPr lang="en-US"/>
              <a:t> </a:t>
            </a:r>
            <a:r>
              <a:rPr lang="en-US" err="1"/>
              <a:t>dụ</a:t>
            </a:r>
            <a:r>
              <a:rPr lang="en-US"/>
              <a:t>: </a:t>
            </a:r>
          </a:p>
          <a:p>
            <a:pPr marL="804863" lvl="1" indent="-342900">
              <a:buNone/>
              <a:tabLst>
                <a:tab pos="1828800" algn="l"/>
              </a:tabLst>
            </a:pPr>
            <a:r>
              <a:rPr lang="en-US" altLang="en-US">
                <a:solidFill>
                  <a:srgbClr val="FF0000"/>
                </a:solidFill>
              </a:rPr>
              <a:t>#mkfs.ext2 : </a:t>
            </a:r>
            <a:r>
              <a:rPr lang="en-US" altLang="en-US" err="1">
                <a:solidFill>
                  <a:srgbClr val="FF0000"/>
                </a:solidFill>
              </a:rPr>
              <a:t>định</a:t>
            </a:r>
            <a:r>
              <a:rPr lang="en-US" altLang="en-US">
                <a:solidFill>
                  <a:srgbClr val="FF0000"/>
                </a:solidFill>
              </a:rPr>
              <a:t> </a:t>
            </a:r>
            <a:r>
              <a:rPr lang="en-US" altLang="en-US" err="1">
                <a:solidFill>
                  <a:srgbClr val="FF0000"/>
                </a:solidFill>
              </a:rPr>
              <a:t>dạng</a:t>
            </a:r>
            <a:r>
              <a:rPr lang="en-US" altLang="en-US">
                <a:solidFill>
                  <a:srgbClr val="FF0000"/>
                </a:solidFill>
              </a:rPr>
              <a:t> partition </a:t>
            </a:r>
            <a:r>
              <a:rPr lang="en-US" altLang="en-US" err="1">
                <a:solidFill>
                  <a:srgbClr val="FF0000"/>
                </a:solidFill>
              </a:rPr>
              <a:t>theo</a:t>
            </a:r>
            <a:r>
              <a:rPr lang="en-US" altLang="en-US">
                <a:solidFill>
                  <a:srgbClr val="FF0000"/>
                </a:solidFill>
              </a:rPr>
              <a:t> </a:t>
            </a:r>
            <a:r>
              <a:rPr lang="en-US" altLang="en-US" err="1">
                <a:solidFill>
                  <a:srgbClr val="FF0000"/>
                </a:solidFill>
              </a:rPr>
              <a:t>loại</a:t>
            </a:r>
            <a:r>
              <a:rPr lang="en-US" altLang="en-US">
                <a:solidFill>
                  <a:srgbClr val="FF0000"/>
                </a:solidFill>
              </a:rPr>
              <a:t> ext2.</a:t>
            </a:r>
          </a:p>
          <a:p>
            <a:pPr marL="804863" lvl="1" indent="-342900">
              <a:buNone/>
              <a:tabLst>
                <a:tab pos="1828800" algn="l"/>
              </a:tabLst>
            </a:pPr>
            <a:r>
              <a:rPr lang="en-US" altLang="en-US">
                <a:solidFill>
                  <a:srgbClr val="FF0000"/>
                </a:solidFill>
              </a:rPr>
              <a:t>#mkfs.ext3 : </a:t>
            </a:r>
            <a:r>
              <a:rPr lang="en-US" altLang="en-US" err="1">
                <a:solidFill>
                  <a:srgbClr val="FF0000"/>
                </a:solidFill>
              </a:rPr>
              <a:t>định</a:t>
            </a:r>
            <a:r>
              <a:rPr lang="en-US" altLang="en-US">
                <a:solidFill>
                  <a:srgbClr val="FF0000"/>
                </a:solidFill>
              </a:rPr>
              <a:t> </a:t>
            </a:r>
            <a:r>
              <a:rPr lang="en-US" altLang="en-US" err="1">
                <a:solidFill>
                  <a:srgbClr val="FF0000"/>
                </a:solidFill>
              </a:rPr>
              <a:t>dạng</a:t>
            </a:r>
            <a:r>
              <a:rPr lang="en-US" altLang="en-US">
                <a:solidFill>
                  <a:srgbClr val="FF0000"/>
                </a:solidFill>
              </a:rPr>
              <a:t> partition </a:t>
            </a:r>
            <a:r>
              <a:rPr lang="en-US" altLang="en-US" err="1">
                <a:solidFill>
                  <a:srgbClr val="FF0000"/>
                </a:solidFill>
              </a:rPr>
              <a:t>theo</a:t>
            </a:r>
            <a:r>
              <a:rPr lang="en-US" altLang="en-US">
                <a:solidFill>
                  <a:srgbClr val="FF0000"/>
                </a:solidFill>
              </a:rPr>
              <a:t> </a:t>
            </a:r>
            <a:r>
              <a:rPr lang="en-US" altLang="en-US" err="1">
                <a:solidFill>
                  <a:srgbClr val="FF0000"/>
                </a:solidFill>
              </a:rPr>
              <a:t>loại</a:t>
            </a:r>
            <a:r>
              <a:rPr lang="en-US" altLang="en-US">
                <a:solidFill>
                  <a:srgbClr val="FF0000"/>
                </a:solidFill>
              </a:rPr>
              <a:t> ext3.</a:t>
            </a:r>
          </a:p>
          <a:p>
            <a:pPr marL="0" indent="0">
              <a:buNone/>
            </a:pPr>
            <a:r>
              <a:rPr lang="en-US" altLang="en-US">
                <a:solidFill>
                  <a:srgbClr val="FF0000"/>
                </a:solidFill>
              </a:rPr>
              <a:t>     #</a:t>
            </a:r>
            <a:r>
              <a:rPr lang="en-US" altLang="en-US" err="1">
                <a:solidFill>
                  <a:srgbClr val="FF0000"/>
                </a:solidFill>
              </a:rPr>
              <a:t>mkfs</a:t>
            </a:r>
            <a:r>
              <a:rPr lang="en-US" altLang="en-US">
                <a:solidFill>
                  <a:srgbClr val="FF0000"/>
                </a:solidFill>
              </a:rPr>
              <a:t> –t ext2 /dev/hda1	</a:t>
            </a:r>
            <a:endParaRPr lang="en-US"/>
          </a:p>
        </p:txBody>
      </p:sp>
    </p:spTree>
    <p:extLst>
      <p:ext uri="{BB962C8B-B14F-4D97-AF65-F5344CB8AC3E}">
        <p14:creationId xmlns:p14="http://schemas.microsoft.com/office/powerpoint/2010/main" val="3816526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EEA9-FDD6-4CD6-89BF-8AB66C0B6362}"/>
              </a:ext>
            </a:extLst>
          </p:cNvPr>
          <p:cNvSpPr>
            <a:spLocks noGrp="1"/>
          </p:cNvSpPr>
          <p:nvPr>
            <p:ph type="title"/>
          </p:nvPr>
        </p:nvSpPr>
        <p:spPr/>
        <p:txBody>
          <a:bodyPr/>
          <a:lstStyle/>
          <a:p>
            <a:r>
              <a:rPr lang="en-US"/>
              <a:t>III.3 TẠO FILE SYSTEMS</a:t>
            </a:r>
          </a:p>
        </p:txBody>
      </p:sp>
      <p:sp>
        <p:nvSpPr>
          <p:cNvPr id="3" name="Content Placeholder 2">
            <a:extLst>
              <a:ext uri="{FF2B5EF4-FFF2-40B4-BE49-F238E27FC236}">
                <a16:creationId xmlns:a16="http://schemas.microsoft.com/office/drawing/2014/main" id="{EDBBC5E7-418A-45A1-97DC-9D65738FCC68}"/>
              </a:ext>
            </a:extLst>
          </p:cNvPr>
          <p:cNvSpPr>
            <a:spLocks noGrp="1"/>
          </p:cNvSpPr>
          <p:nvPr>
            <p:ph idx="1"/>
          </p:nvPr>
        </p:nvSpPr>
        <p:spPr/>
        <p:txBody>
          <a:bodyPr/>
          <a:lstStyle/>
          <a:p>
            <a:r>
              <a:rPr lang="en-US" err="1"/>
              <a:t>Ví</a:t>
            </a:r>
            <a:r>
              <a:rPr lang="en-US"/>
              <a:t> </a:t>
            </a:r>
            <a:r>
              <a:rPr lang="en-US" err="1"/>
              <a:t>dụ</a:t>
            </a:r>
            <a:r>
              <a:rPr lang="en-US"/>
              <a:t>:</a:t>
            </a:r>
          </a:p>
        </p:txBody>
      </p:sp>
      <p:pic>
        <p:nvPicPr>
          <p:cNvPr id="4" name="Picture 3" descr="huong-dan-mount-them-o-cung-tren-centos-10">
            <a:extLst>
              <a:ext uri="{FF2B5EF4-FFF2-40B4-BE49-F238E27FC236}">
                <a16:creationId xmlns:a16="http://schemas.microsoft.com/office/drawing/2014/main" id="{10FFB104-48DD-4F8E-8370-96D7F29EBE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18790" y="1257824"/>
            <a:ext cx="7825410" cy="5295376"/>
          </a:xfrm>
          <a:prstGeom prst="rect">
            <a:avLst/>
          </a:prstGeom>
          <a:noFill/>
          <a:ln>
            <a:noFill/>
          </a:ln>
        </p:spPr>
      </p:pic>
    </p:spTree>
    <p:extLst>
      <p:ext uri="{BB962C8B-B14F-4D97-AF65-F5344CB8AC3E}">
        <p14:creationId xmlns:p14="http://schemas.microsoft.com/office/powerpoint/2010/main" val="2049942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057A-C24F-4FA5-83E3-011CDF57B302}"/>
              </a:ext>
            </a:extLst>
          </p:cNvPr>
          <p:cNvSpPr>
            <a:spLocks noGrp="1"/>
          </p:cNvSpPr>
          <p:nvPr>
            <p:ph type="title"/>
          </p:nvPr>
        </p:nvSpPr>
        <p:spPr/>
        <p:txBody>
          <a:bodyPr/>
          <a:lstStyle/>
          <a:p>
            <a:r>
              <a:rPr lang="en-US"/>
              <a:t>III.4 GẮN KẾT FILE SYSTEMS</a:t>
            </a:r>
          </a:p>
        </p:txBody>
      </p:sp>
      <p:sp>
        <p:nvSpPr>
          <p:cNvPr id="3" name="Content Placeholder 2">
            <a:extLst>
              <a:ext uri="{FF2B5EF4-FFF2-40B4-BE49-F238E27FC236}">
                <a16:creationId xmlns:a16="http://schemas.microsoft.com/office/drawing/2014/main" id="{06B72D30-B85C-4563-9134-6C2812B193D4}"/>
              </a:ext>
            </a:extLst>
          </p:cNvPr>
          <p:cNvSpPr>
            <a:spLocks noGrp="1"/>
          </p:cNvSpPr>
          <p:nvPr>
            <p:ph idx="1"/>
          </p:nvPr>
        </p:nvSpPr>
        <p:spPr>
          <a:xfrm>
            <a:off x="327991" y="927654"/>
            <a:ext cx="11660809" cy="5486400"/>
          </a:xfrm>
        </p:spPr>
        <p:txBody>
          <a:bodyPr/>
          <a:lstStyle/>
          <a:p>
            <a:pPr algn="just"/>
            <a:r>
              <a:rPr lang="vi-VN" b="1"/>
              <a:t>Mount</a:t>
            </a:r>
            <a:r>
              <a:rPr lang="vi-VN"/>
              <a:t> là một quá trình mà trong đó hệ điều hành làm cho các tập tin và thư mục trên một thiết bị lưu trữ (như ổ cứng, CD-ROM hoặc tài nguyên chia sẻ) có thể truy cập được bởi người dùng thông qua hệ thống t</a:t>
            </a:r>
            <a:r>
              <a:rPr lang="en-US" err="1"/>
              <a:t>ập</a:t>
            </a:r>
            <a:r>
              <a:rPr lang="en-US"/>
              <a:t> tin </a:t>
            </a:r>
            <a:r>
              <a:rPr lang="vi-VN"/>
              <a:t>của máy tính</a:t>
            </a:r>
            <a:r>
              <a:rPr lang="en-US"/>
              <a:t>.</a:t>
            </a:r>
          </a:p>
          <a:p>
            <a:pPr algn="just"/>
            <a:r>
              <a:rPr lang="en-US"/>
              <a:t>Q</a:t>
            </a:r>
            <a:r>
              <a:rPr lang="vi-VN"/>
              <a:t>uá trình mount bao gồm việc hệ điều hành được truy cập vào phương tiện lưu trữ, công nhận, đọc và xử lý cấu trúc hệ thống tệp cùng với siêu dữ liệu trên nó, sau đó, đăng ký chúng vào thành phần hệ thống tệp ảo (VFS).</a:t>
            </a:r>
            <a:endParaRPr lang="en-US"/>
          </a:p>
          <a:p>
            <a:pPr algn="just"/>
            <a:r>
              <a:rPr lang="vi-VN"/>
              <a:t>Vị trí đăng ký trong VFS của phương tiện mới được mount gọi là </a:t>
            </a:r>
            <a:r>
              <a:rPr lang="vi-VN" b="1"/>
              <a:t>điểm mount</a:t>
            </a:r>
            <a:r>
              <a:rPr lang="vi-VN"/>
              <a:t>. Đây là điểm mà người dùng có thể truy cập tập tin, thư mục của phương tiện sau khi quá trình mount hoàn thành.</a:t>
            </a:r>
            <a:endParaRPr lang="en-US"/>
          </a:p>
        </p:txBody>
      </p:sp>
    </p:spTree>
    <p:extLst>
      <p:ext uri="{BB962C8B-B14F-4D97-AF65-F5344CB8AC3E}">
        <p14:creationId xmlns:p14="http://schemas.microsoft.com/office/powerpoint/2010/main" val="650026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0974-499F-4A59-9D0F-AE23AA2D693C}"/>
              </a:ext>
            </a:extLst>
          </p:cNvPr>
          <p:cNvSpPr>
            <a:spLocks noGrp="1"/>
          </p:cNvSpPr>
          <p:nvPr>
            <p:ph type="title"/>
          </p:nvPr>
        </p:nvSpPr>
        <p:spPr/>
        <p:txBody>
          <a:bodyPr/>
          <a:lstStyle/>
          <a:p>
            <a:r>
              <a:rPr lang="en-US"/>
              <a:t>III.4 GẮN KẾT FILE SYSTEMS</a:t>
            </a:r>
          </a:p>
        </p:txBody>
      </p:sp>
      <p:sp>
        <p:nvSpPr>
          <p:cNvPr id="3" name="Content Placeholder 2">
            <a:extLst>
              <a:ext uri="{FF2B5EF4-FFF2-40B4-BE49-F238E27FC236}">
                <a16:creationId xmlns:a16="http://schemas.microsoft.com/office/drawing/2014/main" id="{BD8A0033-4D71-4D12-9205-AEE9794877E6}"/>
              </a:ext>
            </a:extLst>
          </p:cNvPr>
          <p:cNvSpPr>
            <a:spLocks noGrp="1"/>
          </p:cNvSpPr>
          <p:nvPr>
            <p:ph idx="1"/>
          </p:nvPr>
        </p:nvSpPr>
        <p:spPr/>
        <p:txBody>
          <a:bodyPr/>
          <a:lstStyle/>
          <a:p>
            <a:pPr algn="just"/>
            <a:r>
              <a:rPr lang="vi-VN"/>
              <a:t>Ngược với mount là </a:t>
            </a:r>
            <a:r>
              <a:rPr lang="vi-VN" b="1"/>
              <a:t>unmount</a:t>
            </a:r>
            <a:r>
              <a:rPr lang="vi-VN"/>
              <a:t>, trong đó, hệ điều hành huỷ tất cả quyền truy cập tập tin, thư mục của người dùng tại điểm mount, ghi tiếp những dữ liệu người dùng đang trong hàng đợi vào thiết bị, làm mới siêu dữ liệu hệ thống tệp, sau đó, tự huỷ quyền truy cập thiết bị và làm cho thiết bị có thể tháo ra an toàn.</a:t>
            </a:r>
          </a:p>
          <a:p>
            <a:pPr algn="just"/>
            <a:r>
              <a:rPr lang="vi-VN"/>
              <a:t>Bình thường, khi tắt máy tính, mỗi thiết bị lưu trữ sẽ trải qua quá trình unmount để đảm bảo rằng tất cả các dữ liệu trong hàng đợi được ghi và để duy trì tính toàn vẹn của cấu trúc hệ thống tệp trên các phương tiện.</a:t>
            </a:r>
          </a:p>
          <a:p>
            <a:pPr algn="just"/>
            <a:endParaRPr lang="en-US"/>
          </a:p>
        </p:txBody>
      </p:sp>
    </p:spTree>
    <p:extLst>
      <p:ext uri="{BB962C8B-B14F-4D97-AF65-F5344CB8AC3E}">
        <p14:creationId xmlns:p14="http://schemas.microsoft.com/office/powerpoint/2010/main" val="2721738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9">
            <a:extLst>
              <a:ext uri="{FF2B5EF4-FFF2-40B4-BE49-F238E27FC236}">
                <a16:creationId xmlns:a16="http://schemas.microsoft.com/office/drawing/2014/main" id="{A636393A-E016-4350-9370-FF051239BD47}"/>
              </a:ext>
            </a:extLst>
          </p:cNvPr>
          <p:cNvSpPr>
            <a:spLocks noGrp="1" noChangeArrowheads="1"/>
          </p:cNvSpPr>
          <p:nvPr>
            <p:ph type="body" idx="1"/>
          </p:nvPr>
        </p:nvSpPr>
        <p:spPr>
          <a:xfrm>
            <a:off x="284681" y="1036982"/>
            <a:ext cx="11480800" cy="5486400"/>
          </a:xfrm>
        </p:spPr>
        <p:txBody>
          <a:bodyPr/>
          <a:lstStyle/>
          <a:p>
            <a:pPr>
              <a:tabLst>
                <a:tab pos="1609725" algn="l"/>
                <a:tab pos="2066925" algn="l"/>
              </a:tabLst>
            </a:pPr>
            <a:r>
              <a:rPr lang="en-US" altLang="en-US"/>
              <a:t>MOUNT VÀ UMOUNT FILESYSTEM</a:t>
            </a:r>
          </a:p>
          <a:p>
            <a:pPr lvl="1">
              <a:tabLst>
                <a:tab pos="1609725" algn="l"/>
                <a:tab pos="2066925" algn="l"/>
              </a:tabLst>
            </a:pPr>
            <a:r>
              <a:rPr lang="en-US" altLang="en-US" b="1"/>
              <a:t>Mount </a:t>
            </a:r>
            <a:r>
              <a:rPr lang="en-US" altLang="en-US" b="1" err="1"/>
              <a:t>thủ</a:t>
            </a:r>
            <a:r>
              <a:rPr lang="en-US" altLang="en-US" b="1"/>
              <a:t> </a:t>
            </a:r>
            <a:r>
              <a:rPr lang="en-US" altLang="en-US" b="1" err="1"/>
              <a:t>công</a:t>
            </a:r>
            <a:endParaRPr lang="en-US" altLang="en-US" b="1"/>
          </a:p>
          <a:p>
            <a:pPr lvl="1">
              <a:buNone/>
              <a:tabLst>
                <a:tab pos="1609725" algn="l"/>
                <a:tab pos="2066925" algn="l"/>
              </a:tabLst>
            </a:pPr>
            <a:r>
              <a:rPr lang="en-US" altLang="en-US" i="1"/>
              <a:t>	</a:t>
            </a:r>
            <a:r>
              <a:rPr lang="en-US" altLang="en-US" i="1" u="sng" err="1"/>
              <a:t>Cú</a:t>
            </a:r>
            <a:r>
              <a:rPr lang="en-US" altLang="en-US" i="1" u="sng"/>
              <a:t> </a:t>
            </a:r>
            <a:r>
              <a:rPr lang="en-US" altLang="en-US" i="1" u="sng" err="1"/>
              <a:t>pháp</a:t>
            </a:r>
            <a:r>
              <a:rPr lang="en-US" altLang="en-US"/>
              <a:t> : </a:t>
            </a:r>
            <a:r>
              <a:rPr lang="en-US" altLang="en-US" b="1">
                <a:solidFill>
                  <a:srgbClr val="FF0000"/>
                </a:solidFill>
              </a:rPr>
              <a:t>#mount  –t  &lt;</a:t>
            </a:r>
            <a:r>
              <a:rPr lang="en-US" altLang="en-US" b="1" err="1">
                <a:solidFill>
                  <a:srgbClr val="FF0000"/>
                </a:solidFill>
              </a:rPr>
              <a:t>device_name</a:t>
            </a:r>
            <a:r>
              <a:rPr lang="en-US" altLang="en-US" b="1">
                <a:solidFill>
                  <a:srgbClr val="FF0000"/>
                </a:solidFill>
              </a:rPr>
              <a:t>&gt;  &lt;</a:t>
            </a:r>
            <a:r>
              <a:rPr lang="en-US" altLang="en-US" b="1" err="1">
                <a:solidFill>
                  <a:srgbClr val="FF0000"/>
                </a:solidFill>
              </a:rPr>
              <a:t>mount_point</a:t>
            </a:r>
            <a:r>
              <a:rPr lang="en-US" altLang="en-US" b="1">
                <a:solidFill>
                  <a:srgbClr val="FF0000"/>
                </a:solidFill>
              </a:rPr>
              <a:t>&gt;</a:t>
            </a:r>
          </a:p>
          <a:p>
            <a:pPr lvl="1">
              <a:buNone/>
              <a:tabLst>
                <a:tab pos="1609725" algn="l"/>
                <a:tab pos="2066925" algn="l"/>
              </a:tabLst>
            </a:pPr>
            <a:r>
              <a:rPr lang="en-US" altLang="en-US"/>
              <a:t>	</a:t>
            </a:r>
            <a:r>
              <a:rPr lang="en-US" altLang="en-US" err="1"/>
              <a:t>Một</a:t>
            </a:r>
            <a:r>
              <a:rPr lang="en-US" altLang="en-US"/>
              <a:t> </a:t>
            </a:r>
            <a:r>
              <a:rPr lang="en-US" altLang="en-US" err="1"/>
              <a:t>số</a:t>
            </a:r>
            <a:r>
              <a:rPr lang="en-US" altLang="en-US"/>
              <a:t> </a:t>
            </a:r>
            <a:r>
              <a:rPr lang="en-US" altLang="en-US" err="1"/>
              <a:t>tùy</a:t>
            </a:r>
            <a:r>
              <a:rPr lang="en-US" altLang="en-US"/>
              <a:t> </a:t>
            </a:r>
            <a:r>
              <a:rPr lang="en-US" altLang="en-US" err="1"/>
              <a:t>chọn</a:t>
            </a:r>
            <a:r>
              <a:rPr lang="en-US" altLang="en-US"/>
              <a:t>:</a:t>
            </a:r>
          </a:p>
          <a:p>
            <a:pPr lvl="2" indent="-285750">
              <a:buNone/>
              <a:tabLst>
                <a:tab pos="1609725" algn="l"/>
                <a:tab pos="2066925" algn="l"/>
              </a:tabLst>
            </a:pPr>
            <a:r>
              <a:rPr lang="en-US" altLang="en-US" sz="2000" b="1">
                <a:solidFill>
                  <a:srgbClr val="FF0000"/>
                </a:solidFill>
              </a:rPr>
              <a:t>-v</a:t>
            </a:r>
            <a:r>
              <a:rPr lang="en-US" altLang="en-US" sz="2000"/>
              <a:t>		: </a:t>
            </a:r>
            <a:r>
              <a:rPr lang="en-US" altLang="en-US" sz="2000" err="1"/>
              <a:t>chế</a:t>
            </a:r>
            <a:r>
              <a:rPr lang="en-US" altLang="en-US" sz="2000"/>
              <a:t> </a:t>
            </a:r>
            <a:r>
              <a:rPr lang="en-US" altLang="en-US" sz="2000" err="1"/>
              <a:t>độ</a:t>
            </a:r>
            <a:r>
              <a:rPr lang="en-US" altLang="en-US" sz="2000"/>
              <a:t> chi </a:t>
            </a:r>
            <a:r>
              <a:rPr lang="en-US" altLang="en-US" sz="2000" err="1"/>
              <a:t>tiết</a:t>
            </a:r>
            <a:endParaRPr lang="en-US" altLang="en-US" sz="2000"/>
          </a:p>
          <a:p>
            <a:pPr lvl="2" indent="-285750">
              <a:buNone/>
              <a:tabLst>
                <a:tab pos="1609725" algn="l"/>
                <a:tab pos="2066925" algn="l"/>
              </a:tabLst>
            </a:pPr>
            <a:r>
              <a:rPr lang="en-US" altLang="en-US" sz="2000" b="1">
                <a:solidFill>
                  <a:srgbClr val="FF0000"/>
                </a:solidFill>
              </a:rPr>
              <a:t>-w</a:t>
            </a:r>
            <a:r>
              <a:rPr lang="en-US" altLang="en-US" sz="2000"/>
              <a:t>	: mount </a:t>
            </a:r>
            <a:r>
              <a:rPr lang="en-US" altLang="en-US" sz="2000" err="1"/>
              <a:t>hệ</a:t>
            </a:r>
            <a:r>
              <a:rPr lang="en-US" altLang="en-US" sz="2000"/>
              <a:t> </a:t>
            </a:r>
            <a:r>
              <a:rPr lang="en-US" altLang="en-US" sz="2000" err="1"/>
              <a:t>thống</a:t>
            </a:r>
            <a:r>
              <a:rPr lang="en-US" altLang="en-US" sz="2000"/>
              <a:t> </a:t>
            </a:r>
            <a:r>
              <a:rPr lang="en-US" altLang="en-US" sz="2000" err="1"/>
              <a:t>tập</a:t>
            </a:r>
            <a:r>
              <a:rPr lang="en-US" altLang="en-US" sz="2000"/>
              <a:t> tin </a:t>
            </a:r>
            <a:r>
              <a:rPr lang="en-US" altLang="en-US" sz="2000" err="1"/>
              <a:t>với</a:t>
            </a:r>
            <a:r>
              <a:rPr lang="en-US" altLang="en-US" sz="2000"/>
              <a:t> </a:t>
            </a:r>
            <a:r>
              <a:rPr lang="en-US" altLang="en-US" sz="2000" err="1"/>
              <a:t>quyền</a:t>
            </a:r>
            <a:r>
              <a:rPr lang="en-US" altLang="en-US" sz="2000"/>
              <a:t> </a:t>
            </a:r>
            <a:r>
              <a:rPr lang="en-US" altLang="en-US" sz="2000" err="1"/>
              <a:t>đọc</a:t>
            </a:r>
            <a:r>
              <a:rPr lang="en-US" altLang="en-US" sz="2000"/>
              <a:t> </a:t>
            </a:r>
            <a:r>
              <a:rPr lang="en-US" altLang="en-US" sz="2000" err="1"/>
              <a:t>và</a:t>
            </a:r>
            <a:r>
              <a:rPr lang="en-US" altLang="en-US" sz="2000"/>
              <a:t> </a:t>
            </a:r>
            <a:r>
              <a:rPr lang="en-US" altLang="en-US" sz="2000" err="1"/>
              <a:t>ghi</a:t>
            </a:r>
            <a:r>
              <a:rPr lang="en-US" altLang="en-US" sz="2000"/>
              <a:t>.</a:t>
            </a:r>
          </a:p>
          <a:p>
            <a:pPr lvl="2" indent="-285750">
              <a:buNone/>
              <a:tabLst>
                <a:tab pos="1609725" algn="l"/>
                <a:tab pos="2066925" algn="l"/>
              </a:tabLst>
            </a:pPr>
            <a:r>
              <a:rPr lang="en-US" altLang="en-US" sz="2000" b="1">
                <a:solidFill>
                  <a:srgbClr val="FF0000"/>
                </a:solidFill>
              </a:rPr>
              <a:t>-r	</a:t>
            </a:r>
            <a:r>
              <a:rPr lang="en-US" altLang="en-US" sz="2000"/>
              <a:t>	: mount </a:t>
            </a:r>
            <a:r>
              <a:rPr lang="en-US" altLang="en-US" sz="2000" err="1"/>
              <a:t>hệ</a:t>
            </a:r>
            <a:r>
              <a:rPr lang="en-US" altLang="en-US" sz="2000"/>
              <a:t> </a:t>
            </a:r>
            <a:r>
              <a:rPr lang="en-US" altLang="en-US" sz="2000" err="1"/>
              <a:t>thống</a:t>
            </a:r>
            <a:r>
              <a:rPr lang="en-US" altLang="en-US" sz="2000"/>
              <a:t> </a:t>
            </a:r>
            <a:r>
              <a:rPr lang="en-US" altLang="en-US" sz="2000" err="1"/>
              <a:t>tập</a:t>
            </a:r>
            <a:r>
              <a:rPr lang="en-US" altLang="en-US" sz="2000"/>
              <a:t> tin </a:t>
            </a:r>
            <a:r>
              <a:rPr lang="en-US" altLang="en-US" sz="2000" err="1"/>
              <a:t>với</a:t>
            </a:r>
            <a:r>
              <a:rPr lang="en-US" altLang="en-US" sz="2000"/>
              <a:t> </a:t>
            </a:r>
            <a:r>
              <a:rPr lang="en-US" altLang="en-US" sz="2000" err="1"/>
              <a:t>quyền</a:t>
            </a:r>
            <a:r>
              <a:rPr lang="en-US" altLang="en-US" sz="2000"/>
              <a:t> </a:t>
            </a:r>
            <a:r>
              <a:rPr lang="en-US" altLang="en-US" sz="2000" err="1"/>
              <a:t>đọc</a:t>
            </a:r>
            <a:r>
              <a:rPr lang="en-US" altLang="en-US" sz="2000"/>
              <a:t>.</a:t>
            </a:r>
          </a:p>
          <a:p>
            <a:pPr lvl="2" indent="-285750">
              <a:buNone/>
              <a:tabLst>
                <a:tab pos="1609725" algn="l"/>
                <a:tab pos="2066925" algn="l"/>
              </a:tabLst>
            </a:pPr>
            <a:r>
              <a:rPr lang="en-US" altLang="en-US" sz="2000" b="1">
                <a:solidFill>
                  <a:srgbClr val="FF0000"/>
                </a:solidFill>
              </a:rPr>
              <a:t>-t </a:t>
            </a:r>
            <a:r>
              <a:rPr lang="en-US" altLang="en-US" sz="2000" b="1" err="1">
                <a:solidFill>
                  <a:srgbClr val="FF0000"/>
                </a:solidFill>
              </a:rPr>
              <a:t>loai</a:t>
            </a:r>
            <a:r>
              <a:rPr lang="en-US" altLang="en-US" sz="2000" b="1">
                <a:solidFill>
                  <a:srgbClr val="FF0000"/>
                </a:solidFill>
              </a:rPr>
              <a:t>-fs</a:t>
            </a:r>
            <a:r>
              <a:rPr lang="en-US" altLang="en-US" sz="2000">
                <a:solidFill>
                  <a:srgbClr val="FF0000"/>
                </a:solidFill>
              </a:rPr>
              <a:t>	</a:t>
            </a:r>
            <a:r>
              <a:rPr lang="en-US" altLang="en-US" sz="2000"/>
              <a:t>: </a:t>
            </a:r>
            <a:r>
              <a:rPr lang="en-US" altLang="en-US" sz="2000" err="1"/>
              <a:t>xác</a:t>
            </a:r>
            <a:r>
              <a:rPr lang="en-US" altLang="en-US" sz="2000"/>
              <a:t> </a:t>
            </a:r>
            <a:r>
              <a:rPr lang="en-US" altLang="en-US" sz="2000" err="1"/>
              <a:t>định</a:t>
            </a:r>
            <a:r>
              <a:rPr lang="en-US" altLang="en-US" sz="2000"/>
              <a:t> </a:t>
            </a:r>
            <a:r>
              <a:rPr lang="en-US" altLang="en-US" sz="2000" err="1"/>
              <a:t>hệ</a:t>
            </a:r>
            <a:r>
              <a:rPr lang="en-US" altLang="en-US" sz="2000"/>
              <a:t> </a:t>
            </a:r>
            <a:r>
              <a:rPr lang="en-US" altLang="en-US" sz="2000" err="1"/>
              <a:t>thống</a:t>
            </a:r>
            <a:r>
              <a:rPr lang="en-US" altLang="en-US" sz="2000"/>
              <a:t> </a:t>
            </a:r>
            <a:r>
              <a:rPr lang="en-US" altLang="en-US" sz="2000" err="1"/>
              <a:t>tập</a:t>
            </a:r>
            <a:r>
              <a:rPr lang="en-US" altLang="en-US" sz="2000"/>
              <a:t> tin </a:t>
            </a:r>
            <a:r>
              <a:rPr lang="en-US" altLang="en-US" sz="2000" err="1"/>
              <a:t>đang</a:t>
            </a:r>
            <a:r>
              <a:rPr lang="en-US" altLang="en-US" sz="2000"/>
              <a:t> mount : ext2, ext3, ...</a:t>
            </a:r>
          </a:p>
          <a:p>
            <a:pPr lvl="2" indent="-285750">
              <a:buNone/>
              <a:tabLst>
                <a:tab pos="1609725" algn="l"/>
                <a:tab pos="2066925" algn="l"/>
              </a:tabLst>
            </a:pPr>
            <a:r>
              <a:rPr lang="en-US" altLang="en-US" sz="2000" b="1">
                <a:solidFill>
                  <a:srgbClr val="FF0000"/>
                </a:solidFill>
              </a:rPr>
              <a:t>-a</a:t>
            </a:r>
            <a:r>
              <a:rPr lang="en-US" altLang="en-US" sz="2000">
                <a:solidFill>
                  <a:srgbClr val="FF0000"/>
                </a:solidFill>
              </a:rPr>
              <a:t>		</a:t>
            </a:r>
            <a:r>
              <a:rPr lang="en-US" altLang="en-US" sz="2000"/>
              <a:t>: mount </a:t>
            </a:r>
            <a:r>
              <a:rPr lang="en-US" altLang="en-US" sz="2000" err="1"/>
              <a:t>tất</a:t>
            </a:r>
            <a:r>
              <a:rPr lang="en-US" altLang="en-US" sz="2000"/>
              <a:t> </a:t>
            </a:r>
            <a:r>
              <a:rPr lang="en-US" altLang="en-US" sz="2000" err="1"/>
              <a:t>cả</a:t>
            </a:r>
            <a:r>
              <a:rPr lang="en-US" altLang="en-US" sz="2000"/>
              <a:t> </a:t>
            </a:r>
            <a:r>
              <a:rPr lang="en-US" altLang="en-US" sz="2000" err="1"/>
              <a:t>hệ</a:t>
            </a:r>
            <a:r>
              <a:rPr lang="en-US" altLang="en-US" sz="2000"/>
              <a:t> </a:t>
            </a:r>
            <a:r>
              <a:rPr lang="en-US" altLang="en-US" sz="2000" err="1"/>
              <a:t>thống</a:t>
            </a:r>
            <a:r>
              <a:rPr lang="en-US" altLang="en-US" sz="2000"/>
              <a:t> </a:t>
            </a:r>
            <a:r>
              <a:rPr lang="en-US" altLang="en-US" sz="2000" err="1"/>
              <a:t>tập</a:t>
            </a:r>
            <a:r>
              <a:rPr lang="en-US" altLang="en-US" sz="2000"/>
              <a:t> tin </a:t>
            </a:r>
            <a:r>
              <a:rPr lang="en-US" altLang="en-US" sz="2000" err="1"/>
              <a:t>khai</a:t>
            </a:r>
            <a:r>
              <a:rPr lang="en-US" altLang="en-US" sz="2000"/>
              <a:t> </a:t>
            </a:r>
            <a:r>
              <a:rPr lang="en-US" altLang="en-US" sz="2000" err="1"/>
              <a:t>báo</a:t>
            </a:r>
            <a:r>
              <a:rPr lang="en-US" altLang="en-US" sz="2000"/>
              <a:t> </a:t>
            </a:r>
            <a:r>
              <a:rPr lang="en-US" altLang="en-US" sz="2000" err="1"/>
              <a:t>trong</a:t>
            </a:r>
            <a:r>
              <a:rPr lang="en-US" altLang="en-US" sz="2000"/>
              <a:t> /</a:t>
            </a:r>
            <a:r>
              <a:rPr lang="en-US" altLang="en-US" sz="2000" err="1"/>
              <a:t>etc</a:t>
            </a:r>
            <a:r>
              <a:rPr lang="en-US" altLang="en-US" sz="2000"/>
              <a:t>/</a:t>
            </a:r>
            <a:r>
              <a:rPr lang="en-US" altLang="en-US" sz="2000" err="1"/>
              <a:t>fstab</a:t>
            </a:r>
            <a:r>
              <a:rPr lang="en-US" altLang="en-US" sz="2000"/>
              <a:t>.</a:t>
            </a:r>
          </a:p>
          <a:p>
            <a:pPr lvl="2" indent="-285750">
              <a:buNone/>
              <a:tabLst>
                <a:tab pos="1609725" algn="l"/>
                <a:tab pos="2066925" algn="l"/>
              </a:tabLst>
            </a:pPr>
            <a:r>
              <a:rPr lang="en-US" altLang="en-US" sz="2000" b="1">
                <a:solidFill>
                  <a:srgbClr val="FF0000"/>
                </a:solidFill>
              </a:rPr>
              <a:t>-o remount &lt;fs&gt;</a:t>
            </a:r>
            <a:r>
              <a:rPr lang="en-US" altLang="en-US" sz="2000"/>
              <a:t> : </a:t>
            </a:r>
            <a:r>
              <a:rPr lang="en-US" altLang="en-US" sz="2000" err="1"/>
              <a:t>chỉ</a:t>
            </a:r>
            <a:r>
              <a:rPr lang="en-US" altLang="en-US" sz="2000"/>
              <a:t> </a:t>
            </a:r>
            <a:r>
              <a:rPr lang="en-US" altLang="en-US" sz="2000" err="1"/>
              <a:t>định</a:t>
            </a:r>
            <a:r>
              <a:rPr lang="en-US" altLang="en-US" sz="2000"/>
              <a:t> </a:t>
            </a:r>
            <a:r>
              <a:rPr lang="en-US" altLang="en-US" sz="2000" err="1"/>
              <a:t>việc</a:t>
            </a:r>
            <a:r>
              <a:rPr lang="en-US" altLang="en-US" sz="2000"/>
              <a:t> mount </a:t>
            </a:r>
            <a:r>
              <a:rPr lang="en-US" altLang="en-US" sz="2000" err="1"/>
              <a:t>lại</a:t>
            </a:r>
            <a:r>
              <a:rPr lang="en-US" altLang="en-US" sz="2000"/>
              <a:t> 1 filesystem </a:t>
            </a:r>
            <a:r>
              <a:rPr lang="en-US" altLang="en-US" sz="2000" err="1"/>
              <a:t>nào</a:t>
            </a:r>
            <a:r>
              <a:rPr lang="en-US" altLang="en-US" sz="2000"/>
              <a:t> </a:t>
            </a:r>
            <a:r>
              <a:rPr lang="en-US" altLang="en-US" sz="2000" err="1"/>
              <a:t>đó</a:t>
            </a:r>
            <a:r>
              <a:rPr lang="en-US" altLang="en-US" sz="2000"/>
              <a:t>.</a:t>
            </a:r>
          </a:p>
        </p:txBody>
      </p:sp>
      <p:sp>
        <p:nvSpPr>
          <p:cNvPr id="10244" name="AutoShape 7">
            <a:extLst>
              <a:ext uri="{FF2B5EF4-FFF2-40B4-BE49-F238E27FC236}">
                <a16:creationId xmlns:a16="http://schemas.microsoft.com/office/drawing/2014/main" id="{8EDF35A3-C2C5-4B7F-AC12-E8320B4D4C20}"/>
              </a:ext>
            </a:extLst>
          </p:cNvPr>
          <p:cNvSpPr>
            <a:spLocks noChangeArrowheads="1"/>
          </p:cNvSpPr>
          <p:nvPr/>
        </p:nvSpPr>
        <p:spPr bwMode="auto">
          <a:xfrm>
            <a:off x="5257800" y="2895600"/>
            <a:ext cx="2209800" cy="705386"/>
          </a:xfrm>
          <a:prstGeom prst="upArrowCallout">
            <a:avLst>
              <a:gd name="adj1" fmla="val 16795"/>
              <a:gd name="adj2" fmla="val 37059"/>
              <a:gd name="adj3" fmla="val 18301"/>
              <a:gd name="adj4" fmla="val 735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1400" err="1"/>
              <a:t>Là</a:t>
            </a:r>
            <a:r>
              <a:rPr lang="en-US" altLang="en-US" sz="1400"/>
              <a:t> </a:t>
            </a:r>
            <a:r>
              <a:rPr lang="en-US" altLang="en-US" sz="1400" err="1"/>
              <a:t>thiết</a:t>
            </a:r>
            <a:r>
              <a:rPr lang="en-US" altLang="en-US" sz="1400"/>
              <a:t> </a:t>
            </a:r>
            <a:r>
              <a:rPr lang="en-US" altLang="en-US" sz="1400" err="1"/>
              <a:t>bị</a:t>
            </a:r>
            <a:r>
              <a:rPr lang="en-US" altLang="en-US" sz="1400"/>
              <a:t> </a:t>
            </a:r>
            <a:r>
              <a:rPr lang="en-US" altLang="en-US" sz="1400" err="1"/>
              <a:t>vật</a:t>
            </a:r>
            <a:r>
              <a:rPr lang="en-US" altLang="en-US" sz="1400"/>
              <a:t> </a:t>
            </a:r>
            <a:r>
              <a:rPr lang="en-US" altLang="en-US" sz="1400" err="1"/>
              <a:t>lý</a:t>
            </a:r>
            <a:r>
              <a:rPr lang="en-US" altLang="en-US" sz="1400"/>
              <a:t> </a:t>
            </a:r>
            <a:r>
              <a:rPr lang="en-US" altLang="en-US" sz="1400" err="1"/>
              <a:t>như</a:t>
            </a:r>
            <a:r>
              <a:rPr lang="en-US" altLang="en-US" sz="1400"/>
              <a:t> /dev/</a:t>
            </a:r>
            <a:r>
              <a:rPr lang="en-US" altLang="en-US" sz="1400" err="1"/>
              <a:t>cdrom</a:t>
            </a:r>
            <a:r>
              <a:rPr lang="en-US" altLang="en-US" sz="1400"/>
              <a:t>, /dev/fd0 …</a:t>
            </a:r>
          </a:p>
        </p:txBody>
      </p:sp>
      <p:sp>
        <p:nvSpPr>
          <p:cNvPr id="10245" name="AutoShape 8">
            <a:extLst>
              <a:ext uri="{FF2B5EF4-FFF2-40B4-BE49-F238E27FC236}">
                <a16:creationId xmlns:a16="http://schemas.microsoft.com/office/drawing/2014/main" id="{69B5CA7A-E5F9-4E56-90BA-77C75D5D0BDB}"/>
              </a:ext>
            </a:extLst>
          </p:cNvPr>
          <p:cNvSpPr>
            <a:spLocks noChangeArrowheads="1"/>
          </p:cNvSpPr>
          <p:nvPr/>
        </p:nvSpPr>
        <p:spPr bwMode="auto">
          <a:xfrm>
            <a:off x="7620000" y="2895600"/>
            <a:ext cx="2209800" cy="700326"/>
          </a:xfrm>
          <a:prstGeom prst="upArrowCallout">
            <a:avLst>
              <a:gd name="adj1" fmla="val 21069"/>
              <a:gd name="adj2" fmla="val 39104"/>
              <a:gd name="adj3" fmla="val 16736"/>
              <a:gd name="adj4" fmla="val 7403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1400"/>
              <a:t>Là vị trí thư mục trong cây thư mục.</a:t>
            </a:r>
          </a:p>
        </p:txBody>
      </p:sp>
      <p:sp>
        <p:nvSpPr>
          <p:cNvPr id="3" name="Title 2">
            <a:extLst>
              <a:ext uri="{FF2B5EF4-FFF2-40B4-BE49-F238E27FC236}">
                <a16:creationId xmlns:a16="http://schemas.microsoft.com/office/drawing/2014/main" id="{FC2C6D29-AF99-47FC-8E71-3F5F50B428F1}"/>
              </a:ext>
            </a:extLst>
          </p:cNvPr>
          <p:cNvSpPr>
            <a:spLocks noGrp="1"/>
          </p:cNvSpPr>
          <p:nvPr>
            <p:ph type="title"/>
          </p:nvPr>
        </p:nvSpPr>
        <p:spPr/>
        <p:txBody>
          <a:bodyPr/>
          <a:lstStyle/>
          <a:p>
            <a:r>
              <a:rPr lang="en-US"/>
              <a:t>III.4 GẮN KẾT FILE SYSTEMS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9">
            <a:extLst>
              <a:ext uri="{FF2B5EF4-FFF2-40B4-BE49-F238E27FC236}">
                <a16:creationId xmlns:a16="http://schemas.microsoft.com/office/drawing/2014/main" id="{4E94B31D-30DA-41BF-8F50-FF6F19C0040D}"/>
              </a:ext>
            </a:extLst>
          </p:cNvPr>
          <p:cNvSpPr>
            <a:spLocks noGrp="1" noChangeArrowheads="1"/>
          </p:cNvSpPr>
          <p:nvPr>
            <p:ph type="body" idx="1"/>
          </p:nvPr>
        </p:nvSpPr>
        <p:spPr>
          <a:xfrm>
            <a:off x="355600" y="1047612"/>
            <a:ext cx="11480800" cy="5486400"/>
          </a:xfrm>
        </p:spPr>
        <p:txBody>
          <a:bodyPr/>
          <a:lstStyle/>
          <a:p>
            <a:pPr lvl="1">
              <a:tabLst>
                <a:tab pos="2395538" algn="l"/>
                <a:tab pos="3895725" algn="l"/>
                <a:tab pos="5267325" algn="l"/>
                <a:tab pos="7659688" algn="l"/>
                <a:tab pos="8005763" algn="l"/>
              </a:tabLst>
            </a:pPr>
            <a:r>
              <a:rPr lang="en-US" altLang="en-US" b="1"/>
              <a:t>Mount </a:t>
            </a:r>
            <a:r>
              <a:rPr lang="en-US" altLang="en-US" b="1" err="1"/>
              <a:t>tự</a:t>
            </a:r>
            <a:r>
              <a:rPr lang="en-US" altLang="en-US" b="1"/>
              <a:t> </a:t>
            </a:r>
            <a:r>
              <a:rPr lang="en-US" altLang="en-US" b="1" err="1"/>
              <a:t>động</a:t>
            </a:r>
            <a:endParaRPr lang="en-US" altLang="en-US" b="1"/>
          </a:p>
          <a:p>
            <a:pPr lvl="1">
              <a:buNone/>
              <a:tabLst>
                <a:tab pos="2395538" algn="l"/>
                <a:tab pos="3895725" algn="l"/>
                <a:tab pos="5267325" algn="l"/>
                <a:tab pos="7659688" algn="l"/>
                <a:tab pos="8005763" algn="l"/>
              </a:tabLst>
            </a:pPr>
            <a:r>
              <a:rPr lang="en-US" altLang="en-US"/>
              <a:t>	</a:t>
            </a:r>
            <a:r>
              <a:rPr lang="en-US" altLang="en-US" err="1"/>
              <a:t>Tập</a:t>
            </a:r>
            <a:r>
              <a:rPr lang="en-US" altLang="en-US"/>
              <a:t> tin /</a:t>
            </a:r>
            <a:r>
              <a:rPr lang="en-US" altLang="en-US" err="1"/>
              <a:t>etc</a:t>
            </a:r>
            <a:r>
              <a:rPr lang="en-US" altLang="en-US"/>
              <a:t>/</a:t>
            </a:r>
            <a:r>
              <a:rPr lang="en-US" altLang="en-US" err="1"/>
              <a:t>fstab</a:t>
            </a:r>
            <a:r>
              <a:rPr lang="en-US" altLang="en-US"/>
              <a:t> </a:t>
            </a:r>
            <a:r>
              <a:rPr lang="en-US" altLang="en-US" err="1"/>
              <a:t>liệt</a:t>
            </a:r>
            <a:r>
              <a:rPr lang="en-US" altLang="en-US"/>
              <a:t> </a:t>
            </a:r>
            <a:r>
              <a:rPr lang="en-US" altLang="en-US" err="1"/>
              <a:t>kê</a:t>
            </a:r>
            <a:r>
              <a:rPr lang="en-US" altLang="en-US"/>
              <a:t> </a:t>
            </a:r>
            <a:r>
              <a:rPr lang="en-US" altLang="en-US" err="1"/>
              <a:t>các</a:t>
            </a:r>
            <a:r>
              <a:rPr lang="en-US" altLang="en-US"/>
              <a:t> </a:t>
            </a:r>
            <a:r>
              <a:rPr lang="en-US" altLang="en-US" err="1"/>
              <a:t>hệ</a:t>
            </a:r>
            <a:r>
              <a:rPr lang="en-US" altLang="en-US"/>
              <a:t> </a:t>
            </a:r>
            <a:r>
              <a:rPr lang="en-US" altLang="en-US" err="1"/>
              <a:t>thống</a:t>
            </a:r>
            <a:r>
              <a:rPr lang="en-US" altLang="en-US"/>
              <a:t> </a:t>
            </a:r>
            <a:r>
              <a:rPr lang="en-US" altLang="en-US" err="1"/>
              <a:t>cần</a:t>
            </a:r>
            <a:r>
              <a:rPr lang="en-US" altLang="en-US"/>
              <a:t> </a:t>
            </a:r>
            <a:r>
              <a:rPr lang="en-US" altLang="en-US" err="1"/>
              <a:t>được</a:t>
            </a:r>
            <a:r>
              <a:rPr lang="en-US" altLang="en-US"/>
              <a:t> mount </a:t>
            </a:r>
            <a:r>
              <a:rPr lang="en-US" altLang="en-US" err="1"/>
              <a:t>tự</a:t>
            </a:r>
            <a:r>
              <a:rPr lang="en-US" altLang="en-US"/>
              <a:t> </a:t>
            </a:r>
            <a:r>
              <a:rPr lang="en-US" altLang="en-US" err="1"/>
              <a:t>động</a:t>
            </a:r>
            <a:r>
              <a:rPr lang="en-US" altLang="en-US"/>
              <a:t>.</a:t>
            </a:r>
          </a:p>
          <a:p>
            <a:pPr lvl="1">
              <a:buNone/>
              <a:tabLst>
                <a:tab pos="2395538" algn="l"/>
                <a:tab pos="3895725" algn="l"/>
                <a:tab pos="5267325" algn="l"/>
                <a:tab pos="7659688" algn="l"/>
                <a:tab pos="8005763" algn="l"/>
              </a:tabLst>
            </a:pPr>
            <a:r>
              <a:rPr lang="en-US" altLang="en-US" sz="1800"/>
              <a:t>LABEL=/	/	ext3	defaults	1	1</a:t>
            </a:r>
          </a:p>
          <a:p>
            <a:pPr lvl="1">
              <a:buNone/>
              <a:tabLst>
                <a:tab pos="2395538" algn="l"/>
                <a:tab pos="3895725" algn="l"/>
                <a:tab pos="5267325" algn="l"/>
                <a:tab pos="7659688" algn="l"/>
                <a:tab pos="8005763" algn="l"/>
              </a:tabLst>
            </a:pPr>
            <a:r>
              <a:rPr lang="en-US" altLang="en-US" sz="1800"/>
              <a:t>LABEL=/boot	/boot	ext3	 defaults	1	1</a:t>
            </a:r>
          </a:p>
          <a:p>
            <a:pPr lvl="1">
              <a:buNone/>
              <a:tabLst>
                <a:tab pos="2395538" algn="l"/>
                <a:tab pos="3895725" algn="l"/>
                <a:tab pos="5267325" algn="l"/>
                <a:tab pos="7659688" algn="l"/>
                <a:tab pos="8005763" algn="l"/>
              </a:tabLst>
            </a:pPr>
            <a:r>
              <a:rPr lang="en-US" altLang="en-US" sz="1800"/>
              <a:t>None	/dev/pts	</a:t>
            </a:r>
            <a:r>
              <a:rPr lang="en-US" altLang="en-US" sz="1800" err="1"/>
              <a:t>devpts</a:t>
            </a:r>
            <a:r>
              <a:rPr lang="en-US" altLang="en-US" sz="1800"/>
              <a:t>	</a:t>
            </a:r>
            <a:r>
              <a:rPr lang="en-US" altLang="en-US" sz="1800" err="1"/>
              <a:t>gid</a:t>
            </a:r>
            <a:r>
              <a:rPr lang="en-US" altLang="en-US" sz="1800"/>
              <a:t>=5,mode=620	0	0</a:t>
            </a:r>
          </a:p>
          <a:p>
            <a:pPr lvl="1">
              <a:buNone/>
              <a:tabLst>
                <a:tab pos="2395538" algn="l"/>
                <a:tab pos="3895725" algn="l"/>
                <a:tab pos="5267325" algn="l"/>
                <a:tab pos="7659688" algn="l"/>
                <a:tab pos="8005763" algn="l"/>
              </a:tabLst>
            </a:pPr>
            <a:r>
              <a:rPr lang="en-US" altLang="en-US" sz="2400" err="1">
                <a:solidFill>
                  <a:srgbClr val="FF0000"/>
                </a:solidFill>
              </a:rPr>
              <a:t>cột</a:t>
            </a:r>
            <a:r>
              <a:rPr lang="en-US" altLang="en-US" sz="2400">
                <a:solidFill>
                  <a:srgbClr val="FF0000"/>
                </a:solidFill>
              </a:rPr>
              <a:t> 1</a:t>
            </a:r>
            <a:r>
              <a:rPr lang="en-US" altLang="en-US" sz="2400"/>
              <a:t>: </a:t>
            </a:r>
            <a:r>
              <a:rPr lang="en-US" altLang="en-US" sz="2400" err="1"/>
              <a:t>chỉ</a:t>
            </a:r>
            <a:r>
              <a:rPr lang="en-US" altLang="en-US" sz="2400"/>
              <a:t> ra </a:t>
            </a:r>
            <a:r>
              <a:rPr lang="en-US" altLang="en-US" sz="2400" err="1"/>
              <a:t>thiết</a:t>
            </a:r>
            <a:r>
              <a:rPr lang="en-US" altLang="en-US" sz="2400"/>
              <a:t> </a:t>
            </a:r>
            <a:r>
              <a:rPr lang="en-US" altLang="en-US" sz="2400" err="1"/>
              <a:t>bị</a:t>
            </a:r>
            <a:r>
              <a:rPr lang="en-US" altLang="en-US" sz="2400"/>
              <a:t> </a:t>
            </a:r>
            <a:r>
              <a:rPr lang="en-US" altLang="en-US" sz="2400" err="1"/>
              <a:t>hoặc</a:t>
            </a:r>
            <a:r>
              <a:rPr lang="en-US" altLang="en-US" sz="2400"/>
              <a:t> </a:t>
            </a:r>
            <a:r>
              <a:rPr lang="en-US" altLang="en-US" sz="2400" err="1"/>
              <a:t>hệ</a:t>
            </a:r>
            <a:r>
              <a:rPr lang="en-US" altLang="en-US" sz="2400"/>
              <a:t> </a:t>
            </a:r>
            <a:r>
              <a:rPr lang="en-US" altLang="en-US" sz="2400" err="1"/>
              <a:t>thống</a:t>
            </a:r>
            <a:r>
              <a:rPr lang="en-US" altLang="en-US" sz="2400"/>
              <a:t> </a:t>
            </a:r>
            <a:r>
              <a:rPr lang="en-US" altLang="en-US" sz="2400" err="1"/>
              <a:t>tập</a:t>
            </a:r>
            <a:r>
              <a:rPr lang="en-US" altLang="en-US" sz="2400"/>
              <a:t> tin </a:t>
            </a:r>
            <a:r>
              <a:rPr lang="en-US" altLang="en-US" sz="2400" err="1"/>
              <a:t>cần</a:t>
            </a:r>
            <a:r>
              <a:rPr lang="en-US" altLang="en-US" sz="2400"/>
              <a:t> mount</a:t>
            </a:r>
          </a:p>
          <a:p>
            <a:pPr lvl="1" algn="just">
              <a:buNone/>
              <a:tabLst>
                <a:tab pos="2395538" algn="l"/>
                <a:tab pos="3895725" algn="l"/>
                <a:tab pos="5267325" algn="l"/>
                <a:tab pos="7659688" algn="l"/>
                <a:tab pos="8005763" algn="l"/>
              </a:tabLst>
            </a:pPr>
            <a:r>
              <a:rPr lang="en-US" altLang="en-US" sz="2400" err="1">
                <a:solidFill>
                  <a:srgbClr val="FF0000"/>
                </a:solidFill>
              </a:rPr>
              <a:t>cột</a:t>
            </a:r>
            <a:r>
              <a:rPr lang="en-US" altLang="en-US" sz="2400">
                <a:solidFill>
                  <a:srgbClr val="FF0000"/>
                </a:solidFill>
              </a:rPr>
              <a:t> 2</a:t>
            </a:r>
            <a:r>
              <a:rPr lang="en-US" altLang="en-US" sz="2400"/>
              <a:t>: </a:t>
            </a:r>
            <a:r>
              <a:rPr lang="en-US" altLang="en-US" sz="2400" err="1"/>
              <a:t>xác</a:t>
            </a:r>
            <a:r>
              <a:rPr lang="en-US" altLang="en-US" sz="2400"/>
              <a:t> </a:t>
            </a:r>
            <a:r>
              <a:rPr lang="en-US" altLang="en-US" sz="2400" err="1"/>
              <a:t>định</a:t>
            </a:r>
            <a:r>
              <a:rPr lang="en-US" altLang="en-US" sz="2400"/>
              <a:t> mount point</a:t>
            </a:r>
          </a:p>
          <a:p>
            <a:pPr lvl="1" algn="just">
              <a:buNone/>
              <a:tabLst>
                <a:tab pos="2395538" algn="l"/>
                <a:tab pos="3895725" algn="l"/>
                <a:tab pos="5267325" algn="l"/>
                <a:tab pos="7659688" algn="l"/>
                <a:tab pos="8005763" algn="l"/>
              </a:tabLst>
            </a:pPr>
            <a:r>
              <a:rPr lang="en-US" altLang="en-US" sz="2400" err="1">
                <a:solidFill>
                  <a:srgbClr val="FF0000"/>
                </a:solidFill>
              </a:rPr>
              <a:t>cột</a:t>
            </a:r>
            <a:r>
              <a:rPr lang="en-US" altLang="en-US" sz="2400">
                <a:solidFill>
                  <a:srgbClr val="FF0000"/>
                </a:solidFill>
              </a:rPr>
              <a:t> 3</a:t>
            </a:r>
            <a:r>
              <a:rPr lang="en-US" altLang="en-US" sz="2400"/>
              <a:t>: </a:t>
            </a:r>
            <a:r>
              <a:rPr lang="en-US" altLang="en-US" sz="2400" err="1"/>
              <a:t>chỉ</a:t>
            </a:r>
            <a:r>
              <a:rPr lang="en-US" altLang="en-US" sz="2400"/>
              <a:t> ra </a:t>
            </a:r>
            <a:r>
              <a:rPr lang="en-US" altLang="en-US" sz="2400" err="1"/>
              <a:t>loại</a:t>
            </a:r>
            <a:r>
              <a:rPr lang="en-US" altLang="en-US" sz="2400"/>
              <a:t> filesystem </a:t>
            </a:r>
            <a:r>
              <a:rPr lang="en-US" altLang="en-US" sz="2400" err="1"/>
              <a:t>như</a:t>
            </a:r>
            <a:r>
              <a:rPr lang="en-US" altLang="en-US" sz="2400"/>
              <a:t> : </a:t>
            </a:r>
            <a:r>
              <a:rPr lang="en-US" altLang="en-US" sz="2400" err="1"/>
              <a:t>vfat</a:t>
            </a:r>
            <a:r>
              <a:rPr lang="en-US" altLang="en-US" sz="2400"/>
              <a:t>, ext2 …</a:t>
            </a:r>
          </a:p>
          <a:p>
            <a:pPr lvl="1" algn="just">
              <a:buNone/>
              <a:tabLst>
                <a:tab pos="2395538" algn="l"/>
                <a:tab pos="3895725" algn="l"/>
                <a:tab pos="5267325" algn="l"/>
                <a:tab pos="7659688" algn="l"/>
                <a:tab pos="8005763" algn="l"/>
              </a:tabLst>
            </a:pPr>
            <a:r>
              <a:rPr lang="en-US" altLang="en-US" sz="2400" err="1">
                <a:solidFill>
                  <a:srgbClr val="FF0000"/>
                </a:solidFill>
              </a:rPr>
              <a:t>cột</a:t>
            </a:r>
            <a:r>
              <a:rPr lang="en-US" altLang="en-US" sz="2400">
                <a:solidFill>
                  <a:srgbClr val="FF0000"/>
                </a:solidFill>
              </a:rPr>
              <a:t> 4</a:t>
            </a:r>
            <a:r>
              <a:rPr lang="en-US" altLang="en-US" sz="2400"/>
              <a:t>: </a:t>
            </a:r>
            <a:r>
              <a:rPr lang="en-US" altLang="en-US" sz="2400" err="1"/>
              <a:t>các</a:t>
            </a:r>
            <a:r>
              <a:rPr lang="en-US" altLang="en-US" sz="2400"/>
              <a:t> </a:t>
            </a:r>
            <a:r>
              <a:rPr lang="en-US" altLang="en-US" sz="2400" err="1"/>
              <a:t>tùy</a:t>
            </a:r>
            <a:r>
              <a:rPr lang="en-US" altLang="en-US" sz="2400"/>
              <a:t> </a:t>
            </a:r>
            <a:r>
              <a:rPr lang="en-US" altLang="en-US" sz="2400" err="1"/>
              <a:t>chọn</a:t>
            </a:r>
            <a:r>
              <a:rPr lang="en-US" altLang="en-US" sz="2400"/>
              <a:t> </a:t>
            </a:r>
            <a:r>
              <a:rPr lang="en-US" altLang="en-US" sz="2400" err="1"/>
              <a:t>phân</a:t>
            </a:r>
            <a:r>
              <a:rPr lang="en-US" altLang="en-US" sz="2400"/>
              <a:t> </a:t>
            </a:r>
            <a:r>
              <a:rPr lang="en-US" altLang="en-US" sz="2400" err="1"/>
              <a:t>cách</a:t>
            </a:r>
            <a:r>
              <a:rPr lang="en-US" altLang="en-US" sz="2400"/>
              <a:t> </a:t>
            </a:r>
            <a:r>
              <a:rPr lang="en-US" altLang="en-US" sz="2400" err="1"/>
              <a:t>nhau</a:t>
            </a:r>
            <a:r>
              <a:rPr lang="en-US" altLang="en-US" sz="2400"/>
              <a:t> </a:t>
            </a:r>
            <a:r>
              <a:rPr lang="en-US" altLang="en-US" sz="2400" err="1"/>
              <a:t>bởi</a:t>
            </a:r>
            <a:r>
              <a:rPr lang="en-US" altLang="en-US" sz="2400"/>
              <a:t> </a:t>
            </a:r>
            <a:r>
              <a:rPr lang="en-US" altLang="en-US" sz="2400" err="1"/>
              <a:t>dấu</a:t>
            </a:r>
            <a:r>
              <a:rPr lang="en-US" altLang="en-US" sz="2400"/>
              <a:t> </a:t>
            </a:r>
            <a:r>
              <a:rPr lang="en-US" altLang="en-US" sz="2400" err="1"/>
              <a:t>phẩy</a:t>
            </a:r>
            <a:r>
              <a:rPr lang="en-US" altLang="en-US" sz="2400"/>
              <a:t>.</a:t>
            </a:r>
          </a:p>
          <a:p>
            <a:pPr lvl="1" algn="just">
              <a:buNone/>
              <a:tabLst>
                <a:tab pos="2395538" algn="l"/>
                <a:tab pos="3895725" algn="l"/>
                <a:tab pos="5267325" algn="l"/>
                <a:tab pos="7659688" algn="l"/>
                <a:tab pos="8005763" algn="l"/>
              </a:tabLst>
            </a:pPr>
            <a:r>
              <a:rPr lang="en-US" altLang="en-US" sz="2400" err="1">
                <a:solidFill>
                  <a:srgbClr val="FF0000"/>
                </a:solidFill>
              </a:rPr>
              <a:t>cột</a:t>
            </a:r>
            <a:r>
              <a:rPr lang="en-US" altLang="en-US" sz="2400">
                <a:solidFill>
                  <a:srgbClr val="FF0000"/>
                </a:solidFill>
              </a:rPr>
              <a:t> 5</a:t>
            </a:r>
            <a:r>
              <a:rPr lang="en-US" altLang="en-US" sz="2400"/>
              <a:t>: </a:t>
            </a:r>
            <a:r>
              <a:rPr lang="en-US" altLang="en-US" sz="2400" err="1"/>
              <a:t>xác</a:t>
            </a:r>
            <a:r>
              <a:rPr lang="en-US" altLang="en-US" sz="2400"/>
              <a:t> </a:t>
            </a:r>
            <a:r>
              <a:rPr lang="en-US" altLang="en-US" sz="2400" err="1"/>
              <a:t>định</a:t>
            </a:r>
            <a:r>
              <a:rPr lang="en-US" altLang="en-US" sz="2400"/>
              <a:t> </a:t>
            </a:r>
            <a:r>
              <a:rPr lang="en-US" altLang="en-US" sz="2400" err="1"/>
              <a:t>thời</a:t>
            </a:r>
            <a:r>
              <a:rPr lang="en-US" altLang="en-US" sz="2400"/>
              <a:t> </a:t>
            </a:r>
            <a:r>
              <a:rPr lang="en-US" altLang="en-US" sz="2400" err="1"/>
              <a:t>gian</a:t>
            </a:r>
            <a:r>
              <a:rPr lang="en-US" altLang="en-US" sz="2400"/>
              <a:t> </a:t>
            </a:r>
            <a:r>
              <a:rPr lang="en-US" altLang="en-US" sz="2400" err="1"/>
              <a:t>để</a:t>
            </a:r>
            <a:r>
              <a:rPr lang="en-US" altLang="en-US" sz="2400"/>
              <a:t> </a:t>
            </a:r>
            <a:r>
              <a:rPr lang="en-US" altLang="en-US" sz="2400" err="1"/>
              <a:t>lệnh</a:t>
            </a:r>
            <a:r>
              <a:rPr lang="en-US" altLang="en-US" sz="2400"/>
              <a:t> </a:t>
            </a:r>
            <a:r>
              <a:rPr lang="en-US" altLang="en-US" sz="2400">
                <a:solidFill>
                  <a:srgbClr val="FF0000"/>
                </a:solidFill>
              </a:rPr>
              <a:t>dump</a:t>
            </a:r>
            <a:r>
              <a:rPr lang="en-US" altLang="en-US" sz="2400"/>
              <a:t> </a:t>
            </a:r>
            <a:r>
              <a:rPr lang="en-US" altLang="en-US" sz="2400" err="1"/>
              <a:t>sao</a:t>
            </a:r>
            <a:r>
              <a:rPr lang="en-US" altLang="en-US" sz="2400"/>
              <a:t> </a:t>
            </a:r>
            <a:r>
              <a:rPr lang="en-US" altLang="en-US" sz="2400" err="1"/>
              <a:t>chép</a:t>
            </a:r>
            <a:r>
              <a:rPr lang="en-US" altLang="en-US" sz="2400"/>
              <a:t> </a:t>
            </a:r>
            <a:r>
              <a:rPr lang="en-US" altLang="en-US" sz="2400" err="1"/>
              <a:t>hệ</a:t>
            </a:r>
            <a:r>
              <a:rPr lang="en-US" altLang="en-US" sz="2400"/>
              <a:t> </a:t>
            </a:r>
            <a:r>
              <a:rPr lang="en-US" altLang="en-US" sz="2400" err="1"/>
              <a:t>thống</a:t>
            </a:r>
            <a:r>
              <a:rPr lang="en-US" altLang="en-US" sz="2400"/>
              <a:t> </a:t>
            </a:r>
            <a:r>
              <a:rPr lang="en-US" altLang="en-US" sz="2400" err="1"/>
              <a:t>tập</a:t>
            </a:r>
            <a:r>
              <a:rPr lang="en-US" altLang="en-US" sz="2400"/>
              <a:t> tin.</a:t>
            </a:r>
          </a:p>
          <a:p>
            <a:pPr lvl="1" algn="just">
              <a:buNone/>
              <a:tabLst>
                <a:tab pos="2395538" algn="l"/>
                <a:tab pos="3895725" algn="l"/>
                <a:tab pos="5267325" algn="l"/>
                <a:tab pos="7659688" algn="l"/>
                <a:tab pos="8005763" algn="l"/>
              </a:tabLst>
            </a:pPr>
            <a:r>
              <a:rPr lang="en-US" altLang="en-US" sz="2400" err="1">
                <a:solidFill>
                  <a:srgbClr val="FF0000"/>
                </a:solidFill>
              </a:rPr>
              <a:t>cột</a:t>
            </a:r>
            <a:r>
              <a:rPr lang="en-US" altLang="en-US" sz="2400">
                <a:solidFill>
                  <a:srgbClr val="FF0000"/>
                </a:solidFill>
              </a:rPr>
              <a:t> 6</a:t>
            </a:r>
            <a:r>
              <a:rPr lang="en-US" altLang="en-US" sz="2400"/>
              <a:t>: </a:t>
            </a:r>
            <a:r>
              <a:rPr lang="en-US" altLang="en-US" sz="2400" err="1"/>
              <a:t>khai</a:t>
            </a:r>
            <a:r>
              <a:rPr lang="en-US" altLang="en-US" sz="2400"/>
              <a:t> </a:t>
            </a:r>
            <a:r>
              <a:rPr lang="en-US" altLang="en-US" sz="2400" err="1"/>
              <a:t>báo</a:t>
            </a:r>
            <a:r>
              <a:rPr lang="en-US" altLang="en-US" sz="2400"/>
              <a:t> </a:t>
            </a:r>
            <a:r>
              <a:rPr lang="en-US" altLang="en-US" sz="2400" err="1"/>
              <a:t>lệnh</a:t>
            </a:r>
            <a:r>
              <a:rPr lang="en-US" altLang="en-US" sz="2400"/>
              <a:t> </a:t>
            </a:r>
            <a:r>
              <a:rPr lang="en-US" altLang="en-US" sz="2400" err="1">
                <a:solidFill>
                  <a:srgbClr val="FF0000"/>
                </a:solidFill>
              </a:rPr>
              <a:t>fsck</a:t>
            </a:r>
            <a:r>
              <a:rPr lang="en-US" altLang="en-US" sz="2400"/>
              <a:t> </a:t>
            </a:r>
            <a:r>
              <a:rPr lang="en-US" altLang="en-US" sz="2400" err="1"/>
              <a:t>biết</a:t>
            </a:r>
            <a:r>
              <a:rPr lang="en-US" altLang="en-US" sz="2400"/>
              <a:t> </a:t>
            </a:r>
            <a:r>
              <a:rPr lang="en-US" altLang="en-US" sz="2400" err="1"/>
              <a:t>thứ</a:t>
            </a:r>
            <a:r>
              <a:rPr lang="en-US" altLang="en-US" sz="2400"/>
              <a:t> </a:t>
            </a:r>
            <a:r>
              <a:rPr lang="en-US" altLang="en-US" sz="2400" err="1"/>
              <a:t>tự</a:t>
            </a:r>
            <a:r>
              <a:rPr lang="en-US" altLang="en-US" sz="2400"/>
              <a:t> </a:t>
            </a:r>
            <a:r>
              <a:rPr lang="en-US" altLang="en-US" sz="2400" err="1"/>
              <a:t>kiểm</a:t>
            </a:r>
            <a:r>
              <a:rPr lang="en-US" altLang="en-US" sz="2400"/>
              <a:t> </a:t>
            </a:r>
            <a:r>
              <a:rPr lang="en-US" altLang="en-US" sz="2400" err="1"/>
              <a:t>tra</a:t>
            </a:r>
            <a:r>
              <a:rPr lang="en-US" altLang="en-US" sz="2400"/>
              <a:t> </a:t>
            </a:r>
            <a:r>
              <a:rPr lang="en-US" altLang="en-US" sz="2400" err="1"/>
              <a:t>các</a:t>
            </a:r>
            <a:r>
              <a:rPr lang="en-US" altLang="en-US" sz="2400"/>
              <a:t> </a:t>
            </a:r>
            <a:r>
              <a:rPr lang="en-US" altLang="en-US" sz="2400" err="1"/>
              <a:t>hệ</a:t>
            </a:r>
            <a:r>
              <a:rPr lang="en-US" altLang="en-US" sz="2400"/>
              <a:t> </a:t>
            </a:r>
            <a:r>
              <a:rPr lang="en-US" altLang="en-US" sz="2400" err="1"/>
              <a:t>thống</a:t>
            </a:r>
            <a:r>
              <a:rPr lang="en-US" altLang="en-US" sz="2400"/>
              <a:t> </a:t>
            </a:r>
            <a:r>
              <a:rPr lang="en-US" altLang="en-US" sz="2400" err="1"/>
              <a:t>tập</a:t>
            </a:r>
            <a:r>
              <a:rPr lang="en-US" altLang="en-US" sz="2400"/>
              <a:t> tin.</a:t>
            </a:r>
          </a:p>
        </p:txBody>
      </p:sp>
      <p:sp>
        <p:nvSpPr>
          <p:cNvPr id="3" name="Title 2">
            <a:extLst>
              <a:ext uri="{FF2B5EF4-FFF2-40B4-BE49-F238E27FC236}">
                <a16:creationId xmlns:a16="http://schemas.microsoft.com/office/drawing/2014/main" id="{435FE5DE-9581-4631-9E1E-C4A9769EAEA2}"/>
              </a:ext>
            </a:extLst>
          </p:cNvPr>
          <p:cNvSpPr>
            <a:spLocks noGrp="1"/>
          </p:cNvSpPr>
          <p:nvPr>
            <p:ph type="title"/>
          </p:nvPr>
        </p:nvSpPr>
        <p:spPr/>
        <p:txBody>
          <a:bodyPr/>
          <a:lstStyle/>
          <a:p>
            <a:r>
              <a:rPr lang="en-US"/>
              <a:t>III.4 GẮN KẾT FILE SYSTEMS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2141-556D-44C9-8418-8E33B89DEF69}"/>
              </a:ext>
            </a:extLst>
          </p:cNvPr>
          <p:cNvSpPr>
            <a:spLocks noGrp="1"/>
          </p:cNvSpPr>
          <p:nvPr>
            <p:ph type="title"/>
          </p:nvPr>
        </p:nvSpPr>
        <p:spPr/>
        <p:txBody>
          <a:bodyPr/>
          <a:lstStyle/>
          <a:p>
            <a:r>
              <a:rPr lang="en-US"/>
              <a:t>III.4 GẮN KẾT FILE SYSTEMS</a:t>
            </a:r>
          </a:p>
        </p:txBody>
      </p:sp>
      <p:sp>
        <p:nvSpPr>
          <p:cNvPr id="3" name="Content Placeholder 2">
            <a:extLst>
              <a:ext uri="{FF2B5EF4-FFF2-40B4-BE49-F238E27FC236}">
                <a16:creationId xmlns:a16="http://schemas.microsoft.com/office/drawing/2014/main" id="{D00D9DB2-474B-4240-B055-6B1FA29ACC8F}"/>
              </a:ext>
            </a:extLst>
          </p:cNvPr>
          <p:cNvSpPr>
            <a:spLocks noGrp="1"/>
          </p:cNvSpPr>
          <p:nvPr>
            <p:ph idx="1"/>
          </p:nvPr>
        </p:nvSpPr>
        <p:spPr/>
        <p:txBody>
          <a:bodyPr/>
          <a:lstStyle/>
          <a:p>
            <a:pPr marL="804863" lvl="1" indent="-342900">
              <a:tabLst>
                <a:tab pos="1828800" algn="l"/>
              </a:tabLst>
            </a:pPr>
            <a:r>
              <a:rPr lang="en-US" altLang="en-US" b="1" err="1"/>
              <a:t>Umount</a:t>
            </a:r>
            <a:r>
              <a:rPr lang="en-US" altLang="en-US" b="1"/>
              <a:t> </a:t>
            </a:r>
            <a:r>
              <a:rPr lang="en-US" altLang="en-US" b="1" err="1"/>
              <a:t>hệ</a:t>
            </a:r>
            <a:r>
              <a:rPr lang="en-US" altLang="en-US" b="1"/>
              <a:t> </a:t>
            </a:r>
            <a:r>
              <a:rPr lang="en-US" altLang="en-US" b="1" err="1"/>
              <a:t>thống</a:t>
            </a:r>
            <a:r>
              <a:rPr lang="en-US" altLang="en-US" b="1"/>
              <a:t> </a:t>
            </a:r>
            <a:r>
              <a:rPr lang="en-US" altLang="en-US" b="1" err="1"/>
              <a:t>tập</a:t>
            </a:r>
            <a:r>
              <a:rPr lang="en-US" altLang="en-US" b="1"/>
              <a:t> tin</a:t>
            </a:r>
            <a:endParaRPr lang="en-US" altLang="en-US"/>
          </a:p>
          <a:p>
            <a:pPr marL="804863" lvl="1" indent="-342900">
              <a:buNone/>
              <a:tabLst>
                <a:tab pos="1828800" algn="l"/>
              </a:tabLst>
            </a:pPr>
            <a:r>
              <a:rPr lang="en-US" altLang="en-US" i="1"/>
              <a:t>	</a:t>
            </a:r>
            <a:r>
              <a:rPr lang="en-US" altLang="en-US" i="1" u="sng" err="1"/>
              <a:t>Cú</a:t>
            </a:r>
            <a:r>
              <a:rPr lang="en-US" altLang="en-US" i="1" u="sng"/>
              <a:t> </a:t>
            </a:r>
            <a:r>
              <a:rPr lang="en-US" altLang="en-US" i="1" u="sng" err="1"/>
              <a:t>pháp</a:t>
            </a:r>
            <a:r>
              <a:rPr lang="en-US" altLang="en-US" i="1"/>
              <a:t> : </a:t>
            </a:r>
            <a:r>
              <a:rPr lang="en-US" altLang="en-US" b="1">
                <a:solidFill>
                  <a:srgbClr val="FF0000"/>
                </a:solidFill>
              </a:rPr>
              <a:t>#</a:t>
            </a:r>
            <a:r>
              <a:rPr lang="en-US" altLang="en-US" b="1" err="1">
                <a:solidFill>
                  <a:srgbClr val="FF0000"/>
                </a:solidFill>
              </a:rPr>
              <a:t>umount</a:t>
            </a:r>
            <a:r>
              <a:rPr lang="en-US" altLang="en-US" b="1">
                <a:solidFill>
                  <a:srgbClr val="FF0000"/>
                </a:solidFill>
              </a:rPr>
              <a:t>  &lt;</a:t>
            </a:r>
            <a:r>
              <a:rPr lang="en-US" altLang="en-US" b="1" err="1">
                <a:solidFill>
                  <a:srgbClr val="FF0000"/>
                </a:solidFill>
              </a:rPr>
              <a:t>device_name</a:t>
            </a:r>
            <a:r>
              <a:rPr lang="en-US" altLang="en-US" b="1">
                <a:solidFill>
                  <a:srgbClr val="FF0000"/>
                </a:solidFill>
              </a:rPr>
              <a:t>&gt;  &lt;</a:t>
            </a:r>
            <a:r>
              <a:rPr lang="en-US" altLang="en-US" b="1" err="1">
                <a:solidFill>
                  <a:srgbClr val="FF0000"/>
                </a:solidFill>
              </a:rPr>
              <a:t>mount_point</a:t>
            </a:r>
            <a:r>
              <a:rPr lang="en-US" altLang="en-US" b="1">
                <a:solidFill>
                  <a:srgbClr val="FF0000"/>
                </a:solidFill>
              </a:rPr>
              <a:t>&gt;</a:t>
            </a:r>
          </a:p>
          <a:p>
            <a:pPr marL="804863" lvl="1" indent="-342900">
              <a:buNone/>
              <a:tabLst>
                <a:tab pos="1828800" algn="l"/>
              </a:tabLst>
            </a:pPr>
            <a:r>
              <a:rPr lang="en-US" altLang="en-US"/>
              <a:t>	</a:t>
            </a:r>
            <a:r>
              <a:rPr lang="en-US" altLang="en-US" u="sng" err="1"/>
              <a:t>Ví</a:t>
            </a:r>
            <a:r>
              <a:rPr lang="en-US" altLang="en-US" u="sng"/>
              <a:t> </a:t>
            </a:r>
            <a:r>
              <a:rPr lang="en-US" altLang="en-US" u="sng" err="1"/>
              <a:t>dụ</a:t>
            </a:r>
            <a:r>
              <a:rPr lang="en-US" altLang="en-US"/>
              <a:t>: </a:t>
            </a:r>
            <a:r>
              <a:rPr lang="en-US" altLang="en-US" err="1"/>
              <a:t>Loại</a:t>
            </a:r>
            <a:r>
              <a:rPr lang="en-US" altLang="en-US"/>
              <a:t> </a:t>
            </a:r>
            <a:r>
              <a:rPr lang="en-US" altLang="en-US" err="1"/>
              <a:t>bỏ</a:t>
            </a:r>
            <a:r>
              <a:rPr lang="en-US" altLang="en-US"/>
              <a:t> </a:t>
            </a:r>
            <a:r>
              <a:rPr lang="en-US" altLang="en-US" err="1"/>
              <a:t>tất</a:t>
            </a:r>
            <a:r>
              <a:rPr lang="en-US" altLang="en-US"/>
              <a:t> </a:t>
            </a:r>
            <a:r>
              <a:rPr lang="en-US" altLang="en-US" err="1"/>
              <a:t>cả</a:t>
            </a:r>
            <a:r>
              <a:rPr lang="en-US" altLang="en-US"/>
              <a:t> </a:t>
            </a:r>
            <a:r>
              <a:rPr lang="en-US" altLang="en-US" err="1"/>
              <a:t>các</a:t>
            </a:r>
            <a:r>
              <a:rPr lang="en-US" altLang="en-US"/>
              <a:t> filesystem </a:t>
            </a:r>
            <a:r>
              <a:rPr lang="en-US" altLang="en-US" err="1"/>
              <a:t>đang</a:t>
            </a:r>
            <a:r>
              <a:rPr lang="en-US" altLang="en-US"/>
              <a:t> mount</a:t>
            </a:r>
          </a:p>
          <a:p>
            <a:pPr marL="347663" indent="-347663">
              <a:buNone/>
              <a:tabLst>
                <a:tab pos="1828800" algn="l"/>
              </a:tabLst>
            </a:pPr>
            <a:r>
              <a:rPr lang="en-US" altLang="en-US" sz="2000"/>
              <a:t>		</a:t>
            </a:r>
            <a:r>
              <a:rPr lang="en-US" altLang="en-US" sz="2000">
                <a:solidFill>
                  <a:srgbClr val="FF0000"/>
                </a:solidFill>
              </a:rPr>
              <a:t>#</a:t>
            </a:r>
            <a:r>
              <a:rPr lang="en-US" altLang="en-US" sz="2000" err="1">
                <a:solidFill>
                  <a:srgbClr val="FF0000"/>
                </a:solidFill>
              </a:rPr>
              <a:t>umount</a:t>
            </a:r>
            <a:r>
              <a:rPr lang="en-US" altLang="en-US" sz="2000">
                <a:solidFill>
                  <a:srgbClr val="FF0000"/>
                </a:solidFill>
              </a:rPr>
              <a:t>  -a</a:t>
            </a:r>
          </a:p>
          <a:p>
            <a:pPr marL="804863" lvl="1" indent="-342900" algn="just">
              <a:buNone/>
              <a:tabLst>
                <a:tab pos="1828800" algn="l"/>
              </a:tabLst>
            </a:pPr>
            <a:r>
              <a:rPr lang="en-US" altLang="en-US"/>
              <a:t>	</a:t>
            </a:r>
            <a:r>
              <a:rPr lang="en-US" altLang="en-US" i="1" u="sng" err="1">
                <a:solidFill>
                  <a:srgbClr val="FF0000"/>
                </a:solidFill>
              </a:rPr>
              <a:t>Lưu</a:t>
            </a:r>
            <a:r>
              <a:rPr lang="en-US" altLang="en-US" i="1" u="sng">
                <a:solidFill>
                  <a:srgbClr val="FF0000"/>
                </a:solidFill>
              </a:rPr>
              <a:t> ý</a:t>
            </a:r>
            <a:r>
              <a:rPr lang="en-US" altLang="en-US">
                <a:solidFill>
                  <a:srgbClr val="FF0000"/>
                </a:solidFill>
              </a:rPr>
              <a:t>:</a:t>
            </a:r>
            <a:r>
              <a:rPr lang="en-US" altLang="en-US"/>
              <a:t> </a:t>
            </a:r>
            <a:r>
              <a:rPr lang="en-US" altLang="en-US" err="1"/>
              <a:t>umount</a:t>
            </a:r>
            <a:r>
              <a:rPr lang="en-US" altLang="en-US"/>
              <a:t> </a:t>
            </a:r>
            <a:r>
              <a:rPr lang="en-US" altLang="en-US" err="1"/>
              <a:t>không</a:t>
            </a:r>
            <a:r>
              <a:rPr lang="en-US" altLang="en-US"/>
              <a:t> </a:t>
            </a:r>
            <a:r>
              <a:rPr lang="en-US" altLang="en-US" err="1"/>
              <a:t>loại</a:t>
            </a:r>
            <a:r>
              <a:rPr lang="en-US" altLang="en-US"/>
              <a:t> </a:t>
            </a:r>
            <a:r>
              <a:rPr lang="en-US" altLang="en-US" err="1"/>
              <a:t>bỏ</a:t>
            </a:r>
            <a:r>
              <a:rPr lang="en-US" altLang="en-US"/>
              <a:t> </a:t>
            </a:r>
            <a:r>
              <a:rPr lang="en-US" altLang="en-US" err="1"/>
              <a:t>những</a:t>
            </a:r>
            <a:r>
              <a:rPr lang="en-US" altLang="en-US"/>
              <a:t> </a:t>
            </a:r>
            <a:r>
              <a:rPr lang="en-US" altLang="en-US" err="1"/>
              <a:t>hệ</a:t>
            </a:r>
            <a:r>
              <a:rPr lang="en-US" altLang="en-US"/>
              <a:t> </a:t>
            </a:r>
            <a:r>
              <a:rPr lang="en-US" altLang="en-US" err="1"/>
              <a:t>thống</a:t>
            </a:r>
            <a:r>
              <a:rPr lang="en-US" altLang="en-US"/>
              <a:t> </a:t>
            </a:r>
            <a:r>
              <a:rPr lang="en-US" altLang="en-US" err="1"/>
              <a:t>tập</a:t>
            </a:r>
            <a:r>
              <a:rPr lang="en-US" altLang="en-US"/>
              <a:t> tin </a:t>
            </a:r>
            <a:r>
              <a:rPr lang="en-US" altLang="en-US" err="1"/>
              <a:t>đang</a:t>
            </a:r>
            <a:r>
              <a:rPr lang="en-US" altLang="en-US"/>
              <a:t> </a:t>
            </a:r>
            <a:r>
              <a:rPr lang="en-US" altLang="en-US" err="1"/>
              <a:t>sử</a:t>
            </a:r>
            <a:r>
              <a:rPr lang="en-US" altLang="en-US"/>
              <a:t> </a:t>
            </a:r>
            <a:r>
              <a:rPr lang="en-US" altLang="en-US" err="1"/>
              <a:t>dụng</a:t>
            </a:r>
            <a:endParaRPr lang="en-US" altLang="en-US"/>
          </a:p>
          <a:p>
            <a:endParaRPr lang="en-US"/>
          </a:p>
        </p:txBody>
      </p:sp>
    </p:spTree>
    <p:extLst>
      <p:ext uri="{BB962C8B-B14F-4D97-AF65-F5344CB8AC3E}">
        <p14:creationId xmlns:p14="http://schemas.microsoft.com/office/powerpoint/2010/main" val="377892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E124-C233-48C8-B1D0-AE5D5A30C7BB}"/>
              </a:ext>
            </a:extLst>
          </p:cNvPr>
          <p:cNvSpPr>
            <a:spLocks noGrp="1"/>
          </p:cNvSpPr>
          <p:nvPr>
            <p:ph type="title"/>
          </p:nvPr>
        </p:nvSpPr>
        <p:spPr/>
        <p:txBody>
          <a:bodyPr/>
          <a:lstStyle/>
          <a:p>
            <a:r>
              <a:rPr lang="en-US"/>
              <a:t>III.5 LỆNH CHATTR VÀ ISATTR</a:t>
            </a:r>
          </a:p>
        </p:txBody>
      </p:sp>
      <p:sp>
        <p:nvSpPr>
          <p:cNvPr id="3" name="Content Placeholder 2">
            <a:extLst>
              <a:ext uri="{FF2B5EF4-FFF2-40B4-BE49-F238E27FC236}">
                <a16:creationId xmlns:a16="http://schemas.microsoft.com/office/drawing/2014/main" id="{48E40582-066B-4489-86E5-D0A705957EF9}"/>
              </a:ext>
            </a:extLst>
          </p:cNvPr>
          <p:cNvSpPr>
            <a:spLocks noGrp="1"/>
          </p:cNvSpPr>
          <p:nvPr>
            <p:ph idx="1"/>
          </p:nvPr>
        </p:nvSpPr>
        <p:spPr/>
        <p:txBody>
          <a:bodyPr/>
          <a:lstStyle/>
          <a:p>
            <a:pPr algn="just"/>
            <a:r>
              <a:rPr lang="vi-VN"/>
              <a:t>Các tập tin trên các hệ thống tập tin mở rộng, phổ biến của Linux (như </a:t>
            </a:r>
            <a:r>
              <a:rPr lang="vi-VN" i="1"/>
              <a:t>ext2, ext3, ext4</a:t>
            </a:r>
            <a:r>
              <a:rPr lang="vi-VN"/>
              <a:t> …) có thể được làm cho không thể chỉnh sửa bằng việc sử dụng 1 loại thuộc tính cụ thể. </a:t>
            </a:r>
            <a:endParaRPr lang="en-US"/>
          </a:p>
          <a:p>
            <a:pPr algn="just"/>
            <a:r>
              <a:rPr lang="vi-VN"/>
              <a:t>Khi 1 tập tin ở trạng thái bất biến, không thể chỉnh sửa (</a:t>
            </a:r>
            <a:r>
              <a:rPr lang="vi-VN" b="1" i="1"/>
              <a:t>immutable</a:t>
            </a:r>
            <a:r>
              <a:rPr lang="vi-VN"/>
              <a:t>), bất cứ tài khoản người dùng nào cũng không thể xóa các tập tin này cho đến chi trạng thái bất biến này được loại khỏi tập tin (kể cả tài khoản root)</a:t>
            </a:r>
            <a:endParaRPr lang="en-US"/>
          </a:p>
        </p:txBody>
      </p:sp>
    </p:spTree>
    <p:extLst>
      <p:ext uri="{BB962C8B-B14F-4D97-AF65-F5344CB8AC3E}">
        <p14:creationId xmlns:p14="http://schemas.microsoft.com/office/powerpoint/2010/main" val="389649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6C0A-C7E6-40BF-8913-B0378C57E309}"/>
              </a:ext>
            </a:extLst>
          </p:cNvPr>
          <p:cNvSpPr>
            <a:spLocks noGrp="1"/>
          </p:cNvSpPr>
          <p:nvPr>
            <p:ph type="title"/>
          </p:nvPr>
        </p:nvSpPr>
        <p:spPr/>
        <p:txBody>
          <a:bodyPr/>
          <a:lstStyle/>
          <a:p>
            <a:r>
              <a:rPr lang="en-US"/>
              <a:t>I. KHÁI NIỆM C</a:t>
            </a:r>
            <a:r>
              <a:rPr lang="vi-VN"/>
              <a:t>Ơ</a:t>
            </a:r>
            <a:r>
              <a:rPr lang="en-US"/>
              <a:t> BẢN CỦA FILE SYSTEMS</a:t>
            </a:r>
          </a:p>
        </p:txBody>
      </p:sp>
      <p:sp>
        <p:nvSpPr>
          <p:cNvPr id="3" name="Content Placeholder 2">
            <a:extLst>
              <a:ext uri="{FF2B5EF4-FFF2-40B4-BE49-F238E27FC236}">
                <a16:creationId xmlns:a16="http://schemas.microsoft.com/office/drawing/2014/main" id="{D2464C07-CB09-45DA-9731-C0B353EE5A40}"/>
              </a:ext>
            </a:extLst>
          </p:cNvPr>
          <p:cNvSpPr>
            <a:spLocks noGrp="1"/>
          </p:cNvSpPr>
          <p:nvPr>
            <p:ph idx="1"/>
          </p:nvPr>
        </p:nvSpPr>
        <p:spPr/>
        <p:txBody>
          <a:bodyPr/>
          <a:lstStyle/>
          <a:p>
            <a:pPr algn="just"/>
            <a:r>
              <a:rPr lang="en-US" altLang="en-US" err="1"/>
              <a:t>Phân</a:t>
            </a:r>
            <a:r>
              <a:rPr lang="en-US" altLang="en-US"/>
              <a:t> </a:t>
            </a:r>
            <a:r>
              <a:rPr lang="en-US" altLang="en-US" err="1"/>
              <a:t>biệt</a:t>
            </a:r>
            <a:r>
              <a:rPr lang="en-US" altLang="en-US"/>
              <a:t> Partition </a:t>
            </a:r>
            <a:r>
              <a:rPr lang="en-US" altLang="en-US" err="1"/>
              <a:t>và</a:t>
            </a:r>
            <a:r>
              <a:rPr lang="en-US" altLang="en-US"/>
              <a:t> </a:t>
            </a:r>
            <a:r>
              <a:rPr lang="en-US" altLang="en-US" err="1"/>
              <a:t>FileSystem</a:t>
            </a:r>
            <a:r>
              <a:rPr lang="en-US" altLang="en-US"/>
              <a:t>: </a:t>
            </a:r>
          </a:p>
          <a:p>
            <a:pPr lvl="1" algn="just"/>
            <a:r>
              <a:rPr lang="en-US" altLang="en-US" sz="2800" err="1"/>
              <a:t>Đĩa</a:t>
            </a:r>
            <a:r>
              <a:rPr lang="en-US" altLang="en-US" sz="2800"/>
              <a:t> </a:t>
            </a:r>
            <a:r>
              <a:rPr lang="en-US" altLang="en-US" sz="2800" err="1"/>
              <a:t>cứng</a:t>
            </a:r>
            <a:r>
              <a:rPr lang="en-US" altLang="en-US" sz="2800"/>
              <a:t> </a:t>
            </a:r>
            <a:r>
              <a:rPr lang="en-US" altLang="en-US" sz="2800" err="1"/>
              <a:t>được</a:t>
            </a:r>
            <a:r>
              <a:rPr lang="en-US" altLang="en-US" sz="2800"/>
              <a:t> chia </a:t>
            </a:r>
            <a:r>
              <a:rPr lang="en-US" altLang="en-US" sz="2800" err="1"/>
              <a:t>thành</a:t>
            </a:r>
            <a:r>
              <a:rPr lang="en-US" altLang="en-US" sz="2800"/>
              <a:t> </a:t>
            </a:r>
            <a:r>
              <a:rPr lang="en-US" altLang="en-US" sz="2800" err="1"/>
              <a:t>những</a:t>
            </a:r>
            <a:r>
              <a:rPr lang="en-US" altLang="en-US" sz="2800"/>
              <a:t> </a:t>
            </a:r>
            <a:r>
              <a:rPr lang="en-US" altLang="en-US" sz="2800" err="1"/>
              <a:t>partittion</a:t>
            </a:r>
            <a:endParaRPr lang="en-US" altLang="en-US" sz="2800"/>
          </a:p>
          <a:p>
            <a:pPr lvl="1" algn="just"/>
            <a:r>
              <a:rPr lang="en-US" altLang="en-US" sz="2800" err="1"/>
              <a:t>Các</a:t>
            </a:r>
            <a:r>
              <a:rPr lang="en-US" altLang="en-US" sz="2800"/>
              <a:t> partition </a:t>
            </a:r>
            <a:r>
              <a:rPr lang="en-US" altLang="en-US" sz="2800" err="1"/>
              <a:t>được</a:t>
            </a:r>
            <a:r>
              <a:rPr lang="en-US" altLang="en-US" sz="2800"/>
              <a:t> format </a:t>
            </a:r>
            <a:r>
              <a:rPr lang="en-US" altLang="en-US" sz="2800" err="1"/>
              <a:t>với</a:t>
            </a:r>
            <a:r>
              <a:rPr lang="en-US" altLang="en-US" sz="2800"/>
              <a:t> </a:t>
            </a:r>
            <a:r>
              <a:rPr lang="en-US" altLang="en-US" sz="2800" err="1"/>
              <a:t>loại</a:t>
            </a:r>
            <a:r>
              <a:rPr lang="en-US" altLang="en-US" sz="2800"/>
              <a:t> filesystem </a:t>
            </a:r>
            <a:r>
              <a:rPr lang="en-US" altLang="en-US" sz="2800" err="1"/>
              <a:t>tương</a:t>
            </a:r>
            <a:r>
              <a:rPr lang="en-US" altLang="en-US" sz="2800"/>
              <a:t> </a:t>
            </a:r>
            <a:r>
              <a:rPr lang="en-US" altLang="en-US" sz="2800" err="1"/>
              <a:t>ứng</a:t>
            </a:r>
            <a:r>
              <a:rPr lang="en-US" altLang="en-US" sz="2800"/>
              <a:t> </a:t>
            </a:r>
            <a:r>
              <a:rPr lang="en-US" altLang="en-US" sz="2800" err="1"/>
              <a:t>giúp</a:t>
            </a:r>
            <a:r>
              <a:rPr lang="en-US" altLang="en-US" sz="2800"/>
              <a:t> </a:t>
            </a:r>
            <a:r>
              <a:rPr lang="en-US" altLang="en-US" sz="2800" err="1"/>
              <a:t>người</a:t>
            </a:r>
            <a:r>
              <a:rPr lang="en-US" altLang="en-US" sz="2800"/>
              <a:t> </a:t>
            </a:r>
            <a:r>
              <a:rPr lang="en-US" altLang="en-US" sz="2800" err="1"/>
              <a:t>dùng</a:t>
            </a:r>
            <a:r>
              <a:rPr lang="en-US" altLang="en-US" sz="2800"/>
              <a:t> </a:t>
            </a:r>
            <a:r>
              <a:rPr lang="en-US" altLang="en-US" sz="2800" err="1"/>
              <a:t>có</a:t>
            </a:r>
            <a:r>
              <a:rPr lang="en-US" altLang="en-US" sz="2800"/>
              <a:t> </a:t>
            </a:r>
            <a:r>
              <a:rPr lang="en-US" altLang="en-US" sz="2800" err="1"/>
              <a:t>thể</a:t>
            </a:r>
            <a:r>
              <a:rPr lang="en-US" altLang="en-US" sz="2800"/>
              <a:t> </a:t>
            </a:r>
            <a:r>
              <a:rPr lang="en-US" altLang="en-US" sz="2800" err="1"/>
              <a:t>lưu</a:t>
            </a:r>
            <a:r>
              <a:rPr lang="en-US" altLang="en-US" sz="2800"/>
              <a:t> </a:t>
            </a:r>
            <a:r>
              <a:rPr lang="en-US" altLang="en-US" sz="2800" err="1"/>
              <a:t>trữ</a:t>
            </a:r>
            <a:r>
              <a:rPr lang="en-US" altLang="en-US" sz="2800"/>
              <a:t> </a:t>
            </a:r>
            <a:r>
              <a:rPr lang="en-US" altLang="en-US" sz="2800" err="1"/>
              <a:t>dữ</a:t>
            </a:r>
            <a:r>
              <a:rPr lang="en-US" altLang="en-US" sz="2800"/>
              <a:t> </a:t>
            </a:r>
            <a:r>
              <a:rPr lang="en-US" altLang="en-US" sz="2800" err="1"/>
              <a:t>liệu</a:t>
            </a:r>
            <a:endParaRPr lang="en-US" altLang="en-US" sz="2800"/>
          </a:p>
          <a:p>
            <a:pPr algn="just"/>
            <a:r>
              <a:rPr lang="vi-VN"/>
              <a:t>Hầu hết các loại hệ thống tập tin UNIX đều có cấu trúc chung tương tự nhau, mặc dù các chi tiết cụ thể khác nhau khá nhiều.</a:t>
            </a:r>
            <a:endParaRPr lang="en-US"/>
          </a:p>
          <a:p>
            <a:pPr algn="just"/>
            <a:endParaRPr lang="en-US"/>
          </a:p>
        </p:txBody>
      </p:sp>
    </p:spTree>
    <p:extLst>
      <p:ext uri="{BB962C8B-B14F-4D97-AF65-F5344CB8AC3E}">
        <p14:creationId xmlns:p14="http://schemas.microsoft.com/office/powerpoint/2010/main" val="3469120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CA48-3DA5-4DBA-88D0-F4721EEF4499}"/>
              </a:ext>
            </a:extLst>
          </p:cNvPr>
          <p:cNvSpPr>
            <a:spLocks noGrp="1"/>
          </p:cNvSpPr>
          <p:nvPr>
            <p:ph type="title"/>
          </p:nvPr>
        </p:nvSpPr>
        <p:spPr/>
        <p:txBody>
          <a:bodyPr/>
          <a:lstStyle/>
          <a:p>
            <a:r>
              <a:rPr lang="en-US"/>
              <a:t>III.5 LỆNH CHATTR VÀ ISATTR</a:t>
            </a:r>
          </a:p>
        </p:txBody>
      </p:sp>
      <p:sp>
        <p:nvSpPr>
          <p:cNvPr id="3" name="Content Placeholder 2">
            <a:extLst>
              <a:ext uri="{FF2B5EF4-FFF2-40B4-BE49-F238E27FC236}">
                <a16:creationId xmlns:a16="http://schemas.microsoft.com/office/drawing/2014/main" id="{78132045-5F99-4A62-BE76-A99F6F3287C1}"/>
              </a:ext>
            </a:extLst>
          </p:cNvPr>
          <p:cNvSpPr>
            <a:spLocks noGrp="1"/>
          </p:cNvSpPr>
          <p:nvPr>
            <p:ph idx="1"/>
          </p:nvPr>
        </p:nvSpPr>
        <p:spPr/>
        <p:txBody>
          <a:bodyPr/>
          <a:lstStyle/>
          <a:p>
            <a:r>
              <a:rPr lang="vi-VN"/>
              <a:t>Lệnh </a:t>
            </a:r>
            <a:r>
              <a:rPr lang="vi-VN" b="1" i="1"/>
              <a:t>chattr</a:t>
            </a:r>
            <a:r>
              <a:rPr lang="vi-VN"/>
              <a:t> có thể được dùng để làm cho tập tin không thể chỉnh sửa.</a:t>
            </a:r>
          </a:p>
          <a:p>
            <a:r>
              <a:rPr lang="en-US" err="1"/>
              <a:t>Một</a:t>
            </a:r>
            <a:r>
              <a:rPr lang="vi-VN"/>
              <a:t> tập tin có thể được làm cho bất biến bằng việc sử dụng lệnh sau:</a:t>
            </a:r>
          </a:p>
          <a:p>
            <a:pPr marL="0" indent="0">
              <a:buNone/>
            </a:pPr>
            <a:r>
              <a:rPr lang="en-US"/>
              <a:t>	#</a:t>
            </a:r>
            <a:r>
              <a:rPr lang="en-US" err="1"/>
              <a:t>chattr</a:t>
            </a:r>
            <a:r>
              <a:rPr lang="en-US"/>
              <a:t> +</a:t>
            </a:r>
            <a:r>
              <a:rPr lang="en-US" err="1"/>
              <a:t>i</a:t>
            </a:r>
            <a:r>
              <a:rPr lang="en-US"/>
              <a:t> file</a:t>
            </a:r>
          </a:p>
          <a:p>
            <a:r>
              <a:rPr lang="vi-VN"/>
              <a:t>Để làm cho tập tin có thể chỉnh sửa trở lại, loại bỏ thuộc tính bất biến ra khỏi tập tin như sau:</a:t>
            </a:r>
            <a:endParaRPr lang="en-US"/>
          </a:p>
          <a:p>
            <a:pPr marL="0" indent="0">
              <a:buNone/>
            </a:pPr>
            <a:r>
              <a:rPr lang="en-US"/>
              <a:t>	#</a:t>
            </a:r>
            <a:r>
              <a:rPr lang="en-US" err="1"/>
              <a:t>chattr</a:t>
            </a:r>
            <a:r>
              <a:rPr lang="en-US"/>
              <a:t> -</a:t>
            </a:r>
            <a:r>
              <a:rPr lang="en-US" err="1"/>
              <a:t>i</a:t>
            </a:r>
            <a:r>
              <a:rPr lang="en-US"/>
              <a:t> file</a:t>
            </a:r>
          </a:p>
          <a:p>
            <a:pPr marL="0" indent="0">
              <a:buNone/>
            </a:pPr>
            <a:endParaRPr lang="en-US"/>
          </a:p>
        </p:txBody>
      </p:sp>
    </p:spTree>
    <p:extLst>
      <p:ext uri="{BB962C8B-B14F-4D97-AF65-F5344CB8AC3E}">
        <p14:creationId xmlns:p14="http://schemas.microsoft.com/office/powerpoint/2010/main" val="2598153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8BD4-B340-4A76-B43A-0E6233D65350}"/>
              </a:ext>
            </a:extLst>
          </p:cNvPr>
          <p:cNvSpPr>
            <a:spLocks noGrp="1"/>
          </p:cNvSpPr>
          <p:nvPr>
            <p:ph type="title"/>
          </p:nvPr>
        </p:nvSpPr>
        <p:spPr/>
        <p:txBody>
          <a:bodyPr/>
          <a:lstStyle/>
          <a:p>
            <a:r>
              <a:rPr lang="en-US"/>
              <a:t>III.5 LỆNH CHATTR VÀ ISATTR</a:t>
            </a:r>
          </a:p>
        </p:txBody>
      </p:sp>
      <p:sp>
        <p:nvSpPr>
          <p:cNvPr id="3" name="Content Placeholder 2">
            <a:extLst>
              <a:ext uri="{FF2B5EF4-FFF2-40B4-BE49-F238E27FC236}">
                <a16:creationId xmlns:a16="http://schemas.microsoft.com/office/drawing/2014/main" id="{8954ECD3-853D-4EF7-ABD1-BA4630EB7FC7}"/>
              </a:ext>
            </a:extLst>
          </p:cNvPr>
          <p:cNvSpPr>
            <a:spLocks noGrp="1"/>
          </p:cNvSpPr>
          <p:nvPr>
            <p:ph idx="1"/>
          </p:nvPr>
        </p:nvSpPr>
        <p:spPr/>
        <p:txBody>
          <a:bodyPr/>
          <a:lstStyle/>
          <a:p>
            <a:pPr algn="just"/>
            <a:r>
              <a:rPr lang="vi-VN"/>
              <a:t>Sử dụng lệnh lsattr để hiển thị thuộc tính của các tập tin nhị phân trong hệ thống của bạn tại các vị trí như</a:t>
            </a:r>
            <a:r>
              <a:rPr lang="vi-VN" i="1"/>
              <a:t> /bin, /sbin</a:t>
            </a:r>
            <a:r>
              <a:rPr lang="vi-VN"/>
              <a:t> và</a:t>
            </a:r>
            <a:r>
              <a:rPr lang="vi-VN" i="1"/>
              <a:t> /usr/bin</a:t>
            </a:r>
            <a:r>
              <a:rPr lang="vi-VN"/>
              <a:t>, như ví dụ:</a:t>
            </a:r>
          </a:p>
          <a:p>
            <a:pPr marL="0" indent="0" algn="just">
              <a:buNone/>
            </a:pPr>
            <a:r>
              <a:rPr lang="en-US"/>
              <a:t>	#</a:t>
            </a:r>
            <a:r>
              <a:rPr lang="vi-VN"/>
              <a:t>lsattr /usr/bin</a:t>
            </a:r>
          </a:p>
        </p:txBody>
      </p:sp>
      <p:pic>
        <p:nvPicPr>
          <p:cNvPr id="5122" name="Picture 2" descr="Kiá»m tra Rootkit trÃªn Linux, BSD vÃ  OS X">
            <a:extLst>
              <a:ext uri="{FF2B5EF4-FFF2-40B4-BE49-F238E27FC236}">
                <a16:creationId xmlns:a16="http://schemas.microsoft.com/office/drawing/2014/main" id="{C3DB584E-D329-43D4-905D-D78B7EBED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671" y="3228975"/>
            <a:ext cx="6259023" cy="3161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5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D52D-E99F-4728-A8E7-95F404336F06}"/>
              </a:ext>
            </a:extLst>
          </p:cNvPr>
          <p:cNvSpPr>
            <a:spLocks noGrp="1"/>
          </p:cNvSpPr>
          <p:nvPr>
            <p:ph type="title"/>
          </p:nvPr>
        </p:nvSpPr>
        <p:spPr/>
        <p:txBody>
          <a:bodyPr/>
          <a:lstStyle/>
          <a:p>
            <a:r>
              <a:rPr lang="en-US"/>
              <a:t>I. KHÁI NIỆM C</a:t>
            </a:r>
            <a:r>
              <a:rPr lang="vi-VN"/>
              <a:t>Ơ</a:t>
            </a:r>
            <a:r>
              <a:rPr lang="en-US"/>
              <a:t> BẢN CỦA FILE SYSTEMS</a:t>
            </a:r>
          </a:p>
        </p:txBody>
      </p:sp>
      <p:sp>
        <p:nvSpPr>
          <p:cNvPr id="3" name="Content Placeholder 2">
            <a:extLst>
              <a:ext uri="{FF2B5EF4-FFF2-40B4-BE49-F238E27FC236}">
                <a16:creationId xmlns:a16="http://schemas.microsoft.com/office/drawing/2014/main" id="{A9F5E90E-DED3-45C8-A420-EE5F5FCF631F}"/>
              </a:ext>
            </a:extLst>
          </p:cNvPr>
          <p:cNvSpPr>
            <a:spLocks noGrp="1"/>
          </p:cNvSpPr>
          <p:nvPr>
            <p:ph idx="1"/>
          </p:nvPr>
        </p:nvSpPr>
        <p:spPr/>
        <p:txBody>
          <a:bodyPr/>
          <a:lstStyle/>
          <a:p>
            <a:pPr algn="just"/>
            <a:r>
              <a:rPr lang="en-US" altLang="en-US" sz="3400"/>
              <a:t>Filesystem </a:t>
            </a:r>
            <a:r>
              <a:rPr lang="en-US" altLang="en-US" sz="3400" err="1"/>
              <a:t>có</a:t>
            </a:r>
            <a:r>
              <a:rPr lang="en-US" altLang="en-US" sz="3400"/>
              <a:t> </a:t>
            </a:r>
            <a:r>
              <a:rPr lang="en-US" altLang="en-US" sz="3400" err="1"/>
              <a:t>ba</a:t>
            </a:r>
            <a:r>
              <a:rPr lang="en-US" altLang="en-US" sz="3400"/>
              <a:t> </a:t>
            </a:r>
            <a:r>
              <a:rPr lang="en-US" altLang="en-US" sz="3400" err="1"/>
              <a:t>thành</a:t>
            </a:r>
            <a:r>
              <a:rPr lang="en-US" altLang="en-US" sz="3400"/>
              <a:t> </a:t>
            </a:r>
            <a:r>
              <a:rPr lang="en-US" altLang="en-US" sz="3400" err="1"/>
              <a:t>phần</a:t>
            </a:r>
            <a:r>
              <a:rPr lang="en-US" altLang="en-US" sz="3400"/>
              <a:t> </a:t>
            </a:r>
            <a:r>
              <a:rPr lang="en-US" altLang="en-US" sz="3400" err="1"/>
              <a:t>chính</a:t>
            </a:r>
            <a:r>
              <a:rPr lang="en-US" altLang="en-US" sz="3400"/>
              <a:t> </a:t>
            </a:r>
          </a:p>
          <a:p>
            <a:pPr marL="806450" lvl="1" indent="-349250" algn="just"/>
            <a:r>
              <a:rPr lang="en-US" altLang="en-US"/>
              <a:t>Superblock</a:t>
            </a:r>
          </a:p>
          <a:p>
            <a:pPr marL="806450" lvl="1" indent="-349250" algn="just"/>
            <a:r>
              <a:rPr lang="en-US" altLang="en-US" err="1"/>
              <a:t>Inode</a:t>
            </a:r>
            <a:endParaRPr lang="en-US" altLang="en-US"/>
          </a:p>
          <a:p>
            <a:pPr marL="806450" lvl="1" indent="-349250" algn="just"/>
            <a:r>
              <a:rPr lang="en-US" altLang="en-US" err="1"/>
              <a:t>Storageblock</a:t>
            </a:r>
            <a:endParaRPr lang="en-US" altLang="en-US"/>
          </a:p>
          <a:p>
            <a:endParaRPr lang="en-US"/>
          </a:p>
        </p:txBody>
      </p:sp>
    </p:spTree>
    <p:extLst>
      <p:ext uri="{BB962C8B-B14F-4D97-AF65-F5344CB8AC3E}">
        <p14:creationId xmlns:p14="http://schemas.microsoft.com/office/powerpoint/2010/main" val="310689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A115-2273-4837-A25B-5DE9B284D56F}"/>
              </a:ext>
            </a:extLst>
          </p:cNvPr>
          <p:cNvSpPr>
            <a:spLocks noGrp="1"/>
          </p:cNvSpPr>
          <p:nvPr>
            <p:ph type="title"/>
          </p:nvPr>
        </p:nvSpPr>
        <p:spPr/>
        <p:txBody>
          <a:bodyPr/>
          <a:lstStyle/>
          <a:p>
            <a:r>
              <a:rPr lang="en-US"/>
              <a:t>I. KHÁI NIỆM C</a:t>
            </a:r>
            <a:r>
              <a:rPr lang="vi-VN"/>
              <a:t>Ơ</a:t>
            </a:r>
            <a:r>
              <a:rPr lang="en-US"/>
              <a:t> BẢN CỦA FILE SYSTEMS</a:t>
            </a:r>
          </a:p>
        </p:txBody>
      </p:sp>
      <p:sp>
        <p:nvSpPr>
          <p:cNvPr id="3" name="Content Placeholder 2">
            <a:extLst>
              <a:ext uri="{FF2B5EF4-FFF2-40B4-BE49-F238E27FC236}">
                <a16:creationId xmlns:a16="http://schemas.microsoft.com/office/drawing/2014/main" id="{2B328C4F-5549-4F26-8E46-E785EBE10521}"/>
              </a:ext>
            </a:extLst>
          </p:cNvPr>
          <p:cNvSpPr>
            <a:spLocks noGrp="1"/>
          </p:cNvSpPr>
          <p:nvPr>
            <p:ph idx="1"/>
          </p:nvPr>
        </p:nvSpPr>
        <p:spPr/>
        <p:txBody>
          <a:bodyPr/>
          <a:lstStyle/>
          <a:p>
            <a:pPr algn="just"/>
            <a:r>
              <a:rPr lang="en-US" altLang="en-US" sz="3600">
                <a:solidFill>
                  <a:srgbClr val="0000CC"/>
                </a:solidFill>
                <a:ea typeface="+mn-ea"/>
              </a:rPr>
              <a:t>Superblock </a:t>
            </a:r>
            <a:r>
              <a:rPr lang="en-US" altLang="en-US" sz="3600" err="1">
                <a:solidFill>
                  <a:srgbClr val="0000CC"/>
                </a:solidFill>
                <a:ea typeface="+mn-ea"/>
              </a:rPr>
              <a:t>là</a:t>
            </a:r>
            <a:r>
              <a:rPr lang="en-US" altLang="en-US" sz="3600">
                <a:solidFill>
                  <a:srgbClr val="0000CC"/>
                </a:solidFill>
                <a:ea typeface="+mn-ea"/>
              </a:rPr>
              <a:t> </a:t>
            </a:r>
            <a:r>
              <a:rPr lang="en-US" altLang="en-US" sz="3600" err="1">
                <a:solidFill>
                  <a:srgbClr val="0000CC"/>
                </a:solidFill>
                <a:ea typeface="+mn-ea"/>
              </a:rPr>
              <a:t>cấu</a:t>
            </a:r>
            <a:r>
              <a:rPr lang="en-US" altLang="en-US" sz="3600">
                <a:solidFill>
                  <a:srgbClr val="0000CC"/>
                </a:solidFill>
                <a:ea typeface="+mn-ea"/>
              </a:rPr>
              <a:t> </a:t>
            </a:r>
            <a:r>
              <a:rPr lang="en-US" altLang="en-US" sz="3600" err="1">
                <a:solidFill>
                  <a:srgbClr val="0000CC"/>
                </a:solidFill>
                <a:ea typeface="+mn-ea"/>
              </a:rPr>
              <a:t>trúc</a:t>
            </a:r>
            <a:r>
              <a:rPr lang="en-US" altLang="en-US" sz="3600">
                <a:solidFill>
                  <a:srgbClr val="0000CC"/>
                </a:solidFill>
                <a:ea typeface="+mn-ea"/>
              </a:rPr>
              <a:t> </a:t>
            </a:r>
            <a:r>
              <a:rPr lang="en-US" altLang="en-US" sz="3600" err="1">
                <a:solidFill>
                  <a:srgbClr val="0000CC"/>
                </a:solidFill>
                <a:ea typeface="+mn-ea"/>
              </a:rPr>
              <a:t>được</a:t>
            </a:r>
            <a:r>
              <a:rPr lang="en-US" altLang="en-US" sz="3600">
                <a:solidFill>
                  <a:srgbClr val="0000CC"/>
                </a:solidFill>
                <a:ea typeface="+mn-ea"/>
              </a:rPr>
              <a:t> </a:t>
            </a:r>
            <a:r>
              <a:rPr lang="en-US" altLang="en-US" sz="3600" err="1">
                <a:solidFill>
                  <a:srgbClr val="0000CC"/>
                </a:solidFill>
                <a:ea typeface="+mn-ea"/>
              </a:rPr>
              <a:t>tạo</a:t>
            </a:r>
            <a:r>
              <a:rPr lang="en-US" altLang="en-US" sz="3600">
                <a:solidFill>
                  <a:srgbClr val="0000CC"/>
                </a:solidFill>
                <a:ea typeface="+mn-ea"/>
              </a:rPr>
              <a:t> </a:t>
            </a:r>
            <a:r>
              <a:rPr lang="en-US" altLang="en-US" sz="3600" err="1">
                <a:solidFill>
                  <a:srgbClr val="0000CC"/>
                </a:solidFill>
                <a:ea typeface="+mn-ea"/>
              </a:rPr>
              <a:t>tại</a:t>
            </a:r>
            <a:r>
              <a:rPr lang="en-US" altLang="en-US" sz="3600">
                <a:solidFill>
                  <a:srgbClr val="0000CC"/>
                </a:solidFill>
                <a:ea typeface="+mn-ea"/>
              </a:rPr>
              <a:t> </a:t>
            </a:r>
            <a:r>
              <a:rPr lang="en-US" altLang="en-US" sz="3600" err="1">
                <a:solidFill>
                  <a:srgbClr val="0000CC"/>
                </a:solidFill>
                <a:ea typeface="+mn-ea"/>
              </a:rPr>
              <a:t>vị</a:t>
            </a:r>
            <a:r>
              <a:rPr lang="en-US" altLang="en-US" sz="3600">
                <a:solidFill>
                  <a:srgbClr val="0000CC"/>
                </a:solidFill>
                <a:ea typeface="+mn-ea"/>
              </a:rPr>
              <a:t> </a:t>
            </a:r>
            <a:r>
              <a:rPr lang="en-US" altLang="en-US" sz="3600" err="1">
                <a:solidFill>
                  <a:srgbClr val="0000CC"/>
                </a:solidFill>
                <a:ea typeface="+mn-ea"/>
              </a:rPr>
              <a:t>trí</a:t>
            </a:r>
            <a:r>
              <a:rPr lang="en-US" altLang="en-US" sz="3600">
                <a:solidFill>
                  <a:srgbClr val="0000CC"/>
                </a:solidFill>
                <a:ea typeface="+mn-ea"/>
              </a:rPr>
              <a:t> </a:t>
            </a:r>
            <a:r>
              <a:rPr lang="en-US" altLang="en-US" sz="3600" err="1">
                <a:solidFill>
                  <a:srgbClr val="0000CC"/>
                </a:solidFill>
                <a:ea typeface="+mn-ea"/>
              </a:rPr>
              <a:t>bắt</a:t>
            </a:r>
            <a:r>
              <a:rPr lang="en-US" altLang="en-US" sz="3600">
                <a:solidFill>
                  <a:srgbClr val="0000CC"/>
                </a:solidFill>
                <a:ea typeface="+mn-ea"/>
              </a:rPr>
              <a:t> </a:t>
            </a:r>
            <a:r>
              <a:rPr lang="en-US" altLang="en-US" sz="3600" err="1">
                <a:solidFill>
                  <a:srgbClr val="0000CC"/>
                </a:solidFill>
                <a:ea typeface="+mn-ea"/>
              </a:rPr>
              <a:t>đầu</a:t>
            </a:r>
            <a:r>
              <a:rPr lang="en-US" altLang="en-US" sz="3600">
                <a:solidFill>
                  <a:srgbClr val="0000CC"/>
                </a:solidFill>
                <a:ea typeface="+mn-ea"/>
              </a:rPr>
              <a:t> filesystem. </a:t>
            </a:r>
            <a:r>
              <a:rPr lang="en-US" altLang="en-US" sz="3600" err="1">
                <a:solidFill>
                  <a:srgbClr val="0000CC"/>
                </a:solidFill>
                <a:ea typeface="+mn-ea"/>
              </a:rPr>
              <a:t>Lưu</a:t>
            </a:r>
            <a:r>
              <a:rPr lang="en-US" altLang="en-US" sz="3600">
                <a:solidFill>
                  <a:srgbClr val="0000CC"/>
                </a:solidFill>
                <a:ea typeface="+mn-ea"/>
              </a:rPr>
              <a:t> </a:t>
            </a:r>
            <a:r>
              <a:rPr lang="en-US" altLang="en-US" sz="3600" err="1">
                <a:solidFill>
                  <a:srgbClr val="0000CC"/>
                </a:solidFill>
                <a:ea typeface="+mn-ea"/>
              </a:rPr>
              <a:t>trữ</a:t>
            </a:r>
            <a:r>
              <a:rPr lang="en-US" altLang="en-US" sz="3600">
                <a:solidFill>
                  <a:srgbClr val="0000CC"/>
                </a:solidFill>
                <a:ea typeface="+mn-ea"/>
              </a:rPr>
              <a:t> </a:t>
            </a:r>
            <a:r>
              <a:rPr lang="en-US" altLang="en-US" sz="3600" err="1">
                <a:solidFill>
                  <a:srgbClr val="0000CC"/>
                </a:solidFill>
                <a:ea typeface="+mn-ea"/>
              </a:rPr>
              <a:t>các</a:t>
            </a:r>
            <a:r>
              <a:rPr lang="en-US" altLang="en-US" sz="3600">
                <a:solidFill>
                  <a:srgbClr val="0000CC"/>
                </a:solidFill>
                <a:ea typeface="+mn-ea"/>
              </a:rPr>
              <a:t> </a:t>
            </a:r>
            <a:r>
              <a:rPr lang="en-US" altLang="en-US" sz="3600" err="1">
                <a:solidFill>
                  <a:srgbClr val="0000CC"/>
                </a:solidFill>
                <a:ea typeface="+mn-ea"/>
              </a:rPr>
              <a:t>thông</a:t>
            </a:r>
            <a:r>
              <a:rPr lang="en-US" altLang="en-US" sz="3600">
                <a:solidFill>
                  <a:srgbClr val="0000CC"/>
                </a:solidFill>
                <a:ea typeface="+mn-ea"/>
              </a:rPr>
              <a:t> tin:</a:t>
            </a:r>
          </a:p>
          <a:p>
            <a:pPr lvl="1" algn="just"/>
            <a:r>
              <a:rPr lang="en-US" altLang="en-US" sz="2800" err="1"/>
              <a:t>Kích</a:t>
            </a:r>
            <a:r>
              <a:rPr lang="en-US" altLang="en-US" sz="2800"/>
              <a:t> </a:t>
            </a:r>
            <a:r>
              <a:rPr lang="en-US" altLang="en-US" sz="2800" err="1"/>
              <a:t>thước</a:t>
            </a:r>
            <a:r>
              <a:rPr lang="en-US" altLang="en-US" sz="2800"/>
              <a:t> </a:t>
            </a:r>
            <a:r>
              <a:rPr lang="en-US" altLang="en-US" sz="2800" err="1"/>
              <a:t>và</a:t>
            </a:r>
            <a:r>
              <a:rPr lang="en-US" altLang="en-US" sz="2800"/>
              <a:t> </a:t>
            </a:r>
            <a:r>
              <a:rPr lang="en-US" altLang="en-US" sz="2800" err="1"/>
              <a:t>cấu</a:t>
            </a:r>
            <a:r>
              <a:rPr lang="en-US" altLang="en-US" sz="2800"/>
              <a:t> </a:t>
            </a:r>
            <a:r>
              <a:rPr lang="en-US" altLang="en-US" sz="2800" err="1"/>
              <a:t>trúc</a:t>
            </a:r>
            <a:r>
              <a:rPr lang="en-US" altLang="en-US" sz="2800"/>
              <a:t> filesystem.</a:t>
            </a:r>
          </a:p>
          <a:p>
            <a:pPr lvl="1" algn="just"/>
            <a:r>
              <a:rPr lang="en-US" altLang="en-US" sz="2800" err="1"/>
              <a:t>Thời</a:t>
            </a:r>
            <a:r>
              <a:rPr lang="en-US" altLang="en-US" sz="2800"/>
              <a:t> </a:t>
            </a:r>
            <a:r>
              <a:rPr lang="en-US" altLang="en-US" sz="2800" err="1"/>
              <a:t>gian</a:t>
            </a:r>
            <a:r>
              <a:rPr lang="en-US" altLang="en-US" sz="2800"/>
              <a:t> </a:t>
            </a:r>
            <a:r>
              <a:rPr lang="en-US" altLang="en-US" sz="2800" err="1"/>
              <a:t>cập</a:t>
            </a:r>
            <a:r>
              <a:rPr lang="en-US" altLang="en-US" sz="2800"/>
              <a:t> </a:t>
            </a:r>
            <a:r>
              <a:rPr lang="en-US" altLang="en-US" sz="2800" err="1"/>
              <a:t>nhật</a:t>
            </a:r>
            <a:r>
              <a:rPr lang="en-US" altLang="en-US" sz="2800"/>
              <a:t> filesystem </a:t>
            </a:r>
            <a:r>
              <a:rPr lang="en-US" altLang="en-US" sz="2800" err="1"/>
              <a:t>cuối</a:t>
            </a:r>
            <a:r>
              <a:rPr lang="en-US" altLang="en-US" sz="2800"/>
              <a:t> </a:t>
            </a:r>
            <a:r>
              <a:rPr lang="en-US" altLang="en-US" sz="2800" err="1"/>
              <a:t>cùng</a:t>
            </a:r>
            <a:r>
              <a:rPr lang="en-US" altLang="en-US" sz="2800"/>
              <a:t>.</a:t>
            </a:r>
          </a:p>
          <a:p>
            <a:pPr lvl="1" algn="just"/>
            <a:r>
              <a:rPr lang="en-US" altLang="en-US" sz="2800" err="1"/>
              <a:t>Thông</a:t>
            </a:r>
            <a:r>
              <a:rPr lang="en-US" altLang="en-US" sz="2800"/>
              <a:t> tin </a:t>
            </a:r>
            <a:r>
              <a:rPr lang="en-US" altLang="en-US" sz="2800" err="1"/>
              <a:t>trạng</a:t>
            </a:r>
            <a:r>
              <a:rPr lang="en-US" altLang="en-US" sz="2800"/>
              <a:t> </a:t>
            </a:r>
            <a:r>
              <a:rPr lang="en-US" altLang="en-US" sz="2800" err="1"/>
              <a:t>thái</a:t>
            </a:r>
            <a:r>
              <a:rPr lang="en-US" altLang="en-US" sz="2800"/>
              <a:t>.</a:t>
            </a:r>
          </a:p>
          <a:p>
            <a:endParaRPr lang="en-US"/>
          </a:p>
        </p:txBody>
      </p:sp>
    </p:spTree>
    <p:extLst>
      <p:ext uri="{BB962C8B-B14F-4D97-AF65-F5344CB8AC3E}">
        <p14:creationId xmlns:p14="http://schemas.microsoft.com/office/powerpoint/2010/main" val="214428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971C-3E22-4B4F-A9D3-DCFD459F15B1}"/>
              </a:ext>
            </a:extLst>
          </p:cNvPr>
          <p:cNvSpPr>
            <a:spLocks noGrp="1"/>
          </p:cNvSpPr>
          <p:nvPr>
            <p:ph type="title"/>
          </p:nvPr>
        </p:nvSpPr>
        <p:spPr/>
        <p:txBody>
          <a:bodyPr/>
          <a:lstStyle/>
          <a:p>
            <a:r>
              <a:rPr lang="en-US"/>
              <a:t>I. KHÁI NIỆM C</a:t>
            </a:r>
            <a:r>
              <a:rPr lang="vi-VN"/>
              <a:t>Ơ</a:t>
            </a:r>
            <a:r>
              <a:rPr lang="en-US"/>
              <a:t> BẢN CỦA FILE SYSTEMS</a:t>
            </a:r>
          </a:p>
        </p:txBody>
      </p:sp>
      <p:sp>
        <p:nvSpPr>
          <p:cNvPr id="3" name="Content Placeholder 2">
            <a:extLst>
              <a:ext uri="{FF2B5EF4-FFF2-40B4-BE49-F238E27FC236}">
                <a16:creationId xmlns:a16="http://schemas.microsoft.com/office/drawing/2014/main" id="{98B55DF2-BFF0-4FE8-8B22-1A7922FB836C}"/>
              </a:ext>
            </a:extLst>
          </p:cNvPr>
          <p:cNvSpPr>
            <a:spLocks noGrp="1"/>
          </p:cNvSpPr>
          <p:nvPr>
            <p:ph idx="1"/>
          </p:nvPr>
        </p:nvSpPr>
        <p:spPr/>
        <p:txBody>
          <a:bodyPr/>
          <a:lstStyle/>
          <a:p>
            <a:pPr algn="just"/>
            <a:r>
              <a:rPr lang="en-US" altLang="en-US" sz="3800" err="1">
                <a:solidFill>
                  <a:srgbClr val="0000CC"/>
                </a:solidFill>
                <a:ea typeface="+mn-ea"/>
              </a:rPr>
              <a:t>Inode</a:t>
            </a:r>
            <a:r>
              <a:rPr lang="en-US" altLang="en-US" sz="3800">
                <a:solidFill>
                  <a:srgbClr val="0000CC"/>
                </a:solidFill>
                <a:ea typeface="+mn-ea"/>
              </a:rPr>
              <a:t> </a:t>
            </a:r>
            <a:r>
              <a:rPr lang="en-US" altLang="en-US" sz="3800" err="1">
                <a:solidFill>
                  <a:srgbClr val="0000CC"/>
                </a:solidFill>
                <a:ea typeface="+mn-ea"/>
              </a:rPr>
              <a:t>lưu</a:t>
            </a:r>
            <a:r>
              <a:rPr lang="en-US" altLang="en-US" sz="3800">
                <a:solidFill>
                  <a:srgbClr val="0000CC"/>
                </a:solidFill>
                <a:ea typeface="+mn-ea"/>
              </a:rPr>
              <a:t> </a:t>
            </a:r>
            <a:r>
              <a:rPr lang="en-US" altLang="en-US" sz="3800" err="1">
                <a:solidFill>
                  <a:srgbClr val="0000CC"/>
                </a:solidFill>
                <a:ea typeface="+mn-ea"/>
              </a:rPr>
              <a:t>những</a:t>
            </a:r>
            <a:r>
              <a:rPr lang="en-US" altLang="en-US" sz="3800">
                <a:solidFill>
                  <a:srgbClr val="0000CC"/>
                </a:solidFill>
                <a:ea typeface="+mn-ea"/>
              </a:rPr>
              <a:t> </a:t>
            </a:r>
            <a:r>
              <a:rPr lang="en-US" altLang="en-US" sz="3800" err="1">
                <a:solidFill>
                  <a:srgbClr val="0000CC"/>
                </a:solidFill>
                <a:ea typeface="+mn-ea"/>
              </a:rPr>
              <a:t>thông</a:t>
            </a:r>
            <a:r>
              <a:rPr lang="en-US" altLang="en-US" sz="3800">
                <a:solidFill>
                  <a:srgbClr val="0000CC"/>
                </a:solidFill>
                <a:ea typeface="+mn-ea"/>
              </a:rPr>
              <a:t> tin </a:t>
            </a:r>
            <a:r>
              <a:rPr lang="en-US" altLang="en-US" sz="3800" err="1">
                <a:solidFill>
                  <a:srgbClr val="0000CC"/>
                </a:solidFill>
                <a:ea typeface="+mn-ea"/>
              </a:rPr>
              <a:t>về</a:t>
            </a:r>
            <a:r>
              <a:rPr lang="en-US" altLang="en-US" sz="3800">
                <a:solidFill>
                  <a:srgbClr val="0000CC"/>
                </a:solidFill>
                <a:ea typeface="+mn-ea"/>
              </a:rPr>
              <a:t> </a:t>
            </a:r>
            <a:r>
              <a:rPr lang="en-US" altLang="en-US" sz="3800" err="1">
                <a:solidFill>
                  <a:srgbClr val="0000CC"/>
                </a:solidFill>
                <a:ea typeface="+mn-ea"/>
              </a:rPr>
              <a:t>tập</a:t>
            </a:r>
            <a:r>
              <a:rPr lang="en-US" altLang="en-US" sz="3800">
                <a:solidFill>
                  <a:srgbClr val="0000CC"/>
                </a:solidFill>
                <a:ea typeface="+mn-ea"/>
              </a:rPr>
              <a:t> tin </a:t>
            </a:r>
            <a:r>
              <a:rPr lang="en-US" altLang="en-US" sz="3800" err="1">
                <a:solidFill>
                  <a:srgbClr val="0000CC"/>
                </a:solidFill>
                <a:ea typeface="+mn-ea"/>
              </a:rPr>
              <a:t>và</a:t>
            </a:r>
            <a:r>
              <a:rPr lang="en-US" altLang="en-US" sz="3800">
                <a:solidFill>
                  <a:srgbClr val="0000CC"/>
                </a:solidFill>
                <a:ea typeface="+mn-ea"/>
              </a:rPr>
              <a:t> </a:t>
            </a:r>
            <a:r>
              <a:rPr lang="en-US" altLang="en-US" sz="3800" err="1">
                <a:solidFill>
                  <a:srgbClr val="0000CC"/>
                </a:solidFill>
                <a:ea typeface="+mn-ea"/>
              </a:rPr>
              <a:t>thư</a:t>
            </a:r>
            <a:r>
              <a:rPr lang="en-US" altLang="en-US" sz="3800">
                <a:solidFill>
                  <a:srgbClr val="0000CC"/>
                </a:solidFill>
                <a:ea typeface="+mn-ea"/>
              </a:rPr>
              <a:t> </a:t>
            </a:r>
            <a:r>
              <a:rPr lang="en-US" altLang="en-US" sz="3800" err="1">
                <a:solidFill>
                  <a:srgbClr val="0000CC"/>
                </a:solidFill>
                <a:ea typeface="+mn-ea"/>
              </a:rPr>
              <a:t>mục</a:t>
            </a:r>
            <a:r>
              <a:rPr lang="en-US" altLang="en-US" sz="3800">
                <a:solidFill>
                  <a:srgbClr val="0000CC"/>
                </a:solidFill>
                <a:ea typeface="+mn-ea"/>
              </a:rPr>
              <a:t> </a:t>
            </a:r>
            <a:r>
              <a:rPr lang="en-US" altLang="en-US" sz="3800" err="1">
                <a:solidFill>
                  <a:srgbClr val="0000CC"/>
                </a:solidFill>
                <a:ea typeface="+mn-ea"/>
              </a:rPr>
              <a:t>được</a:t>
            </a:r>
            <a:r>
              <a:rPr lang="en-US" altLang="en-US" sz="3800">
                <a:solidFill>
                  <a:srgbClr val="0000CC"/>
                </a:solidFill>
                <a:ea typeface="+mn-ea"/>
              </a:rPr>
              <a:t> </a:t>
            </a:r>
            <a:r>
              <a:rPr lang="en-US" altLang="en-US" sz="3800" err="1">
                <a:solidFill>
                  <a:srgbClr val="0000CC"/>
                </a:solidFill>
                <a:ea typeface="+mn-ea"/>
              </a:rPr>
              <a:t>tạo</a:t>
            </a:r>
            <a:r>
              <a:rPr lang="en-US" altLang="en-US" sz="3800">
                <a:solidFill>
                  <a:srgbClr val="0000CC"/>
                </a:solidFill>
                <a:ea typeface="+mn-ea"/>
              </a:rPr>
              <a:t> </a:t>
            </a:r>
            <a:r>
              <a:rPr lang="en-US" altLang="en-US" sz="3800" err="1">
                <a:solidFill>
                  <a:srgbClr val="0000CC"/>
                </a:solidFill>
                <a:ea typeface="+mn-ea"/>
              </a:rPr>
              <a:t>trong</a:t>
            </a:r>
            <a:r>
              <a:rPr lang="en-US" altLang="en-US" sz="3800">
                <a:solidFill>
                  <a:srgbClr val="0000CC"/>
                </a:solidFill>
                <a:ea typeface="+mn-ea"/>
              </a:rPr>
              <a:t> filesystem. </a:t>
            </a:r>
            <a:r>
              <a:rPr lang="en-US" altLang="en-US" sz="3800" err="1">
                <a:solidFill>
                  <a:srgbClr val="0000CC"/>
                </a:solidFill>
                <a:ea typeface="+mn-ea"/>
              </a:rPr>
              <a:t>Mỗi</a:t>
            </a:r>
            <a:r>
              <a:rPr lang="en-US" altLang="en-US" sz="3800">
                <a:solidFill>
                  <a:srgbClr val="0000CC"/>
                </a:solidFill>
                <a:ea typeface="+mn-ea"/>
              </a:rPr>
              <a:t> </a:t>
            </a:r>
            <a:r>
              <a:rPr lang="en-US" altLang="en-US" sz="3800" err="1">
                <a:solidFill>
                  <a:srgbClr val="0000CC"/>
                </a:solidFill>
                <a:ea typeface="+mn-ea"/>
              </a:rPr>
              <a:t>tập</a:t>
            </a:r>
            <a:r>
              <a:rPr lang="en-US" altLang="en-US" sz="3800">
                <a:solidFill>
                  <a:srgbClr val="0000CC"/>
                </a:solidFill>
                <a:ea typeface="+mn-ea"/>
              </a:rPr>
              <a:t> tin </a:t>
            </a:r>
            <a:r>
              <a:rPr lang="en-US" altLang="en-US" sz="3800" err="1">
                <a:solidFill>
                  <a:srgbClr val="0000CC"/>
                </a:solidFill>
                <a:ea typeface="+mn-ea"/>
              </a:rPr>
              <a:t>tạo</a:t>
            </a:r>
            <a:r>
              <a:rPr lang="en-US" altLang="en-US" sz="3800">
                <a:solidFill>
                  <a:srgbClr val="0000CC"/>
                </a:solidFill>
                <a:ea typeface="+mn-ea"/>
              </a:rPr>
              <a:t> ra </a:t>
            </a:r>
            <a:r>
              <a:rPr lang="en-US" altLang="en-US" sz="3800" err="1">
                <a:solidFill>
                  <a:srgbClr val="0000CC"/>
                </a:solidFill>
                <a:ea typeface="+mn-ea"/>
              </a:rPr>
              <a:t>sẽ</a:t>
            </a:r>
            <a:r>
              <a:rPr lang="en-US" altLang="en-US" sz="3800">
                <a:solidFill>
                  <a:srgbClr val="0000CC"/>
                </a:solidFill>
                <a:ea typeface="+mn-ea"/>
              </a:rPr>
              <a:t> </a:t>
            </a:r>
            <a:r>
              <a:rPr lang="en-US" altLang="en-US" sz="3800" err="1">
                <a:solidFill>
                  <a:srgbClr val="0000CC"/>
                </a:solidFill>
                <a:ea typeface="+mn-ea"/>
              </a:rPr>
              <a:t>được</a:t>
            </a:r>
            <a:r>
              <a:rPr lang="en-US" altLang="en-US" sz="3800">
                <a:solidFill>
                  <a:srgbClr val="0000CC"/>
                </a:solidFill>
                <a:ea typeface="+mn-ea"/>
              </a:rPr>
              <a:t> </a:t>
            </a:r>
            <a:r>
              <a:rPr lang="en-US" altLang="en-US" sz="3800" err="1">
                <a:solidFill>
                  <a:srgbClr val="0000CC"/>
                </a:solidFill>
                <a:ea typeface="+mn-ea"/>
              </a:rPr>
              <a:t>phân</a:t>
            </a:r>
            <a:r>
              <a:rPr lang="en-US" altLang="en-US" sz="3800">
                <a:solidFill>
                  <a:srgbClr val="0000CC"/>
                </a:solidFill>
                <a:ea typeface="+mn-ea"/>
              </a:rPr>
              <a:t> </a:t>
            </a:r>
            <a:r>
              <a:rPr lang="en-US" altLang="en-US" sz="3800" err="1">
                <a:solidFill>
                  <a:srgbClr val="0000CC"/>
                </a:solidFill>
                <a:ea typeface="+mn-ea"/>
              </a:rPr>
              <a:t>bổ</a:t>
            </a:r>
            <a:r>
              <a:rPr lang="en-US" altLang="en-US" sz="3800">
                <a:solidFill>
                  <a:srgbClr val="0000CC"/>
                </a:solidFill>
                <a:ea typeface="+mn-ea"/>
              </a:rPr>
              <a:t> </a:t>
            </a:r>
            <a:r>
              <a:rPr lang="en-US" altLang="en-US" sz="3800" err="1">
                <a:solidFill>
                  <a:srgbClr val="0000CC"/>
                </a:solidFill>
                <a:ea typeface="+mn-ea"/>
              </a:rPr>
              <a:t>một</a:t>
            </a:r>
            <a:r>
              <a:rPr lang="en-US" altLang="en-US" sz="3800">
                <a:solidFill>
                  <a:srgbClr val="0000CC"/>
                </a:solidFill>
                <a:ea typeface="+mn-ea"/>
              </a:rPr>
              <a:t> </a:t>
            </a:r>
            <a:r>
              <a:rPr lang="en-US" altLang="en-US" sz="3800" err="1">
                <a:solidFill>
                  <a:srgbClr val="0000CC"/>
                </a:solidFill>
                <a:ea typeface="+mn-ea"/>
              </a:rPr>
              <a:t>inode</a:t>
            </a:r>
            <a:r>
              <a:rPr lang="en-US" altLang="en-US" sz="3800">
                <a:solidFill>
                  <a:srgbClr val="0000CC"/>
                </a:solidFill>
                <a:ea typeface="+mn-ea"/>
              </a:rPr>
              <a:t> </a:t>
            </a:r>
            <a:r>
              <a:rPr lang="en-US" altLang="en-US" sz="3800" err="1">
                <a:solidFill>
                  <a:srgbClr val="0000CC"/>
                </a:solidFill>
                <a:ea typeface="+mn-ea"/>
              </a:rPr>
              <a:t>lưu</a:t>
            </a:r>
            <a:r>
              <a:rPr lang="en-US" altLang="en-US" sz="3800">
                <a:solidFill>
                  <a:srgbClr val="0000CC"/>
                </a:solidFill>
                <a:ea typeface="+mn-ea"/>
              </a:rPr>
              <a:t> </a:t>
            </a:r>
            <a:r>
              <a:rPr lang="en-US" altLang="en-US" sz="3800" err="1">
                <a:solidFill>
                  <a:srgbClr val="0000CC"/>
                </a:solidFill>
                <a:ea typeface="+mn-ea"/>
              </a:rPr>
              <a:t>thông</a:t>
            </a:r>
            <a:r>
              <a:rPr lang="en-US" altLang="en-US" sz="3800">
                <a:solidFill>
                  <a:srgbClr val="0000CC"/>
                </a:solidFill>
                <a:ea typeface="+mn-ea"/>
              </a:rPr>
              <a:t> tin </a:t>
            </a:r>
            <a:r>
              <a:rPr lang="en-US" altLang="en-US" sz="3800" err="1">
                <a:solidFill>
                  <a:srgbClr val="0000CC"/>
                </a:solidFill>
                <a:ea typeface="+mn-ea"/>
              </a:rPr>
              <a:t>sau</a:t>
            </a:r>
            <a:r>
              <a:rPr lang="en-US" altLang="en-US" sz="3800">
                <a:solidFill>
                  <a:srgbClr val="0000CC"/>
                </a:solidFill>
                <a:ea typeface="+mn-ea"/>
              </a:rPr>
              <a:t>:</a:t>
            </a:r>
          </a:p>
          <a:p>
            <a:pPr lvl="1"/>
            <a:r>
              <a:rPr lang="en-US" altLang="en-US" sz="2800" err="1"/>
              <a:t>Loại</a:t>
            </a:r>
            <a:r>
              <a:rPr lang="en-US" altLang="en-US" sz="2800"/>
              <a:t> </a:t>
            </a:r>
            <a:r>
              <a:rPr lang="en-US" altLang="en-US" sz="2800" err="1"/>
              <a:t>tập</a:t>
            </a:r>
            <a:r>
              <a:rPr lang="en-US" altLang="en-US" sz="2800"/>
              <a:t> tin </a:t>
            </a:r>
            <a:r>
              <a:rPr lang="en-US" altLang="en-US" sz="2800" err="1"/>
              <a:t>và</a:t>
            </a:r>
            <a:r>
              <a:rPr lang="en-US" altLang="en-US" sz="2800"/>
              <a:t> </a:t>
            </a:r>
            <a:r>
              <a:rPr lang="en-US" altLang="en-US" sz="2800" err="1"/>
              <a:t>quyền</a:t>
            </a:r>
            <a:r>
              <a:rPr lang="en-US" altLang="en-US" sz="2800"/>
              <a:t> </a:t>
            </a:r>
            <a:r>
              <a:rPr lang="en-US" altLang="en-US" sz="2800" err="1"/>
              <a:t>hạn</a:t>
            </a:r>
            <a:r>
              <a:rPr lang="en-US" altLang="en-US" sz="2800"/>
              <a:t> </a:t>
            </a:r>
            <a:r>
              <a:rPr lang="en-US" altLang="en-US" sz="2800" err="1"/>
              <a:t>truy</a:t>
            </a:r>
            <a:r>
              <a:rPr lang="en-US" altLang="en-US" sz="2800"/>
              <a:t> </a:t>
            </a:r>
            <a:r>
              <a:rPr lang="en-US" altLang="en-US" sz="2800" err="1"/>
              <a:t>cập</a:t>
            </a:r>
            <a:r>
              <a:rPr lang="en-US" altLang="en-US" sz="2800"/>
              <a:t>.</a:t>
            </a:r>
          </a:p>
          <a:p>
            <a:pPr lvl="1"/>
            <a:r>
              <a:rPr lang="en-US" altLang="en-US" sz="2800" err="1"/>
              <a:t>Người</a:t>
            </a:r>
            <a:r>
              <a:rPr lang="en-US" altLang="en-US" sz="2800"/>
              <a:t> </a:t>
            </a:r>
            <a:r>
              <a:rPr lang="en-US" altLang="en-US" sz="2800" err="1"/>
              <a:t>sở</a:t>
            </a:r>
            <a:r>
              <a:rPr lang="en-US" altLang="en-US" sz="2800"/>
              <a:t> </a:t>
            </a:r>
            <a:r>
              <a:rPr lang="en-US" altLang="en-US" sz="2800" err="1"/>
              <a:t>hữu</a:t>
            </a:r>
            <a:r>
              <a:rPr lang="en-US" altLang="en-US" sz="2800"/>
              <a:t> </a:t>
            </a:r>
            <a:r>
              <a:rPr lang="en-US" altLang="en-US" sz="2800" err="1"/>
              <a:t>tập</a:t>
            </a:r>
            <a:r>
              <a:rPr lang="en-US" altLang="en-US" sz="2800"/>
              <a:t> tin.</a:t>
            </a:r>
          </a:p>
          <a:p>
            <a:pPr lvl="1"/>
            <a:r>
              <a:rPr lang="en-US" altLang="en-US" sz="2800" err="1"/>
              <a:t>Kích</a:t>
            </a:r>
            <a:r>
              <a:rPr lang="en-US" altLang="en-US" sz="2800"/>
              <a:t> </a:t>
            </a:r>
            <a:r>
              <a:rPr lang="en-US" altLang="en-US" sz="2800" err="1"/>
              <a:t>thước</a:t>
            </a:r>
            <a:r>
              <a:rPr lang="en-US" altLang="en-US" sz="2800"/>
              <a:t> </a:t>
            </a:r>
            <a:r>
              <a:rPr lang="en-US" altLang="en-US" sz="2800" err="1"/>
              <a:t>và</a:t>
            </a:r>
            <a:r>
              <a:rPr lang="en-US" altLang="en-US" sz="2800"/>
              <a:t> </a:t>
            </a:r>
            <a:r>
              <a:rPr lang="en-US" altLang="en-US" sz="2800" err="1"/>
              <a:t>số</a:t>
            </a:r>
            <a:r>
              <a:rPr lang="en-US" altLang="en-US" sz="2800"/>
              <a:t> hard link </a:t>
            </a:r>
            <a:r>
              <a:rPr lang="en-US" altLang="en-US" sz="2800" err="1"/>
              <a:t>đến</a:t>
            </a:r>
            <a:r>
              <a:rPr lang="en-US" altLang="en-US" sz="2800"/>
              <a:t> </a:t>
            </a:r>
            <a:r>
              <a:rPr lang="en-US" altLang="en-US" sz="2800" err="1"/>
              <a:t>tập</a:t>
            </a:r>
            <a:r>
              <a:rPr lang="en-US" altLang="en-US" sz="2800"/>
              <a:t> tin.</a:t>
            </a:r>
          </a:p>
          <a:p>
            <a:pPr lvl="1"/>
            <a:r>
              <a:rPr lang="en-US" altLang="en-US" sz="2800" err="1"/>
              <a:t>Ngày</a:t>
            </a:r>
            <a:r>
              <a:rPr lang="en-US" altLang="en-US" sz="2800"/>
              <a:t> </a:t>
            </a:r>
            <a:r>
              <a:rPr lang="en-US" altLang="en-US" sz="2800" err="1"/>
              <a:t>và</a:t>
            </a:r>
            <a:r>
              <a:rPr lang="en-US" altLang="en-US" sz="2800"/>
              <a:t> </a:t>
            </a:r>
            <a:r>
              <a:rPr lang="en-US" altLang="en-US" sz="2800" err="1"/>
              <a:t>giờ</a:t>
            </a:r>
            <a:r>
              <a:rPr lang="en-US" altLang="en-US" sz="2800"/>
              <a:t> </a:t>
            </a:r>
            <a:r>
              <a:rPr lang="en-US" altLang="en-US" sz="2800" err="1"/>
              <a:t>chỉnh</a:t>
            </a:r>
            <a:r>
              <a:rPr lang="en-US" altLang="en-US" sz="2800"/>
              <a:t> </a:t>
            </a:r>
            <a:r>
              <a:rPr lang="en-US" altLang="en-US" sz="2800" err="1"/>
              <a:t>sửa</a:t>
            </a:r>
            <a:r>
              <a:rPr lang="en-US" altLang="en-US" sz="2800"/>
              <a:t> </a:t>
            </a:r>
            <a:r>
              <a:rPr lang="en-US" altLang="en-US" sz="2800" err="1"/>
              <a:t>tập</a:t>
            </a:r>
            <a:r>
              <a:rPr lang="en-US" altLang="en-US" sz="2800"/>
              <a:t> tin </a:t>
            </a:r>
            <a:r>
              <a:rPr lang="en-US" altLang="en-US" sz="2800" err="1"/>
              <a:t>lần</a:t>
            </a:r>
            <a:r>
              <a:rPr lang="en-US" altLang="en-US" sz="2800"/>
              <a:t> </a:t>
            </a:r>
            <a:r>
              <a:rPr lang="en-US" altLang="en-US" sz="2800" err="1"/>
              <a:t>cuối</a:t>
            </a:r>
            <a:r>
              <a:rPr lang="en-US" altLang="en-US" sz="2800"/>
              <a:t> </a:t>
            </a:r>
            <a:r>
              <a:rPr lang="en-US" altLang="en-US" sz="2800" err="1"/>
              <a:t>cùng</a:t>
            </a:r>
            <a:r>
              <a:rPr lang="en-US" altLang="en-US" sz="2800"/>
              <a:t>.</a:t>
            </a:r>
          </a:p>
          <a:p>
            <a:pPr lvl="1"/>
            <a:r>
              <a:rPr lang="en-US" altLang="en-US" sz="2800" err="1"/>
              <a:t>Vị</a:t>
            </a:r>
            <a:r>
              <a:rPr lang="en-US" altLang="en-US" sz="2800"/>
              <a:t> </a:t>
            </a:r>
            <a:r>
              <a:rPr lang="en-US" altLang="en-US" sz="2800" err="1"/>
              <a:t>trí</a:t>
            </a:r>
            <a:r>
              <a:rPr lang="en-US" altLang="en-US" sz="2800"/>
              <a:t> </a:t>
            </a:r>
            <a:r>
              <a:rPr lang="en-US" altLang="en-US" sz="2800" err="1"/>
              <a:t>lưu</a:t>
            </a:r>
            <a:r>
              <a:rPr lang="en-US" altLang="en-US" sz="2800"/>
              <a:t> </a:t>
            </a:r>
            <a:r>
              <a:rPr lang="en-US" altLang="en-US" sz="2800" err="1"/>
              <a:t>nội</a:t>
            </a:r>
            <a:r>
              <a:rPr lang="en-US" altLang="en-US" sz="2800"/>
              <a:t> dung </a:t>
            </a:r>
            <a:r>
              <a:rPr lang="en-US" altLang="en-US" sz="2800" err="1"/>
              <a:t>tập</a:t>
            </a:r>
            <a:r>
              <a:rPr lang="en-US" altLang="en-US" sz="2800"/>
              <a:t> tin </a:t>
            </a:r>
            <a:r>
              <a:rPr lang="en-US" altLang="en-US" sz="2800" err="1"/>
              <a:t>trong</a:t>
            </a:r>
            <a:r>
              <a:rPr lang="en-US" altLang="en-US" sz="2800"/>
              <a:t> filesystem.</a:t>
            </a:r>
          </a:p>
          <a:p>
            <a:endParaRPr lang="en-US"/>
          </a:p>
        </p:txBody>
      </p:sp>
    </p:spTree>
    <p:extLst>
      <p:ext uri="{BB962C8B-B14F-4D97-AF65-F5344CB8AC3E}">
        <p14:creationId xmlns:p14="http://schemas.microsoft.com/office/powerpoint/2010/main" val="347684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2B7E-3FEF-4FA6-9BEC-F2FEA3CB83CD}"/>
              </a:ext>
            </a:extLst>
          </p:cNvPr>
          <p:cNvSpPr>
            <a:spLocks noGrp="1"/>
          </p:cNvSpPr>
          <p:nvPr>
            <p:ph type="title"/>
          </p:nvPr>
        </p:nvSpPr>
        <p:spPr/>
        <p:txBody>
          <a:bodyPr/>
          <a:lstStyle/>
          <a:p>
            <a:r>
              <a:rPr lang="en-US"/>
              <a:t>I. KHÁI NIỆM C</a:t>
            </a:r>
            <a:r>
              <a:rPr lang="vi-VN"/>
              <a:t>Ơ</a:t>
            </a:r>
            <a:r>
              <a:rPr lang="en-US"/>
              <a:t> BẢN CỦA FILE SYSTEMS</a:t>
            </a:r>
          </a:p>
        </p:txBody>
      </p:sp>
      <p:sp>
        <p:nvSpPr>
          <p:cNvPr id="3" name="Content Placeholder 2">
            <a:extLst>
              <a:ext uri="{FF2B5EF4-FFF2-40B4-BE49-F238E27FC236}">
                <a16:creationId xmlns:a16="http://schemas.microsoft.com/office/drawing/2014/main" id="{77D0A662-3A28-474F-A3C7-BBA2BE9E628C}"/>
              </a:ext>
            </a:extLst>
          </p:cNvPr>
          <p:cNvSpPr>
            <a:spLocks noGrp="1"/>
          </p:cNvSpPr>
          <p:nvPr>
            <p:ph idx="1"/>
          </p:nvPr>
        </p:nvSpPr>
        <p:spPr/>
        <p:txBody>
          <a:bodyPr/>
          <a:lstStyle/>
          <a:p>
            <a:pPr algn="just"/>
            <a:r>
              <a:rPr lang="en-US" altLang="en-US" sz="4000" err="1">
                <a:solidFill>
                  <a:srgbClr val="0000CC"/>
                </a:solidFill>
                <a:ea typeface="+mn-ea"/>
              </a:rPr>
              <a:t>Storageblock</a:t>
            </a:r>
            <a:r>
              <a:rPr lang="en-US" altLang="en-US" sz="4000">
                <a:solidFill>
                  <a:srgbClr val="0000CC"/>
                </a:solidFill>
                <a:ea typeface="+mn-ea"/>
              </a:rPr>
              <a:t> </a:t>
            </a:r>
            <a:r>
              <a:rPr lang="en-US" altLang="en-US" sz="4000" err="1">
                <a:solidFill>
                  <a:srgbClr val="0000CC"/>
                </a:solidFill>
                <a:ea typeface="+mn-ea"/>
              </a:rPr>
              <a:t>là</a:t>
            </a:r>
            <a:r>
              <a:rPr lang="en-US" altLang="en-US" sz="4000">
                <a:solidFill>
                  <a:srgbClr val="0000CC"/>
                </a:solidFill>
                <a:ea typeface="+mn-ea"/>
              </a:rPr>
              <a:t> </a:t>
            </a:r>
            <a:r>
              <a:rPr lang="en-US" altLang="en-US" sz="4000" err="1">
                <a:solidFill>
                  <a:srgbClr val="0000CC"/>
                </a:solidFill>
                <a:ea typeface="+mn-ea"/>
              </a:rPr>
              <a:t>vùng</a:t>
            </a:r>
            <a:r>
              <a:rPr lang="en-US" altLang="en-US" sz="4000">
                <a:solidFill>
                  <a:srgbClr val="0000CC"/>
                </a:solidFill>
                <a:ea typeface="+mn-ea"/>
              </a:rPr>
              <a:t> </a:t>
            </a:r>
            <a:r>
              <a:rPr lang="en-US" altLang="en-US" sz="4000" err="1">
                <a:solidFill>
                  <a:srgbClr val="0000CC"/>
                </a:solidFill>
                <a:ea typeface="+mn-ea"/>
              </a:rPr>
              <a:t>lưu</a:t>
            </a:r>
            <a:r>
              <a:rPr lang="en-US" altLang="en-US" sz="4000">
                <a:solidFill>
                  <a:srgbClr val="0000CC"/>
                </a:solidFill>
                <a:ea typeface="+mn-ea"/>
              </a:rPr>
              <a:t> </a:t>
            </a:r>
            <a:r>
              <a:rPr lang="en-US" altLang="en-US" sz="4000" err="1">
                <a:solidFill>
                  <a:srgbClr val="0000CC"/>
                </a:solidFill>
                <a:ea typeface="+mn-ea"/>
              </a:rPr>
              <a:t>dữ</a:t>
            </a:r>
            <a:r>
              <a:rPr lang="en-US" altLang="en-US" sz="4000">
                <a:solidFill>
                  <a:srgbClr val="0000CC"/>
                </a:solidFill>
                <a:ea typeface="+mn-ea"/>
              </a:rPr>
              <a:t> </a:t>
            </a:r>
            <a:r>
              <a:rPr lang="en-US" altLang="en-US" sz="4000" err="1">
                <a:solidFill>
                  <a:srgbClr val="0000CC"/>
                </a:solidFill>
                <a:ea typeface="+mn-ea"/>
              </a:rPr>
              <a:t>liệu</a:t>
            </a:r>
            <a:r>
              <a:rPr lang="en-US" altLang="en-US" sz="4000">
                <a:solidFill>
                  <a:srgbClr val="0000CC"/>
                </a:solidFill>
                <a:ea typeface="+mn-ea"/>
              </a:rPr>
              <a:t> </a:t>
            </a:r>
            <a:r>
              <a:rPr lang="en-US" altLang="en-US" sz="4000" err="1">
                <a:solidFill>
                  <a:srgbClr val="0000CC"/>
                </a:solidFill>
                <a:ea typeface="+mn-ea"/>
              </a:rPr>
              <a:t>thực</a:t>
            </a:r>
            <a:r>
              <a:rPr lang="en-US" altLang="en-US" sz="4000">
                <a:solidFill>
                  <a:srgbClr val="0000CC"/>
                </a:solidFill>
                <a:ea typeface="+mn-ea"/>
              </a:rPr>
              <a:t> </a:t>
            </a:r>
            <a:r>
              <a:rPr lang="en-US" altLang="en-US" sz="4000" err="1">
                <a:solidFill>
                  <a:srgbClr val="0000CC"/>
                </a:solidFill>
                <a:ea typeface="+mn-ea"/>
              </a:rPr>
              <a:t>sự</a:t>
            </a:r>
            <a:r>
              <a:rPr lang="en-US" altLang="en-US" sz="4000">
                <a:solidFill>
                  <a:srgbClr val="0000CC"/>
                </a:solidFill>
                <a:ea typeface="+mn-ea"/>
              </a:rPr>
              <a:t> </a:t>
            </a:r>
            <a:r>
              <a:rPr lang="en-US" altLang="en-US" sz="4000" err="1">
                <a:solidFill>
                  <a:srgbClr val="0000CC"/>
                </a:solidFill>
                <a:ea typeface="+mn-ea"/>
              </a:rPr>
              <a:t>của</a:t>
            </a:r>
            <a:r>
              <a:rPr lang="en-US" altLang="en-US" sz="4000">
                <a:solidFill>
                  <a:srgbClr val="0000CC"/>
                </a:solidFill>
                <a:ea typeface="+mn-ea"/>
              </a:rPr>
              <a:t> </a:t>
            </a:r>
            <a:r>
              <a:rPr lang="en-US" altLang="en-US" sz="4000" err="1">
                <a:solidFill>
                  <a:srgbClr val="0000CC"/>
                </a:solidFill>
                <a:ea typeface="+mn-ea"/>
              </a:rPr>
              <a:t>tập</a:t>
            </a:r>
            <a:r>
              <a:rPr lang="en-US" altLang="en-US" sz="4000">
                <a:solidFill>
                  <a:srgbClr val="0000CC"/>
                </a:solidFill>
                <a:ea typeface="+mn-ea"/>
              </a:rPr>
              <a:t> tin </a:t>
            </a:r>
            <a:r>
              <a:rPr lang="en-US" altLang="en-US" sz="4000" err="1">
                <a:solidFill>
                  <a:srgbClr val="0000CC"/>
                </a:solidFill>
                <a:ea typeface="+mn-ea"/>
              </a:rPr>
              <a:t>và</a:t>
            </a:r>
            <a:r>
              <a:rPr lang="en-US" altLang="en-US" sz="4000">
                <a:solidFill>
                  <a:srgbClr val="0000CC"/>
                </a:solidFill>
                <a:ea typeface="+mn-ea"/>
              </a:rPr>
              <a:t> </a:t>
            </a:r>
            <a:r>
              <a:rPr lang="en-US" altLang="en-US" sz="4000" err="1">
                <a:solidFill>
                  <a:srgbClr val="0000CC"/>
                </a:solidFill>
                <a:ea typeface="+mn-ea"/>
              </a:rPr>
              <a:t>thư</a:t>
            </a:r>
            <a:r>
              <a:rPr lang="en-US" altLang="en-US" sz="4000">
                <a:solidFill>
                  <a:srgbClr val="0000CC"/>
                </a:solidFill>
                <a:ea typeface="+mn-ea"/>
              </a:rPr>
              <a:t> </a:t>
            </a:r>
            <a:r>
              <a:rPr lang="en-US" altLang="en-US" sz="4000" err="1">
                <a:solidFill>
                  <a:srgbClr val="0000CC"/>
                </a:solidFill>
                <a:ea typeface="+mn-ea"/>
              </a:rPr>
              <a:t>mục</a:t>
            </a:r>
            <a:r>
              <a:rPr lang="en-US" altLang="en-US" sz="4000">
                <a:solidFill>
                  <a:srgbClr val="0000CC"/>
                </a:solidFill>
                <a:ea typeface="+mn-ea"/>
              </a:rPr>
              <a:t>. </a:t>
            </a:r>
            <a:r>
              <a:rPr lang="en-US" altLang="en-US" sz="4000" err="1">
                <a:solidFill>
                  <a:srgbClr val="0000CC"/>
                </a:solidFill>
                <a:ea typeface="+mn-ea"/>
              </a:rPr>
              <a:t>Nó</a:t>
            </a:r>
            <a:r>
              <a:rPr lang="en-US" altLang="en-US" sz="4000">
                <a:solidFill>
                  <a:srgbClr val="0000CC"/>
                </a:solidFill>
                <a:ea typeface="+mn-ea"/>
              </a:rPr>
              <a:t> chia </a:t>
            </a:r>
            <a:r>
              <a:rPr lang="en-US" altLang="en-US" sz="4000" err="1">
                <a:solidFill>
                  <a:srgbClr val="0000CC"/>
                </a:solidFill>
                <a:ea typeface="+mn-ea"/>
              </a:rPr>
              <a:t>thành</a:t>
            </a:r>
            <a:r>
              <a:rPr lang="en-US" altLang="en-US" sz="4000">
                <a:solidFill>
                  <a:srgbClr val="0000CC"/>
                </a:solidFill>
                <a:ea typeface="+mn-ea"/>
              </a:rPr>
              <a:t> </a:t>
            </a:r>
            <a:r>
              <a:rPr lang="en-US" altLang="en-US" sz="4000" err="1">
                <a:solidFill>
                  <a:srgbClr val="0000CC"/>
                </a:solidFill>
                <a:ea typeface="+mn-ea"/>
              </a:rPr>
              <a:t>những</a:t>
            </a:r>
            <a:r>
              <a:rPr lang="en-US" altLang="en-US" sz="4000">
                <a:solidFill>
                  <a:srgbClr val="0000CC"/>
                </a:solidFill>
                <a:ea typeface="+mn-ea"/>
              </a:rPr>
              <a:t> </a:t>
            </a:r>
            <a:r>
              <a:rPr lang="en-US" altLang="en-US" sz="4000" err="1">
                <a:solidFill>
                  <a:srgbClr val="0000CC"/>
                </a:solidFill>
                <a:ea typeface="+mn-ea"/>
              </a:rPr>
              <a:t>datablock</a:t>
            </a:r>
            <a:r>
              <a:rPr lang="en-US" altLang="en-US" sz="4000">
                <a:solidFill>
                  <a:srgbClr val="0000CC"/>
                </a:solidFill>
                <a:ea typeface="+mn-ea"/>
              </a:rPr>
              <a:t>. </a:t>
            </a:r>
            <a:r>
              <a:rPr lang="en-US" altLang="en-US" sz="4000" err="1">
                <a:solidFill>
                  <a:srgbClr val="0000CC"/>
                </a:solidFill>
                <a:ea typeface="+mn-ea"/>
              </a:rPr>
              <a:t>Mỗi</a:t>
            </a:r>
            <a:r>
              <a:rPr lang="en-US" altLang="en-US" sz="4000">
                <a:solidFill>
                  <a:srgbClr val="0000CC"/>
                </a:solidFill>
                <a:ea typeface="+mn-ea"/>
              </a:rPr>
              <a:t> block </a:t>
            </a:r>
            <a:r>
              <a:rPr lang="en-US" altLang="en-US" sz="4000" err="1">
                <a:solidFill>
                  <a:srgbClr val="0000CC"/>
                </a:solidFill>
                <a:ea typeface="+mn-ea"/>
              </a:rPr>
              <a:t>chứa</a:t>
            </a:r>
            <a:r>
              <a:rPr lang="en-US" altLang="en-US" sz="4000">
                <a:solidFill>
                  <a:srgbClr val="0000CC"/>
                </a:solidFill>
                <a:ea typeface="+mn-ea"/>
              </a:rPr>
              <a:t> 1024 </a:t>
            </a:r>
            <a:r>
              <a:rPr lang="en-US" altLang="en-US" sz="4000" err="1">
                <a:solidFill>
                  <a:srgbClr val="0000CC"/>
                </a:solidFill>
                <a:ea typeface="+mn-ea"/>
              </a:rPr>
              <a:t>ký</a:t>
            </a:r>
            <a:r>
              <a:rPr lang="en-US" altLang="en-US" sz="4000">
                <a:solidFill>
                  <a:srgbClr val="0000CC"/>
                </a:solidFill>
                <a:ea typeface="+mn-ea"/>
              </a:rPr>
              <a:t> </a:t>
            </a:r>
            <a:r>
              <a:rPr lang="en-US" altLang="en-US" sz="4000" err="1">
                <a:solidFill>
                  <a:srgbClr val="0000CC"/>
                </a:solidFill>
                <a:ea typeface="+mn-ea"/>
              </a:rPr>
              <a:t>tự</a:t>
            </a:r>
            <a:r>
              <a:rPr lang="en-US" altLang="en-US" sz="4000">
                <a:solidFill>
                  <a:srgbClr val="0000CC"/>
                </a:solidFill>
                <a:ea typeface="+mn-ea"/>
              </a:rPr>
              <a:t>.</a:t>
            </a:r>
          </a:p>
          <a:p>
            <a:pPr marL="862013" lvl="1" indent="-347663" algn="just"/>
            <a:r>
              <a:rPr lang="en-US" altLang="en-US" sz="2800">
                <a:solidFill>
                  <a:srgbClr val="FF0000"/>
                </a:solidFill>
              </a:rPr>
              <a:t>Data Block</a:t>
            </a:r>
            <a:r>
              <a:rPr lang="en-US" altLang="en-US" sz="2800"/>
              <a:t> </a:t>
            </a:r>
            <a:r>
              <a:rPr lang="en-US" altLang="en-US" sz="2800" err="1">
                <a:solidFill>
                  <a:srgbClr val="FF0000"/>
                </a:solidFill>
              </a:rPr>
              <a:t>của</a:t>
            </a:r>
            <a:r>
              <a:rPr lang="en-US" altLang="en-US" sz="2800">
                <a:solidFill>
                  <a:srgbClr val="FF0000"/>
                </a:solidFill>
              </a:rPr>
              <a:t> </a:t>
            </a:r>
            <a:r>
              <a:rPr lang="en-US" altLang="en-US" sz="2800" err="1">
                <a:solidFill>
                  <a:srgbClr val="FF0000"/>
                </a:solidFill>
              </a:rPr>
              <a:t>tập</a:t>
            </a:r>
            <a:r>
              <a:rPr lang="en-US" altLang="en-US" sz="2800">
                <a:solidFill>
                  <a:srgbClr val="FF0000"/>
                </a:solidFill>
              </a:rPr>
              <a:t> tin</a:t>
            </a:r>
            <a:r>
              <a:rPr lang="en-US" altLang="en-US" sz="2800"/>
              <a:t> </a:t>
            </a:r>
            <a:r>
              <a:rPr lang="en-US" altLang="en-US" sz="2800" err="1"/>
              <a:t>thường</a:t>
            </a:r>
            <a:r>
              <a:rPr lang="en-US" altLang="en-US" sz="2800"/>
              <a:t> </a:t>
            </a:r>
            <a:r>
              <a:rPr lang="en-US" altLang="en-US" sz="2800" err="1"/>
              <a:t>lưu</a:t>
            </a:r>
            <a:r>
              <a:rPr lang="en-US" altLang="en-US" sz="2800"/>
              <a:t> </a:t>
            </a:r>
            <a:r>
              <a:rPr lang="en-US" altLang="en-US" sz="2800" err="1"/>
              <a:t>inode</a:t>
            </a:r>
            <a:r>
              <a:rPr lang="en-US" altLang="en-US" sz="2800"/>
              <a:t> </a:t>
            </a:r>
            <a:r>
              <a:rPr lang="en-US" altLang="en-US" sz="2800" err="1"/>
              <a:t>của</a:t>
            </a:r>
            <a:r>
              <a:rPr lang="en-US" altLang="en-US" sz="2800"/>
              <a:t> </a:t>
            </a:r>
            <a:r>
              <a:rPr lang="en-US" altLang="en-US" sz="2800" err="1"/>
              <a:t>tập</a:t>
            </a:r>
            <a:r>
              <a:rPr lang="en-US" altLang="en-US" sz="2800"/>
              <a:t> tin </a:t>
            </a:r>
            <a:r>
              <a:rPr lang="en-US" altLang="en-US" sz="2800" err="1"/>
              <a:t>và</a:t>
            </a:r>
            <a:r>
              <a:rPr lang="en-US" altLang="en-US" sz="2800"/>
              <a:t> </a:t>
            </a:r>
            <a:r>
              <a:rPr lang="en-US" altLang="en-US" sz="2800" err="1"/>
              <a:t>nội</a:t>
            </a:r>
            <a:r>
              <a:rPr lang="en-US" altLang="en-US" sz="2800"/>
              <a:t> dung </a:t>
            </a:r>
            <a:r>
              <a:rPr lang="en-US" altLang="en-US" sz="2800" err="1"/>
              <a:t>của</a:t>
            </a:r>
            <a:r>
              <a:rPr lang="en-US" altLang="en-US" sz="2800"/>
              <a:t> </a:t>
            </a:r>
            <a:r>
              <a:rPr lang="en-US" altLang="en-US" sz="2800" err="1"/>
              <a:t>tập</a:t>
            </a:r>
            <a:r>
              <a:rPr lang="en-US" altLang="en-US" sz="2800"/>
              <a:t> tin.</a:t>
            </a:r>
          </a:p>
          <a:p>
            <a:pPr marL="862013" lvl="1" indent="-347663" algn="just"/>
            <a:r>
              <a:rPr lang="en-US" altLang="en-US" sz="2800">
                <a:solidFill>
                  <a:srgbClr val="FF0000"/>
                </a:solidFill>
              </a:rPr>
              <a:t>Data Block </a:t>
            </a:r>
            <a:r>
              <a:rPr lang="en-US" altLang="en-US" sz="2800" err="1">
                <a:solidFill>
                  <a:srgbClr val="FF0000"/>
                </a:solidFill>
              </a:rPr>
              <a:t>của</a:t>
            </a:r>
            <a:r>
              <a:rPr lang="en-US" altLang="en-US" sz="2800">
                <a:solidFill>
                  <a:srgbClr val="FF0000"/>
                </a:solidFill>
              </a:rPr>
              <a:t> </a:t>
            </a:r>
            <a:r>
              <a:rPr lang="en-US" altLang="en-US" sz="2800" err="1">
                <a:solidFill>
                  <a:srgbClr val="FF0000"/>
                </a:solidFill>
              </a:rPr>
              <a:t>thư</a:t>
            </a:r>
            <a:r>
              <a:rPr lang="en-US" altLang="en-US" sz="2800">
                <a:solidFill>
                  <a:srgbClr val="FF0000"/>
                </a:solidFill>
              </a:rPr>
              <a:t> </a:t>
            </a:r>
            <a:r>
              <a:rPr lang="en-US" altLang="en-US" sz="2800" err="1">
                <a:solidFill>
                  <a:srgbClr val="FF0000"/>
                </a:solidFill>
              </a:rPr>
              <a:t>mục</a:t>
            </a:r>
            <a:r>
              <a:rPr lang="en-US" altLang="en-US" sz="2800"/>
              <a:t> </a:t>
            </a:r>
            <a:r>
              <a:rPr lang="en-US" altLang="en-US" sz="2800" err="1"/>
              <a:t>lưu</a:t>
            </a:r>
            <a:r>
              <a:rPr lang="en-US" altLang="en-US" sz="2800"/>
              <a:t> </a:t>
            </a:r>
            <a:r>
              <a:rPr lang="en-US" altLang="en-US" sz="2800" err="1"/>
              <a:t>danh</a:t>
            </a:r>
            <a:r>
              <a:rPr lang="en-US" altLang="en-US" sz="2800"/>
              <a:t> </a:t>
            </a:r>
            <a:r>
              <a:rPr lang="en-US" altLang="en-US" sz="2800" err="1"/>
              <a:t>sách</a:t>
            </a:r>
            <a:r>
              <a:rPr lang="en-US" altLang="en-US" sz="2800"/>
              <a:t> </a:t>
            </a:r>
            <a:r>
              <a:rPr lang="en-US" altLang="en-US" sz="2800" err="1"/>
              <a:t>những</a:t>
            </a:r>
            <a:r>
              <a:rPr lang="en-US" altLang="en-US" sz="2800"/>
              <a:t> entry </a:t>
            </a:r>
            <a:r>
              <a:rPr lang="en-US" altLang="en-US" sz="2800" err="1"/>
              <a:t>gồm</a:t>
            </a:r>
            <a:r>
              <a:rPr lang="en-US" altLang="en-US" sz="2800"/>
              <a:t> </a:t>
            </a:r>
            <a:r>
              <a:rPr lang="en-US" altLang="en-US" sz="2800" err="1"/>
              <a:t>inode</a:t>
            </a:r>
            <a:r>
              <a:rPr lang="en-US" altLang="en-US" sz="2800"/>
              <a:t> number, </a:t>
            </a:r>
            <a:r>
              <a:rPr lang="en-US" altLang="en-US" sz="2800" err="1"/>
              <a:t>tên</a:t>
            </a:r>
            <a:r>
              <a:rPr lang="en-US" altLang="en-US" sz="2800"/>
              <a:t> </a:t>
            </a:r>
            <a:r>
              <a:rPr lang="en-US" altLang="en-US" sz="2800" err="1"/>
              <a:t>tập</a:t>
            </a:r>
            <a:r>
              <a:rPr lang="en-US" altLang="en-US" sz="2800"/>
              <a:t> tin </a:t>
            </a:r>
            <a:r>
              <a:rPr lang="en-US" altLang="en-US" sz="2800" err="1"/>
              <a:t>và</a:t>
            </a:r>
            <a:r>
              <a:rPr lang="en-US" altLang="en-US" sz="2800"/>
              <a:t> </a:t>
            </a:r>
            <a:r>
              <a:rPr lang="en-US" altLang="en-US" sz="2800" err="1"/>
              <a:t>những</a:t>
            </a:r>
            <a:r>
              <a:rPr lang="en-US" altLang="en-US" sz="2800"/>
              <a:t> </a:t>
            </a:r>
            <a:r>
              <a:rPr lang="en-US" altLang="en-US" sz="2800" err="1"/>
              <a:t>thư</a:t>
            </a:r>
            <a:r>
              <a:rPr lang="en-US" altLang="en-US" sz="2800"/>
              <a:t> </a:t>
            </a:r>
            <a:r>
              <a:rPr lang="en-US" altLang="en-US" sz="2800" err="1"/>
              <a:t>mục</a:t>
            </a:r>
            <a:r>
              <a:rPr lang="en-US" altLang="en-US" sz="2800"/>
              <a:t> con.</a:t>
            </a:r>
            <a:endParaRPr lang="en-US" sz="2800"/>
          </a:p>
        </p:txBody>
      </p:sp>
    </p:spTree>
    <p:extLst>
      <p:ext uri="{BB962C8B-B14F-4D97-AF65-F5344CB8AC3E}">
        <p14:creationId xmlns:p14="http://schemas.microsoft.com/office/powerpoint/2010/main" val="278979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BEB7-5078-4671-8F2E-1CEA6B79A668}"/>
              </a:ext>
            </a:extLst>
          </p:cNvPr>
          <p:cNvSpPr>
            <a:spLocks noGrp="1"/>
          </p:cNvSpPr>
          <p:nvPr>
            <p:ph type="title"/>
          </p:nvPr>
        </p:nvSpPr>
        <p:spPr/>
        <p:txBody>
          <a:bodyPr/>
          <a:lstStyle/>
          <a:p>
            <a:r>
              <a:rPr lang="en-US"/>
              <a:t>I. KHÁI NIỆM C</a:t>
            </a:r>
            <a:r>
              <a:rPr lang="vi-VN"/>
              <a:t>Ơ</a:t>
            </a:r>
            <a:r>
              <a:rPr lang="en-US"/>
              <a:t> BẢN CỦA FILE SYSTEMS</a:t>
            </a:r>
          </a:p>
        </p:txBody>
      </p:sp>
      <p:sp>
        <p:nvSpPr>
          <p:cNvPr id="3" name="Content Placeholder 2">
            <a:extLst>
              <a:ext uri="{FF2B5EF4-FFF2-40B4-BE49-F238E27FC236}">
                <a16:creationId xmlns:a16="http://schemas.microsoft.com/office/drawing/2014/main" id="{C1EDA8E7-33FC-4166-ADDA-20723AF290D7}"/>
              </a:ext>
            </a:extLst>
          </p:cNvPr>
          <p:cNvSpPr>
            <a:spLocks noGrp="1"/>
          </p:cNvSpPr>
          <p:nvPr>
            <p:ph idx="1"/>
          </p:nvPr>
        </p:nvSpPr>
        <p:spPr/>
        <p:txBody>
          <a:bodyPr/>
          <a:lstStyle/>
          <a:p>
            <a:pPr algn="just"/>
            <a:r>
              <a:rPr lang="en-US" altLang="en-US" sz="2800"/>
              <a:t>LOẠI FILESYSTEM:</a:t>
            </a:r>
          </a:p>
          <a:p>
            <a:pPr algn="just"/>
            <a:r>
              <a:rPr lang="en-US" altLang="en-US" err="1"/>
              <a:t>Trong</a:t>
            </a:r>
            <a:r>
              <a:rPr lang="en-US" altLang="en-US"/>
              <a:t> Linux </a:t>
            </a:r>
            <a:r>
              <a:rPr lang="en-US" altLang="en-US" err="1"/>
              <a:t>tập</a:t>
            </a:r>
            <a:r>
              <a:rPr lang="en-US" altLang="en-US"/>
              <a:t> tin </a:t>
            </a:r>
            <a:r>
              <a:rPr lang="en-US" altLang="en-US" err="1"/>
              <a:t>dùng</a:t>
            </a:r>
            <a:r>
              <a:rPr lang="en-US" altLang="en-US"/>
              <a:t> </a:t>
            </a:r>
            <a:r>
              <a:rPr lang="en-US" altLang="en-US" err="1"/>
              <a:t>lưu</a:t>
            </a:r>
            <a:r>
              <a:rPr lang="en-US" altLang="en-US"/>
              <a:t> </a:t>
            </a:r>
            <a:r>
              <a:rPr lang="en-US" altLang="en-US" err="1"/>
              <a:t>trữ</a:t>
            </a:r>
            <a:r>
              <a:rPr lang="en-US" altLang="en-US"/>
              <a:t> </a:t>
            </a:r>
            <a:r>
              <a:rPr lang="en-US" altLang="en-US" err="1"/>
              <a:t>dữ</a:t>
            </a:r>
            <a:r>
              <a:rPr lang="en-US" altLang="en-US"/>
              <a:t> </a:t>
            </a:r>
            <a:r>
              <a:rPr lang="en-US" altLang="en-US" err="1"/>
              <a:t>liệu</a:t>
            </a:r>
            <a:r>
              <a:rPr lang="en-US" altLang="en-US"/>
              <a:t>, bao </a:t>
            </a:r>
            <a:r>
              <a:rPr lang="en-US" altLang="en-US" err="1"/>
              <a:t>gồm</a:t>
            </a:r>
            <a:r>
              <a:rPr lang="en-US" altLang="en-US"/>
              <a:t> </a:t>
            </a:r>
            <a:r>
              <a:rPr lang="en-US" altLang="en-US" err="1"/>
              <a:t>thư</a:t>
            </a:r>
            <a:r>
              <a:rPr lang="en-US" altLang="en-US"/>
              <a:t> </a:t>
            </a:r>
            <a:r>
              <a:rPr lang="en-US" altLang="en-US" err="1"/>
              <a:t>mục</a:t>
            </a:r>
            <a:r>
              <a:rPr lang="en-US" altLang="en-US"/>
              <a:t> </a:t>
            </a:r>
            <a:r>
              <a:rPr lang="en-US" altLang="en-US" err="1"/>
              <a:t>và</a:t>
            </a:r>
            <a:r>
              <a:rPr lang="en-US" altLang="en-US"/>
              <a:t> </a:t>
            </a:r>
            <a:r>
              <a:rPr lang="en-US" altLang="en-US" err="1"/>
              <a:t>thiết</a:t>
            </a:r>
            <a:r>
              <a:rPr lang="en-US" altLang="en-US"/>
              <a:t> </a:t>
            </a:r>
            <a:r>
              <a:rPr lang="en-US" altLang="en-US" err="1"/>
              <a:t>bị</a:t>
            </a:r>
            <a:r>
              <a:rPr lang="en-US" altLang="en-US"/>
              <a:t> </a:t>
            </a:r>
            <a:r>
              <a:rPr lang="en-US" altLang="en-US" err="1"/>
              <a:t>lưu</a:t>
            </a:r>
            <a:r>
              <a:rPr lang="en-US" altLang="en-US"/>
              <a:t> </a:t>
            </a:r>
            <a:r>
              <a:rPr lang="en-US" altLang="en-US" err="1"/>
              <a:t>trữ</a:t>
            </a:r>
            <a:r>
              <a:rPr lang="en-US" altLang="en-US"/>
              <a:t>. </a:t>
            </a:r>
            <a:r>
              <a:rPr lang="en-US" altLang="en-US" err="1"/>
              <a:t>Các</a:t>
            </a:r>
            <a:r>
              <a:rPr lang="en-US" altLang="en-US"/>
              <a:t> </a:t>
            </a:r>
            <a:r>
              <a:rPr lang="en-US" altLang="en-US" err="1"/>
              <a:t>tập</a:t>
            </a:r>
            <a:r>
              <a:rPr lang="en-US" altLang="en-US"/>
              <a:t> tin </a:t>
            </a:r>
            <a:r>
              <a:rPr lang="en-US" altLang="en-US" err="1"/>
              <a:t>trong</a:t>
            </a:r>
            <a:r>
              <a:rPr lang="en-US" altLang="en-US"/>
              <a:t> Linux </a:t>
            </a:r>
            <a:r>
              <a:rPr lang="en-US" altLang="en-US" err="1"/>
              <a:t>được</a:t>
            </a:r>
            <a:r>
              <a:rPr lang="en-US" altLang="en-US"/>
              <a:t> chia </a:t>
            </a:r>
            <a:r>
              <a:rPr lang="en-US" altLang="en-US" err="1"/>
              <a:t>làm</a:t>
            </a:r>
            <a:r>
              <a:rPr lang="en-US" altLang="en-US"/>
              <a:t> 3 </a:t>
            </a:r>
            <a:r>
              <a:rPr lang="en-US" altLang="en-US" err="1"/>
              <a:t>loại</a:t>
            </a:r>
            <a:r>
              <a:rPr lang="en-US" altLang="en-US"/>
              <a:t> </a:t>
            </a:r>
            <a:r>
              <a:rPr lang="en-US" altLang="en-US" err="1"/>
              <a:t>chính</a:t>
            </a:r>
            <a:endParaRPr lang="en-US" altLang="en-US"/>
          </a:p>
          <a:p>
            <a:pPr lvl="1" algn="just"/>
            <a:r>
              <a:rPr lang="en-US" altLang="en-US" err="1">
                <a:solidFill>
                  <a:srgbClr val="FF0000"/>
                </a:solidFill>
              </a:rPr>
              <a:t>Tập</a:t>
            </a:r>
            <a:r>
              <a:rPr lang="en-US" altLang="en-US">
                <a:solidFill>
                  <a:srgbClr val="FF0000"/>
                </a:solidFill>
              </a:rPr>
              <a:t> tin </a:t>
            </a:r>
            <a:r>
              <a:rPr lang="en-US" altLang="en-US" err="1">
                <a:solidFill>
                  <a:srgbClr val="FF0000"/>
                </a:solidFill>
              </a:rPr>
              <a:t>dữ</a:t>
            </a:r>
            <a:r>
              <a:rPr lang="en-US" altLang="en-US">
                <a:solidFill>
                  <a:srgbClr val="FF0000"/>
                </a:solidFill>
              </a:rPr>
              <a:t> </a:t>
            </a:r>
            <a:r>
              <a:rPr lang="en-US" altLang="en-US" err="1">
                <a:solidFill>
                  <a:srgbClr val="FF0000"/>
                </a:solidFill>
              </a:rPr>
              <a:t>liệu</a:t>
            </a:r>
            <a:r>
              <a:rPr lang="en-US" altLang="en-US"/>
              <a:t>: </a:t>
            </a:r>
            <a:r>
              <a:rPr lang="en-US" altLang="en-US" err="1"/>
              <a:t>là</a:t>
            </a:r>
            <a:r>
              <a:rPr lang="en-US" altLang="en-US"/>
              <a:t> </a:t>
            </a:r>
            <a:r>
              <a:rPr lang="en-US" altLang="en-US" err="1"/>
              <a:t>dữ</a:t>
            </a:r>
            <a:r>
              <a:rPr lang="en-US" altLang="en-US"/>
              <a:t> </a:t>
            </a:r>
            <a:r>
              <a:rPr lang="en-US" altLang="en-US" err="1"/>
              <a:t>liệu</a:t>
            </a:r>
            <a:r>
              <a:rPr lang="en-US" altLang="en-US"/>
              <a:t> </a:t>
            </a:r>
            <a:r>
              <a:rPr lang="en-US" altLang="en-US" err="1"/>
              <a:t>lưu</a:t>
            </a:r>
            <a:r>
              <a:rPr lang="en-US" altLang="en-US"/>
              <a:t> </a:t>
            </a:r>
            <a:r>
              <a:rPr lang="en-US" altLang="en-US" err="1"/>
              <a:t>trữ</a:t>
            </a:r>
            <a:r>
              <a:rPr lang="en-US" altLang="en-US"/>
              <a:t> </a:t>
            </a:r>
            <a:r>
              <a:rPr lang="en-US" altLang="en-US" err="1"/>
              <a:t>trên</a:t>
            </a:r>
            <a:r>
              <a:rPr lang="en-US" altLang="en-US"/>
              <a:t> </a:t>
            </a:r>
            <a:r>
              <a:rPr lang="en-US" altLang="en-US" err="1"/>
              <a:t>các</a:t>
            </a:r>
            <a:r>
              <a:rPr lang="en-US" altLang="en-US"/>
              <a:t> </a:t>
            </a:r>
            <a:r>
              <a:rPr lang="en-US" altLang="en-US" err="1"/>
              <a:t>thiết</a:t>
            </a:r>
            <a:r>
              <a:rPr lang="en-US" altLang="en-US"/>
              <a:t> </a:t>
            </a:r>
            <a:r>
              <a:rPr lang="en-US" altLang="en-US" err="1"/>
              <a:t>bị</a:t>
            </a:r>
            <a:r>
              <a:rPr lang="en-US" altLang="en-US"/>
              <a:t> </a:t>
            </a:r>
            <a:r>
              <a:rPr lang="en-US" altLang="en-US" err="1"/>
              <a:t>như</a:t>
            </a:r>
            <a:r>
              <a:rPr lang="en-US" altLang="en-US"/>
              <a:t> </a:t>
            </a:r>
            <a:r>
              <a:rPr lang="en-US" altLang="en-US" err="1"/>
              <a:t>đĩa</a:t>
            </a:r>
            <a:r>
              <a:rPr lang="en-US" altLang="en-US"/>
              <a:t> </a:t>
            </a:r>
            <a:r>
              <a:rPr lang="en-US" altLang="en-US" err="1"/>
              <a:t>cứng</a:t>
            </a:r>
            <a:r>
              <a:rPr lang="en-US" altLang="en-US"/>
              <a:t>.</a:t>
            </a:r>
          </a:p>
          <a:p>
            <a:pPr lvl="1" algn="just"/>
            <a:r>
              <a:rPr lang="en-US" altLang="en-US" err="1">
                <a:solidFill>
                  <a:srgbClr val="FF0000"/>
                </a:solidFill>
              </a:rPr>
              <a:t>Thư</a:t>
            </a:r>
            <a:r>
              <a:rPr lang="en-US" altLang="en-US">
                <a:solidFill>
                  <a:srgbClr val="FF0000"/>
                </a:solidFill>
              </a:rPr>
              <a:t> </a:t>
            </a:r>
            <a:r>
              <a:rPr lang="en-US" altLang="en-US" err="1">
                <a:solidFill>
                  <a:srgbClr val="FF0000"/>
                </a:solidFill>
              </a:rPr>
              <a:t>mục</a:t>
            </a:r>
            <a:r>
              <a:rPr lang="en-US" altLang="en-US"/>
              <a:t>: </a:t>
            </a:r>
            <a:r>
              <a:rPr lang="en-US" altLang="en-US" err="1"/>
              <a:t>chứa</a:t>
            </a:r>
            <a:r>
              <a:rPr lang="en-US" altLang="en-US"/>
              <a:t> </a:t>
            </a:r>
            <a:r>
              <a:rPr lang="en-US" altLang="en-US" err="1"/>
              <a:t>thông</a:t>
            </a:r>
            <a:r>
              <a:rPr lang="en-US" altLang="en-US"/>
              <a:t> tin </a:t>
            </a:r>
            <a:r>
              <a:rPr lang="en-US" altLang="en-US" err="1"/>
              <a:t>những</a:t>
            </a:r>
            <a:r>
              <a:rPr lang="en-US" altLang="en-US"/>
              <a:t> </a:t>
            </a:r>
            <a:r>
              <a:rPr lang="en-US" altLang="en-US" err="1"/>
              <a:t>tập</a:t>
            </a:r>
            <a:r>
              <a:rPr lang="en-US" altLang="en-US"/>
              <a:t> tin </a:t>
            </a:r>
            <a:r>
              <a:rPr lang="en-US" altLang="en-US" err="1"/>
              <a:t>và</a:t>
            </a:r>
            <a:r>
              <a:rPr lang="en-US" altLang="en-US"/>
              <a:t> </a:t>
            </a:r>
            <a:r>
              <a:rPr lang="en-US" altLang="en-US" err="1"/>
              <a:t>thư</a:t>
            </a:r>
            <a:r>
              <a:rPr lang="en-US" altLang="en-US"/>
              <a:t> </a:t>
            </a:r>
            <a:r>
              <a:rPr lang="en-US" altLang="en-US" err="1"/>
              <a:t>mục</a:t>
            </a:r>
            <a:r>
              <a:rPr lang="en-US" altLang="en-US"/>
              <a:t> con </a:t>
            </a:r>
            <a:r>
              <a:rPr lang="en-US" altLang="en-US" err="1"/>
              <a:t>trong</a:t>
            </a:r>
            <a:r>
              <a:rPr lang="en-US" altLang="en-US"/>
              <a:t> </a:t>
            </a:r>
            <a:r>
              <a:rPr lang="en-US" altLang="en-US" err="1"/>
              <a:t>nó</a:t>
            </a:r>
            <a:r>
              <a:rPr lang="en-US" altLang="en-US"/>
              <a:t>.</a:t>
            </a:r>
          </a:p>
          <a:p>
            <a:pPr lvl="1" algn="just"/>
            <a:r>
              <a:rPr lang="en-US" altLang="en-US" err="1">
                <a:solidFill>
                  <a:srgbClr val="FF0000"/>
                </a:solidFill>
              </a:rPr>
              <a:t>Tập</a:t>
            </a:r>
            <a:r>
              <a:rPr lang="en-US" altLang="en-US">
                <a:solidFill>
                  <a:srgbClr val="FF0000"/>
                </a:solidFill>
              </a:rPr>
              <a:t> tin </a:t>
            </a:r>
            <a:r>
              <a:rPr lang="en-US" altLang="en-US" err="1">
                <a:solidFill>
                  <a:srgbClr val="FF0000"/>
                </a:solidFill>
              </a:rPr>
              <a:t>thiết</a:t>
            </a:r>
            <a:r>
              <a:rPr lang="en-US" altLang="en-US">
                <a:solidFill>
                  <a:srgbClr val="FF0000"/>
                </a:solidFill>
              </a:rPr>
              <a:t> </a:t>
            </a:r>
            <a:r>
              <a:rPr lang="en-US" altLang="en-US" err="1">
                <a:solidFill>
                  <a:srgbClr val="FF0000"/>
                </a:solidFill>
              </a:rPr>
              <a:t>bị</a:t>
            </a:r>
            <a:r>
              <a:rPr lang="en-US" altLang="en-US"/>
              <a:t>: </a:t>
            </a:r>
            <a:r>
              <a:rPr lang="en-US" altLang="en-US" err="1"/>
              <a:t>hệ</a:t>
            </a:r>
            <a:r>
              <a:rPr lang="en-US" altLang="en-US"/>
              <a:t> </a:t>
            </a:r>
            <a:r>
              <a:rPr lang="en-US" altLang="en-US" err="1"/>
              <a:t>thống</a:t>
            </a:r>
            <a:r>
              <a:rPr lang="en-US" altLang="en-US"/>
              <a:t> Linux </a:t>
            </a:r>
            <a:r>
              <a:rPr lang="en-US" altLang="en-US" err="1"/>
              <a:t>xem</a:t>
            </a:r>
            <a:r>
              <a:rPr lang="en-US" altLang="en-US"/>
              <a:t> </a:t>
            </a:r>
            <a:r>
              <a:rPr lang="en-US" altLang="en-US" err="1"/>
              <a:t>các</a:t>
            </a:r>
            <a:r>
              <a:rPr lang="en-US" altLang="en-US"/>
              <a:t> </a:t>
            </a:r>
            <a:r>
              <a:rPr lang="en-US" altLang="en-US" err="1"/>
              <a:t>thiết</a:t>
            </a:r>
            <a:r>
              <a:rPr lang="en-US" altLang="en-US"/>
              <a:t> </a:t>
            </a:r>
            <a:r>
              <a:rPr lang="en-US" altLang="en-US" err="1"/>
              <a:t>bị</a:t>
            </a:r>
            <a:r>
              <a:rPr lang="en-US" altLang="en-US"/>
              <a:t> </a:t>
            </a:r>
            <a:r>
              <a:rPr lang="en-US" altLang="en-US" err="1"/>
              <a:t>như</a:t>
            </a:r>
            <a:r>
              <a:rPr lang="en-US" altLang="en-US"/>
              <a:t> </a:t>
            </a:r>
            <a:r>
              <a:rPr lang="en-US" altLang="en-US" err="1"/>
              <a:t>là</a:t>
            </a:r>
            <a:r>
              <a:rPr lang="en-US" altLang="en-US"/>
              <a:t> </a:t>
            </a:r>
            <a:r>
              <a:rPr lang="en-US" altLang="en-US" err="1"/>
              <a:t>các</a:t>
            </a:r>
            <a:r>
              <a:rPr lang="en-US" altLang="en-US"/>
              <a:t> </a:t>
            </a:r>
            <a:r>
              <a:rPr lang="en-US" altLang="en-US" err="1"/>
              <a:t>tập</a:t>
            </a:r>
            <a:r>
              <a:rPr lang="en-US" altLang="en-US"/>
              <a:t> tin. Ra </a:t>
            </a:r>
            <a:r>
              <a:rPr lang="en-US" altLang="en-US" err="1"/>
              <a:t>vào</a:t>
            </a:r>
            <a:r>
              <a:rPr lang="en-US" altLang="en-US"/>
              <a:t> </a:t>
            </a:r>
            <a:r>
              <a:rPr lang="en-US" altLang="en-US" err="1"/>
              <a:t>dữ</a:t>
            </a:r>
            <a:r>
              <a:rPr lang="en-US" altLang="en-US"/>
              <a:t> </a:t>
            </a:r>
            <a:r>
              <a:rPr lang="en-US" altLang="en-US" err="1"/>
              <a:t>liệu</a:t>
            </a:r>
            <a:r>
              <a:rPr lang="en-US" altLang="en-US"/>
              <a:t> </a:t>
            </a:r>
            <a:r>
              <a:rPr lang="en-US" altLang="en-US" err="1"/>
              <a:t>trên</a:t>
            </a:r>
            <a:r>
              <a:rPr lang="en-US" altLang="en-US"/>
              <a:t> </a:t>
            </a:r>
            <a:r>
              <a:rPr lang="en-US" altLang="en-US" err="1"/>
              <a:t>các</a:t>
            </a:r>
            <a:r>
              <a:rPr lang="en-US" altLang="en-US"/>
              <a:t> </a:t>
            </a:r>
            <a:r>
              <a:rPr lang="en-US" altLang="en-US" err="1"/>
              <a:t>tập</a:t>
            </a:r>
            <a:r>
              <a:rPr lang="en-US" altLang="en-US"/>
              <a:t> tin </a:t>
            </a:r>
            <a:r>
              <a:rPr lang="en-US" altLang="en-US" err="1"/>
              <a:t>chính</a:t>
            </a:r>
            <a:r>
              <a:rPr lang="en-US" altLang="en-US"/>
              <a:t> </a:t>
            </a:r>
            <a:r>
              <a:rPr lang="en-US" altLang="en-US" err="1"/>
              <a:t>là</a:t>
            </a:r>
            <a:r>
              <a:rPr lang="en-US" altLang="en-US"/>
              <a:t> ra </a:t>
            </a:r>
            <a:r>
              <a:rPr lang="en-US" altLang="en-US" err="1"/>
              <a:t>vào</a:t>
            </a:r>
            <a:r>
              <a:rPr lang="en-US" altLang="en-US"/>
              <a:t> </a:t>
            </a:r>
            <a:r>
              <a:rPr lang="en-US" altLang="en-US" err="1"/>
              <a:t>cho</a:t>
            </a:r>
            <a:r>
              <a:rPr lang="en-US" altLang="en-US"/>
              <a:t> </a:t>
            </a:r>
            <a:r>
              <a:rPr lang="en-US" altLang="en-US" err="1"/>
              <a:t>thiết</a:t>
            </a:r>
            <a:r>
              <a:rPr lang="en-US" altLang="en-US"/>
              <a:t> </a:t>
            </a:r>
            <a:r>
              <a:rPr lang="en-US" altLang="en-US" err="1"/>
              <a:t>bị</a:t>
            </a:r>
            <a:r>
              <a:rPr lang="en-US" altLang="en-US"/>
              <a:t>.</a:t>
            </a:r>
          </a:p>
          <a:p>
            <a:endParaRPr lang="en-US"/>
          </a:p>
        </p:txBody>
      </p:sp>
    </p:spTree>
    <p:extLst>
      <p:ext uri="{BB962C8B-B14F-4D97-AF65-F5344CB8AC3E}">
        <p14:creationId xmlns:p14="http://schemas.microsoft.com/office/powerpoint/2010/main" val="1677252668"/>
      </p:ext>
    </p:extLst>
  </p:cSld>
  <p:clrMapOvr>
    <a:masterClrMapping/>
  </p:clrMapOvr>
</p:sld>
</file>

<file path=ppt/theme/theme1.xml><?xml version="1.0" encoding="utf-8"?>
<a:theme xmlns:a="http://schemas.openxmlformats.org/drawingml/2006/main" name="Theme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AB3D1D73-043F-4C36-8D92-AC5E229F8BFF}" vid="{1ED8D232-2326-4316-83FD-C16664DD186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F810BBF67D7AB47AE77F6C7A7504E11" ma:contentTypeVersion="0" ma:contentTypeDescription="Tạo tài liệu mới." ma:contentTypeScope="" ma:versionID="ceec2fa7960a53039cffa216e31f4ea5">
  <xsd:schema xmlns:xsd="http://www.w3.org/2001/XMLSchema" xmlns:xs="http://www.w3.org/2001/XMLSchema" xmlns:p="http://schemas.microsoft.com/office/2006/metadata/properties" targetNamespace="http://schemas.microsoft.com/office/2006/metadata/properties" ma:root="true" ma:fieldsID="0ad0abff135653346bbd9e53bc0f8f4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24CEBE-BD66-4120-8D1E-DEBA868F11E2}"/>
</file>

<file path=customXml/itemProps2.xml><?xml version="1.0" encoding="utf-8"?>
<ds:datastoreItem xmlns:ds="http://schemas.openxmlformats.org/officeDocument/2006/customXml" ds:itemID="{E20B6561-6C43-4C91-8EA6-B3F469D2ED38}">
  <ds:schemaRefs>
    <ds:schemaRef ds:uri="http://schemas.microsoft.com/sharepoint/v3/contenttype/forms"/>
  </ds:schemaRefs>
</ds:datastoreItem>
</file>

<file path=customXml/itemProps3.xml><?xml version="1.0" encoding="utf-8"?>
<ds:datastoreItem xmlns:ds="http://schemas.openxmlformats.org/officeDocument/2006/customXml" ds:itemID="{C825D22A-2E40-4C0C-A7E4-8588DA7FD40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Theme2</Template>
  <Application>Microsoft Office PowerPoint</Application>
  <PresentationFormat>Widescreen</PresentationFormat>
  <Slides>41</Slides>
  <Notes>0</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Theme2</vt:lpstr>
      <vt:lpstr>CHƯƠNG 4: HỆ THỐNG TẬP TIN LINUX (LINUX FILE SYSTEMS)</vt:lpstr>
      <vt:lpstr>NỘI DUNG</vt:lpstr>
      <vt:lpstr>I. KHÁI NIỆM CƠ BẢN CỦA FILE SYSTEMS</vt:lpstr>
      <vt:lpstr>I. KHÁI NIỆM CƠ BẢN CỦA FILE SYSTEMS</vt:lpstr>
      <vt:lpstr>I. KHÁI NIỆM CƠ BẢN CỦA FILE SYSTEMS</vt:lpstr>
      <vt:lpstr>I. KHÁI NIỆM CƠ BẢN CỦA FILE SYSTEMS</vt:lpstr>
      <vt:lpstr>I. KHÁI NIỆM CƠ BẢN CỦA FILE SYSTEMS</vt:lpstr>
      <vt:lpstr>I. KHÁI NIỆM CƠ BẢN CỦA FILE SYSTEMS</vt:lpstr>
      <vt:lpstr>I. KHÁI NIỆM CƠ BẢN CỦA FILE SYSTEMS</vt:lpstr>
      <vt:lpstr>I. KHÁI NIỆM CƠ BẢN CỦA FILE SYSTEMS</vt:lpstr>
      <vt:lpstr>PowerPoint Presentation</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 CÁC LOẠI FILE SYSTEMS CỦA LINUX</vt:lpstr>
      <vt:lpstr>III. CÁC THAO TÁC TRÊN FILE SYSTEMS</vt:lpstr>
      <vt:lpstr>III.1 KIỂM TRA DUNG LƯỢNG Ổ ĐĨA</vt:lpstr>
      <vt:lpstr>III.1 KIỂM TRA DUNG LƯỢNG Ổ ĐĨA</vt:lpstr>
      <vt:lpstr>III.1 KIỂM TRA DUNG LƯỢNG Ổ ĐĨA</vt:lpstr>
      <vt:lpstr>III.2 TẠO PHÂN VÙNG Ổ CỨNG</vt:lpstr>
      <vt:lpstr>III.2 TẠO PHÂN VÙNG Ổ CỨNG</vt:lpstr>
      <vt:lpstr>III.2 TẠO PHÂN VÙNG Ổ CỨNG</vt:lpstr>
      <vt:lpstr>III.3 TẠO FILE SYSTEMS</vt:lpstr>
      <vt:lpstr>PowerPoint Presentation</vt:lpstr>
      <vt:lpstr>III.3 TẠO FILE SYSTEMS</vt:lpstr>
      <vt:lpstr>III.4 GẮN KẾT FILE SYSTEMS</vt:lpstr>
      <vt:lpstr>III.4 GẮN KẾT FILE SYSTEMS</vt:lpstr>
      <vt:lpstr>III.4 GẮN KẾT FILE SYSTEMS</vt:lpstr>
      <vt:lpstr>III.4 GẮN KẾT FILE SYSTEMS</vt:lpstr>
      <vt:lpstr>III.4 GẮN KẾT FILE SYSTEMS</vt:lpstr>
      <vt:lpstr>III.5 LỆNH CHATTR VÀ ISATTR</vt:lpstr>
      <vt:lpstr>III.5 LỆNH CHATTR VÀ ISATTR</vt:lpstr>
      <vt:lpstr>III.5 LỆNH CHATTR VÀ ISATTR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HỆ THỐNG TẬP TIN LINUX (LINUX FILE SYSTEMS)</dc:title>
  <dc:creator>huan luong</dc:creator>
  <cp:revision>1</cp:revision>
  <dcterms:created xsi:type="dcterms:W3CDTF">2019-03-03T14:10:49Z</dcterms:created>
  <dcterms:modified xsi:type="dcterms:W3CDTF">2020-04-13T04:17:19Z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