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84" r:id="rId22"/>
    <p:sldId id="275" r:id="rId23"/>
    <p:sldId id="276" r:id="rId24"/>
    <p:sldId id="278" r:id="rId25"/>
    <p:sldId id="282" r:id="rId26"/>
    <p:sldId id="283" r:id="rId27"/>
    <p:sldId id="279" r:id="rId28"/>
    <p:sldId id="277" r:id="rId29"/>
    <p:sldId id="280" r:id="rId30"/>
    <p:sldId id="281"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a:solidFill>
                  <a:srgbClr val="FFFF00"/>
                </a:solidFill>
                <a:latin typeface="Times New Roman" pitchFamily="18" charset="0"/>
              </a:rPr>
              <a:t>TR</a:t>
            </a:r>
            <a:r>
              <a:rPr lang="vi-VN" sz="3200" b="1" dirty="0">
                <a:solidFill>
                  <a:srgbClr val="FFFF00"/>
                </a:solidFill>
                <a:latin typeface="Times New Roman" pitchFamily="18" charset="0"/>
              </a:rPr>
              <a:t>Ư</a:t>
            </a:r>
            <a:r>
              <a:rPr lang="en-US" sz="3200" b="1" dirty="0">
                <a:solidFill>
                  <a:srgbClr val="FFFF00"/>
                </a:solidFill>
                <a:latin typeface="Times New Roman" pitchFamily="18" charset="0"/>
              </a:rPr>
              <a:t>ỜNG ĐẠI HỌC SÀI GÒN</a:t>
            </a:r>
            <a:endParaRPr lang="en-US" sz="3200" b="1" dirty="0">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endParaRPr lang="en-US"/>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solidFill>
                  <a:srgbClr val="000066"/>
                </a:solidFill>
              </a:defRPr>
            </a:lvl1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endParaRPr lang="en-US"/>
          </a:p>
        </p:txBody>
      </p:sp>
      <p:sp>
        <p:nvSpPr>
          <p:cNvPr id="3" name="Table Placeholder 2"/>
          <p:cNvSpPr>
            <a:spLocks noGrp="1"/>
          </p:cNvSpPr>
          <p:nvPr>
            <p:ph type="tbl" idx="1" hasCustomPrompt="1"/>
          </p:nvPr>
        </p:nvSpPr>
        <p:spPr>
          <a:xfrm>
            <a:off x="203200" y="1066800"/>
            <a:ext cx="11785600" cy="5486400"/>
          </a:xfrm>
        </p:spPr>
        <p:txBody>
          <a:bodyPr/>
          <a:lstStyle/>
          <a:p>
            <a:pPr lvl="0"/>
            <a:r>
              <a:rPr lang="en-US" noProof="0"/>
              <a:t>Click icon to add table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860117" y="2017713"/>
            <a:ext cx="5080000" cy="1981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860117" y="4151313"/>
            <a:ext cx="5080000" cy="1981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5"/>
          <p:cNvSpPr>
            <a:spLocks noGrp="1"/>
          </p:cNvSpPr>
          <p:nvPr>
            <p:ph type="dt" sz="half" idx="10"/>
          </p:nvPr>
        </p:nvSpPr>
        <p:spPr>
          <a:xfrm>
            <a:off x="1549400" y="6243638"/>
            <a:ext cx="2540000" cy="457200"/>
          </a:xfrm>
          <a:prstGeom prst="rect">
            <a:avLst/>
          </a:prstGeom>
        </p:spPr>
        <p:txBody>
          <a:bodyPr/>
          <a:lstStyle>
            <a:lvl1pPr>
              <a:defRPr/>
            </a:lvl1pPr>
          </a:lstStyle>
          <a:p>
            <a:fld id="{E936EE1A-A9E1-4333-850C-0C5BB291D629}" type="datetimeFigureOut">
              <a:rPr lang="en-US" smtClean="0"/>
            </a:fld>
            <a:endParaRPr lang="en-US"/>
          </a:p>
        </p:txBody>
      </p:sp>
      <p:sp>
        <p:nvSpPr>
          <p:cNvPr id="7" name="Footer Placeholder 6"/>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9389533" y="6243638"/>
            <a:ext cx="2540000" cy="457200"/>
          </a:xfrm>
          <a:prstGeom prst="rect">
            <a:avLst/>
          </a:prstGeom>
        </p:spPr>
        <p:txBody>
          <a:bodyPr/>
          <a:lstStyle>
            <a:lvl1pPr>
              <a:defRPr/>
            </a:lvl1pPr>
          </a:lstStyle>
          <a:p>
            <a:fld id="{9F22BECF-1643-459E-8FC0-48D8748FC67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1549400" y="6243638"/>
            <a:ext cx="2540000" cy="457200"/>
          </a:xfrm>
          <a:prstGeom prst="rect">
            <a:avLst/>
          </a:prstGeom>
        </p:spPr>
        <p:txBody>
          <a:bodyPr/>
          <a:lstStyle>
            <a:lvl1pPr>
              <a:defRPr/>
            </a:lvl1pPr>
          </a:lstStyle>
          <a:p>
            <a:fld id="{E936EE1A-A9E1-4333-850C-0C5BB291D629}" type="datetimeFigureOut">
              <a:rPr lang="en-US" smtClean="0"/>
            </a:fld>
            <a:endParaRPr lang="en-US"/>
          </a:p>
        </p:txBody>
      </p:sp>
      <p:sp>
        <p:nvSpPr>
          <p:cNvPr id="6" name="Footer Placeholder 5"/>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9389533" y="6243638"/>
            <a:ext cx="2540000" cy="457200"/>
          </a:xfrm>
          <a:prstGeom prst="rect">
            <a:avLst/>
          </a:prstGeom>
        </p:spPr>
        <p:txBody>
          <a:bodyPr/>
          <a:lstStyle>
            <a:lvl1pPr>
              <a:defRPr/>
            </a:lvl1pPr>
          </a:lstStyle>
          <a:p>
            <a:fld id="{9F22BECF-1643-459E-8FC0-48D8748FC67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jpeg"/><Relationship Id="rId18" Type="http://schemas.openxmlformats.org/officeDocument/2006/relationships/image" Target="../media/image2.jpeg"/><Relationship Id="rId17" Type="http://schemas.openxmlformats.org/officeDocument/2006/relationships/image" Target="../media/image4.jpeg"/><Relationship Id="rId16" Type="http://schemas.openxmlformats.org/officeDocument/2006/relationships/image" Target="../media/image1.jpeg"/><Relationship Id="rId15" Type="http://schemas.openxmlformats.org/officeDocument/2006/relationships/image" Target="../media/image5.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7">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dirty="0"/>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1031" name="Picture 33" descr="Lin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3600" b="1">
          <a:solidFill>
            <a:srgbClr val="FFFF00"/>
          </a:solidFill>
          <a:latin typeface="+mj-lt"/>
          <a:ea typeface="+mj-ea"/>
          <a:cs typeface="+mj-cs"/>
        </a:defRPr>
      </a:lvl1pPr>
      <a:lvl2pPr algn="ctr" rtl="0" eaLnBrk="1" fontAlgn="base" hangingPunct="1">
        <a:spcBef>
          <a:spcPct val="0"/>
        </a:spcBef>
        <a:spcAft>
          <a:spcPct val="0"/>
        </a:spcAft>
        <a:defRPr sz="3600" b="1">
          <a:solidFill>
            <a:srgbClr val="333399"/>
          </a:solidFill>
          <a:latin typeface="Arial" panose="02080604020202020204" pitchFamily="34" charset="0"/>
        </a:defRPr>
      </a:lvl2pPr>
      <a:lvl3pPr algn="ctr" rtl="0" eaLnBrk="1" fontAlgn="base" hangingPunct="1">
        <a:spcBef>
          <a:spcPct val="0"/>
        </a:spcBef>
        <a:spcAft>
          <a:spcPct val="0"/>
        </a:spcAft>
        <a:defRPr sz="3600" b="1">
          <a:solidFill>
            <a:srgbClr val="333399"/>
          </a:solidFill>
          <a:latin typeface="Arial" panose="02080604020202020204" pitchFamily="34" charset="0"/>
        </a:defRPr>
      </a:lvl3pPr>
      <a:lvl4pPr algn="ctr" rtl="0" eaLnBrk="1" fontAlgn="base" hangingPunct="1">
        <a:spcBef>
          <a:spcPct val="0"/>
        </a:spcBef>
        <a:spcAft>
          <a:spcPct val="0"/>
        </a:spcAft>
        <a:defRPr sz="3600" b="1">
          <a:solidFill>
            <a:srgbClr val="333399"/>
          </a:solidFill>
          <a:latin typeface="Arial" panose="02080604020202020204" pitchFamily="34" charset="0"/>
        </a:defRPr>
      </a:lvl4pPr>
      <a:lvl5pPr algn="ctr" rtl="0" eaLnBrk="1" fontAlgn="base" hangingPunct="1">
        <a:spcBef>
          <a:spcPct val="0"/>
        </a:spcBef>
        <a:spcAft>
          <a:spcPct val="0"/>
        </a:spcAft>
        <a:defRPr sz="3600" b="1">
          <a:solidFill>
            <a:srgbClr val="333399"/>
          </a:solidFill>
          <a:latin typeface="Arial" panose="02080604020202020204" pitchFamily="34" charset="0"/>
        </a:defRPr>
      </a:lvl5pPr>
      <a:lvl6pPr marL="457200" algn="ctr" rtl="0" eaLnBrk="1" fontAlgn="base" hangingPunct="1">
        <a:spcBef>
          <a:spcPct val="0"/>
        </a:spcBef>
        <a:spcAft>
          <a:spcPct val="0"/>
        </a:spcAft>
        <a:defRPr sz="3800" b="1">
          <a:solidFill>
            <a:srgbClr val="333399"/>
          </a:solidFill>
          <a:latin typeface="Arial" panose="02080604020202020204" pitchFamily="34" charset="0"/>
        </a:defRPr>
      </a:lvl6pPr>
      <a:lvl7pPr marL="914400" algn="ctr" rtl="0" eaLnBrk="1" fontAlgn="base" hangingPunct="1">
        <a:spcBef>
          <a:spcPct val="0"/>
        </a:spcBef>
        <a:spcAft>
          <a:spcPct val="0"/>
        </a:spcAft>
        <a:defRPr sz="3800" b="1">
          <a:solidFill>
            <a:srgbClr val="333399"/>
          </a:solidFill>
          <a:latin typeface="Arial" panose="02080604020202020204" pitchFamily="34" charset="0"/>
        </a:defRPr>
      </a:lvl7pPr>
      <a:lvl8pPr marL="1371600" algn="ctr" rtl="0" eaLnBrk="1" fontAlgn="base" hangingPunct="1">
        <a:spcBef>
          <a:spcPct val="0"/>
        </a:spcBef>
        <a:spcAft>
          <a:spcPct val="0"/>
        </a:spcAft>
        <a:defRPr sz="3800" b="1">
          <a:solidFill>
            <a:srgbClr val="333399"/>
          </a:solidFill>
          <a:latin typeface="Arial" panose="02080604020202020204" pitchFamily="34" charset="0"/>
        </a:defRPr>
      </a:lvl8pPr>
      <a:lvl9pPr marL="1828800" algn="ctr" rtl="0" eaLnBrk="1" fontAlgn="base" hangingPunct="1">
        <a:spcBef>
          <a:spcPct val="0"/>
        </a:spcBef>
        <a:spcAft>
          <a:spcPct val="0"/>
        </a:spcAft>
        <a:defRPr sz="3800" b="1">
          <a:solidFill>
            <a:srgbClr val="333399"/>
          </a:solidFill>
          <a:latin typeface="Arial" panose="02080604020202020204" pitchFamily="34" charset="0"/>
        </a:defRPr>
      </a:lvl9pPr>
    </p:titleStyle>
    <p:bodyStyle>
      <a:lvl1pPr marL="342900" indent="-342900" algn="l" rtl="0" eaLnBrk="1" fontAlgn="base" hangingPunct="1">
        <a:spcBef>
          <a:spcPts val="600"/>
        </a:spcBef>
        <a:spcAft>
          <a:spcPts val="600"/>
        </a:spcAft>
        <a:buFont typeface="Wingdings" panose="05000000000000000000"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anose="05000000000000000000"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CH</a:t>
            </a:r>
            <a:r>
              <a:rPr lang="vi-VN" dirty="0">
                <a:solidFill>
                  <a:schemeClr val="tx1"/>
                </a:solidFill>
              </a:rPr>
              <a:t>Ư</a:t>
            </a:r>
            <a:r>
              <a:rPr lang="en-US" dirty="0">
                <a:solidFill>
                  <a:schemeClr val="tx1"/>
                </a:solidFill>
              </a:rPr>
              <a:t>ƠNG 7: LẬP TRÌNH SHELL C</a:t>
            </a:r>
            <a:r>
              <a:rPr lang="vi-VN" dirty="0">
                <a:solidFill>
                  <a:schemeClr val="tx1"/>
                </a:solidFill>
              </a:rPr>
              <a:t>Ơ</a:t>
            </a:r>
            <a:r>
              <a:rPr lang="en-US" dirty="0">
                <a:solidFill>
                  <a:schemeClr val="tx1"/>
                </a:solidFill>
              </a:rPr>
              <a:t> BẢN</a:t>
            </a:r>
            <a:endParaRPr lang="en-US" dirty="0">
              <a:solidFill>
                <a:schemeClr val="tx1"/>
              </a:solidFill>
            </a:endParaRPr>
          </a:p>
        </p:txBody>
      </p:sp>
      <p:sp>
        <p:nvSpPr>
          <p:cNvPr id="3" name="Subtitle 2"/>
          <p:cNvSpPr>
            <a:spLocks noGrp="1"/>
          </p:cNvSpPr>
          <p:nvPr>
            <p:ph type="subTitle" idx="1"/>
          </p:nvPr>
        </p:nvSpPr>
        <p:spPr/>
        <p:txBody>
          <a:bodyPr/>
          <a:lstStyle/>
          <a:p>
            <a:r>
              <a:rPr lang="en-US" dirty="0"/>
              <a:t>GV: L</a:t>
            </a:r>
            <a:r>
              <a:rPr lang="vi-VN" dirty="0"/>
              <a:t>Ư</a:t>
            </a:r>
            <a:r>
              <a:rPr lang="en-US" dirty="0"/>
              <a:t>ƠNG MINH HUẤN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THÔNG DỊCH</a:t>
            </a:r>
            <a:endParaRPr lang="en-US" dirty="0"/>
          </a:p>
        </p:txBody>
      </p:sp>
      <p:sp>
        <p:nvSpPr>
          <p:cNvPr id="3" name="Content Placeholder 2"/>
          <p:cNvSpPr>
            <a:spLocks noGrp="1"/>
          </p:cNvSpPr>
          <p:nvPr>
            <p:ph idx="1"/>
          </p:nvPr>
        </p:nvSpPr>
        <p:spPr/>
        <p:txBody>
          <a:bodyPr/>
          <a:lstStyle/>
          <a:p>
            <a:r>
              <a:rPr lang="en-US" altLang="en-US" dirty="0">
                <a:solidFill>
                  <a:schemeClr val="tx1"/>
                </a:solidFill>
              </a:rPr>
              <a:t>Ta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tạo</a:t>
            </a:r>
            <a:r>
              <a:rPr lang="en-US" altLang="en-US" dirty="0">
                <a:solidFill>
                  <a:schemeClr val="tx1"/>
                </a:solidFill>
              </a:rPr>
              <a:t> ra </a:t>
            </a:r>
            <a:r>
              <a:rPr lang="en-US" altLang="en-US" dirty="0" err="1">
                <a:solidFill>
                  <a:schemeClr val="tx1"/>
                </a:solidFill>
              </a:rPr>
              <a:t>một</a:t>
            </a:r>
            <a:r>
              <a:rPr lang="en-US" altLang="en-US" dirty="0">
                <a:solidFill>
                  <a:schemeClr val="tx1"/>
                </a:solidFill>
              </a:rPr>
              <a:t> file .</a:t>
            </a:r>
            <a:r>
              <a:rPr lang="en-US" altLang="en-US" dirty="0" err="1">
                <a:solidFill>
                  <a:schemeClr val="tx1"/>
                </a:solidFill>
              </a:rPr>
              <a:t>sh</a:t>
            </a:r>
            <a:r>
              <a:rPr lang="en-US" altLang="en-US" dirty="0">
                <a:solidFill>
                  <a:schemeClr val="tx1"/>
                </a:solidFill>
              </a:rPr>
              <a:t> </a:t>
            </a:r>
            <a:r>
              <a:rPr lang="en-US" altLang="en-US" dirty="0" err="1">
                <a:solidFill>
                  <a:schemeClr val="tx1"/>
                </a:solidFill>
              </a:rPr>
              <a:t>để</a:t>
            </a:r>
            <a:r>
              <a:rPr lang="en-US" altLang="en-US" dirty="0">
                <a:solidFill>
                  <a:schemeClr val="tx1"/>
                </a:solidFill>
              </a:rPr>
              <a:t> </a:t>
            </a:r>
            <a:r>
              <a:rPr lang="en-US" altLang="en-US" dirty="0" err="1">
                <a:solidFill>
                  <a:schemeClr val="tx1"/>
                </a:solidFill>
              </a:rPr>
              <a:t>bắt</a:t>
            </a:r>
            <a:r>
              <a:rPr lang="en-US" altLang="en-US" dirty="0">
                <a:solidFill>
                  <a:schemeClr val="tx1"/>
                </a:solidFill>
              </a:rPr>
              <a:t> </a:t>
            </a:r>
            <a:r>
              <a:rPr lang="en-US" altLang="en-US" dirty="0" err="1">
                <a:solidFill>
                  <a:schemeClr val="tx1"/>
                </a:solidFill>
              </a:rPr>
              <a:t>đầu</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hiện</a:t>
            </a:r>
            <a:r>
              <a:rPr lang="en-US" altLang="en-US" dirty="0">
                <a:solidFill>
                  <a:schemeClr val="tx1"/>
                </a:solidFill>
              </a:rPr>
              <a:t> shell script</a:t>
            </a:r>
            <a:endParaRPr lang="en-US" altLang="en-US" dirty="0">
              <a:solidFill>
                <a:schemeClr val="tx1"/>
              </a:solidFill>
            </a:endParaRPr>
          </a:p>
          <a:p>
            <a:r>
              <a:rPr lang="en-US" altLang="en-US" dirty="0" err="1">
                <a:solidFill>
                  <a:schemeClr val="tx1"/>
                </a:solidFill>
              </a:rPr>
              <a:t>Một</a:t>
            </a:r>
            <a:r>
              <a:rPr lang="en-US" altLang="en-US" dirty="0">
                <a:solidFill>
                  <a:schemeClr val="tx1"/>
                </a:solidFill>
              </a:rPr>
              <a:t> bash shell </a:t>
            </a:r>
            <a:r>
              <a:rPr lang="en-US" altLang="en-US" dirty="0" err="1">
                <a:solidFill>
                  <a:schemeClr val="tx1"/>
                </a:solidFill>
              </a:rPr>
              <a:t>luôn</a:t>
            </a:r>
            <a:r>
              <a:rPr lang="en-US" altLang="en-US" dirty="0">
                <a:solidFill>
                  <a:schemeClr val="tx1"/>
                </a:solidFill>
              </a:rPr>
              <a:t> </a:t>
            </a:r>
            <a:r>
              <a:rPr lang="en-US" altLang="en-US" dirty="0" err="1">
                <a:solidFill>
                  <a:schemeClr val="tx1"/>
                </a:solidFill>
              </a:rPr>
              <a:t>luôn</a:t>
            </a:r>
            <a:r>
              <a:rPr lang="en-US" altLang="en-US" dirty="0">
                <a:solidFill>
                  <a:schemeClr val="tx1"/>
                </a:solidFill>
              </a:rPr>
              <a:t> </a:t>
            </a:r>
            <a:r>
              <a:rPr lang="en-US" altLang="en-US" dirty="0" err="1">
                <a:solidFill>
                  <a:schemeClr val="tx1"/>
                </a:solidFill>
              </a:rPr>
              <a:t>bắt</a:t>
            </a:r>
            <a:r>
              <a:rPr lang="en-US" altLang="en-US" dirty="0">
                <a:solidFill>
                  <a:schemeClr val="tx1"/>
                </a:solidFill>
              </a:rPr>
              <a:t> </a:t>
            </a:r>
            <a:r>
              <a:rPr lang="en-US" altLang="en-US" dirty="0" err="1">
                <a:solidFill>
                  <a:schemeClr val="tx1"/>
                </a:solidFill>
              </a:rPr>
              <a:t>đầu</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endParaRPr lang="en-US" altLang="en-US" dirty="0">
              <a:solidFill>
                <a:schemeClr val="tx1"/>
              </a:solidFill>
            </a:endParaRPr>
          </a:p>
          <a:p>
            <a:pPr lvl="2">
              <a:buNone/>
            </a:pPr>
            <a:r>
              <a:rPr lang="en-US" altLang="en-US" b="1" dirty="0">
                <a:solidFill>
                  <a:schemeClr val="tx1"/>
                </a:solidFill>
              </a:rPr>
              <a:t>#! /bin/bash</a:t>
            </a:r>
            <a:r>
              <a:rPr lang="en-US" altLang="en-US" dirty="0">
                <a:solidFill>
                  <a:schemeClr val="tx1"/>
                </a:solidFill>
              </a:rPr>
              <a:t> hay </a:t>
            </a:r>
            <a:r>
              <a:rPr lang="en-US" altLang="en-US" b="1" dirty="0">
                <a:solidFill>
                  <a:schemeClr val="tx1"/>
                </a:solidFill>
              </a:rPr>
              <a:t>#! /bin/</a:t>
            </a:r>
            <a:r>
              <a:rPr lang="en-US" altLang="en-US" b="1" dirty="0" err="1">
                <a:solidFill>
                  <a:schemeClr val="tx1"/>
                </a:solidFill>
              </a:rPr>
              <a:t>sh</a:t>
            </a:r>
            <a:r>
              <a:rPr lang="en-US" altLang="en-US" dirty="0">
                <a:solidFill>
                  <a:schemeClr val="tx1"/>
                </a:solidFill>
              </a:rPr>
              <a:t> </a:t>
            </a:r>
            <a:endParaRPr lang="en-US" altLang="en-US" dirty="0">
              <a:solidFill>
                <a:schemeClr val="tx1"/>
              </a:solidFill>
            </a:endParaRPr>
          </a:p>
          <a:p>
            <a:r>
              <a:rPr lang="en-US" altLang="en-US" dirty="0" err="1">
                <a:solidFill>
                  <a:schemeClr val="tx1"/>
                </a:solidFill>
              </a:rPr>
              <a:t>Chạy</a:t>
            </a:r>
            <a:r>
              <a:rPr lang="en-US" altLang="en-US" dirty="0">
                <a:solidFill>
                  <a:schemeClr val="tx1"/>
                </a:solidFill>
              </a:rPr>
              <a:t> </a:t>
            </a:r>
            <a:r>
              <a:rPr lang="en-US" altLang="en-US" dirty="0" err="1">
                <a:solidFill>
                  <a:schemeClr val="tx1"/>
                </a:solidFill>
              </a:rPr>
              <a:t>một</a:t>
            </a:r>
            <a:r>
              <a:rPr lang="en-US" altLang="en-US" dirty="0">
                <a:solidFill>
                  <a:schemeClr val="tx1"/>
                </a:solidFill>
              </a:rPr>
              <a:t> bash shell</a:t>
            </a:r>
            <a:endParaRPr lang="en-US" altLang="en-US" dirty="0">
              <a:solidFill>
                <a:schemeClr val="tx1"/>
              </a:solidFill>
            </a:endParaRPr>
          </a:p>
          <a:p>
            <a:pPr lvl="1"/>
            <a:r>
              <a:rPr lang="fr-FR" altLang="en-US" dirty="0">
                <a:solidFill>
                  <a:schemeClr val="tx1"/>
                </a:solidFill>
              </a:rPr>
              <a:t>Gán quyền execute cho file: </a:t>
            </a:r>
            <a:endParaRPr lang="fr-FR" altLang="en-US" dirty="0">
              <a:solidFill>
                <a:schemeClr val="tx1"/>
              </a:solidFill>
            </a:endParaRPr>
          </a:p>
          <a:p>
            <a:pPr lvl="2">
              <a:buNone/>
            </a:pPr>
            <a:r>
              <a:rPr lang="fr-FR" altLang="en-US" dirty="0">
                <a:solidFill>
                  <a:schemeClr val="tx1"/>
                </a:solidFill>
              </a:rPr>
              <a:t>	chmod  +x  my-script</a:t>
            </a:r>
            <a:endParaRPr lang="fr-FR" altLang="en-US" dirty="0">
              <a:solidFill>
                <a:schemeClr val="tx1"/>
              </a:solidFill>
            </a:endParaRPr>
          </a:p>
          <a:p>
            <a:pPr lvl="1"/>
            <a:r>
              <a:rPr lang="fr-FR" altLang="en-US" dirty="0">
                <a:solidFill>
                  <a:schemeClr val="tx1"/>
                </a:solidFill>
              </a:rPr>
              <a:t>Chạy bằng 1 trong 2 câu lệnh sau :</a:t>
            </a:r>
            <a:endParaRPr lang="fr-FR" altLang="en-US" dirty="0">
              <a:solidFill>
                <a:schemeClr val="tx1"/>
              </a:solidFill>
            </a:endParaRPr>
          </a:p>
          <a:p>
            <a:pPr lvl="4">
              <a:buNone/>
            </a:pPr>
            <a:r>
              <a:rPr lang="fr-FR" altLang="en-US" sz="2800" dirty="0">
                <a:solidFill>
                  <a:schemeClr val="tx1"/>
                </a:solidFill>
              </a:rPr>
              <a:t>./my-script</a:t>
            </a:r>
            <a:endParaRPr lang="fr-FR" altLang="en-US" sz="2800" dirty="0">
              <a:solidFill>
                <a:schemeClr val="tx1"/>
              </a:solidFill>
            </a:endParaRPr>
          </a:p>
          <a:p>
            <a:pPr lvl="3">
              <a:buNone/>
            </a:pPr>
            <a:r>
              <a:rPr lang="fr-FR" altLang="en-US" sz="2800" dirty="0">
                <a:solidFill>
                  <a:schemeClr val="tx1"/>
                </a:solidFill>
              </a:rPr>
              <a:t>bash  my-script</a:t>
            </a:r>
            <a:endParaRPr lang="fr-FR" altLang="en-US" sz="2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THAM BIẾN TRONG SHELL</a:t>
            </a:r>
            <a:endParaRPr lang="en-US" dirty="0"/>
          </a:p>
        </p:txBody>
      </p:sp>
      <p:sp>
        <p:nvSpPr>
          <p:cNvPr id="3" name="Content Placeholder 2"/>
          <p:cNvSpPr>
            <a:spLocks noGrp="1"/>
          </p:cNvSpPr>
          <p:nvPr>
            <p:ph idx="1"/>
          </p:nvPr>
        </p:nvSpPr>
        <p:spPr/>
        <p:txBody>
          <a:bodyPr/>
          <a:lstStyle/>
          <a:p>
            <a:r>
              <a:rPr lang="en-US" dirty="0" err="1">
                <a:solidFill>
                  <a:schemeClr val="tx1"/>
                </a:solidFill>
              </a:rPr>
              <a:t>Trong</a:t>
            </a:r>
            <a:r>
              <a:rPr lang="en-US" dirty="0">
                <a:solidFill>
                  <a:schemeClr val="tx1"/>
                </a:solidFill>
              </a:rPr>
              <a:t> Shell </a:t>
            </a:r>
            <a:r>
              <a:rPr lang="en-US" dirty="0" err="1">
                <a:solidFill>
                  <a:schemeClr val="tx1"/>
                </a:solidFill>
              </a:rPr>
              <a:t>có</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loại</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biến</a:t>
            </a:r>
            <a:r>
              <a:rPr lang="en-US" dirty="0">
                <a:solidFill>
                  <a:schemeClr val="tx1"/>
                </a:solidFill>
              </a:rPr>
              <a:t>:</a:t>
            </a:r>
            <a:endParaRPr lang="en-US" dirty="0">
              <a:solidFill>
                <a:schemeClr val="tx1"/>
              </a:solidFill>
            </a:endParaRPr>
          </a:p>
          <a:p>
            <a:pPr lvl="1"/>
            <a:r>
              <a:rPr lang="en-US" altLang="en-US" dirty="0" err="1">
                <a:solidFill>
                  <a:schemeClr val="tx1"/>
                </a:solidFill>
              </a:rPr>
              <a:t>Biến</a:t>
            </a:r>
            <a:r>
              <a:rPr lang="en-US" altLang="en-US" dirty="0">
                <a:solidFill>
                  <a:schemeClr val="tx1"/>
                </a:solidFill>
              </a:rPr>
              <a:t> </a:t>
            </a:r>
            <a:r>
              <a:rPr lang="en-US" altLang="en-US" dirty="0" err="1">
                <a:solidFill>
                  <a:schemeClr val="tx1"/>
                </a:solidFill>
              </a:rPr>
              <a:t>thông</a:t>
            </a:r>
            <a:r>
              <a:rPr lang="en-US" altLang="en-US" dirty="0">
                <a:solidFill>
                  <a:schemeClr val="tx1"/>
                </a:solidFill>
              </a:rPr>
              <a:t> </a:t>
            </a:r>
            <a:r>
              <a:rPr lang="en-US" altLang="en-US" dirty="0" err="1">
                <a:solidFill>
                  <a:schemeClr val="tx1"/>
                </a:solidFill>
              </a:rPr>
              <a:t>thường</a:t>
            </a:r>
            <a:endParaRPr lang="en-US" altLang="en-US" dirty="0">
              <a:solidFill>
                <a:schemeClr val="tx1"/>
              </a:solidFill>
            </a:endParaRPr>
          </a:p>
          <a:p>
            <a:pPr lvl="1"/>
            <a:r>
              <a:rPr lang="en-US" altLang="en-US" dirty="0" err="1">
                <a:solidFill>
                  <a:schemeClr val="tx1"/>
                </a:solidFill>
              </a:rPr>
              <a:t>Biến</a:t>
            </a:r>
            <a:r>
              <a:rPr lang="en-US" altLang="en-US" dirty="0">
                <a:solidFill>
                  <a:schemeClr val="tx1"/>
                </a:solidFill>
              </a:rPr>
              <a:t> </a:t>
            </a:r>
            <a:r>
              <a:rPr lang="en-US" altLang="en-US" dirty="0" err="1">
                <a:solidFill>
                  <a:schemeClr val="tx1"/>
                </a:solidFill>
              </a:rPr>
              <a:t>môi</a:t>
            </a:r>
            <a:r>
              <a:rPr lang="en-US" altLang="en-US" dirty="0">
                <a:solidFill>
                  <a:schemeClr val="tx1"/>
                </a:solidFill>
              </a:rPr>
              <a:t> </a:t>
            </a:r>
            <a:r>
              <a:rPr lang="en-US" altLang="en-US" dirty="0" err="1">
                <a:solidFill>
                  <a:schemeClr val="tx1"/>
                </a:solidFill>
              </a:rPr>
              <a:t>trường</a:t>
            </a:r>
            <a:endParaRPr lang="en-US" altLang="en-US" dirty="0">
              <a:solidFill>
                <a:schemeClr val="tx1"/>
              </a:solidFill>
            </a:endParaRPr>
          </a:p>
          <a:p>
            <a:pPr lvl="1"/>
            <a:r>
              <a:rPr lang="en-US" altLang="en-US" dirty="0" err="1">
                <a:solidFill>
                  <a:schemeClr val="tx1"/>
                </a:solidFill>
              </a:rPr>
              <a:t>Tham</a:t>
            </a:r>
            <a:r>
              <a:rPr lang="en-US" altLang="en-US" dirty="0">
                <a:solidFill>
                  <a:schemeClr val="tx1"/>
                </a:solidFill>
              </a:rPr>
              <a:t> </a:t>
            </a:r>
            <a:r>
              <a:rPr lang="en-US" altLang="en-US" dirty="0" err="1">
                <a:solidFill>
                  <a:schemeClr val="tx1"/>
                </a:solidFill>
              </a:rPr>
              <a:t>số</a:t>
            </a:r>
            <a:endParaRPr lang="en-US" altLang="en-US" dirty="0">
              <a:solidFill>
                <a:schemeClr val="tx1"/>
              </a:solidFill>
            </a:endParaRPr>
          </a:p>
          <a:p>
            <a:pPr lvl="1"/>
            <a:endParaRPr lang="en-US" alt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IV.1. BIẾN THÔNG TH</a:t>
            </a:r>
            <a:r>
              <a:rPr lang="vi-VN" dirty="0"/>
              <a:t>Ư</a:t>
            </a:r>
            <a:r>
              <a:rPr lang="en-US" dirty="0"/>
              <a:t>ỜNG</a:t>
            </a:r>
            <a:endParaRPr lang="en-US" dirty="0"/>
          </a:p>
        </p:txBody>
      </p:sp>
      <p:sp>
        <p:nvSpPr>
          <p:cNvPr id="3" name="Content Placeholder 2"/>
          <p:cNvSpPr>
            <a:spLocks noGrp="1"/>
          </p:cNvSpPr>
          <p:nvPr>
            <p:ph idx="1"/>
          </p:nvPr>
        </p:nvSpPr>
        <p:spPr/>
        <p:txBody>
          <a:bodyPr/>
          <a:lstStyle/>
          <a:p>
            <a:pPr>
              <a:lnSpc>
                <a:spcPct val="90000"/>
              </a:lnSpc>
            </a:pP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phải</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tạo</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trước</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sử</a:t>
            </a:r>
            <a:r>
              <a:rPr lang="en-US" altLang="en-US" dirty="0">
                <a:solidFill>
                  <a:schemeClr val="tx1"/>
                </a:solidFill>
              </a:rPr>
              <a:t> </a:t>
            </a:r>
            <a:r>
              <a:rPr lang="en-US" altLang="en-US" dirty="0" err="1">
                <a:solidFill>
                  <a:schemeClr val="tx1"/>
                </a:solidFill>
              </a:rPr>
              <a:t>dụng</a:t>
            </a:r>
            <a:endParaRPr lang="en-US" altLang="en-US" dirty="0">
              <a:solidFill>
                <a:schemeClr val="tx1"/>
              </a:solidFill>
            </a:endParaRPr>
          </a:p>
          <a:p>
            <a:pPr>
              <a:lnSpc>
                <a:spcPct val="90000"/>
              </a:lnSpc>
            </a:pPr>
            <a:r>
              <a:rPr lang="en-US" altLang="en-US" dirty="0" err="1">
                <a:solidFill>
                  <a:schemeClr val="tx1"/>
                </a:solidFill>
              </a:rPr>
              <a:t>Mặc</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luôn</a:t>
            </a:r>
            <a:r>
              <a:rPr lang="en-US" altLang="en-US" dirty="0">
                <a:solidFill>
                  <a:schemeClr val="tx1"/>
                </a:solidFill>
              </a:rPr>
              <a:t> </a:t>
            </a:r>
            <a:r>
              <a:rPr lang="en-US" altLang="en-US" dirty="0" err="1">
                <a:solidFill>
                  <a:schemeClr val="tx1"/>
                </a:solidFill>
              </a:rPr>
              <a:t>luôn</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kiểu</a:t>
            </a:r>
            <a:r>
              <a:rPr lang="en-US" altLang="en-US" dirty="0">
                <a:solidFill>
                  <a:schemeClr val="tx1"/>
                </a:solidFill>
              </a:rPr>
              <a:t> </a:t>
            </a:r>
            <a:r>
              <a:rPr lang="en-US" altLang="en-US" dirty="0" err="1">
                <a:solidFill>
                  <a:schemeClr val="tx1"/>
                </a:solidFill>
              </a:rPr>
              <a:t>chuỗi</a:t>
            </a:r>
            <a:endParaRPr lang="en-US" altLang="en-US" dirty="0">
              <a:solidFill>
                <a:schemeClr val="tx1"/>
              </a:solidFill>
            </a:endParaRPr>
          </a:p>
          <a:p>
            <a:pPr>
              <a:lnSpc>
                <a:spcPct val="90000"/>
              </a:lnSpc>
            </a:pPr>
            <a:r>
              <a:rPr lang="en-US" altLang="en-US" dirty="0" err="1">
                <a:solidFill>
                  <a:schemeClr val="tx1"/>
                </a:solidFill>
              </a:rPr>
              <a:t>Tên</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phân</a:t>
            </a:r>
            <a:r>
              <a:rPr lang="en-US" altLang="en-US" dirty="0">
                <a:solidFill>
                  <a:schemeClr val="tx1"/>
                </a:solidFill>
              </a:rPr>
              <a:t> </a:t>
            </a:r>
            <a:r>
              <a:rPr lang="en-US" altLang="en-US" dirty="0" err="1">
                <a:solidFill>
                  <a:schemeClr val="tx1"/>
                </a:solidFill>
              </a:rPr>
              <a:t>biệt</a:t>
            </a:r>
            <a:r>
              <a:rPr lang="en-US" altLang="en-US" dirty="0">
                <a:solidFill>
                  <a:schemeClr val="tx1"/>
                </a:solidFill>
              </a:rPr>
              <a:t> </a:t>
            </a:r>
            <a:r>
              <a:rPr lang="en-US" altLang="en-US" dirty="0" err="1">
                <a:solidFill>
                  <a:schemeClr val="tx1"/>
                </a:solidFill>
              </a:rPr>
              <a:t>hoa</a:t>
            </a:r>
            <a:r>
              <a:rPr lang="en-US" altLang="en-US" dirty="0">
                <a:solidFill>
                  <a:schemeClr val="tx1"/>
                </a:solidFill>
              </a:rPr>
              <a:t> </a:t>
            </a:r>
            <a:r>
              <a:rPr lang="en-US" altLang="en-US" dirty="0" err="1">
                <a:solidFill>
                  <a:schemeClr val="tx1"/>
                </a:solidFill>
              </a:rPr>
              <a:t>thường</a:t>
            </a:r>
            <a:r>
              <a:rPr lang="en-US" altLang="en-US" dirty="0">
                <a:solidFill>
                  <a:schemeClr val="tx1"/>
                </a:solidFill>
              </a:rPr>
              <a:t>.</a:t>
            </a:r>
            <a:endParaRPr lang="en-US" altLang="en-US" dirty="0">
              <a:solidFill>
                <a:schemeClr val="tx1"/>
              </a:solidFill>
            </a:endParaRPr>
          </a:p>
          <a:p>
            <a:pPr>
              <a:lnSpc>
                <a:spcPct val="90000"/>
              </a:lnSpc>
            </a:pPr>
            <a:r>
              <a:rPr lang="en-US" altLang="en-US" dirty="0" err="1">
                <a:solidFill>
                  <a:schemeClr val="tx1"/>
                </a:solidFill>
              </a:rPr>
              <a:t>Xuất</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ra </a:t>
            </a:r>
            <a:r>
              <a:rPr lang="en-US" altLang="en-US" dirty="0" err="1">
                <a:solidFill>
                  <a:schemeClr val="tx1"/>
                </a:solidFill>
              </a:rPr>
              <a:t>màn</a:t>
            </a:r>
            <a:r>
              <a:rPr lang="en-US" altLang="en-US" dirty="0">
                <a:solidFill>
                  <a:schemeClr val="tx1"/>
                </a:solidFill>
              </a:rPr>
              <a:t> </a:t>
            </a:r>
            <a:r>
              <a:rPr lang="en-US" altLang="en-US" dirty="0" err="1">
                <a:solidFill>
                  <a:schemeClr val="tx1"/>
                </a:solidFill>
              </a:rPr>
              <a:t>hình</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b="1" dirty="0">
                <a:solidFill>
                  <a:schemeClr val="tx1"/>
                </a:solidFill>
              </a:rPr>
              <a:t>echo</a:t>
            </a:r>
            <a:endParaRPr lang="en-US" altLang="en-US" b="1" dirty="0">
              <a:solidFill>
                <a:schemeClr val="tx1"/>
              </a:solidFill>
            </a:endParaRPr>
          </a:p>
          <a:p>
            <a:pPr>
              <a:lnSpc>
                <a:spcPct val="90000"/>
              </a:lnSpc>
            </a:pPr>
            <a:r>
              <a:rPr lang="en-US" altLang="en-US" dirty="0" err="1">
                <a:solidFill>
                  <a:schemeClr val="tx1"/>
                </a:solidFill>
              </a:rPr>
              <a:t>Lấy</a:t>
            </a:r>
            <a:r>
              <a:rPr lang="en-US" altLang="en-US" dirty="0">
                <a:solidFill>
                  <a:schemeClr val="tx1"/>
                </a:solidFill>
              </a:rPr>
              <a:t>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echo </a:t>
            </a:r>
            <a:r>
              <a:rPr lang="en-US" altLang="en-US" b="1" dirty="0">
                <a:solidFill>
                  <a:schemeClr val="tx1"/>
                </a:solidFill>
              </a:rPr>
              <a:t>$test</a:t>
            </a:r>
            <a:endParaRPr lang="en-US" altLang="en-US" b="1" dirty="0">
              <a:solidFill>
                <a:schemeClr val="tx1"/>
              </a:solidFill>
            </a:endParaRPr>
          </a:p>
          <a:p>
            <a:pPr>
              <a:lnSpc>
                <a:spcPct val="90000"/>
              </a:lnSpc>
            </a:pPr>
            <a:r>
              <a:rPr lang="en-US" altLang="en-US" dirty="0" err="1">
                <a:solidFill>
                  <a:schemeClr val="tx1"/>
                </a:solidFill>
              </a:rPr>
              <a:t>Gán</a:t>
            </a:r>
            <a:r>
              <a:rPr lang="en-US" altLang="en-US" dirty="0">
                <a:solidFill>
                  <a:schemeClr val="tx1"/>
                </a:solidFill>
              </a:rPr>
              <a:t>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endParaRPr lang="en-US" altLang="en-US" dirty="0">
              <a:solidFill>
                <a:schemeClr val="tx1"/>
              </a:solidFill>
            </a:endParaRPr>
          </a:p>
          <a:p>
            <a:pPr lvl="1">
              <a:lnSpc>
                <a:spcPct val="90000"/>
              </a:lnSpc>
            </a:pPr>
            <a:r>
              <a:rPr lang="en-US" altLang="en-US" b="1" dirty="0">
                <a:solidFill>
                  <a:schemeClr val="tx1"/>
                </a:solidFill>
              </a:rPr>
              <a:t>test</a:t>
            </a:r>
            <a:r>
              <a:rPr lang="en-US" altLang="en-US" dirty="0">
                <a:solidFill>
                  <a:schemeClr val="tx1"/>
                </a:solidFill>
              </a:rPr>
              <a:t> = “</a:t>
            </a:r>
            <a:r>
              <a:rPr lang="en-US" altLang="en-US" dirty="0" err="1">
                <a:solidFill>
                  <a:schemeClr val="tx1"/>
                </a:solidFill>
              </a:rPr>
              <a:t>wellcome</a:t>
            </a:r>
            <a:r>
              <a:rPr lang="en-US" altLang="en-US" dirty="0">
                <a:solidFill>
                  <a:schemeClr val="tx1"/>
                </a:solidFill>
              </a:rPr>
              <a:t>”</a:t>
            </a:r>
            <a:endParaRPr lang="en-US" altLang="en-US" dirty="0">
              <a:solidFill>
                <a:schemeClr val="tx1"/>
              </a:solidFill>
            </a:endParaRPr>
          </a:p>
          <a:p>
            <a:pPr>
              <a:lnSpc>
                <a:spcPct val="90000"/>
              </a:lnSpc>
            </a:pPr>
            <a:r>
              <a:rPr lang="en-US" dirty="0">
                <a:solidFill>
                  <a:schemeClr val="tx1"/>
                </a:solidFill>
              </a:rPr>
              <a:t>Cho ng</a:t>
            </a:r>
            <a:r>
              <a:rPr lang="vi-VN" dirty="0">
                <a:solidFill>
                  <a:schemeClr val="tx1"/>
                </a:solidFill>
              </a:rPr>
              <a:t>ư</a:t>
            </a:r>
            <a:r>
              <a:rPr lang="en-US" dirty="0" err="1">
                <a:solidFill>
                  <a:schemeClr val="tx1"/>
                </a:solidFill>
              </a:rPr>
              <a:t>ời</a:t>
            </a:r>
            <a:r>
              <a:rPr lang="en-US" dirty="0">
                <a:solidFill>
                  <a:schemeClr val="tx1"/>
                </a:solidFill>
              </a:rPr>
              <a:t> </a:t>
            </a:r>
            <a:r>
              <a:rPr lang="en-US" dirty="0" err="1">
                <a:solidFill>
                  <a:schemeClr val="tx1"/>
                </a:solidFill>
              </a:rPr>
              <a:t>dùng</a:t>
            </a:r>
            <a:r>
              <a:rPr lang="en-US" dirty="0">
                <a:solidFill>
                  <a:schemeClr val="tx1"/>
                </a:solidFill>
              </a:rPr>
              <a:t> </a:t>
            </a:r>
            <a:r>
              <a:rPr lang="en-US" dirty="0" err="1">
                <a:solidFill>
                  <a:schemeClr val="tx1"/>
                </a:solidFill>
              </a:rPr>
              <a:t>nhập</a:t>
            </a:r>
            <a:r>
              <a:rPr lang="en-US" dirty="0">
                <a:solidFill>
                  <a:schemeClr val="tx1"/>
                </a:solidFill>
              </a:rPr>
              <a:t> </a:t>
            </a:r>
            <a:r>
              <a:rPr lang="en-US" dirty="0" err="1">
                <a:solidFill>
                  <a:schemeClr val="tx1"/>
                </a:solidFill>
              </a:rPr>
              <a:t>giá</a:t>
            </a:r>
            <a:r>
              <a:rPr lang="en-US" dirty="0">
                <a:solidFill>
                  <a:schemeClr val="tx1"/>
                </a:solidFill>
              </a:rPr>
              <a:t> </a:t>
            </a:r>
            <a:r>
              <a:rPr lang="en-US" dirty="0" err="1">
                <a:solidFill>
                  <a:schemeClr val="tx1"/>
                </a:solidFill>
              </a:rPr>
              <a:t>trị</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biến</a:t>
            </a:r>
            <a:r>
              <a:rPr lang="en-US" dirty="0">
                <a:solidFill>
                  <a:schemeClr val="tx1"/>
                </a:solidFill>
              </a:rPr>
              <a:t>, </a:t>
            </a:r>
            <a:r>
              <a:rPr lang="en-US" dirty="0" err="1">
                <a:solidFill>
                  <a:schemeClr val="tx1"/>
                </a:solidFill>
              </a:rPr>
              <a:t>dùng</a:t>
            </a:r>
            <a:r>
              <a:rPr lang="en-US" dirty="0">
                <a:solidFill>
                  <a:schemeClr val="tx1"/>
                </a:solidFill>
              </a:rPr>
              <a:t> </a:t>
            </a:r>
            <a:r>
              <a:rPr lang="en-US" dirty="0" err="1">
                <a:solidFill>
                  <a:schemeClr val="tx1"/>
                </a:solidFill>
              </a:rPr>
              <a:t>lệnh</a:t>
            </a:r>
            <a:r>
              <a:rPr lang="en-US" dirty="0">
                <a:solidFill>
                  <a:schemeClr val="tx1"/>
                </a:solidFill>
              </a:rPr>
              <a:t> </a:t>
            </a:r>
            <a:r>
              <a:rPr lang="en-US" b="1" dirty="0">
                <a:solidFill>
                  <a:schemeClr val="tx1"/>
                </a:solidFill>
              </a:rPr>
              <a:t>read</a:t>
            </a:r>
            <a:endParaRPr lang="en-US" b="1" dirty="0">
              <a:solidFill>
                <a:schemeClr val="tx1"/>
              </a:solidFill>
            </a:endParaRPr>
          </a:p>
          <a:p>
            <a:pPr lvl="1">
              <a:lnSpc>
                <a:spcPct val="90000"/>
              </a:lnSpc>
            </a:pPr>
            <a:r>
              <a:rPr lang="en-US" b="1" dirty="0">
                <a:solidFill>
                  <a:schemeClr val="tx1"/>
                </a:solidFill>
              </a:rPr>
              <a:t>read a</a:t>
            </a:r>
            <a:endParaRPr lang="en-US"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IV.1. BIẾN THÔNG TH</a:t>
            </a:r>
            <a:r>
              <a:rPr lang="vi-VN" dirty="0"/>
              <a:t>Ư</a:t>
            </a:r>
            <a:r>
              <a:rPr lang="en-US" dirty="0"/>
              <a:t>ỜNG</a:t>
            </a:r>
            <a:endParaRPr lang="en-US" dirty="0"/>
          </a:p>
        </p:txBody>
      </p:sp>
      <p:sp>
        <p:nvSpPr>
          <p:cNvPr id="3" name="Content Placeholder 2"/>
          <p:cNvSpPr>
            <a:spLocks noGrp="1"/>
          </p:cNvSpPr>
          <p:nvPr>
            <p:ph idx="1"/>
          </p:nvPr>
        </p:nvSpPr>
        <p:spPr/>
        <p:txBody>
          <a:bodyPr/>
          <a:lstStyle/>
          <a:p>
            <a:r>
              <a:rPr lang="en-US" altLang="en-US" dirty="0" err="1">
                <a:solidFill>
                  <a:schemeClr val="tx1"/>
                </a:solidFill>
                <a:sym typeface="Wingdings" panose="05000000000000000000" pitchFamily="2" charset="2"/>
              </a:rPr>
              <a:t>Phân</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biệt</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các</a:t>
            </a:r>
            <a:r>
              <a:rPr lang="en-US" altLang="en-US" dirty="0">
                <a:solidFill>
                  <a:schemeClr val="tx1"/>
                </a:solidFill>
                <a:sym typeface="Wingdings" panose="05000000000000000000" pitchFamily="2" charset="2"/>
              </a:rPr>
              <a:t> VD </a:t>
            </a:r>
            <a:r>
              <a:rPr lang="en-US" altLang="en-US" dirty="0" err="1">
                <a:solidFill>
                  <a:schemeClr val="tx1"/>
                </a:solidFill>
                <a:sym typeface="Wingdings" panose="05000000000000000000" pitchFamily="2" charset="2"/>
              </a:rPr>
              <a:t>sau</a:t>
            </a:r>
            <a:r>
              <a:rPr lang="en-US" altLang="en-US" dirty="0">
                <a:solidFill>
                  <a:schemeClr val="tx1"/>
                </a:solidFill>
                <a:sym typeface="Wingdings" panose="05000000000000000000" pitchFamily="2" charset="2"/>
              </a:rPr>
              <a:t>:</a:t>
            </a:r>
            <a:endParaRPr lang="en-US" altLang="en-US" dirty="0">
              <a:solidFill>
                <a:schemeClr val="tx1"/>
              </a:solidFill>
              <a:sym typeface="Wingdings" panose="05000000000000000000" pitchFamily="2" charset="2"/>
            </a:endParaRPr>
          </a:p>
          <a:p>
            <a:pPr lvl="1"/>
            <a:r>
              <a:rPr lang="en-US" altLang="en-US" dirty="0">
                <a:solidFill>
                  <a:schemeClr val="tx1"/>
                </a:solidFill>
                <a:sym typeface="Wingdings" panose="05000000000000000000" pitchFamily="2" charset="2"/>
              </a:rPr>
              <a:t>text=“Monday”</a:t>
            </a:r>
            <a:endParaRPr lang="en-US" altLang="en-US" dirty="0">
              <a:solidFill>
                <a:schemeClr val="tx1"/>
              </a:solidFill>
              <a:sym typeface="Wingdings" panose="05000000000000000000" pitchFamily="2" charset="2"/>
            </a:endParaRPr>
          </a:p>
          <a:p>
            <a:pPr lvl="1"/>
            <a:r>
              <a:rPr lang="en-US" altLang="en-US" dirty="0">
                <a:solidFill>
                  <a:schemeClr val="tx1"/>
                </a:solidFill>
                <a:sym typeface="Wingdings" panose="05000000000000000000" pitchFamily="2" charset="2"/>
              </a:rPr>
              <a:t>echo $text  Monday</a:t>
            </a:r>
            <a:endParaRPr lang="en-US" altLang="en-US" dirty="0">
              <a:solidFill>
                <a:schemeClr val="tx1"/>
              </a:solidFill>
              <a:sym typeface="Wingdings" panose="05000000000000000000" pitchFamily="2" charset="2"/>
            </a:endParaRPr>
          </a:p>
          <a:p>
            <a:pPr lvl="1"/>
            <a:r>
              <a:rPr lang="en-US" altLang="en-US" dirty="0">
                <a:solidFill>
                  <a:schemeClr val="tx1"/>
                </a:solidFill>
                <a:sym typeface="Wingdings" panose="05000000000000000000" pitchFamily="2" charset="2"/>
              </a:rPr>
              <a:t>echo “Today is $text”  Today is Monday</a:t>
            </a:r>
            <a:endParaRPr lang="en-US" altLang="en-US" dirty="0">
              <a:solidFill>
                <a:schemeClr val="tx1"/>
              </a:solidFill>
              <a:sym typeface="Wingdings" panose="05000000000000000000" pitchFamily="2" charset="2"/>
            </a:endParaRPr>
          </a:p>
          <a:p>
            <a:pPr lvl="1"/>
            <a:r>
              <a:rPr lang="en-US" altLang="en-US" dirty="0">
                <a:solidFill>
                  <a:schemeClr val="tx1"/>
                </a:solidFill>
                <a:sym typeface="Wingdings" panose="05000000000000000000" pitchFamily="2" charset="2"/>
              </a:rPr>
              <a:t>echo ‘Today is $text’  Today is $text</a:t>
            </a:r>
            <a:endParaRPr lang="en-US" altLang="en-US" dirty="0">
              <a:solidFill>
                <a:schemeClr val="tx1"/>
              </a:solidFill>
              <a:sym typeface="Wingdings" panose="05000000000000000000" pitchFamily="2" charset="2"/>
            </a:endParaRPr>
          </a:p>
          <a:p>
            <a:pPr lvl="1"/>
            <a:r>
              <a:rPr lang="en-US" altLang="en-US" dirty="0">
                <a:solidFill>
                  <a:schemeClr val="tx1"/>
                </a:solidFill>
                <a:sym typeface="Wingdings" panose="05000000000000000000" pitchFamily="2" charset="2"/>
              </a:rPr>
              <a:t>echo “Today is \$text”  Today is $text</a:t>
            </a:r>
            <a:endParaRPr lang="en-US" altLang="en-US" dirty="0">
              <a:solidFill>
                <a:schemeClr val="tx1"/>
              </a:solidFill>
              <a:sym typeface="Wingdings" panose="05000000000000000000" pitchFamily="2" charset="2"/>
            </a:endParaRPr>
          </a:p>
          <a:p>
            <a:endParaRPr lang="en-US" altLang="en-US" dirty="0">
              <a:solidFill>
                <a:schemeClr val="tx1"/>
              </a:solidFill>
              <a:sym typeface="Wingdings" panose="05000000000000000000" pitchFamily="2"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IV.2 BIẾN MÔI TR</a:t>
            </a:r>
            <a:r>
              <a:rPr lang="vi-VN" dirty="0"/>
              <a:t>Ư</a:t>
            </a:r>
            <a:r>
              <a:rPr lang="en-US" dirty="0"/>
              <a:t>ỜNG</a:t>
            </a:r>
            <a:endParaRPr lang="en-US" dirty="0"/>
          </a:p>
        </p:txBody>
      </p:sp>
      <p:sp>
        <p:nvSpPr>
          <p:cNvPr id="3" name="Content Placeholder 2"/>
          <p:cNvSpPr>
            <a:spLocks noGrp="1"/>
          </p:cNvSpPr>
          <p:nvPr>
            <p:ph idx="1"/>
          </p:nvPr>
        </p:nvSpPr>
        <p:spPr/>
        <p:txBody>
          <a:bodyPr/>
          <a:lstStyle/>
          <a:p>
            <a:r>
              <a:rPr lang="en-US" altLang="en-US" dirty="0" err="1">
                <a:solidFill>
                  <a:schemeClr val="tx1"/>
                </a:solidFill>
              </a:rPr>
              <a:t>Các</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khai</a:t>
            </a:r>
            <a:r>
              <a:rPr lang="en-US" altLang="en-US" dirty="0">
                <a:solidFill>
                  <a:schemeClr val="tx1"/>
                </a:solidFill>
              </a:rPr>
              <a:t> </a:t>
            </a:r>
            <a:r>
              <a:rPr lang="en-US" altLang="en-US" dirty="0" err="1">
                <a:solidFill>
                  <a:schemeClr val="tx1"/>
                </a:solidFill>
              </a:rPr>
              <a:t>báo</a:t>
            </a:r>
            <a:r>
              <a:rPr lang="en-US" altLang="en-US" dirty="0">
                <a:solidFill>
                  <a:schemeClr val="tx1"/>
                </a:solidFill>
              </a:rPr>
              <a:t> </a:t>
            </a:r>
            <a:r>
              <a:rPr lang="en-US" altLang="en-US" dirty="0" err="1">
                <a:solidFill>
                  <a:schemeClr val="tx1"/>
                </a:solidFill>
              </a:rPr>
              <a:t>sẵn</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gán</a:t>
            </a:r>
            <a:r>
              <a:rPr lang="en-US" altLang="en-US" dirty="0">
                <a:solidFill>
                  <a:schemeClr val="tx1"/>
                </a:solidFill>
              </a:rPr>
              <a:t>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mặc</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khi</a:t>
            </a:r>
            <a:r>
              <a:rPr lang="en-US" altLang="en-US" dirty="0">
                <a:solidFill>
                  <a:schemeClr val="tx1"/>
                </a:solidFill>
              </a:rPr>
              <a:t> shell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khởi</a:t>
            </a:r>
            <a:r>
              <a:rPr lang="en-US" altLang="en-US" dirty="0">
                <a:solidFill>
                  <a:schemeClr val="tx1"/>
                </a:solidFill>
              </a:rPr>
              <a:t> </a:t>
            </a:r>
            <a:r>
              <a:rPr lang="en-US" altLang="en-US" dirty="0" err="1">
                <a:solidFill>
                  <a:schemeClr val="tx1"/>
                </a:solidFill>
              </a:rPr>
              <a:t>động</a:t>
            </a:r>
            <a:endParaRPr lang="en-US" altLang="en-US" dirty="0">
              <a:solidFill>
                <a:schemeClr val="tx1"/>
              </a:solidFill>
            </a:endParaRPr>
          </a:p>
          <a:p>
            <a:r>
              <a:rPr lang="en-US" altLang="en-US" dirty="0" err="1">
                <a:solidFill>
                  <a:schemeClr val="tx1"/>
                </a:solidFill>
              </a:rPr>
              <a:t>Thường</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viết</a:t>
            </a:r>
            <a:r>
              <a:rPr lang="en-US" altLang="en-US" dirty="0">
                <a:solidFill>
                  <a:schemeClr val="tx1"/>
                </a:solidFill>
              </a:rPr>
              <a:t> </a:t>
            </a:r>
            <a:r>
              <a:rPr lang="en-US" altLang="en-US" dirty="0" err="1">
                <a:solidFill>
                  <a:schemeClr val="tx1"/>
                </a:solidFill>
              </a:rPr>
              <a:t>hoa</a:t>
            </a:r>
            <a:endParaRPr lang="en-US" altLang="en-US" dirty="0">
              <a:solidFill>
                <a:schemeClr val="tx1"/>
              </a:solidFill>
            </a:endParaRPr>
          </a:p>
          <a:p>
            <a:r>
              <a:rPr lang="en-US" altLang="en-US" dirty="0" err="1">
                <a:solidFill>
                  <a:schemeClr val="tx1"/>
                </a:solidFill>
              </a:rPr>
              <a:t>Xem</a:t>
            </a:r>
            <a:r>
              <a:rPr lang="en-US" altLang="en-US" dirty="0">
                <a:solidFill>
                  <a:schemeClr val="tx1"/>
                </a:solidFill>
              </a:rPr>
              <a:t> </a:t>
            </a:r>
            <a:r>
              <a:rPr lang="en-US" altLang="en-US" dirty="0" err="1">
                <a:solidFill>
                  <a:schemeClr val="tx1"/>
                </a:solidFill>
              </a:rPr>
              <a:t>danh</a:t>
            </a:r>
            <a:r>
              <a:rPr lang="en-US" altLang="en-US" dirty="0">
                <a:solidFill>
                  <a:schemeClr val="tx1"/>
                </a:solidFill>
              </a:rPr>
              <a:t> </a:t>
            </a:r>
            <a:r>
              <a:rPr lang="en-US" altLang="en-US" dirty="0" err="1">
                <a:solidFill>
                  <a:schemeClr val="tx1"/>
                </a:solidFill>
              </a:rPr>
              <a:t>sách</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môi</a:t>
            </a:r>
            <a:r>
              <a:rPr lang="en-US" altLang="en-US" dirty="0">
                <a:solidFill>
                  <a:schemeClr val="tx1"/>
                </a:solidFill>
              </a:rPr>
              <a:t> </a:t>
            </a:r>
            <a:r>
              <a:rPr lang="en-US" altLang="en-US" dirty="0" err="1">
                <a:solidFill>
                  <a:schemeClr val="tx1"/>
                </a:solidFill>
              </a:rPr>
              <a:t>trường</a:t>
            </a:r>
            <a:r>
              <a:rPr lang="en-US" altLang="en-US" dirty="0">
                <a:solidFill>
                  <a:schemeClr val="tx1"/>
                </a:solidFill>
              </a:rPr>
              <a:t>: </a:t>
            </a:r>
            <a:endParaRPr lang="en-US" altLang="en-US" dirty="0">
              <a:solidFill>
                <a:schemeClr val="tx1"/>
              </a:solidFill>
            </a:endParaRPr>
          </a:p>
          <a:p>
            <a:pPr lvl="3">
              <a:buNone/>
            </a:pPr>
            <a:r>
              <a:rPr lang="en-US" altLang="en-US" sz="3200" b="1" dirty="0">
                <a:solidFill>
                  <a:schemeClr val="tx1"/>
                </a:solidFill>
              </a:rPr>
              <a:t>env</a:t>
            </a:r>
            <a:r>
              <a:rPr lang="en-US" altLang="en-US" sz="3200" dirty="0">
                <a:solidFill>
                  <a:schemeClr val="tx1"/>
                </a:solidFill>
              </a:rPr>
              <a:t> hay </a:t>
            </a:r>
            <a:r>
              <a:rPr lang="en-US" altLang="en-US" sz="3200" b="1" dirty="0" err="1">
                <a:solidFill>
                  <a:schemeClr val="tx1"/>
                </a:solidFill>
              </a:rPr>
              <a:t>printenv</a:t>
            </a:r>
            <a:endParaRPr lang="en-US" altLang="en-US" sz="3200" b="1" dirty="0">
              <a:solidFill>
                <a:schemeClr val="tx1"/>
              </a:solidFill>
            </a:endParaRPr>
          </a:p>
          <a:p>
            <a:r>
              <a:rPr lang="en-US" altLang="en-US" dirty="0" err="1">
                <a:solidFill>
                  <a:schemeClr val="tx1"/>
                </a:solidFill>
              </a:rPr>
              <a:t>Tạo</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môi</a:t>
            </a:r>
            <a:r>
              <a:rPr lang="en-US" altLang="en-US" dirty="0">
                <a:solidFill>
                  <a:schemeClr val="tx1"/>
                </a:solidFill>
              </a:rPr>
              <a:t> </a:t>
            </a:r>
            <a:r>
              <a:rPr lang="en-US" altLang="en-US" dirty="0" err="1">
                <a:solidFill>
                  <a:schemeClr val="tx1"/>
                </a:solidFill>
              </a:rPr>
              <a:t>trường</a:t>
            </a:r>
            <a:r>
              <a:rPr lang="en-US" altLang="en-US" dirty="0">
                <a:solidFill>
                  <a:schemeClr val="tx1"/>
                </a:solidFill>
              </a:rPr>
              <a:t>: </a:t>
            </a:r>
            <a:endParaRPr lang="en-US" altLang="en-US" dirty="0">
              <a:solidFill>
                <a:schemeClr val="tx1"/>
              </a:solidFill>
            </a:endParaRPr>
          </a:p>
          <a:p>
            <a:pPr lvl="3">
              <a:buNone/>
            </a:pPr>
            <a:r>
              <a:rPr lang="en-US" altLang="en-US" sz="3200" b="1" dirty="0">
                <a:solidFill>
                  <a:schemeClr val="tx1"/>
                </a:solidFill>
              </a:rPr>
              <a:t>export </a:t>
            </a:r>
            <a:r>
              <a:rPr lang="en-US" altLang="en-US" sz="3200" b="1" dirty="0" err="1">
                <a:solidFill>
                  <a:schemeClr val="tx1"/>
                </a:solidFill>
              </a:rPr>
              <a:t>para_name</a:t>
            </a:r>
            <a:r>
              <a:rPr lang="en-US" altLang="en-US" sz="3200" b="1" dirty="0">
                <a:solidFill>
                  <a:schemeClr val="tx1"/>
                </a:solidFill>
              </a:rPr>
              <a:t>=</a:t>
            </a:r>
            <a:r>
              <a:rPr lang="en-US" altLang="en-US" sz="3200" b="1" dirty="0" err="1">
                <a:solidFill>
                  <a:schemeClr val="tx1"/>
                </a:solidFill>
              </a:rPr>
              <a:t>para_value</a:t>
            </a:r>
            <a:endParaRPr lang="en-US" altLang="en-US" sz="3200" b="1" dirty="0">
              <a:solidFill>
                <a:schemeClr val="tx1"/>
              </a:solidFill>
            </a:endParaRPr>
          </a:p>
          <a:p>
            <a:endParaRPr lang="en-US" altLang="en-US" sz="3200"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IV.2 BIẾN MÔI TR</a:t>
            </a:r>
            <a:r>
              <a:rPr lang="vi-VN" dirty="0"/>
              <a:t>Ư</a:t>
            </a:r>
            <a:r>
              <a:rPr lang="en-US" dirty="0"/>
              <a:t>ỜNG</a:t>
            </a:r>
            <a:endParaRPr lang="en-US" dirty="0"/>
          </a:p>
        </p:txBody>
      </p:sp>
      <p:sp>
        <p:nvSpPr>
          <p:cNvPr id="3" name="Content Placeholder 2"/>
          <p:cNvSpPr>
            <a:spLocks noGrp="1"/>
          </p:cNvSpPr>
          <p:nvPr>
            <p:ph idx="1"/>
          </p:nvPr>
        </p:nvSpPr>
        <p:spPr/>
        <p:txBody>
          <a:bodyPr/>
          <a:lstStyle/>
          <a:p>
            <a:pPr lvl="1">
              <a:tabLst>
                <a:tab pos="2235200" algn="l"/>
              </a:tabLst>
            </a:pPr>
            <a:r>
              <a:rPr lang="en-US" altLang="en-US" dirty="0">
                <a:solidFill>
                  <a:schemeClr val="tx1"/>
                </a:solidFill>
              </a:rPr>
              <a:t>HOME	: </a:t>
            </a:r>
            <a:r>
              <a:rPr lang="en-US" altLang="en-US" dirty="0" err="1">
                <a:solidFill>
                  <a:schemeClr val="tx1"/>
                </a:solidFill>
              </a:rPr>
              <a:t>Chứa</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a:t>
            </a:r>
            <a:endParaRPr lang="en-US" altLang="en-US" dirty="0">
              <a:solidFill>
                <a:schemeClr val="tx1"/>
              </a:solidFill>
            </a:endParaRPr>
          </a:p>
          <a:p>
            <a:pPr lvl="1">
              <a:tabLst>
                <a:tab pos="2235200" algn="l"/>
              </a:tabLst>
            </a:pPr>
            <a:r>
              <a:rPr lang="en-US" altLang="en-US" dirty="0">
                <a:solidFill>
                  <a:schemeClr val="tx1"/>
                </a:solidFill>
              </a:rPr>
              <a:t>PATH	: </a:t>
            </a:r>
            <a:r>
              <a:rPr lang="en-US" altLang="en-US" dirty="0" err="1">
                <a:solidFill>
                  <a:schemeClr val="tx1"/>
                </a:solidFill>
              </a:rPr>
              <a:t>Danh</a:t>
            </a:r>
            <a:r>
              <a:rPr lang="en-US" altLang="en-US" dirty="0">
                <a:solidFill>
                  <a:schemeClr val="tx1"/>
                </a:solidFill>
              </a:rPr>
              <a:t> </a:t>
            </a:r>
            <a:r>
              <a:rPr lang="en-US" altLang="en-US" dirty="0" err="1">
                <a:solidFill>
                  <a:schemeClr val="tx1"/>
                </a:solidFill>
              </a:rPr>
              <a:t>sách</a:t>
            </a:r>
            <a:r>
              <a:rPr lang="en-US" altLang="en-US" dirty="0">
                <a:solidFill>
                  <a:schemeClr val="tx1"/>
                </a:solidFill>
              </a:rPr>
              <a:t>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r>
              <a:rPr lang="en-US" altLang="en-US" dirty="0">
                <a:solidFill>
                  <a:schemeClr val="tx1"/>
                </a:solidFill>
              </a:rPr>
              <a:t> </a:t>
            </a:r>
            <a:r>
              <a:rPr lang="en-US" altLang="en-US" dirty="0" err="1">
                <a:solidFill>
                  <a:schemeClr val="tx1"/>
                </a:solidFill>
              </a:rPr>
              <a:t>tìm</a:t>
            </a:r>
            <a:r>
              <a:rPr lang="en-US" altLang="en-US" dirty="0">
                <a:solidFill>
                  <a:schemeClr val="tx1"/>
                </a:solidFill>
              </a:rPr>
              <a:t> </a:t>
            </a:r>
            <a:r>
              <a:rPr lang="en-US" altLang="en-US" dirty="0" err="1">
                <a:solidFill>
                  <a:schemeClr val="tx1"/>
                </a:solidFill>
              </a:rPr>
              <a:t>kiếm</a:t>
            </a:r>
            <a:r>
              <a:rPr lang="en-US" altLang="en-US" dirty="0">
                <a:solidFill>
                  <a:schemeClr val="tx1"/>
                </a:solidFill>
              </a:rPr>
              <a:t>.</a:t>
            </a:r>
            <a:endParaRPr lang="en-US" altLang="en-US" dirty="0">
              <a:solidFill>
                <a:schemeClr val="tx1"/>
              </a:solidFill>
            </a:endParaRPr>
          </a:p>
          <a:p>
            <a:pPr lvl="1">
              <a:tabLst>
                <a:tab pos="2235200" algn="l"/>
              </a:tabLst>
            </a:pPr>
            <a:r>
              <a:rPr lang="en-US" altLang="en-US" dirty="0">
                <a:solidFill>
                  <a:schemeClr val="tx1"/>
                </a:solidFill>
              </a:rPr>
              <a:t>PS1	: </a:t>
            </a:r>
            <a:r>
              <a:rPr lang="en-US" altLang="en-US" dirty="0" err="1">
                <a:solidFill>
                  <a:schemeClr val="tx1"/>
                </a:solidFill>
              </a:rPr>
              <a:t>Dấu</a:t>
            </a:r>
            <a:r>
              <a:rPr lang="en-US" altLang="en-US" dirty="0">
                <a:solidFill>
                  <a:schemeClr val="tx1"/>
                </a:solidFill>
              </a:rPr>
              <a:t> </a:t>
            </a:r>
            <a:r>
              <a:rPr lang="en-US" altLang="en-US" dirty="0" err="1">
                <a:solidFill>
                  <a:schemeClr val="tx1"/>
                </a:solidFill>
              </a:rPr>
              <a:t>nhắc</a:t>
            </a:r>
            <a:r>
              <a:rPr lang="en-US" altLang="en-US" dirty="0">
                <a:solidFill>
                  <a:schemeClr val="tx1"/>
                </a:solidFill>
              </a:rPr>
              <a:t> </a:t>
            </a:r>
            <a:r>
              <a:rPr lang="en-US" altLang="en-US" dirty="0" err="1">
                <a:solidFill>
                  <a:schemeClr val="tx1"/>
                </a:solidFill>
              </a:rPr>
              <a:t>hiển</a:t>
            </a:r>
            <a:r>
              <a:rPr lang="en-US" altLang="en-US" dirty="0">
                <a:solidFill>
                  <a:schemeClr val="tx1"/>
                </a:solidFill>
              </a:rPr>
              <a:t> </a:t>
            </a:r>
            <a:r>
              <a:rPr lang="en-US" altLang="en-US" dirty="0" err="1">
                <a:solidFill>
                  <a:schemeClr val="tx1"/>
                </a:solidFill>
              </a:rPr>
              <a:t>thị</a:t>
            </a:r>
            <a:r>
              <a:rPr lang="en-US" altLang="en-US" dirty="0">
                <a:solidFill>
                  <a:schemeClr val="tx1"/>
                </a:solidFill>
              </a:rPr>
              <a:t> </a:t>
            </a:r>
            <a:r>
              <a:rPr lang="en-US" altLang="en-US" dirty="0" err="1">
                <a:solidFill>
                  <a:schemeClr val="tx1"/>
                </a:solidFill>
              </a:rPr>
              <a:t>lệnh</a:t>
            </a:r>
            <a:r>
              <a:rPr lang="en-US" altLang="en-US" dirty="0">
                <a:solidFill>
                  <a:schemeClr val="tx1"/>
                </a:solidFill>
              </a:rPr>
              <a:t>.</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IV.3 THAM SỐ</a:t>
            </a:r>
            <a:endParaRPr lang="en-US" dirty="0"/>
          </a:p>
        </p:txBody>
      </p:sp>
      <p:sp>
        <p:nvSpPr>
          <p:cNvPr id="3" name="Content Placeholder 2"/>
          <p:cNvSpPr>
            <a:spLocks noGrp="1"/>
          </p:cNvSpPr>
          <p:nvPr>
            <p:ph idx="1"/>
          </p:nvPr>
        </p:nvSpPr>
        <p:spPr/>
        <p:txBody>
          <a:bodyPr/>
          <a:lstStyle/>
          <a:p>
            <a:pPr>
              <a:tabLst>
                <a:tab pos="2235200" algn="l"/>
              </a:tabLst>
            </a:pPr>
            <a:r>
              <a:rPr lang="en-US" altLang="en-US" dirty="0" err="1">
                <a:solidFill>
                  <a:schemeClr val="tx1"/>
                </a:solidFill>
              </a:rPr>
              <a:t>Những</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xây</a:t>
            </a:r>
            <a:r>
              <a:rPr lang="en-US" altLang="en-US" dirty="0">
                <a:solidFill>
                  <a:schemeClr val="tx1"/>
                </a:solidFill>
              </a:rPr>
              <a:t> </a:t>
            </a:r>
            <a:r>
              <a:rPr lang="en-US" altLang="en-US" dirty="0" err="1">
                <a:solidFill>
                  <a:schemeClr val="tx1"/>
                </a:solidFill>
              </a:rPr>
              <a:t>dựng</a:t>
            </a:r>
            <a:r>
              <a:rPr lang="en-US" altLang="en-US" dirty="0">
                <a:solidFill>
                  <a:schemeClr val="tx1"/>
                </a:solidFill>
              </a:rPr>
              <a:t> </a:t>
            </a:r>
            <a:r>
              <a:rPr lang="en-US" altLang="en-US" dirty="0" err="1">
                <a:solidFill>
                  <a:schemeClr val="tx1"/>
                </a:solidFill>
              </a:rPr>
              <a:t>sẵn</a:t>
            </a:r>
            <a:r>
              <a:rPr lang="en-US" altLang="en-US" dirty="0">
                <a:solidFill>
                  <a:schemeClr val="tx1"/>
                </a:solidFill>
              </a:rPr>
              <a:t>.</a:t>
            </a:r>
            <a:endParaRPr lang="en-US" altLang="en-US" dirty="0">
              <a:solidFill>
                <a:schemeClr val="tx1"/>
              </a:solidFill>
            </a:endParaRPr>
          </a:p>
          <a:p>
            <a:pPr lvl="1">
              <a:tabLst>
                <a:tab pos="2235200" algn="l"/>
              </a:tabLst>
            </a:pPr>
            <a:r>
              <a:rPr lang="en-US" altLang="en-US" dirty="0">
                <a:solidFill>
                  <a:schemeClr val="tx1"/>
                </a:solidFill>
              </a:rPr>
              <a:t>$#	: </a:t>
            </a:r>
            <a:r>
              <a:rPr lang="en-US" altLang="en-US" dirty="0" err="1">
                <a:solidFill>
                  <a:schemeClr val="tx1"/>
                </a:solidFill>
              </a:rPr>
              <a:t>tổng</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tham</a:t>
            </a:r>
            <a:r>
              <a:rPr lang="en-US" altLang="en-US" dirty="0">
                <a:solidFill>
                  <a:schemeClr val="tx1"/>
                </a:solidFill>
              </a:rPr>
              <a:t> </a:t>
            </a:r>
            <a:r>
              <a:rPr lang="en-US" altLang="en-US" dirty="0" err="1">
                <a:solidFill>
                  <a:schemeClr val="tx1"/>
                </a:solidFill>
              </a:rPr>
              <a:t>số</a:t>
            </a:r>
            <a:r>
              <a:rPr lang="en-US" altLang="en-US" dirty="0">
                <a:solidFill>
                  <a:schemeClr val="tx1"/>
                </a:solidFill>
              </a:rPr>
              <a:t>.</a:t>
            </a:r>
            <a:endParaRPr lang="en-US" altLang="en-US" dirty="0">
              <a:solidFill>
                <a:schemeClr val="tx1"/>
              </a:solidFill>
            </a:endParaRPr>
          </a:p>
          <a:p>
            <a:pPr lvl="1">
              <a:tabLst>
                <a:tab pos="2235200" algn="l"/>
              </a:tabLst>
            </a:pPr>
            <a:r>
              <a:rPr lang="en-US" altLang="en-US" dirty="0">
                <a:solidFill>
                  <a:schemeClr val="tx1"/>
                </a:solidFill>
              </a:rPr>
              <a:t>$*	: </a:t>
            </a:r>
            <a:r>
              <a:rPr lang="en-US" altLang="en-US" dirty="0" err="1">
                <a:solidFill>
                  <a:schemeClr val="tx1"/>
                </a:solidFill>
              </a:rPr>
              <a:t>danh</a:t>
            </a:r>
            <a:r>
              <a:rPr lang="en-US" altLang="en-US" dirty="0">
                <a:solidFill>
                  <a:schemeClr val="tx1"/>
                </a:solidFill>
              </a:rPr>
              <a:t> </a:t>
            </a:r>
            <a:r>
              <a:rPr lang="en-US" altLang="en-US" dirty="0" err="1">
                <a:solidFill>
                  <a:schemeClr val="tx1"/>
                </a:solidFill>
              </a:rPr>
              <a:t>sách</a:t>
            </a:r>
            <a:r>
              <a:rPr lang="en-US" altLang="en-US" dirty="0">
                <a:solidFill>
                  <a:schemeClr val="tx1"/>
                </a:solidFill>
              </a:rPr>
              <a:t> </a:t>
            </a:r>
            <a:r>
              <a:rPr lang="en-US" altLang="en-US" dirty="0" err="1">
                <a:solidFill>
                  <a:schemeClr val="tx1"/>
                </a:solidFill>
              </a:rPr>
              <a:t>tham</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đầy</a:t>
            </a:r>
            <a:r>
              <a:rPr lang="en-US" altLang="en-US" dirty="0">
                <a:solidFill>
                  <a:schemeClr val="tx1"/>
                </a:solidFill>
              </a:rPr>
              <a:t> </a:t>
            </a:r>
            <a:r>
              <a:rPr lang="en-US" altLang="en-US" dirty="0" err="1">
                <a:solidFill>
                  <a:schemeClr val="tx1"/>
                </a:solidFill>
              </a:rPr>
              <a:t>đủ</a:t>
            </a:r>
            <a:r>
              <a:rPr lang="en-US" altLang="en-US" dirty="0">
                <a:solidFill>
                  <a:schemeClr val="tx1"/>
                </a:solidFill>
              </a:rPr>
              <a:t>.</a:t>
            </a:r>
            <a:endParaRPr lang="en-US" altLang="en-US" dirty="0">
              <a:solidFill>
                <a:schemeClr val="tx1"/>
              </a:solidFill>
            </a:endParaRPr>
          </a:p>
          <a:p>
            <a:pPr lvl="1">
              <a:tabLst>
                <a:tab pos="2235200" algn="l"/>
              </a:tabLst>
            </a:pPr>
            <a:r>
              <a:rPr lang="en-US" altLang="en-US" dirty="0">
                <a:solidFill>
                  <a:schemeClr val="tx1"/>
                </a:solidFill>
              </a:rPr>
              <a:t>$0	: </a:t>
            </a:r>
            <a:r>
              <a:rPr lang="en-US" altLang="en-US" dirty="0" err="1">
                <a:solidFill>
                  <a:schemeClr val="tx1"/>
                </a:solidFill>
              </a:rPr>
              <a:t>tên</a:t>
            </a:r>
            <a:r>
              <a:rPr lang="en-US" altLang="en-US" dirty="0">
                <a:solidFill>
                  <a:schemeClr val="tx1"/>
                </a:solidFill>
              </a:rPr>
              <a:t> </a:t>
            </a:r>
            <a:r>
              <a:rPr lang="en-US" altLang="en-US" dirty="0" err="1">
                <a:solidFill>
                  <a:schemeClr val="tx1"/>
                </a:solidFill>
              </a:rPr>
              <a:t>tập</a:t>
            </a:r>
            <a:r>
              <a:rPr lang="en-US" altLang="en-US" dirty="0">
                <a:solidFill>
                  <a:schemeClr val="tx1"/>
                </a:solidFill>
              </a:rPr>
              <a:t> tin </a:t>
            </a:r>
            <a:r>
              <a:rPr lang="en-US" altLang="en-US" dirty="0" err="1">
                <a:solidFill>
                  <a:schemeClr val="tx1"/>
                </a:solidFill>
              </a:rPr>
              <a:t>lệnh</a:t>
            </a:r>
            <a:r>
              <a:rPr lang="en-US" altLang="en-US" dirty="0">
                <a:solidFill>
                  <a:schemeClr val="tx1"/>
                </a:solidFill>
              </a:rPr>
              <a:t>.</a:t>
            </a:r>
            <a:endParaRPr lang="en-US" altLang="en-US" dirty="0">
              <a:solidFill>
                <a:schemeClr val="tx1"/>
              </a:solidFill>
            </a:endParaRPr>
          </a:p>
          <a:p>
            <a:pPr lvl="1">
              <a:tabLst>
                <a:tab pos="2235200" algn="l"/>
              </a:tabLst>
            </a:pPr>
            <a:r>
              <a:rPr lang="en-US" altLang="en-US" dirty="0">
                <a:solidFill>
                  <a:schemeClr val="tx1"/>
                </a:solidFill>
              </a:rPr>
              <a:t>$1, $2, ..,$9	: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biến</a:t>
            </a:r>
            <a:r>
              <a:rPr lang="en-US" altLang="en-US" dirty="0">
                <a:solidFill>
                  <a:schemeClr val="tx1"/>
                </a:solidFill>
              </a:rPr>
              <a:t> </a:t>
            </a:r>
            <a:r>
              <a:rPr lang="en-US" altLang="en-US" dirty="0" err="1">
                <a:solidFill>
                  <a:schemeClr val="tx1"/>
                </a:solidFill>
              </a:rPr>
              <a:t>tham</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thứ</a:t>
            </a:r>
            <a:r>
              <a:rPr lang="en-US" altLang="en-US" dirty="0">
                <a:solidFill>
                  <a:schemeClr val="tx1"/>
                </a:solidFill>
              </a:rPr>
              <a:t> 1, </a:t>
            </a:r>
            <a:r>
              <a:rPr lang="en-US" altLang="en-US" dirty="0" err="1">
                <a:solidFill>
                  <a:schemeClr val="tx1"/>
                </a:solidFill>
              </a:rPr>
              <a:t>thứ</a:t>
            </a:r>
            <a:r>
              <a:rPr lang="en-US" altLang="en-US" dirty="0">
                <a:solidFill>
                  <a:schemeClr val="tx1"/>
                </a:solidFill>
              </a:rPr>
              <a:t> 2, …, </a:t>
            </a:r>
            <a:r>
              <a:rPr lang="en-US" altLang="en-US" dirty="0" err="1">
                <a:solidFill>
                  <a:schemeClr val="tx1"/>
                </a:solidFill>
              </a:rPr>
              <a:t>thứ</a:t>
            </a:r>
            <a:r>
              <a:rPr lang="en-US" altLang="en-US" dirty="0">
                <a:solidFill>
                  <a:schemeClr val="tx1"/>
                </a:solidFill>
              </a:rPr>
              <a:t> 9</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IV.3 THAM SỐ</a:t>
            </a:r>
            <a:endParaRPr lang="en-US" dirty="0"/>
          </a:p>
        </p:txBody>
      </p:sp>
      <p:sp>
        <p:nvSpPr>
          <p:cNvPr id="3" name="Content Placeholder 2"/>
          <p:cNvSpPr>
            <a:spLocks noGrp="1"/>
          </p:cNvSpPr>
          <p:nvPr>
            <p:ph idx="1"/>
          </p:nvPr>
        </p:nvSpPr>
        <p:spPr/>
        <p:txBody>
          <a:bodyPr/>
          <a:lstStyle/>
          <a:p>
            <a:r>
              <a:rPr lang="it-IT" altLang="en-US" dirty="0">
                <a:solidFill>
                  <a:schemeClr val="tx1"/>
                </a:solidFill>
              </a:rPr>
              <a:t>bash my-script  Hanoi  Paris  Bordeaux  "Ho  Chi  Minh  City"</a:t>
            </a:r>
            <a:endParaRPr lang="it-IT" altLang="en-US" dirty="0">
              <a:solidFill>
                <a:schemeClr val="tx1"/>
              </a:solidFill>
            </a:endParaRPr>
          </a:p>
          <a:p>
            <a:pPr lvl="1"/>
            <a:r>
              <a:rPr lang="it-IT" altLang="en-US" sz="3200" dirty="0">
                <a:solidFill>
                  <a:schemeClr val="tx1"/>
                </a:solidFill>
              </a:rPr>
              <a:t> $0=’’my-script’’</a:t>
            </a:r>
            <a:endParaRPr lang="it-IT" altLang="en-US" sz="3200" dirty="0">
              <a:solidFill>
                <a:schemeClr val="tx1"/>
              </a:solidFill>
            </a:endParaRPr>
          </a:p>
          <a:p>
            <a:pPr lvl="1"/>
            <a:r>
              <a:rPr lang="it-IT" altLang="en-US" sz="3200" dirty="0">
                <a:solidFill>
                  <a:schemeClr val="tx1"/>
                </a:solidFill>
              </a:rPr>
              <a:t>$1="Hanoi",</a:t>
            </a:r>
            <a:endParaRPr lang="it-IT" altLang="en-US" sz="3200" dirty="0">
              <a:solidFill>
                <a:schemeClr val="tx1"/>
              </a:solidFill>
            </a:endParaRPr>
          </a:p>
          <a:p>
            <a:pPr lvl="1"/>
            <a:r>
              <a:rPr lang="it-IT" altLang="en-US" sz="3200" dirty="0">
                <a:solidFill>
                  <a:schemeClr val="tx1"/>
                </a:solidFill>
              </a:rPr>
              <a:t>$2="Paris",</a:t>
            </a:r>
            <a:endParaRPr lang="it-IT" altLang="en-US" sz="3200" dirty="0">
              <a:solidFill>
                <a:schemeClr val="tx1"/>
              </a:solidFill>
            </a:endParaRPr>
          </a:p>
          <a:p>
            <a:pPr lvl="1"/>
            <a:r>
              <a:rPr lang="it-IT" altLang="en-US" sz="3200" dirty="0">
                <a:solidFill>
                  <a:schemeClr val="tx1"/>
                </a:solidFill>
              </a:rPr>
              <a:t>$3="Bordeaux",</a:t>
            </a:r>
            <a:endParaRPr lang="it-IT" altLang="en-US" sz="3200" dirty="0">
              <a:solidFill>
                <a:schemeClr val="tx1"/>
              </a:solidFill>
            </a:endParaRPr>
          </a:p>
          <a:p>
            <a:pPr lvl="1"/>
            <a:r>
              <a:rPr lang="it-IT" altLang="en-US" sz="3200" dirty="0">
                <a:solidFill>
                  <a:schemeClr val="tx1"/>
                </a:solidFill>
              </a:rPr>
              <a:t>$4="Ho  Chi  Minh  City“</a:t>
            </a:r>
            <a:endParaRPr lang="it-IT" altLang="en-US" sz="3200" dirty="0">
              <a:solidFill>
                <a:schemeClr val="tx1"/>
              </a:solidFill>
            </a:endParaRPr>
          </a:p>
          <a:p>
            <a:pPr lvl="1"/>
            <a:r>
              <a:rPr lang="it-IT" altLang="en-US" sz="3200" dirty="0">
                <a:solidFill>
                  <a:schemeClr val="tx1"/>
                </a:solidFill>
              </a:rPr>
              <a:t> $*=’Hanoi  Paris  Bordeaux  "Ho  Chi  Minh  City"’</a:t>
            </a:r>
            <a:endParaRPr lang="it-IT" altLang="en-US" sz="3200" dirty="0">
              <a:solidFill>
                <a:schemeClr val="tx1"/>
              </a:solidFill>
            </a:endParaRPr>
          </a:p>
          <a:p>
            <a:pPr lvl="1"/>
            <a:r>
              <a:rPr lang="en-US" altLang="en-US" sz="3200" dirty="0">
                <a:solidFill>
                  <a:schemeClr val="tx1"/>
                </a:solidFill>
              </a:rPr>
              <a:t>$#=4 </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số</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lượng</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tham</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số</a:t>
            </a:r>
            <a:endParaRPr lang="en-US" altLang="en-US" sz="3200" dirty="0" err="1">
              <a:solidFill>
                <a:schemeClr val="tx1"/>
              </a:solidFill>
              <a:sym typeface="Wingdings" panose="05000000000000000000" pitchFamily="2"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LỆNH KIỂM TRA ĐIỀU KIỆN</a:t>
            </a:r>
            <a:endParaRPr lang="en-US" dirty="0"/>
          </a:p>
        </p:txBody>
      </p:sp>
      <p:sp>
        <p:nvSpPr>
          <p:cNvPr id="3" name="Content Placeholder 2"/>
          <p:cNvSpPr>
            <a:spLocks noGrp="1"/>
          </p:cNvSpPr>
          <p:nvPr>
            <p:ph idx="1"/>
          </p:nvPr>
        </p:nvSpPr>
        <p:spPr/>
        <p:txBody>
          <a:bodyPr/>
          <a:lstStyle/>
          <a:p>
            <a:pPr marL="692150" indent="-609600"/>
            <a:r>
              <a:rPr lang="en-US" altLang="en-US" dirty="0" err="1">
                <a:solidFill>
                  <a:schemeClr val="tx1"/>
                </a:solidFill>
                <a:sym typeface="Wingdings" panose="05000000000000000000" pitchFamily="2" charset="2"/>
              </a:rPr>
              <a:t>Lệnh</a:t>
            </a:r>
            <a:r>
              <a:rPr lang="en-US" altLang="en-US" dirty="0">
                <a:solidFill>
                  <a:schemeClr val="tx1"/>
                </a:solidFill>
                <a:sym typeface="Wingdings" panose="05000000000000000000" pitchFamily="2" charset="2"/>
              </a:rPr>
              <a:t> test:</a:t>
            </a:r>
            <a:endParaRPr lang="en-US" altLang="en-US" dirty="0">
              <a:solidFill>
                <a:schemeClr val="tx1"/>
              </a:solidFill>
              <a:sym typeface="Wingdings" panose="05000000000000000000" pitchFamily="2" charset="2"/>
            </a:endParaRPr>
          </a:p>
          <a:p>
            <a:pPr marL="936625" lvl="1" indent="-533400"/>
            <a:r>
              <a:rPr lang="en-US" altLang="en-US" sz="3200" dirty="0">
                <a:solidFill>
                  <a:schemeClr val="tx1"/>
                </a:solidFill>
                <a:sym typeface="Wingdings" panose="05000000000000000000" pitchFamily="2" charset="2"/>
              </a:rPr>
              <a:t>Return 0 for true</a:t>
            </a:r>
            <a:endParaRPr lang="en-US" altLang="en-US" sz="3200" dirty="0">
              <a:solidFill>
                <a:schemeClr val="tx1"/>
              </a:solidFill>
              <a:sym typeface="Wingdings" panose="05000000000000000000" pitchFamily="2" charset="2"/>
            </a:endParaRPr>
          </a:p>
          <a:p>
            <a:pPr marL="936625" lvl="1" indent="-533400"/>
            <a:r>
              <a:rPr lang="en-US" altLang="en-US" sz="3200" dirty="0">
                <a:solidFill>
                  <a:schemeClr val="tx1"/>
                </a:solidFill>
                <a:sym typeface="Wingdings" panose="05000000000000000000" pitchFamily="2" charset="2"/>
              </a:rPr>
              <a:t>Return 1 for false</a:t>
            </a:r>
            <a:endParaRPr lang="en-US" altLang="en-US" sz="3200" dirty="0">
              <a:solidFill>
                <a:schemeClr val="tx1"/>
              </a:solidFill>
              <a:sym typeface="Wingdings" panose="05000000000000000000" pitchFamily="2" charset="2"/>
            </a:endParaRPr>
          </a:p>
          <a:p>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thế</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b="1" dirty="0">
                <a:solidFill>
                  <a:schemeClr val="tx1"/>
                </a:solidFill>
              </a:rPr>
              <a:t>test</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b="1" dirty="0">
                <a:solidFill>
                  <a:schemeClr val="tx1"/>
                </a:solidFill>
              </a:rPr>
              <a:t>[]</a:t>
            </a:r>
            <a:endParaRPr lang="en-US" altLang="en-US" b="1" dirty="0">
              <a:solidFill>
                <a:schemeClr val="tx1"/>
              </a:solidFill>
            </a:endParaRPr>
          </a:p>
          <a:p>
            <a:r>
              <a:rPr lang="en-US" altLang="en-US" b="1" dirty="0">
                <a:solidFill>
                  <a:schemeClr val="tx1"/>
                </a:solidFill>
              </a:rPr>
              <a:t>VD: </a:t>
            </a:r>
            <a:endParaRPr lang="en-US" altLang="en-US" dirty="0">
              <a:solidFill>
                <a:schemeClr val="tx1"/>
              </a:solidFill>
            </a:endParaRPr>
          </a:p>
          <a:p>
            <a:pPr lvl="1"/>
            <a:r>
              <a:rPr lang="en-US" altLang="en-US" dirty="0">
                <a:solidFill>
                  <a:schemeClr val="tx1"/>
                </a:solidFill>
              </a:rPr>
              <a:t>test –f abc.txt  		[ -f abc.txt ]</a:t>
            </a:r>
            <a:endParaRPr lang="en-US" altLang="en-US" sz="3400" dirty="0">
              <a:solidFill>
                <a:schemeClr val="tx1"/>
              </a:solidFill>
              <a:sym typeface="Wingdings" panose="05000000000000000000" pitchFamily="2" charset="2"/>
            </a:endParaRPr>
          </a:p>
          <a:p>
            <a:endParaRPr lang="en-US" altLang="en-US" sz="3400" dirty="0">
              <a:solidFill>
                <a:schemeClr val="tx1"/>
              </a:solidFill>
              <a:sym typeface="Wingdings" panose="05000000000000000000" pitchFamily="2"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LỆNH KIỂM TRA ĐIỀU KIỆN</a:t>
            </a:r>
            <a:endParaRPr lang="en-US" dirty="0"/>
          </a:p>
        </p:txBody>
      </p:sp>
      <p:sp>
        <p:nvSpPr>
          <p:cNvPr id="3" name="Content Placeholder 2"/>
          <p:cNvSpPr>
            <a:spLocks noGrp="1"/>
          </p:cNvSpPr>
          <p:nvPr>
            <p:ph idx="1"/>
          </p:nvPr>
        </p:nvSpPr>
        <p:spPr/>
        <p:txBody>
          <a:bodyPr/>
          <a:lstStyle/>
          <a:p>
            <a:pPr marL="936625" lvl="1" indent="-533400"/>
            <a:r>
              <a:rPr lang="en-US" altLang="en-US" sz="3200" dirty="0" err="1">
                <a:solidFill>
                  <a:schemeClr val="tx1"/>
                </a:solidFill>
                <a:sym typeface="Wingdings" panose="05000000000000000000" pitchFamily="2" charset="2"/>
              </a:rPr>
              <a:t>Sử</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dụng</a:t>
            </a:r>
            <a:r>
              <a:rPr lang="en-US" altLang="en-US" sz="3200" dirty="0">
                <a:solidFill>
                  <a:schemeClr val="tx1"/>
                </a:solidFill>
                <a:sym typeface="Wingdings" panose="05000000000000000000" pitchFamily="2" charset="2"/>
              </a:rPr>
              <a:t>:</a:t>
            </a:r>
            <a:endParaRPr lang="en-US" altLang="en-US" sz="3200" dirty="0">
              <a:solidFill>
                <a:schemeClr val="tx1"/>
              </a:solidFill>
              <a:sym typeface="Wingdings" panose="05000000000000000000" pitchFamily="2" charset="2"/>
            </a:endParaRPr>
          </a:p>
          <a:p>
            <a:pPr marL="1114425" lvl="2" indent="-457200"/>
            <a:r>
              <a:rPr lang="en-US" altLang="en-US" sz="3200" dirty="0">
                <a:solidFill>
                  <a:schemeClr val="tx1"/>
                </a:solidFill>
                <a:sym typeface="Wingdings" panose="05000000000000000000" pitchFamily="2" charset="2"/>
              </a:rPr>
              <a:t>test  -f  name : </a:t>
            </a:r>
            <a:r>
              <a:rPr lang="en-US" altLang="en-US" sz="3200" dirty="0" err="1">
                <a:solidFill>
                  <a:schemeClr val="tx1"/>
                </a:solidFill>
                <a:sym typeface="Wingdings" panose="05000000000000000000" pitchFamily="2" charset="2"/>
              </a:rPr>
              <a:t>Kiểm</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tra</a:t>
            </a:r>
            <a:r>
              <a:rPr lang="en-US" altLang="en-US" sz="3200" dirty="0">
                <a:solidFill>
                  <a:schemeClr val="tx1"/>
                </a:solidFill>
                <a:sym typeface="Wingdings" panose="05000000000000000000" pitchFamily="2" charset="2"/>
              </a:rPr>
              <a:t> name </a:t>
            </a:r>
            <a:r>
              <a:rPr lang="en-US" altLang="en-US" sz="3200" dirty="0" err="1">
                <a:solidFill>
                  <a:schemeClr val="tx1"/>
                </a:solidFill>
                <a:sym typeface="Wingdings" panose="05000000000000000000" pitchFamily="2" charset="2"/>
              </a:rPr>
              <a:t>có</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phải</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là</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tập</a:t>
            </a:r>
            <a:r>
              <a:rPr lang="en-US" altLang="en-US" sz="3200" dirty="0">
                <a:solidFill>
                  <a:schemeClr val="tx1"/>
                </a:solidFill>
                <a:sym typeface="Wingdings" panose="05000000000000000000" pitchFamily="2" charset="2"/>
              </a:rPr>
              <a:t> tin hay </a:t>
            </a:r>
            <a:r>
              <a:rPr lang="en-US" altLang="en-US" sz="3200" dirty="0" err="1">
                <a:solidFill>
                  <a:schemeClr val="tx1"/>
                </a:solidFill>
                <a:sym typeface="Wingdings" panose="05000000000000000000" pitchFamily="2" charset="2"/>
              </a:rPr>
              <a:t>không</a:t>
            </a:r>
            <a:r>
              <a:rPr lang="en-US" altLang="en-US" sz="3200" dirty="0">
                <a:solidFill>
                  <a:schemeClr val="tx1"/>
                </a:solidFill>
                <a:sym typeface="Wingdings" panose="05000000000000000000" pitchFamily="2" charset="2"/>
              </a:rPr>
              <a:t>?</a:t>
            </a:r>
            <a:endParaRPr lang="en-US" altLang="en-US" sz="3200" dirty="0">
              <a:solidFill>
                <a:schemeClr val="tx1"/>
              </a:solidFill>
              <a:sym typeface="Wingdings" panose="05000000000000000000" pitchFamily="2" charset="2"/>
            </a:endParaRPr>
          </a:p>
          <a:p>
            <a:pPr marL="1114425" lvl="2" indent="-457200"/>
            <a:r>
              <a:rPr lang="en-US" altLang="en-US" sz="3200" dirty="0">
                <a:solidFill>
                  <a:schemeClr val="tx1"/>
                </a:solidFill>
                <a:sym typeface="Wingdings" panose="05000000000000000000" pitchFamily="2" charset="2"/>
              </a:rPr>
              <a:t>test  -d name : </a:t>
            </a:r>
            <a:r>
              <a:rPr lang="en-US" altLang="en-US" sz="3200" dirty="0" err="1">
                <a:solidFill>
                  <a:schemeClr val="tx1"/>
                </a:solidFill>
                <a:sym typeface="Wingdings" panose="05000000000000000000" pitchFamily="2" charset="2"/>
              </a:rPr>
              <a:t>Kiểm</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tra</a:t>
            </a:r>
            <a:r>
              <a:rPr lang="en-US" altLang="en-US" sz="3200" dirty="0">
                <a:solidFill>
                  <a:schemeClr val="tx1"/>
                </a:solidFill>
                <a:sym typeface="Wingdings" panose="05000000000000000000" pitchFamily="2" charset="2"/>
              </a:rPr>
              <a:t> name </a:t>
            </a:r>
            <a:r>
              <a:rPr lang="en-US" altLang="en-US" sz="3200" dirty="0" err="1">
                <a:solidFill>
                  <a:schemeClr val="tx1"/>
                </a:solidFill>
                <a:sym typeface="Wingdings" panose="05000000000000000000" pitchFamily="2" charset="2"/>
              </a:rPr>
              <a:t>có</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phải</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là</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thư</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mục</a:t>
            </a:r>
            <a:r>
              <a:rPr lang="en-US" altLang="en-US" sz="3200" dirty="0">
                <a:solidFill>
                  <a:schemeClr val="tx1"/>
                </a:solidFill>
                <a:sym typeface="Wingdings" panose="05000000000000000000" pitchFamily="2" charset="2"/>
              </a:rPr>
              <a:t> hay </a:t>
            </a:r>
            <a:r>
              <a:rPr lang="en-US" altLang="en-US" sz="3200" dirty="0" err="1">
                <a:solidFill>
                  <a:schemeClr val="tx1"/>
                </a:solidFill>
                <a:sym typeface="Wingdings" panose="05000000000000000000" pitchFamily="2" charset="2"/>
              </a:rPr>
              <a:t>không</a:t>
            </a:r>
            <a:r>
              <a:rPr lang="en-US" altLang="en-US" sz="3200" dirty="0">
                <a:solidFill>
                  <a:schemeClr val="tx1"/>
                </a:solidFill>
                <a:sym typeface="Wingdings" panose="05000000000000000000" pitchFamily="2" charset="2"/>
              </a:rPr>
              <a:t>?</a:t>
            </a:r>
            <a:endParaRPr lang="en-US" altLang="en-US" sz="3200" dirty="0">
              <a:solidFill>
                <a:schemeClr val="tx1"/>
              </a:solidFill>
              <a:sym typeface="Wingdings" panose="05000000000000000000" pitchFamily="2" charset="2"/>
            </a:endParaRPr>
          </a:p>
          <a:p>
            <a:pPr marL="1114425" lvl="2" indent="-457200"/>
            <a:r>
              <a:rPr lang="en-US" altLang="en-US" sz="3200" dirty="0">
                <a:solidFill>
                  <a:schemeClr val="tx1"/>
                </a:solidFill>
                <a:sym typeface="Wingdings" panose="05000000000000000000" pitchFamily="2" charset="2"/>
              </a:rPr>
              <a:t>test  String1=String2 : so </a:t>
            </a:r>
            <a:r>
              <a:rPr lang="en-US" altLang="en-US" sz="3200" dirty="0" err="1">
                <a:solidFill>
                  <a:schemeClr val="tx1"/>
                </a:solidFill>
                <a:sym typeface="Wingdings" panose="05000000000000000000" pitchFamily="2" charset="2"/>
              </a:rPr>
              <a:t>sánh</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chuỗi</a:t>
            </a:r>
            <a:endParaRPr lang="en-US" altLang="en-US" sz="3200" dirty="0">
              <a:solidFill>
                <a:schemeClr val="tx1"/>
              </a:solidFill>
              <a:sym typeface="Wingdings" panose="05000000000000000000" pitchFamily="2" charset="2"/>
            </a:endParaRPr>
          </a:p>
          <a:p>
            <a:pPr marL="1114425" lvl="2" indent="-457200"/>
            <a:r>
              <a:rPr lang="en-US" altLang="en-US" sz="3200" dirty="0">
                <a:solidFill>
                  <a:schemeClr val="tx1"/>
                </a:solidFill>
                <a:sym typeface="Wingdings" panose="05000000000000000000" pitchFamily="2" charset="2"/>
              </a:rPr>
              <a:t>test  String1 !=  String2 : so </a:t>
            </a:r>
            <a:r>
              <a:rPr lang="en-US" altLang="en-US" sz="3200" dirty="0" err="1">
                <a:solidFill>
                  <a:schemeClr val="tx1"/>
                </a:solidFill>
                <a:sym typeface="Wingdings" panose="05000000000000000000" pitchFamily="2" charset="2"/>
              </a:rPr>
              <a:t>sánh</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chuỗi</a:t>
            </a:r>
            <a:endParaRPr lang="en-US" altLang="en-US" sz="3200" dirty="0">
              <a:solidFill>
                <a:schemeClr val="tx1"/>
              </a:solidFill>
              <a:sym typeface="Wingdings" panose="05000000000000000000" pitchFamily="2" charset="2"/>
            </a:endParaRPr>
          </a:p>
          <a:p>
            <a:pPr marL="1114425" lvl="2" indent="-457200"/>
            <a:r>
              <a:rPr lang="en-US" altLang="en-US" sz="3200" dirty="0">
                <a:solidFill>
                  <a:schemeClr val="tx1"/>
                </a:solidFill>
                <a:sym typeface="Wingdings" panose="05000000000000000000" pitchFamily="2" charset="2"/>
              </a:rPr>
              <a:t>test  EXPR1  op  EXPR2 : so </a:t>
            </a:r>
            <a:r>
              <a:rPr lang="en-US" altLang="en-US" sz="3200" dirty="0" err="1">
                <a:solidFill>
                  <a:schemeClr val="tx1"/>
                </a:solidFill>
                <a:sym typeface="Wingdings" panose="05000000000000000000" pitchFamily="2" charset="2"/>
              </a:rPr>
              <a:t>sánh</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biểu</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thức</a:t>
            </a:r>
            <a:r>
              <a:rPr lang="en-US" altLang="en-US" sz="3200" dirty="0">
                <a:solidFill>
                  <a:schemeClr val="tx1"/>
                </a:solidFill>
                <a:sym typeface="Wingdings" panose="05000000000000000000" pitchFamily="2" charset="2"/>
              </a:rPr>
              <a:t> </a:t>
            </a:r>
            <a:r>
              <a:rPr lang="en-US" altLang="en-US" sz="3200" dirty="0" err="1">
                <a:solidFill>
                  <a:schemeClr val="tx1"/>
                </a:solidFill>
                <a:sym typeface="Wingdings" panose="05000000000000000000" pitchFamily="2" charset="2"/>
              </a:rPr>
              <a:t>với</a:t>
            </a:r>
            <a:r>
              <a:rPr lang="en-US" altLang="en-US" sz="3200" dirty="0">
                <a:solidFill>
                  <a:schemeClr val="tx1"/>
                </a:solidFill>
                <a:sym typeface="Wingdings" panose="05000000000000000000" pitchFamily="2" charset="2"/>
              </a:rPr>
              <a:t> operation (op): -eq (equal) -ne (not equal) -</a:t>
            </a:r>
            <a:r>
              <a:rPr lang="en-US" altLang="en-US" sz="3200" dirty="0" err="1">
                <a:solidFill>
                  <a:schemeClr val="tx1"/>
                </a:solidFill>
                <a:sym typeface="Wingdings" panose="05000000000000000000" pitchFamily="2" charset="2"/>
              </a:rPr>
              <a:t>lt</a:t>
            </a:r>
            <a:r>
              <a:rPr lang="en-US" altLang="en-US" sz="3200" dirty="0">
                <a:solidFill>
                  <a:schemeClr val="tx1"/>
                </a:solidFill>
                <a:sym typeface="Wingdings" panose="05000000000000000000" pitchFamily="2" charset="2"/>
              </a:rPr>
              <a:t> (lesser than) -le   (lesser or equal) -</a:t>
            </a:r>
            <a:r>
              <a:rPr lang="en-US" altLang="en-US" sz="3200" dirty="0" err="1">
                <a:solidFill>
                  <a:schemeClr val="tx1"/>
                </a:solidFill>
                <a:sym typeface="Wingdings" panose="05000000000000000000" pitchFamily="2" charset="2"/>
              </a:rPr>
              <a:t>gt</a:t>
            </a:r>
            <a:r>
              <a:rPr lang="en-US" altLang="en-US" sz="3200" dirty="0">
                <a:solidFill>
                  <a:schemeClr val="tx1"/>
                </a:solidFill>
                <a:sym typeface="Wingdings" panose="05000000000000000000" pitchFamily="2" charset="2"/>
              </a:rPr>
              <a:t> (greater than) -</a:t>
            </a:r>
            <a:r>
              <a:rPr lang="en-US" altLang="en-US" sz="3200" dirty="0" err="1">
                <a:solidFill>
                  <a:schemeClr val="tx1"/>
                </a:solidFill>
                <a:sym typeface="Wingdings" panose="05000000000000000000" pitchFamily="2" charset="2"/>
              </a:rPr>
              <a:t>ge</a:t>
            </a:r>
            <a:r>
              <a:rPr lang="en-US" altLang="en-US" sz="3200" dirty="0">
                <a:solidFill>
                  <a:schemeClr val="tx1"/>
                </a:solidFill>
                <a:sym typeface="Wingdings" panose="05000000000000000000" pitchFamily="2" charset="2"/>
              </a:rPr>
              <a:t> (greater or equal).</a:t>
            </a:r>
            <a:endParaRPr lang="en-US" altLang="en-US" sz="3200" dirty="0">
              <a:solidFill>
                <a:schemeClr val="tx1"/>
              </a:solidFill>
              <a:sym typeface="Wingdings" panose="05000000000000000000" pitchFamily="2" charset="2"/>
            </a:endParaRPr>
          </a:p>
          <a:p>
            <a:endParaRPr lang="en-US" altLang="en-US" sz="3200" dirty="0">
              <a:solidFill>
                <a:schemeClr val="tx1"/>
              </a:solidFill>
              <a:sym typeface="Wingdings" panose="05000000000000000000"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endParaRPr lang="en-US" dirty="0"/>
          </a:p>
        </p:txBody>
      </p:sp>
      <p:sp>
        <p:nvSpPr>
          <p:cNvPr id="3" name="Content Placeholder 2"/>
          <p:cNvSpPr>
            <a:spLocks noGrp="1"/>
          </p:cNvSpPr>
          <p:nvPr>
            <p:ph idx="1"/>
          </p:nvPr>
        </p:nvSpPr>
        <p:spPr/>
        <p:txBody>
          <a:bodyPr/>
          <a:lstStyle/>
          <a:p>
            <a:pPr marL="571500" indent="-571500">
              <a:buFont typeface="+mj-lt"/>
              <a:buAutoNum type="romanUcPeriod"/>
            </a:pPr>
            <a:r>
              <a:rPr lang="en-US" dirty="0" err="1">
                <a:solidFill>
                  <a:schemeClr val="tx1"/>
                </a:solidFill>
              </a:rPr>
              <a:t>Khái</a:t>
            </a:r>
            <a:r>
              <a:rPr lang="en-US" dirty="0">
                <a:solidFill>
                  <a:schemeClr val="tx1"/>
                </a:solidFill>
              </a:rPr>
              <a:t> </a:t>
            </a:r>
            <a:r>
              <a:rPr lang="en-US" dirty="0" err="1">
                <a:solidFill>
                  <a:schemeClr val="tx1"/>
                </a:solidFill>
              </a:rPr>
              <a:t>niệm</a:t>
            </a:r>
            <a:r>
              <a:rPr lang="en-US" dirty="0">
                <a:solidFill>
                  <a:schemeClr val="tx1"/>
                </a:solidFill>
              </a:rPr>
              <a:t> Shell script</a:t>
            </a:r>
            <a:endParaRPr lang="en-US" dirty="0">
              <a:solidFill>
                <a:schemeClr val="tx1"/>
              </a:solidFill>
            </a:endParaRPr>
          </a:p>
          <a:p>
            <a:pPr marL="571500" indent="-571500">
              <a:buFont typeface="+mj-lt"/>
              <a:buAutoNum type="romanUcPeriod"/>
            </a:pPr>
            <a:r>
              <a:rPr lang="en-US" dirty="0" err="1">
                <a:solidFill>
                  <a:schemeClr val="tx1"/>
                </a:solidFill>
              </a:rPr>
              <a:t>Các</a:t>
            </a:r>
            <a:r>
              <a:rPr lang="en-US" dirty="0">
                <a:solidFill>
                  <a:schemeClr val="tx1"/>
                </a:solidFill>
              </a:rPr>
              <a:t> </a:t>
            </a:r>
            <a:r>
              <a:rPr lang="en-US" dirty="0" err="1">
                <a:solidFill>
                  <a:schemeClr val="tx1"/>
                </a:solidFill>
              </a:rPr>
              <a:t>loại</a:t>
            </a:r>
            <a:r>
              <a:rPr lang="en-US" dirty="0">
                <a:solidFill>
                  <a:schemeClr val="tx1"/>
                </a:solidFill>
              </a:rPr>
              <a:t> Shell </a:t>
            </a:r>
            <a:r>
              <a:rPr lang="en-US" dirty="0" err="1">
                <a:solidFill>
                  <a:schemeClr val="tx1"/>
                </a:solidFill>
              </a:rPr>
              <a:t>trong</a:t>
            </a:r>
            <a:r>
              <a:rPr lang="en-US" dirty="0">
                <a:solidFill>
                  <a:schemeClr val="tx1"/>
                </a:solidFill>
              </a:rPr>
              <a:t> Linux</a:t>
            </a:r>
            <a:endParaRPr lang="en-US" dirty="0">
              <a:solidFill>
                <a:schemeClr val="tx1"/>
              </a:solidFill>
            </a:endParaRPr>
          </a:p>
          <a:p>
            <a:pPr marL="571500" indent="-571500">
              <a:buFont typeface="+mj-lt"/>
              <a:buAutoNum type="romanUcPeriod"/>
            </a:pPr>
            <a:r>
              <a:rPr lang="en-US" dirty="0" err="1">
                <a:solidFill>
                  <a:schemeClr val="tx1"/>
                </a:solidFill>
              </a:rPr>
              <a:t>Thông</a:t>
            </a:r>
            <a:r>
              <a:rPr lang="en-US" dirty="0">
                <a:solidFill>
                  <a:schemeClr val="tx1"/>
                </a:solidFill>
              </a:rPr>
              <a:t> </a:t>
            </a:r>
            <a:r>
              <a:rPr lang="en-US" dirty="0" err="1">
                <a:solidFill>
                  <a:schemeClr val="tx1"/>
                </a:solidFill>
              </a:rPr>
              <a:t>dịch</a:t>
            </a:r>
            <a:endParaRPr lang="en-US" dirty="0">
              <a:solidFill>
                <a:schemeClr val="tx1"/>
              </a:solidFill>
            </a:endParaRPr>
          </a:p>
          <a:p>
            <a:pPr marL="571500" indent="-571500">
              <a:buFont typeface="+mj-lt"/>
              <a:buAutoNum type="romanUcPeriod"/>
            </a:pPr>
            <a:r>
              <a:rPr lang="en-US" dirty="0" err="1">
                <a:solidFill>
                  <a:schemeClr val="tx1"/>
                </a:solidFill>
              </a:rPr>
              <a:t>Tham</a:t>
            </a:r>
            <a:r>
              <a:rPr lang="en-US" dirty="0">
                <a:solidFill>
                  <a:schemeClr val="tx1"/>
                </a:solidFill>
              </a:rPr>
              <a:t> </a:t>
            </a:r>
            <a:r>
              <a:rPr lang="en-US" dirty="0" err="1">
                <a:solidFill>
                  <a:schemeClr val="tx1"/>
                </a:solidFill>
              </a:rPr>
              <a:t>biến</a:t>
            </a:r>
            <a:r>
              <a:rPr lang="en-US" dirty="0">
                <a:solidFill>
                  <a:schemeClr val="tx1"/>
                </a:solidFill>
              </a:rPr>
              <a:t> </a:t>
            </a:r>
            <a:r>
              <a:rPr lang="en-US" dirty="0" err="1">
                <a:solidFill>
                  <a:schemeClr val="tx1"/>
                </a:solidFill>
              </a:rPr>
              <a:t>trong</a:t>
            </a:r>
            <a:r>
              <a:rPr lang="en-US" dirty="0">
                <a:solidFill>
                  <a:schemeClr val="tx1"/>
                </a:solidFill>
              </a:rPr>
              <a:t> Shell</a:t>
            </a:r>
            <a:endParaRPr lang="en-US" dirty="0">
              <a:solidFill>
                <a:schemeClr val="tx1"/>
              </a:solidFill>
            </a:endParaRPr>
          </a:p>
          <a:p>
            <a:pPr marL="571500" indent="-571500">
              <a:buFont typeface="+mj-lt"/>
              <a:buAutoNum type="romanUcPeriod"/>
            </a:pPr>
            <a:r>
              <a:rPr lang="en-US" dirty="0" err="1">
                <a:solidFill>
                  <a:schemeClr val="tx1"/>
                </a:solidFill>
              </a:rPr>
              <a:t>Lệnh</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điều</a:t>
            </a:r>
            <a:r>
              <a:rPr lang="en-US" dirty="0">
                <a:solidFill>
                  <a:schemeClr val="tx1"/>
                </a:solidFill>
              </a:rPr>
              <a:t> </a:t>
            </a:r>
            <a:r>
              <a:rPr lang="en-US" dirty="0" err="1">
                <a:solidFill>
                  <a:schemeClr val="tx1"/>
                </a:solidFill>
              </a:rPr>
              <a:t>kiện</a:t>
            </a:r>
            <a:endParaRPr lang="en-US" dirty="0">
              <a:solidFill>
                <a:schemeClr val="tx1"/>
              </a:solidFill>
            </a:endParaRPr>
          </a:p>
          <a:p>
            <a:pPr marL="571500" indent="-571500">
              <a:buFont typeface="+mj-lt"/>
              <a:buAutoNum type="romanUcPeriod"/>
            </a:pPr>
            <a:r>
              <a:rPr lang="en-US" dirty="0" err="1">
                <a:solidFill>
                  <a:schemeClr val="tx1"/>
                </a:solidFill>
              </a:rPr>
              <a:t>Cấu</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điều</a:t>
            </a:r>
            <a:r>
              <a:rPr lang="en-US" dirty="0">
                <a:solidFill>
                  <a:schemeClr val="tx1"/>
                </a:solidFill>
              </a:rPr>
              <a:t> </a:t>
            </a:r>
            <a:r>
              <a:rPr lang="en-US" dirty="0" err="1">
                <a:solidFill>
                  <a:schemeClr val="tx1"/>
                </a:solidFill>
              </a:rPr>
              <a:t>khiển</a:t>
            </a:r>
            <a:r>
              <a:rPr lang="en-US" dirty="0">
                <a:solidFill>
                  <a:schemeClr val="tx1"/>
                </a:solidFill>
              </a:rPr>
              <a:t> </a:t>
            </a:r>
            <a:r>
              <a:rPr lang="en-US" dirty="0" err="1">
                <a:solidFill>
                  <a:schemeClr val="tx1"/>
                </a:solidFill>
              </a:rPr>
              <a:t>trong</a:t>
            </a:r>
            <a:r>
              <a:rPr lang="en-US" dirty="0">
                <a:solidFill>
                  <a:schemeClr val="tx1"/>
                </a:solidFill>
              </a:rPr>
              <a:t> Shell</a:t>
            </a:r>
            <a:endParaRPr lang="en-US" dirty="0">
              <a:solidFill>
                <a:schemeClr val="tx1"/>
              </a:solidFill>
            </a:endParaRPr>
          </a:p>
          <a:p>
            <a:pPr marL="571500" indent="-571500">
              <a:buFont typeface="+mj-lt"/>
              <a:buAutoNum type="romanUcPeriod"/>
            </a:pPr>
            <a:r>
              <a:rPr lang="en-US" dirty="0" err="1">
                <a:solidFill>
                  <a:schemeClr val="tx1"/>
                </a:solidFill>
              </a:rPr>
              <a:t>Phép</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học</a:t>
            </a:r>
            <a:r>
              <a:rPr lang="en-US" dirty="0">
                <a:solidFill>
                  <a:schemeClr val="tx1"/>
                </a:solidFill>
              </a:rPr>
              <a:t> </a:t>
            </a:r>
            <a:r>
              <a:rPr lang="en-US" dirty="0" err="1">
                <a:solidFill>
                  <a:schemeClr val="tx1"/>
                </a:solidFill>
              </a:rPr>
              <a:t>trong</a:t>
            </a:r>
            <a:r>
              <a:rPr lang="en-US" dirty="0">
                <a:solidFill>
                  <a:schemeClr val="tx1"/>
                </a:solidFill>
              </a:rPr>
              <a:t> Shell</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LỆNH KIỂM TRA ĐIỀU KIỆN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508000" y="1898374"/>
            <a:ext cx="11313526" cy="389282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CẤU TRÚC ĐIỀU KHIỂN TRONG SHELL</a:t>
            </a:r>
            <a:endParaRPr lang="en-US" dirty="0"/>
          </a:p>
        </p:txBody>
      </p:sp>
      <p:sp>
        <p:nvSpPr>
          <p:cNvPr id="3" name="Content Placeholder 2"/>
          <p:cNvSpPr>
            <a:spLocks noGrp="1"/>
          </p:cNvSpPr>
          <p:nvPr>
            <p:ph idx="1"/>
          </p:nvPr>
        </p:nvSpPr>
        <p:spPr/>
        <p:txBody>
          <a:bodyPr/>
          <a:lstStyle/>
          <a:p>
            <a:r>
              <a:rPr lang="en-US" dirty="0" err="1">
                <a:solidFill>
                  <a:schemeClr val="tx1"/>
                </a:solidFill>
              </a:rPr>
              <a:t>Cấu</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rẽ</a:t>
            </a:r>
            <a:r>
              <a:rPr lang="en-US" dirty="0">
                <a:solidFill>
                  <a:schemeClr val="tx1"/>
                </a:solidFill>
              </a:rPr>
              <a:t> </a:t>
            </a:r>
            <a:r>
              <a:rPr lang="en-US" dirty="0" err="1">
                <a:solidFill>
                  <a:schemeClr val="tx1"/>
                </a:solidFill>
              </a:rPr>
              <a:t>nhánh</a:t>
            </a:r>
            <a:endParaRPr lang="en-US" dirty="0">
              <a:solidFill>
                <a:schemeClr val="tx1"/>
              </a:solidFill>
            </a:endParaRPr>
          </a:p>
          <a:p>
            <a:r>
              <a:rPr lang="en-US" dirty="0" err="1">
                <a:solidFill>
                  <a:schemeClr val="tx1"/>
                </a:solidFill>
              </a:rPr>
              <a:t>Cấu</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lặp</a:t>
            </a:r>
            <a:endParaRPr lang="en-US" dirty="0" err="1">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4" name="Rectangle 3"/>
          <p:cNvSpPr txBox="1"/>
          <p:nvPr/>
        </p:nvSpPr>
        <p:spPr bwMode="auto">
          <a:xfrm>
            <a:off x="1730513" y="146105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ts val="600"/>
              </a:spcBef>
              <a:spcAft>
                <a:spcPts val="600"/>
              </a:spcAft>
              <a:buFont typeface="Wingdings" panose="05000000000000000000"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anose="05000000000000000000"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a:lstStyle>
          <a:p>
            <a:r>
              <a:rPr lang="en-US" altLang="en-US" b="1" kern="0">
                <a:solidFill>
                  <a:schemeClr val="tx1"/>
                </a:solidFill>
              </a:rPr>
              <a:t>If</a:t>
            </a:r>
            <a:endParaRPr lang="en-US" altLang="en-US" b="1" kern="0">
              <a:solidFill>
                <a:schemeClr val="tx1"/>
              </a:solidFill>
            </a:endParaRPr>
          </a:p>
          <a:p>
            <a:pPr>
              <a:buFontTx/>
              <a:buNone/>
            </a:pPr>
            <a:r>
              <a:rPr lang="en-US" altLang="en-US" kern="0">
                <a:solidFill>
                  <a:schemeClr val="tx1"/>
                </a:solidFill>
              </a:rPr>
              <a:t>if condition 		if condition; then </a:t>
            </a:r>
            <a:endParaRPr lang="en-US" altLang="en-US" kern="0">
              <a:solidFill>
                <a:schemeClr val="tx1"/>
              </a:solidFill>
            </a:endParaRPr>
          </a:p>
          <a:p>
            <a:pPr>
              <a:buFontTx/>
              <a:buNone/>
            </a:pPr>
            <a:r>
              <a:rPr lang="en-US" altLang="en-US" kern="0">
                <a:solidFill>
                  <a:schemeClr val="tx1"/>
                </a:solidFill>
              </a:rPr>
              <a:t>then					statement	</a:t>
            </a:r>
            <a:endParaRPr lang="en-US" altLang="en-US" kern="0">
              <a:solidFill>
                <a:schemeClr val="tx1"/>
              </a:solidFill>
            </a:endParaRPr>
          </a:p>
          <a:p>
            <a:pPr lvl="1">
              <a:buFont typeface="Wingdings" panose="05000000000000000000" pitchFamily="2" charset="2"/>
              <a:buNone/>
            </a:pPr>
            <a:r>
              <a:rPr lang="en-US" altLang="en-US" kern="0">
                <a:solidFill>
                  <a:schemeClr val="tx1"/>
                </a:solidFill>
              </a:rPr>
              <a:t>statement		</a:t>
            </a:r>
            <a:r>
              <a:rPr lang="en-US" altLang="en-US" b="1" kern="0">
                <a:solidFill>
                  <a:schemeClr val="tx1"/>
                </a:solidFill>
              </a:rPr>
              <a:t>fi</a:t>
            </a:r>
            <a:endParaRPr lang="en-US" altLang="en-US" b="1" kern="0">
              <a:solidFill>
                <a:schemeClr val="tx1"/>
              </a:solidFill>
            </a:endParaRPr>
          </a:p>
          <a:p>
            <a:pPr>
              <a:buFontTx/>
              <a:buNone/>
            </a:pPr>
            <a:r>
              <a:rPr lang="en-US" altLang="en-US" kern="0">
                <a:solidFill>
                  <a:schemeClr val="tx1"/>
                </a:solidFill>
              </a:rPr>
              <a:t>fi</a:t>
            </a:r>
            <a:endParaRPr lang="en-US" altLang="en-US" kern="0">
              <a:solidFill>
                <a:schemeClr val="tx1"/>
              </a:solidFill>
            </a:endParaRPr>
          </a:p>
          <a:p>
            <a:endParaRPr lang="en-US" altLang="en-US" kern="0" dirty="0">
              <a:solidFill>
                <a:schemeClr val="tx1"/>
              </a:solidFill>
            </a:endParaRPr>
          </a:p>
        </p:txBody>
      </p:sp>
      <p:sp>
        <p:nvSpPr>
          <p:cNvPr id="5" name="Rectangle 5"/>
          <p:cNvSpPr>
            <a:spLocks noChangeArrowheads="1"/>
          </p:cNvSpPr>
          <p:nvPr/>
        </p:nvSpPr>
        <p:spPr bwMode="auto">
          <a:xfrm>
            <a:off x="1654313" y="2068880"/>
            <a:ext cx="2362200" cy="2362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1"/>
              </a:buBlip>
              <a:defRPr sz="3200">
                <a:solidFill>
                  <a:schemeClr val="tx1"/>
                </a:solidFill>
                <a:latin typeface="Tahoma" panose="020B0604030504040204" pitchFamily="34" charset="0"/>
                <a:cs typeface="Tahoma" panose="020B0604030504040204" pitchFamily="34" charset="0"/>
              </a:defRPr>
            </a:lvl1pPr>
            <a:lvl2pPr marL="742950" indent="-285750" eaLnBrk="0" hangingPunct="0">
              <a:spcBef>
                <a:spcPct val="20000"/>
              </a:spcBef>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eaLnBrk="0" hangingPunct="0">
              <a:spcBef>
                <a:spcPct val="20000"/>
              </a:spcBef>
              <a:buClr>
                <a:srgbClr val="984807"/>
              </a:buClr>
              <a:buFont typeface="Wingdings" panose="05000000000000000000" pitchFamily="2" charset="2"/>
              <a:buChar char="ü"/>
              <a:defRPr sz="2400">
                <a:solidFill>
                  <a:schemeClr val="tx1"/>
                </a:solidFill>
                <a:latin typeface="Tahoma" panose="020B0604030504040204" pitchFamily="34" charset="0"/>
                <a:cs typeface="Tahoma" panose="020B0604030504040204" pitchFamily="34" charset="0"/>
              </a:defRPr>
            </a:lvl3pPr>
            <a:lvl4pPr marL="1600200" indent="-228600" eaLnBrk="0" hangingPunct="0">
              <a:spcBef>
                <a:spcPct val="20000"/>
              </a:spcBef>
              <a:buFont typeface="Arial" panose="0208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eaLnBrk="0" hangingPunct="0">
              <a:spcBef>
                <a:spcPct val="20000"/>
              </a:spcBef>
              <a:buBlip>
                <a:blip r:embed="rId2"/>
              </a:buBlip>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Blip>
                <a:blip r:embed="rId2"/>
              </a:buBlip>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Blip>
                <a:blip r:embed="rId2"/>
              </a:buBlip>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Blip>
                <a:blip r:embed="rId2"/>
              </a:buBlip>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Blip>
                <a:blip r:embed="rId2"/>
              </a:buBlip>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80604020202020204" pitchFamily="34" charset="0"/>
            </a:endParaRPr>
          </a:p>
        </p:txBody>
      </p:sp>
      <p:sp>
        <p:nvSpPr>
          <p:cNvPr id="6" name="Rectangle 6"/>
          <p:cNvSpPr>
            <a:spLocks noChangeArrowheads="1"/>
          </p:cNvSpPr>
          <p:nvPr/>
        </p:nvSpPr>
        <p:spPr bwMode="auto">
          <a:xfrm>
            <a:off x="5311913" y="2070652"/>
            <a:ext cx="3276600" cy="2057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1"/>
              </a:buBlip>
              <a:defRPr sz="3200">
                <a:solidFill>
                  <a:schemeClr val="tx1"/>
                </a:solidFill>
                <a:latin typeface="Tahoma" panose="020B0604030504040204" pitchFamily="34" charset="0"/>
                <a:cs typeface="Tahoma" panose="020B0604030504040204" pitchFamily="34" charset="0"/>
              </a:defRPr>
            </a:lvl1pPr>
            <a:lvl2pPr marL="742950" indent="-285750" eaLnBrk="0" hangingPunct="0">
              <a:spcBef>
                <a:spcPct val="20000"/>
              </a:spcBef>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eaLnBrk="0" hangingPunct="0">
              <a:spcBef>
                <a:spcPct val="20000"/>
              </a:spcBef>
              <a:buClr>
                <a:srgbClr val="984807"/>
              </a:buClr>
              <a:buFont typeface="Wingdings" panose="05000000000000000000" pitchFamily="2" charset="2"/>
              <a:buChar char="ü"/>
              <a:defRPr sz="2400">
                <a:solidFill>
                  <a:schemeClr val="tx1"/>
                </a:solidFill>
                <a:latin typeface="Tahoma" panose="020B0604030504040204" pitchFamily="34" charset="0"/>
                <a:cs typeface="Tahoma" panose="020B0604030504040204" pitchFamily="34" charset="0"/>
              </a:defRPr>
            </a:lvl3pPr>
            <a:lvl4pPr marL="1600200" indent="-228600" eaLnBrk="0" hangingPunct="0">
              <a:spcBef>
                <a:spcPct val="20000"/>
              </a:spcBef>
              <a:buFont typeface="Arial" panose="0208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eaLnBrk="0" hangingPunct="0">
              <a:spcBef>
                <a:spcPct val="20000"/>
              </a:spcBef>
              <a:buBlip>
                <a:blip r:embed="rId2"/>
              </a:buBlip>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Blip>
                <a:blip r:embed="rId2"/>
              </a:buBlip>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Blip>
                <a:blip r:embed="rId2"/>
              </a:buBlip>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Blip>
                <a:blip r:embed="rId2"/>
              </a:buBlip>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Blip>
                <a:blip r:embed="rId2"/>
              </a:buBlip>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FontTx/>
              <a:buNone/>
            </a:pPr>
            <a:endParaRPr lang="en-US" altLang="en-US" sz="1800">
              <a:latin typeface="Arial" panose="0208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pPr lvl="1"/>
            <a:r>
              <a:rPr lang="en-US" altLang="en-US" dirty="0">
                <a:solidFill>
                  <a:schemeClr val="tx1"/>
                </a:solidFill>
              </a:rPr>
              <a:t>So </a:t>
            </a:r>
            <a:r>
              <a:rPr lang="en-US" altLang="en-US" dirty="0" err="1">
                <a:solidFill>
                  <a:schemeClr val="tx1"/>
                </a:solidFill>
              </a:rPr>
              <a:t>sánh</a:t>
            </a:r>
            <a:r>
              <a:rPr lang="en-US" altLang="en-US" dirty="0">
                <a:solidFill>
                  <a:schemeClr val="tx1"/>
                </a:solidFill>
              </a:rPr>
              <a:t> </a:t>
            </a:r>
            <a:r>
              <a:rPr lang="en-US" altLang="en-US" dirty="0" err="1">
                <a:solidFill>
                  <a:schemeClr val="tx1"/>
                </a:solidFill>
              </a:rPr>
              <a:t>hai</a:t>
            </a:r>
            <a:r>
              <a:rPr lang="en-US" altLang="en-US" dirty="0">
                <a:solidFill>
                  <a:schemeClr val="tx1"/>
                </a:solidFill>
              </a:rPr>
              <a:t> </a:t>
            </a:r>
            <a:r>
              <a:rPr lang="en-US" altLang="en-US" dirty="0" err="1">
                <a:solidFill>
                  <a:schemeClr val="tx1"/>
                </a:solidFill>
              </a:rPr>
              <a:t>số</a:t>
            </a:r>
            <a:endParaRPr lang="en-US" altLang="en-US" dirty="0">
              <a:solidFill>
                <a:schemeClr val="tx1"/>
              </a:solidFill>
            </a:endParaRPr>
          </a:p>
          <a:p>
            <a:pPr>
              <a:buNone/>
            </a:pPr>
            <a:r>
              <a:rPr lang="en-US" altLang="en-US" dirty="0">
                <a:solidFill>
                  <a:schemeClr val="tx1"/>
                </a:solidFill>
              </a:rPr>
              <a:t>			</a:t>
            </a:r>
            <a:r>
              <a:rPr lang="en-US" altLang="en-US" sz="2000" b="1" dirty="0">
                <a:solidFill>
                  <a:schemeClr val="tx1"/>
                </a:solidFill>
              </a:rPr>
              <a:t>n &lt;primitive&gt; m</a:t>
            </a:r>
            <a:endParaRPr lang="en-US" altLang="en-US" sz="2000" b="1" dirty="0">
              <a:solidFill>
                <a:schemeClr val="tx1"/>
              </a:solidFill>
            </a:endParaRPr>
          </a:p>
          <a:p>
            <a:pPr lvl="1">
              <a:buFontTx/>
              <a:buNone/>
            </a:pPr>
            <a:r>
              <a:rPr lang="en-US" altLang="en-US" dirty="0">
                <a:solidFill>
                  <a:schemeClr val="tx1"/>
                </a:solidFill>
              </a:rPr>
              <a:t>	</a:t>
            </a:r>
            <a:r>
              <a:rPr lang="en-US" altLang="en-US" b="1" dirty="0">
                <a:solidFill>
                  <a:schemeClr val="tx1"/>
                </a:solidFill>
              </a:rPr>
              <a:t>–eq</a:t>
            </a:r>
            <a:r>
              <a:rPr lang="en-US" altLang="en-US" dirty="0">
                <a:solidFill>
                  <a:schemeClr val="tx1"/>
                </a:solidFill>
              </a:rPr>
              <a:t>	: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của</a:t>
            </a:r>
            <a:r>
              <a:rPr lang="en-US" altLang="en-US" dirty="0">
                <a:solidFill>
                  <a:schemeClr val="tx1"/>
                </a:solidFill>
              </a:rPr>
              <a:t> n </a:t>
            </a:r>
            <a:r>
              <a:rPr lang="en-US" altLang="en-US" dirty="0" err="1">
                <a:solidFill>
                  <a:schemeClr val="tx1"/>
                </a:solidFill>
              </a:rPr>
              <a:t>và</a:t>
            </a:r>
            <a:r>
              <a:rPr lang="en-US" altLang="en-US" dirty="0">
                <a:solidFill>
                  <a:schemeClr val="tx1"/>
                </a:solidFill>
              </a:rPr>
              <a:t> m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nhau</a:t>
            </a:r>
            <a:r>
              <a:rPr lang="en-US" altLang="en-US" dirty="0">
                <a:solidFill>
                  <a:schemeClr val="tx1"/>
                </a:solidFill>
              </a:rPr>
              <a:t>.</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–ne</a:t>
            </a:r>
            <a:r>
              <a:rPr lang="en-US" altLang="en-US" dirty="0">
                <a:solidFill>
                  <a:schemeClr val="tx1"/>
                </a:solidFill>
              </a:rPr>
              <a:t>	: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của</a:t>
            </a:r>
            <a:r>
              <a:rPr lang="en-US" altLang="en-US" dirty="0">
                <a:solidFill>
                  <a:schemeClr val="tx1"/>
                </a:solidFill>
              </a:rPr>
              <a:t> n </a:t>
            </a:r>
            <a:r>
              <a:rPr lang="en-US" altLang="en-US" dirty="0" err="1">
                <a:solidFill>
                  <a:schemeClr val="tx1"/>
                </a:solidFill>
              </a:rPr>
              <a:t>và</a:t>
            </a:r>
            <a:r>
              <a:rPr lang="en-US" altLang="en-US" dirty="0">
                <a:solidFill>
                  <a:schemeClr val="tx1"/>
                </a:solidFill>
              </a:rPr>
              <a:t> m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nhau</a:t>
            </a:r>
            <a:r>
              <a:rPr lang="en-US" altLang="en-US" dirty="0">
                <a:solidFill>
                  <a:schemeClr val="tx1"/>
                </a:solidFill>
              </a:rPr>
              <a:t>.</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a:t>
            </a:r>
            <a:r>
              <a:rPr lang="en-US" altLang="en-US" b="1" dirty="0" err="1">
                <a:solidFill>
                  <a:schemeClr val="tx1"/>
                </a:solidFill>
              </a:rPr>
              <a:t>gt</a:t>
            </a:r>
            <a:r>
              <a:rPr lang="en-US" altLang="en-US" dirty="0">
                <a:solidFill>
                  <a:schemeClr val="tx1"/>
                </a:solidFill>
              </a:rPr>
              <a:t>	: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của</a:t>
            </a:r>
            <a:r>
              <a:rPr lang="en-US" altLang="en-US" dirty="0">
                <a:solidFill>
                  <a:schemeClr val="tx1"/>
                </a:solidFill>
              </a:rPr>
              <a:t> n </a:t>
            </a:r>
            <a:r>
              <a:rPr lang="en-US" altLang="en-US" dirty="0" err="1">
                <a:solidFill>
                  <a:schemeClr val="tx1"/>
                </a:solidFill>
              </a:rPr>
              <a:t>lớn</a:t>
            </a:r>
            <a:r>
              <a:rPr lang="en-US" altLang="en-US" dirty="0">
                <a:solidFill>
                  <a:schemeClr val="tx1"/>
                </a:solidFill>
              </a:rPr>
              <a:t> </a:t>
            </a:r>
            <a:r>
              <a:rPr lang="en-US" altLang="en-US" dirty="0" err="1">
                <a:solidFill>
                  <a:schemeClr val="tx1"/>
                </a:solidFill>
              </a:rPr>
              <a:t>hơn</a:t>
            </a:r>
            <a:r>
              <a:rPr lang="en-US" altLang="en-US" dirty="0">
                <a:solidFill>
                  <a:schemeClr val="tx1"/>
                </a:solidFill>
              </a:rPr>
              <a:t> m.</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a:t>
            </a:r>
            <a:r>
              <a:rPr lang="en-US" altLang="en-US" b="1" dirty="0" err="1">
                <a:solidFill>
                  <a:schemeClr val="tx1"/>
                </a:solidFill>
              </a:rPr>
              <a:t>lt</a:t>
            </a:r>
            <a:r>
              <a:rPr lang="en-US" altLang="en-US" dirty="0">
                <a:solidFill>
                  <a:schemeClr val="tx1"/>
                </a:solidFill>
              </a:rPr>
              <a:t>	: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của</a:t>
            </a:r>
            <a:r>
              <a:rPr lang="en-US" altLang="en-US" dirty="0">
                <a:solidFill>
                  <a:schemeClr val="tx1"/>
                </a:solidFill>
              </a:rPr>
              <a:t> n </a:t>
            </a:r>
            <a:r>
              <a:rPr lang="en-US" altLang="en-US" dirty="0" err="1">
                <a:solidFill>
                  <a:schemeClr val="tx1"/>
                </a:solidFill>
              </a:rPr>
              <a:t>nhỏ</a:t>
            </a:r>
            <a:r>
              <a:rPr lang="en-US" altLang="en-US" dirty="0">
                <a:solidFill>
                  <a:schemeClr val="tx1"/>
                </a:solidFill>
              </a:rPr>
              <a:t> </a:t>
            </a:r>
            <a:r>
              <a:rPr lang="en-US" altLang="en-US" dirty="0" err="1">
                <a:solidFill>
                  <a:schemeClr val="tx1"/>
                </a:solidFill>
              </a:rPr>
              <a:t>hơn</a:t>
            </a:r>
            <a:r>
              <a:rPr lang="en-US" altLang="en-US" dirty="0">
                <a:solidFill>
                  <a:schemeClr val="tx1"/>
                </a:solidFill>
              </a:rPr>
              <a:t> m.</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a:t>
            </a:r>
            <a:r>
              <a:rPr lang="en-US" altLang="en-US" b="1" dirty="0" err="1">
                <a:solidFill>
                  <a:schemeClr val="tx1"/>
                </a:solidFill>
              </a:rPr>
              <a:t>ge</a:t>
            </a:r>
            <a:r>
              <a:rPr lang="en-US" altLang="en-US" dirty="0">
                <a:solidFill>
                  <a:schemeClr val="tx1"/>
                </a:solidFill>
              </a:rPr>
              <a:t>	: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của</a:t>
            </a:r>
            <a:r>
              <a:rPr lang="en-US" altLang="en-US" dirty="0">
                <a:solidFill>
                  <a:schemeClr val="tx1"/>
                </a:solidFill>
              </a:rPr>
              <a:t> n </a:t>
            </a:r>
            <a:r>
              <a:rPr lang="en-US" altLang="en-US" dirty="0" err="1">
                <a:solidFill>
                  <a:schemeClr val="tx1"/>
                </a:solidFill>
              </a:rPr>
              <a:t>lớn</a:t>
            </a:r>
            <a:r>
              <a:rPr lang="en-US" altLang="en-US" dirty="0">
                <a:solidFill>
                  <a:schemeClr val="tx1"/>
                </a:solidFill>
              </a:rPr>
              <a:t> </a:t>
            </a:r>
            <a:r>
              <a:rPr lang="en-US" altLang="en-US" dirty="0" err="1">
                <a:solidFill>
                  <a:schemeClr val="tx1"/>
                </a:solidFill>
              </a:rPr>
              <a:t>hơn</a:t>
            </a:r>
            <a:r>
              <a:rPr lang="en-US" altLang="en-US" dirty="0">
                <a:solidFill>
                  <a:schemeClr val="tx1"/>
                </a:solidFill>
              </a:rPr>
              <a:t> hay </a:t>
            </a:r>
            <a:r>
              <a:rPr lang="en-US" altLang="en-US" dirty="0" err="1">
                <a:solidFill>
                  <a:schemeClr val="tx1"/>
                </a:solidFill>
              </a:rPr>
              <a:t>bằng</a:t>
            </a:r>
            <a:r>
              <a:rPr lang="en-US" altLang="en-US" dirty="0">
                <a:solidFill>
                  <a:schemeClr val="tx1"/>
                </a:solidFill>
              </a:rPr>
              <a:t> m.</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–le</a:t>
            </a:r>
            <a:r>
              <a:rPr lang="en-US" altLang="en-US" dirty="0">
                <a:solidFill>
                  <a:schemeClr val="tx1"/>
                </a:solidFill>
              </a:rPr>
              <a:t>	: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n </a:t>
            </a:r>
            <a:r>
              <a:rPr lang="en-US" altLang="en-US" dirty="0" err="1">
                <a:solidFill>
                  <a:schemeClr val="tx1"/>
                </a:solidFill>
              </a:rPr>
              <a:t>nhỏ</a:t>
            </a:r>
            <a:r>
              <a:rPr lang="en-US" altLang="en-US" dirty="0">
                <a:solidFill>
                  <a:schemeClr val="tx1"/>
                </a:solidFill>
              </a:rPr>
              <a:t> </a:t>
            </a:r>
            <a:r>
              <a:rPr lang="en-US" altLang="en-US" dirty="0" err="1">
                <a:solidFill>
                  <a:schemeClr val="tx1"/>
                </a:solidFill>
              </a:rPr>
              <a:t>hơn</a:t>
            </a:r>
            <a:r>
              <a:rPr lang="en-US" altLang="en-US" dirty="0">
                <a:solidFill>
                  <a:schemeClr val="tx1"/>
                </a:solidFill>
              </a:rPr>
              <a:t> hay </a:t>
            </a:r>
            <a:r>
              <a:rPr lang="en-US" altLang="en-US" dirty="0" err="1">
                <a:solidFill>
                  <a:schemeClr val="tx1"/>
                </a:solidFill>
              </a:rPr>
              <a:t>bằng</a:t>
            </a:r>
            <a:r>
              <a:rPr lang="en-US" altLang="en-US" dirty="0">
                <a:solidFill>
                  <a:schemeClr val="tx1"/>
                </a:solidFill>
              </a:rPr>
              <a:t> m</a:t>
            </a:r>
            <a:r>
              <a:rPr lang="en-US" altLang="en-US" sz="1800" dirty="0">
                <a:solidFill>
                  <a:schemeClr val="tx1"/>
                </a:solidFill>
              </a:rPr>
              <a:t>.</a:t>
            </a:r>
            <a:endParaRPr lang="en-US" altLang="en-US" sz="18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pPr lvl="1"/>
            <a:r>
              <a:rPr lang="en-US" altLang="en-US" dirty="0">
                <a:solidFill>
                  <a:schemeClr val="tx1"/>
                </a:solidFill>
              </a:rPr>
              <a:t>So </a:t>
            </a:r>
            <a:r>
              <a:rPr lang="en-US" altLang="en-US" dirty="0" err="1">
                <a:solidFill>
                  <a:schemeClr val="tx1"/>
                </a:solidFill>
              </a:rPr>
              <a:t>sánh</a:t>
            </a:r>
            <a:r>
              <a:rPr lang="en-US" altLang="en-US" dirty="0">
                <a:solidFill>
                  <a:schemeClr val="tx1"/>
                </a:solidFill>
              </a:rPr>
              <a:t> </a:t>
            </a:r>
            <a:r>
              <a:rPr lang="en-US" altLang="en-US" dirty="0" err="1">
                <a:solidFill>
                  <a:schemeClr val="tx1"/>
                </a:solidFill>
              </a:rPr>
              <a:t>hai</a:t>
            </a:r>
            <a:r>
              <a:rPr lang="en-US" altLang="en-US" dirty="0">
                <a:solidFill>
                  <a:schemeClr val="tx1"/>
                </a:solidFill>
              </a:rPr>
              <a:t> </a:t>
            </a:r>
            <a:r>
              <a:rPr lang="en-US" altLang="en-US" dirty="0" err="1">
                <a:solidFill>
                  <a:schemeClr val="tx1"/>
                </a:solidFill>
              </a:rPr>
              <a:t>chuỗi</a:t>
            </a:r>
            <a:endParaRPr lang="en-US" altLang="en-US" dirty="0">
              <a:solidFill>
                <a:schemeClr val="tx1"/>
              </a:solidFill>
            </a:endParaRPr>
          </a:p>
          <a:p>
            <a:pPr>
              <a:buNone/>
            </a:pPr>
            <a:r>
              <a:rPr lang="en-US" altLang="en-US" dirty="0">
                <a:solidFill>
                  <a:schemeClr val="tx1"/>
                </a:solidFill>
              </a:rPr>
              <a:t>		</a:t>
            </a:r>
            <a:r>
              <a:rPr lang="en-US" altLang="en-US" sz="2000" b="1" dirty="0">
                <a:solidFill>
                  <a:schemeClr val="tx1"/>
                </a:solidFill>
              </a:rPr>
              <a:t>p &lt;primitive&gt; q</a:t>
            </a:r>
            <a:endParaRPr lang="en-US" altLang="en-US" sz="2000" b="1" dirty="0">
              <a:solidFill>
                <a:schemeClr val="tx1"/>
              </a:solidFill>
            </a:endParaRPr>
          </a:p>
          <a:p>
            <a:pPr lvl="1">
              <a:buFontTx/>
              <a:buNone/>
            </a:pPr>
            <a:r>
              <a:rPr lang="en-US" altLang="en-US" dirty="0">
                <a:solidFill>
                  <a:schemeClr val="tx1"/>
                </a:solidFill>
              </a:rPr>
              <a:t>	</a:t>
            </a:r>
            <a:r>
              <a:rPr lang="en-US" altLang="en-US" b="1" dirty="0">
                <a:solidFill>
                  <a:schemeClr val="tx1"/>
                </a:solidFill>
              </a:rPr>
              <a:t>=</a:t>
            </a:r>
            <a:r>
              <a:rPr lang="en-US" altLang="en-US" dirty="0">
                <a:solidFill>
                  <a:schemeClr val="tx1"/>
                </a:solidFill>
              </a:rPr>
              <a:t>	: </a:t>
            </a:r>
            <a:r>
              <a:rPr lang="en-US" altLang="en-US" dirty="0" err="1">
                <a:solidFill>
                  <a:schemeClr val="tx1"/>
                </a:solidFill>
              </a:rPr>
              <a:t>kiểm</a:t>
            </a:r>
            <a:r>
              <a:rPr lang="en-US" altLang="en-US" dirty="0">
                <a:solidFill>
                  <a:schemeClr val="tx1"/>
                </a:solidFill>
              </a:rPr>
              <a:t> </a:t>
            </a:r>
            <a:r>
              <a:rPr lang="en-US" altLang="en-US" dirty="0" err="1">
                <a:solidFill>
                  <a:schemeClr val="tx1"/>
                </a:solidFill>
              </a:rPr>
              <a:t>tra</a:t>
            </a:r>
            <a:r>
              <a:rPr lang="en-US" altLang="en-US" dirty="0">
                <a:solidFill>
                  <a:schemeClr val="tx1"/>
                </a:solidFill>
              </a:rPr>
              <a:t> </a:t>
            </a:r>
            <a:r>
              <a:rPr lang="en-US" altLang="en-US" dirty="0" err="1">
                <a:solidFill>
                  <a:schemeClr val="tx1"/>
                </a:solidFill>
              </a:rPr>
              <a:t>rằng</a:t>
            </a:r>
            <a:r>
              <a:rPr lang="en-US" altLang="en-US" dirty="0">
                <a:solidFill>
                  <a:schemeClr val="tx1"/>
                </a:solidFill>
              </a:rPr>
              <a:t> </a:t>
            </a:r>
            <a:r>
              <a:rPr lang="en-US" altLang="en-US" dirty="0" err="1">
                <a:solidFill>
                  <a:schemeClr val="tx1"/>
                </a:solidFill>
              </a:rPr>
              <a:t>hai</a:t>
            </a:r>
            <a:r>
              <a:rPr lang="en-US" altLang="en-US" dirty="0">
                <a:solidFill>
                  <a:schemeClr val="tx1"/>
                </a:solidFill>
              </a:rPr>
              <a:t> </a:t>
            </a:r>
            <a:r>
              <a:rPr lang="en-US" altLang="en-US" dirty="0" err="1">
                <a:solidFill>
                  <a:schemeClr val="tx1"/>
                </a:solidFill>
              </a:rPr>
              <a:t>chuỗi</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nhau</a:t>
            </a:r>
            <a:r>
              <a:rPr lang="en-US" altLang="en-US" dirty="0">
                <a:solidFill>
                  <a:schemeClr val="tx1"/>
                </a:solidFill>
              </a:rPr>
              <a:t>.</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a:t>
            </a:r>
            <a:r>
              <a:rPr lang="en-US" altLang="en-US" dirty="0">
                <a:solidFill>
                  <a:schemeClr val="tx1"/>
                </a:solidFill>
              </a:rPr>
              <a:t>	: </a:t>
            </a:r>
            <a:r>
              <a:rPr lang="en-US" altLang="en-US" dirty="0" err="1">
                <a:solidFill>
                  <a:schemeClr val="tx1"/>
                </a:solidFill>
              </a:rPr>
              <a:t>kiểm</a:t>
            </a:r>
            <a:r>
              <a:rPr lang="en-US" altLang="en-US" dirty="0">
                <a:solidFill>
                  <a:schemeClr val="tx1"/>
                </a:solidFill>
              </a:rPr>
              <a:t> </a:t>
            </a:r>
            <a:r>
              <a:rPr lang="en-US" altLang="en-US" dirty="0" err="1">
                <a:solidFill>
                  <a:schemeClr val="tx1"/>
                </a:solidFill>
              </a:rPr>
              <a:t>tra</a:t>
            </a:r>
            <a:r>
              <a:rPr lang="en-US" altLang="en-US" dirty="0">
                <a:solidFill>
                  <a:schemeClr val="tx1"/>
                </a:solidFill>
              </a:rPr>
              <a:t> </a:t>
            </a:r>
            <a:r>
              <a:rPr lang="en-US" altLang="en-US" dirty="0" err="1">
                <a:solidFill>
                  <a:schemeClr val="tx1"/>
                </a:solidFill>
              </a:rPr>
              <a:t>hai</a:t>
            </a:r>
            <a:r>
              <a:rPr lang="en-US" altLang="en-US" dirty="0">
                <a:solidFill>
                  <a:schemeClr val="tx1"/>
                </a:solidFill>
              </a:rPr>
              <a:t> </a:t>
            </a:r>
            <a:r>
              <a:rPr lang="en-US" altLang="en-US" dirty="0" err="1">
                <a:solidFill>
                  <a:schemeClr val="tx1"/>
                </a:solidFill>
              </a:rPr>
              <a:t>chuỗi</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nhau</a:t>
            </a:r>
            <a:r>
              <a:rPr lang="en-US" altLang="en-US" dirty="0">
                <a:solidFill>
                  <a:schemeClr val="tx1"/>
                </a:solidFill>
              </a:rPr>
              <a:t>.</a:t>
            </a:r>
            <a:endParaRPr lang="en-US" altLang="en-US" dirty="0">
              <a:solidFill>
                <a:schemeClr val="tx1"/>
              </a:solidFill>
            </a:endParaRPr>
          </a:p>
          <a:p>
            <a:pPr>
              <a:buNone/>
            </a:pPr>
            <a:r>
              <a:rPr lang="en-US" altLang="en-US" dirty="0">
                <a:solidFill>
                  <a:schemeClr val="tx1"/>
                </a:solidFill>
              </a:rPr>
              <a:t>		</a:t>
            </a:r>
            <a:r>
              <a:rPr lang="en-US" altLang="en-US" sz="2000" b="1" dirty="0">
                <a:solidFill>
                  <a:schemeClr val="tx1"/>
                </a:solidFill>
              </a:rPr>
              <a:t>&lt;primitive&gt; p1</a:t>
            </a:r>
            <a:endParaRPr lang="en-US" altLang="en-US" sz="2000" b="1" dirty="0">
              <a:solidFill>
                <a:schemeClr val="tx1"/>
              </a:solidFill>
            </a:endParaRPr>
          </a:p>
          <a:p>
            <a:pPr lvl="1">
              <a:buFontTx/>
              <a:buNone/>
            </a:pPr>
            <a:r>
              <a:rPr lang="en-US" altLang="en-US" dirty="0">
                <a:solidFill>
                  <a:schemeClr val="tx1"/>
                </a:solidFill>
              </a:rPr>
              <a:t>	</a:t>
            </a:r>
            <a:r>
              <a:rPr lang="en-US" altLang="en-US" b="1" dirty="0">
                <a:solidFill>
                  <a:schemeClr val="tx1"/>
                </a:solidFill>
              </a:rPr>
              <a:t>–z</a:t>
            </a:r>
            <a:r>
              <a:rPr lang="en-US" altLang="en-US" dirty="0">
                <a:solidFill>
                  <a:schemeClr val="tx1"/>
                </a:solidFill>
              </a:rPr>
              <a:t>	: </a:t>
            </a:r>
            <a:r>
              <a:rPr lang="en-US" altLang="en-US" dirty="0" err="1">
                <a:solidFill>
                  <a:schemeClr val="tx1"/>
                </a:solidFill>
              </a:rPr>
              <a:t>đúng</a:t>
            </a:r>
            <a:r>
              <a:rPr lang="en-US" altLang="en-US" dirty="0">
                <a:solidFill>
                  <a:schemeClr val="tx1"/>
                </a:solidFill>
              </a:rPr>
              <a:t> </a:t>
            </a:r>
            <a:r>
              <a:rPr lang="en-US" altLang="en-US" dirty="0" err="1">
                <a:solidFill>
                  <a:schemeClr val="tx1"/>
                </a:solidFill>
              </a:rPr>
              <a:t>nếu</a:t>
            </a:r>
            <a:r>
              <a:rPr lang="en-US" altLang="en-US" dirty="0">
                <a:solidFill>
                  <a:schemeClr val="tx1"/>
                </a:solidFill>
              </a:rPr>
              <a:t> </a:t>
            </a:r>
            <a:r>
              <a:rPr lang="en-US" altLang="en-US" dirty="0" err="1">
                <a:solidFill>
                  <a:schemeClr val="tx1"/>
                </a:solidFill>
              </a:rPr>
              <a:t>chuỗi</a:t>
            </a:r>
            <a:r>
              <a:rPr lang="en-US" altLang="en-US" dirty="0">
                <a:solidFill>
                  <a:schemeClr val="tx1"/>
                </a:solidFill>
              </a:rPr>
              <a:t> p1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chiều</a:t>
            </a:r>
            <a:r>
              <a:rPr lang="en-US" altLang="en-US" dirty="0">
                <a:solidFill>
                  <a:schemeClr val="tx1"/>
                </a:solidFill>
              </a:rPr>
              <a:t> </a:t>
            </a:r>
            <a:r>
              <a:rPr lang="en-US" altLang="en-US" dirty="0" err="1">
                <a:solidFill>
                  <a:schemeClr val="tx1"/>
                </a:solidFill>
              </a:rPr>
              <a:t>dài</a:t>
            </a:r>
            <a:r>
              <a:rPr lang="en-US" altLang="en-US" dirty="0">
                <a:solidFill>
                  <a:schemeClr val="tx1"/>
                </a:solidFill>
              </a:rPr>
              <a:t> </a:t>
            </a:r>
            <a:r>
              <a:rPr lang="en-US" altLang="en-US" dirty="0" err="1">
                <a:solidFill>
                  <a:schemeClr val="tx1"/>
                </a:solidFill>
              </a:rPr>
              <a:t>là</a:t>
            </a:r>
            <a:r>
              <a:rPr lang="en-US" altLang="en-US" dirty="0">
                <a:solidFill>
                  <a:schemeClr val="tx1"/>
                </a:solidFill>
              </a:rPr>
              <a:t> 0.</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–n</a:t>
            </a:r>
            <a:r>
              <a:rPr lang="en-US" altLang="en-US" dirty="0">
                <a:solidFill>
                  <a:schemeClr val="tx1"/>
                </a:solidFill>
              </a:rPr>
              <a:t>	: </a:t>
            </a:r>
            <a:r>
              <a:rPr lang="en-US" altLang="en-US" dirty="0" err="1">
                <a:solidFill>
                  <a:schemeClr val="tx1"/>
                </a:solidFill>
              </a:rPr>
              <a:t>đúng</a:t>
            </a:r>
            <a:r>
              <a:rPr lang="en-US" altLang="en-US" dirty="0">
                <a:solidFill>
                  <a:schemeClr val="tx1"/>
                </a:solidFill>
              </a:rPr>
              <a:t> </a:t>
            </a:r>
            <a:r>
              <a:rPr lang="en-US" altLang="en-US" dirty="0" err="1">
                <a:solidFill>
                  <a:schemeClr val="tx1"/>
                </a:solidFill>
              </a:rPr>
              <a:t>nếu</a:t>
            </a:r>
            <a:r>
              <a:rPr lang="en-US" altLang="en-US" dirty="0">
                <a:solidFill>
                  <a:schemeClr val="tx1"/>
                </a:solidFill>
              </a:rPr>
              <a:t> </a:t>
            </a:r>
            <a:r>
              <a:rPr lang="en-US" altLang="en-US" dirty="0" err="1">
                <a:solidFill>
                  <a:schemeClr val="tx1"/>
                </a:solidFill>
              </a:rPr>
              <a:t>chuỗi</a:t>
            </a:r>
            <a:r>
              <a:rPr lang="en-US" altLang="en-US" dirty="0">
                <a:solidFill>
                  <a:schemeClr val="tx1"/>
                </a:solidFill>
              </a:rPr>
              <a:t> p1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chiều</a:t>
            </a:r>
            <a:r>
              <a:rPr lang="en-US" altLang="en-US" dirty="0">
                <a:solidFill>
                  <a:schemeClr val="tx1"/>
                </a:solidFill>
              </a:rPr>
              <a:t> </a:t>
            </a:r>
            <a:r>
              <a:rPr lang="en-US" altLang="en-US" dirty="0" err="1">
                <a:solidFill>
                  <a:schemeClr val="tx1"/>
                </a:solidFill>
              </a:rPr>
              <a:t>dài</a:t>
            </a:r>
            <a:r>
              <a:rPr lang="en-US" altLang="en-US" dirty="0">
                <a:solidFill>
                  <a:schemeClr val="tx1"/>
                </a:solidFill>
              </a:rPr>
              <a:t> </a:t>
            </a:r>
            <a:r>
              <a:rPr lang="en-US" altLang="en-US" dirty="0" err="1">
                <a:solidFill>
                  <a:schemeClr val="tx1"/>
                </a:solidFill>
              </a:rPr>
              <a:t>khác</a:t>
            </a:r>
            <a:r>
              <a:rPr lang="en-US" altLang="en-US" dirty="0">
                <a:solidFill>
                  <a:schemeClr val="tx1"/>
                </a:solidFill>
              </a:rPr>
              <a:t> 0.</a:t>
            </a:r>
            <a:endParaRPr lang="en-US" altLang="en-US" dirty="0">
              <a:solidFill>
                <a:schemeClr val="tx1"/>
              </a:solidFill>
            </a:endParaRPr>
          </a:p>
          <a:p>
            <a:pPr lvl="1"/>
            <a:endParaRPr lang="en-US" alt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pPr lvl="1"/>
            <a:r>
              <a:rPr lang="en-US" altLang="en-US" dirty="0">
                <a:solidFill>
                  <a:schemeClr val="tx1"/>
                </a:solidFill>
              </a:rPr>
              <a:t>So </a:t>
            </a:r>
            <a:r>
              <a:rPr lang="en-US" altLang="en-US" dirty="0" err="1">
                <a:solidFill>
                  <a:schemeClr val="tx1"/>
                </a:solidFill>
              </a:rPr>
              <a:t>sánh</a:t>
            </a:r>
            <a:r>
              <a:rPr lang="en-US" altLang="en-US" dirty="0">
                <a:solidFill>
                  <a:schemeClr val="tx1"/>
                </a:solidFill>
              </a:rPr>
              <a:t> </a:t>
            </a:r>
            <a:r>
              <a:rPr lang="en-US" altLang="en-US" dirty="0" err="1">
                <a:solidFill>
                  <a:schemeClr val="tx1"/>
                </a:solidFill>
              </a:rPr>
              <a:t>toán</a:t>
            </a:r>
            <a:r>
              <a:rPr lang="en-US" altLang="en-US" dirty="0">
                <a:solidFill>
                  <a:schemeClr val="tx1"/>
                </a:solidFill>
              </a:rPr>
              <a:t> </a:t>
            </a:r>
            <a:r>
              <a:rPr lang="en-US" altLang="en-US" dirty="0" err="1">
                <a:solidFill>
                  <a:schemeClr val="tx1"/>
                </a:solidFill>
              </a:rPr>
              <a:t>tử</a:t>
            </a:r>
            <a:r>
              <a:rPr lang="en-US" altLang="en-US" dirty="0">
                <a:solidFill>
                  <a:schemeClr val="tx1"/>
                </a:solidFill>
              </a:rPr>
              <a:t> logic</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a:t>
            </a:r>
            <a:r>
              <a:rPr lang="en-US" altLang="en-US" dirty="0">
                <a:solidFill>
                  <a:schemeClr val="tx1"/>
                </a:solidFill>
              </a:rPr>
              <a:t>	: </a:t>
            </a:r>
            <a:r>
              <a:rPr lang="en-US" altLang="en-US" dirty="0" err="1">
                <a:solidFill>
                  <a:schemeClr val="tx1"/>
                </a:solidFill>
              </a:rPr>
              <a:t>để</a:t>
            </a:r>
            <a:r>
              <a:rPr lang="en-US" altLang="en-US" dirty="0">
                <a:solidFill>
                  <a:schemeClr val="tx1"/>
                </a:solidFill>
              </a:rPr>
              <a:t> </a:t>
            </a:r>
            <a:r>
              <a:rPr lang="en-US" altLang="en-US" dirty="0" err="1">
                <a:solidFill>
                  <a:schemeClr val="tx1"/>
                </a:solidFill>
              </a:rPr>
              <a:t>phủ</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mệnh</a:t>
            </a:r>
            <a:r>
              <a:rPr lang="en-US" altLang="en-US" dirty="0">
                <a:solidFill>
                  <a:schemeClr val="tx1"/>
                </a:solidFill>
              </a:rPr>
              <a:t> </a:t>
            </a:r>
            <a:r>
              <a:rPr lang="en-US" altLang="en-US" dirty="0" err="1">
                <a:solidFill>
                  <a:schemeClr val="tx1"/>
                </a:solidFill>
              </a:rPr>
              <a:t>đề</a:t>
            </a:r>
            <a:r>
              <a:rPr lang="en-US" altLang="en-US" dirty="0">
                <a:solidFill>
                  <a:schemeClr val="tx1"/>
                </a:solidFill>
              </a:rPr>
              <a:t> logic.</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–a</a:t>
            </a:r>
            <a:r>
              <a:rPr lang="en-US" altLang="en-US" dirty="0">
                <a:solidFill>
                  <a:schemeClr val="tx1"/>
                </a:solidFill>
              </a:rPr>
              <a:t>	: AND.</a:t>
            </a:r>
            <a:endParaRPr lang="en-US" altLang="en-US" dirty="0">
              <a:solidFill>
                <a:schemeClr val="tx1"/>
              </a:solidFill>
            </a:endParaRPr>
          </a:p>
          <a:p>
            <a:pPr lvl="1">
              <a:buFontTx/>
              <a:buNone/>
            </a:pPr>
            <a:r>
              <a:rPr lang="en-US" altLang="en-US" dirty="0">
                <a:solidFill>
                  <a:schemeClr val="tx1"/>
                </a:solidFill>
              </a:rPr>
              <a:t>	</a:t>
            </a:r>
            <a:r>
              <a:rPr lang="en-US" altLang="en-US" b="1" dirty="0">
                <a:solidFill>
                  <a:schemeClr val="tx1"/>
                </a:solidFill>
              </a:rPr>
              <a:t>–o</a:t>
            </a:r>
            <a:r>
              <a:rPr lang="en-US" altLang="en-US" dirty="0">
                <a:solidFill>
                  <a:schemeClr val="tx1"/>
                </a:solidFill>
              </a:rPr>
              <a:t>	: OR.</a:t>
            </a:r>
            <a:endParaRPr lang="en-US" altLang="en-U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pPr>
              <a:buNone/>
            </a:pPr>
            <a:r>
              <a:rPr lang="en-US" altLang="en-US" b="1" dirty="0">
                <a:solidFill>
                  <a:schemeClr val="tx1"/>
                </a:solidFill>
              </a:rPr>
              <a:t>VD:</a:t>
            </a:r>
            <a:endParaRPr lang="en-US" altLang="en-US" b="1" dirty="0">
              <a:solidFill>
                <a:schemeClr val="tx1"/>
              </a:solidFill>
            </a:endParaRPr>
          </a:p>
          <a:p>
            <a:pPr lvl="3">
              <a:buNone/>
            </a:pPr>
            <a:r>
              <a:rPr lang="pt-BR" altLang="en-US" sz="2400" b="1" dirty="0">
                <a:solidFill>
                  <a:schemeClr val="tx1"/>
                </a:solidFill>
              </a:rPr>
              <a:t>if  [    -d  $r    ]</a:t>
            </a:r>
            <a:endParaRPr lang="pt-BR" altLang="en-US" sz="2400" b="1" dirty="0">
              <a:solidFill>
                <a:schemeClr val="tx1"/>
              </a:solidFill>
            </a:endParaRPr>
          </a:p>
          <a:p>
            <a:pPr lvl="3">
              <a:buNone/>
            </a:pPr>
            <a:r>
              <a:rPr lang="pt-BR" altLang="en-US" sz="2400" b="1" dirty="0">
                <a:solidFill>
                  <a:schemeClr val="tx1"/>
                </a:solidFill>
              </a:rPr>
              <a:t>then</a:t>
            </a:r>
            <a:endParaRPr lang="pt-BR" altLang="en-US" sz="2400" b="1" dirty="0">
              <a:solidFill>
                <a:schemeClr val="tx1"/>
              </a:solidFill>
            </a:endParaRPr>
          </a:p>
          <a:p>
            <a:pPr lvl="3">
              <a:buNone/>
            </a:pPr>
            <a:r>
              <a:rPr lang="pt-BR" altLang="en-US" sz="2400" b="1" dirty="0">
                <a:solidFill>
                  <a:schemeClr val="tx1"/>
                </a:solidFill>
              </a:rPr>
              <a:t>	echo  “The directory $r exists!”</a:t>
            </a:r>
            <a:endParaRPr lang="pt-BR" altLang="en-US" sz="2400" b="1" dirty="0">
              <a:solidFill>
                <a:schemeClr val="tx1"/>
              </a:solidFill>
            </a:endParaRPr>
          </a:p>
          <a:p>
            <a:pPr lvl="3">
              <a:buNone/>
            </a:pPr>
            <a:r>
              <a:rPr lang="pt-BR" altLang="en-US" sz="2400" b="1" dirty="0">
                <a:solidFill>
                  <a:schemeClr val="tx1"/>
                </a:solidFill>
              </a:rPr>
              <a:t>fi</a:t>
            </a:r>
            <a:endParaRPr lang="en-US" altLang="en-US" sz="2400" b="1" dirty="0">
              <a:solidFill>
                <a:schemeClr val="tx1"/>
              </a:solidFill>
            </a:endParaRPr>
          </a:p>
          <a:p>
            <a:endParaRPr lang="en-US" altLang="en-US" sz="2400" b="1"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4" name="Rectangle 6"/>
          <p:cNvSpPr>
            <a:spLocks noGrp="1" noChangeArrowheads="1"/>
          </p:cNvSpPr>
          <p:nvPr>
            <p:ph idx="1"/>
          </p:nvPr>
        </p:nvSpPr>
        <p:spPr>
          <a:xfrm>
            <a:off x="508000" y="1066800"/>
            <a:ext cx="11480800" cy="5486400"/>
          </a:xfrm>
        </p:spPr>
        <p:txBody>
          <a:bodyPr/>
          <a:lstStyle/>
          <a:p>
            <a:r>
              <a:rPr lang="en-US" altLang="en-US" dirty="0" err="1">
                <a:solidFill>
                  <a:schemeClr val="tx1"/>
                </a:solidFill>
              </a:rPr>
              <a:t>Cấu</a:t>
            </a:r>
            <a:r>
              <a:rPr lang="en-US" altLang="en-US" dirty="0">
                <a:solidFill>
                  <a:schemeClr val="tx1"/>
                </a:solidFill>
              </a:rPr>
              <a:t> </a:t>
            </a:r>
            <a:r>
              <a:rPr lang="en-US" altLang="en-US" dirty="0" err="1">
                <a:solidFill>
                  <a:schemeClr val="tx1"/>
                </a:solidFill>
              </a:rPr>
              <a:t>trúc</a:t>
            </a:r>
            <a:r>
              <a:rPr lang="en-US" altLang="en-US" dirty="0">
                <a:solidFill>
                  <a:schemeClr val="tx1"/>
                </a:solidFill>
              </a:rPr>
              <a:t> </a:t>
            </a:r>
            <a:r>
              <a:rPr lang="en-US" altLang="en-US" dirty="0" err="1">
                <a:solidFill>
                  <a:schemeClr val="tx1"/>
                </a:solidFill>
              </a:rPr>
              <a:t>rẽ</a:t>
            </a:r>
            <a:r>
              <a:rPr lang="en-US" altLang="en-US" dirty="0">
                <a:solidFill>
                  <a:schemeClr val="tx1"/>
                </a:solidFill>
              </a:rPr>
              <a:t> </a:t>
            </a:r>
            <a:r>
              <a:rPr lang="en-US" altLang="en-US" dirty="0" err="1">
                <a:solidFill>
                  <a:schemeClr val="tx1"/>
                </a:solidFill>
              </a:rPr>
              <a:t>nhánh</a:t>
            </a:r>
            <a:r>
              <a:rPr lang="en-US" altLang="en-US" dirty="0">
                <a:solidFill>
                  <a:schemeClr val="tx1"/>
                </a:solidFill>
              </a:rPr>
              <a:t> </a:t>
            </a:r>
            <a:r>
              <a:rPr lang="en-US" altLang="en-US" b="1" dirty="0">
                <a:solidFill>
                  <a:schemeClr val="tx1"/>
                </a:solidFill>
              </a:rPr>
              <a:t>if</a:t>
            </a:r>
            <a:endParaRPr lang="en-US" altLang="en-US" b="1" dirty="0">
              <a:solidFill>
                <a:schemeClr val="tx1"/>
              </a:solidFill>
            </a:endParaRPr>
          </a:p>
          <a:p>
            <a:pPr lvl="1">
              <a:buFontTx/>
              <a:buNone/>
            </a:pPr>
            <a:r>
              <a:rPr lang="en-US" altLang="en-US" b="1" dirty="0">
                <a:solidFill>
                  <a:schemeClr val="tx1"/>
                </a:solidFill>
              </a:rPr>
              <a:t>if   &lt;</a:t>
            </a:r>
            <a:r>
              <a:rPr lang="en-US" altLang="en-US" b="1" dirty="0" err="1">
                <a:solidFill>
                  <a:schemeClr val="tx1"/>
                </a:solidFill>
              </a:rPr>
              <a:t>biểu</a:t>
            </a:r>
            <a:r>
              <a:rPr lang="en-US" altLang="en-US" b="1" dirty="0">
                <a:solidFill>
                  <a:schemeClr val="tx1"/>
                </a:solidFill>
              </a:rPr>
              <a:t> </a:t>
            </a:r>
            <a:r>
              <a:rPr lang="en-US" altLang="en-US" b="1" dirty="0" err="1">
                <a:solidFill>
                  <a:schemeClr val="tx1"/>
                </a:solidFill>
              </a:rPr>
              <a:t>thức</a:t>
            </a:r>
            <a:r>
              <a:rPr lang="en-US" altLang="en-US" b="1" dirty="0">
                <a:solidFill>
                  <a:schemeClr val="tx1"/>
                </a:solidFill>
              </a:rPr>
              <a:t> </a:t>
            </a:r>
            <a:r>
              <a:rPr lang="en-US" altLang="en-US" b="1" dirty="0" err="1">
                <a:solidFill>
                  <a:schemeClr val="tx1"/>
                </a:solidFill>
              </a:rPr>
              <a:t>điều</a:t>
            </a:r>
            <a:r>
              <a:rPr lang="en-US" altLang="en-US" b="1" dirty="0">
                <a:solidFill>
                  <a:schemeClr val="tx1"/>
                </a:solidFill>
              </a:rPr>
              <a:t> </a:t>
            </a:r>
            <a:r>
              <a:rPr lang="en-US" altLang="en-US" b="1" dirty="0" err="1">
                <a:solidFill>
                  <a:schemeClr val="tx1"/>
                </a:solidFill>
              </a:rPr>
              <a:t>kiện</a:t>
            </a:r>
            <a:r>
              <a:rPr lang="en-US" altLang="en-US" b="1" dirty="0">
                <a:solidFill>
                  <a:schemeClr val="tx1"/>
                </a:solidFill>
              </a:rPr>
              <a:t>&gt;</a:t>
            </a:r>
            <a:endParaRPr lang="en-US" altLang="en-US" b="1" dirty="0">
              <a:solidFill>
                <a:schemeClr val="tx1"/>
              </a:solidFill>
            </a:endParaRPr>
          </a:p>
          <a:p>
            <a:pPr lvl="1">
              <a:buFontTx/>
              <a:buNone/>
            </a:pPr>
            <a:r>
              <a:rPr lang="en-US" altLang="en-US" b="1" dirty="0">
                <a:solidFill>
                  <a:schemeClr val="tx1"/>
                </a:solidFill>
              </a:rPr>
              <a:t>then</a:t>
            </a:r>
            <a:endParaRPr lang="en-US" altLang="en-US" b="1" dirty="0">
              <a:solidFill>
                <a:schemeClr val="tx1"/>
              </a:solidFill>
            </a:endParaRPr>
          </a:p>
          <a:p>
            <a:pPr lvl="1">
              <a:buFontTx/>
              <a:buNone/>
            </a:pPr>
            <a:r>
              <a:rPr lang="en-US" altLang="en-US" b="1" dirty="0">
                <a:solidFill>
                  <a:schemeClr val="tx1"/>
                </a:solidFill>
              </a:rPr>
              <a:t>		&lt;</a:t>
            </a:r>
            <a:r>
              <a:rPr lang="en-US" altLang="en-US" b="1" dirty="0" err="1">
                <a:solidFill>
                  <a:schemeClr val="tx1"/>
                </a:solidFill>
              </a:rPr>
              <a:t>lệnh</a:t>
            </a:r>
            <a:r>
              <a:rPr lang="en-US" altLang="en-US" b="1" dirty="0">
                <a:solidFill>
                  <a:schemeClr val="tx1"/>
                </a:solidFill>
              </a:rPr>
              <a:t> 1&gt;</a:t>
            </a:r>
            <a:endParaRPr lang="en-US" altLang="en-US" b="1" dirty="0">
              <a:solidFill>
                <a:schemeClr val="tx1"/>
              </a:solidFill>
            </a:endParaRPr>
          </a:p>
          <a:p>
            <a:pPr lvl="1">
              <a:buFontTx/>
              <a:buNone/>
            </a:pPr>
            <a:r>
              <a:rPr lang="en-US" altLang="en-US" b="1" dirty="0">
                <a:solidFill>
                  <a:schemeClr val="tx1"/>
                </a:solidFill>
              </a:rPr>
              <a:t>else</a:t>
            </a:r>
            <a:endParaRPr lang="en-US" altLang="en-US" b="1" dirty="0">
              <a:solidFill>
                <a:schemeClr val="tx1"/>
              </a:solidFill>
            </a:endParaRPr>
          </a:p>
          <a:p>
            <a:pPr lvl="1">
              <a:buFontTx/>
              <a:buNone/>
            </a:pPr>
            <a:r>
              <a:rPr lang="en-US" altLang="en-US" b="1" dirty="0">
                <a:solidFill>
                  <a:schemeClr val="tx1"/>
                </a:solidFill>
              </a:rPr>
              <a:t>		&lt;</a:t>
            </a:r>
            <a:r>
              <a:rPr lang="en-US" altLang="en-US" b="1" dirty="0" err="1">
                <a:solidFill>
                  <a:schemeClr val="tx1"/>
                </a:solidFill>
              </a:rPr>
              <a:t>lệnh</a:t>
            </a:r>
            <a:r>
              <a:rPr lang="en-US" altLang="en-US" b="1" dirty="0">
                <a:solidFill>
                  <a:schemeClr val="tx1"/>
                </a:solidFill>
              </a:rPr>
              <a:t> 2&gt;</a:t>
            </a:r>
            <a:endParaRPr lang="en-US" altLang="en-US" b="1" dirty="0">
              <a:solidFill>
                <a:schemeClr val="tx1"/>
              </a:solidFill>
            </a:endParaRPr>
          </a:p>
          <a:p>
            <a:pPr lvl="1">
              <a:buFontTx/>
              <a:buNone/>
            </a:pPr>
            <a:r>
              <a:rPr lang="en-US" altLang="en-US" b="1" dirty="0">
                <a:solidFill>
                  <a:schemeClr val="tx1"/>
                </a:solidFill>
              </a:rPr>
              <a:t>fi</a:t>
            </a:r>
            <a:endParaRPr lang="en-US" altLang="en-US" b="1" dirty="0">
              <a:solidFill>
                <a:schemeClr val="tx1"/>
              </a:solidFill>
            </a:endParaRPr>
          </a:p>
        </p:txBody>
      </p:sp>
      <p:sp>
        <p:nvSpPr>
          <p:cNvPr id="5" name="Text Box 4"/>
          <p:cNvSpPr txBox="1">
            <a:spLocks noChangeArrowheads="1"/>
          </p:cNvSpPr>
          <p:nvPr/>
        </p:nvSpPr>
        <p:spPr bwMode="auto">
          <a:xfrm>
            <a:off x="4793974" y="2521226"/>
            <a:ext cx="5715000" cy="3581400"/>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57200" algn="l"/>
              </a:tabLst>
              <a:defRPr>
                <a:solidFill>
                  <a:schemeClr val="tx1"/>
                </a:solidFill>
                <a:latin typeface="Arial" panose="02080604020202020204" pitchFamily="34" charset="0"/>
              </a:defRPr>
            </a:lvl1pPr>
            <a:lvl2pPr>
              <a:tabLst>
                <a:tab pos="457200" algn="l"/>
              </a:tabLst>
              <a:defRPr>
                <a:solidFill>
                  <a:schemeClr val="tx1"/>
                </a:solidFill>
                <a:latin typeface="Arial" panose="02080604020202020204" pitchFamily="34" charset="0"/>
              </a:defRPr>
            </a:lvl2pPr>
            <a:lvl3pPr>
              <a:tabLst>
                <a:tab pos="457200" algn="l"/>
              </a:tabLst>
              <a:defRPr>
                <a:solidFill>
                  <a:schemeClr val="tx1"/>
                </a:solidFill>
                <a:latin typeface="Arial" panose="02080604020202020204" pitchFamily="34" charset="0"/>
              </a:defRPr>
            </a:lvl3pPr>
            <a:lvl4pPr>
              <a:tabLst>
                <a:tab pos="457200" algn="l"/>
              </a:tabLst>
              <a:defRPr>
                <a:solidFill>
                  <a:schemeClr val="tx1"/>
                </a:solidFill>
                <a:latin typeface="Arial" panose="02080604020202020204" pitchFamily="34" charset="0"/>
              </a:defRPr>
            </a:lvl4pPr>
            <a:lvl5pPr>
              <a:tabLst>
                <a:tab pos="457200" algn="l"/>
              </a:tabLst>
              <a:defRPr>
                <a:solidFill>
                  <a:schemeClr val="tx1"/>
                </a:solidFill>
                <a:latin typeface="Arial" panose="02080604020202020204" pitchFamily="34" charset="0"/>
              </a:defRPr>
            </a:lvl5pPr>
            <a:lvl6pPr fontAlgn="base">
              <a:spcBef>
                <a:spcPct val="0"/>
              </a:spcBef>
              <a:spcAft>
                <a:spcPct val="0"/>
              </a:spcAft>
              <a:tabLst>
                <a:tab pos="457200" algn="l"/>
              </a:tabLst>
              <a:defRPr>
                <a:solidFill>
                  <a:schemeClr val="tx1"/>
                </a:solidFill>
                <a:latin typeface="Arial" panose="02080604020202020204" pitchFamily="34" charset="0"/>
              </a:defRPr>
            </a:lvl6pPr>
            <a:lvl7pPr fontAlgn="base">
              <a:spcBef>
                <a:spcPct val="0"/>
              </a:spcBef>
              <a:spcAft>
                <a:spcPct val="0"/>
              </a:spcAft>
              <a:tabLst>
                <a:tab pos="457200" algn="l"/>
              </a:tabLst>
              <a:defRPr>
                <a:solidFill>
                  <a:schemeClr val="tx1"/>
                </a:solidFill>
                <a:latin typeface="Arial" panose="02080604020202020204" pitchFamily="34" charset="0"/>
              </a:defRPr>
            </a:lvl7pPr>
            <a:lvl8pPr fontAlgn="base">
              <a:spcBef>
                <a:spcPct val="0"/>
              </a:spcBef>
              <a:spcAft>
                <a:spcPct val="0"/>
              </a:spcAft>
              <a:tabLst>
                <a:tab pos="457200" algn="l"/>
              </a:tabLst>
              <a:defRPr>
                <a:solidFill>
                  <a:schemeClr val="tx1"/>
                </a:solidFill>
                <a:latin typeface="Arial" panose="02080604020202020204" pitchFamily="34" charset="0"/>
              </a:defRPr>
            </a:lvl8pPr>
            <a:lvl9pPr fontAlgn="base">
              <a:spcBef>
                <a:spcPct val="0"/>
              </a:spcBef>
              <a:spcAft>
                <a:spcPct val="0"/>
              </a:spcAft>
              <a:tabLst>
                <a:tab pos="457200" algn="l"/>
              </a:tabLst>
              <a:defRPr>
                <a:solidFill>
                  <a:schemeClr val="tx1"/>
                </a:solidFill>
                <a:latin typeface="Arial" panose="02080604020202020204" pitchFamily="34" charset="0"/>
              </a:defRPr>
            </a:lvl9pPr>
          </a:lstStyle>
          <a:p>
            <a:r>
              <a:rPr lang="en-US" altLang="en-US" sz="2000" b="0" u="sng">
                <a:solidFill>
                  <a:schemeClr val="tx1"/>
                </a:solidFill>
                <a:latin typeface="Tahoma" panose="020B0604030504040204" pitchFamily="34" charset="0"/>
              </a:rPr>
              <a:t>Ví dụ</a:t>
            </a:r>
            <a:r>
              <a:rPr lang="en-US" altLang="en-US" sz="2000" b="0">
                <a:solidFill>
                  <a:schemeClr val="tx1"/>
                </a:solidFill>
                <a:latin typeface="Tahoma" panose="020B0604030504040204" pitchFamily="34" charset="0"/>
              </a:rPr>
              <a:t>: Nhập điểm cho môn học và xuất kết quả</a:t>
            </a:r>
            <a:endParaRPr lang="en-US" altLang="en-US" sz="2000" b="0">
              <a:solidFill>
                <a:schemeClr val="tx1"/>
              </a:solidFill>
              <a:latin typeface="Tahoma" panose="020B0604030504040204" pitchFamily="34" charset="0"/>
            </a:endParaRPr>
          </a:p>
          <a:p>
            <a:pPr lvl="1"/>
            <a:r>
              <a:rPr lang="en-US" altLang="en-US" sz="2000" b="0">
                <a:solidFill>
                  <a:schemeClr val="tx1"/>
                </a:solidFill>
                <a:latin typeface="Tahoma" panose="020B0604030504040204" pitchFamily="34" charset="0"/>
              </a:rPr>
              <a:t>Tạo tập tin </a:t>
            </a:r>
            <a:r>
              <a:rPr lang="en-US" altLang="en-US" sz="2000">
                <a:solidFill>
                  <a:schemeClr val="tx1"/>
                </a:solidFill>
                <a:latin typeface="Tahoma" panose="020B0604030504040204" pitchFamily="34" charset="0"/>
              </a:rPr>
              <a:t>ketqua</a:t>
            </a:r>
            <a:r>
              <a:rPr lang="en-US" altLang="en-US" sz="2000" b="0">
                <a:solidFill>
                  <a:schemeClr val="tx1"/>
                </a:solidFill>
                <a:latin typeface="Tahoma" panose="020B0604030504040204" pitchFamily="34" charset="0"/>
              </a:rPr>
              <a:t> có nội dung sau:</a:t>
            </a:r>
            <a:endParaRPr lang="en-US" altLang="en-US" sz="2000" b="0">
              <a:solidFill>
                <a:schemeClr val="tx1"/>
              </a:solidFill>
              <a:latin typeface="Tahoma" panose="020B0604030504040204" pitchFamily="34" charset="0"/>
            </a:endParaRPr>
          </a:p>
          <a:p>
            <a:pPr lvl="1"/>
            <a:endParaRPr lang="en-US" altLang="en-US" sz="1000" b="0">
              <a:solidFill>
                <a:schemeClr val="tx1"/>
              </a:solidFill>
              <a:latin typeface="Tahoma" panose="020B0604030504040204" pitchFamily="34" charset="0"/>
            </a:endParaRPr>
          </a:p>
          <a:p>
            <a:pPr lvl="1"/>
            <a:r>
              <a:rPr lang="en-US" altLang="en-US" sz="2000" b="0">
                <a:solidFill>
                  <a:schemeClr val="tx1"/>
                </a:solidFill>
                <a:latin typeface="Tahoma" panose="020B0604030504040204" pitchFamily="34" charset="0"/>
              </a:rPr>
              <a:t>echo “Chương trinh kết quả môn học”</a:t>
            </a:r>
            <a:endParaRPr lang="en-US" altLang="en-US" sz="2000" b="0">
              <a:solidFill>
                <a:schemeClr val="tx1"/>
              </a:solidFill>
              <a:latin typeface="Tahoma" panose="020B0604030504040204" pitchFamily="34" charset="0"/>
            </a:endParaRPr>
          </a:p>
          <a:p>
            <a:pPr lvl="1"/>
            <a:r>
              <a:rPr lang="en-US" altLang="en-US" sz="2000" b="0">
                <a:solidFill>
                  <a:schemeClr val="tx1"/>
                </a:solidFill>
                <a:latin typeface="Tahoma" panose="020B0604030504040204" pitchFamily="34" charset="0"/>
              </a:rPr>
              <a:t>echo “Nhập vào điểm”</a:t>
            </a:r>
            <a:endParaRPr lang="en-US" altLang="en-US" sz="2000" b="0">
              <a:solidFill>
                <a:schemeClr val="tx1"/>
              </a:solidFill>
              <a:latin typeface="Tahoma" panose="020B0604030504040204" pitchFamily="34" charset="0"/>
            </a:endParaRPr>
          </a:p>
          <a:p>
            <a:pPr lvl="1"/>
            <a:r>
              <a:rPr lang="en-US" altLang="en-US" sz="2000" b="0">
                <a:solidFill>
                  <a:schemeClr val="tx1"/>
                </a:solidFill>
                <a:latin typeface="Tahoma" panose="020B0604030504040204" pitchFamily="34" charset="0"/>
              </a:rPr>
              <a:t>read diem</a:t>
            </a:r>
            <a:endParaRPr lang="en-US" altLang="en-US" sz="2000" b="0">
              <a:solidFill>
                <a:schemeClr val="tx1"/>
              </a:solidFill>
              <a:latin typeface="Tahoma" panose="020B0604030504040204" pitchFamily="34" charset="0"/>
            </a:endParaRPr>
          </a:p>
          <a:p>
            <a:pPr lvl="1"/>
            <a:r>
              <a:rPr lang="en-US" altLang="en-US" sz="2000">
                <a:solidFill>
                  <a:schemeClr val="tx1"/>
                </a:solidFill>
                <a:latin typeface="Tahoma" panose="020B0604030504040204" pitchFamily="34" charset="0"/>
              </a:rPr>
              <a:t>if  [ $diem  -ge  5 ]</a:t>
            </a:r>
            <a:endParaRPr lang="en-US" altLang="en-US" sz="2000">
              <a:solidFill>
                <a:schemeClr val="tx1"/>
              </a:solidFill>
              <a:latin typeface="Tahoma" panose="020B0604030504040204" pitchFamily="34" charset="0"/>
            </a:endParaRPr>
          </a:p>
          <a:p>
            <a:pPr lvl="1"/>
            <a:r>
              <a:rPr lang="en-US" altLang="en-US" sz="2000">
                <a:solidFill>
                  <a:schemeClr val="tx1"/>
                </a:solidFill>
                <a:latin typeface="Tahoma" panose="020B0604030504040204" pitchFamily="34" charset="0"/>
              </a:rPr>
              <a:t>then</a:t>
            </a:r>
            <a:endParaRPr lang="en-US" altLang="en-US" sz="2000">
              <a:solidFill>
                <a:schemeClr val="tx1"/>
              </a:solidFill>
              <a:latin typeface="Tahoma" panose="020B0604030504040204" pitchFamily="34" charset="0"/>
            </a:endParaRPr>
          </a:p>
          <a:p>
            <a:pPr lvl="1"/>
            <a:r>
              <a:rPr lang="en-US" altLang="en-US" sz="2000">
                <a:solidFill>
                  <a:schemeClr val="tx1"/>
                </a:solidFill>
                <a:latin typeface="Tahoma" panose="020B0604030504040204" pitchFamily="34" charset="0"/>
              </a:rPr>
              <a:t>	echo  “Đạt”</a:t>
            </a:r>
            <a:endParaRPr lang="en-US" altLang="en-US" sz="2000">
              <a:solidFill>
                <a:schemeClr val="tx1"/>
              </a:solidFill>
              <a:latin typeface="Tahoma" panose="020B0604030504040204" pitchFamily="34" charset="0"/>
            </a:endParaRPr>
          </a:p>
          <a:p>
            <a:pPr lvl="1"/>
            <a:r>
              <a:rPr lang="en-US" altLang="en-US" sz="2000">
                <a:solidFill>
                  <a:schemeClr val="tx1"/>
                </a:solidFill>
                <a:latin typeface="Tahoma" panose="020B0604030504040204" pitchFamily="34" charset="0"/>
              </a:rPr>
              <a:t>else</a:t>
            </a:r>
            <a:endParaRPr lang="en-US" altLang="en-US" sz="2000">
              <a:solidFill>
                <a:schemeClr val="tx1"/>
              </a:solidFill>
              <a:latin typeface="Tahoma" panose="020B0604030504040204" pitchFamily="34" charset="0"/>
            </a:endParaRPr>
          </a:p>
          <a:p>
            <a:pPr lvl="1"/>
            <a:r>
              <a:rPr lang="en-US" altLang="en-US" sz="2000">
                <a:solidFill>
                  <a:schemeClr val="tx1"/>
                </a:solidFill>
                <a:latin typeface="Tahoma" panose="020B0604030504040204" pitchFamily="34" charset="0"/>
              </a:rPr>
              <a:t>	echo  “Rớt”</a:t>
            </a:r>
            <a:endParaRPr lang="en-US" altLang="en-US" sz="2000">
              <a:solidFill>
                <a:schemeClr val="tx1"/>
              </a:solidFill>
              <a:latin typeface="Tahoma" panose="020B0604030504040204" pitchFamily="34" charset="0"/>
            </a:endParaRPr>
          </a:p>
          <a:p>
            <a:pPr lvl="1"/>
            <a:r>
              <a:rPr lang="en-US" altLang="en-US" sz="2000">
                <a:solidFill>
                  <a:schemeClr val="tx1"/>
                </a:solidFill>
                <a:latin typeface="Tahoma" panose="020B0604030504040204" pitchFamily="34" charset="0"/>
              </a:rPr>
              <a:t>fi</a:t>
            </a:r>
            <a:endParaRPr lang="en-US" altLang="en-US" sz="2000">
              <a:solidFill>
                <a:schemeClr val="tx1"/>
              </a:solidFill>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r>
              <a:rPr lang="en-US" dirty="0" err="1">
                <a:solidFill>
                  <a:schemeClr val="tx1"/>
                </a:solidFill>
              </a:rPr>
              <a:t>elif</a:t>
            </a:r>
            <a:endParaRPr lang="en-US" dirty="0">
              <a:solidFill>
                <a:schemeClr val="tx1"/>
              </a:solidFill>
            </a:endParaRPr>
          </a:p>
          <a:p>
            <a:pPr lvl="3">
              <a:buNone/>
            </a:pPr>
            <a:r>
              <a:rPr lang="en-US" altLang="en-US" sz="2400" dirty="0">
                <a:solidFill>
                  <a:schemeClr val="tx1"/>
                </a:solidFill>
              </a:rPr>
              <a:t>if condition 		</a:t>
            </a:r>
            <a:endParaRPr lang="en-US" altLang="en-US" sz="2400" dirty="0">
              <a:solidFill>
                <a:schemeClr val="tx1"/>
              </a:solidFill>
            </a:endParaRPr>
          </a:p>
          <a:p>
            <a:pPr lvl="3">
              <a:buNone/>
            </a:pPr>
            <a:r>
              <a:rPr lang="en-US" altLang="en-US" sz="2400" dirty="0">
                <a:solidFill>
                  <a:schemeClr val="tx1"/>
                </a:solidFill>
              </a:rPr>
              <a:t>then				</a:t>
            </a:r>
            <a:endParaRPr lang="en-US" altLang="en-US" sz="2400" dirty="0">
              <a:solidFill>
                <a:schemeClr val="tx1"/>
              </a:solidFill>
            </a:endParaRPr>
          </a:p>
          <a:p>
            <a:pPr lvl="4">
              <a:buNone/>
            </a:pPr>
            <a:r>
              <a:rPr lang="en-US" altLang="en-US" sz="2400" dirty="0">
                <a:solidFill>
                  <a:schemeClr val="tx1"/>
                </a:solidFill>
              </a:rPr>
              <a:t>statement	</a:t>
            </a:r>
            <a:endParaRPr lang="en-US" altLang="en-US" sz="2400" dirty="0">
              <a:solidFill>
                <a:schemeClr val="tx1"/>
              </a:solidFill>
            </a:endParaRPr>
          </a:p>
          <a:p>
            <a:pPr lvl="3">
              <a:buNone/>
            </a:pPr>
            <a:r>
              <a:rPr lang="en-US" altLang="en-US" sz="2400" dirty="0" err="1">
                <a:solidFill>
                  <a:schemeClr val="tx1"/>
                </a:solidFill>
              </a:rPr>
              <a:t>elif</a:t>
            </a:r>
            <a:r>
              <a:rPr lang="en-US" altLang="en-US" sz="2400" dirty="0">
                <a:solidFill>
                  <a:schemeClr val="tx1"/>
                </a:solidFill>
              </a:rPr>
              <a:t> condition</a:t>
            </a:r>
            <a:endParaRPr lang="en-US" altLang="en-US" sz="2400" dirty="0">
              <a:solidFill>
                <a:schemeClr val="tx1"/>
              </a:solidFill>
            </a:endParaRPr>
          </a:p>
          <a:p>
            <a:pPr lvl="3">
              <a:buNone/>
            </a:pPr>
            <a:r>
              <a:rPr lang="en-US" altLang="en-US" sz="2400" dirty="0">
                <a:solidFill>
                  <a:schemeClr val="tx1"/>
                </a:solidFill>
              </a:rPr>
              <a:t>then</a:t>
            </a:r>
            <a:endParaRPr lang="en-US" altLang="en-US" sz="2400" dirty="0">
              <a:solidFill>
                <a:schemeClr val="tx1"/>
              </a:solidFill>
            </a:endParaRPr>
          </a:p>
          <a:p>
            <a:pPr lvl="4">
              <a:buNone/>
            </a:pPr>
            <a:r>
              <a:rPr lang="en-US" altLang="en-US" sz="2400" dirty="0">
                <a:solidFill>
                  <a:schemeClr val="tx1"/>
                </a:solidFill>
              </a:rPr>
              <a:t>statement	</a:t>
            </a:r>
            <a:endParaRPr lang="en-US" altLang="en-US" sz="2400" dirty="0">
              <a:solidFill>
                <a:schemeClr val="tx1"/>
              </a:solidFill>
            </a:endParaRPr>
          </a:p>
          <a:p>
            <a:pPr lvl="3">
              <a:buNone/>
            </a:pPr>
            <a:r>
              <a:rPr lang="en-US" altLang="en-US" sz="2400" dirty="0">
                <a:solidFill>
                  <a:schemeClr val="tx1"/>
                </a:solidFill>
              </a:rPr>
              <a:t>else</a:t>
            </a:r>
            <a:endParaRPr lang="en-US" altLang="en-US" sz="2400" dirty="0">
              <a:solidFill>
                <a:schemeClr val="tx1"/>
              </a:solidFill>
            </a:endParaRPr>
          </a:p>
          <a:p>
            <a:pPr lvl="4">
              <a:buNone/>
            </a:pPr>
            <a:r>
              <a:rPr lang="en-US" altLang="en-US" sz="2400" dirty="0">
                <a:solidFill>
                  <a:schemeClr val="tx1"/>
                </a:solidFill>
              </a:rPr>
              <a:t>statement	</a:t>
            </a:r>
            <a:endParaRPr lang="en-US" altLang="en-US" sz="2400" dirty="0">
              <a:solidFill>
                <a:schemeClr val="tx1"/>
              </a:solidFill>
            </a:endParaRPr>
          </a:p>
          <a:p>
            <a:pPr lvl="3">
              <a:buNone/>
            </a:pPr>
            <a:r>
              <a:rPr lang="en-US" altLang="en-US" sz="2400" dirty="0">
                <a:solidFill>
                  <a:schemeClr val="tx1"/>
                </a:solidFill>
              </a:rPr>
              <a:t>fi</a:t>
            </a:r>
            <a:endParaRPr lang="en-US" altLang="en-US" sz="2400" dirty="0">
              <a:solidFill>
                <a:schemeClr val="tx1"/>
              </a:solidFill>
            </a:endParaRPr>
          </a:p>
          <a:p>
            <a:endParaRPr lang="en-US" altLang="en-US" sz="24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pPr lvl="1">
              <a:lnSpc>
                <a:spcPct val="90000"/>
              </a:lnSpc>
              <a:buNone/>
            </a:pPr>
            <a:r>
              <a:rPr lang="en-US" altLang="en-US" b="1" dirty="0">
                <a:solidFill>
                  <a:schemeClr val="tx1"/>
                </a:solidFill>
              </a:rPr>
              <a:t>VD:</a:t>
            </a:r>
            <a:endParaRPr lang="en-US" altLang="en-US" b="1" dirty="0">
              <a:solidFill>
                <a:schemeClr val="tx1"/>
              </a:solidFill>
            </a:endParaRPr>
          </a:p>
          <a:p>
            <a:pPr lvl="3">
              <a:lnSpc>
                <a:spcPct val="90000"/>
              </a:lnSpc>
              <a:buNone/>
            </a:pPr>
            <a:r>
              <a:rPr lang="pt-BR" altLang="en-US" sz="2400" b="1" dirty="0">
                <a:solidFill>
                  <a:schemeClr val="tx1"/>
                </a:solidFill>
              </a:rPr>
              <a:t>if  [    -r $r    ]</a:t>
            </a:r>
            <a:endParaRPr lang="pt-BR" altLang="en-US" sz="2400" b="1" dirty="0">
              <a:solidFill>
                <a:schemeClr val="tx1"/>
              </a:solidFill>
            </a:endParaRPr>
          </a:p>
          <a:p>
            <a:pPr lvl="3">
              <a:lnSpc>
                <a:spcPct val="90000"/>
              </a:lnSpc>
              <a:buNone/>
            </a:pPr>
            <a:r>
              <a:rPr lang="pt-BR" altLang="en-US" sz="2400" b="1" dirty="0">
                <a:solidFill>
                  <a:schemeClr val="tx1"/>
                </a:solidFill>
              </a:rPr>
              <a:t>then</a:t>
            </a:r>
            <a:endParaRPr lang="pt-BR" altLang="en-US" sz="2400" b="1" dirty="0">
              <a:solidFill>
                <a:schemeClr val="tx1"/>
              </a:solidFill>
            </a:endParaRPr>
          </a:p>
          <a:p>
            <a:pPr lvl="3">
              <a:lnSpc>
                <a:spcPct val="90000"/>
              </a:lnSpc>
              <a:buNone/>
            </a:pPr>
            <a:r>
              <a:rPr lang="pt-BR" altLang="en-US" sz="2400" b="1" dirty="0">
                <a:solidFill>
                  <a:schemeClr val="tx1"/>
                </a:solidFill>
              </a:rPr>
              <a:t>	echo  “You can read file $r ”</a:t>
            </a:r>
            <a:endParaRPr lang="pt-BR" altLang="en-US" sz="2400" b="1" dirty="0">
              <a:solidFill>
                <a:schemeClr val="tx1"/>
              </a:solidFill>
            </a:endParaRPr>
          </a:p>
          <a:p>
            <a:pPr lvl="3">
              <a:lnSpc>
                <a:spcPct val="90000"/>
              </a:lnSpc>
              <a:buNone/>
            </a:pPr>
            <a:r>
              <a:rPr lang="pt-BR" altLang="en-US" sz="2400" b="1" dirty="0">
                <a:solidFill>
                  <a:schemeClr val="tx1"/>
                </a:solidFill>
              </a:rPr>
              <a:t>elif  [  -x $r    ]</a:t>
            </a:r>
            <a:endParaRPr lang="pt-BR" altLang="en-US" sz="2400" b="1" dirty="0">
              <a:solidFill>
                <a:schemeClr val="tx1"/>
              </a:solidFill>
            </a:endParaRPr>
          </a:p>
          <a:p>
            <a:pPr lvl="3">
              <a:lnSpc>
                <a:spcPct val="90000"/>
              </a:lnSpc>
              <a:buNone/>
            </a:pPr>
            <a:r>
              <a:rPr lang="pt-BR" altLang="en-US" sz="2400" b="1" dirty="0">
                <a:solidFill>
                  <a:schemeClr val="tx1"/>
                </a:solidFill>
              </a:rPr>
              <a:t>then</a:t>
            </a:r>
            <a:endParaRPr lang="pt-BR" altLang="en-US" sz="2400" b="1" dirty="0">
              <a:solidFill>
                <a:schemeClr val="tx1"/>
              </a:solidFill>
            </a:endParaRPr>
          </a:p>
          <a:p>
            <a:pPr lvl="3">
              <a:lnSpc>
                <a:spcPct val="90000"/>
              </a:lnSpc>
              <a:buNone/>
            </a:pPr>
            <a:r>
              <a:rPr lang="pt-BR" altLang="en-US" sz="2400" b="1" dirty="0">
                <a:solidFill>
                  <a:schemeClr val="tx1"/>
                </a:solidFill>
              </a:rPr>
              <a:t>	echo “File $r can be executed”</a:t>
            </a:r>
            <a:endParaRPr lang="pt-BR" altLang="en-US" sz="2400" b="1" dirty="0">
              <a:solidFill>
                <a:schemeClr val="tx1"/>
              </a:solidFill>
            </a:endParaRPr>
          </a:p>
          <a:p>
            <a:pPr lvl="3">
              <a:lnSpc>
                <a:spcPct val="90000"/>
              </a:lnSpc>
              <a:buNone/>
            </a:pPr>
            <a:r>
              <a:rPr lang="pt-BR" altLang="en-US" sz="2400" b="1" dirty="0">
                <a:solidFill>
                  <a:schemeClr val="tx1"/>
                </a:solidFill>
              </a:rPr>
              <a:t>else</a:t>
            </a:r>
            <a:endParaRPr lang="pt-BR" altLang="en-US" sz="2400" b="1" dirty="0">
              <a:solidFill>
                <a:schemeClr val="tx1"/>
              </a:solidFill>
            </a:endParaRPr>
          </a:p>
          <a:p>
            <a:pPr lvl="3">
              <a:lnSpc>
                <a:spcPct val="90000"/>
              </a:lnSpc>
              <a:buNone/>
            </a:pPr>
            <a:r>
              <a:rPr lang="pt-BR" altLang="en-US" sz="2400" b="1" dirty="0">
                <a:solidFill>
                  <a:schemeClr val="tx1"/>
                </a:solidFill>
              </a:rPr>
              <a:t>	 echo “Anything else”</a:t>
            </a:r>
            <a:endParaRPr lang="pt-BR" altLang="en-US" sz="2400" b="1" dirty="0">
              <a:solidFill>
                <a:schemeClr val="tx1"/>
              </a:solidFill>
            </a:endParaRPr>
          </a:p>
          <a:p>
            <a:pPr lvl="3">
              <a:lnSpc>
                <a:spcPct val="90000"/>
              </a:lnSpc>
              <a:buNone/>
            </a:pPr>
            <a:r>
              <a:rPr lang="pt-BR" altLang="en-US" sz="2400" b="1" dirty="0">
                <a:solidFill>
                  <a:schemeClr val="tx1"/>
                </a:solidFill>
              </a:rPr>
              <a:t>fi</a:t>
            </a:r>
            <a:endParaRPr lang="en-US" altLang="en-US" sz="2400" b="1" dirty="0">
              <a:solidFill>
                <a:schemeClr val="tx1"/>
              </a:solidFill>
            </a:endParaRPr>
          </a:p>
          <a:p>
            <a:endParaRPr lang="en-US" altLang="en-US" sz="24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KHÁI NIỆM SHELL SCRIPT</a:t>
            </a:r>
            <a:endParaRPr lang="en-US" dirty="0"/>
          </a:p>
        </p:txBody>
      </p:sp>
      <p:sp>
        <p:nvSpPr>
          <p:cNvPr id="3" name="Content Placeholder 2"/>
          <p:cNvSpPr>
            <a:spLocks noGrp="1"/>
          </p:cNvSpPr>
          <p:nvPr>
            <p:ph idx="1"/>
          </p:nvPr>
        </p:nvSpPr>
        <p:spPr>
          <a:xfrm>
            <a:off x="347870" y="1066800"/>
            <a:ext cx="11640930" cy="5486400"/>
          </a:xfrm>
        </p:spPr>
        <p:txBody>
          <a:bodyPr/>
          <a:lstStyle/>
          <a:p>
            <a:pPr algn="just"/>
            <a:r>
              <a:rPr lang="en-US" dirty="0">
                <a:solidFill>
                  <a:schemeClr val="tx1"/>
                </a:solidFill>
              </a:rPr>
              <a:t>M</a:t>
            </a:r>
            <a:r>
              <a:rPr lang="vi-VN" dirty="0">
                <a:solidFill>
                  <a:schemeClr val="tx1"/>
                </a:solidFill>
              </a:rPr>
              <a:t>áy tính chỉ có thể thực hiện các lệnh dạng nhị phân (bit 0, 1), còn gọi là mã nhị phân. </a:t>
            </a:r>
            <a:r>
              <a:rPr lang="en-US" dirty="0">
                <a:solidFill>
                  <a:schemeClr val="tx1"/>
                </a:solidFill>
              </a:rPr>
              <a:t> </a:t>
            </a:r>
            <a:r>
              <a:rPr lang="vi-VN" dirty="0">
                <a:solidFill>
                  <a:schemeClr val="tx1"/>
                </a:solidFill>
              </a:rPr>
              <a:t>Các máy tính muốn thực hiện được chương trình thì người dùng phải nạp chương trình dưới dạng các bit 0 và 1.</a:t>
            </a:r>
            <a:endParaRPr lang="en-US" dirty="0">
              <a:solidFill>
                <a:schemeClr val="tx1"/>
              </a:solidFill>
            </a:endParaRPr>
          </a:p>
          <a:p>
            <a:pPr algn="just"/>
            <a:r>
              <a:rPr lang="vi-VN" dirty="0">
                <a:solidFill>
                  <a:schemeClr val="tx1"/>
                </a:solidFill>
              </a:rPr>
              <a:t>Đây là một điều rất phiền toái và cực kỳ khó khăn với con người. Để khắc phục nhược điểm này các nhà thiết kế và xây dựng hệ điều hành đều có kèm theo một chương trình đặc biệt.</a:t>
            </a:r>
            <a:endParaRPr lang="en-US" dirty="0">
              <a:solidFill>
                <a:schemeClr val="tx1"/>
              </a:solidFill>
            </a:endParaRPr>
          </a:p>
          <a:p>
            <a:pPr algn="just"/>
            <a:r>
              <a:rPr lang="vi-VN" dirty="0">
                <a:solidFill>
                  <a:schemeClr val="tx1"/>
                </a:solidFill>
              </a:rPr>
              <a:t>Thông qua chương trình này người dùng có thể nhập các lệnh dưới dạng ngôn ngữ cấp cao (tiếng Anh) để yêu cầu hệ điều hành thực hiện một công việc nào đó. Chương trình đặc biệt này được gọi là </a:t>
            </a:r>
            <a:r>
              <a:rPr lang="vi-VN" b="1" dirty="0">
                <a:solidFill>
                  <a:schemeClr val="tx1"/>
                </a:solidFill>
              </a:rPr>
              <a:t>Shell</a:t>
            </a:r>
            <a:r>
              <a:rPr lang="en-US" b="1" dirty="0">
                <a:solidFill>
                  <a:schemeClr val="tx1"/>
                </a:solidFill>
              </a:rPr>
              <a:t> </a:t>
            </a:r>
            <a:r>
              <a:rPr lang="vi-VN" dirty="0">
                <a:solidFill>
                  <a:schemeClr val="tx1"/>
                </a:solidFill>
              </a:rPr>
              <a:t> (Bộ thông dịch lệnh). </a:t>
            </a:r>
            <a:endParaRPr lang="vi-VN"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r>
              <a:rPr lang="en-US" dirty="0">
                <a:solidFill>
                  <a:schemeClr val="tx1"/>
                </a:solidFill>
              </a:rPr>
              <a:t>So </a:t>
            </a:r>
            <a:r>
              <a:rPr lang="en-US" dirty="0" err="1">
                <a:solidFill>
                  <a:schemeClr val="tx1"/>
                </a:solidFill>
              </a:rPr>
              <a:t>sánh</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đoạn</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sau</a:t>
            </a:r>
            <a:r>
              <a:rPr lang="en-US" dirty="0">
                <a:solidFill>
                  <a:schemeClr val="tx1"/>
                </a:solidFill>
              </a:rPr>
              <a:t>:</a:t>
            </a:r>
            <a:endParaRPr lang="en-US" dirty="0">
              <a:solidFill>
                <a:schemeClr val="tx1"/>
              </a:solidFill>
            </a:endParaRPr>
          </a:p>
        </p:txBody>
      </p:sp>
      <p:pic>
        <p:nvPicPr>
          <p:cNvPr id="4" name="Picture 3"/>
          <p:cNvPicPr>
            <a:picLocks noChangeAspect="1"/>
          </p:cNvPicPr>
          <p:nvPr/>
        </p:nvPicPr>
        <p:blipFill>
          <a:blip r:embed="rId1"/>
          <a:stretch>
            <a:fillRect/>
          </a:stretch>
        </p:blipFill>
        <p:spPr>
          <a:xfrm>
            <a:off x="1144104" y="1961115"/>
            <a:ext cx="9284992" cy="42110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408228" y="1475545"/>
            <a:ext cx="11375544" cy="463701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023109" y="1481137"/>
            <a:ext cx="10606753" cy="47308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r>
              <a:rPr lang="en-US" altLang="en-US" sz="2600" dirty="0" err="1">
                <a:solidFill>
                  <a:schemeClr val="tx1"/>
                </a:solidFill>
              </a:rPr>
              <a:t>Cấu</a:t>
            </a:r>
            <a:r>
              <a:rPr lang="en-US" altLang="en-US" sz="2600" dirty="0">
                <a:solidFill>
                  <a:schemeClr val="tx1"/>
                </a:solidFill>
              </a:rPr>
              <a:t> </a:t>
            </a:r>
            <a:r>
              <a:rPr lang="en-US" altLang="en-US" sz="2600" dirty="0" err="1">
                <a:solidFill>
                  <a:schemeClr val="tx1"/>
                </a:solidFill>
              </a:rPr>
              <a:t>trúc</a:t>
            </a:r>
            <a:r>
              <a:rPr lang="en-US" altLang="en-US" sz="2600" dirty="0">
                <a:solidFill>
                  <a:schemeClr val="tx1"/>
                </a:solidFill>
              </a:rPr>
              <a:t> </a:t>
            </a:r>
            <a:r>
              <a:rPr lang="en-US" altLang="en-US" sz="2600" dirty="0" err="1">
                <a:solidFill>
                  <a:schemeClr val="tx1"/>
                </a:solidFill>
              </a:rPr>
              <a:t>lựa</a:t>
            </a:r>
            <a:r>
              <a:rPr lang="en-US" altLang="en-US" sz="2600" dirty="0">
                <a:solidFill>
                  <a:schemeClr val="tx1"/>
                </a:solidFill>
              </a:rPr>
              <a:t> </a:t>
            </a:r>
            <a:r>
              <a:rPr lang="en-US" altLang="en-US" sz="2600" dirty="0" err="1">
                <a:solidFill>
                  <a:schemeClr val="tx1"/>
                </a:solidFill>
              </a:rPr>
              <a:t>chọn</a:t>
            </a:r>
            <a:r>
              <a:rPr lang="en-US" altLang="en-US" sz="2600" dirty="0">
                <a:solidFill>
                  <a:schemeClr val="tx1"/>
                </a:solidFill>
              </a:rPr>
              <a:t> </a:t>
            </a:r>
            <a:r>
              <a:rPr lang="en-US" altLang="en-US" sz="2600" b="1" dirty="0">
                <a:solidFill>
                  <a:schemeClr val="tx1"/>
                </a:solidFill>
              </a:rPr>
              <a:t>case</a:t>
            </a:r>
            <a:endParaRPr lang="en-US" altLang="en-US" sz="2600" b="1" dirty="0">
              <a:solidFill>
                <a:schemeClr val="tx1"/>
              </a:solidFill>
            </a:endParaRPr>
          </a:p>
          <a:p>
            <a:pPr lvl="1">
              <a:buFontTx/>
              <a:buNone/>
            </a:pPr>
            <a:r>
              <a:rPr lang="en-US" altLang="en-US" sz="2600" b="1" dirty="0">
                <a:solidFill>
                  <a:schemeClr val="tx1"/>
                </a:solidFill>
              </a:rPr>
              <a:t>case   &lt;</a:t>
            </a:r>
            <a:r>
              <a:rPr lang="en-US" altLang="en-US" sz="2600" b="1" dirty="0" err="1">
                <a:solidFill>
                  <a:schemeClr val="tx1"/>
                </a:solidFill>
              </a:rPr>
              <a:t>biến</a:t>
            </a:r>
            <a:r>
              <a:rPr lang="en-US" altLang="en-US" sz="2600" b="1" dirty="0">
                <a:solidFill>
                  <a:schemeClr val="tx1"/>
                </a:solidFill>
              </a:rPr>
              <a:t>&gt;  in</a:t>
            </a:r>
            <a:endParaRPr lang="en-US" altLang="en-US" sz="2600" b="1" dirty="0">
              <a:solidFill>
                <a:schemeClr val="tx1"/>
              </a:solidFill>
            </a:endParaRPr>
          </a:p>
          <a:p>
            <a:pPr lvl="1">
              <a:buFontTx/>
              <a:buNone/>
            </a:pPr>
            <a:r>
              <a:rPr lang="en-US" altLang="en-US" sz="2600" b="1" dirty="0">
                <a:solidFill>
                  <a:schemeClr val="tx1"/>
                </a:solidFill>
              </a:rPr>
              <a:t>	&lt;giá-trị-1&gt;)</a:t>
            </a:r>
            <a:endParaRPr lang="en-US" altLang="en-US" sz="2600" b="1" dirty="0">
              <a:solidFill>
                <a:schemeClr val="tx1"/>
              </a:solidFill>
            </a:endParaRPr>
          </a:p>
          <a:p>
            <a:pPr lvl="1">
              <a:buFontTx/>
              <a:buNone/>
            </a:pPr>
            <a:r>
              <a:rPr lang="en-US" altLang="en-US" sz="2600" b="1" dirty="0">
                <a:solidFill>
                  <a:schemeClr val="tx1"/>
                </a:solidFill>
              </a:rPr>
              <a:t>	   	&lt;lệnh-1&gt; ;;</a:t>
            </a:r>
            <a:endParaRPr lang="en-US" altLang="en-US" sz="2600" b="1" dirty="0">
              <a:solidFill>
                <a:schemeClr val="tx1"/>
              </a:solidFill>
            </a:endParaRPr>
          </a:p>
          <a:p>
            <a:pPr lvl="1">
              <a:buFontTx/>
              <a:buNone/>
            </a:pPr>
            <a:r>
              <a:rPr lang="en-US" altLang="en-US" sz="2600" b="1" dirty="0">
                <a:solidFill>
                  <a:schemeClr val="tx1"/>
                </a:solidFill>
              </a:rPr>
              <a:t>	&lt;giá-trị-2&gt;)</a:t>
            </a:r>
            <a:endParaRPr lang="en-US" altLang="en-US" sz="2600" b="1" dirty="0">
              <a:solidFill>
                <a:schemeClr val="tx1"/>
              </a:solidFill>
            </a:endParaRPr>
          </a:p>
          <a:p>
            <a:pPr lvl="1">
              <a:buFontTx/>
              <a:buNone/>
            </a:pPr>
            <a:r>
              <a:rPr lang="en-US" altLang="en-US" sz="2600" b="1" dirty="0">
                <a:solidFill>
                  <a:schemeClr val="tx1"/>
                </a:solidFill>
              </a:rPr>
              <a:t>		&lt;lệnh-2&gt; ;;</a:t>
            </a:r>
            <a:endParaRPr lang="en-US" altLang="en-US" sz="2600" b="1" dirty="0">
              <a:solidFill>
                <a:schemeClr val="tx1"/>
              </a:solidFill>
            </a:endParaRPr>
          </a:p>
          <a:p>
            <a:pPr lvl="1">
              <a:buFontTx/>
              <a:buNone/>
            </a:pPr>
            <a:r>
              <a:rPr lang="en-US" altLang="en-US" sz="2600" b="1" dirty="0">
                <a:solidFill>
                  <a:schemeClr val="tx1"/>
                </a:solidFill>
              </a:rPr>
              <a:t>	…</a:t>
            </a:r>
            <a:endParaRPr lang="en-US" altLang="en-US" sz="2600" b="1" dirty="0">
              <a:solidFill>
                <a:schemeClr val="tx1"/>
              </a:solidFill>
            </a:endParaRPr>
          </a:p>
          <a:p>
            <a:pPr lvl="1">
              <a:buFontTx/>
              <a:buNone/>
            </a:pPr>
            <a:r>
              <a:rPr lang="en-US" altLang="en-US" sz="2600" b="1" dirty="0">
                <a:solidFill>
                  <a:schemeClr val="tx1"/>
                </a:solidFill>
              </a:rPr>
              <a:t>	&lt;</a:t>
            </a:r>
            <a:r>
              <a:rPr lang="en-US" altLang="en-US" sz="2600" b="1" dirty="0" err="1">
                <a:solidFill>
                  <a:schemeClr val="tx1"/>
                </a:solidFill>
              </a:rPr>
              <a:t>giá</a:t>
            </a:r>
            <a:r>
              <a:rPr lang="en-US" altLang="en-US" sz="2600" b="1" dirty="0">
                <a:solidFill>
                  <a:schemeClr val="tx1"/>
                </a:solidFill>
              </a:rPr>
              <a:t>-</a:t>
            </a:r>
            <a:r>
              <a:rPr lang="en-US" altLang="en-US" sz="2600" b="1" dirty="0" err="1">
                <a:solidFill>
                  <a:schemeClr val="tx1"/>
                </a:solidFill>
              </a:rPr>
              <a:t>trị</a:t>
            </a:r>
            <a:r>
              <a:rPr lang="en-US" altLang="en-US" sz="2600" b="1" dirty="0">
                <a:solidFill>
                  <a:schemeClr val="tx1"/>
                </a:solidFill>
              </a:rPr>
              <a:t>-N&gt;)</a:t>
            </a:r>
            <a:endParaRPr lang="en-US" altLang="en-US" sz="2600" b="1" dirty="0">
              <a:solidFill>
                <a:schemeClr val="tx1"/>
              </a:solidFill>
            </a:endParaRPr>
          </a:p>
          <a:p>
            <a:pPr lvl="1">
              <a:buFontTx/>
              <a:buNone/>
            </a:pPr>
            <a:r>
              <a:rPr lang="en-US" altLang="en-US" sz="2600" b="1" dirty="0">
                <a:solidFill>
                  <a:schemeClr val="tx1"/>
                </a:solidFill>
              </a:rPr>
              <a:t>	   	&lt;</a:t>
            </a:r>
            <a:r>
              <a:rPr lang="en-US" altLang="en-US" sz="2600" b="1" dirty="0" err="1">
                <a:solidFill>
                  <a:schemeClr val="tx1"/>
                </a:solidFill>
              </a:rPr>
              <a:t>lệnh</a:t>
            </a:r>
            <a:r>
              <a:rPr lang="en-US" altLang="en-US" sz="2600" b="1" dirty="0">
                <a:solidFill>
                  <a:schemeClr val="tx1"/>
                </a:solidFill>
              </a:rPr>
              <a:t>-N&gt; ;;</a:t>
            </a:r>
            <a:endParaRPr lang="en-US" altLang="en-US" sz="2600" b="1" dirty="0">
              <a:solidFill>
                <a:schemeClr val="tx1"/>
              </a:solidFill>
            </a:endParaRPr>
          </a:p>
          <a:p>
            <a:pPr lvl="1">
              <a:buFontTx/>
              <a:buNone/>
            </a:pPr>
            <a:r>
              <a:rPr lang="en-US" altLang="en-US" sz="2600" b="1" dirty="0" err="1">
                <a:solidFill>
                  <a:schemeClr val="tx1"/>
                </a:solidFill>
              </a:rPr>
              <a:t>esac</a:t>
            </a:r>
            <a:endParaRPr lang="en-US" altLang="en-US" sz="2600" b="1" dirty="0">
              <a:solidFill>
                <a:schemeClr val="tx1"/>
              </a:solidFill>
            </a:endParaRPr>
          </a:p>
          <a:p>
            <a:pPr>
              <a:buNone/>
            </a:pPr>
            <a:endParaRPr lang="en-US" altLang="en-US" sz="2600" b="1" dirty="0">
              <a:solidFill>
                <a:schemeClr val="tx1"/>
              </a:solidFill>
            </a:endParaRPr>
          </a:p>
        </p:txBody>
      </p:sp>
      <p:sp>
        <p:nvSpPr>
          <p:cNvPr id="4" name="Text Box 4"/>
          <p:cNvSpPr txBox="1">
            <a:spLocks noChangeArrowheads="1"/>
          </p:cNvSpPr>
          <p:nvPr/>
        </p:nvSpPr>
        <p:spPr bwMode="auto">
          <a:xfrm>
            <a:off x="5188226" y="2209800"/>
            <a:ext cx="5181600" cy="3581400"/>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57200" algn="l"/>
              </a:tabLst>
              <a:defRPr>
                <a:solidFill>
                  <a:schemeClr val="tx1"/>
                </a:solidFill>
                <a:latin typeface="Arial" panose="02080604020202020204" pitchFamily="34" charset="0"/>
              </a:defRPr>
            </a:lvl1pPr>
            <a:lvl2pPr>
              <a:tabLst>
                <a:tab pos="457200" algn="l"/>
              </a:tabLst>
              <a:defRPr>
                <a:solidFill>
                  <a:schemeClr val="tx1"/>
                </a:solidFill>
                <a:latin typeface="Arial" panose="02080604020202020204" pitchFamily="34" charset="0"/>
              </a:defRPr>
            </a:lvl2pPr>
            <a:lvl3pPr>
              <a:tabLst>
                <a:tab pos="457200" algn="l"/>
              </a:tabLst>
              <a:defRPr>
                <a:solidFill>
                  <a:schemeClr val="tx1"/>
                </a:solidFill>
                <a:latin typeface="Arial" panose="02080604020202020204" pitchFamily="34" charset="0"/>
              </a:defRPr>
            </a:lvl3pPr>
            <a:lvl4pPr>
              <a:tabLst>
                <a:tab pos="457200" algn="l"/>
              </a:tabLst>
              <a:defRPr>
                <a:solidFill>
                  <a:schemeClr val="tx1"/>
                </a:solidFill>
                <a:latin typeface="Arial" panose="02080604020202020204" pitchFamily="34" charset="0"/>
              </a:defRPr>
            </a:lvl4pPr>
            <a:lvl5pPr>
              <a:tabLst>
                <a:tab pos="457200" algn="l"/>
              </a:tabLst>
              <a:defRPr>
                <a:solidFill>
                  <a:schemeClr val="tx1"/>
                </a:solidFill>
                <a:latin typeface="Arial" panose="02080604020202020204" pitchFamily="34" charset="0"/>
              </a:defRPr>
            </a:lvl5pPr>
            <a:lvl6pPr fontAlgn="base">
              <a:spcBef>
                <a:spcPct val="0"/>
              </a:spcBef>
              <a:spcAft>
                <a:spcPct val="0"/>
              </a:spcAft>
              <a:tabLst>
                <a:tab pos="457200" algn="l"/>
              </a:tabLst>
              <a:defRPr>
                <a:solidFill>
                  <a:schemeClr val="tx1"/>
                </a:solidFill>
                <a:latin typeface="Arial" panose="02080604020202020204" pitchFamily="34" charset="0"/>
              </a:defRPr>
            </a:lvl6pPr>
            <a:lvl7pPr fontAlgn="base">
              <a:spcBef>
                <a:spcPct val="0"/>
              </a:spcBef>
              <a:spcAft>
                <a:spcPct val="0"/>
              </a:spcAft>
              <a:tabLst>
                <a:tab pos="457200" algn="l"/>
              </a:tabLst>
              <a:defRPr>
                <a:solidFill>
                  <a:schemeClr val="tx1"/>
                </a:solidFill>
                <a:latin typeface="Arial" panose="02080604020202020204" pitchFamily="34" charset="0"/>
              </a:defRPr>
            </a:lvl7pPr>
            <a:lvl8pPr fontAlgn="base">
              <a:spcBef>
                <a:spcPct val="0"/>
              </a:spcBef>
              <a:spcAft>
                <a:spcPct val="0"/>
              </a:spcAft>
              <a:tabLst>
                <a:tab pos="457200" algn="l"/>
              </a:tabLst>
              <a:defRPr>
                <a:solidFill>
                  <a:schemeClr val="tx1"/>
                </a:solidFill>
                <a:latin typeface="Arial" panose="02080604020202020204" pitchFamily="34" charset="0"/>
              </a:defRPr>
            </a:lvl8pPr>
            <a:lvl9pPr fontAlgn="base">
              <a:spcBef>
                <a:spcPct val="0"/>
              </a:spcBef>
              <a:spcAft>
                <a:spcPct val="0"/>
              </a:spcAft>
              <a:tabLst>
                <a:tab pos="457200" algn="l"/>
              </a:tabLst>
              <a:defRPr>
                <a:solidFill>
                  <a:schemeClr val="tx1"/>
                </a:solidFill>
                <a:latin typeface="Arial" panose="02080604020202020204" pitchFamily="34" charset="0"/>
              </a:defRPr>
            </a:lvl9pPr>
          </a:lstStyle>
          <a:p>
            <a:r>
              <a:rPr lang="en-US" altLang="en-US" sz="1900" b="0" u="sng">
                <a:latin typeface="Tahoma" panose="020B0604030504040204" pitchFamily="34" charset="0"/>
              </a:rPr>
              <a:t>Ví dụ</a:t>
            </a:r>
            <a:r>
              <a:rPr lang="en-US" altLang="en-US" sz="1900" b="0">
                <a:latin typeface="Tahoma" panose="020B0604030504040204" pitchFamily="34" charset="0"/>
              </a:rPr>
              <a:t>: Tạo menu cho phép người dùng chọn</a:t>
            </a:r>
            <a:endParaRPr lang="en-US" altLang="en-US" sz="1900" b="0">
              <a:latin typeface="Tahoma" panose="020B0604030504040204" pitchFamily="34" charset="0"/>
            </a:endParaRPr>
          </a:p>
          <a:p>
            <a:pPr lvl="1"/>
            <a:r>
              <a:rPr lang="en-US" altLang="en-US" sz="1900" b="0">
                <a:latin typeface="Tahoma" panose="020B0604030504040204" pitchFamily="34" charset="0"/>
              </a:rPr>
              <a:t>Tạo tập tin </a:t>
            </a:r>
            <a:r>
              <a:rPr lang="en-US" altLang="en-US" sz="1900">
                <a:latin typeface="Tahoma" panose="020B0604030504040204" pitchFamily="34" charset="0"/>
              </a:rPr>
              <a:t>thucdon</a:t>
            </a:r>
            <a:r>
              <a:rPr lang="en-US" altLang="en-US" sz="1900" b="0">
                <a:latin typeface="Tahoma" panose="020B0604030504040204" pitchFamily="34" charset="0"/>
              </a:rPr>
              <a:t> có nội dung sau:</a:t>
            </a:r>
            <a:endParaRPr lang="en-US" altLang="en-US" sz="1900" b="0">
              <a:latin typeface="Tahoma" panose="020B0604030504040204" pitchFamily="34" charset="0"/>
            </a:endParaRPr>
          </a:p>
          <a:p>
            <a:pPr lvl="1"/>
            <a:r>
              <a:rPr lang="en-US" altLang="en-US" sz="1900" b="0">
                <a:solidFill>
                  <a:srgbClr val="FF0000"/>
                </a:solidFill>
                <a:latin typeface="Tahoma" panose="020B0604030504040204" pitchFamily="34" charset="0"/>
              </a:rPr>
              <a:t>echo  “Thuc don”</a:t>
            </a:r>
            <a:endParaRPr lang="en-US" altLang="en-US" sz="1900" b="0">
              <a:solidFill>
                <a:srgbClr val="FF0000"/>
              </a:solidFill>
              <a:latin typeface="Tahoma" panose="020B0604030504040204" pitchFamily="34" charset="0"/>
            </a:endParaRPr>
          </a:p>
          <a:p>
            <a:pPr lvl="1"/>
            <a:r>
              <a:rPr lang="en-US" altLang="en-US" sz="1900" b="0">
                <a:solidFill>
                  <a:srgbClr val="FF0000"/>
                </a:solidFill>
                <a:latin typeface="Tahoma" panose="020B0604030504040204" pitchFamily="34" charset="0"/>
              </a:rPr>
              <a:t>echo  “1. Liet ke thu muc hen hanh”</a:t>
            </a:r>
            <a:endParaRPr lang="en-US" altLang="en-US" sz="1900" b="0">
              <a:solidFill>
                <a:srgbClr val="FF0000"/>
              </a:solidFill>
              <a:latin typeface="Tahoma" panose="020B0604030504040204" pitchFamily="34" charset="0"/>
            </a:endParaRPr>
          </a:p>
          <a:p>
            <a:pPr lvl="1"/>
            <a:r>
              <a:rPr lang="en-US" altLang="en-US" sz="1900" b="0">
                <a:solidFill>
                  <a:srgbClr val="FF0000"/>
                </a:solidFill>
                <a:latin typeface="Tahoma" panose="020B0604030504040204" pitchFamily="34" charset="0"/>
              </a:rPr>
              <a:t>echo  “2. Duong dan thu muc hien hanh”</a:t>
            </a:r>
            <a:endParaRPr lang="en-US" altLang="en-US" sz="1900" b="0">
              <a:solidFill>
                <a:srgbClr val="FF0000"/>
              </a:solidFill>
              <a:latin typeface="Tahoma" panose="020B0604030504040204" pitchFamily="34" charset="0"/>
            </a:endParaRPr>
          </a:p>
          <a:p>
            <a:pPr lvl="1"/>
            <a:r>
              <a:rPr lang="en-US" altLang="en-US" sz="1900" b="0">
                <a:solidFill>
                  <a:srgbClr val="FF0000"/>
                </a:solidFill>
                <a:latin typeface="Tahoma" panose="020B0604030504040204" pitchFamily="34" charset="0"/>
              </a:rPr>
              <a:t>read  chon</a:t>
            </a:r>
            <a:endParaRPr lang="en-US" altLang="en-US" sz="1900" b="0">
              <a:solidFill>
                <a:srgbClr val="FF0000"/>
              </a:solidFill>
              <a:latin typeface="Tahoma" panose="020B0604030504040204" pitchFamily="34" charset="0"/>
            </a:endParaRPr>
          </a:p>
          <a:p>
            <a:pPr lvl="1"/>
            <a:r>
              <a:rPr lang="en-US" altLang="en-US" sz="1900">
                <a:solidFill>
                  <a:srgbClr val="FF0000"/>
                </a:solidFill>
                <a:latin typeface="Tahoma" panose="020B0604030504040204" pitchFamily="34" charset="0"/>
              </a:rPr>
              <a:t>case  $chon  in</a:t>
            </a:r>
            <a:endParaRPr lang="en-US" altLang="en-US" sz="1900">
              <a:solidFill>
                <a:srgbClr val="FF0000"/>
              </a:solidFill>
              <a:latin typeface="Tahoma" panose="020B0604030504040204" pitchFamily="34" charset="0"/>
            </a:endParaRPr>
          </a:p>
          <a:p>
            <a:pPr lvl="1"/>
            <a:r>
              <a:rPr lang="en-US" altLang="en-US" sz="1900">
                <a:solidFill>
                  <a:srgbClr val="FF0000"/>
                </a:solidFill>
                <a:latin typeface="Tahoma" panose="020B0604030504040204" pitchFamily="34" charset="0"/>
              </a:rPr>
              <a:t>	1) ls –l ;;</a:t>
            </a:r>
            <a:endParaRPr lang="en-US" altLang="en-US" sz="1900">
              <a:solidFill>
                <a:srgbClr val="FF0000"/>
              </a:solidFill>
              <a:latin typeface="Tahoma" panose="020B0604030504040204" pitchFamily="34" charset="0"/>
            </a:endParaRPr>
          </a:p>
          <a:p>
            <a:pPr lvl="1"/>
            <a:r>
              <a:rPr lang="en-US" altLang="en-US" sz="1900">
                <a:solidFill>
                  <a:srgbClr val="FF0000"/>
                </a:solidFill>
                <a:latin typeface="Tahoma" panose="020B0604030504040204" pitchFamily="34" charset="0"/>
              </a:rPr>
              <a:t>	2) pwd ;;</a:t>
            </a:r>
            <a:endParaRPr lang="en-US" altLang="en-US" sz="1900">
              <a:solidFill>
                <a:srgbClr val="FF0000"/>
              </a:solidFill>
              <a:latin typeface="Tahoma" panose="020B0604030504040204" pitchFamily="34" charset="0"/>
            </a:endParaRPr>
          </a:p>
          <a:p>
            <a:pPr lvl="1"/>
            <a:r>
              <a:rPr lang="en-US" altLang="en-US" sz="1900">
                <a:solidFill>
                  <a:srgbClr val="FF0000"/>
                </a:solidFill>
                <a:latin typeface="Tahoma" panose="020B0604030504040204" pitchFamily="34" charset="0"/>
              </a:rPr>
              <a:t>	*) echo “Khong hop le” ;;</a:t>
            </a:r>
            <a:endParaRPr lang="en-US" altLang="en-US" sz="1900">
              <a:solidFill>
                <a:srgbClr val="FF0000"/>
              </a:solidFill>
              <a:latin typeface="Tahoma" panose="020B0604030504040204" pitchFamily="34" charset="0"/>
            </a:endParaRPr>
          </a:p>
          <a:p>
            <a:pPr lvl="1"/>
            <a:r>
              <a:rPr lang="en-US" altLang="en-US" sz="1900">
                <a:solidFill>
                  <a:srgbClr val="FF0000"/>
                </a:solidFill>
                <a:latin typeface="Tahoma" panose="020B0604030504040204" pitchFamily="34" charset="0"/>
              </a:rPr>
              <a:t>esac</a:t>
            </a:r>
            <a:endParaRPr lang="en-US" altLang="en-US" sz="1900">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359961" y="1612624"/>
            <a:ext cx="11628839" cy="417857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VI.1. CẤU TRÚC RẼ NHÁNH</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1845986" y="1067488"/>
            <a:ext cx="7724775" cy="54768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VI.2. CẤU TRÚC LẶP</a:t>
            </a:r>
            <a:endParaRPr lang="en-US" dirty="0"/>
          </a:p>
        </p:txBody>
      </p:sp>
      <p:sp>
        <p:nvSpPr>
          <p:cNvPr id="3" name="Content Placeholder 2"/>
          <p:cNvSpPr>
            <a:spLocks noGrp="1"/>
          </p:cNvSpPr>
          <p:nvPr>
            <p:ph idx="1"/>
          </p:nvPr>
        </p:nvSpPr>
        <p:spPr/>
        <p:txBody>
          <a:bodyPr/>
          <a:lstStyle/>
          <a:p>
            <a:r>
              <a:rPr lang="en-US" altLang="en-US" dirty="0" err="1">
                <a:solidFill>
                  <a:schemeClr val="tx1"/>
                </a:solidFill>
              </a:rPr>
              <a:t>Vòng</a:t>
            </a:r>
            <a:r>
              <a:rPr lang="en-US" altLang="en-US" dirty="0">
                <a:solidFill>
                  <a:schemeClr val="tx1"/>
                </a:solidFill>
              </a:rPr>
              <a:t> </a:t>
            </a:r>
            <a:r>
              <a:rPr lang="en-US" altLang="en-US" dirty="0" err="1">
                <a:solidFill>
                  <a:schemeClr val="tx1"/>
                </a:solidFill>
              </a:rPr>
              <a:t>lặp</a:t>
            </a:r>
            <a:r>
              <a:rPr lang="en-US" altLang="en-US" dirty="0">
                <a:solidFill>
                  <a:schemeClr val="tx1"/>
                </a:solidFill>
              </a:rPr>
              <a:t> </a:t>
            </a:r>
            <a:r>
              <a:rPr lang="en-US" altLang="en-US" b="1" dirty="0">
                <a:solidFill>
                  <a:schemeClr val="tx1"/>
                </a:solidFill>
              </a:rPr>
              <a:t>for</a:t>
            </a:r>
            <a:endParaRPr lang="en-US" altLang="en-US" b="1" dirty="0">
              <a:solidFill>
                <a:schemeClr val="tx1"/>
              </a:solidFill>
            </a:endParaRPr>
          </a:p>
          <a:p>
            <a:pPr lvl="1">
              <a:buFontTx/>
              <a:buNone/>
            </a:pPr>
            <a:r>
              <a:rPr lang="en-US" altLang="en-US" b="1" dirty="0">
                <a:solidFill>
                  <a:schemeClr val="tx1"/>
                </a:solidFill>
              </a:rPr>
              <a:t>for  &lt;</a:t>
            </a:r>
            <a:r>
              <a:rPr lang="en-US" altLang="en-US" b="1" dirty="0" err="1">
                <a:solidFill>
                  <a:schemeClr val="tx1"/>
                </a:solidFill>
              </a:rPr>
              <a:t>biến</a:t>
            </a:r>
            <a:r>
              <a:rPr lang="en-US" altLang="en-US" b="1" dirty="0">
                <a:solidFill>
                  <a:schemeClr val="tx1"/>
                </a:solidFill>
              </a:rPr>
              <a:t>&gt;  in  &lt;giá-trị-1&gt;  &lt;giá-trị-2&gt;  &lt;giá-trị-3&gt; …</a:t>
            </a:r>
            <a:endParaRPr lang="en-US" altLang="en-US" b="1" dirty="0">
              <a:solidFill>
                <a:schemeClr val="tx1"/>
              </a:solidFill>
            </a:endParaRPr>
          </a:p>
          <a:p>
            <a:pPr lvl="1">
              <a:buFontTx/>
              <a:buNone/>
            </a:pPr>
            <a:r>
              <a:rPr lang="en-US" altLang="en-US" b="1" dirty="0">
                <a:solidFill>
                  <a:schemeClr val="tx1"/>
                </a:solidFill>
              </a:rPr>
              <a:t>do</a:t>
            </a:r>
            <a:endParaRPr lang="en-US" altLang="en-US" b="1" dirty="0">
              <a:solidFill>
                <a:schemeClr val="tx1"/>
              </a:solidFill>
            </a:endParaRPr>
          </a:p>
          <a:p>
            <a:pPr lvl="1">
              <a:buFontTx/>
              <a:buNone/>
            </a:pPr>
            <a:r>
              <a:rPr lang="en-US" altLang="en-US" b="1" dirty="0">
                <a:solidFill>
                  <a:schemeClr val="tx1"/>
                </a:solidFill>
              </a:rPr>
              <a:t>		  &lt;</a:t>
            </a:r>
            <a:r>
              <a:rPr lang="en-US" altLang="en-US" b="1" dirty="0" err="1">
                <a:solidFill>
                  <a:schemeClr val="tx1"/>
                </a:solidFill>
              </a:rPr>
              <a:t>danh</a:t>
            </a:r>
            <a:r>
              <a:rPr lang="en-US" altLang="en-US" b="1" dirty="0">
                <a:solidFill>
                  <a:schemeClr val="tx1"/>
                </a:solidFill>
              </a:rPr>
              <a:t> </a:t>
            </a:r>
            <a:r>
              <a:rPr lang="en-US" altLang="en-US" b="1" dirty="0" err="1">
                <a:solidFill>
                  <a:schemeClr val="tx1"/>
                </a:solidFill>
              </a:rPr>
              <a:t>sách</a:t>
            </a:r>
            <a:r>
              <a:rPr lang="en-US" altLang="en-US" b="1" dirty="0">
                <a:solidFill>
                  <a:schemeClr val="tx1"/>
                </a:solidFill>
              </a:rPr>
              <a:t> </a:t>
            </a:r>
            <a:r>
              <a:rPr lang="en-US" altLang="en-US" b="1" dirty="0" err="1">
                <a:solidFill>
                  <a:schemeClr val="tx1"/>
                </a:solidFill>
              </a:rPr>
              <a:t>lệnh</a:t>
            </a:r>
            <a:r>
              <a:rPr lang="en-US" altLang="en-US" b="1" dirty="0">
                <a:solidFill>
                  <a:schemeClr val="tx1"/>
                </a:solidFill>
              </a:rPr>
              <a:t>&gt;;</a:t>
            </a:r>
            <a:endParaRPr lang="en-US" altLang="en-US" b="1" dirty="0">
              <a:solidFill>
                <a:schemeClr val="tx1"/>
              </a:solidFill>
            </a:endParaRPr>
          </a:p>
          <a:p>
            <a:pPr lvl="1">
              <a:buFontTx/>
              <a:buNone/>
            </a:pPr>
            <a:r>
              <a:rPr lang="en-US" altLang="en-US" b="1" dirty="0">
                <a:solidFill>
                  <a:schemeClr val="tx1"/>
                </a:solidFill>
              </a:rPr>
              <a:t>done </a:t>
            </a:r>
            <a:endParaRPr lang="en-US" altLang="en-US" b="1" dirty="0">
              <a:solidFill>
                <a:schemeClr val="tx1"/>
              </a:solidFill>
            </a:endParaRPr>
          </a:p>
          <a:p>
            <a:endParaRPr lang="en-US" altLang="en-US" b="1" dirty="0">
              <a:solidFill>
                <a:schemeClr val="tx1"/>
              </a:solidFill>
            </a:endParaRPr>
          </a:p>
        </p:txBody>
      </p:sp>
      <p:sp>
        <p:nvSpPr>
          <p:cNvPr id="4" name="Text Box 4"/>
          <p:cNvSpPr txBox="1">
            <a:spLocks noChangeArrowheads="1"/>
          </p:cNvSpPr>
          <p:nvPr/>
        </p:nvSpPr>
        <p:spPr bwMode="auto">
          <a:xfrm>
            <a:off x="5795549" y="3097696"/>
            <a:ext cx="5486400" cy="3124200"/>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57200" algn="l"/>
                <a:tab pos="1152525" algn="l"/>
              </a:tabLst>
              <a:defRPr>
                <a:solidFill>
                  <a:schemeClr val="tx1"/>
                </a:solidFill>
                <a:latin typeface="Arial" panose="02080604020202020204" pitchFamily="34" charset="0"/>
              </a:defRPr>
            </a:lvl1pPr>
            <a:lvl2pPr>
              <a:tabLst>
                <a:tab pos="457200" algn="l"/>
                <a:tab pos="1152525" algn="l"/>
              </a:tabLst>
              <a:defRPr>
                <a:solidFill>
                  <a:schemeClr val="tx1"/>
                </a:solidFill>
                <a:latin typeface="Arial" panose="02080604020202020204" pitchFamily="34" charset="0"/>
              </a:defRPr>
            </a:lvl2pPr>
            <a:lvl3pPr>
              <a:tabLst>
                <a:tab pos="457200" algn="l"/>
                <a:tab pos="1152525" algn="l"/>
              </a:tabLst>
              <a:defRPr>
                <a:solidFill>
                  <a:schemeClr val="tx1"/>
                </a:solidFill>
                <a:latin typeface="Arial" panose="02080604020202020204" pitchFamily="34" charset="0"/>
              </a:defRPr>
            </a:lvl3pPr>
            <a:lvl4pPr>
              <a:tabLst>
                <a:tab pos="457200" algn="l"/>
                <a:tab pos="1152525" algn="l"/>
              </a:tabLst>
              <a:defRPr>
                <a:solidFill>
                  <a:schemeClr val="tx1"/>
                </a:solidFill>
                <a:latin typeface="Arial" panose="02080604020202020204" pitchFamily="34" charset="0"/>
              </a:defRPr>
            </a:lvl4pPr>
            <a:lvl5pPr>
              <a:tabLst>
                <a:tab pos="457200" algn="l"/>
                <a:tab pos="1152525" algn="l"/>
              </a:tabLst>
              <a:defRPr>
                <a:solidFill>
                  <a:schemeClr val="tx1"/>
                </a:solidFill>
                <a:latin typeface="Arial" panose="02080604020202020204" pitchFamily="34" charset="0"/>
              </a:defRPr>
            </a:lvl5pPr>
            <a:lvl6pPr fontAlgn="base">
              <a:spcBef>
                <a:spcPct val="0"/>
              </a:spcBef>
              <a:spcAft>
                <a:spcPct val="0"/>
              </a:spcAft>
              <a:tabLst>
                <a:tab pos="457200" algn="l"/>
                <a:tab pos="1152525" algn="l"/>
              </a:tabLst>
              <a:defRPr>
                <a:solidFill>
                  <a:schemeClr val="tx1"/>
                </a:solidFill>
                <a:latin typeface="Arial" panose="02080604020202020204" pitchFamily="34" charset="0"/>
              </a:defRPr>
            </a:lvl6pPr>
            <a:lvl7pPr fontAlgn="base">
              <a:spcBef>
                <a:spcPct val="0"/>
              </a:spcBef>
              <a:spcAft>
                <a:spcPct val="0"/>
              </a:spcAft>
              <a:tabLst>
                <a:tab pos="457200" algn="l"/>
                <a:tab pos="1152525" algn="l"/>
              </a:tabLst>
              <a:defRPr>
                <a:solidFill>
                  <a:schemeClr val="tx1"/>
                </a:solidFill>
                <a:latin typeface="Arial" panose="02080604020202020204" pitchFamily="34" charset="0"/>
              </a:defRPr>
            </a:lvl7pPr>
            <a:lvl8pPr fontAlgn="base">
              <a:spcBef>
                <a:spcPct val="0"/>
              </a:spcBef>
              <a:spcAft>
                <a:spcPct val="0"/>
              </a:spcAft>
              <a:tabLst>
                <a:tab pos="457200" algn="l"/>
                <a:tab pos="1152525" algn="l"/>
              </a:tabLst>
              <a:defRPr>
                <a:solidFill>
                  <a:schemeClr val="tx1"/>
                </a:solidFill>
                <a:latin typeface="Arial" panose="02080604020202020204" pitchFamily="34" charset="0"/>
              </a:defRPr>
            </a:lvl8pPr>
            <a:lvl9pPr fontAlgn="base">
              <a:spcBef>
                <a:spcPct val="0"/>
              </a:spcBef>
              <a:spcAft>
                <a:spcPct val="0"/>
              </a:spcAft>
              <a:tabLst>
                <a:tab pos="457200" algn="l"/>
                <a:tab pos="1152525" algn="l"/>
              </a:tabLst>
              <a:defRPr>
                <a:solidFill>
                  <a:schemeClr val="tx1"/>
                </a:solidFill>
                <a:latin typeface="Arial" panose="02080604020202020204" pitchFamily="34" charset="0"/>
              </a:defRPr>
            </a:lvl9pPr>
          </a:lstStyle>
          <a:p>
            <a:r>
              <a:rPr lang="en-US" altLang="en-US" sz="2000" b="0" u="sng" dirty="0" err="1">
                <a:latin typeface="Tahoma" panose="020B0604030504040204" pitchFamily="34" charset="0"/>
              </a:rPr>
              <a:t>Ví</a:t>
            </a:r>
            <a:r>
              <a:rPr lang="en-US" altLang="en-US" sz="2000" b="0" u="sng" dirty="0">
                <a:latin typeface="Tahoma" panose="020B0604030504040204" pitchFamily="34" charset="0"/>
              </a:rPr>
              <a:t> </a:t>
            </a:r>
            <a:r>
              <a:rPr lang="en-US" altLang="en-US" sz="2000" b="0" u="sng" dirty="0" err="1">
                <a:latin typeface="Tahoma" panose="020B0604030504040204" pitchFamily="34" charset="0"/>
              </a:rPr>
              <a:t>dụ</a:t>
            </a:r>
            <a:r>
              <a:rPr lang="en-US" altLang="en-US" sz="2000" b="0" dirty="0">
                <a:latin typeface="Tahoma" panose="020B0604030504040204" pitchFamily="34" charset="0"/>
              </a:rPr>
              <a:t>: </a:t>
            </a:r>
            <a:r>
              <a:rPr lang="en-US" altLang="en-US" sz="2000" b="0" dirty="0" err="1">
                <a:latin typeface="Tahoma" panose="020B0604030504040204" pitchFamily="34" charset="0"/>
              </a:rPr>
              <a:t>Hiển</a:t>
            </a:r>
            <a:r>
              <a:rPr lang="en-US" altLang="en-US" sz="2000" b="0" dirty="0">
                <a:latin typeface="Tahoma" panose="020B0604030504040204" pitchFamily="34" charset="0"/>
              </a:rPr>
              <a:t> </a:t>
            </a:r>
            <a:r>
              <a:rPr lang="en-US" altLang="en-US" sz="2000" b="0" dirty="0" err="1">
                <a:latin typeface="Tahoma" panose="020B0604030504040204" pitchFamily="34" charset="0"/>
              </a:rPr>
              <a:t>thị</a:t>
            </a:r>
            <a:r>
              <a:rPr lang="en-US" altLang="en-US" sz="2000" b="0" dirty="0">
                <a:latin typeface="Tahoma" panose="020B0604030504040204" pitchFamily="34" charset="0"/>
              </a:rPr>
              <a:t> </a:t>
            </a:r>
            <a:r>
              <a:rPr lang="en-US" altLang="en-US" sz="2000" b="0" dirty="0" err="1">
                <a:latin typeface="Tahoma" panose="020B0604030504040204" pitchFamily="34" charset="0"/>
              </a:rPr>
              <a:t>các</a:t>
            </a:r>
            <a:r>
              <a:rPr lang="en-US" altLang="en-US" sz="2000" b="0" dirty="0">
                <a:latin typeface="Tahoma" panose="020B0604030504040204" pitchFamily="34" charset="0"/>
              </a:rPr>
              <a:t> </a:t>
            </a:r>
            <a:r>
              <a:rPr lang="en-US" altLang="en-US" sz="2000" b="0" dirty="0" err="1">
                <a:latin typeface="Tahoma" panose="020B0604030504040204" pitchFamily="34" charset="0"/>
              </a:rPr>
              <a:t>giá</a:t>
            </a:r>
            <a:r>
              <a:rPr lang="en-US" altLang="en-US" sz="2000" b="0" dirty="0">
                <a:latin typeface="Tahoma" panose="020B0604030504040204" pitchFamily="34" charset="0"/>
              </a:rPr>
              <a:t> </a:t>
            </a:r>
            <a:r>
              <a:rPr lang="en-US" altLang="en-US" sz="2000" b="0" dirty="0" err="1">
                <a:latin typeface="Tahoma" panose="020B0604030504040204" pitchFamily="34" charset="0"/>
              </a:rPr>
              <a:t>trị</a:t>
            </a:r>
            <a:endParaRPr lang="en-US" altLang="en-US" sz="2000" b="0" dirty="0">
              <a:latin typeface="Tahoma" panose="020B0604030504040204" pitchFamily="34" charset="0"/>
            </a:endParaRPr>
          </a:p>
          <a:p>
            <a:pPr lvl="1"/>
            <a:r>
              <a:rPr lang="en-US" altLang="en-US" sz="2000" b="0" dirty="0" err="1">
                <a:latin typeface="Tahoma" panose="020B0604030504040204" pitchFamily="34" charset="0"/>
              </a:rPr>
              <a:t>Tạo</a:t>
            </a:r>
            <a:r>
              <a:rPr lang="en-US" altLang="en-US" sz="2000" b="0" dirty="0">
                <a:latin typeface="Tahoma" panose="020B0604030504040204" pitchFamily="34" charset="0"/>
              </a:rPr>
              <a:t> </a:t>
            </a:r>
            <a:r>
              <a:rPr lang="en-US" altLang="en-US" sz="2000" b="0" dirty="0" err="1">
                <a:latin typeface="Tahoma" panose="020B0604030504040204" pitchFamily="34" charset="0"/>
              </a:rPr>
              <a:t>tập</a:t>
            </a:r>
            <a:r>
              <a:rPr lang="en-US" altLang="en-US" sz="2000" b="0" dirty="0">
                <a:latin typeface="Tahoma" panose="020B0604030504040204" pitchFamily="34" charset="0"/>
              </a:rPr>
              <a:t> tin </a:t>
            </a:r>
            <a:r>
              <a:rPr lang="en-US" altLang="en-US" sz="2000" dirty="0" err="1">
                <a:latin typeface="Tahoma" panose="020B0604030504040204" pitchFamily="34" charset="0"/>
              </a:rPr>
              <a:t>hienthi</a:t>
            </a:r>
            <a:r>
              <a:rPr lang="en-US" altLang="en-US" sz="2000" b="0" dirty="0">
                <a:latin typeface="Tahoma" panose="020B0604030504040204" pitchFamily="34" charset="0"/>
              </a:rPr>
              <a:t> </a:t>
            </a:r>
            <a:r>
              <a:rPr lang="en-US" altLang="en-US" sz="2000" b="0" dirty="0" err="1">
                <a:latin typeface="Tahoma" panose="020B0604030504040204" pitchFamily="34" charset="0"/>
              </a:rPr>
              <a:t>có</a:t>
            </a:r>
            <a:r>
              <a:rPr lang="en-US" altLang="en-US" sz="2000" b="0" dirty="0">
                <a:latin typeface="Tahoma" panose="020B0604030504040204" pitchFamily="34" charset="0"/>
              </a:rPr>
              <a:t> </a:t>
            </a:r>
            <a:r>
              <a:rPr lang="en-US" altLang="en-US" sz="2000" b="0" dirty="0" err="1">
                <a:latin typeface="Tahoma" panose="020B0604030504040204" pitchFamily="34" charset="0"/>
              </a:rPr>
              <a:t>nội</a:t>
            </a:r>
            <a:r>
              <a:rPr lang="en-US" altLang="en-US" sz="2000" b="0" dirty="0">
                <a:latin typeface="Tahoma" panose="020B0604030504040204" pitchFamily="34" charset="0"/>
              </a:rPr>
              <a:t> dung </a:t>
            </a:r>
            <a:r>
              <a:rPr lang="en-US" altLang="en-US" sz="2000" b="0" dirty="0" err="1">
                <a:latin typeface="Tahoma" panose="020B0604030504040204" pitchFamily="34" charset="0"/>
              </a:rPr>
              <a:t>sau</a:t>
            </a:r>
            <a:r>
              <a:rPr lang="en-US" altLang="en-US" sz="2000" b="0" dirty="0">
                <a:latin typeface="Tahoma" panose="020B0604030504040204" pitchFamily="34" charset="0"/>
              </a:rPr>
              <a:t>:</a:t>
            </a:r>
            <a:endParaRPr lang="en-US" altLang="en-US" sz="2000" b="0" dirty="0">
              <a:latin typeface="Tahoma" panose="020B0604030504040204" pitchFamily="34" charset="0"/>
            </a:endParaRPr>
          </a:p>
          <a:p>
            <a:pPr lvl="1"/>
            <a:endParaRPr lang="en-US" altLang="en-US" sz="1000" b="0" dirty="0">
              <a:latin typeface="Tahoma" panose="020B0604030504040204" pitchFamily="34" charset="0"/>
            </a:endParaRPr>
          </a:p>
          <a:p>
            <a:pPr lvl="1"/>
            <a:r>
              <a:rPr lang="en-US" altLang="en-US" sz="2000" dirty="0">
                <a:solidFill>
                  <a:srgbClr val="FF0000"/>
                </a:solidFill>
                <a:latin typeface="Tahoma" panose="020B0604030504040204" pitchFamily="34" charset="0"/>
              </a:rPr>
              <a:t>for  </a:t>
            </a:r>
            <a:r>
              <a:rPr lang="en-US" altLang="en-US" sz="2000" dirty="0" err="1">
                <a:solidFill>
                  <a:srgbClr val="FF0000"/>
                </a:solidFill>
                <a:latin typeface="Tahoma" panose="020B0604030504040204" pitchFamily="34" charset="0"/>
              </a:rPr>
              <a:t>gt</a:t>
            </a:r>
            <a:r>
              <a:rPr lang="en-US" altLang="en-US" sz="2000" dirty="0">
                <a:solidFill>
                  <a:srgbClr val="FF0000"/>
                </a:solidFill>
                <a:latin typeface="Tahoma" panose="020B0604030504040204" pitchFamily="34" charset="0"/>
              </a:rPr>
              <a:t>  in apple  banana  34</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do</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	echo  $</a:t>
            </a:r>
            <a:r>
              <a:rPr lang="en-US" altLang="en-US" sz="2000" dirty="0" err="1">
                <a:solidFill>
                  <a:srgbClr val="FF0000"/>
                </a:solidFill>
                <a:latin typeface="Tahoma" panose="020B0604030504040204" pitchFamily="34" charset="0"/>
              </a:rPr>
              <a:t>gt</a:t>
            </a:r>
            <a:r>
              <a:rPr lang="en-US" altLang="en-US" sz="2000" dirty="0">
                <a:solidFill>
                  <a:srgbClr val="FF0000"/>
                </a:solidFill>
                <a:latin typeface="Tahoma" panose="020B0604030504040204" pitchFamily="34" charset="0"/>
              </a:rPr>
              <a:t>;</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done</a:t>
            </a:r>
            <a:endParaRPr lang="en-US" altLang="en-US" sz="2000" dirty="0">
              <a:solidFill>
                <a:srgbClr val="FF0000"/>
              </a:solidFill>
              <a:latin typeface="Tahoma" panose="020B0604030504040204" pitchFamily="34" charset="0"/>
            </a:endParaRPr>
          </a:p>
          <a:p>
            <a:pPr lvl="1"/>
            <a:endParaRPr lang="en-US" altLang="en-US" sz="1000" b="0" dirty="0">
              <a:latin typeface="Tahoma" panose="020B0604030504040204" pitchFamily="34" charset="0"/>
            </a:endParaRPr>
          </a:p>
          <a:p>
            <a:r>
              <a:rPr lang="en-US" altLang="en-US" sz="2000" b="0" dirty="0" err="1">
                <a:latin typeface="Tahoma" panose="020B0604030504040204" pitchFamily="34" charset="0"/>
              </a:rPr>
              <a:t>Kết</a:t>
            </a:r>
            <a:r>
              <a:rPr lang="en-US" altLang="en-US" sz="2000" b="0" dirty="0">
                <a:latin typeface="Tahoma" panose="020B0604030504040204" pitchFamily="34" charset="0"/>
              </a:rPr>
              <a:t> </a:t>
            </a:r>
            <a:r>
              <a:rPr lang="en-US" altLang="en-US" sz="2000" b="0" dirty="0" err="1">
                <a:latin typeface="Tahoma" panose="020B0604030504040204" pitchFamily="34" charset="0"/>
              </a:rPr>
              <a:t>quả</a:t>
            </a:r>
            <a:r>
              <a:rPr lang="en-US" altLang="en-US" sz="2000" b="0" dirty="0">
                <a:latin typeface="Tahoma" panose="020B0604030504040204" pitchFamily="34" charset="0"/>
              </a:rPr>
              <a:t>:	apple</a:t>
            </a:r>
            <a:endParaRPr lang="en-US" altLang="en-US" sz="2000" b="0" dirty="0">
              <a:latin typeface="Tahoma" panose="020B0604030504040204" pitchFamily="34" charset="0"/>
            </a:endParaRPr>
          </a:p>
          <a:p>
            <a:pPr lvl="1"/>
            <a:r>
              <a:rPr lang="en-US" altLang="en-US" sz="2000" b="0" dirty="0">
                <a:latin typeface="Tahoma" panose="020B0604030504040204" pitchFamily="34" charset="0"/>
              </a:rPr>
              <a:t>	banana</a:t>
            </a:r>
            <a:endParaRPr lang="en-US" altLang="en-US" sz="2000" b="0" dirty="0">
              <a:latin typeface="Tahoma" panose="020B0604030504040204" pitchFamily="34" charset="0"/>
            </a:endParaRPr>
          </a:p>
          <a:p>
            <a:pPr lvl="1"/>
            <a:r>
              <a:rPr lang="en-US" altLang="en-US" sz="2000" b="0" dirty="0">
                <a:latin typeface="Tahoma" panose="020B0604030504040204" pitchFamily="34" charset="0"/>
              </a:rPr>
              <a:t>	34</a:t>
            </a:r>
            <a:endParaRPr lang="en-US" altLang="en-US" sz="2000" b="0" dirty="0">
              <a:latin typeface="Tahom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VI.2. CẤU TRÚC LẶP</a:t>
            </a:r>
            <a:endParaRPr lang="en-US" dirty="0"/>
          </a:p>
        </p:txBody>
      </p:sp>
      <p:sp>
        <p:nvSpPr>
          <p:cNvPr id="3" name="Content Placeholder 2"/>
          <p:cNvSpPr>
            <a:spLocks noGrp="1"/>
          </p:cNvSpPr>
          <p:nvPr>
            <p:ph idx="1"/>
          </p:nvPr>
        </p:nvSpPr>
        <p:spPr/>
        <p:txBody>
          <a:bodyPr/>
          <a:lstStyle/>
          <a:p>
            <a:r>
              <a:rPr lang="en-US" altLang="en-US" sz="2800" dirty="0">
                <a:solidFill>
                  <a:schemeClr val="tx1"/>
                </a:solidFill>
              </a:rPr>
              <a:t>VD:</a:t>
            </a:r>
            <a:endParaRPr lang="en-US" altLang="en-US" sz="2800" dirty="0">
              <a:solidFill>
                <a:schemeClr val="tx1"/>
              </a:solidFill>
            </a:endParaRPr>
          </a:p>
          <a:p>
            <a:pPr>
              <a:buNone/>
            </a:pPr>
            <a:r>
              <a:rPr lang="en-US" altLang="en-US" sz="2800" dirty="0">
                <a:solidFill>
                  <a:schemeClr val="tx1"/>
                </a:solidFill>
              </a:rPr>
              <a:t>for a in {1..20}</a:t>
            </a:r>
            <a:endParaRPr lang="en-US" altLang="en-US" sz="2800" dirty="0">
              <a:solidFill>
                <a:schemeClr val="tx1"/>
              </a:solidFill>
            </a:endParaRPr>
          </a:p>
          <a:p>
            <a:pPr>
              <a:buNone/>
            </a:pPr>
            <a:r>
              <a:rPr lang="en-US" altLang="en-US" sz="2800" dirty="0">
                <a:solidFill>
                  <a:schemeClr val="tx1"/>
                </a:solidFill>
              </a:rPr>
              <a:t>do</a:t>
            </a:r>
            <a:endParaRPr lang="en-US" altLang="en-US" sz="2800" dirty="0">
              <a:solidFill>
                <a:schemeClr val="tx1"/>
              </a:solidFill>
            </a:endParaRPr>
          </a:p>
          <a:p>
            <a:pPr lvl="1">
              <a:buNone/>
            </a:pPr>
            <a:r>
              <a:rPr lang="en-US" altLang="en-US" sz="2400" dirty="0">
                <a:solidFill>
                  <a:schemeClr val="tx1"/>
                </a:solidFill>
              </a:rPr>
              <a:t>host= 192.168.100.$a</a:t>
            </a:r>
            <a:endParaRPr lang="en-US" altLang="en-US" sz="2400" dirty="0">
              <a:solidFill>
                <a:schemeClr val="tx1"/>
              </a:solidFill>
            </a:endParaRPr>
          </a:p>
          <a:p>
            <a:pPr lvl="1">
              <a:buNone/>
            </a:pPr>
            <a:r>
              <a:rPr lang="en-US" altLang="en-US" sz="2400" dirty="0">
                <a:solidFill>
                  <a:schemeClr val="tx1"/>
                </a:solidFill>
              </a:rPr>
              <a:t>ping –c2 $host</a:t>
            </a:r>
            <a:endParaRPr lang="en-US" altLang="en-US" sz="2400" dirty="0">
              <a:solidFill>
                <a:schemeClr val="tx1"/>
              </a:solidFill>
            </a:endParaRPr>
          </a:p>
          <a:p>
            <a:pPr>
              <a:buNone/>
            </a:pPr>
            <a:r>
              <a:rPr lang="en-US" altLang="en-US" sz="2800" dirty="0">
                <a:solidFill>
                  <a:schemeClr val="tx1"/>
                </a:solidFill>
              </a:rPr>
              <a:t>done</a:t>
            </a:r>
            <a:endParaRPr lang="en-US" altLang="en-US" sz="2800"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VI.2. CẤU TRÚC LẶP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749286" y="2510769"/>
            <a:ext cx="8343361" cy="259846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VI.2. CẤU TRÚC LẶP</a:t>
            </a:r>
            <a:endParaRPr lang="en-US" dirty="0"/>
          </a:p>
        </p:txBody>
      </p:sp>
      <p:sp>
        <p:nvSpPr>
          <p:cNvPr id="3" name="Content Placeholder 2"/>
          <p:cNvSpPr>
            <a:spLocks noGrp="1"/>
          </p:cNvSpPr>
          <p:nvPr>
            <p:ph idx="1"/>
          </p:nvPr>
        </p:nvSpPr>
        <p:spPr/>
        <p:txBody>
          <a:bodyPr/>
          <a:lstStyle/>
          <a:p>
            <a:r>
              <a:rPr lang="en-US" altLang="en-US" dirty="0" err="1">
                <a:solidFill>
                  <a:schemeClr val="tx1"/>
                </a:solidFill>
              </a:rPr>
              <a:t>Vòng</a:t>
            </a:r>
            <a:r>
              <a:rPr lang="en-US" altLang="en-US" dirty="0">
                <a:solidFill>
                  <a:schemeClr val="tx1"/>
                </a:solidFill>
              </a:rPr>
              <a:t> </a:t>
            </a:r>
            <a:r>
              <a:rPr lang="en-US" altLang="en-US" dirty="0" err="1">
                <a:solidFill>
                  <a:schemeClr val="tx1"/>
                </a:solidFill>
              </a:rPr>
              <a:t>lặp</a:t>
            </a:r>
            <a:r>
              <a:rPr lang="en-US" altLang="en-US" dirty="0">
                <a:solidFill>
                  <a:schemeClr val="tx1"/>
                </a:solidFill>
              </a:rPr>
              <a:t> </a:t>
            </a:r>
            <a:r>
              <a:rPr lang="en-US" altLang="en-US" b="1" dirty="0">
                <a:solidFill>
                  <a:schemeClr val="tx1"/>
                </a:solidFill>
              </a:rPr>
              <a:t>while</a:t>
            </a:r>
            <a:r>
              <a:rPr lang="en-US" altLang="en-US" dirty="0">
                <a:solidFill>
                  <a:schemeClr val="tx1"/>
                </a:solidFill>
              </a:rPr>
              <a:t>: </a:t>
            </a:r>
            <a:r>
              <a:rPr lang="en-US" altLang="en-US" dirty="0" err="1">
                <a:solidFill>
                  <a:schemeClr val="tx1"/>
                </a:solidFill>
              </a:rPr>
              <a:t>vòng</a:t>
            </a:r>
            <a:r>
              <a:rPr lang="en-US" altLang="en-US" dirty="0">
                <a:solidFill>
                  <a:schemeClr val="tx1"/>
                </a:solidFill>
              </a:rPr>
              <a:t> </a:t>
            </a:r>
            <a:r>
              <a:rPr lang="en-US" altLang="en-US" dirty="0" err="1">
                <a:solidFill>
                  <a:schemeClr val="tx1"/>
                </a:solidFill>
              </a:rPr>
              <a:t>lặp</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hiện</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b="1" dirty="0" err="1">
                <a:solidFill>
                  <a:schemeClr val="tx1"/>
                </a:solidFill>
              </a:rPr>
              <a:t>điều</a:t>
            </a:r>
            <a:r>
              <a:rPr lang="en-US" altLang="en-US" b="1" dirty="0">
                <a:solidFill>
                  <a:schemeClr val="tx1"/>
                </a:solidFill>
              </a:rPr>
              <a:t> </a:t>
            </a:r>
            <a:r>
              <a:rPr lang="en-US" altLang="en-US" b="1" dirty="0" err="1">
                <a:solidFill>
                  <a:schemeClr val="tx1"/>
                </a:solidFill>
              </a:rPr>
              <a:t>kiện</a:t>
            </a:r>
            <a:r>
              <a:rPr lang="en-US" altLang="en-US" b="1" dirty="0">
                <a:solidFill>
                  <a:schemeClr val="tx1"/>
                </a:solidFill>
              </a:rPr>
              <a:t> </a:t>
            </a:r>
            <a:r>
              <a:rPr lang="en-US" altLang="en-US" b="1" dirty="0" err="1">
                <a:solidFill>
                  <a:schemeClr val="tx1"/>
                </a:solidFill>
              </a:rPr>
              <a:t>còn</a:t>
            </a:r>
            <a:r>
              <a:rPr lang="en-US" altLang="en-US" b="1" dirty="0">
                <a:solidFill>
                  <a:schemeClr val="tx1"/>
                </a:solidFill>
              </a:rPr>
              <a:t> </a:t>
            </a:r>
            <a:r>
              <a:rPr lang="en-US" altLang="en-US" b="1" dirty="0" err="1">
                <a:solidFill>
                  <a:schemeClr val="tx1"/>
                </a:solidFill>
              </a:rPr>
              <a:t>đúng</a:t>
            </a:r>
            <a:endParaRPr lang="en-US" altLang="en-US" b="1" dirty="0">
              <a:solidFill>
                <a:schemeClr val="tx1"/>
              </a:solidFill>
            </a:endParaRPr>
          </a:p>
          <a:p>
            <a:pPr lvl="1">
              <a:buFontTx/>
              <a:buNone/>
            </a:pPr>
            <a:r>
              <a:rPr lang="en-US" altLang="en-US" b="1" dirty="0">
                <a:solidFill>
                  <a:schemeClr val="tx1"/>
                </a:solidFill>
              </a:rPr>
              <a:t>while   &lt;</a:t>
            </a:r>
            <a:r>
              <a:rPr lang="en-US" altLang="en-US" b="1" dirty="0" err="1">
                <a:solidFill>
                  <a:schemeClr val="tx1"/>
                </a:solidFill>
              </a:rPr>
              <a:t>điều</a:t>
            </a:r>
            <a:r>
              <a:rPr lang="en-US" altLang="en-US" b="1" dirty="0">
                <a:solidFill>
                  <a:schemeClr val="tx1"/>
                </a:solidFill>
              </a:rPr>
              <a:t> </a:t>
            </a:r>
            <a:r>
              <a:rPr lang="en-US" altLang="en-US" b="1" dirty="0" err="1">
                <a:solidFill>
                  <a:schemeClr val="tx1"/>
                </a:solidFill>
              </a:rPr>
              <a:t>kiện</a:t>
            </a:r>
            <a:r>
              <a:rPr lang="en-US" altLang="en-US" b="1" dirty="0">
                <a:solidFill>
                  <a:schemeClr val="tx1"/>
                </a:solidFill>
              </a:rPr>
              <a:t>&gt;</a:t>
            </a:r>
            <a:endParaRPr lang="en-US" altLang="en-US" b="1" dirty="0">
              <a:solidFill>
                <a:schemeClr val="tx1"/>
              </a:solidFill>
            </a:endParaRPr>
          </a:p>
          <a:p>
            <a:pPr lvl="1">
              <a:buFontTx/>
              <a:buNone/>
            </a:pPr>
            <a:r>
              <a:rPr lang="en-US" altLang="en-US" b="1" dirty="0">
                <a:solidFill>
                  <a:schemeClr val="tx1"/>
                </a:solidFill>
              </a:rPr>
              <a:t>do</a:t>
            </a:r>
            <a:endParaRPr lang="en-US" altLang="en-US" b="1" dirty="0">
              <a:solidFill>
                <a:schemeClr val="tx1"/>
              </a:solidFill>
            </a:endParaRPr>
          </a:p>
          <a:p>
            <a:pPr lvl="1">
              <a:buFontTx/>
              <a:buNone/>
            </a:pPr>
            <a:r>
              <a:rPr lang="en-US" altLang="en-US" b="1" dirty="0">
                <a:solidFill>
                  <a:schemeClr val="tx1"/>
                </a:solidFill>
              </a:rPr>
              <a:t>	  &lt;</a:t>
            </a:r>
            <a:r>
              <a:rPr lang="en-US" altLang="en-US" b="1" dirty="0" err="1">
                <a:solidFill>
                  <a:schemeClr val="tx1"/>
                </a:solidFill>
              </a:rPr>
              <a:t>danh</a:t>
            </a:r>
            <a:r>
              <a:rPr lang="en-US" altLang="en-US" b="1" dirty="0">
                <a:solidFill>
                  <a:schemeClr val="tx1"/>
                </a:solidFill>
              </a:rPr>
              <a:t> </a:t>
            </a:r>
            <a:r>
              <a:rPr lang="en-US" altLang="en-US" b="1" dirty="0" err="1">
                <a:solidFill>
                  <a:schemeClr val="tx1"/>
                </a:solidFill>
              </a:rPr>
              <a:t>sách</a:t>
            </a:r>
            <a:r>
              <a:rPr lang="en-US" altLang="en-US" b="1" dirty="0">
                <a:solidFill>
                  <a:schemeClr val="tx1"/>
                </a:solidFill>
              </a:rPr>
              <a:t> </a:t>
            </a:r>
            <a:r>
              <a:rPr lang="en-US" altLang="en-US" b="1" dirty="0" err="1">
                <a:solidFill>
                  <a:schemeClr val="tx1"/>
                </a:solidFill>
              </a:rPr>
              <a:t>lệnh</a:t>
            </a:r>
            <a:r>
              <a:rPr lang="en-US" altLang="en-US" b="1" dirty="0">
                <a:solidFill>
                  <a:schemeClr val="tx1"/>
                </a:solidFill>
              </a:rPr>
              <a:t>&gt;;</a:t>
            </a:r>
            <a:endParaRPr lang="en-US" altLang="en-US" b="1" dirty="0">
              <a:solidFill>
                <a:schemeClr val="tx1"/>
              </a:solidFill>
            </a:endParaRPr>
          </a:p>
          <a:p>
            <a:pPr lvl="1">
              <a:buFontTx/>
              <a:buNone/>
            </a:pPr>
            <a:r>
              <a:rPr lang="en-US" altLang="en-US" b="1" dirty="0">
                <a:solidFill>
                  <a:schemeClr val="tx1"/>
                </a:solidFill>
              </a:rPr>
              <a:t>done</a:t>
            </a:r>
            <a:endParaRPr lang="en-US" altLang="en-US" b="1" dirty="0">
              <a:solidFill>
                <a:schemeClr val="tx1"/>
              </a:solidFill>
            </a:endParaRPr>
          </a:p>
          <a:p>
            <a:endParaRPr lang="en-US" altLang="en-US" b="1" dirty="0">
              <a:solidFill>
                <a:schemeClr val="tx1"/>
              </a:solidFill>
            </a:endParaRPr>
          </a:p>
        </p:txBody>
      </p:sp>
      <p:sp>
        <p:nvSpPr>
          <p:cNvPr id="4" name="Text Box 4"/>
          <p:cNvSpPr txBox="1">
            <a:spLocks noChangeArrowheads="1"/>
          </p:cNvSpPr>
          <p:nvPr/>
        </p:nvSpPr>
        <p:spPr bwMode="auto">
          <a:xfrm>
            <a:off x="4953000" y="3508513"/>
            <a:ext cx="6400800" cy="2743200"/>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57200" algn="l"/>
                <a:tab pos="1152525" algn="l"/>
              </a:tabLst>
              <a:defRPr>
                <a:solidFill>
                  <a:schemeClr val="tx1"/>
                </a:solidFill>
                <a:latin typeface="Arial" panose="02080604020202020204" pitchFamily="34" charset="0"/>
              </a:defRPr>
            </a:lvl1pPr>
            <a:lvl2pPr>
              <a:tabLst>
                <a:tab pos="457200" algn="l"/>
                <a:tab pos="1152525" algn="l"/>
              </a:tabLst>
              <a:defRPr>
                <a:solidFill>
                  <a:schemeClr val="tx1"/>
                </a:solidFill>
                <a:latin typeface="Arial" panose="02080604020202020204" pitchFamily="34" charset="0"/>
              </a:defRPr>
            </a:lvl2pPr>
            <a:lvl3pPr>
              <a:tabLst>
                <a:tab pos="457200" algn="l"/>
                <a:tab pos="1152525" algn="l"/>
              </a:tabLst>
              <a:defRPr>
                <a:solidFill>
                  <a:schemeClr val="tx1"/>
                </a:solidFill>
                <a:latin typeface="Arial" panose="02080604020202020204" pitchFamily="34" charset="0"/>
              </a:defRPr>
            </a:lvl3pPr>
            <a:lvl4pPr>
              <a:tabLst>
                <a:tab pos="457200" algn="l"/>
                <a:tab pos="1152525" algn="l"/>
              </a:tabLst>
              <a:defRPr>
                <a:solidFill>
                  <a:schemeClr val="tx1"/>
                </a:solidFill>
                <a:latin typeface="Arial" panose="02080604020202020204" pitchFamily="34" charset="0"/>
              </a:defRPr>
            </a:lvl4pPr>
            <a:lvl5pPr>
              <a:tabLst>
                <a:tab pos="457200" algn="l"/>
                <a:tab pos="1152525" algn="l"/>
              </a:tabLst>
              <a:defRPr>
                <a:solidFill>
                  <a:schemeClr val="tx1"/>
                </a:solidFill>
                <a:latin typeface="Arial" panose="02080604020202020204" pitchFamily="34" charset="0"/>
              </a:defRPr>
            </a:lvl5pPr>
            <a:lvl6pPr fontAlgn="base">
              <a:spcBef>
                <a:spcPct val="0"/>
              </a:spcBef>
              <a:spcAft>
                <a:spcPct val="0"/>
              </a:spcAft>
              <a:tabLst>
                <a:tab pos="457200" algn="l"/>
                <a:tab pos="1152525" algn="l"/>
              </a:tabLst>
              <a:defRPr>
                <a:solidFill>
                  <a:schemeClr val="tx1"/>
                </a:solidFill>
                <a:latin typeface="Arial" panose="02080604020202020204" pitchFamily="34" charset="0"/>
              </a:defRPr>
            </a:lvl6pPr>
            <a:lvl7pPr fontAlgn="base">
              <a:spcBef>
                <a:spcPct val="0"/>
              </a:spcBef>
              <a:spcAft>
                <a:spcPct val="0"/>
              </a:spcAft>
              <a:tabLst>
                <a:tab pos="457200" algn="l"/>
                <a:tab pos="1152525" algn="l"/>
              </a:tabLst>
              <a:defRPr>
                <a:solidFill>
                  <a:schemeClr val="tx1"/>
                </a:solidFill>
                <a:latin typeface="Arial" panose="02080604020202020204" pitchFamily="34" charset="0"/>
              </a:defRPr>
            </a:lvl7pPr>
            <a:lvl8pPr fontAlgn="base">
              <a:spcBef>
                <a:spcPct val="0"/>
              </a:spcBef>
              <a:spcAft>
                <a:spcPct val="0"/>
              </a:spcAft>
              <a:tabLst>
                <a:tab pos="457200" algn="l"/>
                <a:tab pos="1152525" algn="l"/>
              </a:tabLst>
              <a:defRPr>
                <a:solidFill>
                  <a:schemeClr val="tx1"/>
                </a:solidFill>
                <a:latin typeface="Arial" panose="02080604020202020204" pitchFamily="34" charset="0"/>
              </a:defRPr>
            </a:lvl8pPr>
            <a:lvl9pPr fontAlgn="base">
              <a:spcBef>
                <a:spcPct val="0"/>
              </a:spcBef>
              <a:spcAft>
                <a:spcPct val="0"/>
              </a:spcAft>
              <a:tabLst>
                <a:tab pos="457200" algn="l"/>
                <a:tab pos="1152525" algn="l"/>
              </a:tabLst>
              <a:defRPr>
                <a:solidFill>
                  <a:schemeClr val="tx1"/>
                </a:solidFill>
                <a:latin typeface="Arial" panose="02080604020202020204" pitchFamily="34" charset="0"/>
              </a:defRPr>
            </a:lvl9pPr>
          </a:lstStyle>
          <a:p>
            <a:r>
              <a:rPr lang="en-US" altLang="en-US" sz="2000" b="0" u="sng" dirty="0" err="1">
                <a:latin typeface="Tahoma" panose="020B0604030504040204" pitchFamily="34" charset="0"/>
              </a:rPr>
              <a:t>Ví</a:t>
            </a:r>
            <a:r>
              <a:rPr lang="en-US" altLang="en-US" sz="2000" b="0" u="sng" dirty="0">
                <a:latin typeface="Tahoma" panose="020B0604030504040204" pitchFamily="34" charset="0"/>
              </a:rPr>
              <a:t> </a:t>
            </a:r>
            <a:r>
              <a:rPr lang="en-US" altLang="en-US" sz="2000" b="0" u="sng" dirty="0" err="1">
                <a:latin typeface="Tahoma" panose="020B0604030504040204" pitchFamily="34" charset="0"/>
              </a:rPr>
              <a:t>dụ</a:t>
            </a:r>
            <a:r>
              <a:rPr lang="en-US" altLang="en-US" sz="2000" b="0" dirty="0">
                <a:latin typeface="Tahoma" panose="020B0604030504040204" pitchFamily="34" charset="0"/>
              </a:rPr>
              <a:t>: </a:t>
            </a:r>
            <a:r>
              <a:rPr lang="en-US" altLang="en-US" sz="2000" b="0" dirty="0" err="1">
                <a:latin typeface="Tahoma" panose="020B0604030504040204" pitchFamily="34" charset="0"/>
              </a:rPr>
              <a:t>Tạo</a:t>
            </a:r>
            <a:r>
              <a:rPr lang="en-US" altLang="en-US" sz="2000" b="0" dirty="0">
                <a:latin typeface="Tahoma" panose="020B0604030504040204" pitchFamily="34" charset="0"/>
              </a:rPr>
              <a:t> </a:t>
            </a:r>
            <a:r>
              <a:rPr lang="en-US" altLang="en-US" sz="2000" b="0" dirty="0" err="1">
                <a:latin typeface="Tahoma" panose="020B0604030504040204" pitchFamily="34" charset="0"/>
              </a:rPr>
              <a:t>tập</a:t>
            </a:r>
            <a:r>
              <a:rPr lang="en-US" altLang="en-US" sz="2000" b="0" dirty="0">
                <a:latin typeface="Tahoma" panose="020B0604030504040204" pitchFamily="34" charset="0"/>
              </a:rPr>
              <a:t> tin </a:t>
            </a:r>
            <a:r>
              <a:rPr lang="en-US" altLang="en-US" sz="2000" dirty="0" err="1">
                <a:latin typeface="Tahoma" panose="020B0604030504040204" pitchFamily="34" charset="0"/>
              </a:rPr>
              <a:t>vònglapwhile</a:t>
            </a:r>
            <a:r>
              <a:rPr lang="en-US" altLang="en-US" sz="2000" dirty="0">
                <a:latin typeface="Tahoma" panose="020B0604030504040204" pitchFamily="34" charset="0"/>
              </a:rPr>
              <a:t> </a:t>
            </a:r>
            <a:r>
              <a:rPr lang="en-US" altLang="en-US" sz="2000" b="0" dirty="0" err="1">
                <a:latin typeface="Tahoma" panose="020B0604030504040204" pitchFamily="34" charset="0"/>
              </a:rPr>
              <a:t>có</a:t>
            </a:r>
            <a:r>
              <a:rPr lang="en-US" altLang="en-US" sz="2000" b="0" dirty="0">
                <a:latin typeface="Tahoma" panose="020B0604030504040204" pitchFamily="34" charset="0"/>
              </a:rPr>
              <a:t> </a:t>
            </a:r>
            <a:r>
              <a:rPr lang="en-US" altLang="en-US" sz="2000" b="0" dirty="0" err="1">
                <a:latin typeface="Tahoma" panose="020B0604030504040204" pitchFamily="34" charset="0"/>
              </a:rPr>
              <a:t>nội</a:t>
            </a:r>
            <a:r>
              <a:rPr lang="en-US" altLang="en-US" sz="2000" b="0" dirty="0">
                <a:latin typeface="Tahoma" panose="020B0604030504040204" pitchFamily="34" charset="0"/>
              </a:rPr>
              <a:t> dung </a:t>
            </a:r>
            <a:r>
              <a:rPr lang="en-US" altLang="en-US" sz="2000" b="0" dirty="0" err="1">
                <a:latin typeface="Tahoma" panose="020B0604030504040204" pitchFamily="34" charset="0"/>
              </a:rPr>
              <a:t>sau</a:t>
            </a:r>
            <a:r>
              <a:rPr lang="en-US" altLang="en-US" sz="2000" b="0" dirty="0">
                <a:latin typeface="Tahoma" panose="020B0604030504040204" pitchFamily="34" charset="0"/>
              </a:rPr>
              <a:t>:</a:t>
            </a:r>
            <a:endParaRPr lang="en-US" altLang="en-US" sz="2000" b="0" dirty="0">
              <a:latin typeface="Tahoma" panose="020B0604030504040204" pitchFamily="34" charset="0"/>
            </a:endParaRPr>
          </a:p>
          <a:p>
            <a:pPr lvl="1"/>
            <a:endParaRPr lang="en-US" altLang="en-US" sz="1000" b="0" dirty="0">
              <a:latin typeface="Tahoma" panose="020B0604030504040204" pitchFamily="34" charset="0"/>
            </a:endParaRPr>
          </a:p>
          <a:p>
            <a:pPr lvl="1"/>
            <a:r>
              <a:rPr lang="en-US" altLang="en-US" sz="2000" dirty="0">
                <a:solidFill>
                  <a:srgbClr val="FF0000"/>
                </a:solidFill>
                <a:latin typeface="Tahoma" panose="020B0604030504040204" pitchFamily="34" charset="0"/>
              </a:rPr>
              <a:t>chon=‘y’</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while  [ $chon = ‘y’ ] || [ $chon = ‘Y’ ]</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do</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	echo  “Chao ban”</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	echo  “An </a:t>
            </a:r>
            <a:r>
              <a:rPr lang="en-US" altLang="en-US" sz="2000" dirty="0" err="1">
                <a:solidFill>
                  <a:srgbClr val="FF0000"/>
                </a:solidFill>
                <a:latin typeface="Tahoma" panose="020B0604030504040204" pitchFamily="34" charset="0"/>
              </a:rPr>
              <a:t>phim</a:t>
            </a:r>
            <a:r>
              <a:rPr lang="en-US" altLang="en-US" sz="2000" dirty="0">
                <a:solidFill>
                  <a:srgbClr val="FF0000"/>
                </a:solidFill>
                <a:latin typeface="Tahoma" panose="020B0604030504040204" pitchFamily="34" charset="0"/>
              </a:rPr>
              <a:t> Y/y de </a:t>
            </a:r>
            <a:r>
              <a:rPr lang="en-US" altLang="en-US" sz="2000" dirty="0" err="1">
                <a:solidFill>
                  <a:srgbClr val="FF0000"/>
                </a:solidFill>
                <a:latin typeface="Tahoma" panose="020B0604030504040204" pitchFamily="34" charset="0"/>
              </a:rPr>
              <a:t>tiep</a:t>
            </a:r>
            <a:r>
              <a:rPr lang="en-US" altLang="en-US" sz="2000" dirty="0">
                <a:solidFill>
                  <a:srgbClr val="FF0000"/>
                </a:solidFill>
                <a:latin typeface="Tahoma" panose="020B0604030504040204" pitchFamily="34" charset="0"/>
              </a:rPr>
              <a:t> </a:t>
            </a:r>
            <a:r>
              <a:rPr lang="en-US" altLang="en-US" sz="2000" dirty="0" err="1">
                <a:solidFill>
                  <a:srgbClr val="FF0000"/>
                </a:solidFill>
                <a:latin typeface="Tahoma" panose="020B0604030504040204" pitchFamily="34" charset="0"/>
              </a:rPr>
              <a:t>tuc</a:t>
            </a:r>
            <a:r>
              <a:rPr lang="en-US" altLang="en-US" sz="2000" dirty="0">
                <a:solidFill>
                  <a:srgbClr val="FF0000"/>
                </a:solidFill>
                <a:latin typeface="Tahoma" panose="020B0604030504040204" pitchFamily="34" charset="0"/>
              </a:rPr>
              <a:t>”;</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	read  chon</a:t>
            </a:r>
            <a:endParaRPr lang="en-US" altLang="en-US" sz="2000" dirty="0">
              <a:solidFill>
                <a:srgbClr val="FF0000"/>
              </a:solidFill>
              <a:latin typeface="Tahoma" panose="020B0604030504040204" pitchFamily="34" charset="0"/>
            </a:endParaRPr>
          </a:p>
          <a:p>
            <a:pPr lvl="1"/>
            <a:r>
              <a:rPr lang="en-US" altLang="en-US" sz="2000" dirty="0">
                <a:solidFill>
                  <a:srgbClr val="FF0000"/>
                </a:solidFill>
                <a:latin typeface="Tahoma" panose="020B0604030504040204" pitchFamily="34" charset="0"/>
              </a:rPr>
              <a:t>done</a:t>
            </a:r>
            <a:endParaRPr lang="en-US" altLang="en-US" sz="2000" dirty="0">
              <a:solidFill>
                <a:srgbClr val="FF0000"/>
              </a:solidFill>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KHÁI NIỆM SHELL SCRIPT</a:t>
            </a:r>
            <a:endParaRPr lang="en-US" dirty="0"/>
          </a:p>
        </p:txBody>
      </p:sp>
      <p:sp>
        <p:nvSpPr>
          <p:cNvPr id="3" name="Content Placeholder 2"/>
          <p:cNvSpPr>
            <a:spLocks noGrp="1"/>
          </p:cNvSpPr>
          <p:nvPr>
            <p:ph idx="1"/>
          </p:nvPr>
        </p:nvSpPr>
        <p:spPr>
          <a:xfrm>
            <a:off x="547756" y="1086678"/>
            <a:ext cx="11480800" cy="5486400"/>
          </a:xfrm>
        </p:spPr>
        <p:txBody>
          <a:bodyPr/>
          <a:lstStyle/>
          <a:p>
            <a:pPr algn="just"/>
            <a:r>
              <a:rPr lang="vi-VN" dirty="0">
                <a:solidFill>
                  <a:schemeClr val="tx1"/>
                </a:solidFill>
              </a:rPr>
              <a:t>Hệ điều hành MS-DOS và Windows thì có môi trường đánh lệnh command-line, hệ điều hành Unix và Linux có </a:t>
            </a:r>
            <a:r>
              <a:rPr lang="vi-VN" b="1" dirty="0">
                <a:solidFill>
                  <a:schemeClr val="tx1"/>
                </a:solidFill>
              </a:rPr>
              <a:t>môi trường Shell</a:t>
            </a:r>
            <a:endParaRPr lang="vi-VN" b="1" dirty="0">
              <a:solidFill>
                <a:schemeClr val="tx1"/>
              </a:solidFill>
            </a:endParaRPr>
          </a:p>
          <a:p>
            <a:pPr algn="just"/>
            <a:r>
              <a:rPr lang="vi-VN" i="1" dirty="0">
                <a:solidFill>
                  <a:schemeClr val="tx1"/>
                </a:solidFill>
              </a:rPr>
              <a:t>Shell không là một thành</a:t>
            </a:r>
            <a:r>
              <a:rPr lang="en-US" i="1" dirty="0">
                <a:solidFill>
                  <a:schemeClr val="tx1"/>
                </a:solidFill>
              </a:rPr>
              <a:t> </a:t>
            </a:r>
            <a:r>
              <a:rPr lang="en-US" i="1" dirty="0" err="1">
                <a:solidFill>
                  <a:schemeClr val="tx1"/>
                </a:solidFill>
              </a:rPr>
              <a:t>phần</a:t>
            </a:r>
            <a:r>
              <a:rPr lang="vi-VN" i="1" dirty="0">
                <a:solidFill>
                  <a:schemeClr val="tx1"/>
                </a:solidFill>
              </a:rPr>
              <a:t> của hệ điều hành</a:t>
            </a:r>
            <a:r>
              <a:rPr lang="vi-VN" dirty="0">
                <a:solidFill>
                  <a:schemeClr val="tx1"/>
                </a:solidFill>
              </a:rPr>
              <a:t> mà nó sử dụng hệ điều hành để thực thi lệnh, thao tác file… Hệ điều hành Linux có thể có nhiều loại Shell khác nhau.</a:t>
            </a:r>
            <a:endParaRPr lang="en-US" dirty="0">
              <a:solidFill>
                <a:schemeClr val="tx1"/>
              </a:solidFill>
            </a:endParaRPr>
          </a:p>
          <a:p>
            <a:pPr algn="just"/>
            <a:r>
              <a:rPr lang="en-US" dirty="0">
                <a:solidFill>
                  <a:schemeClr val="tx1"/>
                </a:solidFill>
              </a:rPr>
              <a:t>S</a:t>
            </a:r>
            <a:r>
              <a:rPr lang="vi-VN" dirty="0">
                <a:solidFill>
                  <a:schemeClr val="tx1"/>
                </a:solidFill>
              </a:rPr>
              <a:t>hell là nơi cho phép người dùng nhập lệnh (thông thường từ bàn phím) và thực thi lệnh. Nhưng thay vì người dùng nhập tuần tự các câu lệnh và thực thi chúng một cách tuần tự thì người dùng có thể lưu các lệnh này vào một file text và yêu cầu shell thực hiện file này. Điều này được gọi là </a:t>
            </a:r>
            <a:r>
              <a:rPr lang="vi-VN" b="1" dirty="0">
                <a:solidFill>
                  <a:schemeClr val="tx1"/>
                </a:solidFill>
              </a:rPr>
              <a:t>shell script</a:t>
            </a:r>
            <a:endParaRPr lang="en-US" b="1" dirty="0">
              <a:solidFill>
                <a:schemeClr val="tx1"/>
              </a:solidFill>
            </a:endParaRPr>
          </a:p>
          <a:p>
            <a:pPr algn="just"/>
            <a:endParaRPr lang="en-US" b="1"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VI.2. CẤU TRÚC LẶP</a:t>
            </a:r>
            <a:endParaRPr lang="en-US" dirty="0"/>
          </a:p>
        </p:txBody>
      </p:sp>
      <p:sp>
        <p:nvSpPr>
          <p:cNvPr id="3" name="Content Placeholder 2"/>
          <p:cNvSpPr>
            <a:spLocks noGrp="1"/>
          </p:cNvSpPr>
          <p:nvPr>
            <p:ph idx="1"/>
          </p:nvPr>
        </p:nvSpPr>
        <p:spPr/>
        <p:txBody>
          <a:bodyPr/>
          <a:lstStyle/>
          <a:p>
            <a:r>
              <a:rPr lang="en-US" altLang="en-US" sz="2800" dirty="0">
                <a:solidFill>
                  <a:schemeClr val="tx1"/>
                </a:solidFill>
              </a:rPr>
              <a:t>VD:</a:t>
            </a:r>
            <a:endParaRPr lang="en-US" altLang="en-US" sz="2800" dirty="0">
              <a:solidFill>
                <a:schemeClr val="tx1"/>
              </a:solidFill>
            </a:endParaRPr>
          </a:p>
          <a:p>
            <a:pPr>
              <a:buNone/>
            </a:pPr>
            <a:r>
              <a:rPr lang="en-US" altLang="en-US" sz="2800" dirty="0">
                <a:solidFill>
                  <a:schemeClr val="tx1"/>
                </a:solidFill>
              </a:rPr>
              <a:t>a=0</a:t>
            </a:r>
            <a:endParaRPr lang="en-US" altLang="en-US" sz="2800" dirty="0">
              <a:solidFill>
                <a:schemeClr val="tx1"/>
              </a:solidFill>
            </a:endParaRPr>
          </a:p>
          <a:p>
            <a:pPr>
              <a:buNone/>
            </a:pPr>
            <a:r>
              <a:rPr lang="en-US" altLang="en-US" sz="2800" dirty="0">
                <a:solidFill>
                  <a:schemeClr val="tx1"/>
                </a:solidFill>
              </a:rPr>
              <a:t>while [ $a –</a:t>
            </a:r>
            <a:r>
              <a:rPr lang="en-US" altLang="en-US" sz="2800" dirty="0" err="1">
                <a:solidFill>
                  <a:schemeClr val="tx1"/>
                </a:solidFill>
              </a:rPr>
              <a:t>lt</a:t>
            </a:r>
            <a:r>
              <a:rPr lang="en-US" altLang="en-US" sz="2800" dirty="0">
                <a:solidFill>
                  <a:schemeClr val="tx1"/>
                </a:solidFill>
              </a:rPr>
              <a:t> 10 ]</a:t>
            </a:r>
            <a:endParaRPr lang="en-US" altLang="en-US" sz="2800" dirty="0">
              <a:solidFill>
                <a:schemeClr val="tx1"/>
              </a:solidFill>
            </a:endParaRPr>
          </a:p>
          <a:p>
            <a:pPr>
              <a:buNone/>
            </a:pPr>
            <a:r>
              <a:rPr lang="en-US" altLang="en-US" sz="2800" dirty="0">
                <a:solidFill>
                  <a:schemeClr val="tx1"/>
                </a:solidFill>
              </a:rPr>
              <a:t>do</a:t>
            </a:r>
            <a:endParaRPr lang="en-US" altLang="en-US" sz="2800" dirty="0">
              <a:solidFill>
                <a:schemeClr val="tx1"/>
              </a:solidFill>
            </a:endParaRPr>
          </a:p>
          <a:p>
            <a:pPr lvl="1">
              <a:buNone/>
            </a:pPr>
            <a:r>
              <a:rPr lang="en-US" altLang="en-US" sz="2400" dirty="0">
                <a:solidFill>
                  <a:schemeClr val="tx1"/>
                </a:solidFill>
              </a:rPr>
              <a:t>echo $a</a:t>
            </a:r>
            <a:endParaRPr lang="en-US" altLang="en-US" sz="2400" dirty="0">
              <a:solidFill>
                <a:schemeClr val="tx1"/>
              </a:solidFill>
            </a:endParaRPr>
          </a:p>
          <a:p>
            <a:pPr lvl="1">
              <a:buNone/>
            </a:pPr>
            <a:r>
              <a:rPr lang="en-US" altLang="en-US" sz="2400" dirty="0">
                <a:solidFill>
                  <a:schemeClr val="tx1"/>
                </a:solidFill>
              </a:rPr>
              <a:t>let a=$a+1</a:t>
            </a:r>
            <a:endParaRPr lang="en-US" altLang="en-US" sz="2400" dirty="0">
              <a:solidFill>
                <a:schemeClr val="tx1"/>
              </a:solidFill>
            </a:endParaRPr>
          </a:p>
          <a:p>
            <a:pPr>
              <a:buNone/>
            </a:pPr>
            <a:r>
              <a:rPr lang="en-US" altLang="en-US" sz="2800" dirty="0">
                <a:solidFill>
                  <a:schemeClr val="tx1"/>
                </a:solidFill>
              </a:rPr>
              <a:t>done</a:t>
            </a:r>
            <a:endParaRPr lang="en-US" altLang="en-US" sz="2800"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VI.2. CẤU TRÚC LẶP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898373" y="2008325"/>
            <a:ext cx="8199783" cy="393739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VI.2. CẤU TRÚC LẶP</a:t>
            </a:r>
            <a:endParaRPr lang="en-US" dirty="0"/>
          </a:p>
        </p:txBody>
      </p:sp>
      <p:sp>
        <p:nvSpPr>
          <p:cNvPr id="3" name="Content Placeholder 2"/>
          <p:cNvSpPr>
            <a:spLocks noGrp="1"/>
          </p:cNvSpPr>
          <p:nvPr>
            <p:ph idx="1"/>
          </p:nvPr>
        </p:nvSpPr>
        <p:spPr/>
        <p:txBody>
          <a:bodyPr/>
          <a:lstStyle/>
          <a:p>
            <a:pPr algn="just"/>
            <a:r>
              <a:rPr lang="en-US" altLang="en-US" dirty="0" err="1">
                <a:solidFill>
                  <a:schemeClr val="tx1"/>
                </a:solidFill>
              </a:rPr>
              <a:t>Vòng</a:t>
            </a:r>
            <a:r>
              <a:rPr lang="en-US" altLang="en-US" dirty="0">
                <a:solidFill>
                  <a:schemeClr val="tx1"/>
                </a:solidFill>
              </a:rPr>
              <a:t> </a:t>
            </a:r>
            <a:r>
              <a:rPr lang="en-US" altLang="en-US" dirty="0" err="1">
                <a:solidFill>
                  <a:schemeClr val="tx1"/>
                </a:solidFill>
              </a:rPr>
              <a:t>lặp</a:t>
            </a:r>
            <a:r>
              <a:rPr lang="en-US" altLang="en-US" dirty="0">
                <a:solidFill>
                  <a:schemeClr val="tx1"/>
                </a:solidFill>
              </a:rPr>
              <a:t> </a:t>
            </a:r>
            <a:r>
              <a:rPr lang="en-US" altLang="en-US" b="1" dirty="0">
                <a:solidFill>
                  <a:schemeClr val="tx1"/>
                </a:solidFill>
              </a:rPr>
              <a:t>until</a:t>
            </a:r>
            <a:r>
              <a:rPr lang="en-US" altLang="en-US" dirty="0">
                <a:solidFill>
                  <a:schemeClr val="tx1"/>
                </a:solidFill>
              </a:rPr>
              <a:t>: </a:t>
            </a:r>
            <a:r>
              <a:rPr lang="en-US" altLang="en-US" dirty="0" err="1">
                <a:solidFill>
                  <a:schemeClr val="tx1"/>
                </a:solidFill>
              </a:rPr>
              <a:t>vòng</a:t>
            </a:r>
            <a:r>
              <a:rPr lang="en-US" altLang="en-US" dirty="0">
                <a:solidFill>
                  <a:schemeClr val="tx1"/>
                </a:solidFill>
              </a:rPr>
              <a:t> </a:t>
            </a:r>
            <a:r>
              <a:rPr lang="en-US" altLang="en-US" dirty="0" err="1">
                <a:solidFill>
                  <a:schemeClr val="tx1"/>
                </a:solidFill>
              </a:rPr>
              <a:t>lặp</a:t>
            </a:r>
            <a:r>
              <a:rPr lang="en-US" altLang="en-US" dirty="0">
                <a:solidFill>
                  <a:schemeClr val="tx1"/>
                </a:solidFill>
              </a:rPr>
              <a:t> </a:t>
            </a:r>
            <a:r>
              <a:rPr lang="en-US" altLang="en-US" dirty="0" err="1">
                <a:solidFill>
                  <a:schemeClr val="tx1"/>
                </a:solidFill>
              </a:rPr>
              <a:t>kết</a:t>
            </a:r>
            <a:r>
              <a:rPr lang="en-US" altLang="en-US" dirty="0">
                <a:solidFill>
                  <a:schemeClr val="tx1"/>
                </a:solidFill>
              </a:rPr>
              <a:t> </a:t>
            </a:r>
            <a:r>
              <a:rPr lang="en-US" altLang="en-US" dirty="0" err="1">
                <a:solidFill>
                  <a:schemeClr val="tx1"/>
                </a:solidFill>
              </a:rPr>
              <a:t>thúc</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b="1" dirty="0" err="1">
                <a:solidFill>
                  <a:schemeClr val="tx1"/>
                </a:solidFill>
              </a:rPr>
              <a:t>điều</a:t>
            </a:r>
            <a:r>
              <a:rPr lang="en-US" altLang="en-US" b="1" dirty="0">
                <a:solidFill>
                  <a:schemeClr val="tx1"/>
                </a:solidFill>
              </a:rPr>
              <a:t> </a:t>
            </a:r>
            <a:r>
              <a:rPr lang="en-US" altLang="en-US" b="1" dirty="0" err="1">
                <a:solidFill>
                  <a:schemeClr val="tx1"/>
                </a:solidFill>
              </a:rPr>
              <a:t>kiện</a:t>
            </a:r>
            <a:r>
              <a:rPr lang="en-US" altLang="en-US" b="1" dirty="0">
                <a:solidFill>
                  <a:schemeClr val="tx1"/>
                </a:solidFill>
              </a:rPr>
              <a:t> </a:t>
            </a:r>
            <a:r>
              <a:rPr lang="en-US" altLang="en-US" b="1" dirty="0" err="1">
                <a:solidFill>
                  <a:schemeClr val="tx1"/>
                </a:solidFill>
              </a:rPr>
              <a:t>đúng</a:t>
            </a:r>
            <a:endParaRPr lang="en-US" altLang="en-US" b="1" dirty="0">
              <a:solidFill>
                <a:schemeClr val="tx1"/>
              </a:solidFill>
            </a:endParaRPr>
          </a:p>
          <a:p>
            <a:pPr lvl="1">
              <a:buFontTx/>
              <a:buNone/>
            </a:pPr>
            <a:r>
              <a:rPr lang="en-US" altLang="en-US" b="1" dirty="0">
                <a:solidFill>
                  <a:schemeClr val="tx1"/>
                </a:solidFill>
              </a:rPr>
              <a:t>until   &lt;</a:t>
            </a:r>
            <a:r>
              <a:rPr lang="en-US" altLang="en-US" b="1" dirty="0" err="1">
                <a:solidFill>
                  <a:schemeClr val="tx1"/>
                </a:solidFill>
              </a:rPr>
              <a:t>điều</a:t>
            </a:r>
            <a:r>
              <a:rPr lang="en-US" altLang="en-US" b="1" dirty="0">
                <a:solidFill>
                  <a:schemeClr val="tx1"/>
                </a:solidFill>
              </a:rPr>
              <a:t> </a:t>
            </a:r>
            <a:r>
              <a:rPr lang="en-US" altLang="en-US" b="1" dirty="0" err="1">
                <a:solidFill>
                  <a:schemeClr val="tx1"/>
                </a:solidFill>
              </a:rPr>
              <a:t>kiện</a:t>
            </a:r>
            <a:r>
              <a:rPr lang="en-US" altLang="en-US" b="1" dirty="0">
                <a:solidFill>
                  <a:schemeClr val="tx1"/>
                </a:solidFill>
              </a:rPr>
              <a:t>&gt;</a:t>
            </a:r>
            <a:endParaRPr lang="en-US" altLang="en-US" b="1" dirty="0">
              <a:solidFill>
                <a:schemeClr val="tx1"/>
              </a:solidFill>
            </a:endParaRPr>
          </a:p>
          <a:p>
            <a:pPr lvl="1">
              <a:buFontTx/>
              <a:buNone/>
            </a:pPr>
            <a:r>
              <a:rPr lang="en-US" altLang="en-US" b="1" dirty="0">
                <a:solidFill>
                  <a:schemeClr val="tx1"/>
                </a:solidFill>
              </a:rPr>
              <a:t>do</a:t>
            </a:r>
            <a:endParaRPr lang="en-US" altLang="en-US" b="1" dirty="0">
              <a:solidFill>
                <a:schemeClr val="tx1"/>
              </a:solidFill>
            </a:endParaRPr>
          </a:p>
          <a:p>
            <a:pPr lvl="1">
              <a:buFontTx/>
              <a:buNone/>
            </a:pPr>
            <a:r>
              <a:rPr lang="en-US" altLang="en-US" b="1" dirty="0">
                <a:solidFill>
                  <a:schemeClr val="tx1"/>
                </a:solidFill>
              </a:rPr>
              <a:t>		&lt;</a:t>
            </a:r>
            <a:r>
              <a:rPr lang="en-US" altLang="en-US" b="1" dirty="0" err="1">
                <a:solidFill>
                  <a:schemeClr val="tx1"/>
                </a:solidFill>
              </a:rPr>
              <a:t>danh</a:t>
            </a:r>
            <a:r>
              <a:rPr lang="en-US" altLang="en-US" b="1" dirty="0">
                <a:solidFill>
                  <a:schemeClr val="tx1"/>
                </a:solidFill>
              </a:rPr>
              <a:t> </a:t>
            </a:r>
            <a:r>
              <a:rPr lang="en-US" altLang="en-US" b="1" dirty="0" err="1">
                <a:solidFill>
                  <a:schemeClr val="tx1"/>
                </a:solidFill>
              </a:rPr>
              <a:t>sách</a:t>
            </a:r>
            <a:r>
              <a:rPr lang="en-US" altLang="en-US" b="1" dirty="0">
                <a:solidFill>
                  <a:schemeClr val="tx1"/>
                </a:solidFill>
              </a:rPr>
              <a:t> </a:t>
            </a:r>
            <a:r>
              <a:rPr lang="en-US" altLang="en-US" b="1" dirty="0" err="1">
                <a:solidFill>
                  <a:schemeClr val="tx1"/>
                </a:solidFill>
              </a:rPr>
              <a:t>lệnh</a:t>
            </a:r>
            <a:r>
              <a:rPr lang="en-US" altLang="en-US" b="1" dirty="0">
                <a:solidFill>
                  <a:schemeClr val="tx1"/>
                </a:solidFill>
              </a:rPr>
              <a:t>&gt;;</a:t>
            </a:r>
            <a:endParaRPr lang="en-US" altLang="en-US" b="1" dirty="0">
              <a:solidFill>
                <a:schemeClr val="tx1"/>
              </a:solidFill>
            </a:endParaRPr>
          </a:p>
          <a:p>
            <a:pPr lvl="1">
              <a:buFontTx/>
              <a:buNone/>
            </a:pPr>
            <a:r>
              <a:rPr lang="en-US" altLang="en-US" b="1" dirty="0">
                <a:solidFill>
                  <a:schemeClr val="tx1"/>
                </a:solidFill>
              </a:rPr>
              <a:t>done </a:t>
            </a:r>
            <a:endParaRPr lang="en-US" altLang="en-US" b="1" dirty="0">
              <a:solidFill>
                <a:schemeClr val="tx1"/>
              </a:solidFill>
            </a:endParaRPr>
          </a:p>
          <a:p>
            <a:endParaRPr lang="en-US" altLang="en-US" b="1" dirty="0">
              <a:solidFill>
                <a:schemeClr val="tx1"/>
              </a:solidFill>
            </a:endParaRPr>
          </a:p>
        </p:txBody>
      </p:sp>
      <p:sp>
        <p:nvSpPr>
          <p:cNvPr id="4" name="Text Box 4"/>
          <p:cNvSpPr txBox="1">
            <a:spLocks noChangeArrowheads="1"/>
          </p:cNvSpPr>
          <p:nvPr/>
        </p:nvSpPr>
        <p:spPr bwMode="auto">
          <a:xfrm>
            <a:off x="5062330" y="3306417"/>
            <a:ext cx="6400800" cy="2895600"/>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57200" algn="l"/>
                <a:tab pos="1152525" algn="l"/>
              </a:tabLst>
              <a:defRPr>
                <a:solidFill>
                  <a:schemeClr val="tx1"/>
                </a:solidFill>
                <a:latin typeface="Arial" panose="02080604020202020204" pitchFamily="34" charset="0"/>
              </a:defRPr>
            </a:lvl1pPr>
            <a:lvl2pPr>
              <a:tabLst>
                <a:tab pos="457200" algn="l"/>
                <a:tab pos="1152525" algn="l"/>
              </a:tabLst>
              <a:defRPr>
                <a:solidFill>
                  <a:schemeClr val="tx1"/>
                </a:solidFill>
                <a:latin typeface="Arial" panose="02080604020202020204" pitchFamily="34" charset="0"/>
              </a:defRPr>
            </a:lvl2pPr>
            <a:lvl3pPr>
              <a:tabLst>
                <a:tab pos="457200" algn="l"/>
                <a:tab pos="1152525" algn="l"/>
              </a:tabLst>
              <a:defRPr>
                <a:solidFill>
                  <a:schemeClr val="tx1"/>
                </a:solidFill>
                <a:latin typeface="Arial" panose="02080604020202020204" pitchFamily="34" charset="0"/>
              </a:defRPr>
            </a:lvl3pPr>
            <a:lvl4pPr>
              <a:tabLst>
                <a:tab pos="457200" algn="l"/>
                <a:tab pos="1152525" algn="l"/>
              </a:tabLst>
              <a:defRPr>
                <a:solidFill>
                  <a:schemeClr val="tx1"/>
                </a:solidFill>
                <a:latin typeface="Arial" panose="02080604020202020204" pitchFamily="34" charset="0"/>
              </a:defRPr>
            </a:lvl4pPr>
            <a:lvl5pPr>
              <a:tabLst>
                <a:tab pos="457200" algn="l"/>
                <a:tab pos="1152525" algn="l"/>
              </a:tabLst>
              <a:defRPr>
                <a:solidFill>
                  <a:schemeClr val="tx1"/>
                </a:solidFill>
                <a:latin typeface="Arial" panose="02080604020202020204" pitchFamily="34" charset="0"/>
              </a:defRPr>
            </a:lvl5pPr>
            <a:lvl6pPr fontAlgn="base">
              <a:spcBef>
                <a:spcPct val="0"/>
              </a:spcBef>
              <a:spcAft>
                <a:spcPct val="0"/>
              </a:spcAft>
              <a:tabLst>
                <a:tab pos="457200" algn="l"/>
                <a:tab pos="1152525" algn="l"/>
              </a:tabLst>
              <a:defRPr>
                <a:solidFill>
                  <a:schemeClr val="tx1"/>
                </a:solidFill>
                <a:latin typeface="Arial" panose="02080604020202020204" pitchFamily="34" charset="0"/>
              </a:defRPr>
            </a:lvl6pPr>
            <a:lvl7pPr fontAlgn="base">
              <a:spcBef>
                <a:spcPct val="0"/>
              </a:spcBef>
              <a:spcAft>
                <a:spcPct val="0"/>
              </a:spcAft>
              <a:tabLst>
                <a:tab pos="457200" algn="l"/>
                <a:tab pos="1152525" algn="l"/>
              </a:tabLst>
              <a:defRPr>
                <a:solidFill>
                  <a:schemeClr val="tx1"/>
                </a:solidFill>
                <a:latin typeface="Arial" panose="02080604020202020204" pitchFamily="34" charset="0"/>
              </a:defRPr>
            </a:lvl7pPr>
            <a:lvl8pPr fontAlgn="base">
              <a:spcBef>
                <a:spcPct val="0"/>
              </a:spcBef>
              <a:spcAft>
                <a:spcPct val="0"/>
              </a:spcAft>
              <a:tabLst>
                <a:tab pos="457200" algn="l"/>
                <a:tab pos="1152525" algn="l"/>
              </a:tabLst>
              <a:defRPr>
                <a:solidFill>
                  <a:schemeClr val="tx1"/>
                </a:solidFill>
                <a:latin typeface="Arial" panose="02080604020202020204" pitchFamily="34" charset="0"/>
              </a:defRPr>
            </a:lvl8pPr>
            <a:lvl9pPr fontAlgn="base">
              <a:spcBef>
                <a:spcPct val="0"/>
              </a:spcBef>
              <a:spcAft>
                <a:spcPct val="0"/>
              </a:spcAft>
              <a:tabLst>
                <a:tab pos="457200" algn="l"/>
                <a:tab pos="1152525" algn="l"/>
              </a:tabLst>
              <a:defRPr>
                <a:solidFill>
                  <a:schemeClr val="tx1"/>
                </a:solidFill>
                <a:latin typeface="Arial" panose="02080604020202020204" pitchFamily="34" charset="0"/>
              </a:defRPr>
            </a:lvl9pPr>
          </a:lstStyle>
          <a:p>
            <a:r>
              <a:rPr lang="en-US" altLang="en-US" sz="2000" b="0" u="sng">
                <a:latin typeface="Tahoma" panose="020B0604030504040204" pitchFamily="34" charset="0"/>
              </a:rPr>
              <a:t>Ví dụ</a:t>
            </a:r>
            <a:r>
              <a:rPr lang="en-US" altLang="en-US" sz="2000" b="0">
                <a:latin typeface="Tahoma" panose="020B0604030504040204" pitchFamily="34" charset="0"/>
              </a:rPr>
              <a:t>: Tạo tập tin </a:t>
            </a:r>
            <a:r>
              <a:rPr lang="en-US" altLang="en-US" sz="2000">
                <a:latin typeface="Tahoma" panose="020B0604030504040204" pitchFamily="34" charset="0"/>
              </a:rPr>
              <a:t>vònglapuntil </a:t>
            </a:r>
            <a:r>
              <a:rPr lang="en-US" altLang="en-US" sz="2000" b="0">
                <a:latin typeface="Tahoma" panose="020B0604030504040204" pitchFamily="34" charset="0"/>
              </a:rPr>
              <a:t>có nội dung sau:</a:t>
            </a:r>
            <a:endParaRPr lang="en-US" altLang="en-US" sz="2000" b="0">
              <a:latin typeface="Tahoma" panose="020B0604030504040204" pitchFamily="34" charset="0"/>
            </a:endParaRPr>
          </a:p>
          <a:p>
            <a:pPr lvl="1"/>
            <a:endParaRPr lang="en-US" altLang="en-US" sz="1000" b="0">
              <a:latin typeface="Tahoma" panose="020B0604030504040204" pitchFamily="34" charset="0"/>
            </a:endParaRPr>
          </a:p>
          <a:p>
            <a:pPr lvl="1"/>
            <a:r>
              <a:rPr lang="en-US" altLang="en-US" sz="2000">
                <a:solidFill>
                  <a:srgbClr val="FF0000"/>
                </a:solidFill>
                <a:latin typeface="Tahoma" panose="020B0604030504040204" pitchFamily="34" charset="0"/>
              </a:rPr>
              <a:t>echo  “Nhap vao so n: ”</a:t>
            </a:r>
            <a:endParaRPr lang="en-US" altLang="en-US" sz="2000">
              <a:solidFill>
                <a:srgbClr val="FF0000"/>
              </a:solidFill>
              <a:latin typeface="Tahoma" panose="020B0604030504040204" pitchFamily="34" charset="0"/>
            </a:endParaRPr>
          </a:p>
          <a:p>
            <a:pPr lvl="1"/>
            <a:r>
              <a:rPr lang="en-US" altLang="en-US" sz="2000">
                <a:solidFill>
                  <a:srgbClr val="FF0000"/>
                </a:solidFill>
                <a:latin typeface="Tahoma" panose="020B0604030504040204" pitchFamily="34" charset="0"/>
              </a:rPr>
              <a:t>read  n</a:t>
            </a:r>
            <a:endParaRPr lang="en-US" altLang="en-US" sz="2000">
              <a:solidFill>
                <a:srgbClr val="FF0000"/>
              </a:solidFill>
              <a:latin typeface="Tahoma" panose="020B0604030504040204" pitchFamily="34" charset="0"/>
            </a:endParaRPr>
          </a:p>
          <a:p>
            <a:pPr lvl="1"/>
            <a:r>
              <a:rPr lang="en-US" altLang="en-US" sz="2000">
                <a:solidFill>
                  <a:srgbClr val="FF0000"/>
                </a:solidFill>
                <a:latin typeface="Tahoma" panose="020B0604030504040204" pitchFamily="34" charset="0"/>
              </a:rPr>
              <a:t>until  [ $n –le  10 ]</a:t>
            </a:r>
            <a:endParaRPr lang="en-US" altLang="en-US" sz="2000">
              <a:solidFill>
                <a:srgbClr val="FF0000"/>
              </a:solidFill>
              <a:latin typeface="Tahoma" panose="020B0604030504040204" pitchFamily="34" charset="0"/>
            </a:endParaRPr>
          </a:p>
          <a:p>
            <a:pPr lvl="1"/>
            <a:r>
              <a:rPr lang="en-US" altLang="en-US" sz="2000">
                <a:solidFill>
                  <a:srgbClr val="FF0000"/>
                </a:solidFill>
                <a:latin typeface="Tahoma" panose="020B0604030504040204" pitchFamily="34" charset="0"/>
              </a:rPr>
              <a:t>do</a:t>
            </a:r>
            <a:endParaRPr lang="en-US" altLang="en-US" sz="2000">
              <a:solidFill>
                <a:srgbClr val="FF0000"/>
              </a:solidFill>
              <a:latin typeface="Tahoma" panose="020B0604030504040204" pitchFamily="34" charset="0"/>
            </a:endParaRPr>
          </a:p>
          <a:p>
            <a:pPr lvl="1"/>
            <a:r>
              <a:rPr lang="en-US" altLang="en-US" sz="2000">
                <a:solidFill>
                  <a:srgbClr val="FF0000"/>
                </a:solidFill>
                <a:latin typeface="Tahoma" panose="020B0604030504040204" pitchFamily="34" charset="0"/>
              </a:rPr>
              <a:t>	echo  “$n lon hon 10”;</a:t>
            </a:r>
            <a:endParaRPr lang="en-US" altLang="en-US" sz="2000">
              <a:solidFill>
                <a:srgbClr val="FF0000"/>
              </a:solidFill>
              <a:latin typeface="Tahoma" panose="020B0604030504040204" pitchFamily="34" charset="0"/>
            </a:endParaRPr>
          </a:p>
          <a:p>
            <a:pPr lvl="1"/>
            <a:r>
              <a:rPr lang="en-US" altLang="en-US" sz="2000">
                <a:solidFill>
                  <a:srgbClr val="FF0000"/>
                </a:solidFill>
                <a:latin typeface="Tahoma" panose="020B0604030504040204" pitchFamily="34" charset="0"/>
              </a:rPr>
              <a:t>	n=` expr  $n -1 `</a:t>
            </a:r>
            <a:endParaRPr lang="en-US" altLang="en-US" sz="2000">
              <a:solidFill>
                <a:srgbClr val="FF0000"/>
              </a:solidFill>
              <a:latin typeface="Tahoma" panose="020B0604030504040204" pitchFamily="34" charset="0"/>
            </a:endParaRPr>
          </a:p>
          <a:p>
            <a:pPr lvl="1"/>
            <a:r>
              <a:rPr lang="en-US" altLang="en-US" sz="2000">
                <a:solidFill>
                  <a:srgbClr val="FF0000"/>
                </a:solidFill>
                <a:latin typeface="Tahoma" panose="020B0604030504040204" pitchFamily="34" charset="0"/>
              </a:rPr>
              <a:t>done</a:t>
            </a:r>
            <a:endParaRPr lang="en-US" altLang="en-US" sz="2000">
              <a:solidFill>
                <a:srgbClr val="FF0000"/>
              </a:solidFill>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VI.2. CẤU TRÚC LẶP</a:t>
            </a:r>
            <a:endParaRPr lang="en-US" dirty="0"/>
          </a:p>
        </p:txBody>
      </p:sp>
      <p:sp>
        <p:nvSpPr>
          <p:cNvPr id="3" name="Content Placeholder 2"/>
          <p:cNvSpPr>
            <a:spLocks noGrp="1"/>
          </p:cNvSpPr>
          <p:nvPr>
            <p:ph idx="1"/>
          </p:nvPr>
        </p:nvSpPr>
        <p:spPr/>
        <p:txBody>
          <a:bodyPr/>
          <a:lstStyle/>
          <a:p>
            <a:r>
              <a:rPr lang="en-US" altLang="en-US" sz="2800" dirty="0">
                <a:solidFill>
                  <a:schemeClr val="tx1"/>
                </a:solidFill>
              </a:rPr>
              <a:t>VD:</a:t>
            </a:r>
            <a:endParaRPr lang="en-US" altLang="en-US" sz="2800" dirty="0">
              <a:solidFill>
                <a:schemeClr val="tx1"/>
              </a:solidFill>
            </a:endParaRPr>
          </a:p>
          <a:p>
            <a:pPr>
              <a:buNone/>
            </a:pPr>
            <a:r>
              <a:rPr lang="en-US" altLang="en-US" sz="2800" dirty="0">
                <a:solidFill>
                  <a:schemeClr val="tx1"/>
                </a:solidFill>
              </a:rPr>
              <a:t>a=0</a:t>
            </a:r>
            <a:endParaRPr lang="en-US" altLang="en-US" sz="2800" dirty="0">
              <a:solidFill>
                <a:schemeClr val="tx1"/>
              </a:solidFill>
            </a:endParaRPr>
          </a:p>
          <a:p>
            <a:pPr>
              <a:buNone/>
            </a:pPr>
            <a:r>
              <a:rPr lang="en-US" altLang="en-US" sz="2800" dirty="0">
                <a:solidFill>
                  <a:schemeClr val="tx1"/>
                </a:solidFill>
              </a:rPr>
              <a:t>until [$a –</a:t>
            </a:r>
            <a:r>
              <a:rPr lang="en-US" altLang="en-US" sz="2800" dirty="0" err="1">
                <a:solidFill>
                  <a:schemeClr val="tx1"/>
                </a:solidFill>
              </a:rPr>
              <a:t>gt</a:t>
            </a:r>
            <a:r>
              <a:rPr lang="en-US" altLang="en-US" sz="2800" dirty="0">
                <a:solidFill>
                  <a:schemeClr val="tx1"/>
                </a:solidFill>
              </a:rPr>
              <a:t> 10]</a:t>
            </a:r>
            <a:endParaRPr lang="en-US" altLang="en-US" sz="2800" dirty="0">
              <a:solidFill>
                <a:schemeClr val="tx1"/>
              </a:solidFill>
            </a:endParaRPr>
          </a:p>
          <a:p>
            <a:pPr>
              <a:buNone/>
            </a:pPr>
            <a:r>
              <a:rPr lang="en-US" altLang="en-US" sz="2800" dirty="0">
                <a:solidFill>
                  <a:schemeClr val="tx1"/>
                </a:solidFill>
              </a:rPr>
              <a:t>do</a:t>
            </a:r>
            <a:endParaRPr lang="en-US" altLang="en-US" sz="2800" dirty="0">
              <a:solidFill>
                <a:schemeClr val="tx1"/>
              </a:solidFill>
            </a:endParaRPr>
          </a:p>
          <a:p>
            <a:pPr lvl="1">
              <a:buNone/>
            </a:pPr>
            <a:r>
              <a:rPr lang="en-US" altLang="en-US" sz="2400" dirty="0">
                <a:solidFill>
                  <a:schemeClr val="tx1"/>
                </a:solidFill>
              </a:rPr>
              <a:t>echo $a</a:t>
            </a:r>
            <a:endParaRPr lang="en-US" altLang="en-US" sz="2400" dirty="0">
              <a:solidFill>
                <a:schemeClr val="tx1"/>
              </a:solidFill>
            </a:endParaRPr>
          </a:p>
          <a:p>
            <a:pPr lvl="1">
              <a:buNone/>
            </a:pPr>
            <a:r>
              <a:rPr lang="en-US" altLang="en-US" sz="2400" dirty="0">
                <a:solidFill>
                  <a:schemeClr val="tx1"/>
                </a:solidFill>
              </a:rPr>
              <a:t>let a=a+1</a:t>
            </a:r>
            <a:endParaRPr lang="en-US" altLang="en-US" sz="2400" dirty="0">
              <a:solidFill>
                <a:schemeClr val="tx1"/>
              </a:solidFill>
            </a:endParaRPr>
          </a:p>
          <a:p>
            <a:pPr>
              <a:buNone/>
            </a:pPr>
            <a:r>
              <a:rPr lang="en-US" altLang="en-US" sz="2800" dirty="0">
                <a:solidFill>
                  <a:schemeClr val="tx1"/>
                </a:solidFill>
              </a:rPr>
              <a:t>done</a:t>
            </a:r>
            <a:endParaRPr lang="en-US" altLang="en-US" sz="2800" dirty="0">
              <a:solidFill>
                <a:schemeClr val="tx1"/>
              </a:solidFill>
            </a:endParaRPr>
          </a:p>
          <a:p>
            <a:endParaRPr lang="en-US" altLang="en-US" sz="2800"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PHÉP TOÁN SỐ HỌC TRONG SHELL</a:t>
            </a:r>
            <a:endParaRPr lang="en-US" dirty="0"/>
          </a:p>
        </p:txBody>
      </p:sp>
      <p:sp>
        <p:nvSpPr>
          <p:cNvPr id="3" name="Content Placeholder 2"/>
          <p:cNvSpPr>
            <a:spLocks noGrp="1"/>
          </p:cNvSpPr>
          <p:nvPr>
            <p:ph idx="1"/>
          </p:nvPr>
        </p:nvSpPr>
        <p:spPr/>
        <p:txBody>
          <a:bodyPr/>
          <a:lstStyle/>
          <a:p>
            <a:r>
              <a:rPr lang="en-US" dirty="0">
                <a:solidFill>
                  <a:schemeClr val="tx1"/>
                </a:solidFill>
              </a:rPr>
              <a:t>let</a:t>
            </a:r>
            <a:endParaRPr lang="en-US" dirty="0">
              <a:solidFill>
                <a:schemeClr val="tx1"/>
              </a:solidFill>
            </a:endParaRPr>
          </a:p>
          <a:p>
            <a:r>
              <a:rPr lang="en-US" dirty="0" err="1">
                <a:solidFill>
                  <a:schemeClr val="tx1"/>
                </a:solidFill>
              </a:rPr>
              <a:t>Toán</a:t>
            </a:r>
            <a:r>
              <a:rPr lang="en-US" dirty="0">
                <a:solidFill>
                  <a:schemeClr val="tx1"/>
                </a:solidFill>
              </a:rPr>
              <a:t> </a:t>
            </a:r>
            <a:r>
              <a:rPr lang="en-US" dirty="0" err="1">
                <a:solidFill>
                  <a:schemeClr val="tx1"/>
                </a:solidFill>
              </a:rPr>
              <a:t>tử</a:t>
            </a:r>
            <a:r>
              <a:rPr lang="en-US" dirty="0">
                <a:solidFill>
                  <a:schemeClr val="tx1"/>
                </a:solidFill>
              </a:rPr>
              <a:t> [ ]</a:t>
            </a:r>
            <a:endParaRPr lang="en-US" dirty="0">
              <a:solidFill>
                <a:schemeClr val="tx1"/>
              </a:solidFill>
            </a:endParaRPr>
          </a:p>
          <a:p>
            <a:r>
              <a:rPr lang="en-US" dirty="0" err="1">
                <a:solidFill>
                  <a:schemeClr val="tx1"/>
                </a:solidFill>
              </a:rPr>
              <a:t>Toán</a:t>
            </a:r>
            <a:r>
              <a:rPr lang="en-US" dirty="0">
                <a:solidFill>
                  <a:schemeClr val="tx1"/>
                </a:solidFill>
              </a:rPr>
              <a:t> </a:t>
            </a:r>
            <a:r>
              <a:rPr lang="en-US" dirty="0" err="1">
                <a:solidFill>
                  <a:schemeClr val="tx1"/>
                </a:solidFill>
              </a:rPr>
              <a:t>tử</a:t>
            </a:r>
            <a:r>
              <a:rPr lang="en-US" dirty="0">
                <a:solidFill>
                  <a:schemeClr val="tx1"/>
                </a:solidFill>
              </a:rPr>
              <a:t> (( ))</a:t>
            </a:r>
            <a:endParaRPr lang="en-US" dirty="0">
              <a:solidFill>
                <a:schemeClr val="tx1"/>
              </a:solidFill>
            </a:endParaRPr>
          </a:p>
          <a:p>
            <a:r>
              <a:rPr lang="en-US" dirty="0">
                <a:solidFill>
                  <a:schemeClr val="tx1"/>
                </a:solidFill>
              </a:rPr>
              <a:t>expr</a:t>
            </a:r>
            <a:endParaRPr lang="en-US" dirty="0">
              <a:solidFill>
                <a:schemeClr val="tx1"/>
              </a:solidFill>
            </a:endParaRPr>
          </a:p>
          <a:p>
            <a:r>
              <a:rPr lang="en-US" dirty="0" err="1">
                <a:solidFill>
                  <a:schemeClr val="tx1"/>
                </a:solidFill>
              </a:rPr>
              <a:t>bc</a:t>
            </a:r>
            <a:endParaRPr lang="en-US" dirty="0" err="1">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VII.1 LET</a:t>
            </a:r>
            <a:endParaRPr lang="en-US" dirty="0"/>
          </a:p>
        </p:txBody>
      </p:sp>
      <p:sp>
        <p:nvSpPr>
          <p:cNvPr id="3" name="Content Placeholder 2"/>
          <p:cNvSpPr>
            <a:spLocks noGrp="1"/>
          </p:cNvSpPr>
          <p:nvPr>
            <p:ph idx="1"/>
          </p:nvPr>
        </p:nvSpPr>
        <p:spPr/>
        <p:txBody>
          <a:bodyPr/>
          <a:lstStyle/>
          <a:p>
            <a:pPr algn="just"/>
            <a:r>
              <a:rPr lang="vi-VN" dirty="0">
                <a:solidFill>
                  <a:schemeClr val="tx1"/>
                </a:solidFill>
              </a:rPr>
              <a:t>Lệnh </a:t>
            </a:r>
            <a:r>
              <a:rPr lang="vi-VN" b="1" i="1" dirty="0">
                <a:solidFill>
                  <a:schemeClr val="tx1"/>
                </a:solidFill>
              </a:rPr>
              <a:t>let</a:t>
            </a:r>
            <a:r>
              <a:rPr lang="vi-VN" dirty="0">
                <a:solidFill>
                  <a:schemeClr val="tx1"/>
                </a:solidFill>
              </a:rPr>
              <a:t> có thể được dùng để thực hiện trực tiếp các phép toán cơ bản. Trong khi sử dụng </a:t>
            </a:r>
            <a:r>
              <a:rPr lang="vi-VN" b="1" i="1" dirty="0">
                <a:solidFill>
                  <a:schemeClr val="tx1"/>
                </a:solidFill>
              </a:rPr>
              <a:t>let</a:t>
            </a:r>
            <a:r>
              <a:rPr lang="vi-VN" dirty="0">
                <a:solidFill>
                  <a:schemeClr val="tx1"/>
                </a:solidFill>
              </a:rPr>
              <a:t>, chúng ta sử dụng tên biến mà không cần có tiền tố $</a:t>
            </a:r>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err="1">
                <a:solidFill>
                  <a:schemeClr val="tx1"/>
                </a:solidFill>
              </a:rPr>
              <a:t>Toán</a:t>
            </a:r>
            <a:r>
              <a:rPr lang="en-US" dirty="0">
                <a:solidFill>
                  <a:schemeClr val="tx1"/>
                </a:solidFill>
              </a:rPr>
              <a:t> </a:t>
            </a:r>
            <a:r>
              <a:rPr lang="en-US" dirty="0" err="1">
                <a:solidFill>
                  <a:schemeClr val="tx1"/>
                </a:solidFill>
              </a:rPr>
              <a:t>tăng</a:t>
            </a:r>
            <a:r>
              <a:rPr lang="en-US" dirty="0">
                <a:solidFill>
                  <a:schemeClr val="tx1"/>
                </a:solidFill>
              </a:rPr>
              <a:t>: </a:t>
            </a:r>
            <a:endParaRPr lang="en-US" dirty="0">
              <a:solidFill>
                <a:schemeClr val="tx1"/>
              </a:solidFill>
            </a:endParaRPr>
          </a:p>
          <a:p>
            <a:pPr algn="just"/>
            <a:r>
              <a:rPr lang="en-US" dirty="0" err="1">
                <a:solidFill>
                  <a:schemeClr val="tx1"/>
                </a:solidFill>
              </a:rPr>
              <a:t>Toán</a:t>
            </a:r>
            <a:r>
              <a:rPr lang="en-US" dirty="0">
                <a:solidFill>
                  <a:schemeClr val="tx1"/>
                </a:solidFill>
              </a:rPr>
              <a:t> </a:t>
            </a:r>
            <a:r>
              <a:rPr lang="en-US" dirty="0" err="1">
                <a:solidFill>
                  <a:schemeClr val="tx1"/>
                </a:solidFill>
              </a:rPr>
              <a:t>giảm</a:t>
            </a:r>
            <a:r>
              <a:rPr lang="en-US" dirty="0">
                <a:solidFill>
                  <a:schemeClr val="tx1"/>
                </a:solidFill>
              </a:rPr>
              <a:t>: </a:t>
            </a:r>
            <a:endParaRPr lang="en-US" dirty="0">
              <a:solidFill>
                <a:schemeClr val="tx1"/>
              </a:solidFill>
            </a:endParaRPr>
          </a:p>
        </p:txBody>
      </p:sp>
      <p:pic>
        <p:nvPicPr>
          <p:cNvPr id="4" name="Picture 3"/>
          <p:cNvPicPr>
            <a:picLocks noChangeAspect="1"/>
          </p:cNvPicPr>
          <p:nvPr/>
        </p:nvPicPr>
        <p:blipFill>
          <a:blip r:embed="rId1"/>
          <a:stretch>
            <a:fillRect/>
          </a:stretch>
        </p:blipFill>
        <p:spPr>
          <a:xfrm>
            <a:off x="1271712" y="2606018"/>
            <a:ext cx="5343111" cy="1115191"/>
          </a:xfrm>
          <a:prstGeom prst="rect">
            <a:avLst/>
          </a:prstGeom>
        </p:spPr>
      </p:pic>
      <p:pic>
        <p:nvPicPr>
          <p:cNvPr id="5" name="Picture 4"/>
          <p:cNvPicPr>
            <a:picLocks noChangeAspect="1"/>
          </p:cNvPicPr>
          <p:nvPr/>
        </p:nvPicPr>
        <p:blipFill>
          <a:blip r:embed="rId2"/>
          <a:stretch>
            <a:fillRect/>
          </a:stretch>
        </p:blipFill>
        <p:spPr>
          <a:xfrm>
            <a:off x="3280119" y="4117531"/>
            <a:ext cx="2371725" cy="428625"/>
          </a:xfrm>
          <a:prstGeom prst="rect">
            <a:avLst/>
          </a:prstGeom>
        </p:spPr>
      </p:pic>
      <p:pic>
        <p:nvPicPr>
          <p:cNvPr id="6" name="Picture 5"/>
          <p:cNvPicPr>
            <a:picLocks noChangeAspect="1"/>
          </p:cNvPicPr>
          <p:nvPr/>
        </p:nvPicPr>
        <p:blipFill>
          <a:blip r:embed="rId3"/>
          <a:stretch>
            <a:fillRect/>
          </a:stretch>
        </p:blipFill>
        <p:spPr>
          <a:xfrm>
            <a:off x="3299998" y="4774066"/>
            <a:ext cx="1666875" cy="419100"/>
          </a:xfrm>
          <a:prstGeom prst="rect">
            <a:avLst/>
          </a:prstGeom>
        </p:spPr>
      </p:pic>
      <p:pic>
        <p:nvPicPr>
          <p:cNvPr id="7" name="Picture 6"/>
          <p:cNvPicPr>
            <a:picLocks noChangeAspect="1"/>
          </p:cNvPicPr>
          <p:nvPr/>
        </p:nvPicPr>
        <p:blipFill>
          <a:blip r:embed="rId4"/>
          <a:stretch>
            <a:fillRect/>
          </a:stretch>
        </p:blipFill>
        <p:spPr>
          <a:xfrm>
            <a:off x="3068293" y="5565499"/>
            <a:ext cx="2457450" cy="7905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VII.2. TOÁN TỬ [ ]</a:t>
            </a:r>
            <a:endParaRPr lang="en-US" dirty="0"/>
          </a:p>
        </p:txBody>
      </p:sp>
      <p:sp>
        <p:nvSpPr>
          <p:cNvPr id="3" name="Content Placeholder 2"/>
          <p:cNvSpPr>
            <a:spLocks noGrp="1"/>
          </p:cNvSpPr>
          <p:nvPr>
            <p:ph idx="1"/>
          </p:nvPr>
        </p:nvSpPr>
        <p:spPr>
          <a:xfrm>
            <a:off x="355600" y="1027043"/>
            <a:ext cx="11480800" cy="5486400"/>
          </a:xfrm>
        </p:spPr>
        <p:txBody>
          <a:bodyPr/>
          <a:lstStyle/>
          <a:p>
            <a:r>
              <a:rPr lang="vi-VN" dirty="0">
                <a:solidFill>
                  <a:schemeClr val="tx1"/>
                </a:solidFill>
              </a:rPr>
              <a:t>Toán tử [] có thể được dùng giống như lệnh let</a:t>
            </a:r>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tiền</a:t>
            </a:r>
            <a:r>
              <a:rPr lang="en-US" dirty="0">
                <a:solidFill>
                  <a:schemeClr val="tx1"/>
                </a:solidFill>
              </a:rPr>
              <a:t> </a:t>
            </a:r>
            <a:r>
              <a:rPr lang="en-US" dirty="0" err="1">
                <a:solidFill>
                  <a:schemeClr val="tx1"/>
                </a:solidFill>
              </a:rPr>
              <a:t>tố</a:t>
            </a:r>
            <a:r>
              <a:rPr lang="en-US" dirty="0">
                <a:solidFill>
                  <a:schemeClr val="tx1"/>
                </a:solidFill>
              </a:rPr>
              <a:t> $ </a:t>
            </a:r>
            <a:r>
              <a:rPr lang="en-US" dirty="0" err="1">
                <a:solidFill>
                  <a:schemeClr val="tx1"/>
                </a:solidFill>
              </a:rPr>
              <a:t>trong</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hạng</a:t>
            </a:r>
            <a:r>
              <a:rPr lang="en-US" dirty="0">
                <a:solidFill>
                  <a:schemeClr val="tx1"/>
                </a:solidFill>
              </a:rPr>
              <a:t> [] </a:t>
            </a:r>
            <a:r>
              <a:rPr lang="en-US" dirty="0" err="1">
                <a:solidFill>
                  <a:schemeClr val="tx1"/>
                </a:solidFill>
              </a:rPr>
              <a:t>là</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lệ</a:t>
            </a:r>
            <a:endParaRPr lang="en-US" dirty="0" err="1">
              <a:solidFill>
                <a:schemeClr val="tx1"/>
              </a:solidFill>
            </a:endParaRPr>
          </a:p>
        </p:txBody>
      </p:sp>
      <p:pic>
        <p:nvPicPr>
          <p:cNvPr id="4" name="Picture 3"/>
          <p:cNvPicPr>
            <a:picLocks noChangeAspect="1"/>
          </p:cNvPicPr>
          <p:nvPr/>
        </p:nvPicPr>
        <p:blipFill>
          <a:blip r:embed="rId1"/>
          <a:stretch>
            <a:fillRect/>
          </a:stretch>
        </p:blipFill>
        <p:spPr>
          <a:xfrm>
            <a:off x="1624840" y="1973124"/>
            <a:ext cx="5916594" cy="789954"/>
          </a:xfrm>
          <a:prstGeom prst="rect">
            <a:avLst/>
          </a:prstGeom>
        </p:spPr>
      </p:pic>
      <p:pic>
        <p:nvPicPr>
          <p:cNvPr id="5" name="Picture 4"/>
          <p:cNvPicPr>
            <a:picLocks noChangeAspect="1"/>
          </p:cNvPicPr>
          <p:nvPr/>
        </p:nvPicPr>
        <p:blipFill>
          <a:blip r:embed="rId2"/>
          <a:stretch>
            <a:fillRect/>
          </a:stretch>
        </p:blipFill>
        <p:spPr>
          <a:xfrm>
            <a:off x="1624840" y="3738976"/>
            <a:ext cx="4964803" cy="77620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VII.3. TOÁN TỬ (( ))</a:t>
            </a:r>
            <a:endParaRPr lang="en-US" dirty="0"/>
          </a:p>
        </p:txBody>
      </p:sp>
      <p:sp>
        <p:nvSpPr>
          <p:cNvPr id="3" name="Content Placeholder 2"/>
          <p:cNvSpPr>
            <a:spLocks noGrp="1"/>
          </p:cNvSpPr>
          <p:nvPr>
            <p:ph idx="1"/>
          </p:nvPr>
        </p:nvSpPr>
        <p:spPr/>
        <p:txBody>
          <a:bodyPr/>
          <a:lstStyle/>
          <a:p>
            <a:r>
              <a:rPr lang="vi-VN" dirty="0">
                <a:solidFill>
                  <a:schemeClr val="tx1"/>
                </a:solidFill>
              </a:rPr>
              <a:t>Toán tử (( )) cũng có thể được dùng cho các phép toán số học. Tiền tố $ với tên biến được dùng với toán hạng (( ))</a:t>
            </a:r>
            <a:endParaRPr lang="vi-VN" dirty="0">
              <a:solidFill>
                <a:schemeClr val="tx1"/>
              </a:solidFill>
            </a:endParaRPr>
          </a:p>
        </p:txBody>
      </p:sp>
      <p:pic>
        <p:nvPicPr>
          <p:cNvPr id="4" name="Picture 3"/>
          <p:cNvPicPr>
            <a:picLocks noChangeAspect="1"/>
          </p:cNvPicPr>
          <p:nvPr/>
        </p:nvPicPr>
        <p:blipFill>
          <a:blip r:embed="rId1"/>
          <a:stretch>
            <a:fillRect/>
          </a:stretch>
        </p:blipFill>
        <p:spPr>
          <a:xfrm>
            <a:off x="1816168" y="2540068"/>
            <a:ext cx="7253002" cy="111753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VII.4. EXPR</a:t>
            </a:r>
            <a:endParaRPr lang="en-US" dirty="0"/>
          </a:p>
        </p:txBody>
      </p:sp>
      <p:sp>
        <p:nvSpPr>
          <p:cNvPr id="3" name="Content Placeholder 2"/>
          <p:cNvSpPr>
            <a:spLocks noGrp="1"/>
          </p:cNvSpPr>
          <p:nvPr>
            <p:ph idx="1"/>
          </p:nvPr>
        </p:nvSpPr>
        <p:spPr/>
        <p:txBody>
          <a:bodyPr/>
          <a:lstStyle/>
          <a:p>
            <a:r>
              <a:rPr lang="vi-VN" b="1" i="1" dirty="0">
                <a:solidFill>
                  <a:schemeClr val="tx1"/>
                </a:solidFill>
              </a:rPr>
              <a:t>expr</a:t>
            </a:r>
            <a:r>
              <a:rPr lang="vi-VN" dirty="0">
                <a:solidFill>
                  <a:schemeClr val="tx1"/>
                </a:solidFill>
              </a:rPr>
              <a:t> là 1 tiện ích được sử dụng cho các phép toán đơn giản:</a:t>
            </a:r>
            <a:endParaRPr lang="vi-VN" dirty="0">
              <a:solidFill>
                <a:schemeClr val="tx1"/>
              </a:solidFill>
            </a:endParaRPr>
          </a:p>
        </p:txBody>
      </p:sp>
      <p:pic>
        <p:nvPicPr>
          <p:cNvPr id="5" name="Picture 4"/>
          <p:cNvPicPr>
            <a:picLocks noChangeAspect="1"/>
          </p:cNvPicPr>
          <p:nvPr/>
        </p:nvPicPr>
        <p:blipFill>
          <a:blip r:embed="rId1"/>
          <a:stretch>
            <a:fillRect/>
          </a:stretch>
        </p:blipFill>
        <p:spPr>
          <a:xfrm>
            <a:off x="1945377" y="1712845"/>
            <a:ext cx="6353175" cy="609600"/>
          </a:xfrm>
          <a:prstGeom prst="rect">
            <a:avLst/>
          </a:prstGeom>
        </p:spPr>
      </p:pic>
      <p:pic>
        <p:nvPicPr>
          <p:cNvPr id="7" name="Picture 6"/>
          <p:cNvPicPr>
            <a:picLocks noChangeAspect="1"/>
          </p:cNvPicPr>
          <p:nvPr/>
        </p:nvPicPr>
        <p:blipFill>
          <a:blip r:embed="rId2"/>
          <a:stretch>
            <a:fillRect/>
          </a:stretch>
        </p:blipFill>
        <p:spPr>
          <a:xfrm>
            <a:off x="1402037" y="2462258"/>
            <a:ext cx="8227580" cy="418702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VII.5. BC</a:t>
            </a:r>
            <a:endParaRPr lang="en-US" dirty="0"/>
          </a:p>
        </p:txBody>
      </p:sp>
      <p:sp>
        <p:nvSpPr>
          <p:cNvPr id="3" name="Content Placeholder 2"/>
          <p:cNvSpPr>
            <a:spLocks noGrp="1"/>
          </p:cNvSpPr>
          <p:nvPr>
            <p:ph idx="1"/>
          </p:nvPr>
        </p:nvSpPr>
        <p:spPr/>
        <p:txBody>
          <a:bodyPr/>
          <a:lstStyle/>
          <a:p>
            <a:pPr algn="just"/>
            <a:r>
              <a:rPr lang="vi-VN" dirty="0">
                <a:solidFill>
                  <a:schemeClr val="tx1"/>
                </a:solidFill>
              </a:rPr>
              <a:t>Tất cả các phương pháp trên không hỗ trợ số thực dấu chấm động, và chỉ hoạt động trên các số nguyên.</a:t>
            </a:r>
            <a:endParaRPr lang="vi-VN" dirty="0">
              <a:solidFill>
                <a:schemeClr val="tx1"/>
              </a:solidFill>
            </a:endParaRPr>
          </a:p>
          <a:p>
            <a:pPr algn="just"/>
            <a:r>
              <a:rPr lang="vi-VN" b="1" i="1" dirty="0">
                <a:solidFill>
                  <a:schemeClr val="tx1"/>
                </a:solidFill>
              </a:rPr>
              <a:t>bc</a:t>
            </a:r>
            <a:r>
              <a:rPr lang="vi-VN" dirty="0">
                <a:solidFill>
                  <a:schemeClr val="tx1"/>
                </a:solidFill>
              </a:rPr>
              <a:t>, 1 tiện ích nâng cao cho các phép toán cao cấp. Nó có nhiều tùy chọn khác nhau. Chúng ta có thể thực hiện các phép toán dấu chấm động và sử dụng các hàm nâng cao</a:t>
            </a:r>
            <a:endParaRPr lang="en-US" dirty="0">
              <a:solidFill>
                <a:schemeClr val="tx1"/>
              </a:solidFill>
            </a:endParaRPr>
          </a:p>
          <a:p>
            <a:pPr algn="just"/>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a:t>
            </a:r>
            <a:endParaRPr lang="vi-VN" dirty="0">
              <a:solidFill>
                <a:schemeClr val="tx1"/>
              </a:solidFill>
            </a:endParaRPr>
          </a:p>
          <a:p>
            <a:pPr algn="just"/>
            <a:endParaRPr lang="vi-VN" dirty="0">
              <a:solidFill>
                <a:schemeClr val="tx1"/>
              </a:solidFill>
            </a:endParaRPr>
          </a:p>
        </p:txBody>
      </p:sp>
      <p:pic>
        <p:nvPicPr>
          <p:cNvPr id="4" name="Picture 3"/>
          <p:cNvPicPr>
            <a:picLocks noChangeAspect="1"/>
          </p:cNvPicPr>
          <p:nvPr/>
        </p:nvPicPr>
        <p:blipFill>
          <a:blip r:embed="rId1"/>
          <a:stretch>
            <a:fillRect/>
          </a:stretch>
        </p:blipFill>
        <p:spPr>
          <a:xfrm>
            <a:off x="2721251" y="3810000"/>
            <a:ext cx="7466358" cy="866837"/>
          </a:xfrm>
          <a:prstGeom prst="rect">
            <a:avLst/>
          </a:prstGeom>
        </p:spPr>
      </p:pic>
      <p:pic>
        <p:nvPicPr>
          <p:cNvPr id="5" name="Picture 4"/>
          <p:cNvPicPr>
            <a:picLocks noChangeAspect="1"/>
          </p:cNvPicPr>
          <p:nvPr/>
        </p:nvPicPr>
        <p:blipFill>
          <a:blip r:embed="rId2"/>
          <a:stretch>
            <a:fillRect/>
          </a:stretch>
        </p:blipFill>
        <p:spPr>
          <a:xfrm>
            <a:off x="2721250" y="4845112"/>
            <a:ext cx="5023921" cy="15358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KHÁI NIỆM SHELL SCRIPT</a:t>
            </a:r>
            <a:endParaRPr lang="en-US" dirty="0"/>
          </a:p>
        </p:txBody>
      </p:sp>
      <p:sp>
        <p:nvSpPr>
          <p:cNvPr id="3" name="Content Placeholder 2"/>
          <p:cNvSpPr>
            <a:spLocks noGrp="1"/>
          </p:cNvSpPr>
          <p:nvPr>
            <p:ph idx="1"/>
          </p:nvPr>
        </p:nvSpPr>
        <p:spPr/>
        <p:txBody>
          <a:bodyPr/>
          <a:lstStyle/>
          <a:p>
            <a:r>
              <a:rPr lang="en-US" altLang="en-US" dirty="0" err="1">
                <a:solidFill>
                  <a:schemeClr val="tx1"/>
                </a:solidFill>
              </a:rPr>
              <a:t>Những</a:t>
            </a:r>
            <a:r>
              <a:rPr lang="en-US" altLang="en-US" dirty="0">
                <a:solidFill>
                  <a:schemeClr val="tx1"/>
                </a:solidFill>
              </a:rPr>
              <a:t> </a:t>
            </a:r>
            <a:r>
              <a:rPr lang="en-US" altLang="en-US" dirty="0" err="1">
                <a:solidFill>
                  <a:schemeClr val="tx1"/>
                </a:solidFill>
              </a:rPr>
              <a:t>tính</a:t>
            </a:r>
            <a:r>
              <a:rPr lang="en-US" altLang="en-US" dirty="0">
                <a:solidFill>
                  <a:schemeClr val="tx1"/>
                </a:solidFill>
              </a:rPr>
              <a:t> </a:t>
            </a:r>
            <a:r>
              <a:rPr lang="en-US" altLang="en-US" dirty="0" err="1">
                <a:solidFill>
                  <a:schemeClr val="tx1"/>
                </a:solidFill>
              </a:rPr>
              <a:t>năng</a:t>
            </a:r>
            <a:r>
              <a:rPr lang="en-US" altLang="en-US" dirty="0">
                <a:solidFill>
                  <a:schemeClr val="tx1"/>
                </a:solidFill>
              </a:rPr>
              <a:t> </a:t>
            </a:r>
            <a:r>
              <a:rPr lang="en-US" altLang="en-US" dirty="0" err="1">
                <a:solidFill>
                  <a:schemeClr val="tx1"/>
                </a:solidFill>
              </a:rPr>
              <a:t>của</a:t>
            </a:r>
            <a:r>
              <a:rPr lang="en-US" altLang="en-US" dirty="0">
                <a:solidFill>
                  <a:schemeClr val="tx1"/>
                </a:solidFill>
              </a:rPr>
              <a:t> shell</a:t>
            </a:r>
            <a:endParaRPr lang="en-US" altLang="en-US" dirty="0">
              <a:solidFill>
                <a:schemeClr val="tx1"/>
              </a:solidFill>
            </a:endParaRPr>
          </a:p>
          <a:p>
            <a:pPr lvl="1"/>
            <a:r>
              <a:rPr lang="en-US" altLang="en-US" sz="2300" dirty="0" err="1">
                <a:solidFill>
                  <a:schemeClr val="tx1"/>
                </a:solidFill>
              </a:rPr>
              <a:t>Xử</a:t>
            </a:r>
            <a:r>
              <a:rPr lang="en-US" altLang="en-US" sz="2300" dirty="0">
                <a:solidFill>
                  <a:schemeClr val="tx1"/>
                </a:solidFill>
              </a:rPr>
              <a:t> </a:t>
            </a:r>
            <a:r>
              <a:rPr lang="en-US" altLang="en-US" sz="2300" dirty="0" err="1">
                <a:solidFill>
                  <a:schemeClr val="tx1"/>
                </a:solidFill>
              </a:rPr>
              <a:t>lý</a:t>
            </a:r>
            <a:r>
              <a:rPr lang="en-US" altLang="en-US" sz="2300" dirty="0">
                <a:solidFill>
                  <a:schemeClr val="tx1"/>
                </a:solidFill>
              </a:rPr>
              <a:t> </a:t>
            </a:r>
            <a:r>
              <a:rPr lang="en-US" altLang="en-US" sz="2300" dirty="0" err="1">
                <a:solidFill>
                  <a:schemeClr val="tx1"/>
                </a:solidFill>
              </a:rPr>
              <a:t>tương</a:t>
            </a:r>
            <a:r>
              <a:rPr lang="en-US" altLang="en-US" sz="2300" dirty="0">
                <a:solidFill>
                  <a:schemeClr val="tx1"/>
                </a:solidFill>
              </a:rPr>
              <a:t> </a:t>
            </a:r>
            <a:r>
              <a:rPr lang="en-US" altLang="en-US" sz="2300" dirty="0" err="1">
                <a:solidFill>
                  <a:schemeClr val="tx1"/>
                </a:solidFill>
              </a:rPr>
              <a:t>tác</a:t>
            </a:r>
            <a:r>
              <a:rPr lang="en-US" altLang="en-US" sz="2300" dirty="0">
                <a:solidFill>
                  <a:schemeClr val="tx1"/>
                </a:solidFill>
              </a:rPr>
              <a:t> (</a:t>
            </a:r>
            <a:r>
              <a:rPr lang="en-US" altLang="en-US" sz="2300" dirty="0" err="1">
                <a:solidFill>
                  <a:schemeClr val="tx1"/>
                </a:solidFill>
              </a:rPr>
              <a:t>Interative</a:t>
            </a:r>
            <a:r>
              <a:rPr lang="en-US" altLang="en-US" sz="2300" dirty="0">
                <a:solidFill>
                  <a:schemeClr val="tx1"/>
                </a:solidFill>
              </a:rPr>
              <a:t> processing)</a:t>
            </a:r>
            <a:endParaRPr lang="en-US" altLang="en-US" sz="2300" dirty="0">
              <a:solidFill>
                <a:schemeClr val="tx1"/>
              </a:solidFill>
            </a:endParaRPr>
          </a:p>
          <a:p>
            <a:pPr lvl="1"/>
            <a:r>
              <a:rPr lang="en-US" altLang="en-US" sz="2300" dirty="0" err="1">
                <a:solidFill>
                  <a:schemeClr val="tx1"/>
                </a:solidFill>
              </a:rPr>
              <a:t>Chạy</a:t>
            </a:r>
            <a:r>
              <a:rPr lang="en-US" altLang="en-US" sz="2300" dirty="0">
                <a:solidFill>
                  <a:schemeClr val="tx1"/>
                </a:solidFill>
              </a:rPr>
              <a:t> </a:t>
            </a:r>
            <a:r>
              <a:rPr lang="en-US" altLang="en-US" sz="2300" dirty="0" err="1">
                <a:solidFill>
                  <a:schemeClr val="tx1"/>
                </a:solidFill>
              </a:rPr>
              <a:t>nền</a:t>
            </a:r>
            <a:r>
              <a:rPr lang="en-US" altLang="en-US" sz="2300" dirty="0">
                <a:solidFill>
                  <a:schemeClr val="tx1"/>
                </a:solidFill>
              </a:rPr>
              <a:t> (Background)</a:t>
            </a:r>
            <a:endParaRPr lang="en-US" altLang="en-US" sz="2300" dirty="0">
              <a:solidFill>
                <a:schemeClr val="tx1"/>
              </a:solidFill>
            </a:endParaRPr>
          </a:p>
          <a:p>
            <a:pPr lvl="1"/>
            <a:r>
              <a:rPr lang="en-US" altLang="en-US" sz="2300" dirty="0" err="1">
                <a:solidFill>
                  <a:schemeClr val="tx1"/>
                </a:solidFill>
              </a:rPr>
              <a:t>Chuyển</a:t>
            </a:r>
            <a:r>
              <a:rPr lang="en-US" altLang="en-US" sz="2300" dirty="0">
                <a:solidFill>
                  <a:schemeClr val="tx1"/>
                </a:solidFill>
              </a:rPr>
              <a:t> </a:t>
            </a:r>
            <a:r>
              <a:rPr lang="en-US" altLang="en-US" sz="2300" dirty="0" err="1">
                <a:solidFill>
                  <a:schemeClr val="tx1"/>
                </a:solidFill>
              </a:rPr>
              <a:t>hướng</a:t>
            </a:r>
            <a:r>
              <a:rPr lang="en-US" altLang="en-US" sz="2300" dirty="0">
                <a:solidFill>
                  <a:schemeClr val="tx1"/>
                </a:solidFill>
              </a:rPr>
              <a:t> (Redirection)</a:t>
            </a:r>
            <a:endParaRPr lang="en-US" altLang="en-US" sz="2300" dirty="0">
              <a:solidFill>
                <a:schemeClr val="tx1"/>
              </a:solidFill>
            </a:endParaRPr>
          </a:p>
          <a:p>
            <a:pPr lvl="1"/>
            <a:r>
              <a:rPr lang="en-US" altLang="en-US" sz="2300" dirty="0" err="1">
                <a:solidFill>
                  <a:schemeClr val="tx1"/>
                </a:solidFill>
              </a:rPr>
              <a:t>Ống</a:t>
            </a:r>
            <a:r>
              <a:rPr lang="en-US" altLang="en-US" sz="2300" dirty="0">
                <a:solidFill>
                  <a:schemeClr val="tx1"/>
                </a:solidFill>
              </a:rPr>
              <a:t> </a:t>
            </a:r>
            <a:r>
              <a:rPr lang="en-US" altLang="en-US" sz="2300" dirty="0" err="1">
                <a:solidFill>
                  <a:schemeClr val="tx1"/>
                </a:solidFill>
              </a:rPr>
              <a:t>dẫn</a:t>
            </a:r>
            <a:r>
              <a:rPr lang="en-US" altLang="en-US" sz="2300" dirty="0">
                <a:solidFill>
                  <a:schemeClr val="tx1"/>
                </a:solidFill>
              </a:rPr>
              <a:t> (Pipe)</a:t>
            </a:r>
            <a:endParaRPr lang="en-US" altLang="en-US" sz="2300" dirty="0">
              <a:solidFill>
                <a:schemeClr val="tx1"/>
              </a:solidFill>
            </a:endParaRPr>
          </a:p>
          <a:p>
            <a:pPr lvl="1"/>
            <a:r>
              <a:rPr lang="en-US" altLang="en-US" sz="2300" dirty="0" err="1">
                <a:solidFill>
                  <a:schemeClr val="tx1"/>
                </a:solidFill>
              </a:rPr>
              <a:t>Tập</a:t>
            </a:r>
            <a:r>
              <a:rPr lang="en-US" altLang="en-US" sz="2300" dirty="0">
                <a:solidFill>
                  <a:schemeClr val="tx1"/>
                </a:solidFill>
              </a:rPr>
              <a:t> tin </a:t>
            </a:r>
            <a:r>
              <a:rPr lang="en-US" altLang="en-US" sz="2300" dirty="0" err="1">
                <a:solidFill>
                  <a:schemeClr val="tx1"/>
                </a:solidFill>
              </a:rPr>
              <a:t>lệnh</a:t>
            </a:r>
            <a:r>
              <a:rPr lang="en-US" altLang="en-US" sz="2300" dirty="0">
                <a:solidFill>
                  <a:schemeClr val="tx1"/>
                </a:solidFill>
              </a:rPr>
              <a:t> (Shell scripts)</a:t>
            </a:r>
            <a:endParaRPr lang="en-US" altLang="en-US" sz="2300" dirty="0">
              <a:solidFill>
                <a:schemeClr val="tx1"/>
              </a:solidFill>
            </a:endParaRPr>
          </a:p>
          <a:p>
            <a:pPr lvl="1"/>
            <a:r>
              <a:rPr lang="en-US" altLang="en-US" sz="2300" dirty="0" err="1">
                <a:solidFill>
                  <a:schemeClr val="tx1"/>
                </a:solidFill>
              </a:rPr>
              <a:t>Biến</a:t>
            </a:r>
            <a:r>
              <a:rPr lang="en-US" altLang="en-US" sz="2300" dirty="0">
                <a:solidFill>
                  <a:schemeClr val="tx1"/>
                </a:solidFill>
              </a:rPr>
              <a:t> shell (Shell variables)</a:t>
            </a:r>
            <a:endParaRPr lang="en-US" altLang="en-US" sz="2300" dirty="0">
              <a:solidFill>
                <a:schemeClr val="tx1"/>
              </a:solidFill>
            </a:endParaRPr>
          </a:p>
          <a:p>
            <a:pPr lvl="1"/>
            <a:r>
              <a:rPr lang="en-US" altLang="en-US" sz="2300" dirty="0" err="1">
                <a:solidFill>
                  <a:schemeClr val="tx1"/>
                </a:solidFill>
              </a:rPr>
              <a:t>Dùng</a:t>
            </a:r>
            <a:r>
              <a:rPr lang="en-US" altLang="en-US" sz="2300" dirty="0">
                <a:solidFill>
                  <a:schemeClr val="tx1"/>
                </a:solidFill>
              </a:rPr>
              <a:t> </a:t>
            </a:r>
            <a:r>
              <a:rPr lang="en-US" altLang="en-US" sz="2300" dirty="0" err="1">
                <a:solidFill>
                  <a:schemeClr val="tx1"/>
                </a:solidFill>
              </a:rPr>
              <a:t>lại</a:t>
            </a:r>
            <a:r>
              <a:rPr lang="en-US" altLang="en-US" sz="2300" dirty="0">
                <a:solidFill>
                  <a:schemeClr val="tx1"/>
                </a:solidFill>
              </a:rPr>
              <a:t> </a:t>
            </a:r>
            <a:r>
              <a:rPr lang="en-US" altLang="en-US" sz="2300" dirty="0" err="1">
                <a:solidFill>
                  <a:schemeClr val="tx1"/>
                </a:solidFill>
              </a:rPr>
              <a:t>các</a:t>
            </a:r>
            <a:r>
              <a:rPr lang="en-US" altLang="en-US" sz="2300" dirty="0">
                <a:solidFill>
                  <a:schemeClr val="tx1"/>
                </a:solidFill>
              </a:rPr>
              <a:t> </a:t>
            </a:r>
            <a:r>
              <a:rPr lang="en-US" altLang="en-US" sz="2300" dirty="0" err="1">
                <a:solidFill>
                  <a:schemeClr val="tx1"/>
                </a:solidFill>
              </a:rPr>
              <a:t>lệnh</a:t>
            </a:r>
            <a:r>
              <a:rPr lang="en-US" altLang="en-US" sz="2300" dirty="0">
                <a:solidFill>
                  <a:schemeClr val="tx1"/>
                </a:solidFill>
              </a:rPr>
              <a:t> </a:t>
            </a:r>
            <a:r>
              <a:rPr lang="en-US" altLang="en-US" sz="2300" dirty="0" err="1">
                <a:solidFill>
                  <a:schemeClr val="tx1"/>
                </a:solidFill>
              </a:rPr>
              <a:t>đã</a:t>
            </a:r>
            <a:r>
              <a:rPr lang="en-US" altLang="en-US" sz="2300" dirty="0">
                <a:solidFill>
                  <a:schemeClr val="tx1"/>
                </a:solidFill>
              </a:rPr>
              <a:t> </a:t>
            </a:r>
            <a:r>
              <a:rPr lang="en-US" altLang="en-US" sz="2300" dirty="0" err="1">
                <a:solidFill>
                  <a:schemeClr val="tx1"/>
                </a:solidFill>
              </a:rPr>
              <a:t>thực</a:t>
            </a:r>
            <a:r>
              <a:rPr lang="en-US" altLang="en-US" sz="2300" dirty="0">
                <a:solidFill>
                  <a:schemeClr val="tx1"/>
                </a:solidFill>
              </a:rPr>
              <a:t> </a:t>
            </a:r>
            <a:r>
              <a:rPr lang="en-US" altLang="en-US" sz="2300" dirty="0" err="1">
                <a:solidFill>
                  <a:schemeClr val="tx1"/>
                </a:solidFill>
              </a:rPr>
              <a:t>hiện</a:t>
            </a:r>
            <a:r>
              <a:rPr lang="en-US" altLang="en-US" sz="2300" dirty="0">
                <a:solidFill>
                  <a:schemeClr val="tx1"/>
                </a:solidFill>
              </a:rPr>
              <a:t> (Command history)</a:t>
            </a:r>
            <a:endParaRPr lang="en-US" altLang="en-US" sz="2300" dirty="0">
              <a:solidFill>
                <a:schemeClr val="tx1"/>
              </a:solidFill>
            </a:endParaRPr>
          </a:p>
          <a:p>
            <a:pPr lvl="1"/>
            <a:r>
              <a:rPr lang="en-US" altLang="en-US" sz="2300" dirty="0" err="1">
                <a:solidFill>
                  <a:schemeClr val="tx1"/>
                </a:solidFill>
              </a:rPr>
              <a:t>Cấu</a:t>
            </a:r>
            <a:r>
              <a:rPr lang="en-US" altLang="en-US" sz="2300" dirty="0">
                <a:solidFill>
                  <a:schemeClr val="tx1"/>
                </a:solidFill>
              </a:rPr>
              <a:t> </a:t>
            </a:r>
            <a:r>
              <a:rPr lang="en-US" altLang="en-US" sz="2300" dirty="0" err="1">
                <a:solidFill>
                  <a:schemeClr val="tx1"/>
                </a:solidFill>
              </a:rPr>
              <a:t>trúc</a:t>
            </a:r>
            <a:r>
              <a:rPr lang="en-US" altLang="en-US" sz="2300" dirty="0">
                <a:solidFill>
                  <a:schemeClr val="tx1"/>
                </a:solidFill>
              </a:rPr>
              <a:t> </a:t>
            </a:r>
            <a:r>
              <a:rPr lang="en-US" altLang="en-US" sz="2300" dirty="0" err="1">
                <a:solidFill>
                  <a:schemeClr val="tx1"/>
                </a:solidFill>
              </a:rPr>
              <a:t>lệnh</a:t>
            </a:r>
            <a:r>
              <a:rPr lang="en-US" altLang="en-US" sz="2300" dirty="0">
                <a:solidFill>
                  <a:schemeClr val="tx1"/>
                </a:solidFill>
              </a:rPr>
              <a:t> </a:t>
            </a:r>
            <a:r>
              <a:rPr lang="en-US" altLang="en-US" sz="2300" dirty="0" err="1">
                <a:solidFill>
                  <a:schemeClr val="tx1"/>
                </a:solidFill>
              </a:rPr>
              <a:t>như</a:t>
            </a:r>
            <a:r>
              <a:rPr lang="en-US" altLang="en-US" sz="2300" dirty="0">
                <a:solidFill>
                  <a:schemeClr val="tx1"/>
                </a:solidFill>
              </a:rPr>
              <a:t> </a:t>
            </a:r>
            <a:r>
              <a:rPr lang="en-US" altLang="en-US" sz="2300" dirty="0" err="1">
                <a:solidFill>
                  <a:schemeClr val="tx1"/>
                </a:solidFill>
              </a:rPr>
              <a:t>ngôn</a:t>
            </a:r>
            <a:r>
              <a:rPr lang="en-US" altLang="en-US" sz="2300" dirty="0">
                <a:solidFill>
                  <a:schemeClr val="tx1"/>
                </a:solidFill>
              </a:rPr>
              <a:t> </a:t>
            </a:r>
            <a:r>
              <a:rPr lang="en-US" altLang="en-US" sz="2300" dirty="0" err="1">
                <a:solidFill>
                  <a:schemeClr val="tx1"/>
                </a:solidFill>
              </a:rPr>
              <a:t>ngữ</a:t>
            </a:r>
            <a:r>
              <a:rPr lang="en-US" altLang="en-US" sz="2300" dirty="0">
                <a:solidFill>
                  <a:schemeClr val="tx1"/>
                </a:solidFill>
              </a:rPr>
              <a:t> </a:t>
            </a:r>
            <a:r>
              <a:rPr lang="en-US" altLang="en-US" sz="2300" dirty="0" err="1">
                <a:solidFill>
                  <a:schemeClr val="tx1"/>
                </a:solidFill>
              </a:rPr>
              <a:t>lập</a:t>
            </a:r>
            <a:r>
              <a:rPr lang="en-US" altLang="en-US" sz="2300" dirty="0">
                <a:solidFill>
                  <a:schemeClr val="tx1"/>
                </a:solidFill>
              </a:rPr>
              <a:t> </a:t>
            </a:r>
            <a:r>
              <a:rPr lang="en-US" altLang="en-US" sz="2300" dirty="0" err="1">
                <a:solidFill>
                  <a:schemeClr val="tx1"/>
                </a:solidFill>
              </a:rPr>
              <a:t>trình</a:t>
            </a:r>
            <a:endParaRPr lang="en-US" altLang="en-US" sz="2300" dirty="0">
              <a:solidFill>
                <a:schemeClr val="tx1"/>
              </a:solidFill>
            </a:endParaRPr>
          </a:p>
          <a:p>
            <a:pPr lvl="1"/>
            <a:r>
              <a:rPr lang="en-US" altLang="en-US" sz="2300" dirty="0" err="1">
                <a:solidFill>
                  <a:schemeClr val="tx1"/>
                </a:solidFill>
              </a:rPr>
              <a:t>Tự</a:t>
            </a:r>
            <a:r>
              <a:rPr lang="en-US" altLang="en-US" sz="2300" dirty="0">
                <a:solidFill>
                  <a:schemeClr val="tx1"/>
                </a:solidFill>
              </a:rPr>
              <a:t> </a:t>
            </a:r>
            <a:r>
              <a:rPr lang="en-US" altLang="en-US" sz="2300" dirty="0" err="1">
                <a:solidFill>
                  <a:schemeClr val="tx1"/>
                </a:solidFill>
              </a:rPr>
              <a:t>động</a:t>
            </a:r>
            <a:r>
              <a:rPr lang="en-US" altLang="en-US" sz="2300" dirty="0">
                <a:solidFill>
                  <a:schemeClr val="tx1"/>
                </a:solidFill>
              </a:rPr>
              <a:t> </a:t>
            </a:r>
            <a:r>
              <a:rPr lang="en-US" altLang="en-US" sz="2300" dirty="0" err="1">
                <a:solidFill>
                  <a:schemeClr val="tx1"/>
                </a:solidFill>
              </a:rPr>
              <a:t>hoàn</a:t>
            </a:r>
            <a:r>
              <a:rPr lang="en-US" altLang="en-US" sz="2300" dirty="0">
                <a:solidFill>
                  <a:schemeClr val="tx1"/>
                </a:solidFill>
              </a:rPr>
              <a:t> </a:t>
            </a:r>
            <a:r>
              <a:rPr lang="en-US" altLang="en-US" sz="2300" dirty="0" err="1">
                <a:solidFill>
                  <a:schemeClr val="tx1"/>
                </a:solidFill>
              </a:rPr>
              <a:t>tất</a:t>
            </a:r>
            <a:r>
              <a:rPr lang="en-US" altLang="en-US" sz="2300" dirty="0">
                <a:solidFill>
                  <a:schemeClr val="tx1"/>
                </a:solidFill>
              </a:rPr>
              <a:t> </a:t>
            </a:r>
            <a:r>
              <a:rPr lang="en-US" altLang="en-US" sz="2300" dirty="0" err="1">
                <a:solidFill>
                  <a:schemeClr val="tx1"/>
                </a:solidFill>
              </a:rPr>
              <a:t>tên</a:t>
            </a:r>
            <a:r>
              <a:rPr lang="en-US" altLang="en-US" sz="2300" dirty="0">
                <a:solidFill>
                  <a:schemeClr val="tx1"/>
                </a:solidFill>
              </a:rPr>
              <a:t> </a:t>
            </a:r>
            <a:r>
              <a:rPr lang="en-US" altLang="en-US" sz="2300" dirty="0" err="1">
                <a:solidFill>
                  <a:schemeClr val="tx1"/>
                </a:solidFill>
              </a:rPr>
              <a:t>tập</a:t>
            </a:r>
            <a:r>
              <a:rPr lang="en-US" altLang="en-US" sz="2300" dirty="0">
                <a:solidFill>
                  <a:schemeClr val="tx1"/>
                </a:solidFill>
              </a:rPr>
              <a:t> tin </a:t>
            </a:r>
            <a:r>
              <a:rPr lang="en-US" altLang="en-US" sz="2300" dirty="0" err="1">
                <a:solidFill>
                  <a:schemeClr val="tx1"/>
                </a:solidFill>
              </a:rPr>
              <a:t>hoặc</a:t>
            </a:r>
            <a:r>
              <a:rPr lang="en-US" altLang="en-US" sz="2300" dirty="0">
                <a:solidFill>
                  <a:schemeClr val="tx1"/>
                </a:solidFill>
              </a:rPr>
              <a:t> </a:t>
            </a:r>
            <a:r>
              <a:rPr lang="en-US" altLang="en-US" sz="2300" dirty="0" err="1">
                <a:solidFill>
                  <a:schemeClr val="tx1"/>
                </a:solidFill>
              </a:rPr>
              <a:t>lệnh</a:t>
            </a:r>
            <a:endParaRPr lang="en-US" altLang="en-US" sz="2300" dirty="0">
              <a:solidFill>
                <a:schemeClr val="tx1"/>
              </a:solidFill>
            </a:endParaRPr>
          </a:p>
          <a:p>
            <a:pPr lvl="1"/>
            <a:r>
              <a:rPr lang="en-US" altLang="en-US" sz="2300" dirty="0" err="1">
                <a:solidFill>
                  <a:schemeClr val="tx1"/>
                </a:solidFill>
              </a:rPr>
              <a:t>Bí</a:t>
            </a:r>
            <a:r>
              <a:rPr lang="en-US" altLang="en-US" sz="2300" dirty="0">
                <a:solidFill>
                  <a:schemeClr val="tx1"/>
                </a:solidFill>
              </a:rPr>
              <a:t> </a:t>
            </a:r>
            <a:r>
              <a:rPr lang="en-US" altLang="en-US" sz="2300" dirty="0" err="1">
                <a:solidFill>
                  <a:schemeClr val="tx1"/>
                </a:solidFill>
              </a:rPr>
              <a:t>danh</a:t>
            </a:r>
            <a:r>
              <a:rPr lang="en-US" altLang="en-US" sz="2300" dirty="0">
                <a:solidFill>
                  <a:schemeClr val="tx1"/>
                </a:solidFill>
              </a:rPr>
              <a:t> </a:t>
            </a:r>
            <a:r>
              <a:rPr lang="en-US" altLang="en-US" sz="2300" dirty="0" err="1">
                <a:solidFill>
                  <a:schemeClr val="tx1"/>
                </a:solidFill>
              </a:rPr>
              <a:t>cho</a:t>
            </a:r>
            <a:r>
              <a:rPr lang="en-US" altLang="en-US" sz="2300" dirty="0">
                <a:solidFill>
                  <a:schemeClr val="tx1"/>
                </a:solidFill>
              </a:rPr>
              <a:t> </a:t>
            </a:r>
            <a:r>
              <a:rPr lang="en-US" altLang="en-US" sz="2300" dirty="0" err="1">
                <a:solidFill>
                  <a:schemeClr val="tx1"/>
                </a:solidFill>
              </a:rPr>
              <a:t>lệnh</a:t>
            </a:r>
            <a:r>
              <a:rPr lang="en-US" altLang="en-US" sz="2300" dirty="0">
                <a:solidFill>
                  <a:schemeClr val="tx1"/>
                </a:solidFill>
              </a:rPr>
              <a:t> (Command alias)</a:t>
            </a:r>
            <a:endParaRPr lang="en-US" altLang="en-US" sz="23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VII.5. BC</a:t>
            </a:r>
            <a:endParaRPr lang="en-US" dirty="0"/>
          </a:p>
        </p:txBody>
      </p:sp>
      <p:sp>
        <p:nvSpPr>
          <p:cNvPr id="3" name="Content Placeholder 2"/>
          <p:cNvSpPr>
            <a:spLocks noGrp="1"/>
          </p:cNvSpPr>
          <p:nvPr>
            <p:ph idx="1"/>
          </p:nvPr>
        </p:nvSpPr>
        <p:spPr/>
        <p:txBody>
          <a:bodyPr/>
          <a:lstStyle/>
          <a:p>
            <a:r>
              <a:rPr lang="en-US" b="1" dirty="0" err="1">
                <a:solidFill>
                  <a:schemeClr val="tx1"/>
                </a:solidFill>
              </a:rPr>
              <a:t>Lấy</a:t>
            </a:r>
            <a:r>
              <a:rPr lang="en-US" b="1" dirty="0">
                <a:solidFill>
                  <a:schemeClr val="tx1"/>
                </a:solidFill>
              </a:rPr>
              <a:t> </a:t>
            </a:r>
            <a:r>
              <a:rPr lang="en-US" b="1" dirty="0" err="1">
                <a:solidFill>
                  <a:schemeClr val="tx1"/>
                </a:solidFill>
              </a:rPr>
              <a:t>số</a:t>
            </a:r>
            <a:r>
              <a:rPr lang="en-US" b="1" dirty="0">
                <a:solidFill>
                  <a:schemeClr val="tx1"/>
                </a:solidFill>
              </a:rPr>
              <a:t> </a:t>
            </a:r>
            <a:r>
              <a:rPr lang="en-US" b="1" dirty="0" err="1">
                <a:solidFill>
                  <a:schemeClr val="tx1"/>
                </a:solidFill>
              </a:rPr>
              <a:t>thập</a:t>
            </a:r>
            <a:r>
              <a:rPr lang="en-US" b="1" dirty="0">
                <a:solidFill>
                  <a:schemeClr val="tx1"/>
                </a:solidFill>
              </a:rPr>
              <a:t> </a:t>
            </a:r>
            <a:r>
              <a:rPr lang="en-US" b="1" dirty="0" err="1">
                <a:solidFill>
                  <a:schemeClr val="tx1"/>
                </a:solidFill>
              </a:rPr>
              <a:t>phân</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bc</a:t>
            </a:r>
            <a:endParaRPr lang="en-US" dirty="0">
              <a:solidFill>
                <a:schemeClr val="tx1"/>
              </a:solidFill>
            </a:endParaRPr>
          </a:p>
          <a:p>
            <a:r>
              <a:rPr lang="en-US" dirty="0" err="1">
                <a:solidFill>
                  <a:schemeClr val="tx1"/>
                </a:solidFill>
              </a:rPr>
              <a:t>Trong</a:t>
            </a:r>
            <a:r>
              <a:rPr lang="en-US" dirty="0">
                <a:solidFill>
                  <a:schemeClr val="tx1"/>
                </a:solidFill>
              </a:rPr>
              <a:t> </a:t>
            </a: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a:t>
            </a:r>
            <a:r>
              <a:rPr lang="en-US" dirty="0" err="1">
                <a:solidFill>
                  <a:schemeClr val="tx1"/>
                </a:solidFill>
              </a:rPr>
              <a:t>sau</a:t>
            </a:r>
            <a:r>
              <a:rPr lang="en-US" dirty="0">
                <a:solidFill>
                  <a:schemeClr val="tx1"/>
                </a:solidFill>
              </a:rPr>
              <a:t>, </a:t>
            </a:r>
            <a:r>
              <a:rPr lang="en-US" dirty="0" err="1">
                <a:solidFill>
                  <a:schemeClr val="tx1"/>
                </a:solidFill>
              </a:rPr>
              <a:t>thông</a:t>
            </a:r>
            <a:r>
              <a:rPr lang="en-US" dirty="0">
                <a:solidFill>
                  <a:schemeClr val="tx1"/>
                </a:solidFill>
              </a:rPr>
              <a:t> </a:t>
            </a:r>
            <a:r>
              <a:rPr lang="en-US" dirty="0" err="1">
                <a:solidFill>
                  <a:schemeClr val="tx1"/>
                </a:solidFill>
              </a:rPr>
              <a:t>số</a:t>
            </a:r>
            <a:r>
              <a:rPr lang="en-US" dirty="0">
                <a:solidFill>
                  <a:schemeClr val="tx1"/>
                </a:solidFill>
              </a:rPr>
              <a:t> scale = 2 </a:t>
            </a:r>
            <a:r>
              <a:rPr lang="en-US" dirty="0" err="1">
                <a:solidFill>
                  <a:schemeClr val="tx1"/>
                </a:solidFill>
              </a:rPr>
              <a:t>thiết</a:t>
            </a:r>
            <a:r>
              <a:rPr lang="en-US" dirty="0">
                <a:solidFill>
                  <a:schemeClr val="tx1"/>
                </a:solidFill>
              </a:rPr>
              <a:t> </a:t>
            </a:r>
            <a:r>
              <a:rPr lang="en-US" dirty="0" err="1">
                <a:solidFill>
                  <a:schemeClr val="tx1"/>
                </a:solidFill>
              </a:rPr>
              <a:t>lập</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chữ</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sau</a:t>
            </a:r>
            <a:r>
              <a:rPr lang="en-US" dirty="0">
                <a:solidFill>
                  <a:schemeClr val="tx1"/>
                </a:solidFill>
              </a:rPr>
              <a:t> </a:t>
            </a:r>
            <a:r>
              <a:rPr lang="en-US" dirty="0" err="1">
                <a:solidFill>
                  <a:schemeClr val="tx1"/>
                </a:solidFill>
              </a:rPr>
              <a:t>dấu</a:t>
            </a:r>
            <a:r>
              <a:rPr lang="en-US" dirty="0">
                <a:solidFill>
                  <a:schemeClr val="tx1"/>
                </a:solidFill>
              </a:rPr>
              <a:t> </a:t>
            </a:r>
            <a:r>
              <a:rPr lang="en-US" dirty="0" err="1">
                <a:solidFill>
                  <a:schemeClr val="tx1"/>
                </a:solidFill>
              </a:rPr>
              <a:t>thập</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là</a:t>
            </a:r>
            <a:r>
              <a:rPr lang="en-US" dirty="0">
                <a:solidFill>
                  <a:schemeClr val="tx1"/>
                </a:solidFill>
              </a:rPr>
              <a:t> 2. Do </a:t>
            </a:r>
            <a:r>
              <a:rPr lang="en-US" dirty="0" err="1">
                <a:solidFill>
                  <a:schemeClr val="tx1"/>
                </a:solidFill>
              </a:rPr>
              <a:t>đó</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quả</a:t>
            </a:r>
            <a:r>
              <a:rPr lang="en-US" dirty="0">
                <a:solidFill>
                  <a:schemeClr val="tx1"/>
                </a:solidFill>
              </a:rPr>
              <a:t> </a:t>
            </a:r>
            <a:r>
              <a:rPr lang="en-US" dirty="0" err="1">
                <a:solidFill>
                  <a:schemeClr val="tx1"/>
                </a:solidFill>
              </a:rPr>
              <a:t>xuất</a:t>
            </a:r>
            <a:r>
              <a:rPr lang="en-US" dirty="0">
                <a:solidFill>
                  <a:schemeClr val="tx1"/>
                </a:solidFill>
              </a:rPr>
              <a:t> ra </a:t>
            </a:r>
            <a:r>
              <a:rPr lang="en-US" dirty="0" err="1">
                <a:solidFill>
                  <a:schemeClr val="tx1"/>
                </a:solidFill>
              </a:rPr>
              <a:t>của</a:t>
            </a:r>
            <a:r>
              <a:rPr lang="en-US" dirty="0">
                <a:solidFill>
                  <a:schemeClr val="tx1"/>
                </a:solidFill>
              </a:rPr>
              <a:t> </a:t>
            </a:r>
            <a:r>
              <a:rPr lang="en-US" dirty="0" err="1">
                <a:solidFill>
                  <a:schemeClr val="tx1"/>
                </a:solidFill>
              </a:rPr>
              <a:t>bc</a:t>
            </a:r>
            <a:r>
              <a:rPr lang="en-US" dirty="0">
                <a:solidFill>
                  <a:schemeClr val="tx1"/>
                </a:solidFill>
              </a:rPr>
              <a:t> </a:t>
            </a:r>
            <a:r>
              <a:rPr lang="en-US" dirty="0" err="1">
                <a:solidFill>
                  <a:schemeClr val="tx1"/>
                </a:solidFill>
              </a:rPr>
              <a:t>là</a:t>
            </a:r>
            <a:r>
              <a:rPr lang="en-US" dirty="0">
                <a:solidFill>
                  <a:schemeClr val="tx1"/>
                </a:solidFill>
              </a:rPr>
              <a:t> 1 </a:t>
            </a:r>
            <a:r>
              <a:rPr lang="en-US" dirty="0" err="1">
                <a:solidFill>
                  <a:schemeClr val="tx1"/>
                </a:solidFill>
              </a:rPr>
              <a:t>số</a:t>
            </a:r>
            <a:r>
              <a:rPr lang="en-US" dirty="0">
                <a:solidFill>
                  <a:schemeClr val="tx1"/>
                </a:solidFill>
              </a:rPr>
              <a:t> </a:t>
            </a:r>
            <a:r>
              <a:rPr lang="en-US" dirty="0" err="1">
                <a:solidFill>
                  <a:schemeClr val="tx1"/>
                </a:solidFill>
              </a:rPr>
              <a:t>với</a:t>
            </a:r>
            <a:r>
              <a:rPr lang="en-US" dirty="0">
                <a:solidFill>
                  <a:schemeClr val="tx1"/>
                </a:solidFill>
              </a:rPr>
              <a:t> 2 </a:t>
            </a:r>
            <a:r>
              <a:rPr lang="en-US" dirty="0" err="1">
                <a:solidFill>
                  <a:schemeClr val="tx1"/>
                </a:solidFill>
              </a:rPr>
              <a:t>số</a:t>
            </a:r>
            <a:r>
              <a:rPr lang="en-US" dirty="0">
                <a:solidFill>
                  <a:schemeClr val="tx1"/>
                </a:solidFill>
              </a:rPr>
              <a:t> </a:t>
            </a:r>
            <a:r>
              <a:rPr lang="en-US" dirty="0" err="1">
                <a:solidFill>
                  <a:schemeClr val="tx1"/>
                </a:solidFill>
              </a:rPr>
              <a:t>thập</a:t>
            </a:r>
            <a:r>
              <a:rPr lang="en-US" dirty="0">
                <a:solidFill>
                  <a:schemeClr val="tx1"/>
                </a:solidFill>
              </a:rPr>
              <a:t> </a:t>
            </a:r>
            <a:r>
              <a:rPr lang="en-US" dirty="0" err="1">
                <a:solidFill>
                  <a:schemeClr val="tx1"/>
                </a:solidFill>
              </a:rPr>
              <a:t>phân</a:t>
            </a:r>
            <a:r>
              <a:rPr lang="en-US" dirty="0">
                <a:solidFill>
                  <a:schemeClr val="tx1"/>
                </a:solidFill>
              </a:rPr>
              <a:t>:</a:t>
            </a:r>
            <a:endParaRPr lang="en-US" dirty="0">
              <a:solidFill>
                <a:schemeClr val="tx1"/>
              </a:solidFill>
            </a:endParaRPr>
          </a:p>
        </p:txBody>
      </p:sp>
      <p:pic>
        <p:nvPicPr>
          <p:cNvPr id="5" name="Picture 4"/>
          <p:cNvPicPr>
            <a:picLocks noChangeAspect="1"/>
          </p:cNvPicPr>
          <p:nvPr/>
        </p:nvPicPr>
        <p:blipFill>
          <a:blip r:embed="rId1"/>
          <a:stretch>
            <a:fillRect/>
          </a:stretch>
        </p:blipFill>
        <p:spPr>
          <a:xfrm>
            <a:off x="1503853" y="3215723"/>
            <a:ext cx="9184294" cy="141591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VII.5. BC</a:t>
            </a:r>
            <a:endParaRPr lang="en-US" dirty="0"/>
          </a:p>
        </p:txBody>
      </p:sp>
      <p:sp>
        <p:nvSpPr>
          <p:cNvPr id="3" name="Content Placeholder 2"/>
          <p:cNvSpPr>
            <a:spLocks noGrp="1"/>
          </p:cNvSpPr>
          <p:nvPr>
            <p:ph idx="1"/>
          </p:nvPr>
        </p:nvSpPr>
        <p:spPr/>
        <p:txBody>
          <a:bodyPr/>
          <a:lstStyle/>
          <a:p>
            <a:r>
              <a:rPr lang="vi-VN" b="1" dirty="0">
                <a:solidFill>
                  <a:schemeClr val="tx1"/>
                </a:solidFill>
              </a:rPr>
              <a:t>Chuyển đổi các hệ số với bc</a:t>
            </a:r>
            <a:endParaRPr lang="vi-VN" dirty="0">
              <a:solidFill>
                <a:schemeClr val="tx1"/>
              </a:solidFill>
            </a:endParaRPr>
          </a:p>
          <a:p>
            <a:r>
              <a:rPr lang="vi-VN" dirty="0">
                <a:solidFill>
                  <a:schemeClr val="tx1"/>
                </a:solidFill>
              </a:rPr>
              <a:t>Chúng ta có thể chuyển đổi qua lại giữa các hệ số như nhị phân, bát phân, thập phân … với nhau qua bc:</a:t>
            </a:r>
            <a:endParaRPr lang="vi-VN" dirty="0">
              <a:solidFill>
                <a:schemeClr val="tx1"/>
              </a:solidFill>
            </a:endParaRPr>
          </a:p>
          <a:p>
            <a:endParaRPr lang="vi-VN" dirty="0">
              <a:solidFill>
                <a:schemeClr val="tx1"/>
              </a:solidFill>
            </a:endParaRPr>
          </a:p>
        </p:txBody>
      </p:sp>
      <p:pic>
        <p:nvPicPr>
          <p:cNvPr id="4" name="Picture 3"/>
          <p:cNvPicPr>
            <a:picLocks noChangeAspect="1"/>
          </p:cNvPicPr>
          <p:nvPr/>
        </p:nvPicPr>
        <p:blipFill>
          <a:blip r:embed="rId1"/>
          <a:stretch>
            <a:fillRect/>
          </a:stretch>
        </p:blipFill>
        <p:spPr>
          <a:xfrm>
            <a:off x="1703525" y="2754588"/>
            <a:ext cx="7039878" cy="343749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VII.5. BC</a:t>
            </a:r>
            <a:endParaRPr lang="en-US" dirty="0"/>
          </a:p>
        </p:txBody>
      </p:sp>
      <p:sp>
        <p:nvSpPr>
          <p:cNvPr id="3" name="Content Placeholder 2"/>
          <p:cNvSpPr>
            <a:spLocks noGrp="1"/>
          </p:cNvSpPr>
          <p:nvPr>
            <p:ph idx="1"/>
          </p:nvPr>
        </p:nvSpPr>
        <p:spPr/>
        <p:txBody>
          <a:bodyPr/>
          <a:lstStyle/>
          <a:p>
            <a:r>
              <a:rPr lang="en-US" b="1" dirty="0" err="1">
                <a:solidFill>
                  <a:schemeClr val="tx1"/>
                </a:solidFill>
              </a:rPr>
              <a:t>Tính</a:t>
            </a:r>
            <a:r>
              <a:rPr lang="en-US" b="1" dirty="0">
                <a:solidFill>
                  <a:schemeClr val="tx1"/>
                </a:solidFill>
              </a:rPr>
              <a:t> </a:t>
            </a:r>
            <a:r>
              <a:rPr lang="en-US" b="1" dirty="0" err="1">
                <a:solidFill>
                  <a:schemeClr val="tx1"/>
                </a:solidFill>
              </a:rPr>
              <a:t>toán</a:t>
            </a:r>
            <a:r>
              <a:rPr lang="en-US" b="1" dirty="0">
                <a:solidFill>
                  <a:schemeClr val="tx1"/>
                </a:solidFill>
              </a:rPr>
              <a:t> </a:t>
            </a:r>
            <a:r>
              <a:rPr lang="en-US" b="1" dirty="0" err="1">
                <a:solidFill>
                  <a:schemeClr val="tx1"/>
                </a:solidFill>
              </a:rPr>
              <a:t>căn</a:t>
            </a:r>
            <a:r>
              <a:rPr lang="en-US" b="1" dirty="0">
                <a:solidFill>
                  <a:schemeClr val="tx1"/>
                </a:solidFill>
              </a:rPr>
              <a:t> </a:t>
            </a:r>
            <a:r>
              <a:rPr lang="en-US" b="1" dirty="0" err="1">
                <a:solidFill>
                  <a:schemeClr val="tx1"/>
                </a:solidFill>
              </a:rPr>
              <a:t>bậc</a:t>
            </a:r>
            <a:r>
              <a:rPr lang="en-US" b="1" dirty="0">
                <a:solidFill>
                  <a:schemeClr val="tx1"/>
                </a:solidFill>
              </a:rPr>
              <a:t> 2 </a:t>
            </a:r>
            <a:r>
              <a:rPr lang="en-US" b="1" dirty="0" err="1">
                <a:solidFill>
                  <a:schemeClr val="tx1"/>
                </a:solidFill>
              </a:rPr>
              <a:t>và</a:t>
            </a:r>
            <a:r>
              <a:rPr lang="en-US" b="1" dirty="0">
                <a:solidFill>
                  <a:schemeClr val="tx1"/>
                </a:solidFill>
              </a:rPr>
              <a:t> </a:t>
            </a:r>
            <a:r>
              <a:rPr lang="en-US" b="1" dirty="0" err="1">
                <a:solidFill>
                  <a:schemeClr val="tx1"/>
                </a:solidFill>
              </a:rPr>
              <a:t>lũy</a:t>
            </a:r>
            <a:r>
              <a:rPr lang="en-US" b="1" dirty="0">
                <a:solidFill>
                  <a:schemeClr val="tx1"/>
                </a:solidFill>
              </a:rPr>
              <a:t> </a:t>
            </a:r>
            <a:r>
              <a:rPr lang="en-US" b="1" dirty="0" err="1">
                <a:solidFill>
                  <a:schemeClr val="tx1"/>
                </a:solidFill>
              </a:rPr>
              <a:t>thừa</a:t>
            </a:r>
            <a:endParaRPr lang="en-US" dirty="0">
              <a:solidFill>
                <a:schemeClr val="tx1"/>
              </a:solidFill>
            </a:endParaRPr>
          </a:p>
          <a:p>
            <a:endParaRPr lang="en-US" dirty="0">
              <a:solidFill>
                <a:schemeClr val="tx1"/>
              </a:solidFill>
            </a:endParaRPr>
          </a:p>
        </p:txBody>
      </p:sp>
      <p:pic>
        <p:nvPicPr>
          <p:cNvPr id="4" name="Picture 3"/>
          <p:cNvPicPr>
            <a:picLocks noChangeAspect="1"/>
          </p:cNvPicPr>
          <p:nvPr/>
        </p:nvPicPr>
        <p:blipFill>
          <a:blip r:embed="rId1"/>
          <a:stretch>
            <a:fillRect/>
          </a:stretch>
        </p:blipFill>
        <p:spPr>
          <a:xfrm>
            <a:off x="1759640" y="2227400"/>
            <a:ext cx="6930577" cy="13308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KHÁI NIỆM SHELL SCRIPT</a:t>
            </a:r>
            <a:endParaRPr lang="en-US" dirty="0"/>
          </a:p>
        </p:txBody>
      </p:sp>
      <p:sp>
        <p:nvSpPr>
          <p:cNvPr id="3" name="Content Placeholder 2"/>
          <p:cNvSpPr>
            <a:spLocks noGrp="1"/>
          </p:cNvSpPr>
          <p:nvPr>
            <p:ph idx="1"/>
          </p:nvPr>
        </p:nvSpPr>
        <p:spPr/>
        <p:txBody>
          <a:bodyPr/>
          <a:lstStyle/>
          <a:p>
            <a:pPr marL="0" indent="0">
              <a:lnSpc>
                <a:spcPct val="90000"/>
              </a:lnSpc>
              <a:buNone/>
            </a:pPr>
            <a:r>
              <a:rPr lang="pt-BR" altLang="en-US" sz="3000" dirty="0">
                <a:solidFill>
                  <a:schemeClr val="tx1"/>
                </a:solidFill>
              </a:rPr>
              <a:t>Ví dụ:</a:t>
            </a:r>
            <a:endParaRPr lang="pt-BR" altLang="en-US" sz="3000" dirty="0">
              <a:solidFill>
                <a:schemeClr val="tx1"/>
              </a:solidFill>
            </a:endParaRPr>
          </a:p>
          <a:p>
            <a:pPr marL="0" indent="0">
              <a:lnSpc>
                <a:spcPct val="90000"/>
              </a:lnSpc>
              <a:buNone/>
            </a:pPr>
            <a:r>
              <a:rPr lang="pt-BR" altLang="en-US" sz="2600" dirty="0">
                <a:solidFill>
                  <a:schemeClr val="tx1"/>
                </a:solidFill>
              </a:rPr>
              <a:t>#!  / b i n / bash</a:t>
            </a:r>
            <a:endParaRPr lang="pt-BR" altLang="en-US" sz="2600" dirty="0">
              <a:solidFill>
                <a:schemeClr val="tx1"/>
              </a:solidFill>
            </a:endParaRPr>
          </a:p>
          <a:p>
            <a:pPr marL="0" indent="0">
              <a:lnSpc>
                <a:spcPct val="90000"/>
              </a:lnSpc>
              <a:buNone/>
            </a:pPr>
            <a:r>
              <a:rPr lang="pt-BR" altLang="en-US" sz="2600" dirty="0">
                <a:solidFill>
                  <a:schemeClr val="tx1"/>
                </a:solidFill>
              </a:rPr>
              <a:t>c l e a r</a:t>
            </a:r>
            <a:endParaRPr lang="pt-BR" altLang="en-US" sz="2600" dirty="0">
              <a:solidFill>
                <a:schemeClr val="tx1"/>
              </a:solidFill>
            </a:endParaRPr>
          </a:p>
          <a:p>
            <a:pPr marL="0" indent="0">
              <a:lnSpc>
                <a:spcPct val="90000"/>
              </a:lnSpc>
              <a:buNone/>
            </a:pPr>
            <a:r>
              <a:rPr lang="pt-BR" altLang="en-US" sz="2600" dirty="0">
                <a:solidFill>
                  <a:schemeClr val="tx1"/>
                </a:solidFill>
              </a:rPr>
              <a:t>echo  ” Hello  $USER”</a:t>
            </a:r>
            <a:endParaRPr lang="pt-BR" altLang="en-US" sz="2600" dirty="0">
              <a:solidFill>
                <a:schemeClr val="tx1"/>
              </a:solidFill>
            </a:endParaRPr>
          </a:p>
          <a:p>
            <a:pPr marL="0" indent="0">
              <a:lnSpc>
                <a:spcPct val="90000"/>
              </a:lnSpc>
              <a:buNone/>
            </a:pPr>
            <a:r>
              <a:rPr lang="pt-BR" altLang="en-US" sz="2600" dirty="0">
                <a:solidFill>
                  <a:schemeClr val="tx1"/>
                </a:solidFill>
              </a:rPr>
              <a:t>echo  −n  “Today is”</a:t>
            </a:r>
            <a:endParaRPr lang="pt-BR" altLang="en-US" sz="2600" dirty="0">
              <a:solidFill>
                <a:schemeClr val="tx1"/>
              </a:solidFill>
            </a:endParaRPr>
          </a:p>
          <a:p>
            <a:pPr marL="0" indent="0">
              <a:lnSpc>
                <a:spcPct val="90000"/>
              </a:lnSpc>
              <a:buNone/>
            </a:pPr>
            <a:r>
              <a:rPr lang="pt-BR" altLang="en-US" sz="2600" dirty="0">
                <a:solidFill>
                  <a:schemeClr val="tx1"/>
                </a:solidFill>
              </a:rPr>
              <a:t>date   ”+%A %d  %B %Y”</a:t>
            </a:r>
            <a:endParaRPr lang="pt-BR" altLang="en-US" sz="2600" dirty="0">
              <a:solidFill>
                <a:schemeClr val="tx1"/>
              </a:solidFill>
            </a:endParaRPr>
          </a:p>
          <a:p>
            <a:pPr marL="0" indent="0">
              <a:lnSpc>
                <a:spcPct val="90000"/>
              </a:lnSpc>
              <a:buNone/>
            </a:pPr>
            <a:r>
              <a:rPr lang="pt-BR" altLang="en-US" sz="2600" dirty="0">
                <a:solidFill>
                  <a:schemeClr val="tx1"/>
                </a:solidFill>
              </a:rPr>
              <a:t>echo  −n   “There is/are”</a:t>
            </a:r>
            <a:endParaRPr lang="pt-BR" altLang="en-US" sz="2600" dirty="0">
              <a:solidFill>
                <a:schemeClr val="tx1"/>
              </a:solidFill>
            </a:endParaRPr>
          </a:p>
          <a:p>
            <a:pPr marL="0" indent="0">
              <a:lnSpc>
                <a:spcPct val="90000"/>
              </a:lnSpc>
              <a:buNone/>
            </a:pPr>
            <a:r>
              <a:rPr lang="pt-BR" altLang="en-US" sz="2600" dirty="0">
                <a:solidFill>
                  <a:schemeClr val="tx1"/>
                </a:solidFill>
              </a:rPr>
              <a:t>who   |   wc  −l</a:t>
            </a:r>
            <a:endParaRPr lang="pt-BR" altLang="en-US" sz="2600" dirty="0">
              <a:solidFill>
                <a:schemeClr val="tx1"/>
              </a:solidFill>
            </a:endParaRPr>
          </a:p>
          <a:p>
            <a:pPr marL="0" indent="0">
              <a:lnSpc>
                <a:spcPct val="90000"/>
              </a:lnSpc>
              <a:buNone/>
            </a:pPr>
            <a:r>
              <a:rPr lang="pt-BR" altLang="en-US" sz="2600" dirty="0">
                <a:solidFill>
                  <a:schemeClr val="tx1"/>
                </a:solidFill>
              </a:rPr>
              <a:t>echo   connection   on  $HOSTNAME</a:t>
            </a:r>
            <a:endParaRPr lang="pt-BR" altLang="en-US" sz="2600" dirty="0">
              <a:solidFill>
                <a:schemeClr val="tx1"/>
              </a:solidFill>
            </a:endParaRPr>
          </a:p>
          <a:p>
            <a:pPr marL="0" indent="0">
              <a:lnSpc>
                <a:spcPct val="90000"/>
              </a:lnSpc>
              <a:buNone/>
            </a:pPr>
            <a:r>
              <a:rPr lang="pt-BR" altLang="en-US" sz="2600" dirty="0">
                <a:solidFill>
                  <a:schemeClr val="tx1"/>
                </a:solidFill>
              </a:rPr>
              <a:t>echo  ” Calendar ”   ;   c a l</a:t>
            </a:r>
            <a:endParaRPr lang="pt-BR" altLang="en-US" sz="2600" dirty="0">
              <a:solidFill>
                <a:schemeClr val="tx1"/>
              </a:solidFill>
            </a:endParaRPr>
          </a:p>
          <a:p>
            <a:pPr marL="0" indent="0">
              <a:lnSpc>
                <a:spcPct val="90000"/>
              </a:lnSpc>
              <a:buNone/>
            </a:pPr>
            <a:r>
              <a:rPr lang="pt-BR" altLang="en-US" sz="2600" dirty="0">
                <a:solidFill>
                  <a:schemeClr val="tx1"/>
                </a:solidFill>
              </a:rPr>
              <a:t>e x i t   0</a:t>
            </a:r>
            <a:endParaRPr lang="pt-BR" altLang="en-US" sz="26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CÁC LOẠI SHELL TRONG LINUX</a:t>
            </a:r>
            <a:endParaRPr lang="en-US" dirty="0"/>
          </a:p>
        </p:txBody>
      </p:sp>
      <p:sp>
        <p:nvSpPr>
          <p:cNvPr id="3" name="Content Placeholder 2"/>
          <p:cNvSpPr>
            <a:spLocks noGrp="1"/>
          </p:cNvSpPr>
          <p:nvPr>
            <p:ph idx="1"/>
          </p:nvPr>
        </p:nvSpPr>
        <p:spPr/>
        <p:txBody>
          <a:bodyPr/>
          <a:lstStyle/>
          <a:p>
            <a:pPr algn="just"/>
            <a:r>
              <a:rPr lang="vi-VN" b="1" dirty="0">
                <a:solidFill>
                  <a:schemeClr val="tx1"/>
                </a:solidFill>
              </a:rPr>
              <a:t>Shell Bourne (sh)</a:t>
            </a:r>
            <a:r>
              <a:rPr lang="en-US" b="1" dirty="0">
                <a:solidFill>
                  <a:schemeClr val="tx1"/>
                </a:solidFill>
              </a:rPr>
              <a:t> d</a:t>
            </a:r>
            <a:r>
              <a:rPr lang="vi-VN" dirty="0">
                <a:solidFill>
                  <a:schemeClr val="tx1"/>
                </a:solidFill>
              </a:rPr>
              <a:t>o Steven Bourne viết, đó là Shell nguyên thuỷ có mặt trên hầu hết các hệ thống Unix/Linux…Nó rất hữu dụng cho việc lập trình Shell nhưng nó không xử lý tương tác người d</a:t>
            </a:r>
            <a:r>
              <a:rPr lang="en-US" dirty="0">
                <a:solidFill>
                  <a:schemeClr val="tx1"/>
                </a:solidFill>
              </a:rPr>
              <a:t>ù</a:t>
            </a:r>
            <a:r>
              <a:rPr lang="vi-VN" dirty="0">
                <a:solidFill>
                  <a:schemeClr val="tx1"/>
                </a:solidFill>
              </a:rPr>
              <a:t>ng như các Shell khác…</a:t>
            </a:r>
            <a:endParaRPr lang="en-US" altLang="en-US" dirty="0">
              <a:solidFill>
                <a:schemeClr val="tx1"/>
              </a:solidFill>
            </a:endParaRPr>
          </a:p>
          <a:p>
            <a:pPr algn="just">
              <a:lnSpc>
                <a:spcPct val="90000"/>
              </a:lnSpc>
            </a:pPr>
            <a:r>
              <a:rPr lang="en-US" altLang="en-US" b="1" dirty="0">
                <a:solidFill>
                  <a:schemeClr val="tx1"/>
                </a:solidFill>
              </a:rPr>
              <a:t>Bash shell (Bourne Again Shell)</a:t>
            </a:r>
            <a:r>
              <a:rPr lang="en-US" altLang="en-US" dirty="0">
                <a:solidFill>
                  <a:schemeClr val="tx1"/>
                </a:solidFill>
              </a:rPr>
              <a:t>, </a:t>
            </a:r>
            <a:r>
              <a:rPr lang="en-US" altLang="en-US" dirty="0" err="1">
                <a:solidFill>
                  <a:schemeClr val="tx1"/>
                </a:solidFill>
              </a:rPr>
              <a:t>thường</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biết</a:t>
            </a:r>
            <a:r>
              <a:rPr lang="en-US" altLang="en-US" dirty="0">
                <a:solidFill>
                  <a:schemeClr val="tx1"/>
                </a:solidFill>
              </a:rPr>
              <a:t> </a:t>
            </a:r>
            <a:r>
              <a:rPr lang="en-US" altLang="en-US" dirty="0" err="1">
                <a:solidFill>
                  <a:schemeClr val="tx1"/>
                </a:solidFill>
              </a:rPr>
              <a:t>những</a:t>
            </a:r>
            <a:r>
              <a:rPr lang="en-US" altLang="en-US" dirty="0">
                <a:solidFill>
                  <a:schemeClr val="tx1"/>
                </a:solidFill>
              </a:rPr>
              <a:t> shell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đuôi</a:t>
            </a:r>
            <a:r>
              <a:rPr lang="en-US" altLang="en-US" dirty="0">
                <a:solidFill>
                  <a:schemeClr val="tx1"/>
                </a:solidFill>
              </a:rPr>
              <a:t> .sh. </a:t>
            </a:r>
            <a:r>
              <a:rPr lang="vi-VN" dirty="0">
                <a:solidFill>
                  <a:schemeClr val="tx1"/>
                </a:solidFill>
              </a:rPr>
              <a:t>Đây là phần mở rộng của sh, nó kế thừa những gì sh đã có và phá</a:t>
            </a:r>
            <a:r>
              <a:rPr lang="en-US" dirty="0">
                <a:solidFill>
                  <a:schemeClr val="tx1"/>
                </a:solidFill>
              </a:rPr>
              <a:t>t</a:t>
            </a:r>
            <a:r>
              <a:rPr lang="vi-VN" dirty="0">
                <a:solidFill>
                  <a:schemeClr val="tx1"/>
                </a:solidFill>
              </a:rPr>
              <a:t> huy những gì sh chưa có…Nó có giao diện lập trình rất mạnh và linh hoạt…Cùng với giao diện lệnh dễ d</a:t>
            </a:r>
            <a:r>
              <a:rPr lang="en-US" dirty="0">
                <a:solidFill>
                  <a:schemeClr val="tx1"/>
                </a:solidFill>
              </a:rPr>
              <a:t>ù</a:t>
            </a:r>
            <a:r>
              <a:rPr lang="vi-VN" dirty="0">
                <a:solidFill>
                  <a:schemeClr val="tx1"/>
                </a:solidFill>
              </a:rPr>
              <a:t>ng…Đây là Shell được cài đặt mặc định trên các hệ thống Linux.</a:t>
            </a:r>
            <a:endParaRPr lang="en-US" altLang="en-US" dirty="0">
              <a:solidFill>
                <a:schemeClr val="tx1"/>
              </a:solidFill>
            </a:endParaRPr>
          </a:p>
          <a:p>
            <a:pPr algn="just"/>
            <a:endParaRPr lang="en-US" alt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CÁC LOẠI SHELL TRONG LINUX</a:t>
            </a:r>
            <a:endParaRPr lang="en-US" dirty="0"/>
          </a:p>
        </p:txBody>
      </p:sp>
      <p:sp>
        <p:nvSpPr>
          <p:cNvPr id="3" name="Content Placeholder 2"/>
          <p:cNvSpPr>
            <a:spLocks noGrp="1"/>
          </p:cNvSpPr>
          <p:nvPr>
            <p:ph idx="1"/>
          </p:nvPr>
        </p:nvSpPr>
        <p:spPr/>
        <p:txBody>
          <a:bodyPr/>
          <a:lstStyle/>
          <a:p>
            <a:pPr algn="just">
              <a:lnSpc>
                <a:spcPct val="90000"/>
              </a:lnSpc>
            </a:pPr>
            <a:r>
              <a:rPr lang="en-US" altLang="en-US" b="1" dirty="0" err="1">
                <a:solidFill>
                  <a:schemeClr val="tx1"/>
                </a:solidFill>
              </a:rPr>
              <a:t>csh</a:t>
            </a:r>
            <a:r>
              <a:rPr lang="en-US" altLang="en-US" b="1" dirty="0">
                <a:solidFill>
                  <a:schemeClr val="tx1"/>
                </a:solidFill>
              </a:rPr>
              <a:t> (C Shell)</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đại</a:t>
            </a:r>
            <a:r>
              <a:rPr lang="en-US" altLang="en-US" dirty="0">
                <a:solidFill>
                  <a:schemeClr val="tx1"/>
                </a:solidFill>
              </a:rPr>
              <a:t> </a:t>
            </a:r>
            <a:r>
              <a:rPr lang="en-US" altLang="en-US" dirty="0" err="1">
                <a:solidFill>
                  <a:schemeClr val="tx1"/>
                </a:solidFill>
              </a:rPr>
              <a:t>học</a:t>
            </a:r>
            <a:r>
              <a:rPr lang="en-US" altLang="en-US" dirty="0">
                <a:solidFill>
                  <a:schemeClr val="tx1"/>
                </a:solidFill>
              </a:rPr>
              <a:t> Berkeley,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tcsh</a:t>
            </a:r>
            <a:r>
              <a:rPr lang="en-US" altLang="en-US" dirty="0">
                <a:solidFill>
                  <a:schemeClr val="tx1"/>
                </a:solidFill>
              </a:rPr>
              <a:t> </a:t>
            </a:r>
            <a:r>
              <a:rPr lang="en-US" altLang="en-US" dirty="0" err="1">
                <a:solidFill>
                  <a:schemeClr val="tx1"/>
                </a:solidFill>
              </a:rPr>
              <a:t>là</a:t>
            </a:r>
            <a:r>
              <a:rPr lang="en-US" altLang="en-US" dirty="0">
                <a:solidFill>
                  <a:schemeClr val="tx1"/>
                </a:solidFill>
              </a:rPr>
              <a:t> version </a:t>
            </a:r>
            <a:r>
              <a:rPr lang="en-US" altLang="en-US" dirty="0" err="1">
                <a:solidFill>
                  <a:schemeClr val="tx1"/>
                </a:solidFill>
              </a:rPr>
              <a:t>cải</a:t>
            </a:r>
            <a:r>
              <a:rPr lang="en-US" altLang="en-US" dirty="0">
                <a:solidFill>
                  <a:schemeClr val="tx1"/>
                </a:solidFill>
              </a:rPr>
              <a:t> </a:t>
            </a:r>
            <a:r>
              <a:rPr lang="en-US" altLang="en-US" dirty="0" err="1">
                <a:solidFill>
                  <a:schemeClr val="tx1"/>
                </a:solidFill>
              </a:rPr>
              <a:t>tiến</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csh</a:t>
            </a:r>
            <a:r>
              <a:rPr lang="en-US" altLang="en-US" dirty="0">
                <a:solidFill>
                  <a:schemeClr val="tx1"/>
                </a:solidFill>
              </a:rPr>
              <a:t>. </a:t>
            </a:r>
            <a:r>
              <a:rPr lang="vi-VN" dirty="0">
                <a:solidFill>
                  <a:schemeClr val="tx1"/>
                </a:solidFill>
              </a:rPr>
              <a:t>Đáp ứng tương thích cho người d</a:t>
            </a:r>
            <a:r>
              <a:rPr lang="en-US" dirty="0">
                <a:solidFill>
                  <a:schemeClr val="tx1"/>
                </a:solidFill>
              </a:rPr>
              <a:t>ù</a:t>
            </a:r>
            <a:r>
              <a:rPr lang="vi-VN" dirty="0">
                <a:solidFill>
                  <a:schemeClr val="tx1"/>
                </a:solidFill>
              </a:rPr>
              <a:t>ng…Nó hỗ trợ rất mạnh cho những Programmer C…và với đặc tính tự động hoàn thành dòng lệnh…</a:t>
            </a:r>
            <a:endParaRPr lang="en-US" altLang="en-US" dirty="0">
              <a:solidFill>
                <a:schemeClr val="tx1"/>
              </a:solidFill>
            </a:endParaRPr>
          </a:p>
          <a:p>
            <a:pPr algn="just"/>
            <a:r>
              <a:rPr lang="en-US" altLang="en-US" b="1" dirty="0" err="1">
                <a:solidFill>
                  <a:schemeClr val="tx1"/>
                </a:solidFill>
              </a:rPr>
              <a:t>ksh</a:t>
            </a:r>
            <a:r>
              <a:rPr lang="en-US" altLang="en-US" b="1" dirty="0">
                <a:solidFill>
                  <a:schemeClr val="tx1"/>
                </a:solidFill>
              </a:rPr>
              <a:t> (Korn Shell)</a:t>
            </a:r>
            <a:r>
              <a:rPr lang="en-US" altLang="en-US" dirty="0">
                <a:solidFill>
                  <a:schemeClr val="tx1"/>
                </a:solidFill>
              </a:rPr>
              <a:t> </a:t>
            </a:r>
            <a:r>
              <a:rPr lang="en-US" altLang="en-US" dirty="0" err="1">
                <a:solidFill>
                  <a:schemeClr val="tx1"/>
                </a:solidFill>
              </a:rPr>
              <a:t>của</a:t>
            </a:r>
            <a:r>
              <a:rPr lang="en-US" altLang="en-US" dirty="0">
                <a:solidFill>
                  <a:schemeClr val="tx1"/>
                </a:solidFill>
              </a:rPr>
              <a:t> David Korn. </a:t>
            </a:r>
            <a:r>
              <a:rPr lang="vi-VN" dirty="0">
                <a:solidFill>
                  <a:schemeClr val="tx1"/>
                </a:solidFill>
              </a:rPr>
              <a:t>Có thể nói đây là một Shell tuyệt vời, nó kết hợp tính năng ưu việt của sh và csh…</a:t>
            </a:r>
            <a:endParaRPr lang="en-US" altLang="en-US" dirty="0">
              <a:solidFill>
                <a:schemeClr val="tx1"/>
              </a:solidFill>
            </a:endParaRPr>
          </a:p>
          <a:p>
            <a:pPr algn="just"/>
            <a:r>
              <a:rPr lang="vi-VN" dirty="0">
                <a:solidFill>
                  <a:schemeClr val="tx1"/>
                </a:solidFill>
              </a:rPr>
              <a:t>Ngoài ra còn có một số Shell khác như: ssh, nfssh, mcsh…</a:t>
            </a:r>
            <a:br>
              <a:rPr lang="vi-VN" dirty="0">
                <a:solidFill>
                  <a:schemeClr val="tx1"/>
                </a:solidFill>
              </a:rPr>
            </a:br>
            <a:endParaRPr lang="vi-V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THÔNG DỊCH</a:t>
            </a:r>
            <a:endParaRPr lang="en-US" dirty="0"/>
          </a:p>
        </p:txBody>
      </p:sp>
      <p:sp>
        <p:nvSpPr>
          <p:cNvPr id="3" name="Content Placeholder 2"/>
          <p:cNvSpPr>
            <a:spLocks noGrp="1"/>
          </p:cNvSpPr>
          <p:nvPr>
            <p:ph idx="1"/>
          </p:nvPr>
        </p:nvSpPr>
        <p:spPr/>
        <p:txBody>
          <a:bodyPr/>
          <a:lstStyle/>
          <a:p>
            <a:pPr>
              <a:lnSpc>
                <a:spcPct val="90000"/>
              </a:lnSpc>
            </a:pPr>
            <a:r>
              <a:rPr lang="en-US" altLang="en-US" dirty="0">
                <a:solidFill>
                  <a:schemeClr val="tx1"/>
                </a:solidFill>
              </a:rPr>
              <a:t>Shell </a:t>
            </a:r>
            <a:r>
              <a:rPr lang="en-US" altLang="en-US" dirty="0" err="1">
                <a:solidFill>
                  <a:schemeClr val="tx1"/>
                </a:solidFill>
              </a:rPr>
              <a:t>như</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thông</a:t>
            </a:r>
            <a:r>
              <a:rPr lang="en-US" altLang="en-US" dirty="0">
                <a:solidFill>
                  <a:schemeClr val="tx1"/>
                </a:solidFill>
              </a:rPr>
              <a:t> </a:t>
            </a:r>
            <a:r>
              <a:rPr lang="en-US" altLang="en-US" dirty="0" err="1">
                <a:solidFill>
                  <a:schemeClr val="tx1"/>
                </a:solidFill>
              </a:rPr>
              <a:t>dịch</a:t>
            </a:r>
            <a:r>
              <a:rPr lang="en-US" altLang="en-US" dirty="0">
                <a:solidFill>
                  <a:schemeClr val="tx1"/>
                </a:solidFill>
              </a:rPr>
              <a:t> </a:t>
            </a:r>
            <a:r>
              <a:rPr lang="en-US" altLang="en-US" dirty="0" err="1">
                <a:solidFill>
                  <a:schemeClr val="tx1"/>
                </a:solidFill>
              </a:rPr>
              <a:t>lệnh</a:t>
            </a:r>
            <a:r>
              <a:rPr lang="en-US" altLang="en-US" dirty="0">
                <a:solidFill>
                  <a:schemeClr val="tx1"/>
                </a:solidFill>
              </a:rPr>
              <a:t>:</a:t>
            </a:r>
            <a:endParaRPr lang="en-US" altLang="en-US" dirty="0">
              <a:solidFill>
                <a:schemeClr val="tx1"/>
              </a:solidFill>
            </a:endParaRPr>
          </a:p>
          <a:p>
            <a:pPr algn="just">
              <a:lnSpc>
                <a:spcPct val="90000"/>
              </a:lnSpc>
              <a:buNone/>
            </a:pPr>
            <a:r>
              <a:rPr lang="en-US" altLang="en-US" dirty="0">
                <a:solidFill>
                  <a:schemeClr val="tx1"/>
                </a:solidFill>
              </a:rPr>
              <a:t>	Login </a:t>
            </a:r>
            <a:r>
              <a:rPr lang="en-US" altLang="en-US" dirty="0" err="1">
                <a:solidFill>
                  <a:schemeClr val="tx1"/>
                </a:solidFill>
              </a:rPr>
              <a:t>vào</a:t>
            </a:r>
            <a:r>
              <a:rPr lang="en-US" altLang="en-US" dirty="0">
                <a:solidFill>
                  <a:schemeClr val="tx1"/>
                </a:solidFill>
              </a:rPr>
              <a:t> </a:t>
            </a:r>
            <a:r>
              <a:rPr lang="en-US" altLang="en-US" dirty="0" err="1">
                <a:solidFill>
                  <a:schemeClr val="tx1"/>
                </a:solidFill>
              </a:rPr>
              <a:t>máy</a:t>
            </a:r>
            <a:r>
              <a:rPr lang="en-US" altLang="en-US" dirty="0">
                <a:solidFill>
                  <a:schemeClr val="tx1"/>
                </a:solidFill>
              </a:rPr>
              <a:t> </a:t>
            </a:r>
            <a:r>
              <a:rPr lang="en-US" altLang="en-US" dirty="0" err="1">
                <a:solidFill>
                  <a:schemeClr val="tx1"/>
                </a:solidFill>
              </a:rPr>
              <a:t>tính</a:t>
            </a:r>
            <a:r>
              <a:rPr lang="en-US" altLang="en-US" dirty="0">
                <a:solidFill>
                  <a:schemeClr val="tx1"/>
                </a:solidFill>
              </a:rPr>
              <a:t> -&gt; </a:t>
            </a:r>
            <a:r>
              <a:rPr lang="en-US" altLang="en-US" dirty="0" err="1">
                <a:solidFill>
                  <a:schemeClr val="tx1"/>
                </a:solidFill>
              </a:rPr>
              <a:t>dấu</a:t>
            </a:r>
            <a:r>
              <a:rPr lang="en-US" altLang="en-US" dirty="0">
                <a:solidFill>
                  <a:schemeClr val="tx1"/>
                </a:solidFill>
              </a:rPr>
              <a:t> </a:t>
            </a:r>
            <a:r>
              <a:rPr lang="en-US" altLang="en-US" dirty="0" err="1">
                <a:solidFill>
                  <a:schemeClr val="tx1"/>
                </a:solidFill>
              </a:rPr>
              <a:t>nhắc</a:t>
            </a:r>
            <a:r>
              <a:rPr lang="en-US" altLang="en-US" dirty="0">
                <a:solidFill>
                  <a:schemeClr val="tx1"/>
                </a:solidFill>
              </a:rPr>
              <a:t> shell -&gt; </a:t>
            </a:r>
            <a:r>
              <a:rPr lang="en-US" altLang="en-US" dirty="0" err="1">
                <a:solidFill>
                  <a:schemeClr val="tx1"/>
                </a:solidFill>
              </a:rPr>
              <a:t>yêu</a:t>
            </a:r>
            <a:r>
              <a:rPr lang="en-US" altLang="en-US" dirty="0">
                <a:solidFill>
                  <a:schemeClr val="tx1"/>
                </a:solidFill>
              </a:rPr>
              <a:t> </a:t>
            </a:r>
            <a:r>
              <a:rPr lang="en-US" altLang="en-US" dirty="0" err="1">
                <a:solidFill>
                  <a:schemeClr val="tx1"/>
                </a:solidFill>
              </a:rPr>
              <a:t>cầu</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-&gt; shell </a:t>
            </a:r>
            <a:r>
              <a:rPr lang="en-US" altLang="en-US" dirty="0" err="1">
                <a:solidFill>
                  <a:schemeClr val="tx1"/>
                </a:solidFill>
              </a:rPr>
              <a:t>đọc</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-&gt; shell </a:t>
            </a:r>
            <a:r>
              <a:rPr lang="en-US" altLang="en-US" dirty="0" err="1">
                <a:solidFill>
                  <a:schemeClr val="tx1"/>
                </a:solidFill>
              </a:rPr>
              <a:t>tìm</a:t>
            </a:r>
            <a:r>
              <a:rPr lang="en-US" altLang="en-US" dirty="0">
                <a:solidFill>
                  <a:schemeClr val="tx1"/>
                </a:solidFill>
              </a:rPr>
              <a:t> </a:t>
            </a:r>
            <a:r>
              <a:rPr lang="en-US" altLang="en-US" dirty="0" err="1">
                <a:solidFill>
                  <a:schemeClr val="tx1"/>
                </a:solidFill>
              </a:rPr>
              <a:t>kiếm</a:t>
            </a:r>
            <a:r>
              <a:rPr lang="en-US" altLang="en-US" dirty="0">
                <a:solidFill>
                  <a:schemeClr val="tx1"/>
                </a:solidFill>
              </a:rPr>
              <a:t> </a:t>
            </a:r>
            <a:r>
              <a:rPr lang="en-US" altLang="en-US" dirty="0" err="1">
                <a:solidFill>
                  <a:schemeClr val="tx1"/>
                </a:solidFill>
              </a:rPr>
              <a:t>tải</a:t>
            </a:r>
            <a:r>
              <a:rPr lang="en-US" altLang="en-US" dirty="0">
                <a:solidFill>
                  <a:schemeClr val="tx1"/>
                </a:solidFill>
              </a:rPr>
              <a:t> </a:t>
            </a:r>
            <a:r>
              <a:rPr lang="en-US" altLang="en-US" dirty="0" err="1">
                <a:solidFill>
                  <a:schemeClr val="tx1"/>
                </a:solidFill>
              </a:rPr>
              <a:t>tiện</a:t>
            </a:r>
            <a:r>
              <a:rPr lang="en-US" altLang="en-US" dirty="0">
                <a:solidFill>
                  <a:schemeClr val="tx1"/>
                </a:solidFill>
              </a:rPr>
              <a:t> </a:t>
            </a:r>
            <a:r>
              <a:rPr lang="en-US" altLang="en-US" dirty="0" err="1">
                <a:solidFill>
                  <a:schemeClr val="tx1"/>
                </a:solidFill>
              </a:rPr>
              <a:t>ích</a:t>
            </a:r>
            <a:r>
              <a:rPr lang="en-US" altLang="en-US" dirty="0">
                <a:solidFill>
                  <a:schemeClr val="tx1"/>
                </a:solidFill>
              </a:rPr>
              <a:t> </a:t>
            </a:r>
            <a:r>
              <a:rPr lang="en-US" altLang="en-US" dirty="0" err="1">
                <a:solidFill>
                  <a:schemeClr val="tx1"/>
                </a:solidFill>
              </a:rPr>
              <a:t>vào</a:t>
            </a:r>
            <a:r>
              <a:rPr lang="en-US" altLang="en-US" dirty="0">
                <a:solidFill>
                  <a:schemeClr val="tx1"/>
                </a:solidFill>
              </a:rPr>
              <a:t> </a:t>
            </a:r>
            <a:r>
              <a:rPr lang="en-US" altLang="en-US" dirty="0" err="1">
                <a:solidFill>
                  <a:schemeClr val="tx1"/>
                </a:solidFill>
              </a:rPr>
              <a:t>bộ</a:t>
            </a:r>
            <a:r>
              <a:rPr lang="en-US" altLang="en-US" dirty="0">
                <a:solidFill>
                  <a:schemeClr val="tx1"/>
                </a:solidFill>
              </a:rPr>
              <a:t> </a:t>
            </a:r>
            <a:r>
              <a:rPr lang="en-US" altLang="en-US" dirty="0" err="1">
                <a:solidFill>
                  <a:schemeClr val="tx1"/>
                </a:solidFill>
              </a:rPr>
              <a:t>nhớ</a:t>
            </a:r>
            <a:r>
              <a:rPr lang="en-US" altLang="en-US" dirty="0">
                <a:solidFill>
                  <a:schemeClr val="tx1"/>
                </a:solidFill>
              </a:rPr>
              <a:t> -&gt; </a:t>
            </a:r>
            <a:endParaRPr lang="en-US" altLang="en-US" dirty="0">
              <a:solidFill>
                <a:schemeClr val="tx1"/>
              </a:solidFill>
            </a:endParaRPr>
          </a:p>
          <a:p>
            <a:pPr lvl="1" algn="just">
              <a:lnSpc>
                <a:spcPct val="90000"/>
              </a:lnSpc>
            </a:pPr>
            <a:r>
              <a:rPr lang="en-US" altLang="en-US" dirty="0" err="1">
                <a:solidFill>
                  <a:schemeClr val="tx1"/>
                </a:solidFill>
              </a:rPr>
              <a:t>Tìm</a:t>
            </a:r>
            <a:r>
              <a:rPr lang="en-US" altLang="en-US" dirty="0">
                <a:solidFill>
                  <a:schemeClr val="tx1"/>
                </a:solidFill>
              </a:rPr>
              <a:t> </a:t>
            </a:r>
            <a:r>
              <a:rPr lang="en-US" altLang="en-US" dirty="0" err="1">
                <a:solidFill>
                  <a:schemeClr val="tx1"/>
                </a:solidFill>
              </a:rPr>
              <a:t>thấy</a:t>
            </a:r>
            <a:r>
              <a:rPr lang="en-US" altLang="en-US" dirty="0">
                <a:solidFill>
                  <a:schemeClr val="tx1"/>
                </a:solidFill>
              </a:rPr>
              <a:t> -&gt; shell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thi</a:t>
            </a:r>
            <a:r>
              <a:rPr lang="en-US" altLang="en-US" dirty="0">
                <a:solidFill>
                  <a:schemeClr val="tx1"/>
                </a:solidFill>
              </a:rPr>
              <a:t> </a:t>
            </a:r>
            <a:r>
              <a:rPr lang="en-US" altLang="en-US" dirty="0" err="1">
                <a:solidFill>
                  <a:schemeClr val="tx1"/>
                </a:solidFill>
              </a:rPr>
              <a:t>tiện</a:t>
            </a:r>
            <a:r>
              <a:rPr lang="en-US" altLang="en-US" dirty="0">
                <a:solidFill>
                  <a:schemeClr val="tx1"/>
                </a:solidFill>
              </a:rPr>
              <a:t> </a:t>
            </a:r>
            <a:r>
              <a:rPr lang="en-US" altLang="en-US" dirty="0" err="1">
                <a:solidFill>
                  <a:schemeClr val="tx1"/>
                </a:solidFill>
              </a:rPr>
              <a:t>ích</a:t>
            </a:r>
            <a:r>
              <a:rPr lang="en-US" altLang="en-US" dirty="0">
                <a:solidFill>
                  <a:schemeClr val="tx1"/>
                </a:solidFill>
              </a:rPr>
              <a:t> -&gt; </a:t>
            </a:r>
            <a:r>
              <a:rPr lang="en-US" altLang="en-US" dirty="0" err="1">
                <a:solidFill>
                  <a:schemeClr val="tx1"/>
                </a:solidFill>
              </a:rPr>
              <a:t>trở</a:t>
            </a:r>
            <a:r>
              <a:rPr lang="en-US" altLang="en-US" dirty="0">
                <a:solidFill>
                  <a:schemeClr val="tx1"/>
                </a:solidFill>
              </a:rPr>
              <a:t> </a:t>
            </a:r>
            <a:r>
              <a:rPr lang="en-US" altLang="en-US" dirty="0" err="1">
                <a:solidFill>
                  <a:schemeClr val="tx1"/>
                </a:solidFill>
              </a:rPr>
              <a:t>lại</a:t>
            </a:r>
            <a:r>
              <a:rPr lang="en-US" altLang="en-US" dirty="0">
                <a:solidFill>
                  <a:schemeClr val="tx1"/>
                </a:solidFill>
              </a:rPr>
              <a:t> </a:t>
            </a:r>
            <a:r>
              <a:rPr lang="en-US" altLang="en-US" dirty="0" err="1">
                <a:solidFill>
                  <a:schemeClr val="tx1"/>
                </a:solidFill>
              </a:rPr>
              <a:t>dấu</a:t>
            </a:r>
            <a:r>
              <a:rPr lang="en-US" altLang="en-US" dirty="0">
                <a:solidFill>
                  <a:schemeClr val="tx1"/>
                </a:solidFill>
              </a:rPr>
              <a:t> </a:t>
            </a:r>
            <a:r>
              <a:rPr lang="en-US" altLang="en-US" dirty="0" err="1">
                <a:solidFill>
                  <a:schemeClr val="tx1"/>
                </a:solidFill>
              </a:rPr>
              <a:t>nhắc</a:t>
            </a:r>
            <a:r>
              <a:rPr lang="en-US" altLang="en-US" dirty="0">
                <a:solidFill>
                  <a:schemeClr val="tx1"/>
                </a:solidFill>
              </a:rPr>
              <a:t>.</a:t>
            </a:r>
            <a:endParaRPr lang="en-US" altLang="en-US" dirty="0">
              <a:solidFill>
                <a:schemeClr val="tx1"/>
              </a:solidFill>
            </a:endParaRPr>
          </a:p>
          <a:p>
            <a:pPr lvl="1" algn="just">
              <a:lnSpc>
                <a:spcPct val="90000"/>
              </a:lnSpc>
            </a:pP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tìm</a:t>
            </a:r>
            <a:r>
              <a:rPr lang="en-US" altLang="en-US" dirty="0">
                <a:solidFill>
                  <a:schemeClr val="tx1"/>
                </a:solidFill>
              </a:rPr>
              <a:t> </a:t>
            </a:r>
            <a:r>
              <a:rPr lang="en-US" altLang="en-US" dirty="0" err="1">
                <a:solidFill>
                  <a:schemeClr val="tx1"/>
                </a:solidFill>
              </a:rPr>
              <a:t>thấy</a:t>
            </a:r>
            <a:r>
              <a:rPr lang="en-US" altLang="en-US" dirty="0">
                <a:solidFill>
                  <a:schemeClr val="tx1"/>
                </a:solidFill>
              </a:rPr>
              <a:t> -&gt; shell </a:t>
            </a:r>
            <a:r>
              <a:rPr lang="en-US" altLang="en-US" dirty="0" err="1">
                <a:solidFill>
                  <a:schemeClr val="tx1"/>
                </a:solidFill>
              </a:rPr>
              <a:t>báo</a:t>
            </a:r>
            <a:r>
              <a:rPr lang="en-US" altLang="en-US" dirty="0">
                <a:solidFill>
                  <a:schemeClr val="tx1"/>
                </a:solidFill>
              </a:rPr>
              <a:t> </a:t>
            </a:r>
            <a:r>
              <a:rPr lang="en-US" altLang="en-US" dirty="0" err="1">
                <a:solidFill>
                  <a:schemeClr val="tx1"/>
                </a:solidFill>
              </a:rPr>
              <a:t>lỗi</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hiển</a:t>
            </a:r>
            <a:r>
              <a:rPr lang="en-US" altLang="en-US" dirty="0">
                <a:solidFill>
                  <a:schemeClr val="tx1"/>
                </a:solidFill>
              </a:rPr>
              <a:t> </a:t>
            </a:r>
            <a:r>
              <a:rPr lang="en-US" altLang="en-US" dirty="0" err="1">
                <a:solidFill>
                  <a:schemeClr val="tx1"/>
                </a:solidFill>
              </a:rPr>
              <a:t>thị</a:t>
            </a:r>
            <a:r>
              <a:rPr lang="en-US" altLang="en-US" dirty="0">
                <a:solidFill>
                  <a:schemeClr val="tx1"/>
                </a:solidFill>
              </a:rPr>
              <a:t> </a:t>
            </a:r>
            <a:r>
              <a:rPr lang="en-US" altLang="en-US" dirty="0" err="1">
                <a:solidFill>
                  <a:schemeClr val="tx1"/>
                </a:solidFill>
              </a:rPr>
              <a:t>dấu</a:t>
            </a:r>
            <a:r>
              <a:rPr lang="en-US" altLang="en-US" dirty="0">
                <a:solidFill>
                  <a:schemeClr val="tx1"/>
                </a:solidFill>
              </a:rPr>
              <a:t> </a:t>
            </a:r>
            <a:r>
              <a:rPr lang="en-US" altLang="en-US" dirty="0" err="1">
                <a:solidFill>
                  <a:schemeClr val="tx1"/>
                </a:solidFill>
              </a:rPr>
              <a:t>nhắc</a:t>
            </a:r>
            <a:r>
              <a:rPr lang="en-US" altLang="en-US" dirty="0">
                <a:solidFill>
                  <a:schemeClr val="tx1"/>
                </a:solidFill>
              </a:rPr>
              <a:t>.</a:t>
            </a:r>
            <a:endParaRPr lang="en-US" altLang="en-US" dirty="0">
              <a:solidFill>
                <a:schemeClr val="tx1"/>
              </a:solidFill>
            </a:endParaRPr>
          </a:p>
          <a:p>
            <a:pPr algn="just"/>
            <a:r>
              <a:rPr lang="en-US" altLang="en-US" dirty="0" err="1">
                <a:solidFill>
                  <a:schemeClr val="tx1"/>
                </a:solidFill>
              </a:rPr>
              <a:t>Môi</a:t>
            </a:r>
            <a:r>
              <a:rPr lang="en-US" altLang="en-US" dirty="0">
                <a:solidFill>
                  <a:schemeClr val="tx1"/>
                </a:solidFill>
              </a:rPr>
              <a:t> </a:t>
            </a:r>
            <a:r>
              <a:rPr lang="en-US" altLang="en-US" dirty="0" err="1">
                <a:solidFill>
                  <a:schemeClr val="tx1"/>
                </a:solidFill>
              </a:rPr>
              <a:t>trường</a:t>
            </a:r>
            <a:r>
              <a:rPr lang="en-US" altLang="en-US" dirty="0">
                <a:solidFill>
                  <a:schemeClr val="tx1"/>
                </a:solidFill>
              </a:rPr>
              <a:t> </a:t>
            </a:r>
            <a:r>
              <a:rPr lang="en-US" altLang="en-US" dirty="0" err="1">
                <a:solidFill>
                  <a:schemeClr val="tx1"/>
                </a:solidFill>
              </a:rPr>
              <a:t>làm</a:t>
            </a:r>
            <a:r>
              <a:rPr lang="en-US" altLang="en-US" dirty="0">
                <a:solidFill>
                  <a:schemeClr val="tx1"/>
                </a:solidFill>
              </a:rPr>
              <a:t> </a:t>
            </a:r>
            <a:r>
              <a:rPr lang="en-US" altLang="en-US" dirty="0" err="1">
                <a:solidFill>
                  <a:schemeClr val="tx1"/>
                </a:solidFill>
              </a:rPr>
              <a:t>việc</a:t>
            </a:r>
            <a:r>
              <a:rPr lang="en-US" altLang="en-US" dirty="0">
                <a:solidFill>
                  <a:schemeClr val="tx1"/>
                </a:solidFill>
              </a:rPr>
              <a:t> </a:t>
            </a:r>
            <a:r>
              <a:rPr lang="en-US" altLang="en-US" dirty="0" err="1">
                <a:solidFill>
                  <a:schemeClr val="tx1"/>
                </a:solidFill>
              </a:rPr>
              <a:t>gồm</a:t>
            </a:r>
            <a:r>
              <a:rPr lang="en-US" altLang="en-US" dirty="0">
                <a:solidFill>
                  <a:schemeClr val="tx1"/>
                </a:solidFill>
              </a:rPr>
              <a:t> </a:t>
            </a:r>
            <a:r>
              <a:rPr lang="en-US" altLang="en-US" dirty="0" err="1">
                <a:solidFill>
                  <a:schemeClr val="tx1"/>
                </a:solidFill>
              </a:rPr>
              <a:t>hai</a:t>
            </a:r>
            <a:r>
              <a:rPr lang="en-US" altLang="en-US" dirty="0">
                <a:solidFill>
                  <a:schemeClr val="tx1"/>
                </a:solidFill>
              </a:rPr>
              <a:t> </a:t>
            </a:r>
            <a:r>
              <a:rPr lang="en-US" altLang="en-US" dirty="0" err="1">
                <a:solidFill>
                  <a:schemeClr val="tx1"/>
                </a:solidFill>
              </a:rPr>
              <a:t>thành</a:t>
            </a:r>
            <a:r>
              <a:rPr lang="en-US" altLang="en-US" dirty="0">
                <a:solidFill>
                  <a:schemeClr val="tx1"/>
                </a:solidFill>
              </a:rPr>
              <a:t> </a:t>
            </a:r>
            <a:r>
              <a:rPr lang="en-US" altLang="en-US" dirty="0" err="1">
                <a:solidFill>
                  <a:schemeClr val="tx1"/>
                </a:solidFill>
              </a:rPr>
              <a:t>phần</a:t>
            </a:r>
            <a:endParaRPr lang="en-US" altLang="en-US" dirty="0">
              <a:solidFill>
                <a:schemeClr val="tx1"/>
              </a:solidFill>
            </a:endParaRPr>
          </a:p>
          <a:p>
            <a:pPr lvl="1" algn="just"/>
            <a:r>
              <a:rPr lang="en-US" altLang="en-US" dirty="0" err="1">
                <a:solidFill>
                  <a:schemeClr val="tx1"/>
                </a:solidFill>
              </a:rPr>
              <a:t>Môi</a:t>
            </a:r>
            <a:r>
              <a:rPr lang="en-US" altLang="en-US" dirty="0">
                <a:solidFill>
                  <a:schemeClr val="tx1"/>
                </a:solidFill>
              </a:rPr>
              <a:t> </a:t>
            </a:r>
            <a:r>
              <a:rPr lang="en-US" altLang="en-US" dirty="0" err="1">
                <a:solidFill>
                  <a:schemeClr val="tx1"/>
                </a:solidFill>
              </a:rPr>
              <a:t>trường</a:t>
            </a:r>
            <a:r>
              <a:rPr lang="en-US" altLang="en-US" dirty="0">
                <a:solidFill>
                  <a:schemeClr val="tx1"/>
                </a:solidFill>
              </a:rPr>
              <a:t> terminal.</a:t>
            </a:r>
            <a:endParaRPr lang="en-US" altLang="en-US" dirty="0">
              <a:solidFill>
                <a:schemeClr val="tx1"/>
              </a:solidFill>
            </a:endParaRPr>
          </a:p>
          <a:p>
            <a:pPr lvl="1" algn="just"/>
            <a:r>
              <a:rPr lang="en-US" altLang="en-US" dirty="0" err="1">
                <a:solidFill>
                  <a:schemeClr val="tx1"/>
                </a:solidFill>
              </a:rPr>
              <a:t>Môi</a:t>
            </a:r>
            <a:r>
              <a:rPr lang="en-US" altLang="en-US" dirty="0">
                <a:solidFill>
                  <a:schemeClr val="tx1"/>
                </a:solidFill>
              </a:rPr>
              <a:t> </a:t>
            </a:r>
            <a:r>
              <a:rPr lang="en-US" altLang="en-US" dirty="0" err="1">
                <a:solidFill>
                  <a:schemeClr val="tx1"/>
                </a:solidFill>
              </a:rPr>
              <a:t>trường</a:t>
            </a:r>
            <a:r>
              <a:rPr lang="en-US" altLang="en-US" dirty="0">
                <a:solidFill>
                  <a:schemeClr val="tx1"/>
                </a:solidFill>
              </a:rPr>
              <a:t> shell.</a:t>
            </a:r>
            <a:endParaRPr lang="en-US" altLang="en-US" dirty="0">
              <a:solidFill>
                <a:schemeClr val="tx1"/>
              </a:solidFill>
            </a:endParaRPr>
          </a:p>
          <a:p>
            <a:pPr algn="just">
              <a:buNone/>
            </a:pPr>
            <a:r>
              <a:rPr lang="en-US" altLang="en-US" sz="2800" dirty="0">
                <a:solidFill>
                  <a:schemeClr val="tx1"/>
                </a:solidFill>
              </a:rPr>
              <a:t>	</a:t>
            </a:r>
            <a:endParaRPr lang="en-US" altLang="en-US" sz="2800" dirty="0">
              <a:solidFill>
                <a:schemeClr val="tx1"/>
              </a:solidFill>
            </a:endParaRPr>
          </a:p>
        </p:txBody>
      </p:sp>
    </p:spTree>
  </p:cSld>
  <p:clrMapOvr>
    <a:masterClrMapping/>
  </p:clrMapOvr>
</p:sld>
</file>

<file path=ppt/theme/theme1.xml><?xml version="1.0" encoding="utf-8"?>
<a:theme xmlns:a="http://schemas.openxmlformats.org/drawingml/2006/main" name="Theme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9692</Words>
  <Application>WPS Presentation</Application>
  <PresentationFormat>Widescreen</PresentationFormat>
  <Paragraphs>467</Paragraphs>
  <Slides>52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52</vt:i4>
      </vt:variant>
    </vt:vector>
  </HeadingPairs>
  <TitlesOfParts>
    <vt:vector size="66" baseType="lpstr">
      <vt:lpstr>Arial</vt:lpstr>
      <vt:lpstr>SimSun</vt:lpstr>
      <vt:lpstr>Wingdings</vt:lpstr>
      <vt:lpstr>DejaVu Sans</vt:lpstr>
      <vt:lpstr>MT Extra</vt:lpstr>
      <vt:lpstr>Times New Roman</vt:lpstr>
      <vt:lpstr>Tahoma</vt:lpstr>
      <vt:lpstr>Bitstream Vera Sans</vt:lpstr>
      <vt:lpstr>微软雅黑</vt:lpstr>
      <vt:lpstr>Droid Sans Fallback</vt:lpstr>
      <vt:lpstr>Arial Unicode MS</vt:lpstr>
      <vt:lpstr>Calibri</vt:lpstr>
      <vt:lpstr>esint10</vt:lpstr>
      <vt:lpstr>Theme2</vt:lpstr>
      <vt:lpstr>CHƯƠNG 7: LẬP TRÌNH SHELL CƠ BẢN</vt:lpstr>
      <vt:lpstr>NỘI DUNG</vt:lpstr>
      <vt:lpstr>I. KHÁI NIỆM SHELL SCRIPT</vt:lpstr>
      <vt:lpstr>I. KHÁI NIỆM SHELL SCRIPT</vt:lpstr>
      <vt:lpstr>I. KHÁI NIỆM SHELL SCRIPT</vt:lpstr>
      <vt:lpstr>I. KHÁI NIỆM SHELL SCRIPT</vt:lpstr>
      <vt:lpstr>II. CÁC LOẠI SHELL TRONG LINUX</vt:lpstr>
      <vt:lpstr>II. CÁC LOẠI SHELL TRONG LINUX</vt:lpstr>
      <vt:lpstr>III. THÔNG DỊCH</vt:lpstr>
      <vt:lpstr>III. THÔNG DỊCH</vt:lpstr>
      <vt:lpstr>IV. THAM BIẾN TRONG SHELL</vt:lpstr>
      <vt:lpstr>IV.1. BIẾN THÔNG THƯỜNG</vt:lpstr>
      <vt:lpstr>IV.1. BIẾN THÔNG THƯỜNG</vt:lpstr>
      <vt:lpstr>IV.2 BIẾN MÔI TRƯỜNG</vt:lpstr>
      <vt:lpstr>IV.2 BIẾN MÔI TRƯỜNG</vt:lpstr>
      <vt:lpstr>IV.3 THAM SỐ</vt:lpstr>
      <vt:lpstr>IV.3 THAM SỐ</vt:lpstr>
      <vt:lpstr>V. LỆNH KIỂM TRA ĐIỀU KIỆN</vt:lpstr>
      <vt:lpstr>V. LỆNH KIỂM TRA ĐIỀU KIỆN</vt:lpstr>
      <vt:lpstr>V. LỆNH KIỂM TRA ĐIỀU KIỆN</vt:lpstr>
      <vt:lpstr>VI. CẤU TRÚC ĐIỀU KHIỂN TRONG SHELL</vt:lpstr>
      <vt:lpstr>VI.1. CẤU TRÚC RẼ NHÁNH</vt:lpstr>
      <vt:lpstr>VI.1. CẤU TRÚC RẼ NHÁNH</vt:lpstr>
      <vt:lpstr>VI.1. CẤU TRÚC RẼ NHÁNH</vt:lpstr>
      <vt:lpstr>VI.1. CẤU TRÚC RẼ NHÁNH</vt:lpstr>
      <vt:lpstr>VI.1. CẤU TRÚC RẼ NHÁNH</vt:lpstr>
      <vt:lpstr>VI.1. CẤU TRÚC RẼ NHÁNH</vt:lpstr>
      <vt:lpstr>VI.1. CẤU TRÚC RẼ NHÁNH</vt:lpstr>
      <vt:lpstr>VI.1. CẤU TRÚC RẼ NHÁNH</vt:lpstr>
      <vt:lpstr>VI.1. CẤU TRÚC RẼ NHÁNH</vt:lpstr>
      <vt:lpstr>VI.1. CẤU TRÚC RẼ NHÁNH</vt:lpstr>
      <vt:lpstr>VI.1. CẤU TRÚC RẼ NHÁNH</vt:lpstr>
      <vt:lpstr>VI.1. CẤU TRÚC RẼ NHÁNH</vt:lpstr>
      <vt:lpstr>VI.1. CẤU TRÚC RẼ NHÁNH</vt:lpstr>
      <vt:lpstr>VI.1. CẤU TRÚC RẼ NHÁNH</vt:lpstr>
      <vt:lpstr>VI.2. CẤU TRÚC LẶP</vt:lpstr>
      <vt:lpstr>VI.2. CẤU TRÚC LẶP</vt:lpstr>
      <vt:lpstr>VI.2. CẤU TRÚC LẶP</vt:lpstr>
      <vt:lpstr>VI.2. CẤU TRÚC LẶP</vt:lpstr>
      <vt:lpstr>VI.2. CẤU TRÚC LẶP</vt:lpstr>
      <vt:lpstr>VI.2. CẤU TRÚC LẶP</vt:lpstr>
      <vt:lpstr>VI.2. CẤU TRÚC LẶP</vt:lpstr>
      <vt:lpstr>VI.2. CẤU TRÚC LẶP</vt:lpstr>
      <vt:lpstr>VII. PHÉP TOÁN SỐ HỌC TRONG SHELL</vt:lpstr>
      <vt:lpstr>VII.1 LET</vt:lpstr>
      <vt:lpstr>VII.2. TOÁN TỬ [ ]</vt:lpstr>
      <vt:lpstr>VII.3. TOÁN TỬ (( ))</vt:lpstr>
      <vt:lpstr>VII.4. EXPR</vt:lpstr>
      <vt:lpstr>VII.5. BC</vt:lpstr>
      <vt:lpstr>VII.5. BC</vt:lpstr>
      <vt:lpstr>VII.5. BC</vt:lpstr>
      <vt:lpstr>VII.5. BC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7: LẬP TRÌNH SHELL CƠ BẢN</dc:title>
  <dc:creator>huan luong</dc:creator>
  <cp:lastModifiedBy>root</cp:lastModifiedBy>
  <cp:revision>14</cp:revision>
  <dcterms:created xsi:type="dcterms:W3CDTF">2020-05-20T11:22:38Z</dcterms:created>
  <dcterms:modified xsi:type="dcterms:W3CDTF">2020-05-20T11:22:38Z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y fmtid="{D5CDD505-2E9C-101B-9397-08002B2CF9AE}" pid="3" name="KSOProductBuildVer">
    <vt:lpwstr>1033-11.1.0.8865</vt:lpwstr>
  </property>
</Properties>
</file>