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8" r:id="rId22"/>
    <p:sldId id="275" r:id="rId23"/>
    <p:sldId id="277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ain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Lin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0" descr="Title"/>
          <p:cNvPicPr>
            <a:picLocks noChangeAspect="1" noChangeArrowheads="1"/>
          </p:cNvPicPr>
          <p:nvPr/>
        </p:nvPicPr>
        <p:blipFill>
          <a:blip r:embed="rId5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2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TR</a:t>
            </a:r>
            <a:r>
              <a:rPr lang="vi-VN" sz="3200" b="1" dirty="0">
                <a:solidFill>
                  <a:srgbClr val="FFFF00"/>
                </a:solidFill>
                <a:latin typeface="Times New Roman" pitchFamily="18" charset="0"/>
              </a:rPr>
              <a:t>Ư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ỜNG ĐẠI HỌC SÀI GÒN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60326"/>
            <a:ext cx="3048000" cy="649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326"/>
            <a:ext cx="8940800" cy="6492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5"/>
            <a:ext cx="12192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203200" y="1066800"/>
            <a:ext cx="11785600" cy="5486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9BBACE-1CFF-4C5F-BCB8-C8E18A8679D8}" type="datetimeFigureOut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6EEA40-16AE-4C94-8035-B610A8875B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9BBACE-1CFF-4C5F-BCB8-C8E18A867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6EEA40-16AE-4C94-8035-B610A8875B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rgbClr val="0000CC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000">
                <a:solidFill>
                  <a:srgbClr val="C00000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600"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image" Target="../media/image2.jpeg"/><Relationship Id="rId17" Type="http://schemas.openxmlformats.org/officeDocument/2006/relationships/image" Target="../media/image4.jpeg"/><Relationship Id="rId16" Type="http://schemas.openxmlformats.org/officeDocument/2006/relationships/image" Target="../media/image1.jpeg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Main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9" descr="Title"/>
          <p:cNvPicPr>
            <a:picLocks noChangeAspect="1" noChangeArrowheads="1"/>
          </p:cNvPicPr>
          <p:nvPr/>
        </p:nvPicPr>
        <p:blipFill>
          <a:blip r:embed="rId17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0" y="60325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Freeform 3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0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480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1031" name="Picture 33" descr="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4" descr="Bottom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35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600"/>
        </a:spcAft>
        <a:buFont typeface="Wingdings" panose="05000000000000000000" pitchFamily="2" charset="2"/>
        <a:buChar char="Ø"/>
        <a:defRPr sz="3200">
          <a:solidFill>
            <a:srgbClr val="0000CC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>
          <a:solidFill>
            <a:srgbClr val="C00000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har char="•"/>
        <a:defRPr sz="2800">
          <a:solidFill>
            <a:srgbClr val="333399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ts val="600"/>
        </a:spcAft>
        <a:buChar char="–"/>
        <a:defRPr sz="2600">
          <a:solidFill>
            <a:srgbClr val="000066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ts val="600"/>
        </a:spcAft>
        <a:buChar char="»"/>
        <a:defRPr sz="2000">
          <a:solidFill>
            <a:srgbClr val="000066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ftp://mjang:Ila451MS@ftp.rpmdownloads.com/pub/foo.rpm" TargetMode="External"/><Relationship Id="rId1" Type="http://schemas.openxmlformats.org/officeDocument/2006/relationships/hyperlink" Target="ftp://ftp.rpmdownloads.com/pub/foo.rp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ƠNG 5: CÀI ĐẶT PHẦN MỀM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KẾT NỐI MẠNG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L</a:t>
            </a:r>
            <a:r>
              <a:rPr lang="vi-VN" dirty="0"/>
              <a:t>Ư</a:t>
            </a:r>
            <a:r>
              <a:rPr lang="en-US" dirty="0"/>
              <a:t>ƠNG MINH HUẤN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Ngoài</a:t>
            </a:r>
            <a:r>
              <a:rPr lang="en-US" dirty="0">
                <a:solidFill>
                  <a:schemeClr val="tx1"/>
                </a:solidFill>
              </a:rPr>
              <a:t> ra, ta </a:t>
            </a:r>
            <a:r>
              <a:rPr lang="en-US" dirty="0" err="1">
                <a:solidFill>
                  <a:schemeClr val="tx1"/>
                </a:solidFill>
              </a:rPr>
              <a:t>còn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nguồn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cài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RPM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URLs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# rpm -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ivh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  <a:hlinkClick r:id="rId1"/>
              </a:rPr>
              <a:t>ftp://ftp.rpmdownloads.com/pub/foo.rpm</a:t>
            </a:r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rpm -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ivh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  <a:hlinkClick r:id="rId2"/>
              </a:rPr>
              <a:t>ftp://mjang:Ila451MS@ftp.rpmdownloads.com/pub/foo.rpm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 (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nếu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user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là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  <a:hlinkClick r:id="rId2"/>
              </a:rPr>
              <a:t>mjang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và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password: 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  <a:hlinkClick r:id="rId2"/>
              </a:rPr>
              <a:t>Ila451MS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)  </a:t>
            </a:r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LOẠI BỎ PHẦN MỀM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Cú</a:t>
            </a:r>
            <a:r>
              <a:rPr lang="en-US" altLang="en-US" sz="2800" i="1" u="sng" dirty="0">
                <a:solidFill>
                  <a:schemeClr val="tx1"/>
                </a:solidFill>
              </a:rPr>
              <a:t> 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sz="2800" dirty="0">
                <a:solidFill>
                  <a:schemeClr val="tx1"/>
                </a:solidFill>
              </a:rPr>
              <a:t> : </a:t>
            </a:r>
            <a:r>
              <a:rPr lang="en-US" altLang="en-US" sz="2800" b="1" dirty="0">
                <a:solidFill>
                  <a:schemeClr val="tx1"/>
                </a:solidFill>
              </a:rPr>
              <a:t>#rpm  –e  package-name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800" u="sng" dirty="0" err="1">
                <a:solidFill>
                  <a:schemeClr val="tx1"/>
                </a:solidFill>
              </a:rPr>
              <a:t>Có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thể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gặp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lỗi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sau</a:t>
            </a:r>
            <a:r>
              <a:rPr lang="en-US" altLang="en-US" sz="2800" dirty="0">
                <a:solidFill>
                  <a:schemeClr val="tx1"/>
                </a:solidFill>
              </a:rPr>
              <a:t> :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Package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xóa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liên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quan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đến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khác</a:t>
            </a:r>
            <a:r>
              <a:rPr lang="en-US" altLang="en-US" dirty="0">
                <a:solidFill>
                  <a:schemeClr val="tx1"/>
                </a:solidFill>
              </a:rPr>
              <a:t> : removing these packages would break </a:t>
            </a:r>
            <a:r>
              <a:rPr lang="en-US" altLang="en-US" dirty="0" err="1">
                <a:solidFill>
                  <a:schemeClr val="tx1"/>
                </a:solidFill>
              </a:rPr>
              <a:t>dependecies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altLang="en-US" sz="2000" i="1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en-US" sz="2000" i="1" dirty="0">
                <a:solidFill>
                  <a:schemeClr val="tx1"/>
                </a:solidFill>
              </a:rPr>
              <a:t>	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Lưu</a:t>
            </a:r>
            <a:r>
              <a:rPr lang="en-US" altLang="en-US" sz="2800" i="1" u="sng" dirty="0">
                <a:solidFill>
                  <a:schemeClr val="tx1"/>
                </a:solidFill>
              </a:rPr>
              <a:t> ý</a:t>
            </a:r>
            <a:r>
              <a:rPr lang="en-US" altLang="en-US" sz="2800" i="1" dirty="0">
                <a:solidFill>
                  <a:schemeClr val="tx1"/>
                </a:solidFill>
              </a:rPr>
              <a:t> : </a:t>
            </a:r>
            <a:r>
              <a:rPr lang="en-US" altLang="en-US" sz="2800" i="1" dirty="0" err="1">
                <a:solidFill>
                  <a:schemeClr val="tx1"/>
                </a:solidFill>
              </a:rPr>
              <a:t>Để</a:t>
            </a:r>
            <a:r>
              <a:rPr lang="en-US" altLang="en-US" sz="2800" i="1" dirty="0">
                <a:solidFill>
                  <a:schemeClr val="tx1"/>
                </a:solidFill>
              </a:rPr>
              <a:t> </a:t>
            </a:r>
            <a:r>
              <a:rPr lang="en-US" altLang="en-US" sz="2800" i="1" dirty="0" err="1">
                <a:solidFill>
                  <a:schemeClr val="tx1"/>
                </a:solidFill>
              </a:rPr>
              <a:t>bỏ</a:t>
            </a:r>
            <a:r>
              <a:rPr lang="en-US" altLang="en-US" sz="2800" i="1" dirty="0">
                <a:solidFill>
                  <a:schemeClr val="tx1"/>
                </a:solidFill>
              </a:rPr>
              <a:t> qua </a:t>
            </a:r>
            <a:r>
              <a:rPr lang="en-US" altLang="en-US" sz="2800" i="1" dirty="0" err="1">
                <a:solidFill>
                  <a:schemeClr val="tx1"/>
                </a:solidFill>
              </a:rPr>
              <a:t>lỗi</a:t>
            </a:r>
            <a:r>
              <a:rPr lang="en-US" altLang="en-US" sz="2800" i="1" dirty="0">
                <a:solidFill>
                  <a:schemeClr val="tx1"/>
                </a:solidFill>
              </a:rPr>
              <a:t> </a:t>
            </a:r>
            <a:r>
              <a:rPr lang="en-US" altLang="en-US" sz="2800" i="1" dirty="0" err="1">
                <a:solidFill>
                  <a:schemeClr val="tx1"/>
                </a:solidFill>
              </a:rPr>
              <a:t>này</a:t>
            </a:r>
            <a:r>
              <a:rPr lang="en-US" altLang="en-US" sz="2800" i="1" dirty="0">
                <a:solidFill>
                  <a:schemeClr val="tx1"/>
                </a:solidFill>
              </a:rPr>
              <a:t>, </a:t>
            </a:r>
            <a:r>
              <a:rPr lang="en-US" altLang="en-US" sz="2800" i="1" dirty="0" err="1">
                <a:solidFill>
                  <a:schemeClr val="tx1"/>
                </a:solidFill>
              </a:rPr>
              <a:t>sử</a:t>
            </a:r>
            <a:r>
              <a:rPr lang="en-US" altLang="en-US" sz="2800" i="1" dirty="0">
                <a:solidFill>
                  <a:schemeClr val="tx1"/>
                </a:solidFill>
              </a:rPr>
              <a:t> </a:t>
            </a:r>
            <a:r>
              <a:rPr lang="en-US" altLang="en-US" sz="2800" i="1" dirty="0" err="1">
                <a:solidFill>
                  <a:schemeClr val="tx1"/>
                </a:solidFill>
              </a:rPr>
              <a:t>dụng</a:t>
            </a:r>
            <a:r>
              <a:rPr lang="en-US" altLang="en-US" sz="2800" i="1" dirty="0">
                <a:solidFill>
                  <a:schemeClr val="tx1"/>
                </a:solidFill>
              </a:rPr>
              <a:t> </a:t>
            </a:r>
            <a:r>
              <a:rPr lang="en-US" altLang="en-US" sz="2800" i="1" dirty="0" err="1">
                <a:solidFill>
                  <a:schemeClr val="tx1"/>
                </a:solidFill>
              </a:rPr>
              <a:t>tùy</a:t>
            </a:r>
            <a:r>
              <a:rPr lang="en-US" altLang="en-US" sz="2800" i="1" dirty="0">
                <a:solidFill>
                  <a:schemeClr val="tx1"/>
                </a:solidFill>
              </a:rPr>
              <a:t> </a:t>
            </a:r>
            <a:r>
              <a:rPr lang="en-US" altLang="en-US" sz="2800" i="1" dirty="0" err="1">
                <a:solidFill>
                  <a:schemeClr val="tx1"/>
                </a:solidFill>
              </a:rPr>
              <a:t>chọn</a:t>
            </a:r>
            <a:r>
              <a:rPr lang="en-US" altLang="en-US" sz="2800" i="1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–</a:t>
            </a:r>
            <a:r>
              <a:rPr lang="en-US" altLang="en-US" sz="2800" dirty="0" err="1">
                <a:solidFill>
                  <a:schemeClr val="tx1"/>
                </a:solidFill>
              </a:rPr>
              <a:t>nodeps</a:t>
            </a:r>
            <a:r>
              <a:rPr lang="en-US" altLang="en-US" sz="2800" i="1" dirty="0">
                <a:solidFill>
                  <a:schemeClr val="tx1"/>
                </a:solidFill>
              </a:rPr>
              <a:t>.</a:t>
            </a:r>
            <a:endParaRPr lang="en-US" altLang="en-US" sz="2800" i="1" dirty="0">
              <a:solidFill>
                <a:schemeClr val="tx1"/>
              </a:solidFill>
            </a:endParaRPr>
          </a:p>
          <a:p>
            <a:endParaRPr lang="en-US" altLang="en-US" sz="2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NÂNG CẤP PHẦN MỀM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 : </a:t>
            </a:r>
            <a:r>
              <a:rPr lang="en-US" altLang="en-US" b="1" dirty="0">
                <a:solidFill>
                  <a:schemeClr val="tx1"/>
                </a:solidFill>
              </a:rPr>
              <a:t>#rpm  –</a:t>
            </a:r>
            <a:r>
              <a:rPr lang="en-US" altLang="en-US" b="1" dirty="0" err="1">
                <a:solidFill>
                  <a:schemeClr val="tx1"/>
                </a:solidFill>
              </a:rPr>
              <a:t>Uvh</a:t>
            </a:r>
            <a:r>
              <a:rPr lang="en-US" altLang="en-US" b="1" dirty="0">
                <a:solidFill>
                  <a:schemeClr val="tx1"/>
                </a:solidFill>
              </a:rPr>
              <a:t>  package-name</a:t>
            </a:r>
            <a:endParaRPr lang="en-US" altLang="en-US" b="1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tham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số</a:t>
            </a:r>
            <a:r>
              <a:rPr lang="en-US" altLang="en-US" dirty="0">
                <a:solidFill>
                  <a:schemeClr val="tx1"/>
                </a:solidFill>
              </a:rPr>
              <a:t> -</a:t>
            </a:r>
            <a:r>
              <a:rPr lang="en-US" altLang="en-US" dirty="0" err="1">
                <a:solidFill>
                  <a:schemeClr val="tx1"/>
                </a:solidFill>
              </a:rPr>
              <a:t>oldpackage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đè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lên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cũ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Khi</a:t>
            </a:r>
            <a:r>
              <a:rPr lang="en-US" altLang="en-US" dirty="0">
                <a:solidFill>
                  <a:schemeClr val="tx1"/>
                </a:solidFill>
              </a:rPr>
              <a:t> RPM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nâng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cấp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cấu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bạn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thấy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chúng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thường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xuất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báo</a:t>
            </a:r>
            <a:r>
              <a:rPr lang="en-US" altLang="en-US" dirty="0">
                <a:solidFill>
                  <a:schemeClr val="tx1"/>
                </a:solidFill>
              </a:rPr>
              <a:t> :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saving 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/…  as 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/…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1264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TRUY VẤN PHẦN MỀM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211264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Cú</a:t>
            </a:r>
            <a:r>
              <a:rPr lang="en-US" altLang="en-US" sz="2800" i="1" u="sng" dirty="0">
                <a:solidFill>
                  <a:schemeClr val="tx1"/>
                </a:solidFill>
              </a:rPr>
              <a:t> 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sz="2800" dirty="0">
                <a:solidFill>
                  <a:schemeClr val="tx1"/>
                </a:solidFill>
              </a:rPr>
              <a:t> : </a:t>
            </a:r>
            <a:r>
              <a:rPr lang="en-US" altLang="en-US" sz="2800" b="1" dirty="0">
                <a:solidFill>
                  <a:schemeClr val="tx1"/>
                </a:solidFill>
              </a:rPr>
              <a:t>#rpm  –q  package-name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pPr>
              <a:buNone/>
              <a:tabLst>
                <a:tab pos="2112645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>
              <a:buNone/>
              <a:tabLst>
                <a:tab pos="211264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u="sng" dirty="0" err="1">
                <a:solidFill>
                  <a:schemeClr val="tx1"/>
                </a:solidFill>
              </a:rPr>
              <a:t>Có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những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tùy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chọn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được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kết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hợp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với</a:t>
            </a:r>
            <a:r>
              <a:rPr lang="en-US" altLang="en-US" sz="2800" u="sng" dirty="0">
                <a:solidFill>
                  <a:schemeClr val="tx1"/>
                </a:solidFill>
              </a:rPr>
              <a:t>  </a:t>
            </a:r>
            <a:r>
              <a:rPr lang="en-US" altLang="en-US" sz="2800" b="1" u="sng" dirty="0">
                <a:solidFill>
                  <a:schemeClr val="tx1"/>
                </a:solidFill>
              </a:rPr>
              <a:t>–q</a:t>
            </a:r>
            <a:endParaRPr lang="en-US" altLang="en-US" sz="2800" b="1" u="sng" dirty="0">
              <a:solidFill>
                <a:schemeClr val="tx1"/>
              </a:solidFill>
            </a:endParaRPr>
          </a:p>
          <a:p>
            <a:pPr lvl="1">
              <a:tabLst>
                <a:tab pos="211264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-a	: </a:t>
            </a:r>
            <a:r>
              <a:rPr lang="en-US" altLang="en-US" dirty="0" err="1">
                <a:solidFill>
                  <a:schemeClr val="tx1"/>
                </a:solidFill>
              </a:rPr>
              <a:t>Truy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vấn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package.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211264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-f  file	: </a:t>
            </a:r>
            <a:r>
              <a:rPr lang="en-US" altLang="en-US" dirty="0" err="1">
                <a:solidFill>
                  <a:schemeClr val="tx1"/>
                </a:solidFill>
              </a:rPr>
              <a:t>Truy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vấn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chứa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211264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-p package	: </a:t>
            </a:r>
            <a:r>
              <a:rPr lang="en-US" altLang="en-US" dirty="0" err="1">
                <a:solidFill>
                  <a:schemeClr val="tx1"/>
                </a:solidFill>
              </a:rPr>
              <a:t>Truy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vấn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gói</a:t>
            </a:r>
            <a:r>
              <a:rPr lang="en-US" altLang="en-US" dirty="0">
                <a:solidFill>
                  <a:schemeClr val="tx1"/>
                </a:solidFill>
              </a:rPr>
              <a:t> package.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211264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	: </a:t>
            </a:r>
            <a:r>
              <a:rPr lang="en-US" altLang="en-US" dirty="0" err="1">
                <a:solidFill>
                  <a:schemeClr val="tx1"/>
                </a:solidFill>
              </a:rPr>
              <a:t>Xác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về</a:t>
            </a:r>
            <a:r>
              <a:rPr lang="en-US" altLang="en-US" dirty="0">
                <a:solidFill>
                  <a:schemeClr val="tx1"/>
                </a:solidFill>
              </a:rPr>
              <a:t> package.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tabLst>
                <a:tab pos="211264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-l	: </a:t>
            </a:r>
            <a:r>
              <a:rPr lang="en-US" altLang="en-US" dirty="0" err="1">
                <a:solidFill>
                  <a:schemeClr val="tx1"/>
                </a:solidFill>
              </a:rPr>
              <a:t>Hiển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thị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package.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211264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-d	: </a:t>
            </a:r>
            <a:r>
              <a:rPr lang="en-US" altLang="en-US" dirty="0" err="1">
                <a:solidFill>
                  <a:schemeClr val="tx1"/>
                </a:solidFill>
              </a:rPr>
              <a:t>Hiển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thị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danh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sách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tài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liệu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211264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-c	: </a:t>
            </a:r>
            <a:r>
              <a:rPr lang="en-US" altLang="en-US" dirty="0" err="1">
                <a:solidFill>
                  <a:schemeClr val="tx1"/>
                </a:solidFill>
              </a:rPr>
              <a:t>Hiển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thị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danh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sách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cấu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rpm –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qa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liệt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kê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tất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cả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gói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đã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được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cài</a:t>
            </a:r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rpm –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qf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filename: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xem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thuộc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về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nào</a:t>
            </a:r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rpm –qi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packagename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chung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chung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về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package</a:t>
            </a:r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rpm –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ql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packageame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liệt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kê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</a:t>
            </a:r>
            <a:r>
              <a:rPr lang="en-US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package</a:t>
            </a:r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7487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KIỂM TRA PHẦN MỀM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217487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Cú</a:t>
            </a:r>
            <a:r>
              <a:rPr lang="en-US" altLang="en-US" sz="2800" i="1" u="sng" dirty="0">
                <a:solidFill>
                  <a:schemeClr val="tx1"/>
                </a:solidFill>
              </a:rPr>
              <a:t> 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sz="2800" dirty="0">
                <a:solidFill>
                  <a:schemeClr val="tx1"/>
                </a:solidFill>
              </a:rPr>
              <a:t> : </a:t>
            </a:r>
            <a:r>
              <a:rPr lang="en-US" altLang="en-US" sz="2800" b="1" dirty="0">
                <a:solidFill>
                  <a:schemeClr val="tx1"/>
                </a:solidFill>
              </a:rPr>
              <a:t>#rpm  [option]  </a:t>
            </a:r>
            <a:r>
              <a:rPr lang="en-US" altLang="en-US" sz="2800" b="1" dirty="0" err="1">
                <a:solidFill>
                  <a:schemeClr val="tx1"/>
                </a:solidFill>
              </a:rPr>
              <a:t>package|RPM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pPr>
              <a:buNone/>
              <a:tabLst>
                <a:tab pos="2174875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>
              <a:buNone/>
              <a:tabLst>
                <a:tab pos="217487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u="sng" dirty="0" err="1">
                <a:solidFill>
                  <a:schemeClr val="tx1"/>
                </a:solidFill>
              </a:rPr>
              <a:t>Các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tham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số</a:t>
            </a:r>
            <a:r>
              <a:rPr lang="en-US" altLang="en-US" sz="2800" dirty="0">
                <a:solidFill>
                  <a:schemeClr val="tx1"/>
                </a:solidFill>
              </a:rPr>
              <a:t> :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>
              <a:tabLst>
                <a:tab pos="217487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-V package	: </a:t>
            </a:r>
            <a:r>
              <a:rPr lang="en-US" altLang="en-US" dirty="0" err="1">
                <a:solidFill>
                  <a:schemeClr val="tx1"/>
                </a:solidFill>
              </a:rPr>
              <a:t>Kiểm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package.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217487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</a:t>
            </a:r>
            <a:r>
              <a:rPr lang="en-US" altLang="en-US" dirty="0" err="1">
                <a:solidFill>
                  <a:schemeClr val="tx1"/>
                </a:solidFill>
              </a:rPr>
              <a:t>vf</a:t>
            </a:r>
            <a:r>
              <a:rPr lang="en-US" altLang="en-US" dirty="0">
                <a:solidFill>
                  <a:schemeClr val="tx1"/>
                </a:solidFill>
              </a:rPr>
              <a:t>   file	: </a:t>
            </a:r>
            <a:r>
              <a:rPr lang="en-US" altLang="en-US" dirty="0" err="1">
                <a:solidFill>
                  <a:schemeClr val="tx1"/>
                </a:solidFill>
              </a:rPr>
              <a:t>Kiểm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file.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217487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</a:t>
            </a:r>
            <a:r>
              <a:rPr lang="en-US" altLang="en-US" dirty="0" err="1">
                <a:solidFill>
                  <a:schemeClr val="tx1"/>
                </a:solidFill>
              </a:rPr>
              <a:t>Va</a:t>
            </a:r>
            <a:r>
              <a:rPr lang="en-US" altLang="en-US" dirty="0">
                <a:solidFill>
                  <a:schemeClr val="tx1"/>
                </a:solidFill>
              </a:rPr>
              <a:t>	: </a:t>
            </a:r>
            <a:r>
              <a:rPr lang="en-US" altLang="en-US" dirty="0" err="1">
                <a:solidFill>
                  <a:schemeClr val="tx1"/>
                </a:solidFill>
              </a:rPr>
              <a:t>Kiểm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đã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217487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-</a:t>
            </a:r>
            <a:r>
              <a:rPr lang="en-US" altLang="en-US" dirty="0" err="1">
                <a:solidFill>
                  <a:schemeClr val="tx1"/>
                </a:solidFill>
              </a:rPr>
              <a:t>Vp</a:t>
            </a:r>
            <a:r>
              <a:rPr lang="en-US" altLang="en-US" dirty="0">
                <a:solidFill>
                  <a:schemeClr val="tx1"/>
                </a:solidFill>
              </a:rPr>
              <a:t>  rpm	: </a:t>
            </a:r>
            <a:r>
              <a:rPr lang="en-US" altLang="en-US" dirty="0" err="1">
                <a:solidFill>
                  <a:schemeClr val="tx1"/>
                </a:solidFill>
              </a:rPr>
              <a:t>Kiểm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tra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với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xác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I.4 CÀI ĐẶT PHẦN MỀM TỪ FILE NGUỒN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>
                <a:solidFill>
                  <a:schemeClr val="tx1"/>
                </a:solidFill>
              </a:rPr>
              <a:t>Ngoài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đóng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gói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dạng</a:t>
            </a:r>
            <a:r>
              <a:rPr lang="en-US" altLang="en-US" dirty="0">
                <a:solidFill>
                  <a:schemeClr val="tx1"/>
                </a:solidFill>
              </a:rPr>
              <a:t> file </a:t>
            </a:r>
            <a:r>
              <a:rPr lang="en-US" altLang="en-US" dirty="0" err="1">
                <a:solidFill>
                  <a:schemeClr val="tx1"/>
                </a:solidFill>
              </a:rPr>
              <a:t>nhị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phân</a:t>
            </a:r>
            <a:r>
              <a:rPr lang="en-US" altLang="en-US" dirty="0">
                <a:solidFill>
                  <a:schemeClr val="tx1"/>
                </a:solidFill>
              </a:rPr>
              <a:t> (file *.rpm), </a:t>
            </a:r>
            <a:r>
              <a:rPr lang="en-US" altLang="en-US" dirty="0" err="1">
                <a:solidFill>
                  <a:schemeClr val="tx1"/>
                </a:solidFill>
              </a:rPr>
              <a:t>còn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cung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cấp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dạng</a:t>
            </a:r>
            <a:r>
              <a:rPr lang="en-US" altLang="en-US" dirty="0">
                <a:solidFill>
                  <a:schemeClr val="tx1"/>
                </a:solidFill>
              </a:rPr>
              <a:t> file source code </a:t>
            </a:r>
            <a:r>
              <a:rPr lang="en-US" altLang="en-US" dirty="0" err="1">
                <a:solidFill>
                  <a:schemeClr val="tx1"/>
                </a:solidFill>
              </a:rPr>
              <a:t>như</a:t>
            </a:r>
            <a:r>
              <a:rPr lang="en-US" altLang="en-US" dirty="0">
                <a:solidFill>
                  <a:schemeClr val="tx1"/>
                </a:solidFill>
              </a:rPr>
              <a:t> : *.tar, *.</a:t>
            </a:r>
            <a:r>
              <a:rPr lang="en-US" altLang="en-US" dirty="0" err="1">
                <a:solidFill>
                  <a:schemeClr val="tx1"/>
                </a:solidFill>
              </a:rPr>
              <a:t>tgz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thường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việc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thường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3 </a:t>
            </a:r>
            <a:r>
              <a:rPr lang="en-US" altLang="en-US" dirty="0" err="1">
                <a:solidFill>
                  <a:schemeClr val="tx1"/>
                </a:solidFill>
              </a:rPr>
              <a:t>bước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u="sng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u="sng" dirty="0" err="1">
                <a:solidFill>
                  <a:schemeClr val="tx1"/>
                </a:solidFill>
              </a:rPr>
              <a:t>Bước</a:t>
            </a:r>
            <a:r>
              <a:rPr lang="en-US" altLang="en-US" u="sng" dirty="0">
                <a:solidFill>
                  <a:schemeClr val="tx1"/>
                </a:solidFill>
              </a:rPr>
              <a:t> 1</a:t>
            </a:r>
            <a:r>
              <a:rPr lang="en-US" altLang="en-US" dirty="0">
                <a:solidFill>
                  <a:schemeClr val="tx1"/>
                </a:solidFill>
              </a:rPr>
              <a:t>  : </a:t>
            </a:r>
            <a:r>
              <a:rPr lang="en-US" altLang="en-US" dirty="0" err="1">
                <a:solidFill>
                  <a:schemeClr val="tx1"/>
                </a:solidFill>
              </a:rPr>
              <a:t>giải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nén</a:t>
            </a:r>
            <a:r>
              <a:rPr lang="en-US" altLang="en-US" dirty="0">
                <a:solidFill>
                  <a:schemeClr val="tx1"/>
                </a:solidFill>
              </a:rPr>
              <a:t> file tar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u="sng" dirty="0" err="1">
                <a:solidFill>
                  <a:schemeClr val="tx1"/>
                </a:solidFill>
              </a:rPr>
              <a:t>Bước</a:t>
            </a:r>
            <a:r>
              <a:rPr lang="en-US" altLang="en-US" u="sng" dirty="0">
                <a:solidFill>
                  <a:schemeClr val="tx1"/>
                </a:solidFill>
              </a:rPr>
              <a:t> 2</a:t>
            </a:r>
            <a:r>
              <a:rPr lang="en-US" altLang="en-US" dirty="0">
                <a:solidFill>
                  <a:schemeClr val="tx1"/>
                </a:solidFill>
              </a:rPr>
              <a:t> : </a:t>
            </a:r>
            <a:r>
              <a:rPr lang="en-US" altLang="en-US" dirty="0" err="1">
                <a:solidFill>
                  <a:schemeClr val="tx1"/>
                </a:solidFill>
              </a:rPr>
              <a:t>chuyển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con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tham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khảo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INSTALL, README.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I.4 CÀI ĐẶT PHẦN MỀM TỪ FILE NGUỒN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altLang="en-US" u="sng" dirty="0" err="1">
                <a:solidFill>
                  <a:schemeClr val="tx1"/>
                </a:solidFill>
              </a:rPr>
              <a:t>Bước</a:t>
            </a:r>
            <a:r>
              <a:rPr lang="en-US" altLang="en-US" u="sng" dirty="0">
                <a:solidFill>
                  <a:schemeClr val="tx1"/>
                </a:solidFill>
              </a:rPr>
              <a:t> 3</a:t>
            </a:r>
            <a:r>
              <a:rPr lang="en-US" altLang="en-US" dirty="0">
                <a:solidFill>
                  <a:schemeClr val="tx1"/>
                </a:solidFill>
              </a:rPr>
              <a:t> : </a:t>
            </a:r>
            <a:r>
              <a:rPr lang="en-US" altLang="en-US" dirty="0" err="1">
                <a:solidFill>
                  <a:schemeClr val="tx1"/>
                </a:solidFill>
              </a:rPr>
              <a:t>dựa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theo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dẫn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(INSTALL, README)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thường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sau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#./configure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#make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#make install</a:t>
            </a:r>
            <a:endParaRPr lang="en-US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I.5 VÍ DỤ CÀI ĐẶT PHẦN 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CÀI ĐẶT AVG ANTIVIRUS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Tải</a:t>
            </a:r>
            <a:r>
              <a:rPr lang="en-US" altLang="en-US" dirty="0">
                <a:solidFill>
                  <a:schemeClr val="tx1"/>
                </a:solidFill>
              </a:rPr>
              <a:t> avg75flr-r49-a1130.i386.rpm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website http://free.grisoft.com  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: #rpm –</a:t>
            </a:r>
            <a:r>
              <a:rPr lang="en-US" altLang="en-US" dirty="0" err="1">
                <a:solidFill>
                  <a:schemeClr val="tx1"/>
                </a:solidFill>
              </a:rPr>
              <a:t>ivh</a:t>
            </a:r>
            <a:r>
              <a:rPr lang="en-US" altLang="en-US" dirty="0">
                <a:solidFill>
                  <a:schemeClr val="tx1"/>
                </a:solidFill>
              </a:rPr>
              <a:t> avg75flr-r49-a1130.i386.rpm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b="1" dirty="0">
                <a:solidFill>
                  <a:schemeClr val="tx1"/>
                </a:solidFill>
              </a:rPr>
              <a:t>/opt/grisoft/avggui/bin/avggui_update_licinfo.sh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91" y="4026452"/>
            <a:ext cx="64008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Cài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mềm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RPM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Cài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mềm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yum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endParaRPr lang="en-US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I.5 VÍ DỤ CÀI ĐẶT PHẦN 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SỬ DỤNG AVG ANTIVIRUS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b="1" dirty="0" err="1">
                <a:solidFill>
                  <a:schemeClr val="tx1"/>
                </a:solidFill>
              </a:rPr>
              <a:t>Sử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dụng</a:t>
            </a:r>
            <a:r>
              <a:rPr lang="en-US" altLang="en-US" b="1" dirty="0">
                <a:solidFill>
                  <a:schemeClr val="tx1"/>
                </a:solidFill>
              </a:rPr>
              <a:t> AVG antivirus </a:t>
            </a:r>
            <a:r>
              <a:rPr lang="en-US" altLang="en-US" b="1" dirty="0" err="1">
                <a:solidFill>
                  <a:schemeClr val="tx1"/>
                </a:solidFill>
              </a:rPr>
              <a:t>trên</a:t>
            </a:r>
            <a:r>
              <a:rPr lang="en-US" altLang="en-US" b="1" dirty="0">
                <a:solidFill>
                  <a:schemeClr val="tx1"/>
                </a:solidFill>
              </a:rPr>
              <a:t> GUI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2" indent="-285750" algn="just"/>
            <a:r>
              <a:rPr lang="en-US" altLang="en-US" sz="2000" dirty="0" err="1">
                <a:solidFill>
                  <a:schemeClr val="tx1"/>
                </a:solidFill>
              </a:rPr>
              <a:t>Chọn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Application/Accessories/AVG for Linux WorkStation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lvl="2" indent="-285750" algn="just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dirty="0" err="1">
                <a:solidFill>
                  <a:schemeClr val="tx1"/>
                </a:solidFill>
              </a:rPr>
              <a:t>hoặc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dùng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lệnh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b="1" dirty="0">
                <a:solidFill>
                  <a:schemeClr val="tx1"/>
                </a:solidFill>
              </a:rPr>
              <a:t>#</a:t>
            </a:r>
            <a:r>
              <a:rPr lang="en-US" altLang="en-US" sz="2000" b="1" dirty="0" err="1">
                <a:solidFill>
                  <a:schemeClr val="tx1"/>
                </a:solidFill>
              </a:rPr>
              <a:t>avggui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endParaRPr lang="en-US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56" y="3211858"/>
            <a:ext cx="594360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GIỚI THIỆU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800" b="1" dirty="0">
                <a:solidFill>
                  <a:schemeClr val="tx1"/>
                </a:solidFill>
              </a:rPr>
              <a:t>Yum (</a:t>
            </a:r>
            <a:r>
              <a:rPr lang="en-US" sz="2800" b="1" dirty="0" err="1">
                <a:solidFill>
                  <a:schemeClr val="tx1"/>
                </a:solidFill>
              </a:rPr>
              <a:t>Yellowdog</a:t>
            </a:r>
            <a:r>
              <a:rPr lang="en-US" sz="2800" b="1" dirty="0">
                <a:solidFill>
                  <a:schemeClr val="tx1"/>
                </a:solidFill>
              </a:rPr>
              <a:t> Updater, Modified (YUM))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là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tiện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ích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quản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lý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phần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mềm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trên</a:t>
            </a:r>
            <a:r>
              <a:rPr lang="en-US" altLang="en-US" sz="2800" dirty="0">
                <a:solidFill>
                  <a:schemeClr val="tx1"/>
                </a:solidFill>
              </a:rPr>
              <a:t> Linux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800" dirty="0" err="1">
                <a:solidFill>
                  <a:schemeClr val="tx1"/>
                </a:solidFill>
              </a:rPr>
              <a:t>Có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thể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cài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đặt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phần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mềm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trực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tiếp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từ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hệ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thống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cục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bộ</a:t>
            </a:r>
            <a:r>
              <a:rPr lang="en-US" altLang="en-US" sz="2800" dirty="0">
                <a:solidFill>
                  <a:schemeClr val="tx1"/>
                </a:solidFill>
              </a:rPr>
              <a:t> hay Internet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800" dirty="0" err="1">
                <a:solidFill>
                  <a:schemeClr val="tx1"/>
                </a:solidFill>
              </a:rPr>
              <a:t>Hệ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thống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mô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tả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thông</a:t>
            </a:r>
            <a:r>
              <a:rPr lang="en-US" altLang="en-US" sz="2800" dirty="0">
                <a:solidFill>
                  <a:schemeClr val="tx1"/>
                </a:solidFill>
              </a:rPr>
              <a:t> tin </a:t>
            </a:r>
            <a:r>
              <a:rPr lang="en-US" altLang="en-US" sz="2800" dirty="0" err="1">
                <a:solidFill>
                  <a:schemeClr val="tx1"/>
                </a:solidFill>
              </a:rPr>
              <a:t>cấu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hình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cho</a:t>
            </a:r>
            <a:r>
              <a:rPr lang="en-US" altLang="en-US" sz="2800" dirty="0">
                <a:solidFill>
                  <a:schemeClr val="tx1"/>
                </a:solidFill>
              </a:rPr>
              <a:t> yum </a:t>
            </a:r>
            <a:r>
              <a:rPr lang="en-US" altLang="en-US" sz="2800" dirty="0" err="1">
                <a:solidFill>
                  <a:schemeClr val="tx1"/>
                </a:solidFill>
              </a:rPr>
              <a:t>trong</a:t>
            </a:r>
            <a:r>
              <a:rPr lang="en-US" altLang="en-US" sz="2800" dirty="0">
                <a:solidFill>
                  <a:schemeClr val="tx1"/>
                </a:solidFill>
              </a:rPr>
              <a:t> /</a:t>
            </a:r>
            <a:r>
              <a:rPr lang="en-US" altLang="en-US" sz="2800" dirty="0" err="1">
                <a:solidFill>
                  <a:schemeClr val="tx1"/>
                </a:solidFill>
              </a:rPr>
              <a:t>etc</a:t>
            </a:r>
            <a:r>
              <a:rPr lang="en-US" altLang="en-US" sz="2800" dirty="0">
                <a:solidFill>
                  <a:schemeClr val="tx1"/>
                </a:solidFill>
              </a:rPr>
              <a:t>/</a:t>
            </a:r>
            <a:r>
              <a:rPr lang="en-US" altLang="en-US" sz="2800" dirty="0" err="1">
                <a:solidFill>
                  <a:schemeClr val="tx1"/>
                </a:solidFill>
              </a:rPr>
              <a:t>yum.conf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b="1" dirty="0" err="1">
                <a:solidFill>
                  <a:schemeClr val="tx1"/>
                </a:solidFill>
              </a:rPr>
              <a:t>su</a:t>
            </a:r>
            <a:r>
              <a:rPr lang="en-US" altLang="en-US" sz="2800" b="1" dirty="0">
                <a:solidFill>
                  <a:schemeClr val="tx1"/>
                </a:solidFill>
              </a:rPr>
              <a:t>  -c  ‘yum  </a:t>
            </a:r>
            <a:r>
              <a:rPr lang="en-US" altLang="en-US" sz="2800" b="1" dirty="0" err="1">
                <a:solidFill>
                  <a:schemeClr val="tx1"/>
                </a:solidFill>
              </a:rPr>
              <a:t>localinstall</a:t>
            </a:r>
            <a:r>
              <a:rPr lang="en-US" altLang="en-US" sz="2800" b="1" dirty="0">
                <a:solidFill>
                  <a:schemeClr val="tx1"/>
                </a:solidFill>
              </a:rPr>
              <a:t>  mc’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/>
                </a:solidFill>
              </a:rPr>
              <a:t>YUM </a:t>
            </a:r>
            <a:r>
              <a:rPr lang="vi-VN" dirty="0">
                <a:solidFill>
                  <a:schemeClr val="tx1"/>
                </a:solidFill>
              </a:rPr>
              <a:t>là một công cụ rất mạnh và nó có thể quản lý các gói cài đặt trên hệ thống </a:t>
            </a:r>
            <a:r>
              <a:rPr lang="vi-VN" b="1" dirty="0">
                <a:solidFill>
                  <a:schemeClr val="tx1"/>
                </a:solidFill>
              </a:rPr>
              <a:t>Linux </a:t>
            </a:r>
            <a:r>
              <a:rPr lang="vi-VN" dirty="0">
                <a:solidFill>
                  <a:schemeClr val="tx1"/>
                </a:solidFill>
              </a:rPr>
              <a:t>theo cách thật sự đơn giản. 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Người dùng </a:t>
            </a:r>
            <a:r>
              <a:rPr lang="vi-VN" b="1" dirty="0">
                <a:solidFill>
                  <a:schemeClr val="tx1"/>
                </a:solidFill>
              </a:rPr>
              <a:t>Ubuntu </a:t>
            </a:r>
            <a:r>
              <a:rPr lang="vi-VN" dirty="0">
                <a:solidFill>
                  <a:schemeClr val="tx1"/>
                </a:solidFill>
              </a:rPr>
              <a:t>cũng có một công tương tự có tên 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b="1" dirty="0">
                <a:solidFill>
                  <a:schemeClr val="tx1"/>
                </a:solidFill>
              </a:rPr>
              <a:t>apt-get</a:t>
            </a:r>
            <a:r>
              <a:rPr lang="vi-VN" dirty="0">
                <a:solidFill>
                  <a:schemeClr val="tx1"/>
                </a:solidFill>
              </a:rPr>
              <a:t>, đây là một công cụ cài đặt gói một cách tự động tương tự như trình </a:t>
            </a:r>
            <a:r>
              <a:rPr lang="vi-VN" b="1" dirty="0">
                <a:solidFill>
                  <a:schemeClr val="tx1"/>
                </a:solidFill>
              </a:rPr>
              <a:t>yum</a:t>
            </a:r>
            <a:r>
              <a:rPr lang="vi-V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CÀI ĐẶT PHẦN MỀM VỚI yum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su</a:t>
            </a:r>
            <a:r>
              <a:rPr lang="en-US" altLang="en-US" b="1" dirty="0">
                <a:solidFill>
                  <a:schemeClr val="tx1"/>
                </a:solidFill>
              </a:rPr>
              <a:t>  –c  ‘yum  install  &lt;package-name&gt;’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		</a:t>
            </a:r>
            <a:r>
              <a:rPr lang="en-US" altLang="en-US" b="1" dirty="0">
                <a:solidFill>
                  <a:schemeClr val="tx1"/>
                </a:solidFill>
              </a:rPr>
              <a:t>#yum  install  &lt;package-name&gt;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mc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</a:t>
            </a:r>
            <a:r>
              <a:rPr lang="en-US" altLang="en-US" dirty="0" err="1">
                <a:solidFill>
                  <a:schemeClr val="tx1"/>
                </a:solidFill>
              </a:rPr>
              <a:t>su</a:t>
            </a:r>
            <a:r>
              <a:rPr lang="en-US" altLang="en-US" dirty="0">
                <a:solidFill>
                  <a:schemeClr val="tx1"/>
                </a:solidFill>
              </a:rPr>
              <a:t>  -c  ‘yum  install  mc’ 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r>
              <a:rPr lang="en-US" altLang="en-US" dirty="0">
                <a:solidFill>
                  <a:schemeClr val="tx1"/>
                </a:solidFill>
              </a:rPr>
              <a:t>  #yum  install  mc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cục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bộ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mc </a:t>
            </a:r>
            <a:r>
              <a:rPr lang="en-US" altLang="en-US" dirty="0" err="1">
                <a:solidFill>
                  <a:schemeClr val="tx1"/>
                </a:solidFill>
              </a:rPr>
              <a:t>lưu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hành</a:t>
            </a:r>
            <a:r>
              <a:rPr lang="en-US" altLang="en-US" dirty="0">
                <a:solidFill>
                  <a:schemeClr val="tx1"/>
                </a:solidFill>
              </a:rPr>
              <a:t>):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CẬP NHẬT PHẦN MỀM VỚI yum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su</a:t>
            </a:r>
            <a:r>
              <a:rPr lang="en-US" altLang="en-US" b="1" dirty="0">
                <a:solidFill>
                  <a:schemeClr val="tx1"/>
                </a:solidFill>
              </a:rPr>
              <a:t>  –c  ‘yum  update  &lt;package-name&gt;’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		</a:t>
            </a:r>
            <a:r>
              <a:rPr lang="en-US" altLang="en-US" b="1" dirty="0">
                <a:solidFill>
                  <a:schemeClr val="tx1"/>
                </a:solidFill>
              </a:rPr>
              <a:t>#yum  update  &lt;package-name&gt;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Cập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bind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</a:t>
            </a:r>
            <a:r>
              <a:rPr lang="en-US" altLang="en-US" dirty="0" err="1">
                <a:solidFill>
                  <a:schemeClr val="tx1"/>
                </a:solidFill>
              </a:rPr>
              <a:t>su</a:t>
            </a:r>
            <a:r>
              <a:rPr lang="en-US" altLang="en-US" dirty="0">
                <a:solidFill>
                  <a:schemeClr val="tx1"/>
                </a:solidFill>
              </a:rPr>
              <a:t>  -c  ‘yum  update  bind’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#yum  update  bind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LOẠI BỎ PHẦN MỀM VỚI yum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su</a:t>
            </a:r>
            <a:r>
              <a:rPr lang="en-US" altLang="en-US" b="1" dirty="0">
                <a:solidFill>
                  <a:schemeClr val="tx1"/>
                </a:solidFill>
              </a:rPr>
              <a:t>  –c  ‘yum  remove  &lt;package-name&gt;’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		</a:t>
            </a:r>
            <a:r>
              <a:rPr lang="en-US" altLang="en-US" b="1" dirty="0">
                <a:solidFill>
                  <a:schemeClr val="tx1"/>
                </a:solidFill>
              </a:rPr>
              <a:t>#yum  remove  &lt;package-name&gt;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Loại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bỏ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mc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</a:t>
            </a:r>
            <a:r>
              <a:rPr lang="en-US" altLang="en-US" dirty="0" err="1">
                <a:solidFill>
                  <a:schemeClr val="tx1"/>
                </a:solidFill>
              </a:rPr>
              <a:t>su</a:t>
            </a:r>
            <a:r>
              <a:rPr lang="en-US" altLang="en-US" dirty="0">
                <a:solidFill>
                  <a:schemeClr val="tx1"/>
                </a:solidFill>
              </a:rPr>
              <a:t>  -c  ‘yum  remove  mc’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#yum  remove  mc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TÌM PHẦN MỀM VỚI yum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su</a:t>
            </a:r>
            <a:r>
              <a:rPr lang="en-US" altLang="en-US" b="1" dirty="0">
                <a:solidFill>
                  <a:schemeClr val="tx1"/>
                </a:solidFill>
              </a:rPr>
              <a:t>  –c  ‘yum  list  &lt;package-name&gt;’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		</a:t>
            </a:r>
            <a:r>
              <a:rPr lang="en-US" altLang="en-US" b="1" dirty="0">
                <a:solidFill>
                  <a:schemeClr val="tx1"/>
                </a:solidFill>
              </a:rPr>
              <a:t>#yum  list  &lt;package-name&gt;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Tìm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mc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</a:t>
            </a:r>
            <a:r>
              <a:rPr lang="en-US" altLang="en-US" dirty="0" err="1">
                <a:solidFill>
                  <a:schemeClr val="tx1"/>
                </a:solidFill>
              </a:rPr>
              <a:t>su</a:t>
            </a:r>
            <a:r>
              <a:rPr lang="en-US" altLang="en-US" dirty="0">
                <a:solidFill>
                  <a:schemeClr val="tx1"/>
                </a:solidFill>
              </a:rPr>
              <a:t>  -c  ‘yum  list  mc’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#yum  list  mc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CẬP NHẬT HỆ THỐNG VỚI yum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tùy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chọn</a:t>
            </a:r>
            <a:r>
              <a:rPr lang="en-US" altLang="en-US" dirty="0">
                <a:solidFill>
                  <a:schemeClr val="tx1"/>
                </a:solidFill>
              </a:rPr>
              <a:t> update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phiên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Internet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su</a:t>
            </a:r>
            <a:r>
              <a:rPr lang="en-US" altLang="en-US" b="1" dirty="0">
                <a:solidFill>
                  <a:schemeClr val="tx1"/>
                </a:solidFill>
              </a:rPr>
              <a:t>  –c  ‘yum  update’</a:t>
            </a:r>
            <a:endParaRPr lang="en-US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CẤU HÌNH TRUY CẬP TÀI NGUYÊN CHO yum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su</a:t>
            </a:r>
            <a:r>
              <a:rPr lang="en-US" altLang="en-US" b="1" dirty="0">
                <a:solidFill>
                  <a:schemeClr val="tx1"/>
                </a:solidFill>
              </a:rPr>
              <a:t>  –c  ‘</a:t>
            </a:r>
            <a:r>
              <a:rPr lang="en-US" altLang="en-US" b="1" dirty="0" err="1">
                <a:solidFill>
                  <a:schemeClr val="tx1"/>
                </a:solidFill>
              </a:rPr>
              <a:t>chkconfig</a:t>
            </a:r>
            <a:r>
              <a:rPr lang="en-US" altLang="en-US" b="1" dirty="0">
                <a:solidFill>
                  <a:schemeClr val="tx1"/>
                </a:solidFill>
              </a:rPr>
              <a:t>  --level  35  yum-</a:t>
            </a:r>
            <a:r>
              <a:rPr lang="en-US" altLang="en-US" b="1" dirty="0" err="1">
                <a:solidFill>
                  <a:schemeClr val="tx1"/>
                </a:solidFill>
              </a:rPr>
              <a:t>updatesd</a:t>
            </a:r>
            <a:r>
              <a:rPr lang="en-US" altLang="en-US" b="1" dirty="0">
                <a:solidFill>
                  <a:schemeClr val="tx1"/>
                </a:solidFill>
              </a:rPr>
              <a:t>  on;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			service yum-</a:t>
            </a:r>
            <a:r>
              <a:rPr lang="en-US" altLang="en-US" b="1" dirty="0" err="1">
                <a:solidFill>
                  <a:schemeClr val="tx1"/>
                </a:solidFill>
              </a:rPr>
              <a:t>updatesd</a:t>
            </a:r>
            <a:r>
              <a:rPr lang="en-US" altLang="en-US" b="1" dirty="0">
                <a:solidFill>
                  <a:schemeClr val="tx1"/>
                </a:solidFill>
              </a:rPr>
              <a:t> restart’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/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Thay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đổi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/yum/yum-</a:t>
            </a:r>
            <a:r>
              <a:rPr lang="en-US" altLang="en-US" dirty="0" err="1">
                <a:solidFill>
                  <a:schemeClr val="tx1"/>
                </a:solidFill>
              </a:rPr>
              <a:t>updatesd.conf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động</a:t>
            </a:r>
            <a:r>
              <a:rPr lang="en-US" altLang="en-US" dirty="0">
                <a:solidFill>
                  <a:schemeClr val="tx1"/>
                </a:solidFill>
              </a:rPr>
              <a:t> download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động</a:t>
            </a:r>
            <a:r>
              <a:rPr lang="en-US" altLang="en-US" dirty="0">
                <a:solidFill>
                  <a:schemeClr val="tx1"/>
                </a:solidFill>
              </a:rPr>
              <a:t> update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do_update</a:t>
            </a:r>
            <a:r>
              <a:rPr lang="en-US" altLang="en-US" b="1" dirty="0">
                <a:solidFill>
                  <a:schemeClr val="tx1"/>
                </a:solidFill>
              </a:rPr>
              <a:t>=YES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động</a:t>
            </a:r>
            <a:r>
              <a:rPr lang="en-US" altLang="en-US" dirty="0">
                <a:solidFill>
                  <a:schemeClr val="tx1"/>
                </a:solidFill>
              </a:rPr>
              <a:t> download update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do_download</a:t>
            </a:r>
            <a:r>
              <a:rPr lang="en-US" altLang="en-US" b="1" dirty="0">
                <a:solidFill>
                  <a:schemeClr val="tx1"/>
                </a:solidFill>
              </a:rPr>
              <a:t>=YES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động</a:t>
            </a:r>
            <a:r>
              <a:rPr lang="en-US" altLang="en-US" dirty="0">
                <a:solidFill>
                  <a:schemeClr val="tx1"/>
                </a:solidFill>
              </a:rPr>
              <a:t> download deps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update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#</a:t>
            </a:r>
            <a:r>
              <a:rPr lang="en-US" altLang="en-US" b="1" dirty="0" err="1">
                <a:solidFill>
                  <a:schemeClr val="tx1"/>
                </a:solidFill>
              </a:rPr>
              <a:t>do_download_deps</a:t>
            </a:r>
            <a:r>
              <a:rPr lang="en-US" altLang="en-US" b="1" dirty="0">
                <a:solidFill>
                  <a:schemeClr val="tx1"/>
                </a:solidFill>
              </a:rPr>
              <a:t>=YES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VÔ HIỆU HÓA HOẶC LOẠI BỎ PACKAGE SOURCE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vô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hóa</a:t>
            </a:r>
            <a:r>
              <a:rPr lang="en-US" altLang="en-US" dirty="0">
                <a:solidFill>
                  <a:schemeClr val="tx1"/>
                </a:solidFill>
              </a:rPr>
              <a:t> package source, </a:t>
            </a:r>
            <a:r>
              <a:rPr lang="en-US" altLang="en-US" dirty="0" err="1">
                <a:solidFill>
                  <a:schemeClr val="tx1"/>
                </a:solidFill>
              </a:rPr>
              <a:t>thay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đổi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tính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năng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enable=0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.repos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</a:t>
            </a:r>
            <a:r>
              <a:rPr lang="en-US" altLang="en-US" dirty="0" err="1">
                <a:solidFill>
                  <a:schemeClr val="tx1"/>
                </a:solidFill>
              </a:rPr>
              <a:t>yum.repos.d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loại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bỏ</a:t>
            </a:r>
            <a:r>
              <a:rPr lang="en-US" altLang="en-US" dirty="0">
                <a:solidFill>
                  <a:schemeClr val="tx1"/>
                </a:solidFill>
              </a:rPr>
              <a:t> package source</a:t>
            </a:r>
            <a:endParaRPr lang="en-US" altLang="en-US" dirty="0">
              <a:solidFill>
                <a:schemeClr val="tx1"/>
              </a:solidFill>
            </a:endParaRPr>
          </a:p>
          <a:p>
            <a:pPr lvl="2" algn="just"/>
            <a:r>
              <a:rPr lang="en-US" altLang="en-US" dirty="0" err="1">
                <a:solidFill>
                  <a:schemeClr val="tx1"/>
                </a:solidFill>
              </a:rPr>
              <a:t>Xóa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.repos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</a:t>
            </a:r>
            <a:r>
              <a:rPr lang="en-US" altLang="en-US" dirty="0" err="1">
                <a:solidFill>
                  <a:schemeClr val="tx1"/>
                </a:solidFill>
              </a:rPr>
              <a:t>yum.repos.d</a:t>
            </a:r>
            <a:endParaRPr lang="en-US" altLang="en-US" dirty="0">
              <a:solidFill>
                <a:schemeClr val="tx1"/>
              </a:solidFill>
            </a:endParaRPr>
          </a:p>
          <a:p>
            <a:pPr lvl="2" algn="just"/>
            <a:r>
              <a:rPr lang="en-US" altLang="en-US" dirty="0" err="1">
                <a:solidFill>
                  <a:schemeClr val="tx1"/>
                </a:solidFill>
              </a:rPr>
              <a:t>Xóa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cache directory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thư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mục</a:t>
            </a:r>
            <a:r>
              <a:rPr lang="en-US" altLang="en-US" dirty="0">
                <a:solidFill>
                  <a:schemeClr val="tx1"/>
                </a:solidFill>
              </a:rPr>
              <a:t> /var/cache/yum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CÀI ĐẶT PHẦN MỀM BẰNG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thiệu</a:t>
            </a:r>
            <a:r>
              <a:rPr lang="en-US" dirty="0">
                <a:solidFill>
                  <a:schemeClr val="tx1"/>
                </a:solidFill>
              </a:rPr>
              <a:t> RPM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Đặc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điểm</a:t>
            </a:r>
            <a:r>
              <a:rPr lang="en-US" dirty="0">
                <a:solidFill>
                  <a:schemeClr val="tx1"/>
                </a:solidFill>
              </a:rPr>
              <a:t> RPM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RPM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mềm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nguồn</a:t>
            </a:r>
            <a:endParaRPr lang="en-US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HIỆU CHỈNH yum CACHE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Cho </a:t>
            </a:r>
            <a:r>
              <a:rPr lang="en-US" altLang="en-US" dirty="0" err="1">
                <a:solidFill>
                  <a:schemeClr val="tx1"/>
                </a:solidFill>
              </a:rPr>
              <a:t>phép</a:t>
            </a:r>
            <a:r>
              <a:rPr lang="en-US" altLang="en-US" dirty="0">
                <a:solidFill>
                  <a:schemeClr val="tx1"/>
                </a:solidFill>
              </a:rPr>
              <a:t> cache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yum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Hiệu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chỉnh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keepcache</a:t>
            </a:r>
            <a:r>
              <a:rPr lang="en-US" altLang="en-US" b="1" dirty="0">
                <a:solidFill>
                  <a:schemeClr val="tx1"/>
                </a:solidFill>
              </a:rPr>
              <a:t>=1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</a:t>
            </a:r>
            <a:r>
              <a:rPr lang="en-US" altLang="en-US" dirty="0" err="1">
                <a:solidFill>
                  <a:schemeClr val="tx1"/>
                </a:solidFill>
              </a:rPr>
              <a:t>yum.conf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Xóa</a:t>
            </a:r>
            <a:r>
              <a:rPr lang="en-US" altLang="en-US" dirty="0">
                <a:solidFill>
                  <a:schemeClr val="tx1"/>
                </a:solidFill>
              </a:rPr>
              <a:t> cache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su</a:t>
            </a:r>
            <a:r>
              <a:rPr lang="en-US" altLang="en-US" b="1" dirty="0">
                <a:solidFill>
                  <a:schemeClr val="tx1"/>
                </a:solidFill>
              </a:rPr>
              <a:t>  -c  ‘yum  clean  headers’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Xóa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cache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su</a:t>
            </a:r>
            <a:r>
              <a:rPr lang="en-US" altLang="en-US" b="1" dirty="0">
                <a:solidFill>
                  <a:schemeClr val="tx1"/>
                </a:solidFill>
              </a:rPr>
              <a:t>  -c  ‘yum  clean  packages’</a:t>
            </a:r>
            <a:endParaRPr lang="en-US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5000"/>
              </a:lnSpc>
            </a:pPr>
            <a:r>
              <a:rPr lang="en-US" altLang="en-US" dirty="0">
                <a:solidFill>
                  <a:schemeClr val="tx1"/>
                </a:solidFill>
              </a:rPr>
              <a:t>SỬ DỤNG yum QUA PROXY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</a:pPr>
            <a:r>
              <a:rPr lang="en-US" altLang="en-US" b="1" dirty="0" err="1">
                <a:solidFill>
                  <a:schemeClr val="tx1"/>
                </a:solidFill>
              </a:rPr>
              <a:t>Cấu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hình</a:t>
            </a:r>
            <a:r>
              <a:rPr lang="en-US" altLang="en-US" b="1" dirty="0">
                <a:solidFill>
                  <a:schemeClr val="tx1"/>
                </a:solidFill>
              </a:rPr>
              <a:t> proxy </a:t>
            </a:r>
            <a:r>
              <a:rPr lang="en-US" altLang="en-US" b="1" dirty="0" err="1">
                <a:solidFill>
                  <a:schemeClr val="tx1"/>
                </a:solidFill>
              </a:rPr>
              <a:t>cho</a:t>
            </a:r>
            <a:r>
              <a:rPr lang="en-US" altLang="en-US" b="1" dirty="0">
                <a:solidFill>
                  <a:schemeClr val="tx1"/>
                </a:solidFill>
              </a:rPr>
              <a:t> yum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Mở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cấu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</a:t>
            </a:r>
            <a:r>
              <a:rPr lang="en-US" altLang="en-US" dirty="0" err="1">
                <a:solidFill>
                  <a:schemeClr val="tx1"/>
                </a:solidFill>
              </a:rPr>
              <a:t>yum.conf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mô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sau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proxy=http://proxy.localdomain:3128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</a:t>
            </a:r>
            <a:r>
              <a:rPr lang="en-US" altLang="en-US" b="1" dirty="0" err="1">
                <a:solidFill>
                  <a:schemeClr val="tx1"/>
                </a:solidFill>
              </a:rPr>
              <a:t>proxy_username</a:t>
            </a:r>
            <a:r>
              <a:rPr lang="en-US" altLang="en-US" b="1" dirty="0">
                <a:solidFill>
                  <a:schemeClr val="tx1"/>
                </a:solidFill>
              </a:rPr>
              <a:t>=yum-user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</a:t>
            </a:r>
            <a:r>
              <a:rPr lang="en-US" altLang="en-US" b="1" dirty="0" err="1">
                <a:solidFill>
                  <a:schemeClr val="tx1"/>
                </a:solidFill>
              </a:rPr>
              <a:t>proxy_password</a:t>
            </a:r>
            <a:r>
              <a:rPr lang="en-US" altLang="en-US" b="1" dirty="0">
                <a:solidFill>
                  <a:schemeClr val="tx1"/>
                </a:solidFill>
              </a:rPr>
              <a:t>=qwerty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endParaRPr lang="en-US" altLang="en-US" sz="1000" b="1" dirty="0">
              <a:solidFill>
                <a:schemeClr val="tx1"/>
              </a:solidFill>
            </a:endParaRPr>
          </a:p>
          <a:p>
            <a:endParaRPr lang="en-US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95000"/>
              </a:lnSpc>
            </a:pPr>
            <a:r>
              <a:rPr lang="en-US" altLang="en-US" b="1" dirty="0" err="1">
                <a:solidFill>
                  <a:schemeClr val="tx1"/>
                </a:solidFill>
              </a:rPr>
              <a:t>Cấu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hình</a:t>
            </a:r>
            <a:r>
              <a:rPr lang="en-US" altLang="en-US" b="1" dirty="0">
                <a:solidFill>
                  <a:schemeClr val="tx1"/>
                </a:solidFill>
              </a:rPr>
              <a:t> yum proxy </a:t>
            </a:r>
            <a:r>
              <a:rPr lang="en-US" altLang="en-US" b="1" dirty="0" err="1">
                <a:solidFill>
                  <a:schemeClr val="tx1"/>
                </a:solidFill>
              </a:rPr>
              <a:t>cho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từng</a:t>
            </a:r>
            <a:r>
              <a:rPr lang="en-US" altLang="en-US" b="1" dirty="0">
                <a:solidFill>
                  <a:schemeClr val="tx1"/>
                </a:solidFill>
              </a:rPr>
              <a:t> user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Mở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.</a:t>
            </a:r>
            <a:r>
              <a:rPr lang="en-US" altLang="en-US" dirty="0" err="1">
                <a:solidFill>
                  <a:schemeClr val="tx1"/>
                </a:solidFill>
              </a:rPr>
              <a:t>bash_profile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từng</a:t>
            </a:r>
            <a:r>
              <a:rPr lang="en-US" altLang="en-US" dirty="0">
                <a:solidFill>
                  <a:schemeClr val="tx1"/>
                </a:solidFill>
              </a:rPr>
              <a:t> user, </a:t>
            </a:r>
            <a:r>
              <a:rPr lang="en-US" altLang="en-US" dirty="0" err="1">
                <a:solidFill>
                  <a:schemeClr val="tx1"/>
                </a:solidFill>
              </a:rPr>
              <a:t>mô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proxy=http://proxy.locald omain:3128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export  </a:t>
            </a:r>
            <a:r>
              <a:rPr lang="en-US" altLang="en-US" b="1" dirty="0" err="1">
                <a:solidFill>
                  <a:schemeClr val="tx1"/>
                </a:solidFill>
              </a:rPr>
              <a:t>http_proxy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Nếu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yêu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cầu</a:t>
            </a:r>
            <a:r>
              <a:rPr lang="en-US" altLang="en-US" dirty="0">
                <a:solidFill>
                  <a:schemeClr val="tx1"/>
                </a:solidFill>
              </a:rPr>
              <a:t> username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password, </a:t>
            </a:r>
            <a:r>
              <a:rPr lang="en-US" altLang="en-US" dirty="0" err="1">
                <a:solidFill>
                  <a:schemeClr val="tx1"/>
                </a:solidFill>
              </a:rPr>
              <a:t>mô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cụ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</a:t>
            </a:r>
            <a:r>
              <a:rPr lang="en-US" altLang="en-US" b="1" dirty="0" err="1">
                <a:solidFill>
                  <a:schemeClr val="tx1"/>
                </a:solidFill>
              </a:rPr>
              <a:t>http_proxy</a:t>
            </a:r>
            <a:r>
              <a:rPr lang="en-US" altLang="en-US" b="1" dirty="0">
                <a:solidFill>
                  <a:schemeClr val="tx1"/>
                </a:solidFill>
              </a:rPr>
              <a:t>=“http://user:pass@proxy.localdomain:3128”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 algn="just">
              <a:lnSpc>
                <a:spcPct val="95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export  </a:t>
            </a:r>
            <a:r>
              <a:rPr lang="en-US" altLang="en-US" b="1" dirty="0" err="1">
                <a:solidFill>
                  <a:schemeClr val="tx1"/>
                </a:solidFill>
              </a:rPr>
              <a:t>http_proxy</a:t>
            </a:r>
            <a:endParaRPr lang="en-US" altLang="en-US" b="1" dirty="0">
              <a:solidFill>
                <a:schemeClr val="tx1"/>
              </a:solidFill>
            </a:endParaRPr>
          </a:p>
          <a:p>
            <a:endParaRPr lang="en-US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CÀI ĐẶT PHẦN MỀM VỚI 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GUI tool.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937" y="1671016"/>
            <a:ext cx="8620125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KẾT NỐI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TCP/IP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Linux 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liên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quan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Tiện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ích</a:t>
            </a:r>
            <a:r>
              <a:rPr lang="en-US" altLang="en-US" dirty="0">
                <a:solidFill>
                  <a:schemeClr val="tx1"/>
                </a:solidFill>
              </a:rPr>
              <a:t> Telnet 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Tiện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ích</a:t>
            </a:r>
            <a:r>
              <a:rPr lang="en-US" altLang="en-US" dirty="0">
                <a:solidFill>
                  <a:schemeClr val="tx1"/>
                </a:solidFill>
              </a:rPr>
              <a:t> SSH 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III.1 TCP/IP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Cấu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TCP/IP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Linux </a:t>
            </a:r>
            <a:r>
              <a:rPr lang="en-US" altLang="en-US" dirty="0" err="1">
                <a:solidFill>
                  <a:schemeClr val="tx1"/>
                </a:solidFill>
              </a:rPr>
              <a:t>gồm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IP: IP Address, subnet mask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Device Activation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DNS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Default Gateway.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IP.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III.1 TCP/IP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, ta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ethernet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Network Interface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tên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i="1" dirty="0">
                <a:solidFill>
                  <a:schemeClr val="tx1"/>
                </a:solidFill>
              </a:rPr>
              <a:t>eth0, eth1…</a:t>
            </a:r>
            <a:endParaRPr lang="en-US" altLang="en-US" i="1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Interface: </a:t>
            </a:r>
            <a:r>
              <a:rPr lang="en-US" altLang="en-US" i="1" dirty="0">
                <a:solidFill>
                  <a:schemeClr val="tx1"/>
                </a:solidFill>
              </a:rPr>
              <a:t>ifconfig </a:t>
            </a:r>
            <a:r>
              <a:rPr lang="en-US" altLang="en-US" i="1" dirty="0" err="1">
                <a:solidFill>
                  <a:schemeClr val="tx1"/>
                </a:solidFill>
              </a:rPr>
              <a:t>ethx</a:t>
            </a:r>
            <a:endParaRPr lang="en-US" altLang="en-US" i="1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Enable Interface: </a:t>
            </a:r>
            <a:r>
              <a:rPr lang="en-US" altLang="en-US" i="1" dirty="0" err="1">
                <a:solidFill>
                  <a:schemeClr val="tx1"/>
                </a:solidFill>
              </a:rPr>
              <a:t>ifup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ethx</a:t>
            </a:r>
            <a:endParaRPr lang="en-US" altLang="en-US" i="1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Disable Interface: </a:t>
            </a:r>
            <a:r>
              <a:rPr lang="en-US" altLang="en-US" i="1" dirty="0" err="1">
                <a:solidFill>
                  <a:schemeClr val="tx1"/>
                </a:solidFill>
              </a:rPr>
              <a:t>ifdown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ethx</a:t>
            </a:r>
            <a:endParaRPr lang="en-US" altLang="en-US" i="1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Gán</a:t>
            </a:r>
            <a:r>
              <a:rPr lang="en-US" altLang="en-US" dirty="0">
                <a:solidFill>
                  <a:schemeClr val="tx1"/>
                </a:solidFill>
              </a:rPr>
              <a:t> 1 </a:t>
            </a:r>
            <a:r>
              <a:rPr lang="en-US" altLang="en-US" dirty="0" err="1">
                <a:solidFill>
                  <a:schemeClr val="tx1"/>
                </a:solidFill>
              </a:rPr>
              <a:t>địa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IP </a:t>
            </a:r>
            <a:r>
              <a:rPr lang="en-US" altLang="en-US" dirty="0" err="1">
                <a:solidFill>
                  <a:schemeClr val="tx1"/>
                </a:solidFill>
              </a:rPr>
              <a:t>mới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ifconfig eth0 192.168.100.10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III.1 TCP/IP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Gán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: 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77" y="1705664"/>
            <a:ext cx="7028621" cy="446707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III.1 TCP/IP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Ngoài</a:t>
            </a:r>
            <a:r>
              <a:rPr lang="en-US" dirty="0">
                <a:solidFill>
                  <a:schemeClr val="tx1"/>
                </a:solidFill>
              </a:rPr>
              <a:t> ra, 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file script: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en-US" dirty="0" err="1">
                <a:solidFill>
                  <a:schemeClr val="tx1"/>
                </a:solidFill>
              </a:rPr>
              <a:t>nano</a:t>
            </a:r>
            <a:r>
              <a:rPr lang="en-US" dirty="0">
                <a:solidFill>
                  <a:schemeClr val="tx1"/>
                </a:solidFill>
              </a:rPr>
              <a:t>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sysconfig</a:t>
            </a:r>
            <a:r>
              <a:rPr lang="en-US" dirty="0">
                <a:solidFill>
                  <a:schemeClr val="tx1"/>
                </a:solidFill>
              </a:rPr>
              <a:t>/network-scripts/ifcfg-eth0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03" y="2291922"/>
            <a:ext cx="7769087" cy="3731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III.1 TCP/IP TRONG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1092200" lvl="1" indent="-609600"/>
            <a:r>
              <a:rPr lang="en-US" altLang="en-US" i="1" dirty="0" err="1">
                <a:solidFill>
                  <a:schemeClr val="tx1"/>
                </a:solidFill>
              </a:rPr>
              <a:t>etc</a:t>
            </a:r>
            <a:r>
              <a:rPr lang="en-US" altLang="en-US" i="1" dirty="0">
                <a:solidFill>
                  <a:schemeClr val="tx1"/>
                </a:solidFill>
              </a:rPr>
              <a:t>/</a:t>
            </a:r>
            <a:r>
              <a:rPr lang="en-US" altLang="en-US" i="1" dirty="0" err="1">
                <a:solidFill>
                  <a:schemeClr val="tx1"/>
                </a:solidFill>
              </a:rPr>
              <a:t>init.d</a:t>
            </a:r>
            <a:r>
              <a:rPr lang="en-US" altLang="en-US" i="1" dirty="0">
                <a:solidFill>
                  <a:schemeClr val="tx1"/>
                </a:solidFill>
              </a:rPr>
              <a:t>/network start/stop/restart</a:t>
            </a:r>
            <a:endParaRPr lang="en-US" altLang="en-US" i="1" dirty="0">
              <a:solidFill>
                <a:schemeClr val="tx1"/>
              </a:solidFill>
            </a:endParaRPr>
          </a:p>
          <a:p>
            <a:pPr marL="1092200" lvl="1" indent="-609600"/>
            <a:r>
              <a:rPr lang="en-US" altLang="en-US" i="1" dirty="0">
                <a:solidFill>
                  <a:schemeClr val="tx1"/>
                </a:solidFill>
              </a:rPr>
              <a:t>service network start/stop/restart</a:t>
            </a:r>
            <a:endParaRPr lang="en-US" altLang="en-US" i="1" dirty="0">
              <a:solidFill>
                <a:schemeClr val="tx1"/>
              </a:solidFill>
            </a:endParaRPr>
          </a:p>
          <a:p>
            <a:endParaRPr lang="en-US" alt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I.1 GIỚI THIỆU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RedHat Package Manager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quản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Linux </a:t>
            </a:r>
            <a:r>
              <a:rPr lang="en-US" altLang="en-US" dirty="0" err="1">
                <a:solidFill>
                  <a:schemeClr val="tx1"/>
                </a:solidFill>
              </a:rPr>
              <a:t>hỗ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r>
              <a:rPr lang="en-US" altLang="en-US" dirty="0" err="1">
                <a:solidFill>
                  <a:schemeClr val="tx1"/>
                </a:solidFill>
              </a:rPr>
              <a:t>Nó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cung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cấp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nhiều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tính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năng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duy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mình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RPM </a:t>
            </a:r>
            <a:r>
              <a:rPr lang="en-US" altLang="en-US" dirty="0" err="1">
                <a:solidFill>
                  <a:schemeClr val="tx1"/>
                </a:solidFill>
              </a:rPr>
              <a:t>quản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cơ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sở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dữ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liệu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chứa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đã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chúng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Gói</a:t>
            </a:r>
            <a:r>
              <a:rPr lang="en-US" altLang="en-US" dirty="0">
                <a:solidFill>
                  <a:schemeClr val="tx1"/>
                </a:solidFill>
              </a:rPr>
              <a:t> RPM bao </a:t>
            </a:r>
            <a:r>
              <a:rPr lang="en-US" altLang="en-US" dirty="0" err="1">
                <a:solidFill>
                  <a:schemeClr val="tx1"/>
                </a:solidFill>
              </a:rPr>
              <a:t>gồm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hợp</a:t>
            </a:r>
            <a:r>
              <a:rPr lang="en-US" altLang="en-US" dirty="0">
                <a:solidFill>
                  <a:schemeClr val="tx1"/>
                </a:solidFill>
              </a:rPr>
              <a:t> file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hay </a:t>
            </a:r>
            <a:r>
              <a:rPr lang="en-US" altLang="en-US" dirty="0" err="1">
                <a:solidFill>
                  <a:schemeClr val="tx1"/>
                </a:solidFill>
              </a:rPr>
              <a:t>ứng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hướng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dẫn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gỡ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bỏ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nâng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cấp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mềm</a:t>
            </a:r>
            <a:r>
              <a:rPr lang="en-US" altLang="en-US" dirty="0">
                <a:solidFill>
                  <a:schemeClr val="tx1"/>
                </a:solidFill>
              </a:rPr>
              <a:t> hay </a:t>
            </a:r>
            <a:r>
              <a:rPr lang="en-US" altLang="en-US" dirty="0" err="1">
                <a:solidFill>
                  <a:schemeClr val="tx1"/>
                </a:solidFill>
              </a:rPr>
              <a:t>ứng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III.2 LỆNH LIÊN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route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routing table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netstat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hiển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thị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về</a:t>
            </a:r>
            <a:r>
              <a:rPr lang="en-US" altLang="en-US" dirty="0">
                <a:solidFill>
                  <a:schemeClr val="tx1"/>
                </a:solidFill>
              </a:rPr>
              <a:t> network connection, routing tables, interface statistics…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VD: netstat –</a:t>
            </a:r>
            <a:r>
              <a:rPr lang="en-US" altLang="en-US" dirty="0" err="1">
                <a:solidFill>
                  <a:schemeClr val="tx1"/>
                </a:solidFill>
              </a:rPr>
              <a:t>nlp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Lưu</a:t>
            </a:r>
            <a:r>
              <a:rPr lang="en-US" altLang="en-US" dirty="0">
                <a:solidFill>
                  <a:schemeClr val="tx1"/>
                </a:solidFill>
              </a:rPr>
              <a:t> ý: </a:t>
            </a:r>
            <a:r>
              <a:rPr lang="en-US" altLang="en-US" dirty="0" err="1">
                <a:solidFill>
                  <a:schemeClr val="tx1"/>
                </a:solidFill>
              </a:rPr>
              <a:t>tìm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hiểu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option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này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hostname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hostname: </a:t>
            </a:r>
            <a:r>
              <a:rPr lang="en-US" altLang="en-US" dirty="0" err="1">
                <a:solidFill>
                  <a:schemeClr val="tx1"/>
                </a:solidFill>
              </a:rPr>
              <a:t>hiển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thị</a:t>
            </a:r>
            <a:r>
              <a:rPr lang="en-US" altLang="en-US" dirty="0">
                <a:solidFill>
                  <a:schemeClr val="tx1"/>
                </a:solidFill>
              </a:rPr>
              <a:t> hostname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máy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hostname </a:t>
            </a:r>
            <a:r>
              <a:rPr lang="en-US" altLang="en-US" dirty="0" err="1">
                <a:solidFill>
                  <a:schemeClr val="tx1"/>
                </a:solidFill>
              </a:rPr>
              <a:t>tên_host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thiết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máy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III.3 TIỆN ÍCH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Telnet </a:t>
            </a:r>
            <a:r>
              <a:rPr lang="en-US" altLang="en-US" dirty="0" err="1">
                <a:solidFill>
                  <a:schemeClr val="tx1"/>
                </a:solidFill>
              </a:rPr>
              <a:t>giúp</a:t>
            </a:r>
            <a:r>
              <a:rPr lang="en-US" altLang="en-US" dirty="0">
                <a:solidFill>
                  <a:schemeClr val="tx1"/>
                </a:solidFill>
              </a:rPr>
              <a:t> ta </a:t>
            </a:r>
            <a:r>
              <a:rPr lang="en-US" altLang="en-US" dirty="0" err="1">
                <a:solidFill>
                  <a:schemeClr val="tx1"/>
                </a:solidFill>
              </a:rPr>
              <a:t>đăng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chủ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thao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đó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VD: telnet 172.29.9.17 25 , </a:t>
            </a:r>
            <a:r>
              <a:rPr lang="en-US" altLang="en-US" dirty="0" err="1">
                <a:solidFill>
                  <a:schemeClr val="tx1"/>
                </a:solidFill>
              </a:rPr>
              <a:t>nhập</a:t>
            </a:r>
            <a:r>
              <a:rPr lang="en-US" altLang="en-US" dirty="0">
                <a:solidFill>
                  <a:schemeClr val="tx1"/>
                </a:solidFill>
              </a:rPr>
              <a:t> username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password </a:t>
            </a:r>
            <a:r>
              <a:rPr lang="en-US" altLang="en-US" dirty="0" err="1">
                <a:solidFill>
                  <a:schemeClr val="tx1"/>
                </a:solidFill>
              </a:rPr>
              <a:t>đăng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máy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 err="1">
                <a:solidFill>
                  <a:schemeClr val="tx1"/>
                </a:solidFill>
              </a:rPr>
              <a:t>nếu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).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III.4 TIỆN ÍCH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Công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Telnet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VD: </a:t>
            </a:r>
            <a:r>
              <a:rPr lang="en-US" altLang="en-US" dirty="0" err="1">
                <a:solidFill>
                  <a:schemeClr val="tx1"/>
                </a:solidFill>
              </a:rPr>
              <a:t>giả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muốn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đăng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máy</a:t>
            </a:r>
            <a:r>
              <a:rPr lang="en-US" altLang="en-US" dirty="0">
                <a:solidFill>
                  <a:schemeClr val="tx1"/>
                </a:solidFill>
              </a:rPr>
              <a:t> B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: 123.123.12.3 </a:t>
            </a:r>
            <a:r>
              <a:rPr lang="en-US" altLang="en-US" dirty="0" err="1">
                <a:solidFill>
                  <a:schemeClr val="tx1"/>
                </a:solidFill>
              </a:rPr>
              <a:t>với</a:t>
            </a:r>
            <a:r>
              <a:rPr lang="en-US" altLang="en-US" dirty="0">
                <a:solidFill>
                  <a:schemeClr val="tx1"/>
                </a:solidFill>
              </a:rPr>
              <a:t> user ABC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ssh</a:t>
            </a:r>
            <a:r>
              <a:rPr lang="en-US" altLang="en-US" dirty="0">
                <a:solidFill>
                  <a:schemeClr val="tx1"/>
                </a:solidFill>
              </a:rPr>
              <a:t> ABC@123.123.12.3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 ĐẶC ĐIỂM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RedHat </a:t>
            </a:r>
            <a:r>
              <a:rPr lang="en-US" altLang="en-US" dirty="0" err="1">
                <a:solidFill>
                  <a:schemeClr val="tx1"/>
                </a:solidFill>
              </a:rPr>
              <a:t>Packege</a:t>
            </a:r>
            <a:r>
              <a:rPr lang="en-US" altLang="en-US" dirty="0">
                <a:solidFill>
                  <a:schemeClr val="tx1"/>
                </a:solidFill>
              </a:rPr>
              <a:t> Manager (RPM)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quản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Linux </a:t>
            </a:r>
            <a:r>
              <a:rPr lang="en-US" altLang="en-US" dirty="0" err="1">
                <a:solidFill>
                  <a:schemeClr val="tx1"/>
                </a:solidFill>
              </a:rPr>
              <a:t>hỗ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</a:rPr>
              <a:t>Đặc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tính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RPM: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Khả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năng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nâng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cấp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phần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mềm</a:t>
            </a:r>
            <a:r>
              <a:rPr lang="en-US" altLang="en-US" sz="2800" dirty="0">
                <a:solidFill>
                  <a:schemeClr val="tx1"/>
                </a:solidFill>
              </a:rPr>
              <a:t>: </a:t>
            </a:r>
            <a:r>
              <a:rPr lang="en-US" altLang="en-US" sz="2800" dirty="0" err="1">
                <a:solidFill>
                  <a:schemeClr val="tx1"/>
                </a:solidFill>
              </a:rPr>
              <a:t>Với</a:t>
            </a:r>
            <a:r>
              <a:rPr lang="en-US" altLang="en-US" sz="2800" dirty="0">
                <a:solidFill>
                  <a:schemeClr val="tx1"/>
                </a:solidFill>
              </a:rPr>
              <a:t> RPM, </a:t>
            </a:r>
            <a:r>
              <a:rPr lang="en-US" altLang="en-US" sz="2800" dirty="0" err="1">
                <a:solidFill>
                  <a:schemeClr val="tx1"/>
                </a:solidFill>
              </a:rPr>
              <a:t>có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thể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nâng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cấp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các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thành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phần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riêng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biệt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mà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không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cần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cài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lại</a:t>
            </a:r>
            <a:r>
              <a:rPr lang="en-US" altLang="en-US" sz="2800" dirty="0">
                <a:solidFill>
                  <a:schemeClr val="tx1"/>
                </a:solidFill>
              </a:rPr>
              <a:t>. </a:t>
            </a:r>
            <a:r>
              <a:rPr lang="en-US" altLang="en-US" sz="2800" dirty="0" err="1">
                <a:solidFill>
                  <a:schemeClr val="tx1"/>
                </a:solidFill>
              </a:rPr>
              <a:t>Các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tập</a:t>
            </a:r>
            <a:r>
              <a:rPr lang="en-US" altLang="en-US" sz="2800" dirty="0">
                <a:solidFill>
                  <a:schemeClr val="tx1"/>
                </a:solidFill>
              </a:rPr>
              <a:t> tin </a:t>
            </a:r>
            <a:r>
              <a:rPr lang="en-US" altLang="en-US" sz="2800" dirty="0" err="1">
                <a:solidFill>
                  <a:schemeClr val="tx1"/>
                </a:solidFill>
              </a:rPr>
              <a:t>cấu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hình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được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giữ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gìn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cẩn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thận</a:t>
            </a:r>
            <a:r>
              <a:rPr lang="en-US" altLang="en-US" sz="2800" dirty="0">
                <a:solidFill>
                  <a:schemeClr val="tx1"/>
                </a:solidFill>
              </a:rPr>
              <a:t> qua </a:t>
            </a:r>
            <a:r>
              <a:rPr lang="en-US" altLang="en-US" sz="2800" dirty="0" err="1">
                <a:solidFill>
                  <a:schemeClr val="tx1"/>
                </a:solidFill>
              </a:rPr>
              <a:t>các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lần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nâng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cấp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Truy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vấn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thông</a:t>
            </a:r>
            <a:r>
              <a:rPr lang="en-US" altLang="en-US" sz="2800" dirty="0">
                <a:solidFill>
                  <a:schemeClr val="tx1"/>
                </a:solidFill>
              </a:rPr>
              <a:t> tin </a:t>
            </a:r>
            <a:r>
              <a:rPr lang="en-US" altLang="en-US" sz="2800" dirty="0" err="1">
                <a:solidFill>
                  <a:schemeClr val="tx1"/>
                </a:solidFill>
              </a:rPr>
              <a:t>hiệu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quả</a:t>
            </a:r>
            <a:r>
              <a:rPr lang="en-US" altLang="en-US" sz="2800" dirty="0">
                <a:solidFill>
                  <a:schemeClr val="tx1"/>
                </a:solidFill>
              </a:rPr>
              <a:t>: ta </a:t>
            </a:r>
            <a:r>
              <a:rPr lang="en-US" altLang="en-US" sz="2800" dirty="0" err="1">
                <a:solidFill>
                  <a:schemeClr val="tx1"/>
                </a:solidFill>
              </a:rPr>
              <a:t>có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thể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tìm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kiếm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thông</a:t>
            </a:r>
            <a:r>
              <a:rPr lang="en-US" altLang="en-US" sz="2800" dirty="0">
                <a:solidFill>
                  <a:schemeClr val="tx1"/>
                </a:solidFill>
              </a:rPr>
              <a:t> tin </a:t>
            </a:r>
            <a:r>
              <a:rPr lang="en-US" altLang="en-US" sz="2800" dirty="0" err="1">
                <a:solidFill>
                  <a:schemeClr val="tx1"/>
                </a:solidFill>
              </a:rPr>
              <a:t>các</a:t>
            </a:r>
            <a:r>
              <a:rPr lang="en-US" altLang="en-US" sz="2800" dirty="0">
                <a:solidFill>
                  <a:schemeClr val="tx1"/>
                </a:solidFill>
              </a:rPr>
              <a:t> package </a:t>
            </a:r>
            <a:r>
              <a:rPr lang="en-US" altLang="en-US" sz="2800" dirty="0" err="1">
                <a:solidFill>
                  <a:schemeClr val="tx1"/>
                </a:solidFill>
              </a:rPr>
              <a:t>trong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toàn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bộ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cơ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sở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dữ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liệu</a:t>
            </a:r>
            <a:r>
              <a:rPr lang="en-US" altLang="en-US" sz="2800" dirty="0">
                <a:solidFill>
                  <a:schemeClr val="tx1"/>
                </a:solidFill>
              </a:rPr>
              <a:t>. </a:t>
            </a:r>
            <a:r>
              <a:rPr lang="en-US" altLang="en-US" sz="2800" dirty="0" err="1">
                <a:solidFill>
                  <a:schemeClr val="tx1"/>
                </a:solidFill>
              </a:rPr>
              <a:t>Có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thể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hỏi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tập</a:t>
            </a:r>
            <a:r>
              <a:rPr lang="en-US" altLang="en-US" sz="2800" dirty="0">
                <a:solidFill>
                  <a:schemeClr val="tx1"/>
                </a:solidFill>
              </a:rPr>
              <a:t> tin </a:t>
            </a:r>
            <a:r>
              <a:rPr lang="en-US" altLang="en-US" sz="2800" dirty="0" err="1">
                <a:solidFill>
                  <a:schemeClr val="tx1"/>
                </a:solidFill>
              </a:rPr>
              <a:t>thuộc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về</a:t>
            </a:r>
            <a:r>
              <a:rPr lang="en-US" altLang="en-US" sz="2800" dirty="0">
                <a:solidFill>
                  <a:schemeClr val="tx1"/>
                </a:solidFill>
              </a:rPr>
              <a:t> package </a:t>
            </a:r>
            <a:r>
              <a:rPr lang="en-US" altLang="en-US" sz="2800" dirty="0" err="1">
                <a:solidFill>
                  <a:schemeClr val="tx1"/>
                </a:solidFill>
              </a:rPr>
              <a:t>nào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và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nó</a:t>
            </a:r>
            <a:r>
              <a:rPr lang="en-US" altLang="en-US" sz="2800" dirty="0">
                <a:solidFill>
                  <a:schemeClr val="tx1"/>
                </a:solidFill>
              </a:rPr>
              <a:t> ở </a:t>
            </a:r>
            <a:r>
              <a:rPr lang="en-US" altLang="en-US" sz="2800" dirty="0" err="1">
                <a:solidFill>
                  <a:schemeClr val="tx1"/>
                </a:solidFill>
              </a:rPr>
              <a:t>đâu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Kiểm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tra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hệ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thống</a:t>
            </a:r>
            <a:r>
              <a:rPr lang="en-US" altLang="en-US" sz="2800" dirty="0">
                <a:solidFill>
                  <a:schemeClr val="tx1"/>
                </a:solidFill>
              </a:rPr>
              <a:t> (System Verification): </a:t>
            </a:r>
            <a:r>
              <a:rPr lang="en-US" altLang="en-US" sz="2800" dirty="0" err="1">
                <a:solidFill>
                  <a:schemeClr val="tx1"/>
                </a:solidFill>
              </a:rPr>
              <a:t>Nếu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nghi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ngờ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một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tập</a:t>
            </a:r>
            <a:r>
              <a:rPr lang="en-US" altLang="en-US" sz="2800" dirty="0">
                <a:solidFill>
                  <a:schemeClr val="tx1"/>
                </a:solidFill>
              </a:rPr>
              <a:t> tin </a:t>
            </a:r>
            <a:r>
              <a:rPr lang="en-US" altLang="en-US" sz="2800" dirty="0" err="1">
                <a:solidFill>
                  <a:schemeClr val="tx1"/>
                </a:solidFill>
              </a:rPr>
              <a:t>nào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bị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xóa</a:t>
            </a:r>
            <a:r>
              <a:rPr lang="en-US" altLang="en-US" sz="2800" dirty="0">
                <a:solidFill>
                  <a:schemeClr val="tx1"/>
                </a:solidFill>
              </a:rPr>
              <a:t> hay </a:t>
            </a:r>
            <a:r>
              <a:rPr lang="en-US" altLang="en-US" sz="2800" dirty="0" err="1">
                <a:solidFill>
                  <a:schemeClr val="tx1"/>
                </a:solidFill>
              </a:rPr>
              <a:t>bị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thay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thế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trong</a:t>
            </a:r>
            <a:r>
              <a:rPr lang="en-US" altLang="en-US" sz="2800" dirty="0">
                <a:solidFill>
                  <a:schemeClr val="tx1"/>
                </a:solidFill>
              </a:rPr>
              <a:t> package, </a:t>
            </a:r>
            <a:r>
              <a:rPr lang="en-US" altLang="en-US" sz="2800" dirty="0" err="1">
                <a:solidFill>
                  <a:schemeClr val="tx1"/>
                </a:solidFill>
              </a:rPr>
              <a:t>có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thể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kiểm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tra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lại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một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cách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dễ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dàng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 ĐẶC ĐIỂM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đóng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gói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dạng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en-US" b="1" dirty="0" err="1">
                <a:solidFill>
                  <a:schemeClr val="tx1"/>
                </a:solidFill>
              </a:rPr>
              <a:t>Tênpackage</a:t>
            </a:r>
            <a:r>
              <a:rPr lang="en-US" altLang="en-US" b="1" dirty="0">
                <a:solidFill>
                  <a:schemeClr val="tx1"/>
                </a:solidFill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</a:rPr>
              <a:t>phiên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bản</a:t>
            </a:r>
            <a:r>
              <a:rPr lang="en-US" altLang="en-US" b="1" dirty="0">
                <a:solidFill>
                  <a:schemeClr val="tx1"/>
                </a:solidFill>
              </a:rPr>
              <a:t>–</a:t>
            </a:r>
            <a:r>
              <a:rPr lang="en-US" altLang="en-US" b="1" dirty="0" err="1">
                <a:solidFill>
                  <a:schemeClr val="tx1"/>
                </a:solidFill>
              </a:rPr>
              <a:t>số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hiệu.kiến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trúc.rpm</a:t>
            </a:r>
            <a:endParaRPr lang="en-US" altLang="en-US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VD: penguin-3.4.5-26.i386 .rpm package is version 3.4.5, build 26, and the i386 indicates that it is suitable for computers built to the Intel 32-bit architecture.</a:t>
            </a:r>
            <a:endParaRPr lang="en-US" alt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CÀI ĐẶT PHẦN MỀM BẰNG RPM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Cú</a:t>
            </a:r>
            <a:r>
              <a:rPr lang="en-US" altLang="en-US" sz="2800" i="1" u="sng" dirty="0">
                <a:solidFill>
                  <a:schemeClr val="tx1"/>
                </a:solidFill>
              </a:rPr>
              <a:t> </a:t>
            </a:r>
            <a:r>
              <a:rPr lang="en-US" altLang="en-US" sz="2800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sz="2800" dirty="0">
                <a:solidFill>
                  <a:schemeClr val="tx1"/>
                </a:solidFill>
              </a:rPr>
              <a:t> : </a:t>
            </a:r>
            <a:r>
              <a:rPr lang="en-US" altLang="en-US" sz="2800" b="1" dirty="0">
                <a:solidFill>
                  <a:schemeClr val="tx1"/>
                </a:solidFill>
              </a:rPr>
              <a:t>#rpm  –</a:t>
            </a:r>
            <a:r>
              <a:rPr lang="en-US" altLang="en-US" sz="2800" b="1" dirty="0" err="1">
                <a:solidFill>
                  <a:schemeClr val="tx1"/>
                </a:solidFill>
              </a:rPr>
              <a:t>ivh</a:t>
            </a:r>
            <a:r>
              <a:rPr lang="en-US" altLang="en-US" sz="2800" b="1" dirty="0">
                <a:solidFill>
                  <a:schemeClr val="tx1"/>
                </a:solidFill>
              </a:rPr>
              <a:t>  package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u="sng" dirty="0" err="1">
                <a:solidFill>
                  <a:schemeClr val="tx1"/>
                </a:solidFill>
              </a:rPr>
              <a:t>Một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số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trường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hợp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lỗi</a:t>
            </a:r>
            <a:endParaRPr lang="en-US" altLang="en-US" sz="2800" u="sng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Package </a:t>
            </a:r>
            <a:r>
              <a:rPr lang="en-US" altLang="en-US" dirty="0" err="1">
                <a:solidFill>
                  <a:schemeClr val="tx1"/>
                </a:solidFill>
              </a:rPr>
              <a:t>đã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rồi</a:t>
            </a:r>
            <a:r>
              <a:rPr lang="en-US" altLang="en-US" dirty="0">
                <a:solidFill>
                  <a:schemeClr val="tx1"/>
                </a:solidFill>
              </a:rPr>
              <a:t> : package is already installed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Xung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: …package…conflicts with…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Phụ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thuộc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package </a:t>
            </a:r>
            <a:r>
              <a:rPr lang="en-US" altLang="en-US" dirty="0" err="1">
                <a:solidFill>
                  <a:schemeClr val="tx1"/>
                </a:solidFill>
              </a:rPr>
              <a:t>khác</a:t>
            </a:r>
            <a:r>
              <a:rPr lang="en-US" altLang="en-US" dirty="0">
                <a:solidFill>
                  <a:schemeClr val="tx1"/>
                </a:solidFill>
              </a:rPr>
              <a:t> : failed </a:t>
            </a:r>
            <a:r>
              <a:rPr lang="en-US" altLang="en-US" dirty="0" err="1">
                <a:solidFill>
                  <a:schemeClr val="tx1"/>
                </a:solidFill>
              </a:rPr>
              <a:t>dependecies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en-US" sz="24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 : </a:t>
            </a:r>
            <a:r>
              <a:rPr lang="en-US" altLang="en-US" dirty="0" err="1">
                <a:solidFill>
                  <a:schemeClr val="tx1"/>
                </a:solidFill>
              </a:rPr>
              <a:t>Bạn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package foo-1.0-1.i386.rpm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b="1" dirty="0" err="1">
                <a:solidFill>
                  <a:schemeClr val="tx1"/>
                </a:solidFill>
              </a:rPr>
              <a:t>Lỗi</a:t>
            </a:r>
            <a:r>
              <a:rPr lang="en-US" altLang="en-US" b="1" dirty="0">
                <a:solidFill>
                  <a:schemeClr val="tx1"/>
                </a:solidFill>
              </a:rPr>
              <a:t> package </a:t>
            </a:r>
            <a:r>
              <a:rPr lang="en-US" altLang="en-US" b="1" dirty="0" err="1">
                <a:solidFill>
                  <a:schemeClr val="tx1"/>
                </a:solidFill>
              </a:rPr>
              <a:t>đã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cài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rồi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tx1"/>
                </a:solidFill>
              </a:rPr>
              <a:t>#rpm  -</a:t>
            </a:r>
            <a:r>
              <a:rPr lang="en-US" altLang="en-US" dirty="0" err="1">
                <a:solidFill>
                  <a:schemeClr val="tx1"/>
                </a:solidFill>
              </a:rPr>
              <a:t>ivh</a:t>
            </a:r>
            <a:r>
              <a:rPr lang="en-US" altLang="en-US" dirty="0">
                <a:solidFill>
                  <a:schemeClr val="tx1"/>
                </a:solidFill>
              </a:rPr>
              <a:t>  foo-1.0-1.i386.rpm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tx1"/>
                </a:solidFill>
              </a:rPr>
              <a:t>foo package foo-1.0-1.i386.rpm is already installed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b="1" dirty="0" err="1">
                <a:solidFill>
                  <a:schemeClr val="tx1"/>
                </a:solidFill>
              </a:rPr>
              <a:t>Lỗi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xung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đột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tập</a:t>
            </a:r>
            <a:r>
              <a:rPr lang="en-US" altLang="en-US" b="1" dirty="0">
                <a:solidFill>
                  <a:schemeClr val="tx1"/>
                </a:solidFill>
              </a:rPr>
              <a:t> tin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#rpm  -</a:t>
            </a:r>
            <a:r>
              <a:rPr lang="en-US" altLang="en-US" dirty="0" err="1">
                <a:solidFill>
                  <a:schemeClr val="tx1"/>
                </a:solidFill>
              </a:rPr>
              <a:t>ivh</a:t>
            </a:r>
            <a:r>
              <a:rPr lang="en-US" altLang="en-US" dirty="0">
                <a:solidFill>
                  <a:schemeClr val="tx1"/>
                </a:solidFill>
              </a:rPr>
              <a:t>  foo-1.0-1.i386.rpm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foo /</a:t>
            </a:r>
            <a:r>
              <a:rPr lang="en-US" altLang="en-US" dirty="0" err="1">
                <a:solidFill>
                  <a:schemeClr val="tx1"/>
                </a:solidFill>
              </a:rPr>
              <a:t>usr</a:t>
            </a:r>
            <a:r>
              <a:rPr lang="en-US" altLang="en-US" dirty="0">
                <a:solidFill>
                  <a:schemeClr val="tx1"/>
                </a:solidFill>
              </a:rPr>
              <a:t>/bin/foo conflicts with file from bar-1.0-1</a:t>
            </a:r>
            <a:endParaRPr lang="en-US" altLang="en-US" i="1" u="sng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i="1" u="sng" dirty="0" err="1">
                <a:solidFill>
                  <a:schemeClr val="tx1"/>
                </a:solidFill>
              </a:rPr>
              <a:t>Lưu</a:t>
            </a:r>
            <a:r>
              <a:rPr lang="en-US" altLang="en-US" i="1" u="sng" dirty="0">
                <a:solidFill>
                  <a:schemeClr val="tx1"/>
                </a:solidFill>
              </a:rPr>
              <a:t> ý</a:t>
            </a:r>
            <a:r>
              <a:rPr lang="en-US" altLang="en-US" i="1" dirty="0">
                <a:solidFill>
                  <a:schemeClr val="tx1"/>
                </a:solidFill>
              </a:rPr>
              <a:t> : </a:t>
            </a:r>
            <a:r>
              <a:rPr lang="en-US" altLang="en-US" i="1" dirty="0" err="1">
                <a:solidFill>
                  <a:schemeClr val="tx1"/>
                </a:solidFill>
              </a:rPr>
              <a:t>Để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bỏ</a:t>
            </a:r>
            <a:r>
              <a:rPr lang="en-US" altLang="en-US" i="1" dirty="0">
                <a:solidFill>
                  <a:schemeClr val="tx1"/>
                </a:solidFill>
              </a:rPr>
              <a:t> qua </a:t>
            </a:r>
            <a:r>
              <a:rPr lang="en-US" altLang="en-US" i="1" dirty="0" err="1">
                <a:solidFill>
                  <a:schemeClr val="tx1"/>
                </a:solidFill>
              </a:rPr>
              <a:t>lỗi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này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chúng</a:t>
            </a:r>
            <a:r>
              <a:rPr lang="en-US" altLang="en-US" i="1" dirty="0">
                <a:solidFill>
                  <a:schemeClr val="tx1"/>
                </a:solidFill>
              </a:rPr>
              <a:t> ta </a:t>
            </a:r>
            <a:r>
              <a:rPr lang="en-US" altLang="en-US" i="1" dirty="0" err="1">
                <a:solidFill>
                  <a:schemeClr val="tx1"/>
                </a:solidFill>
              </a:rPr>
              <a:t>sử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dụng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tùy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chọn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dirty="0" err="1">
                <a:solidFill>
                  <a:schemeClr val="tx1"/>
                </a:solidFill>
              </a:rPr>
              <a:t>replacefiles</a:t>
            </a:r>
            <a:r>
              <a:rPr lang="en-US" altLang="en-US" i="1" dirty="0">
                <a:solidFill>
                  <a:schemeClr val="tx1"/>
                </a:solidFill>
              </a:rPr>
              <a:t>.</a:t>
            </a:r>
            <a:endParaRPr lang="en-US" altLang="en-US" i="1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I.3 SỬ DỤNG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b="1" dirty="0" err="1">
                <a:solidFill>
                  <a:schemeClr val="tx1"/>
                </a:solidFill>
              </a:rPr>
              <a:t>Lỗi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phụ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thuộc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vào</a:t>
            </a:r>
            <a:r>
              <a:rPr lang="en-US" altLang="en-US" b="1" dirty="0">
                <a:solidFill>
                  <a:schemeClr val="tx1"/>
                </a:solidFill>
              </a:rPr>
              <a:t> package </a:t>
            </a:r>
            <a:r>
              <a:rPr lang="en-US" altLang="en-US" b="1" dirty="0" err="1">
                <a:solidFill>
                  <a:schemeClr val="tx1"/>
                </a:solidFill>
              </a:rPr>
              <a:t>khác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#rpm  -</a:t>
            </a:r>
            <a:r>
              <a:rPr lang="en-US" altLang="en-US" dirty="0" err="1">
                <a:solidFill>
                  <a:schemeClr val="tx1"/>
                </a:solidFill>
              </a:rPr>
              <a:t>ivh</a:t>
            </a:r>
            <a:r>
              <a:rPr lang="en-US" altLang="en-US" dirty="0">
                <a:solidFill>
                  <a:schemeClr val="tx1"/>
                </a:solidFill>
              </a:rPr>
              <a:t>  foo-1.0-1.i386.rpm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failed dependencies :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bar is needed by foo-1.0-1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en-US" i="1" u="sng" dirty="0" err="1">
                <a:solidFill>
                  <a:schemeClr val="tx1"/>
                </a:solidFill>
              </a:rPr>
              <a:t>Lưu</a:t>
            </a:r>
            <a:r>
              <a:rPr lang="en-US" altLang="en-US" i="1" u="sng" dirty="0">
                <a:solidFill>
                  <a:schemeClr val="tx1"/>
                </a:solidFill>
              </a:rPr>
              <a:t> ý</a:t>
            </a:r>
            <a:r>
              <a:rPr lang="en-US" altLang="en-US" i="1" dirty="0">
                <a:solidFill>
                  <a:schemeClr val="tx1"/>
                </a:solidFill>
              </a:rPr>
              <a:t> : </a:t>
            </a:r>
            <a:r>
              <a:rPr lang="en-US" altLang="en-US" i="1" dirty="0" err="1">
                <a:solidFill>
                  <a:schemeClr val="tx1"/>
                </a:solidFill>
              </a:rPr>
              <a:t>Để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bỏ</a:t>
            </a:r>
            <a:r>
              <a:rPr lang="en-US" altLang="en-US" i="1" dirty="0">
                <a:solidFill>
                  <a:schemeClr val="tx1"/>
                </a:solidFill>
              </a:rPr>
              <a:t> qua </a:t>
            </a:r>
            <a:r>
              <a:rPr lang="en-US" altLang="en-US" i="1" dirty="0" err="1">
                <a:solidFill>
                  <a:schemeClr val="tx1"/>
                </a:solidFill>
              </a:rPr>
              <a:t>lỗi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này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chúng</a:t>
            </a:r>
            <a:r>
              <a:rPr lang="en-US" altLang="en-US" i="1" dirty="0">
                <a:solidFill>
                  <a:schemeClr val="tx1"/>
                </a:solidFill>
              </a:rPr>
              <a:t> ta </a:t>
            </a:r>
            <a:r>
              <a:rPr lang="en-US" altLang="en-US" i="1" dirty="0" err="1">
                <a:solidFill>
                  <a:schemeClr val="tx1"/>
                </a:solidFill>
              </a:rPr>
              <a:t>sử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dụng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tùy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chọn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dirty="0" err="1">
                <a:solidFill>
                  <a:schemeClr val="tx1"/>
                </a:solidFill>
              </a:rPr>
              <a:t>nodeps</a:t>
            </a:r>
            <a:r>
              <a:rPr lang="en-US" altLang="en-US" i="1" dirty="0">
                <a:solidFill>
                  <a:schemeClr val="tx1"/>
                </a:solidFill>
              </a:rPr>
              <a:t>.</a:t>
            </a:r>
            <a:endParaRPr lang="en-US" altLang="en-US" i="1" dirty="0">
              <a:solidFill>
                <a:schemeClr val="tx1"/>
              </a:solidFill>
            </a:endParaRPr>
          </a:p>
          <a:p>
            <a:endParaRPr lang="en-US" alt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9324</Words>
  <Application>WPS Presentation</Application>
  <PresentationFormat>Widescreen</PresentationFormat>
  <Paragraphs>362</Paragraphs>
  <Slides>42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DejaVu Sans</vt:lpstr>
      <vt:lpstr>MT Extra</vt:lpstr>
      <vt:lpstr>Times New Roman</vt:lpstr>
      <vt:lpstr>微软雅黑</vt:lpstr>
      <vt:lpstr>Droid Sans Fallback</vt:lpstr>
      <vt:lpstr>Arial Unicode MS</vt:lpstr>
      <vt:lpstr>Calibri</vt:lpstr>
      <vt:lpstr>esint10</vt:lpstr>
      <vt:lpstr>Theme2</vt:lpstr>
      <vt:lpstr>CHƯƠNG 5: CÀI ĐẶT PHẦN MỀM –  KẾT NỐI MẠNG</vt:lpstr>
      <vt:lpstr>NỘI DUNG</vt:lpstr>
      <vt:lpstr>I. CÀI ĐẶT PHẦN MỀM BẰNG RPM</vt:lpstr>
      <vt:lpstr>I.1 GIỚI THIỆU RPM</vt:lpstr>
      <vt:lpstr>I.2 ĐẶC ĐIỂM RPM</vt:lpstr>
      <vt:lpstr>I.2 ĐẶC ĐIỂM RPM</vt:lpstr>
      <vt:lpstr>I.3 SỬ DỤNG RPM</vt:lpstr>
      <vt:lpstr>I.3 SỬ DỤNG RPM</vt:lpstr>
      <vt:lpstr>I.3 SỬ DỤNG RPM</vt:lpstr>
      <vt:lpstr>I.3 SỬ DỤNG RPM</vt:lpstr>
      <vt:lpstr>I.3 SỬ DỤNG RPM</vt:lpstr>
      <vt:lpstr>I.3 SỬ DỤNG RPM</vt:lpstr>
      <vt:lpstr>I.3 SỬ DỤNG RPM</vt:lpstr>
      <vt:lpstr>I.3 SỬ DỤNG RPM</vt:lpstr>
      <vt:lpstr>I.3 SỬ DỤNG RPM</vt:lpstr>
      <vt:lpstr>I.3 SỬ DỤNG RPM</vt:lpstr>
      <vt:lpstr>I.4 CÀI ĐẶT PHẦN MỀM TỪ FILE NGUỒN</vt:lpstr>
      <vt:lpstr>I.4 CÀI ĐẶT PHẦN MỀM TỪ FILE NGUỒN</vt:lpstr>
      <vt:lpstr>I.5 VÍ DỤ CÀI ĐẶT PHẦN MỀM</vt:lpstr>
      <vt:lpstr>I.5 VÍ DỤ CÀI ĐẶT PHẦN MỀM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II. CÀI ĐẶT PHẦN MỀM VỚI YUM</vt:lpstr>
      <vt:lpstr>III. KẾT NỐI MẠNG</vt:lpstr>
      <vt:lpstr>III.1 TCP/IP TRONG LINUX</vt:lpstr>
      <vt:lpstr>III.1 TCP/IP TRONG LINUX</vt:lpstr>
      <vt:lpstr>III.1 TCP/IP TRONG LINUX</vt:lpstr>
      <vt:lpstr>III.1 TCP/IP TRONG LINUX</vt:lpstr>
      <vt:lpstr>III.1 TCP/IP TRONG LINUX</vt:lpstr>
      <vt:lpstr>III.2 LỆNH LIÊN QUAN</vt:lpstr>
      <vt:lpstr>III.3 TIỆN ÍCH TELNET</vt:lpstr>
      <vt:lpstr>III.4 TIỆN ÍCH SSH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5: CÀI ĐẶT PHẦN MỀM –  KẾT NỐI MẠNG</dc:title>
  <dc:creator>huan luong</dc:creator>
  <cp:lastModifiedBy>root</cp:lastModifiedBy>
  <cp:revision>15</cp:revision>
  <dcterms:created xsi:type="dcterms:W3CDTF">2020-05-20T11:51:23Z</dcterms:created>
  <dcterms:modified xsi:type="dcterms:W3CDTF">2020-05-20T11:51:23Z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  <property fmtid="{D5CDD505-2E9C-101B-9397-08002B2CF9AE}" pid="3" name="KSOProductBuildVer">
    <vt:lpwstr>1033-11.1.0.8865</vt:lpwstr>
  </property>
</Properties>
</file>