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9" r:id="rId26"/>
    <p:sldId id="290" r:id="rId27"/>
    <p:sldId id="280" r:id="rId28"/>
    <p:sldId id="281" r:id="rId29"/>
    <p:sldId id="286" r:id="rId30"/>
    <p:sldId id="282" r:id="rId31"/>
    <p:sldId id="283" r:id="rId32"/>
    <p:sldId id="288" r:id="rId33"/>
    <p:sldId id="284" r:id="rId34"/>
    <p:sldId id="285" r:id="rId35"/>
    <p:sldId id="28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918EA0-46DD-4057-8D02-9EFCCFFBB24D}" type="datetimeFigureOut">
              <a:rPr lang="en-US" smtClean="0"/>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341C85-B8BB-4484-98C2-30315DA09FD0}" type="slidenum">
              <a:rPr lang="en-US" smtClean="0"/>
              <a:t>‹#›</a:t>
            </a:fld>
            <a:endParaRPr lang="en-US"/>
          </a:p>
        </p:txBody>
      </p:sp>
    </p:spTree>
    <p:extLst>
      <p:ext uri="{BB962C8B-B14F-4D97-AF65-F5344CB8AC3E}">
        <p14:creationId xmlns:p14="http://schemas.microsoft.com/office/powerpoint/2010/main" val="1683671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83DB-742F-405D-83A1-2E5B1C284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22E228-7341-4E2E-8A8E-0CBBE40ED2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62FDC9-1BAB-46C6-9DC1-DB35D3001296}"/>
              </a:ext>
            </a:extLst>
          </p:cNvPr>
          <p:cNvSpPr>
            <a:spLocks noGrp="1"/>
          </p:cNvSpPr>
          <p:nvPr>
            <p:ph type="dt" sz="half" idx="10"/>
          </p:nvPr>
        </p:nvSpPr>
        <p:spPr/>
        <p:txBody>
          <a:bodyPr/>
          <a:lstStyle/>
          <a:p>
            <a:fld id="{EB2F0730-8662-4E81-ACC9-2BEE7B8AC7BC}" type="datetimeFigureOut">
              <a:rPr lang="en-US" smtClean="0"/>
              <a:t>12/4/2020</a:t>
            </a:fld>
            <a:endParaRPr lang="en-US"/>
          </a:p>
        </p:txBody>
      </p:sp>
      <p:sp>
        <p:nvSpPr>
          <p:cNvPr id="5" name="Footer Placeholder 4">
            <a:extLst>
              <a:ext uri="{FF2B5EF4-FFF2-40B4-BE49-F238E27FC236}">
                <a16:creationId xmlns:a16="http://schemas.microsoft.com/office/drawing/2014/main" id="{576CFC06-CB59-4D1C-B250-4AE45448B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BBB50E-D1B6-4861-B1A3-22E348B1830E}"/>
              </a:ext>
            </a:extLst>
          </p:cNvPr>
          <p:cNvSpPr>
            <a:spLocks noGrp="1"/>
          </p:cNvSpPr>
          <p:nvPr>
            <p:ph type="sldNum" sz="quarter" idx="12"/>
          </p:nvPr>
        </p:nvSpPr>
        <p:spPr/>
        <p:txBody>
          <a:bodyPr/>
          <a:lstStyle/>
          <a:p>
            <a:fld id="{0F4FBB40-55B0-466F-B120-4BDBE9706177}" type="slidenum">
              <a:rPr lang="en-US" smtClean="0"/>
              <a:t>‹#›</a:t>
            </a:fld>
            <a:endParaRPr lang="en-US"/>
          </a:p>
        </p:txBody>
      </p:sp>
    </p:spTree>
    <p:extLst>
      <p:ext uri="{BB962C8B-B14F-4D97-AF65-F5344CB8AC3E}">
        <p14:creationId xmlns:p14="http://schemas.microsoft.com/office/powerpoint/2010/main" val="11340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A533-312D-445D-95A1-C442373918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80A470-74B3-40AA-B8C2-05F78F5DE0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5CA29-3B64-4B46-9C14-3FB04E8075BE}"/>
              </a:ext>
            </a:extLst>
          </p:cNvPr>
          <p:cNvSpPr>
            <a:spLocks noGrp="1"/>
          </p:cNvSpPr>
          <p:nvPr>
            <p:ph type="dt" sz="half" idx="10"/>
          </p:nvPr>
        </p:nvSpPr>
        <p:spPr/>
        <p:txBody>
          <a:bodyPr/>
          <a:lstStyle/>
          <a:p>
            <a:fld id="{EB2F0730-8662-4E81-ACC9-2BEE7B8AC7BC}" type="datetimeFigureOut">
              <a:rPr lang="en-US" smtClean="0"/>
              <a:t>12/4/2020</a:t>
            </a:fld>
            <a:endParaRPr lang="en-US"/>
          </a:p>
        </p:txBody>
      </p:sp>
      <p:sp>
        <p:nvSpPr>
          <p:cNvPr id="5" name="Footer Placeholder 4">
            <a:extLst>
              <a:ext uri="{FF2B5EF4-FFF2-40B4-BE49-F238E27FC236}">
                <a16:creationId xmlns:a16="http://schemas.microsoft.com/office/drawing/2014/main" id="{E943159D-9FFC-4142-A3F4-C2842D2D0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2823C-CD8F-4EEA-98B6-F63429ED1986}"/>
              </a:ext>
            </a:extLst>
          </p:cNvPr>
          <p:cNvSpPr>
            <a:spLocks noGrp="1"/>
          </p:cNvSpPr>
          <p:nvPr>
            <p:ph type="sldNum" sz="quarter" idx="12"/>
          </p:nvPr>
        </p:nvSpPr>
        <p:spPr/>
        <p:txBody>
          <a:bodyPr/>
          <a:lstStyle/>
          <a:p>
            <a:fld id="{0F4FBB40-55B0-466F-B120-4BDBE9706177}" type="slidenum">
              <a:rPr lang="en-US" smtClean="0"/>
              <a:t>‹#›</a:t>
            </a:fld>
            <a:endParaRPr lang="en-US"/>
          </a:p>
        </p:txBody>
      </p:sp>
    </p:spTree>
    <p:extLst>
      <p:ext uri="{BB962C8B-B14F-4D97-AF65-F5344CB8AC3E}">
        <p14:creationId xmlns:p14="http://schemas.microsoft.com/office/powerpoint/2010/main" val="2130605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4A54A4-9CBF-474B-A5BA-04FE15EC65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6165DC-E445-43EE-BAC4-0568C27112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DCE29-B643-4E33-A894-F66CB67AEA37}"/>
              </a:ext>
            </a:extLst>
          </p:cNvPr>
          <p:cNvSpPr>
            <a:spLocks noGrp="1"/>
          </p:cNvSpPr>
          <p:nvPr>
            <p:ph type="dt" sz="half" idx="10"/>
          </p:nvPr>
        </p:nvSpPr>
        <p:spPr/>
        <p:txBody>
          <a:bodyPr/>
          <a:lstStyle/>
          <a:p>
            <a:fld id="{EB2F0730-8662-4E81-ACC9-2BEE7B8AC7BC}" type="datetimeFigureOut">
              <a:rPr lang="en-US" smtClean="0"/>
              <a:t>12/4/2020</a:t>
            </a:fld>
            <a:endParaRPr lang="en-US"/>
          </a:p>
        </p:txBody>
      </p:sp>
      <p:sp>
        <p:nvSpPr>
          <p:cNvPr id="5" name="Footer Placeholder 4">
            <a:extLst>
              <a:ext uri="{FF2B5EF4-FFF2-40B4-BE49-F238E27FC236}">
                <a16:creationId xmlns:a16="http://schemas.microsoft.com/office/drawing/2014/main" id="{9708F371-5C84-4195-B085-8F545C634E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19364D-4715-47E6-8F35-36B1F4F912A6}"/>
              </a:ext>
            </a:extLst>
          </p:cNvPr>
          <p:cNvSpPr>
            <a:spLocks noGrp="1"/>
          </p:cNvSpPr>
          <p:nvPr>
            <p:ph type="sldNum" sz="quarter" idx="12"/>
          </p:nvPr>
        </p:nvSpPr>
        <p:spPr/>
        <p:txBody>
          <a:bodyPr/>
          <a:lstStyle/>
          <a:p>
            <a:fld id="{0F4FBB40-55B0-466F-B120-4BDBE9706177}" type="slidenum">
              <a:rPr lang="en-US" smtClean="0"/>
              <a:t>‹#›</a:t>
            </a:fld>
            <a:endParaRPr lang="en-US"/>
          </a:p>
        </p:txBody>
      </p:sp>
    </p:spTree>
    <p:extLst>
      <p:ext uri="{BB962C8B-B14F-4D97-AF65-F5344CB8AC3E}">
        <p14:creationId xmlns:p14="http://schemas.microsoft.com/office/powerpoint/2010/main" val="1832331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4A5E-FADA-4E80-8D6F-DB82EB2374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120810-525F-4ADA-A441-988EBB9D49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FEDBC2-0C7E-48EA-81E5-8A419F16877E}"/>
              </a:ext>
            </a:extLst>
          </p:cNvPr>
          <p:cNvSpPr>
            <a:spLocks noGrp="1"/>
          </p:cNvSpPr>
          <p:nvPr>
            <p:ph type="dt" sz="half" idx="10"/>
          </p:nvPr>
        </p:nvSpPr>
        <p:spPr/>
        <p:txBody>
          <a:bodyPr/>
          <a:lstStyle/>
          <a:p>
            <a:fld id="{EB2F0730-8662-4E81-ACC9-2BEE7B8AC7BC}" type="datetimeFigureOut">
              <a:rPr lang="en-US" smtClean="0"/>
              <a:t>12/4/2020</a:t>
            </a:fld>
            <a:endParaRPr lang="en-US"/>
          </a:p>
        </p:txBody>
      </p:sp>
      <p:sp>
        <p:nvSpPr>
          <p:cNvPr id="5" name="Footer Placeholder 4">
            <a:extLst>
              <a:ext uri="{FF2B5EF4-FFF2-40B4-BE49-F238E27FC236}">
                <a16:creationId xmlns:a16="http://schemas.microsoft.com/office/drawing/2014/main" id="{FBEFCF8B-B8BE-45A8-BFC0-ABC47A508A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B9F31-6200-4F0D-B673-0CD7FDB35667}"/>
              </a:ext>
            </a:extLst>
          </p:cNvPr>
          <p:cNvSpPr>
            <a:spLocks noGrp="1"/>
          </p:cNvSpPr>
          <p:nvPr>
            <p:ph type="sldNum" sz="quarter" idx="12"/>
          </p:nvPr>
        </p:nvSpPr>
        <p:spPr/>
        <p:txBody>
          <a:bodyPr/>
          <a:lstStyle/>
          <a:p>
            <a:fld id="{0F4FBB40-55B0-466F-B120-4BDBE9706177}" type="slidenum">
              <a:rPr lang="en-US" smtClean="0"/>
              <a:t>‹#›</a:t>
            </a:fld>
            <a:endParaRPr lang="en-US"/>
          </a:p>
        </p:txBody>
      </p:sp>
    </p:spTree>
    <p:extLst>
      <p:ext uri="{BB962C8B-B14F-4D97-AF65-F5344CB8AC3E}">
        <p14:creationId xmlns:p14="http://schemas.microsoft.com/office/powerpoint/2010/main" val="917633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24E1-CB98-4709-B296-A77E64C7B3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4ACF72-F122-4588-8B10-66D4A588C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9A143F-E7A1-4CCB-957F-8DC93C809040}"/>
              </a:ext>
            </a:extLst>
          </p:cNvPr>
          <p:cNvSpPr>
            <a:spLocks noGrp="1"/>
          </p:cNvSpPr>
          <p:nvPr>
            <p:ph type="dt" sz="half" idx="10"/>
          </p:nvPr>
        </p:nvSpPr>
        <p:spPr/>
        <p:txBody>
          <a:bodyPr/>
          <a:lstStyle/>
          <a:p>
            <a:fld id="{EB2F0730-8662-4E81-ACC9-2BEE7B8AC7BC}" type="datetimeFigureOut">
              <a:rPr lang="en-US" smtClean="0"/>
              <a:t>12/4/2020</a:t>
            </a:fld>
            <a:endParaRPr lang="en-US"/>
          </a:p>
        </p:txBody>
      </p:sp>
      <p:sp>
        <p:nvSpPr>
          <p:cNvPr id="5" name="Footer Placeholder 4">
            <a:extLst>
              <a:ext uri="{FF2B5EF4-FFF2-40B4-BE49-F238E27FC236}">
                <a16:creationId xmlns:a16="http://schemas.microsoft.com/office/drawing/2014/main" id="{4A5DF94B-E15B-43F8-BB72-1107F7E6C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B38A02-0DF2-41FA-929E-AE0A7C4E78BD}"/>
              </a:ext>
            </a:extLst>
          </p:cNvPr>
          <p:cNvSpPr>
            <a:spLocks noGrp="1"/>
          </p:cNvSpPr>
          <p:nvPr>
            <p:ph type="sldNum" sz="quarter" idx="12"/>
          </p:nvPr>
        </p:nvSpPr>
        <p:spPr/>
        <p:txBody>
          <a:bodyPr/>
          <a:lstStyle/>
          <a:p>
            <a:fld id="{0F4FBB40-55B0-466F-B120-4BDBE9706177}" type="slidenum">
              <a:rPr lang="en-US" smtClean="0"/>
              <a:t>‹#›</a:t>
            </a:fld>
            <a:endParaRPr lang="en-US"/>
          </a:p>
        </p:txBody>
      </p:sp>
    </p:spTree>
    <p:extLst>
      <p:ext uri="{BB962C8B-B14F-4D97-AF65-F5344CB8AC3E}">
        <p14:creationId xmlns:p14="http://schemas.microsoft.com/office/powerpoint/2010/main" val="1283172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D468-1ABC-46D7-BA13-2D24AC0DDD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28F7F-5FE3-4825-9DA9-597958B389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EF4E36-CFC6-44A4-A426-897BB37FAD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6AEF2B-7E71-4A90-9870-302A0AA757F8}"/>
              </a:ext>
            </a:extLst>
          </p:cNvPr>
          <p:cNvSpPr>
            <a:spLocks noGrp="1"/>
          </p:cNvSpPr>
          <p:nvPr>
            <p:ph type="dt" sz="half" idx="10"/>
          </p:nvPr>
        </p:nvSpPr>
        <p:spPr/>
        <p:txBody>
          <a:bodyPr/>
          <a:lstStyle/>
          <a:p>
            <a:fld id="{EB2F0730-8662-4E81-ACC9-2BEE7B8AC7BC}" type="datetimeFigureOut">
              <a:rPr lang="en-US" smtClean="0"/>
              <a:t>12/4/2020</a:t>
            </a:fld>
            <a:endParaRPr lang="en-US"/>
          </a:p>
        </p:txBody>
      </p:sp>
      <p:sp>
        <p:nvSpPr>
          <p:cNvPr id="6" name="Footer Placeholder 5">
            <a:extLst>
              <a:ext uri="{FF2B5EF4-FFF2-40B4-BE49-F238E27FC236}">
                <a16:creationId xmlns:a16="http://schemas.microsoft.com/office/drawing/2014/main" id="{10EA8C74-263F-4493-A176-C85512FF1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D2B22-0BF1-41C2-A9D1-D1C3A3572492}"/>
              </a:ext>
            </a:extLst>
          </p:cNvPr>
          <p:cNvSpPr>
            <a:spLocks noGrp="1"/>
          </p:cNvSpPr>
          <p:nvPr>
            <p:ph type="sldNum" sz="quarter" idx="12"/>
          </p:nvPr>
        </p:nvSpPr>
        <p:spPr/>
        <p:txBody>
          <a:bodyPr/>
          <a:lstStyle/>
          <a:p>
            <a:fld id="{0F4FBB40-55B0-466F-B120-4BDBE9706177}" type="slidenum">
              <a:rPr lang="en-US" smtClean="0"/>
              <a:t>‹#›</a:t>
            </a:fld>
            <a:endParaRPr lang="en-US"/>
          </a:p>
        </p:txBody>
      </p:sp>
    </p:spTree>
    <p:extLst>
      <p:ext uri="{BB962C8B-B14F-4D97-AF65-F5344CB8AC3E}">
        <p14:creationId xmlns:p14="http://schemas.microsoft.com/office/powerpoint/2010/main" val="2820884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D3171-35F2-4638-90F0-6214314DE1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450D44-D3C1-4E65-9FCE-0CB2414D0F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9D3498-3938-49EE-862E-B7B69AF630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25425-DA38-47CD-A1E2-16B228E06B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58C6F3-E4C0-40A0-B4FD-F6566D2472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C554FC-9DBC-4F96-88CA-BD1319CDC5FD}"/>
              </a:ext>
            </a:extLst>
          </p:cNvPr>
          <p:cNvSpPr>
            <a:spLocks noGrp="1"/>
          </p:cNvSpPr>
          <p:nvPr>
            <p:ph type="dt" sz="half" idx="10"/>
          </p:nvPr>
        </p:nvSpPr>
        <p:spPr/>
        <p:txBody>
          <a:bodyPr/>
          <a:lstStyle/>
          <a:p>
            <a:fld id="{EB2F0730-8662-4E81-ACC9-2BEE7B8AC7BC}" type="datetimeFigureOut">
              <a:rPr lang="en-US" smtClean="0"/>
              <a:t>12/4/2020</a:t>
            </a:fld>
            <a:endParaRPr lang="en-US"/>
          </a:p>
        </p:txBody>
      </p:sp>
      <p:sp>
        <p:nvSpPr>
          <p:cNvPr id="8" name="Footer Placeholder 7">
            <a:extLst>
              <a:ext uri="{FF2B5EF4-FFF2-40B4-BE49-F238E27FC236}">
                <a16:creationId xmlns:a16="http://schemas.microsoft.com/office/drawing/2014/main" id="{54C2C293-32E7-46E5-B5FE-5F413F623D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BA276E-834F-462B-B755-19158AC453AE}"/>
              </a:ext>
            </a:extLst>
          </p:cNvPr>
          <p:cNvSpPr>
            <a:spLocks noGrp="1"/>
          </p:cNvSpPr>
          <p:nvPr>
            <p:ph type="sldNum" sz="quarter" idx="12"/>
          </p:nvPr>
        </p:nvSpPr>
        <p:spPr/>
        <p:txBody>
          <a:bodyPr/>
          <a:lstStyle/>
          <a:p>
            <a:fld id="{0F4FBB40-55B0-466F-B120-4BDBE9706177}" type="slidenum">
              <a:rPr lang="en-US" smtClean="0"/>
              <a:t>‹#›</a:t>
            </a:fld>
            <a:endParaRPr lang="en-US"/>
          </a:p>
        </p:txBody>
      </p:sp>
    </p:spTree>
    <p:extLst>
      <p:ext uri="{BB962C8B-B14F-4D97-AF65-F5344CB8AC3E}">
        <p14:creationId xmlns:p14="http://schemas.microsoft.com/office/powerpoint/2010/main" val="2319376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4960-E9B9-47C3-949F-ADE811E11C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999F8B-0888-4248-8465-AF9F7638BC45}"/>
              </a:ext>
            </a:extLst>
          </p:cNvPr>
          <p:cNvSpPr>
            <a:spLocks noGrp="1"/>
          </p:cNvSpPr>
          <p:nvPr>
            <p:ph type="dt" sz="half" idx="10"/>
          </p:nvPr>
        </p:nvSpPr>
        <p:spPr/>
        <p:txBody>
          <a:bodyPr/>
          <a:lstStyle/>
          <a:p>
            <a:fld id="{EB2F0730-8662-4E81-ACC9-2BEE7B8AC7BC}" type="datetimeFigureOut">
              <a:rPr lang="en-US" smtClean="0"/>
              <a:t>12/4/2020</a:t>
            </a:fld>
            <a:endParaRPr lang="en-US"/>
          </a:p>
        </p:txBody>
      </p:sp>
      <p:sp>
        <p:nvSpPr>
          <p:cNvPr id="4" name="Footer Placeholder 3">
            <a:extLst>
              <a:ext uri="{FF2B5EF4-FFF2-40B4-BE49-F238E27FC236}">
                <a16:creationId xmlns:a16="http://schemas.microsoft.com/office/drawing/2014/main" id="{C430BB2A-D708-4A5B-BC0B-C92D568C2B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24F9C8-E80F-4AEE-8621-B1E8E076A64E}"/>
              </a:ext>
            </a:extLst>
          </p:cNvPr>
          <p:cNvSpPr>
            <a:spLocks noGrp="1"/>
          </p:cNvSpPr>
          <p:nvPr>
            <p:ph type="sldNum" sz="quarter" idx="12"/>
          </p:nvPr>
        </p:nvSpPr>
        <p:spPr/>
        <p:txBody>
          <a:bodyPr/>
          <a:lstStyle/>
          <a:p>
            <a:fld id="{0F4FBB40-55B0-466F-B120-4BDBE9706177}" type="slidenum">
              <a:rPr lang="en-US" smtClean="0"/>
              <a:t>‹#›</a:t>
            </a:fld>
            <a:endParaRPr lang="en-US"/>
          </a:p>
        </p:txBody>
      </p:sp>
    </p:spTree>
    <p:extLst>
      <p:ext uri="{BB962C8B-B14F-4D97-AF65-F5344CB8AC3E}">
        <p14:creationId xmlns:p14="http://schemas.microsoft.com/office/powerpoint/2010/main" val="188087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FB9143-75AF-4FE7-9511-E3EA096697EB}"/>
              </a:ext>
            </a:extLst>
          </p:cNvPr>
          <p:cNvSpPr>
            <a:spLocks noGrp="1"/>
          </p:cNvSpPr>
          <p:nvPr>
            <p:ph type="dt" sz="half" idx="10"/>
          </p:nvPr>
        </p:nvSpPr>
        <p:spPr/>
        <p:txBody>
          <a:bodyPr/>
          <a:lstStyle/>
          <a:p>
            <a:fld id="{EB2F0730-8662-4E81-ACC9-2BEE7B8AC7BC}" type="datetimeFigureOut">
              <a:rPr lang="en-US" smtClean="0"/>
              <a:t>12/4/2020</a:t>
            </a:fld>
            <a:endParaRPr lang="en-US"/>
          </a:p>
        </p:txBody>
      </p:sp>
      <p:sp>
        <p:nvSpPr>
          <p:cNvPr id="3" name="Footer Placeholder 2">
            <a:extLst>
              <a:ext uri="{FF2B5EF4-FFF2-40B4-BE49-F238E27FC236}">
                <a16:creationId xmlns:a16="http://schemas.microsoft.com/office/drawing/2014/main" id="{6522B755-8BD8-4330-97B2-79214B0831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ECDC14-E22C-4148-8467-04597DC1701E}"/>
              </a:ext>
            </a:extLst>
          </p:cNvPr>
          <p:cNvSpPr>
            <a:spLocks noGrp="1"/>
          </p:cNvSpPr>
          <p:nvPr>
            <p:ph type="sldNum" sz="quarter" idx="12"/>
          </p:nvPr>
        </p:nvSpPr>
        <p:spPr/>
        <p:txBody>
          <a:bodyPr/>
          <a:lstStyle/>
          <a:p>
            <a:fld id="{0F4FBB40-55B0-466F-B120-4BDBE9706177}" type="slidenum">
              <a:rPr lang="en-US" smtClean="0"/>
              <a:t>‹#›</a:t>
            </a:fld>
            <a:endParaRPr lang="en-US"/>
          </a:p>
        </p:txBody>
      </p:sp>
    </p:spTree>
    <p:extLst>
      <p:ext uri="{BB962C8B-B14F-4D97-AF65-F5344CB8AC3E}">
        <p14:creationId xmlns:p14="http://schemas.microsoft.com/office/powerpoint/2010/main" val="2946049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9F31-E520-401B-A6D1-14A3B81804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0E018D-09FD-4E7F-9784-51222D1B1E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0435D8-EBFC-4FA4-89AC-33CDF7737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245F6-8007-4829-BD8E-0259BC005F66}"/>
              </a:ext>
            </a:extLst>
          </p:cNvPr>
          <p:cNvSpPr>
            <a:spLocks noGrp="1"/>
          </p:cNvSpPr>
          <p:nvPr>
            <p:ph type="dt" sz="half" idx="10"/>
          </p:nvPr>
        </p:nvSpPr>
        <p:spPr/>
        <p:txBody>
          <a:bodyPr/>
          <a:lstStyle/>
          <a:p>
            <a:fld id="{EB2F0730-8662-4E81-ACC9-2BEE7B8AC7BC}" type="datetimeFigureOut">
              <a:rPr lang="en-US" smtClean="0"/>
              <a:t>12/4/2020</a:t>
            </a:fld>
            <a:endParaRPr lang="en-US"/>
          </a:p>
        </p:txBody>
      </p:sp>
      <p:sp>
        <p:nvSpPr>
          <p:cNvPr id="6" name="Footer Placeholder 5">
            <a:extLst>
              <a:ext uri="{FF2B5EF4-FFF2-40B4-BE49-F238E27FC236}">
                <a16:creationId xmlns:a16="http://schemas.microsoft.com/office/drawing/2014/main" id="{9088745C-BDDE-4703-93A9-C1ED24E15C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A9B8A-A87E-46A8-95FA-26EAF981B667}"/>
              </a:ext>
            </a:extLst>
          </p:cNvPr>
          <p:cNvSpPr>
            <a:spLocks noGrp="1"/>
          </p:cNvSpPr>
          <p:nvPr>
            <p:ph type="sldNum" sz="quarter" idx="12"/>
          </p:nvPr>
        </p:nvSpPr>
        <p:spPr/>
        <p:txBody>
          <a:bodyPr/>
          <a:lstStyle/>
          <a:p>
            <a:fld id="{0F4FBB40-55B0-466F-B120-4BDBE9706177}" type="slidenum">
              <a:rPr lang="en-US" smtClean="0"/>
              <a:t>‹#›</a:t>
            </a:fld>
            <a:endParaRPr lang="en-US"/>
          </a:p>
        </p:txBody>
      </p:sp>
    </p:spTree>
    <p:extLst>
      <p:ext uri="{BB962C8B-B14F-4D97-AF65-F5344CB8AC3E}">
        <p14:creationId xmlns:p14="http://schemas.microsoft.com/office/powerpoint/2010/main" val="4099022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FA4E-0844-4A79-B3C0-73485E9CD6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940C4C-15DD-4EEB-AFBB-453D882740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2CC0C0-69CC-436A-BDFE-D09097A915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D2A3A-8547-4855-8419-3A16C0569465}"/>
              </a:ext>
            </a:extLst>
          </p:cNvPr>
          <p:cNvSpPr>
            <a:spLocks noGrp="1"/>
          </p:cNvSpPr>
          <p:nvPr>
            <p:ph type="dt" sz="half" idx="10"/>
          </p:nvPr>
        </p:nvSpPr>
        <p:spPr/>
        <p:txBody>
          <a:bodyPr/>
          <a:lstStyle/>
          <a:p>
            <a:fld id="{EB2F0730-8662-4E81-ACC9-2BEE7B8AC7BC}" type="datetimeFigureOut">
              <a:rPr lang="en-US" smtClean="0"/>
              <a:t>12/4/2020</a:t>
            </a:fld>
            <a:endParaRPr lang="en-US"/>
          </a:p>
        </p:txBody>
      </p:sp>
      <p:sp>
        <p:nvSpPr>
          <p:cNvPr id="6" name="Footer Placeholder 5">
            <a:extLst>
              <a:ext uri="{FF2B5EF4-FFF2-40B4-BE49-F238E27FC236}">
                <a16:creationId xmlns:a16="http://schemas.microsoft.com/office/drawing/2014/main" id="{8E7FF20B-1BDB-4617-B25A-7452556812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E08FB7-A549-4BDF-A31E-72C1CD954C2E}"/>
              </a:ext>
            </a:extLst>
          </p:cNvPr>
          <p:cNvSpPr>
            <a:spLocks noGrp="1"/>
          </p:cNvSpPr>
          <p:nvPr>
            <p:ph type="sldNum" sz="quarter" idx="12"/>
          </p:nvPr>
        </p:nvSpPr>
        <p:spPr/>
        <p:txBody>
          <a:bodyPr/>
          <a:lstStyle/>
          <a:p>
            <a:fld id="{0F4FBB40-55B0-466F-B120-4BDBE9706177}" type="slidenum">
              <a:rPr lang="en-US" smtClean="0"/>
              <a:t>‹#›</a:t>
            </a:fld>
            <a:endParaRPr lang="en-US"/>
          </a:p>
        </p:txBody>
      </p:sp>
    </p:spTree>
    <p:extLst>
      <p:ext uri="{BB962C8B-B14F-4D97-AF65-F5344CB8AC3E}">
        <p14:creationId xmlns:p14="http://schemas.microsoft.com/office/powerpoint/2010/main" val="133673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A7F195-CA41-457F-B9EC-DCCF961AFB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81A953-6864-4C2A-828F-E79830F83A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3826E7-0C3E-48A7-B573-6FABE04A90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F0730-8662-4E81-ACC9-2BEE7B8AC7BC}" type="datetimeFigureOut">
              <a:rPr lang="en-US" smtClean="0"/>
              <a:t>12/4/2020</a:t>
            </a:fld>
            <a:endParaRPr lang="en-US"/>
          </a:p>
        </p:txBody>
      </p:sp>
      <p:sp>
        <p:nvSpPr>
          <p:cNvPr id="5" name="Footer Placeholder 4">
            <a:extLst>
              <a:ext uri="{FF2B5EF4-FFF2-40B4-BE49-F238E27FC236}">
                <a16:creationId xmlns:a16="http://schemas.microsoft.com/office/drawing/2014/main" id="{7212656C-D703-43BA-B46C-FD5A0616AF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82E5B0-D009-4A3C-99C2-8FC5A44412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4FBB40-55B0-466F-B120-4BDBE9706177}" type="slidenum">
              <a:rPr lang="en-US" smtClean="0"/>
              <a:t>‹#›</a:t>
            </a:fld>
            <a:endParaRPr lang="en-US"/>
          </a:p>
        </p:txBody>
      </p:sp>
    </p:spTree>
    <p:extLst>
      <p:ext uri="{BB962C8B-B14F-4D97-AF65-F5344CB8AC3E}">
        <p14:creationId xmlns:p14="http://schemas.microsoft.com/office/powerpoint/2010/main" val="2985018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A2C4-EEAB-4903-82CE-0174AFFBB006}"/>
              </a:ext>
            </a:extLst>
          </p:cNvPr>
          <p:cNvSpPr>
            <a:spLocks noGrp="1"/>
          </p:cNvSpPr>
          <p:nvPr>
            <p:ph type="ctrTitle"/>
          </p:nvPr>
        </p:nvSpPr>
        <p:spPr/>
        <p:txBody>
          <a:bodyPr/>
          <a:lstStyle/>
          <a:p>
            <a:r>
              <a:rPr lang="en-US" dirty="0" err="1"/>
              <a:t>Quản</a:t>
            </a:r>
            <a:r>
              <a:rPr lang="en-US" dirty="0"/>
              <a:t> </a:t>
            </a:r>
            <a:r>
              <a:rPr lang="en-US" dirty="0" err="1"/>
              <a:t>lý</a:t>
            </a:r>
            <a:r>
              <a:rPr lang="en-US" dirty="0"/>
              <a:t> </a:t>
            </a:r>
            <a:r>
              <a:rPr lang="en-US" dirty="0" err="1"/>
              <a:t>khách</a:t>
            </a:r>
            <a:r>
              <a:rPr lang="en-US" dirty="0"/>
              <a:t> </a:t>
            </a:r>
            <a:r>
              <a:rPr lang="en-US" dirty="0" err="1"/>
              <a:t>sạn</a:t>
            </a:r>
            <a:endParaRPr lang="en-US" dirty="0"/>
          </a:p>
        </p:txBody>
      </p:sp>
    </p:spTree>
    <p:extLst>
      <p:ext uri="{BB962C8B-B14F-4D97-AF65-F5344CB8AC3E}">
        <p14:creationId xmlns:p14="http://schemas.microsoft.com/office/powerpoint/2010/main" val="511803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19052E53-B623-4BFA-A42B-BEA39D2FE749}"/>
              </a:ext>
            </a:extLst>
          </p:cNvPr>
          <p:cNvPicPr/>
          <p:nvPr/>
        </p:nvPicPr>
        <p:blipFill>
          <a:blip r:embed="rId2">
            <a:extLst>
              <a:ext uri="{28A0092B-C50C-407E-A947-70E740481C1C}">
                <a14:useLocalDpi xmlns:a14="http://schemas.microsoft.com/office/drawing/2010/main" val="0"/>
              </a:ext>
            </a:extLst>
          </a:blip>
          <a:stretch>
            <a:fillRect/>
          </a:stretch>
        </p:blipFill>
        <p:spPr>
          <a:xfrm>
            <a:off x="2717560" y="0"/>
            <a:ext cx="7377910" cy="6858000"/>
          </a:xfrm>
          <a:prstGeom prst="rect">
            <a:avLst/>
          </a:prstGeom>
        </p:spPr>
      </p:pic>
      <p:sp>
        <p:nvSpPr>
          <p:cNvPr id="3" name="Rectangle 2">
            <a:extLst>
              <a:ext uri="{FF2B5EF4-FFF2-40B4-BE49-F238E27FC236}">
                <a16:creationId xmlns:a16="http://schemas.microsoft.com/office/drawing/2014/main" id="{0DD6BE38-9AEA-487A-B9CC-1AADE3B2A41C}"/>
              </a:ext>
            </a:extLst>
          </p:cNvPr>
          <p:cNvSpPr/>
          <p:nvPr/>
        </p:nvSpPr>
        <p:spPr>
          <a:xfrm>
            <a:off x="1" y="0"/>
            <a:ext cx="3225114"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quản</a:t>
            </a:r>
            <a:r>
              <a:rPr lang="en-US" b="1" dirty="0"/>
              <a:t> </a:t>
            </a:r>
            <a:r>
              <a:rPr lang="en-US" b="1" dirty="0" err="1"/>
              <a:t>lý</a:t>
            </a:r>
            <a:r>
              <a:rPr lang="en-US" b="1" dirty="0"/>
              <a:t> </a:t>
            </a:r>
            <a:r>
              <a:rPr lang="en-US" b="1" dirty="0" err="1"/>
              <a:t>loại</a:t>
            </a:r>
            <a:r>
              <a:rPr lang="en-US" b="1" dirty="0"/>
              <a:t> </a:t>
            </a:r>
            <a:r>
              <a:rPr lang="en-US" b="1" dirty="0" err="1"/>
              <a:t>phòng</a:t>
            </a:r>
            <a:endParaRPr lang="en-US" b="1" dirty="0"/>
          </a:p>
        </p:txBody>
      </p:sp>
    </p:spTree>
    <p:extLst>
      <p:ext uri="{BB962C8B-B14F-4D97-AF65-F5344CB8AC3E}">
        <p14:creationId xmlns:p14="http://schemas.microsoft.com/office/powerpoint/2010/main" val="3786711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1D6E1FC-9424-481D-8831-B8EF2A01C5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1027" y="-658674"/>
            <a:ext cx="8587293" cy="8233366"/>
          </a:xfrm>
        </p:spPr>
      </p:pic>
      <p:sp>
        <p:nvSpPr>
          <p:cNvPr id="3" name="Rectangle 2">
            <a:extLst>
              <a:ext uri="{FF2B5EF4-FFF2-40B4-BE49-F238E27FC236}">
                <a16:creationId xmlns:a16="http://schemas.microsoft.com/office/drawing/2014/main" id="{7ED45450-BBF6-440A-9178-8B68F55A7E1A}"/>
              </a:ext>
            </a:extLst>
          </p:cNvPr>
          <p:cNvSpPr/>
          <p:nvPr/>
        </p:nvSpPr>
        <p:spPr>
          <a:xfrm>
            <a:off x="0" y="0"/>
            <a:ext cx="2891481"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quản</a:t>
            </a:r>
            <a:r>
              <a:rPr lang="en-US" b="1" dirty="0"/>
              <a:t> </a:t>
            </a:r>
            <a:r>
              <a:rPr lang="en-US" b="1" dirty="0" err="1"/>
              <a:t>lý</a:t>
            </a:r>
            <a:r>
              <a:rPr lang="en-US" b="1" dirty="0"/>
              <a:t> </a:t>
            </a:r>
            <a:r>
              <a:rPr lang="en-US" b="1" dirty="0" err="1"/>
              <a:t>loại</a:t>
            </a:r>
            <a:r>
              <a:rPr lang="en-US" b="1" dirty="0"/>
              <a:t> </a:t>
            </a:r>
            <a:r>
              <a:rPr lang="en-US" b="1" dirty="0" err="1"/>
              <a:t>phòng</a:t>
            </a:r>
            <a:endParaRPr lang="en-US" b="1" dirty="0"/>
          </a:p>
        </p:txBody>
      </p:sp>
    </p:spTree>
    <p:extLst>
      <p:ext uri="{BB962C8B-B14F-4D97-AF65-F5344CB8AC3E}">
        <p14:creationId xmlns:p14="http://schemas.microsoft.com/office/powerpoint/2010/main" val="3542189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27D2-7FC2-4FBD-84BE-0EC766211AE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9DCAC34-44F5-43BB-907A-CC19C16E4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7520" y="-1367195"/>
            <a:ext cx="7055399" cy="9130517"/>
          </a:xfrm>
        </p:spPr>
      </p:pic>
      <p:sp>
        <p:nvSpPr>
          <p:cNvPr id="4" name="Rectangle 3">
            <a:extLst>
              <a:ext uri="{FF2B5EF4-FFF2-40B4-BE49-F238E27FC236}">
                <a16:creationId xmlns:a16="http://schemas.microsoft.com/office/drawing/2014/main" id="{83A08B85-55D0-48F2-B8FE-9468A0C35DDB}"/>
              </a:ext>
            </a:extLst>
          </p:cNvPr>
          <p:cNvSpPr/>
          <p:nvPr/>
        </p:nvSpPr>
        <p:spPr>
          <a:xfrm>
            <a:off x="1" y="0"/>
            <a:ext cx="3039762"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quản</a:t>
            </a:r>
            <a:r>
              <a:rPr lang="en-US" b="1" dirty="0"/>
              <a:t> </a:t>
            </a:r>
            <a:r>
              <a:rPr lang="en-US" b="1" dirty="0" err="1"/>
              <a:t>lý</a:t>
            </a:r>
            <a:r>
              <a:rPr lang="en-US" b="1" dirty="0"/>
              <a:t> </a:t>
            </a:r>
            <a:r>
              <a:rPr lang="en-US" b="1" dirty="0" err="1"/>
              <a:t>dịch</a:t>
            </a:r>
            <a:r>
              <a:rPr lang="en-US" b="1" dirty="0"/>
              <a:t> </a:t>
            </a:r>
            <a:r>
              <a:rPr lang="en-US" b="1" dirty="0" err="1"/>
              <a:t>vụ</a:t>
            </a:r>
            <a:endParaRPr lang="en-US" b="1" dirty="0"/>
          </a:p>
        </p:txBody>
      </p:sp>
    </p:spTree>
    <p:extLst>
      <p:ext uri="{BB962C8B-B14F-4D97-AF65-F5344CB8AC3E}">
        <p14:creationId xmlns:p14="http://schemas.microsoft.com/office/powerpoint/2010/main" val="1805619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43E8-3F40-4DB5-9CC2-F9FF846FC62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51A8711-EFC0-4C55-BDCC-DFCEF72F8A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8455" y="-734882"/>
            <a:ext cx="6698031" cy="8668041"/>
          </a:xfrm>
        </p:spPr>
      </p:pic>
      <p:sp>
        <p:nvSpPr>
          <p:cNvPr id="4" name="Rectangle 3">
            <a:extLst>
              <a:ext uri="{FF2B5EF4-FFF2-40B4-BE49-F238E27FC236}">
                <a16:creationId xmlns:a16="http://schemas.microsoft.com/office/drawing/2014/main" id="{95B48AC3-7642-481B-8CC5-8E0BBB6760B0}"/>
              </a:ext>
            </a:extLst>
          </p:cNvPr>
          <p:cNvSpPr/>
          <p:nvPr/>
        </p:nvSpPr>
        <p:spPr>
          <a:xfrm>
            <a:off x="1" y="0"/>
            <a:ext cx="3398108"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quản</a:t>
            </a:r>
            <a:r>
              <a:rPr lang="en-US" b="1" dirty="0"/>
              <a:t> </a:t>
            </a:r>
            <a:r>
              <a:rPr lang="en-US" b="1" dirty="0" err="1"/>
              <a:t>lý</a:t>
            </a:r>
            <a:r>
              <a:rPr lang="en-US" b="1" dirty="0"/>
              <a:t> </a:t>
            </a:r>
            <a:r>
              <a:rPr lang="en-US" b="1" dirty="0" err="1"/>
              <a:t>dịch</a:t>
            </a:r>
            <a:r>
              <a:rPr lang="en-US" b="1" dirty="0"/>
              <a:t> </a:t>
            </a:r>
            <a:r>
              <a:rPr lang="en-US" b="1" dirty="0" err="1"/>
              <a:t>vụ</a:t>
            </a:r>
            <a:endParaRPr lang="en-US" b="1" dirty="0"/>
          </a:p>
        </p:txBody>
      </p:sp>
    </p:spTree>
    <p:extLst>
      <p:ext uri="{BB962C8B-B14F-4D97-AF65-F5344CB8AC3E}">
        <p14:creationId xmlns:p14="http://schemas.microsoft.com/office/powerpoint/2010/main" val="86159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753D420-A851-4DDB-94AA-C256F6667B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2497" y="-817357"/>
            <a:ext cx="7339913" cy="9498712"/>
          </a:xfrm>
        </p:spPr>
      </p:pic>
      <p:sp>
        <p:nvSpPr>
          <p:cNvPr id="3" name="Rectangle 2">
            <a:extLst>
              <a:ext uri="{FF2B5EF4-FFF2-40B4-BE49-F238E27FC236}">
                <a16:creationId xmlns:a16="http://schemas.microsoft.com/office/drawing/2014/main" id="{C2460701-EC13-4F10-959C-88149DA734AD}"/>
              </a:ext>
            </a:extLst>
          </p:cNvPr>
          <p:cNvSpPr/>
          <p:nvPr/>
        </p:nvSpPr>
        <p:spPr>
          <a:xfrm>
            <a:off x="0" y="0"/>
            <a:ext cx="2785111"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quản</a:t>
            </a:r>
            <a:r>
              <a:rPr lang="en-US" b="1" dirty="0"/>
              <a:t> </a:t>
            </a:r>
            <a:r>
              <a:rPr lang="en-US" b="1" dirty="0" err="1"/>
              <a:t>lý</a:t>
            </a:r>
            <a:r>
              <a:rPr lang="en-US" b="1" dirty="0"/>
              <a:t> </a:t>
            </a:r>
            <a:r>
              <a:rPr lang="en-US" b="1" dirty="0" err="1"/>
              <a:t>dịch</a:t>
            </a:r>
            <a:r>
              <a:rPr lang="en-US" b="1" dirty="0"/>
              <a:t> </a:t>
            </a:r>
            <a:r>
              <a:rPr lang="en-US" b="1" dirty="0" err="1"/>
              <a:t>vụ</a:t>
            </a:r>
            <a:endParaRPr lang="en-US" b="1" dirty="0"/>
          </a:p>
        </p:txBody>
      </p:sp>
    </p:spTree>
    <p:extLst>
      <p:ext uri="{BB962C8B-B14F-4D97-AF65-F5344CB8AC3E}">
        <p14:creationId xmlns:p14="http://schemas.microsoft.com/office/powerpoint/2010/main" val="3421666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C074E-21CF-46BA-9720-7A3AEC7E64B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86D0219-943B-49A6-A3FA-B896DC2D82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0674" y="-692637"/>
            <a:ext cx="7091099" cy="9176718"/>
          </a:xfrm>
        </p:spPr>
      </p:pic>
      <p:sp>
        <p:nvSpPr>
          <p:cNvPr id="6" name="Rectangle 5">
            <a:extLst>
              <a:ext uri="{FF2B5EF4-FFF2-40B4-BE49-F238E27FC236}">
                <a16:creationId xmlns:a16="http://schemas.microsoft.com/office/drawing/2014/main" id="{86321CE1-907F-4DC4-9B8C-F8D20223505E}"/>
              </a:ext>
            </a:extLst>
          </p:cNvPr>
          <p:cNvSpPr/>
          <p:nvPr/>
        </p:nvSpPr>
        <p:spPr>
          <a:xfrm>
            <a:off x="1" y="0"/>
            <a:ext cx="3138616"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quản</a:t>
            </a:r>
            <a:r>
              <a:rPr lang="en-US" b="1" dirty="0"/>
              <a:t> </a:t>
            </a:r>
            <a:r>
              <a:rPr lang="en-US" b="1" dirty="0" err="1"/>
              <a:t>lý</a:t>
            </a:r>
            <a:r>
              <a:rPr lang="en-US" b="1" dirty="0"/>
              <a:t> </a:t>
            </a:r>
            <a:r>
              <a:rPr lang="en-US" b="1" dirty="0" err="1"/>
              <a:t>dịch</a:t>
            </a:r>
            <a:r>
              <a:rPr lang="en-US" b="1" dirty="0"/>
              <a:t> </a:t>
            </a:r>
            <a:r>
              <a:rPr lang="en-US" b="1" dirty="0" err="1"/>
              <a:t>vụ</a:t>
            </a:r>
            <a:endParaRPr lang="en-US" b="1" dirty="0"/>
          </a:p>
        </p:txBody>
      </p:sp>
    </p:spTree>
    <p:extLst>
      <p:ext uri="{BB962C8B-B14F-4D97-AF65-F5344CB8AC3E}">
        <p14:creationId xmlns:p14="http://schemas.microsoft.com/office/powerpoint/2010/main" val="2482508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CDB40-30FF-4654-9561-E51FFDDFD5B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AFD8378-21D1-49B8-8687-AD23E0E3A9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7896" y="-1172883"/>
            <a:ext cx="7112000" cy="9203766"/>
          </a:xfrm>
        </p:spPr>
      </p:pic>
      <p:sp>
        <p:nvSpPr>
          <p:cNvPr id="6" name="Rectangle 5">
            <a:extLst>
              <a:ext uri="{FF2B5EF4-FFF2-40B4-BE49-F238E27FC236}">
                <a16:creationId xmlns:a16="http://schemas.microsoft.com/office/drawing/2014/main" id="{1819D7C4-146D-4D50-A77F-54236BA07F91}"/>
              </a:ext>
            </a:extLst>
          </p:cNvPr>
          <p:cNvSpPr/>
          <p:nvPr/>
        </p:nvSpPr>
        <p:spPr>
          <a:xfrm>
            <a:off x="0" y="0"/>
            <a:ext cx="4494391"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quản</a:t>
            </a:r>
            <a:r>
              <a:rPr lang="en-US" b="1" dirty="0"/>
              <a:t> </a:t>
            </a:r>
            <a:r>
              <a:rPr lang="en-US" b="1" dirty="0" err="1"/>
              <a:t>lý</a:t>
            </a:r>
            <a:r>
              <a:rPr lang="en-US" b="1" dirty="0"/>
              <a:t> </a:t>
            </a:r>
            <a:r>
              <a:rPr lang="en-US" b="1" dirty="0" err="1"/>
              <a:t>nhân</a:t>
            </a:r>
            <a:r>
              <a:rPr lang="en-US" b="1" dirty="0"/>
              <a:t> </a:t>
            </a:r>
            <a:r>
              <a:rPr lang="en-US" b="1" dirty="0" err="1"/>
              <a:t>viên</a:t>
            </a:r>
            <a:endParaRPr lang="en-US" b="1" dirty="0"/>
          </a:p>
        </p:txBody>
      </p:sp>
    </p:spTree>
    <p:extLst>
      <p:ext uri="{BB962C8B-B14F-4D97-AF65-F5344CB8AC3E}">
        <p14:creationId xmlns:p14="http://schemas.microsoft.com/office/powerpoint/2010/main" val="2525495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0609-A644-4FD0-A6A0-18A8710F24A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8DBE7B8-A80C-46FA-8F55-C29F03E08B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5324" y="-717485"/>
            <a:ext cx="6569065" cy="8501144"/>
          </a:xfrm>
        </p:spPr>
      </p:pic>
      <p:sp>
        <p:nvSpPr>
          <p:cNvPr id="6" name="Rectangle 5">
            <a:extLst>
              <a:ext uri="{FF2B5EF4-FFF2-40B4-BE49-F238E27FC236}">
                <a16:creationId xmlns:a16="http://schemas.microsoft.com/office/drawing/2014/main" id="{DDE60C4A-D3FA-4669-B4F5-54BB33C24146}"/>
              </a:ext>
            </a:extLst>
          </p:cNvPr>
          <p:cNvSpPr/>
          <p:nvPr/>
        </p:nvSpPr>
        <p:spPr>
          <a:xfrm>
            <a:off x="0" y="0"/>
            <a:ext cx="4494391"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quản</a:t>
            </a:r>
            <a:r>
              <a:rPr lang="en-US" b="1" dirty="0"/>
              <a:t> </a:t>
            </a:r>
            <a:r>
              <a:rPr lang="en-US" b="1" dirty="0" err="1"/>
              <a:t>lý</a:t>
            </a:r>
            <a:r>
              <a:rPr lang="en-US" b="1" dirty="0"/>
              <a:t> </a:t>
            </a:r>
            <a:r>
              <a:rPr lang="en-US" b="1" dirty="0" err="1"/>
              <a:t>nhân</a:t>
            </a:r>
            <a:r>
              <a:rPr lang="en-US" b="1" dirty="0"/>
              <a:t> </a:t>
            </a:r>
            <a:r>
              <a:rPr lang="en-US" b="1" dirty="0" err="1"/>
              <a:t>viên</a:t>
            </a:r>
            <a:endParaRPr lang="en-US" b="1" dirty="0"/>
          </a:p>
        </p:txBody>
      </p:sp>
    </p:spTree>
    <p:extLst>
      <p:ext uri="{BB962C8B-B14F-4D97-AF65-F5344CB8AC3E}">
        <p14:creationId xmlns:p14="http://schemas.microsoft.com/office/powerpoint/2010/main" val="1522160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5E8CA-7536-47E7-8D7F-C9FB429E736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4CEFEA4-B88B-4ECD-9D33-F45556CE50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5233" y="-366906"/>
            <a:ext cx="7029470" cy="9096963"/>
          </a:xfrm>
        </p:spPr>
      </p:pic>
      <p:sp>
        <p:nvSpPr>
          <p:cNvPr id="6" name="Rectangle 5">
            <a:extLst>
              <a:ext uri="{FF2B5EF4-FFF2-40B4-BE49-F238E27FC236}">
                <a16:creationId xmlns:a16="http://schemas.microsoft.com/office/drawing/2014/main" id="{9A5A0787-A0AE-46AA-B42A-9FC50E992E19}"/>
              </a:ext>
            </a:extLst>
          </p:cNvPr>
          <p:cNvSpPr/>
          <p:nvPr/>
        </p:nvSpPr>
        <p:spPr>
          <a:xfrm>
            <a:off x="0" y="0"/>
            <a:ext cx="4494391"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quản</a:t>
            </a:r>
            <a:r>
              <a:rPr lang="en-US" b="1" dirty="0"/>
              <a:t> </a:t>
            </a:r>
            <a:r>
              <a:rPr lang="en-US" b="1" dirty="0" err="1"/>
              <a:t>lý</a:t>
            </a:r>
            <a:r>
              <a:rPr lang="en-US" b="1" dirty="0"/>
              <a:t> </a:t>
            </a:r>
            <a:r>
              <a:rPr lang="en-US" b="1" dirty="0" err="1"/>
              <a:t>nhân</a:t>
            </a:r>
            <a:r>
              <a:rPr lang="en-US" b="1" dirty="0"/>
              <a:t> </a:t>
            </a:r>
            <a:r>
              <a:rPr lang="en-US" b="1" dirty="0" err="1"/>
              <a:t>viên</a:t>
            </a:r>
            <a:endParaRPr lang="en-US" b="1" dirty="0"/>
          </a:p>
        </p:txBody>
      </p:sp>
    </p:spTree>
    <p:extLst>
      <p:ext uri="{BB962C8B-B14F-4D97-AF65-F5344CB8AC3E}">
        <p14:creationId xmlns:p14="http://schemas.microsoft.com/office/powerpoint/2010/main" val="1965538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4630-2026-44E5-903A-BECC011385C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B6E45B8-E040-4BED-ACFB-8D28BB3DD2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8711" y="-615198"/>
            <a:ext cx="6412089" cy="8297999"/>
          </a:xfrm>
        </p:spPr>
      </p:pic>
      <p:sp>
        <p:nvSpPr>
          <p:cNvPr id="6" name="Rectangle 5">
            <a:extLst>
              <a:ext uri="{FF2B5EF4-FFF2-40B4-BE49-F238E27FC236}">
                <a16:creationId xmlns:a16="http://schemas.microsoft.com/office/drawing/2014/main" id="{F98344DB-53B1-4AF5-A272-7EAEFAD340E0}"/>
              </a:ext>
            </a:extLst>
          </p:cNvPr>
          <p:cNvSpPr/>
          <p:nvPr/>
        </p:nvSpPr>
        <p:spPr>
          <a:xfrm>
            <a:off x="0" y="0"/>
            <a:ext cx="4494391"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quản</a:t>
            </a:r>
            <a:r>
              <a:rPr lang="en-US" b="1" dirty="0"/>
              <a:t> </a:t>
            </a:r>
            <a:r>
              <a:rPr lang="en-US" b="1" dirty="0" err="1"/>
              <a:t>lý</a:t>
            </a:r>
            <a:r>
              <a:rPr lang="en-US" b="1" dirty="0"/>
              <a:t> </a:t>
            </a:r>
            <a:r>
              <a:rPr lang="en-US" b="1" dirty="0" err="1"/>
              <a:t>nhân</a:t>
            </a:r>
            <a:r>
              <a:rPr lang="en-US" b="1" dirty="0"/>
              <a:t> </a:t>
            </a:r>
            <a:r>
              <a:rPr lang="en-US" b="1" dirty="0" err="1"/>
              <a:t>viên</a:t>
            </a:r>
            <a:endParaRPr lang="en-US" b="1" dirty="0"/>
          </a:p>
        </p:txBody>
      </p:sp>
    </p:spTree>
    <p:extLst>
      <p:ext uri="{BB962C8B-B14F-4D97-AF65-F5344CB8AC3E}">
        <p14:creationId xmlns:p14="http://schemas.microsoft.com/office/powerpoint/2010/main" val="4179708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56AA70-DCB8-4F5C-AA34-0F6F9059222F}"/>
              </a:ext>
            </a:extLst>
          </p:cNvPr>
          <p:cNvSpPr txBox="1"/>
          <p:nvPr/>
        </p:nvSpPr>
        <p:spPr>
          <a:xfrm>
            <a:off x="178639" y="492364"/>
            <a:ext cx="9563100" cy="3880549"/>
          </a:xfrm>
          <a:prstGeom prst="rect">
            <a:avLst/>
          </a:prstGeom>
          <a:noFill/>
        </p:spPr>
        <p:txBody>
          <a:bodyPr wrap="square" rtlCol="0">
            <a:spAutoFit/>
          </a:bodyPr>
          <a:lstStyle/>
          <a:p>
            <a:r>
              <a:rPr lang="en-US" dirty="0" err="1"/>
              <a:t>Giới</a:t>
            </a:r>
            <a:r>
              <a:rPr lang="en-US" dirty="0"/>
              <a:t> </a:t>
            </a:r>
            <a:r>
              <a:rPr lang="en-US" dirty="0" err="1"/>
              <a:t>thiệu</a:t>
            </a:r>
            <a:r>
              <a:rPr lang="en-US" dirty="0"/>
              <a:t>:</a:t>
            </a:r>
          </a:p>
          <a:p>
            <a:endParaRPr lang="en-US" dirty="0"/>
          </a:p>
          <a:p>
            <a:pPr marL="0" marR="0" algn="just"/>
            <a:r>
              <a:rPr lang="en-US" sz="1800" dirty="0">
                <a:solidFill>
                  <a:srgbClr val="212529"/>
                </a:solidFill>
                <a:effectLst/>
                <a:latin typeface="Segoe UI" panose="020B0502040204020203" pitchFamily="34" charset="0"/>
                <a:ea typeface="Times New Roman" panose="02020603050405020304" pitchFamily="18" charset="0"/>
              </a:rPr>
              <a:t>Khi </a:t>
            </a:r>
            <a:r>
              <a:rPr lang="en-US" sz="1800" dirty="0" err="1">
                <a:solidFill>
                  <a:srgbClr val="212529"/>
                </a:solidFill>
                <a:effectLst/>
                <a:latin typeface="Segoe UI" panose="020B0502040204020203" pitchFamily="34" charset="0"/>
                <a:ea typeface="Times New Roman" panose="02020603050405020304" pitchFamily="18" charset="0"/>
              </a:rPr>
              <a:t>công</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việc</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kinh</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doanh</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sách</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sạn</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được</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mở</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rộng</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về</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quy</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mô</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theo</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đó</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số</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lượng</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nhân</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viên</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cũng</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tăng</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theo</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công</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việc</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của</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mỗi</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nhân</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viên</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cũng</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trở</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nên</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vất</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vả</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nhiều</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hơn</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việc</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quản</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lí</a:t>
            </a:r>
            <a:r>
              <a:rPr lang="en-US" sz="1800" dirty="0">
                <a:solidFill>
                  <a:srgbClr val="212529"/>
                </a:solidFill>
                <a:effectLst/>
                <a:latin typeface="Segoe UI" panose="020B0502040204020203" pitchFamily="34" charset="0"/>
                <a:ea typeface="Times New Roman" panose="02020603050405020304" pitchFamily="18" charset="0"/>
              </a:rPr>
              <a:t> qui </a:t>
            </a:r>
            <a:r>
              <a:rPr lang="en-US" sz="1800" dirty="0" err="1">
                <a:solidFill>
                  <a:srgbClr val="212529"/>
                </a:solidFill>
                <a:effectLst/>
                <a:latin typeface="Segoe UI" panose="020B0502040204020203" pitchFamily="34" charset="0"/>
                <a:ea typeface="Times New Roman" panose="02020603050405020304" pitchFamily="18" charset="0"/>
              </a:rPr>
              <a:t>trình</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khách</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sạn</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bằng</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phương</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pháp</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truyền</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thống</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mất</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nhiều</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thời</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gian</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và</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công</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sức</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của</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mọi</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người</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và</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việc</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thường</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xuyên</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nhầm</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lẫn</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thiếu</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sót</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dẫn</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đến</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nhiều</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thiệt</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hại</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là</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điều</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có</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thể</a:t>
            </a:r>
            <a:r>
              <a:rPr lang="en-US" sz="1800" dirty="0">
                <a:solidFill>
                  <a:srgbClr val="212529"/>
                </a:solidFill>
                <a:effectLst/>
                <a:latin typeface="Segoe UI" panose="020B0502040204020203" pitchFamily="34" charset="0"/>
                <a:ea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rPr>
              <a:t>xảy</a:t>
            </a:r>
            <a:r>
              <a:rPr lang="en-US" sz="1800" dirty="0">
                <a:solidFill>
                  <a:srgbClr val="212529"/>
                </a:solidFill>
                <a:effectLst/>
                <a:latin typeface="Segoe UI" panose="020B0502040204020203" pitchFamily="34" charset="0"/>
                <a:ea typeface="Times New Roman" panose="02020603050405020304" pitchFamily="18" charset="0"/>
              </a:rPr>
              <a:t> ra.</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1000"/>
              </a:spcAft>
            </a:pP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Sự</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phản</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hồi</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thông</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tin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nhanh</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chóng</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chính</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xác</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với</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khách</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hàng</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điều</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quan</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trọng</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do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việc</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chậm</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trễ</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cũng</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nhu</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sai</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sót</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cung</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cấp</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thông</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tin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khách</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hàng</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sẽ</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làm</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mất</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uy</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tín</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dẫn</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đến</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tổn</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thất</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doanh</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thu</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thị</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phần</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khách</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sạn</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Hàng</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hóa</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dịch</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vụ</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tốn</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thất</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nếu</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như</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báo</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cáo</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tức</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bởi</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vì</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người</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quản</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lý</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cần</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phải</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chờ</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đợi</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nhân</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viên</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cấp</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dưới</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thống</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kê</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báo</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cáo</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vào</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cuối</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tuần</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cuối</a:t>
            </a:r>
            <a:r>
              <a:rPr lang="en-US"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tháng</a:t>
            </a:r>
            <a:endParaRPr lang="en-US" dirty="0"/>
          </a:p>
          <a:p>
            <a:endParaRPr lang="en-US" dirty="0"/>
          </a:p>
        </p:txBody>
      </p:sp>
    </p:spTree>
    <p:extLst>
      <p:ext uri="{BB962C8B-B14F-4D97-AF65-F5344CB8AC3E}">
        <p14:creationId xmlns:p14="http://schemas.microsoft.com/office/powerpoint/2010/main" val="3336576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B819-2293-45B0-98F6-76BB99E3E96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8AA7C79-A9BE-439D-899A-11D7FD7EED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5952" y="-1804138"/>
            <a:ext cx="7382932" cy="9554384"/>
          </a:xfrm>
        </p:spPr>
      </p:pic>
      <p:sp>
        <p:nvSpPr>
          <p:cNvPr id="6" name="Rectangle 5">
            <a:extLst>
              <a:ext uri="{FF2B5EF4-FFF2-40B4-BE49-F238E27FC236}">
                <a16:creationId xmlns:a16="http://schemas.microsoft.com/office/drawing/2014/main" id="{9BC2BCFB-DCFA-4E86-BD6E-ED2380F6CEFF}"/>
              </a:ext>
            </a:extLst>
          </p:cNvPr>
          <p:cNvSpPr/>
          <p:nvPr/>
        </p:nvSpPr>
        <p:spPr>
          <a:xfrm>
            <a:off x="0" y="0"/>
            <a:ext cx="4494391"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quản</a:t>
            </a:r>
            <a:r>
              <a:rPr lang="en-US" b="1" dirty="0"/>
              <a:t> </a:t>
            </a:r>
            <a:r>
              <a:rPr lang="en-US" b="1" dirty="0" err="1"/>
              <a:t>lý</a:t>
            </a:r>
            <a:r>
              <a:rPr lang="en-US" b="1" dirty="0"/>
              <a:t> </a:t>
            </a:r>
            <a:r>
              <a:rPr lang="en-US" b="1" dirty="0" err="1"/>
              <a:t>phiếu</a:t>
            </a:r>
            <a:r>
              <a:rPr lang="en-US" b="1" dirty="0"/>
              <a:t> </a:t>
            </a:r>
            <a:r>
              <a:rPr lang="en-US" b="1" dirty="0" err="1"/>
              <a:t>dịch</a:t>
            </a:r>
            <a:r>
              <a:rPr lang="en-US" b="1" dirty="0"/>
              <a:t> </a:t>
            </a:r>
            <a:r>
              <a:rPr lang="en-US" b="1" dirty="0" err="1"/>
              <a:t>vụ</a:t>
            </a:r>
            <a:endParaRPr lang="en-US" b="1" dirty="0"/>
          </a:p>
        </p:txBody>
      </p:sp>
    </p:spTree>
    <p:extLst>
      <p:ext uri="{BB962C8B-B14F-4D97-AF65-F5344CB8AC3E}">
        <p14:creationId xmlns:p14="http://schemas.microsoft.com/office/powerpoint/2010/main" val="443460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6FCC-C242-4215-A3DB-16C0B91AE4F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2F63CAD-D054-487C-BB1C-04C9E097A8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3945" y="-369156"/>
            <a:ext cx="6660443" cy="8619398"/>
          </a:xfrm>
        </p:spPr>
      </p:pic>
      <p:sp>
        <p:nvSpPr>
          <p:cNvPr id="6" name="Rectangle 5">
            <a:extLst>
              <a:ext uri="{FF2B5EF4-FFF2-40B4-BE49-F238E27FC236}">
                <a16:creationId xmlns:a16="http://schemas.microsoft.com/office/drawing/2014/main" id="{C3EB0840-62DC-4968-AC1D-43FB53330041}"/>
              </a:ext>
            </a:extLst>
          </p:cNvPr>
          <p:cNvSpPr/>
          <p:nvPr/>
        </p:nvSpPr>
        <p:spPr>
          <a:xfrm>
            <a:off x="0" y="0"/>
            <a:ext cx="4494391"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quản</a:t>
            </a:r>
            <a:r>
              <a:rPr lang="en-US" b="1" dirty="0"/>
              <a:t> </a:t>
            </a:r>
            <a:r>
              <a:rPr lang="en-US" b="1" dirty="0" err="1"/>
              <a:t>lý</a:t>
            </a:r>
            <a:r>
              <a:rPr lang="en-US" b="1" dirty="0"/>
              <a:t> </a:t>
            </a:r>
            <a:r>
              <a:rPr lang="en-US" b="1" dirty="0" err="1"/>
              <a:t>phiếu</a:t>
            </a:r>
            <a:r>
              <a:rPr lang="en-US" b="1" dirty="0"/>
              <a:t> </a:t>
            </a:r>
            <a:r>
              <a:rPr lang="en-US" b="1" dirty="0" err="1"/>
              <a:t>dịch</a:t>
            </a:r>
            <a:r>
              <a:rPr lang="en-US" b="1" dirty="0"/>
              <a:t> </a:t>
            </a:r>
            <a:r>
              <a:rPr lang="en-US" b="1" dirty="0" err="1"/>
              <a:t>vụ</a:t>
            </a:r>
            <a:endParaRPr lang="en-US" b="1" dirty="0"/>
          </a:p>
        </p:txBody>
      </p:sp>
    </p:spTree>
    <p:extLst>
      <p:ext uri="{BB962C8B-B14F-4D97-AF65-F5344CB8AC3E}">
        <p14:creationId xmlns:p14="http://schemas.microsoft.com/office/powerpoint/2010/main" val="3716997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C1CE-1E91-4642-98EA-78CB696BFE5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157201E-3D4F-42F9-8D8D-6E873E0B4A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318043" cy="10637979"/>
          </a:xfrm>
        </p:spPr>
      </p:pic>
      <p:sp>
        <p:nvSpPr>
          <p:cNvPr id="6" name="Rectangle 5">
            <a:extLst>
              <a:ext uri="{FF2B5EF4-FFF2-40B4-BE49-F238E27FC236}">
                <a16:creationId xmlns:a16="http://schemas.microsoft.com/office/drawing/2014/main" id="{1FA5DFE3-34A1-4BC3-B09E-9F302F6154E9}"/>
              </a:ext>
            </a:extLst>
          </p:cNvPr>
          <p:cNvSpPr/>
          <p:nvPr/>
        </p:nvSpPr>
        <p:spPr>
          <a:xfrm>
            <a:off x="0" y="0"/>
            <a:ext cx="4494391"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quản</a:t>
            </a:r>
            <a:r>
              <a:rPr lang="en-US" b="1" dirty="0"/>
              <a:t> </a:t>
            </a:r>
            <a:r>
              <a:rPr lang="en-US" b="1" dirty="0" err="1"/>
              <a:t>lý</a:t>
            </a:r>
            <a:r>
              <a:rPr lang="en-US" b="1" dirty="0"/>
              <a:t> </a:t>
            </a:r>
            <a:r>
              <a:rPr lang="en-US" b="1" dirty="0" err="1"/>
              <a:t>phiếu</a:t>
            </a:r>
            <a:r>
              <a:rPr lang="en-US" b="1" dirty="0"/>
              <a:t> </a:t>
            </a:r>
            <a:r>
              <a:rPr lang="en-US" b="1" dirty="0" err="1"/>
              <a:t>dịch</a:t>
            </a:r>
            <a:r>
              <a:rPr lang="en-US" b="1" dirty="0"/>
              <a:t> </a:t>
            </a:r>
            <a:r>
              <a:rPr lang="en-US" b="1" dirty="0" err="1"/>
              <a:t>vụ</a:t>
            </a:r>
            <a:endParaRPr lang="en-US" b="1" dirty="0"/>
          </a:p>
        </p:txBody>
      </p:sp>
    </p:spTree>
    <p:extLst>
      <p:ext uri="{BB962C8B-B14F-4D97-AF65-F5344CB8AC3E}">
        <p14:creationId xmlns:p14="http://schemas.microsoft.com/office/powerpoint/2010/main" val="3354449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A1F0A-72BF-4AE4-A1D5-E9C7500C5E2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736C2B1-01B7-457D-99F9-0082104892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8319" y="-791540"/>
            <a:ext cx="7012113" cy="9074502"/>
          </a:xfrm>
        </p:spPr>
      </p:pic>
      <p:sp>
        <p:nvSpPr>
          <p:cNvPr id="6" name="Rectangle 5">
            <a:extLst>
              <a:ext uri="{FF2B5EF4-FFF2-40B4-BE49-F238E27FC236}">
                <a16:creationId xmlns:a16="http://schemas.microsoft.com/office/drawing/2014/main" id="{7D34CA1E-8768-4184-A44F-A344CD54F796}"/>
              </a:ext>
            </a:extLst>
          </p:cNvPr>
          <p:cNvSpPr/>
          <p:nvPr/>
        </p:nvSpPr>
        <p:spPr>
          <a:xfrm>
            <a:off x="0" y="0"/>
            <a:ext cx="4494391"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quản</a:t>
            </a:r>
            <a:r>
              <a:rPr lang="en-US" b="1" dirty="0"/>
              <a:t> </a:t>
            </a:r>
            <a:r>
              <a:rPr lang="en-US" b="1" dirty="0" err="1"/>
              <a:t>lý</a:t>
            </a:r>
            <a:r>
              <a:rPr lang="en-US" b="1" dirty="0"/>
              <a:t> </a:t>
            </a:r>
            <a:r>
              <a:rPr lang="en-US" b="1" dirty="0" err="1"/>
              <a:t>tiện</a:t>
            </a:r>
            <a:r>
              <a:rPr lang="en-US" b="1" dirty="0"/>
              <a:t> </a:t>
            </a:r>
            <a:r>
              <a:rPr lang="en-US" b="1" dirty="0" err="1"/>
              <a:t>nghi</a:t>
            </a:r>
            <a:endParaRPr lang="en-US" b="1" dirty="0"/>
          </a:p>
        </p:txBody>
      </p:sp>
    </p:spTree>
    <p:extLst>
      <p:ext uri="{BB962C8B-B14F-4D97-AF65-F5344CB8AC3E}">
        <p14:creationId xmlns:p14="http://schemas.microsoft.com/office/powerpoint/2010/main" val="1423228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E2AC-05C8-444D-B6F7-06F6FA0AF7B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B419327-9D33-4A7E-B7E5-ED3141A1D4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5676" y="-1052321"/>
            <a:ext cx="9286273" cy="12017531"/>
          </a:xfrm>
        </p:spPr>
      </p:pic>
      <p:sp>
        <p:nvSpPr>
          <p:cNvPr id="6" name="Rectangle 5">
            <a:extLst>
              <a:ext uri="{FF2B5EF4-FFF2-40B4-BE49-F238E27FC236}">
                <a16:creationId xmlns:a16="http://schemas.microsoft.com/office/drawing/2014/main" id="{D54C18A4-356C-49D8-8B23-810FEB2B6374}"/>
              </a:ext>
            </a:extLst>
          </p:cNvPr>
          <p:cNvSpPr/>
          <p:nvPr/>
        </p:nvSpPr>
        <p:spPr>
          <a:xfrm>
            <a:off x="0" y="0"/>
            <a:ext cx="4494391"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quản</a:t>
            </a:r>
            <a:r>
              <a:rPr lang="en-US" b="1" dirty="0"/>
              <a:t> </a:t>
            </a:r>
            <a:r>
              <a:rPr lang="en-US" b="1" dirty="0" err="1"/>
              <a:t>tiện</a:t>
            </a:r>
            <a:r>
              <a:rPr lang="en-US" b="1" dirty="0"/>
              <a:t> </a:t>
            </a:r>
            <a:r>
              <a:rPr lang="en-US" b="1" dirty="0" err="1"/>
              <a:t>nghi</a:t>
            </a:r>
            <a:endParaRPr lang="en-US" b="1" dirty="0"/>
          </a:p>
        </p:txBody>
      </p:sp>
    </p:spTree>
    <p:extLst>
      <p:ext uri="{BB962C8B-B14F-4D97-AF65-F5344CB8AC3E}">
        <p14:creationId xmlns:p14="http://schemas.microsoft.com/office/powerpoint/2010/main" val="910643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C181-BF95-4D9C-8B57-CE86908680A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2A92D83-3BBC-4F11-92BC-8E31276232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926" y="-772025"/>
            <a:ext cx="11576222" cy="14980995"/>
          </a:xfrm>
        </p:spPr>
      </p:pic>
      <p:sp>
        <p:nvSpPr>
          <p:cNvPr id="6" name="Rectangle 5">
            <a:extLst>
              <a:ext uri="{FF2B5EF4-FFF2-40B4-BE49-F238E27FC236}">
                <a16:creationId xmlns:a16="http://schemas.microsoft.com/office/drawing/2014/main" id="{C9F56993-B988-48D5-98CA-9A7498C9DDBD}"/>
              </a:ext>
            </a:extLst>
          </p:cNvPr>
          <p:cNvSpPr/>
          <p:nvPr/>
        </p:nvSpPr>
        <p:spPr>
          <a:xfrm>
            <a:off x="0" y="0"/>
            <a:ext cx="4494391"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quản</a:t>
            </a:r>
            <a:r>
              <a:rPr lang="en-US" b="1" dirty="0"/>
              <a:t> </a:t>
            </a:r>
            <a:r>
              <a:rPr lang="en-US" b="1" dirty="0" err="1"/>
              <a:t>lý</a:t>
            </a:r>
            <a:r>
              <a:rPr lang="en-US" b="1" dirty="0"/>
              <a:t> </a:t>
            </a:r>
            <a:r>
              <a:rPr lang="en-US" b="1" dirty="0" err="1"/>
              <a:t>tiện</a:t>
            </a:r>
            <a:r>
              <a:rPr lang="en-US" b="1" dirty="0"/>
              <a:t> </a:t>
            </a:r>
            <a:r>
              <a:rPr lang="en-US" b="1" dirty="0" err="1"/>
              <a:t>nghi</a:t>
            </a:r>
            <a:endParaRPr lang="en-US" b="1" dirty="0"/>
          </a:p>
        </p:txBody>
      </p:sp>
    </p:spTree>
    <p:extLst>
      <p:ext uri="{BB962C8B-B14F-4D97-AF65-F5344CB8AC3E}">
        <p14:creationId xmlns:p14="http://schemas.microsoft.com/office/powerpoint/2010/main" val="3975428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D0F3-D2F0-44EE-A413-2AEBB54DBDA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71DABC4-2393-44C0-A27A-1E3D89F5E7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973" y="-6455671"/>
            <a:ext cx="11986053" cy="15511364"/>
          </a:xfrm>
        </p:spPr>
      </p:pic>
      <p:sp>
        <p:nvSpPr>
          <p:cNvPr id="6" name="Rectangle 5">
            <a:extLst>
              <a:ext uri="{FF2B5EF4-FFF2-40B4-BE49-F238E27FC236}">
                <a16:creationId xmlns:a16="http://schemas.microsoft.com/office/drawing/2014/main" id="{27DAC634-2B0F-4DE6-AECB-4226D1E2D6F2}"/>
              </a:ext>
            </a:extLst>
          </p:cNvPr>
          <p:cNvSpPr/>
          <p:nvPr/>
        </p:nvSpPr>
        <p:spPr>
          <a:xfrm>
            <a:off x="0" y="0"/>
            <a:ext cx="4494391"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quản</a:t>
            </a:r>
            <a:r>
              <a:rPr lang="en-US" b="1" dirty="0"/>
              <a:t> </a:t>
            </a:r>
            <a:r>
              <a:rPr lang="en-US" b="1" dirty="0" err="1"/>
              <a:t>lý</a:t>
            </a:r>
            <a:r>
              <a:rPr lang="en-US" b="1" dirty="0"/>
              <a:t> </a:t>
            </a:r>
            <a:r>
              <a:rPr lang="en-US" b="1" dirty="0" err="1"/>
              <a:t>tiện</a:t>
            </a:r>
            <a:r>
              <a:rPr lang="en-US" b="1" dirty="0"/>
              <a:t> </a:t>
            </a:r>
            <a:r>
              <a:rPr lang="en-US" b="1" dirty="0" err="1"/>
              <a:t>nghi</a:t>
            </a:r>
            <a:endParaRPr lang="en-US" b="1" dirty="0"/>
          </a:p>
        </p:txBody>
      </p:sp>
    </p:spTree>
    <p:extLst>
      <p:ext uri="{BB962C8B-B14F-4D97-AF65-F5344CB8AC3E}">
        <p14:creationId xmlns:p14="http://schemas.microsoft.com/office/powerpoint/2010/main" val="1598790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7F6B-FA0E-4FF5-A0B2-BCEFB04250E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092DD98-13C8-42FD-998D-276B8D11AB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4936" y="-6245933"/>
            <a:ext cx="6816797" cy="8821739"/>
          </a:xfrm>
        </p:spPr>
      </p:pic>
      <p:pic>
        <p:nvPicPr>
          <p:cNvPr id="9" name="Picture 8">
            <a:extLst>
              <a:ext uri="{FF2B5EF4-FFF2-40B4-BE49-F238E27FC236}">
                <a16:creationId xmlns:a16="http://schemas.microsoft.com/office/drawing/2014/main" id="{C07BB777-514C-478A-9B8B-B6BF9C6FD5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4936" y="1603022"/>
            <a:ext cx="6839375" cy="6858000"/>
          </a:xfrm>
          <a:prstGeom prst="rect">
            <a:avLst/>
          </a:prstGeom>
        </p:spPr>
      </p:pic>
      <p:sp>
        <p:nvSpPr>
          <p:cNvPr id="10" name="Rectangle 9">
            <a:extLst>
              <a:ext uri="{FF2B5EF4-FFF2-40B4-BE49-F238E27FC236}">
                <a16:creationId xmlns:a16="http://schemas.microsoft.com/office/drawing/2014/main" id="{A6F52E87-F186-426C-9EB1-67FCE124842F}"/>
              </a:ext>
            </a:extLst>
          </p:cNvPr>
          <p:cNvSpPr/>
          <p:nvPr/>
        </p:nvSpPr>
        <p:spPr>
          <a:xfrm>
            <a:off x="0" y="0"/>
            <a:ext cx="4494391"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quản</a:t>
            </a:r>
            <a:r>
              <a:rPr lang="en-US" b="1" dirty="0"/>
              <a:t> </a:t>
            </a:r>
            <a:r>
              <a:rPr lang="en-US" b="1" dirty="0" err="1"/>
              <a:t>lý</a:t>
            </a:r>
            <a:r>
              <a:rPr lang="en-US" b="1" dirty="0"/>
              <a:t> </a:t>
            </a:r>
            <a:r>
              <a:rPr lang="en-US" b="1" dirty="0" err="1"/>
              <a:t>tài</a:t>
            </a:r>
            <a:r>
              <a:rPr lang="en-US" b="1" dirty="0"/>
              <a:t> </a:t>
            </a:r>
            <a:r>
              <a:rPr lang="en-US" b="1" dirty="0" err="1"/>
              <a:t>khoản</a:t>
            </a:r>
            <a:endParaRPr lang="en-US" b="1" dirty="0"/>
          </a:p>
        </p:txBody>
      </p:sp>
    </p:spTree>
    <p:extLst>
      <p:ext uri="{BB962C8B-B14F-4D97-AF65-F5344CB8AC3E}">
        <p14:creationId xmlns:p14="http://schemas.microsoft.com/office/powerpoint/2010/main" val="4005706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BAB385-6FB0-46ED-AC0E-83CC6BEA46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4113" y="-1547911"/>
            <a:ext cx="9287933" cy="12019680"/>
          </a:xfrm>
        </p:spPr>
      </p:pic>
      <p:sp>
        <p:nvSpPr>
          <p:cNvPr id="6" name="Rectangle 5">
            <a:extLst>
              <a:ext uri="{FF2B5EF4-FFF2-40B4-BE49-F238E27FC236}">
                <a16:creationId xmlns:a16="http://schemas.microsoft.com/office/drawing/2014/main" id="{0489F61C-887F-43B4-AC73-EB8702B22407}"/>
              </a:ext>
            </a:extLst>
          </p:cNvPr>
          <p:cNvSpPr/>
          <p:nvPr/>
        </p:nvSpPr>
        <p:spPr>
          <a:xfrm>
            <a:off x="0" y="0"/>
            <a:ext cx="4494391"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quản</a:t>
            </a:r>
            <a:r>
              <a:rPr lang="en-US" b="1" dirty="0"/>
              <a:t> </a:t>
            </a:r>
            <a:r>
              <a:rPr lang="en-US" b="1" dirty="0" err="1"/>
              <a:t>lý</a:t>
            </a:r>
            <a:r>
              <a:rPr lang="en-US" b="1" dirty="0"/>
              <a:t> </a:t>
            </a:r>
            <a:r>
              <a:rPr lang="en-US" b="1" dirty="0" err="1"/>
              <a:t>tài</a:t>
            </a:r>
            <a:r>
              <a:rPr lang="en-US" b="1" dirty="0"/>
              <a:t> </a:t>
            </a:r>
            <a:r>
              <a:rPr lang="en-US" b="1" dirty="0" err="1"/>
              <a:t>khoản</a:t>
            </a:r>
            <a:endParaRPr lang="en-US" b="1" dirty="0"/>
          </a:p>
        </p:txBody>
      </p:sp>
    </p:spTree>
    <p:extLst>
      <p:ext uri="{BB962C8B-B14F-4D97-AF65-F5344CB8AC3E}">
        <p14:creationId xmlns:p14="http://schemas.microsoft.com/office/powerpoint/2010/main" val="1257401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F79D-8BED-404B-B5D2-CBDAACDE1754}"/>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9092243B-0434-4578-91A9-D63FBC2121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812756"/>
            <a:ext cx="10424696" cy="13490787"/>
          </a:xfrm>
        </p:spPr>
      </p:pic>
      <p:sp>
        <p:nvSpPr>
          <p:cNvPr id="10" name="Rectangle 9">
            <a:extLst>
              <a:ext uri="{FF2B5EF4-FFF2-40B4-BE49-F238E27FC236}">
                <a16:creationId xmlns:a16="http://schemas.microsoft.com/office/drawing/2014/main" id="{6B0F4BFA-75B9-4400-ABD4-75585710418C}"/>
              </a:ext>
            </a:extLst>
          </p:cNvPr>
          <p:cNvSpPr/>
          <p:nvPr/>
        </p:nvSpPr>
        <p:spPr>
          <a:xfrm>
            <a:off x="0" y="0"/>
            <a:ext cx="4494391"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quản</a:t>
            </a:r>
            <a:r>
              <a:rPr lang="en-US" b="1" dirty="0"/>
              <a:t> </a:t>
            </a:r>
            <a:r>
              <a:rPr lang="en-US" b="1" dirty="0" err="1"/>
              <a:t>lý</a:t>
            </a:r>
            <a:r>
              <a:rPr lang="en-US" b="1" dirty="0"/>
              <a:t> </a:t>
            </a:r>
            <a:r>
              <a:rPr lang="en-US" b="1" dirty="0" err="1"/>
              <a:t>tài</a:t>
            </a:r>
            <a:r>
              <a:rPr lang="en-US" b="1" dirty="0"/>
              <a:t> </a:t>
            </a:r>
            <a:r>
              <a:rPr lang="en-US" b="1" dirty="0" err="1"/>
              <a:t>khoản</a:t>
            </a:r>
            <a:endParaRPr lang="en-US" b="1" dirty="0"/>
          </a:p>
        </p:txBody>
      </p:sp>
    </p:spTree>
    <p:extLst>
      <p:ext uri="{BB962C8B-B14F-4D97-AF65-F5344CB8AC3E}">
        <p14:creationId xmlns:p14="http://schemas.microsoft.com/office/powerpoint/2010/main" val="155315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0F0768-D94C-409B-B744-3CDF5E484863}"/>
              </a:ext>
            </a:extLst>
          </p:cNvPr>
          <p:cNvSpPr txBox="1"/>
          <p:nvPr/>
        </p:nvSpPr>
        <p:spPr>
          <a:xfrm>
            <a:off x="406400" y="124178"/>
            <a:ext cx="8195733" cy="458587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2. </a:t>
            </a:r>
            <a:r>
              <a:rPr lang="en-US" dirty="0" err="1">
                <a:latin typeface="Arial" panose="020B0604020202020204" pitchFamily="34" charset="0"/>
                <a:cs typeface="Arial" panose="020B0604020202020204" pitchFamily="34" charset="0"/>
              </a:rPr>
              <a:t>Nghiệp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vụ</a:t>
            </a:r>
            <a:r>
              <a:rPr lang="en-US" dirty="0">
                <a:latin typeface="Arial" panose="020B0604020202020204" pitchFamily="34" charset="0"/>
                <a:cs typeface="Arial" panose="020B0604020202020204" pitchFamily="34" charset="0"/>
              </a:rPr>
              <a:t>:</a:t>
            </a:r>
          </a:p>
          <a:p>
            <a:pPr algn="just"/>
            <a:r>
              <a:rPr lang="vi-VN" sz="1600" b="1" i="0" dirty="0">
                <a:solidFill>
                  <a:srgbClr val="333333"/>
                </a:solidFill>
                <a:effectLst/>
                <a:latin typeface="Roboto"/>
              </a:rPr>
              <a:t>Quy trình check in</a:t>
            </a:r>
            <a:r>
              <a:rPr lang="en-US" sz="1600" b="1" i="0" dirty="0">
                <a:solidFill>
                  <a:srgbClr val="333333"/>
                </a:solidFill>
                <a:effectLst/>
                <a:latin typeface="Roboto"/>
              </a:rPr>
              <a:t>:</a:t>
            </a:r>
          </a:p>
          <a:p>
            <a:pPr algn="just"/>
            <a:r>
              <a:rPr lang="en-US" sz="1600" b="0" i="0" dirty="0">
                <a:solidFill>
                  <a:srgbClr val="333333"/>
                </a:solidFill>
                <a:effectLst/>
                <a:latin typeface="Roboto"/>
              </a:rPr>
              <a:t>- </a:t>
            </a:r>
            <a:r>
              <a:rPr lang="vi-VN" sz="1600" b="0" i="0" dirty="0">
                <a:solidFill>
                  <a:srgbClr val="333333"/>
                </a:solidFill>
                <a:effectLst/>
                <a:latin typeface="Roboto"/>
              </a:rPr>
              <a:t>Lễ tân chào khách bằng nụ cười niềm nở và tiếp nhận thông tin từ khách hàng.</a:t>
            </a:r>
          </a:p>
          <a:p>
            <a:pPr algn="l"/>
            <a:r>
              <a:rPr lang="en-US" sz="1600" b="0" i="0" dirty="0">
                <a:solidFill>
                  <a:srgbClr val="333333"/>
                </a:solidFill>
                <a:effectLst/>
                <a:latin typeface="Roboto"/>
              </a:rPr>
              <a:t>- </a:t>
            </a:r>
            <a:r>
              <a:rPr lang="vi-VN" sz="1600" b="0" i="0" dirty="0">
                <a:solidFill>
                  <a:srgbClr val="333333"/>
                </a:solidFill>
                <a:effectLst/>
                <a:latin typeface="Roboto"/>
              </a:rPr>
              <a:t>Lễ tân kiểm tra hoặc hỏi xem khách đã đặt phòng trước chưa. Nếu chưa thì hỏi về yêu cầu của khách và dựa vào tình trạng thực tế để sắp xếp phù hợp.</a:t>
            </a:r>
          </a:p>
          <a:p>
            <a:pPr algn="l"/>
            <a:r>
              <a:rPr lang="en-US" sz="1600" b="0" i="0" dirty="0">
                <a:solidFill>
                  <a:srgbClr val="333333"/>
                </a:solidFill>
                <a:effectLst/>
                <a:latin typeface="Roboto"/>
              </a:rPr>
              <a:t>- </a:t>
            </a:r>
            <a:r>
              <a:rPr lang="vi-VN" sz="1600" b="0" i="0" dirty="0">
                <a:solidFill>
                  <a:srgbClr val="333333"/>
                </a:solidFill>
                <a:effectLst/>
                <a:latin typeface="Roboto"/>
              </a:rPr>
              <a:t>Thông báo loại phòng khách chọn, giá phòng, phương thức thanh toán, dịch vụ kèm theo và chương trình khuyến mãi.</a:t>
            </a:r>
          </a:p>
          <a:p>
            <a:pPr algn="l"/>
            <a:r>
              <a:rPr lang="en-US" sz="1600" b="0" i="0" dirty="0">
                <a:solidFill>
                  <a:srgbClr val="333333"/>
                </a:solidFill>
                <a:effectLst/>
                <a:latin typeface="Roboto"/>
              </a:rPr>
              <a:t>- </a:t>
            </a:r>
            <a:r>
              <a:rPr lang="vi-VN" sz="1600" b="0" i="0" dirty="0">
                <a:solidFill>
                  <a:srgbClr val="333333"/>
                </a:solidFill>
                <a:effectLst/>
                <a:latin typeface="Roboto"/>
              </a:rPr>
              <a:t>Khi khách đồng ý thì thông báo cho bộ phận liên quan để chuẩn bị phòng.</a:t>
            </a:r>
          </a:p>
          <a:p>
            <a:pPr algn="l"/>
            <a:r>
              <a:rPr lang="en-US" sz="1600" b="0" i="0" dirty="0">
                <a:solidFill>
                  <a:srgbClr val="333333"/>
                </a:solidFill>
                <a:effectLst/>
                <a:latin typeface="Roboto"/>
              </a:rPr>
              <a:t>- </a:t>
            </a:r>
            <a:r>
              <a:rPr lang="vi-VN" sz="1600" b="0" i="0" dirty="0">
                <a:solidFill>
                  <a:srgbClr val="333333"/>
                </a:solidFill>
                <a:effectLst/>
                <a:latin typeface="Roboto"/>
              </a:rPr>
              <a:t>Xin thông tin cá nhân, mượn giấy tờ tùy thân để làm thủ tục cho khách ký xác nhận đặt phòng.</a:t>
            </a:r>
          </a:p>
          <a:p>
            <a:pPr algn="l"/>
            <a:r>
              <a:rPr lang="en-US" sz="1600" b="0" i="0" dirty="0">
                <a:solidFill>
                  <a:srgbClr val="333333"/>
                </a:solidFill>
                <a:effectLst/>
                <a:latin typeface="Roboto"/>
              </a:rPr>
              <a:t>- </a:t>
            </a:r>
            <a:r>
              <a:rPr lang="vi-VN" sz="1600" b="0" i="0" dirty="0">
                <a:solidFill>
                  <a:srgbClr val="333333"/>
                </a:solidFill>
                <a:effectLst/>
                <a:latin typeface="Roboto"/>
              </a:rPr>
              <a:t>Giới thiệu sơ lược cho khách về địa điểm du lịch, dịch vụ xung quanh, giá vé nếu khách yêu cầu.</a:t>
            </a:r>
          </a:p>
          <a:p>
            <a:pPr algn="l"/>
            <a:r>
              <a:rPr lang="en-US" sz="1600" b="0" i="0" dirty="0">
                <a:solidFill>
                  <a:srgbClr val="333333"/>
                </a:solidFill>
                <a:effectLst/>
                <a:latin typeface="Roboto"/>
              </a:rPr>
              <a:t>- </a:t>
            </a:r>
            <a:r>
              <a:rPr lang="vi-VN" sz="1600" b="0" i="0" dirty="0">
                <a:solidFill>
                  <a:srgbClr val="333333"/>
                </a:solidFill>
                <a:effectLst/>
                <a:latin typeface="Roboto"/>
              </a:rPr>
              <a:t>Hỏi khách có yêu cầu gì đặc biệt không.</a:t>
            </a:r>
          </a:p>
          <a:p>
            <a:pPr algn="l"/>
            <a:r>
              <a:rPr lang="en-US" sz="1600" b="0" i="0" dirty="0">
                <a:solidFill>
                  <a:srgbClr val="333333"/>
                </a:solidFill>
                <a:effectLst/>
                <a:latin typeface="Roboto"/>
              </a:rPr>
              <a:t>- </a:t>
            </a:r>
            <a:r>
              <a:rPr lang="vi-VN" sz="1600" b="0" i="0" dirty="0">
                <a:solidFill>
                  <a:srgbClr val="333333"/>
                </a:solidFill>
                <a:effectLst/>
                <a:latin typeface="Roboto"/>
              </a:rPr>
              <a:t>Giao chìa khóa cho khách lên nhận phòng.</a:t>
            </a:r>
          </a:p>
          <a:p>
            <a:pPr algn="l"/>
            <a:r>
              <a:rPr lang="en-US" sz="1600" b="0" i="0" dirty="0">
                <a:solidFill>
                  <a:srgbClr val="333333"/>
                </a:solidFill>
                <a:effectLst/>
                <a:latin typeface="Roboto"/>
              </a:rPr>
              <a:t>- </a:t>
            </a:r>
            <a:r>
              <a:rPr lang="vi-VN" sz="1600" b="0" i="0" dirty="0">
                <a:solidFill>
                  <a:srgbClr val="333333"/>
                </a:solidFill>
                <a:effectLst/>
                <a:latin typeface="Roboto"/>
              </a:rPr>
              <a:t>Chào tạm biệt khách, chúc khách có kỳ nghỉ vui vẻ và thông báo cho bộ phận liên quan mang hành lý và dẫn khách lên phòng.</a:t>
            </a:r>
          </a:p>
          <a:p>
            <a:pPr algn="l"/>
            <a:r>
              <a:rPr lang="en-US" sz="1600" dirty="0">
                <a:solidFill>
                  <a:srgbClr val="333333"/>
                </a:solidFill>
                <a:latin typeface="Roboto"/>
              </a:rPr>
              <a:t>- </a:t>
            </a:r>
            <a:r>
              <a:rPr lang="vi-VN" sz="1600" b="0" i="0" dirty="0">
                <a:solidFill>
                  <a:srgbClr val="333333"/>
                </a:solidFill>
                <a:effectLst/>
                <a:latin typeface="Roboto"/>
              </a:rPr>
              <a:t>Cập nhật hồ sơ của khách vào hệ thống khách sạn.</a:t>
            </a:r>
          </a:p>
          <a:p>
            <a:endParaRPr lang="en-US" dirty="0"/>
          </a:p>
        </p:txBody>
      </p:sp>
    </p:spTree>
    <p:extLst>
      <p:ext uri="{BB962C8B-B14F-4D97-AF65-F5344CB8AC3E}">
        <p14:creationId xmlns:p14="http://schemas.microsoft.com/office/powerpoint/2010/main" val="11516792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47167B-7A0B-4F48-BFF4-DC8BAFC9BF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811" y="-832243"/>
            <a:ext cx="7632573" cy="9877447"/>
          </a:xfrm>
          <a:prstGeom prst="rect">
            <a:avLst/>
          </a:prstGeom>
        </p:spPr>
      </p:pic>
      <p:sp>
        <p:nvSpPr>
          <p:cNvPr id="6" name="Rectangle 5">
            <a:extLst>
              <a:ext uri="{FF2B5EF4-FFF2-40B4-BE49-F238E27FC236}">
                <a16:creationId xmlns:a16="http://schemas.microsoft.com/office/drawing/2014/main" id="{B878D07D-6A6D-435B-9CC3-6F8118F77C4B}"/>
              </a:ext>
            </a:extLst>
          </p:cNvPr>
          <p:cNvSpPr/>
          <p:nvPr/>
        </p:nvSpPr>
        <p:spPr>
          <a:xfrm>
            <a:off x="0" y="0"/>
            <a:ext cx="4494391"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quản</a:t>
            </a:r>
            <a:r>
              <a:rPr lang="en-US" b="1" dirty="0"/>
              <a:t> </a:t>
            </a:r>
            <a:r>
              <a:rPr lang="en-US" b="1" dirty="0" err="1"/>
              <a:t>lý</a:t>
            </a:r>
            <a:r>
              <a:rPr lang="en-US" b="1" dirty="0"/>
              <a:t> </a:t>
            </a:r>
            <a:r>
              <a:rPr lang="en-US" b="1" dirty="0" err="1"/>
              <a:t>khách</a:t>
            </a:r>
            <a:r>
              <a:rPr lang="en-US" b="1" dirty="0"/>
              <a:t> </a:t>
            </a:r>
            <a:r>
              <a:rPr lang="en-US" b="1" dirty="0" err="1"/>
              <a:t>hàng</a:t>
            </a:r>
            <a:endParaRPr lang="en-US" b="1" dirty="0"/>
          </a:p>
        </p:txBody>
      </p:sp>
    </p:spTree>
    <p:extLst>
      <p:ext uri="{BB962C8B-B14F-4D97-AF65-F5344CB8AC3E}">
        <p14:creationId xmlns:p14="http://schemas.microsoft.com/office/powerpoint/2010/main" val="4261320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0690-5C65-4ACB-8679-87EE9D119F1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70FAF16-96DC-4D25-B0A7-B38D26ABE9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2180" y="-1124465"/>
            <a:ext cx="9701619" cy="12455611"/>
          </a:xfrm>
        </p:spPr>
      </p:pic>
      <p:sp>
        <p:nvSpPr>
          <p:cNvPr id="6" name="Rectangle 5">
            <a:extLst>
              <a:ext uri="{FF2B5EF4-FFF2-40B4-BE49-F238E27FC236}">
                <a16:creationId xmlns:a16="http://schemas.microsoft.com/office/drawing/2014/main" id="{EF57030D-493D-4079-923E-C847C08F9CF2}"/>
              </a:ext>
            </a:extLst>
          </p:cNvPr>
          <p:cNvSpPr/>
          <p:nvPr/>
        </p:nvSpPr>
        <p:spPr>
          <a:xfrm>
            <a:off x="0" y="0"/>
            <a:ext cx="4494391"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quản</a:t>
            </a:r>
            <a:r>
              <a:rPr lang="en-US" b="1" dirty="0"/>
              <a:t> </a:t>
            </a:r>
            <a:r>
              <a:rPr lang="en-US" b="1" dirty="0" err="1"/>
              <a:t>lý</a:t>
            </a:r>
            <a:r>
              <a:rPr lang="en-US" b="1" dirty="0"/>
              <a:t> </a:t>
            </a:r>
            <a:r>
              <a:rPr lang="en-US" b="1" dirty="0" err="1"/>
              <a:t>khách</a:t>
            </a:r>
            <a:r>
              <a:rPr lang="en-US" b="1" dirty="0"/>
              <a:t> </a:t>
            </a:r>
            <a:r>
              <a:rPr lang="en-US" b="1" dirty="0" err="1"/>
              <a:t>hàng</a:t>
            </a:r>
            <a:endParaRPr lang="en-US" b="1" dirty="0"/>
          </a:p>
        </p:txBody>
      </p:sp>
    </p:spTree>
    <p:extLst>
      <p:ext uri="{BB962C8B-B14F-4D97-AF65-F5344CB8AC3E}">
        <p14:creationId xmlns:p14="http://schemas.microsoft.com/office/powerpoint/2010/main" val="1928005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3C98B-F3D4-4721-B1A8-57C8571325F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3383765-8AF0-4735-A332-68593CC4E2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5676" y="-818129"/>
            <a:ext cx="9225752" cy="11939210"/>
          </a:xfrm>
        </p:spPr>
      </p:pic>
      <p:sp>
        <p:nvSpPr>
          <p:cNvPr id="6" name="Rectangle 5">
            <a:extLst>
              <a:ext uri="{FF2B5EF4-FFF2-40B4-BE49-F238E27FC236}">
                <a16:creationId xmlns:a16="http://schemas.microsoft.com/office/drawing/2014/main" id="{EAEF9B8A-A19C-4B02-AF26-2C2ECEDA4755}"/>
              </a:ext>
            </a:extLst>
          </p:cNvPr>
          <p:cNvSpPr/>
          <p:nvPr/>
        </p:nvSpPr>
        <p:spPr>
          <a:xfrm>
            <a:off x="0" y="0"/>
            <a:ext cx="4494391"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quản</a:t>
            </a:r>
            <a:r>
              <a:rPr lang="en-US" b="1" dirty="0"/>
              <a:t> </a:t>
            </a:r>
            <a:r>
              <a:rPr lang="en-US" b="1" dirty="0" err="1"/>
              <a:t>lý</a:t>
            </a:r>
            <a:r>
              <a:rPr lang="en-US" b="1" dirty="0"/>
              <a:t> </a:t>
            </a:r>
            <a:r>
              <a:rPr lang="en-US" b="1" dirty="0" err="1"/>
              <a:t>thông</a:t>
            </a:r>
            <a:r>
              <a:rPr lang="en-US" b="1" dirty="0"/>
              <a:t> tin </a:t>
            </a:r>
            <a:r>
              <a:rPr lang="en-US" b="1" dirty="0" err="1"/>
              <a:t>khách</a:t>
            </a:r>
            <a:r>
              <a:rPr lang="en-US" b="1" dirty="0"/>
              <a:t> </a:t>
            </a:r>
            <a:r>
              <a:rPr lang="en-US" b="1" dirty="0" err="1"/>
              <a:t>hàng</a:t>
            </a:r>
            <a:endParaRPr lang="en-US" b="1" dirty="0"/>
          </a:p>
        </p:txBody>
      </p:sp>
    </p:spTree>
    <p:extLst>
      <p:ext uri="{BB962C8B-B14F-4D97-AF65-F5344CB8AC3E}">
        <p14:creationId xmlns:p14="http://schemas.microsoft.com/office/powerpoint/2010/main" val="996371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8F3B-7B84-4311-87C3-F77D11997C8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2B0D588-C1C9-4C24-8B60-D0F6BE3582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0863" y="-4975750"/>
            <a:ext cx="9773651" cy="12648256"/>
          </a:xfrm>
        </p:spPr>
      </p:pic>
      <p:sp>
        <p:nvSpPr>
          <p:cNvPr id="6" name="Rectangle 5">
            <a:extLst>
              <a:ext uri="{FF2B5EF4-FFF2-40B4-BE49-F238E27FC236}">
                <a16:creationId xmlns:a16="http://schemas.microsoft.com/office/drawing/2014/main" id="{2EA76229-DAAC-4F10-A15E-EA596C59E7DD}"/>
              </a:ext>
            </a:extLst>
          </p:cNvPr>
          <p:cNvSpPr/>
          <p:nvPr/>
        </p:nvSpPr>
        <p:spPr>
          <a:xfrm>
            <a:off x="0" y="0"/>
            <a:ext cx="4494391"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đăng</a:t>
            </a:r>
            <a:r>
              <a:rPr lang="en-US" b="1" dirty="0"/>
              <a:t> </a:t>
            </a:r>
            <a:r>
              <a:rPr lang="en-US" b="1" dirty="0" err="1"/>
              <a:t>nhập</a:t>
            </a:r>
            <a:endParaRPr lang="en-US" b="1" dirty="0"/>
          </a:p>
        </p:txBody>
      </p:sp>
    </p:spTree>
    <p:extLst>
      <p:ext uri="{BB962C8B-B14F-4D97-AF65-F5344CB8AC3E}">
        <p14:creationId xmlns:p14="http://schemas.microsoft.com/office/powerpoint/2010/main" val="2432599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0055-9A29-445C-8CF5-4574B455496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1F56206-6D3B-4811-B891-ACDF10BE47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4890" y="-406831"/>
            <a:ext cx="6942220" cy="8984051"/>
          </a:xfrm>
        </p:spPr>
      </p:pic>
      <p:sp>
        <p:nvSpPr>
          <p:cNvPr id="6" name="Rectangle 5">
            <a:extLst>
              <a:ext uri="{FF2B5EF4-FFF2-40B4-BE49-F238E27FC236}">
                <a16:creationId xmlns:a16="http://schemas.microsoft.com/office/drawing/2014/main" id="{65631161-7013-4044-9F0E-619A5D18F170}"/>
              </a:ext>
            </a:extLst>
          </p:cNvPr>
          <p:cNvSpPr/>
          <p:nvPr/>
        </p:nvSpPr>
        <p:spPr>
          <a:xfrm>
            <a:off x="0" y="0"/>
            <a:ext cx="4494391"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đăng</a:t>
            </a:r>
            <a:r>
              <a:rPr lang="en-US" b="1" dirty="0"/>
              <a:t> </a:t>
            </a:r>
            <a:r>
              <a:rPr lang="en-US" b="1" dirty="0" err="1"/>
              <a:t>nhập</a:t>
            </a:r>
            <a:endParaRPr lang="en-US" b="1" dirty="0"/>
          </a:p>
        </p:txBody>
      </p:sp>
    </p:spTree>
    <p:extLst>
      <p:ext uri="{BB962C8B-B14F-4D97-AF65-F5344CB8AC3E}">
        <p14:creationId xmlns:p14="http://schemas.microsoft.com/office/powerpoint/2010/main" val="1183862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158A-0CAA-4ED6-A0C4-4A4B81233579}"/>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A6554E54-6964-4805-8571-CE55E573F7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270" y="-281887"/>
            <a:ext cx="11028623" cy="7733011"/>
          </a:xfrm>
        </p:spPr>
      </p:pic>
      <p:sp>
        <p:nvSpPr>
          <p:cNvPr id="10" name="Rectangle 9">
            <a:extLst>
              <a:ext uri="{FF2B5EF4-FFF2-40B4-BE49-F238E27FC236}">
                <a16:creationId xmlns:a16="http://schemas.microsoft.com/office/drawing/2014/main" id="{968C200D-98D1-413F-919A-0E306D4B8EFD}"/>
              </a:ext>
            </a:extLst>
          </p:cNvPr>
          <p:cNvSpPr/>
          <p:nvPr/>
        </p:nvSpPr>
        <p:spPr>
          <a:xfrm>
            <a:off x="0" y="0"/>
            <a:ext cx="4494391"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đăng</a:t>
            </a:r>
            <a:r>
              <a:rPr lang="en-US" b="1" dirty="0"/>
              <a:t> </a:t>
            </a:r>
            <a:r>
              <a:rPr lang="en-US" b="1" dirty="0" err="1"/>
              <a:t>nhập</a:t>
            </a:r>
            <a:endParaRPr lang="en-US" b="1" dirty="0"/>
          </a:p>
        </p:txBody>
      </p:sp>
    </p:spTree>
    <p:extLst>
      <p:ext uri="{BB962C8B-B14F-4D97-AF65-F5344CB8AC3E}">
        <p14:creationId xmlns:p14="http://schemas.microsoft.com/office/powerpoint/2010/main" val="397634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096503-CF28-452D-AAF4-FBCC9CC56374}"/>
              </a:ext>
            </a:extLst>
          </p:cNvPr>
          <p:cNvSpPr txBox="1"/>
          <p:nvPr/>
        </p:nvSpPr>
        <p:spPr>
          <a:xfrm>
            <a:off x="248355" y="0"/>
            <a:ext cx="10205156" cy="6494085"/>
          </a:xfrm>
          <a:prstGeom prst="rect">
            <a:avLst/>
          </a:prstGeom>
          <a:noFill/>
        </p:spPr>
        <p:txBody>
          <a:bodyPr wrap="square" rtlCol="0">
            <a:spAutoFit/>
          </a:bodyPr>
          <a:lstStyle/>
          <a:p>
            <a:pPr algn="l"/>
            <a:r>
              <a:rPr lang="en-US" sz="1600" b="1" i="0" dirty="0" err="1">
                <a:solidFill>
                  <a:srgbClr val="000000"/>
                </a:solidFill>
                <a:effectLst/>
                <a:latin typeface="Arial" panose="020B0604020202020204" pitchFamily="34" charset="0"/>
                <a:cs typeface="Arial" panose="020B0604020202020204" pitchFamily="34" charset="0"/>
              </a:rPr>
              <a:t>Quy</a:t>
            </a:r>
            <a:r>
              <a:rPr lang="en-US" sz="1600" b="1" i="0" dirty="0">
                <a:solidFill>
                  <a:srgbClr val="000000"/>
                </a:solidFill>
                <a:effectLst/>
                <a:latin typeface="Arial" panose="020B0604020202020204" pitchFamily="34" charset="0"/>
                <a:cs typeface="Arial" panose="020B0604020202020204" pitchFamily="34" charset="0"/>
              </a:rPr>
              <a:t> </a:t>
            </a:r>
            <a:r>
              <a:rPr lang="en-US" sz="1600" b="1" i="0" dirty="0" err="1">
                <a:solidFill>
                  <a:srgbClr val="000000"/>
                </a:solidFill>
                <a:effectLst/>
                <a:latin typeface="Arial" panose="020B0604020202020204" pitchFamily="34" charset="0"/>
                <a:cs typeface="Arial" panose="020B0604020202020204" pitchFamily="34" charset="0"/>
              </a:rPr>
              <a:t>trình</a:t>
            </a:r>
            <a:r>
              <a:rPr lang="en-US" sz="1600" b="1" i="0" dirty="0">
                <a:solidFill>
                  <a:srgbClr val="000000"/>
                </a:solidFill>
                <a:effectLst/>
                <a:latin typeface="Arial" panose="020B0604020202020204" pitchFamily="34" charset="0"/>
                <a:cs typeface="Arial" panose="020B0604020202020204" pitchFamily="34" charset="0"/>
              </a:rPr>
              <a:t> </a:t>
            </a:r>
            <a:r>
              <a:rPr lang="en-US" sz="1600" b="1" i="0" dirty="0" err="1">
                <a:solidFill>
                  <a:srgbClr val="000000"/>
                </a:solidFill>
                <a:effectLst/>
                <a:latin typeface="Arial" panose="020B0604020202020204" pitchFamily="34" charset="0"/>
                <a:cs typeface="Arial" panose="020B0604020202020204" pitchFamily="34" charset="0"/>
              </a:rPr>
              <a:t>thanh</a:t>
            </a:r>
            <a:r>
              <a:rPr lang="en-US" sz="1600" b="1" i="0" dirty="0">
                <a:solidFill>
                  <a:srgbClr val="000000"/>
                </a:solidFill>
                <a:effectLst/>
                <a:latin typeface="Arial" panose="020B0604020202020204" pitchFamily="34" charset="0"/>
                <a:cs typeface="Arial" panose="020B0604020202020204" pitchFamily="34" charset="0"/>
              </a:rPr>
              <a:t> </a:t>
            </a:r>
            <a:r>
              <a:rPr lang="en-US" sz="1600" b="1" i="0" dirty="0" err="1">
                <a:solidFill>
                  <a:srgbClr val="000000"/>
                </a:solidFill>
                <a:effectLst/>
                <a:latin typeface="Arial" panose="020B0604020202020204" pitchFamily="34" charset="0"/>
                <a:cs typeface="Arial" panose="020B0604020202020204" pitchFamily="34" charset="0"/>
              </a:rPr>
              <a:t>toán</a:t>
            </a:r>
            <a:r>
              <a:rPr lang="en-US" sz="1600" b="1" i="0" dirty="0">
                <a:solidFill>
                  <a:srgbClr val="000000"/>
                </a:solidFill>
                <a:effectLst/>
                <a:latin typeface="Arial" panose="020B0604020202020204" pitchFamily="34" charset="0"/>
                <a:cs typeface="Arial" panose="020B0604020202020204" pitchFamily="34" charset="0"/>
              </a:rPr>
              <a:t>, </a:t>
            </a:r>
            <a:r>
              <a:rPr lang="en-US" sz="1600" b="1" i="0" dirty="0" err="1">
                <a:solidFill>
                  <a:srgbClr val="000000"/>
                </a:solidFill>
                <a:effectLst/>
                <a:latin typeface="Arial" panose="020B0604020202020204" pitchFamily="34" charset="0"/>
                <a:cs typeface="Arial" panose="020B0604020202020204" pitchFamily="34" charset="0"/>
              </a:rPr>
              <a:t>trả</a:t>
            </a:r>
            <a:r>
              <a:rPr lang="en-US" sz="1600" b="1" i="0" dirty="0">
                <a:solidFill>
                  <a:srgbClr val="000000"/>
                </a:solidFill>
                <a:effectLst/>
                <a:latin typeface="Arial" panose="020B0604020202020204" pitchFamily="34" charset="0"/>
                <a:cs typeface="Arial" panose="020B0604020202020204" pitchFamily="34" charset="0"/>
              </a:rPr>
              <a:t> </a:t>
            </a:r>
            <a:r>
              <a:rPr lang="en-US" sz="1600" b="1" i="0" dirty="0" err="1">
                <a:solidFill>
                  <a:srgbClr val="000000"/>
                </a:solidFill>
                <a:effectLst/>
                <a:latin typeface="Arial" panose="020B0604020202020204" pitchFamily="34" charset="0"/>
                <a:cs typeface="Arial" panose="020B0604020202020204" pitchFamily="34" charset="0"/>
              </a:rPr>
              <a:t>phòng</a:t>
            </a:r>
            <a:endParaRPr lang="en-US" sz="1600" b="1" i="0" dirty="0">
              <a:solidFill>
                <a:srgbClr val="000000"/>
              </a:solidFill>
              <a:effectLst/>
              <a:latin typeface="Arial" panose="020B0604020202020204" pitchFamily="34" charset="0"/>
              <a:cs typeface="Arial" panose="020B0604020202020204" pitchFamily="34" charset="0"/>
            </a:endParaRPr>
          </a:p>
          <a:p>
            <a:pPr algn="l"/>
            <a:r>
              <a:rPr lang="vi-VN" sz="1600" b="0" i="0" dirty="0">
                <a:solidFill>
                  <a:srgbClr val="000000"/>
                </a:solidFill>
                <a:effectLst/>
                <a:latin typeface="Arial" panose="020B0604020202020204" pitchFamily="34" charset="0"/>
                <a:cs typeface="Arial" panose="020B0604020202020204" pitchFamily="34" charset="0"/>
              </a:rPr>
              <a:t>Tiếp nhận yêu cầu thanh toán của khách</a:t>
            </a:r>
            <a:endParaRPr lang="vi-VN" sz="1600" b="0" i="0" dirty="0">
              <a:solidFill>
                <a:srgbClr val="303030"/>
              </a:solidFill>
              <a:effectLst/>
              <a:latin typeface="Arial" panose="020B0604020202020204" pitchFamily="34" charset="0"/>
              <a:cs typeface="Arial" panose="020B0604020202020204" pitchFamily="34" charset="0"/>
            </a:endParaRPr>
          </a:p>
          <a:p>
            <a:pPr algn="l"/>
            <a:r>
              <a:rPr lang="vi-VN" sz="1600" b="0" i="0" dirty="0">
                <a:solidFill>
                  <a:srgbClr val="000000"/>
                </a:solidFill>
                <a:effectLst/>
                <a:latin typeface="Arial" panose="020B0604020202020204" pitchFamily="34" charset="0"/>
                <a:cs typeface="Arial" panose="020B0604020202020204" pitchFamily="34" charset="0"/>
              </a:rPr>
              <a:t>Hỏi tên khách và số buồng</a:t>
            </a:r>
            <a:endParaRPr lang="vi-VN" sz="1600" b="0" i="0" dirty="0">
              <a:solidFill>
                <a:srgbClr val="303030"/>
              </a:solidFill>
              <a:effectLst/>
              <a:latin typeface="Arial" panose="020B0604020202020204" pitchFamily="34" charset="0"/>
              <a:cs typeface="Arial" panose="020B0604020202020204" pitchFamily="34" charset="0"/>
            </a:endParaRPr>
          </a:p>
          <a:p>
            <a:pPr algn="l"/>
            <a:r>
              <a:rPr lang="vi-VN" sz="1600" b="0" i="0" dirty="0">
                <a:solidFill>
                  <a:srgbClr val="000000"/>
                </a:solidFill>
                <a:effectLst/>
                <a:latin typeface="Arial" panose="020B0604020202020204" pitchFamily="34" charset="0"/>
                <a:cs typeface="Arial" panose="020B0604020202020204" pitchFamily="34" charset="0"/>
              </a:rPr>
              <a:t>Tìm hồ sơ thanh toán và xác nhận lại các thông tin với khách</a:t>
            </a:r>
            <a:endParaRPr lang="vi-VN" sz="1600" b="0" i="0" dirty="0">
              <a:solidFill>
                <a:srgbClr val="303030"/>
              </a:solidFill>
              <a:effectLst/>
              <a:latin typeface="Arial" panose="020B0604020202020204" pitchFamily="34" charset="0"/>
              <a:cs typeface="Arial" panose="020B0604020202020204" pitchFamily="34" charset="0"/>
            </a:endParaRPr>
          </a:p>
          <a:p>
            <a:pPr algn="l"/>
            <a:r>
              <a:rPr lang="vi-VN" sz="1600" b="0" i="0" dirty="0">
                <a:solidFill>
                  <a:srgbClr val="000000"/>
                </a:solidFill>
                <a:effectLst/>
                <a:latin typeface="Arial" panose="020B0604020202020204" pitchFamily="34" charset="0"/>
                <a:cs typeface="Arial" panose="020B0604020202020204" pitchFamily="34" charset="0"/>
              </a:rPr>
              <a:t>Hỏi khách trong thời gian lưu trú có sử dụng thêm dịch vụ gì của khách sạn không</a:t>
            </a:r>
            <a:endParaRPr lang="vi-VN" sz="1600" b="0" i="0" dirty="0">
              <a:solidFill>
                <a:srgbClr val="303030"/>
              </a:solidFill>
              <a:effectLst/>
              <a:latin typeface="Arial" panose="020B0604020202020204" pitchFamily="34" charset="0"/>
              <a:cs typeface="Arial" panose="020B0604020202020204" pitchFamily="34" charset="0"/>
            </a:endParaRPr>
          </a:p>
          <a:p>
            <a:pPr algn="l"/>
            <a:r>
              <a:rPr lang="vi-VN" sz="1600" b="0" i="0" dirty="0">
                <a:solidFill>
                  <a:srgbClr val="000000"/>
                </a:solidFill>
                <a:effectLst/>
                <a:latin typeface="Arial" panose="020B0604020202020204" pitchFamily="34" charset="0"/>
                <a:cs typeface="Arial" panose="020B0604020202020204" pitchFamily="34" charset="0"/>
              </a:rPr>
              <a:t>Chuyển và yêu cầu khách kiểm tra bảng tổng hợp chi phí</a:t>
            </a:r>
            <a:endParaRPr lang="vi-VN" sz="1600" b="0" i="0" dirty="0">
              <a:solidFill>
                <a:srgbClr val="303030"/>
              </a:solidFill>
              <a:effectLst/>
              <a:latin typeface="Arial" panose="020B0604020202020204" pitchFamily="34" charset="0"/>
              <a:cs typeface="Arial" panose="020B0604020202020204" pitchFamily="34" charset="0"/>
            </a:endParaRPr>
          </a:p>
          <a:p>
            <a:pPr algn="l"/>
            <a:r>
              <a:rPr lang="vi-VN" sz="1600" b="0" i="0" dirty="0">
                <a:solidFill>
                  <a:srgbClr val="000000"/>
                </a:solidFill>
                <a:effectLst/>
                <a:latin typeface="Arial" panose="020B0604020202020204" pitchFamily="34" charset="0"/>
                <a:cs typeface="Arial" panose="020B0604020202020204" pitchFamily="34" charset="0"/>
              </a:rPr>
              <a:t>Báo cho bộ phận buồng về việc khách trả buồng và đề nghị kiểm tra</a:t>
            </a:r>
            <a:endParaRPr lang="vi-VN" sz="1600" b="0" i="0" dirty="0">
              <a:solidFill>
                <a:srgbClr val="303030"/>
              </a:solidFill>
              <a:effectLst/>
              <a:latin typeface="Arial" panose="020B0604020202020204" pitchFamily="34" charset="0"/>
              <a:cs typeface="Arial" panose="020B0604020202020204" pitchFamily="34" charset="0"/>
            </a:endParaRPr>
          </a:p>
          <a:p>
            <a:pPr algn="l"/>
            <a:r>
              <a:rPr lang="vi-VN" sz="1600" b="0" i="0" dirty="0">
                <a:solidFill>
                  <a:srgbClr val="000000"/>
                </a:solidFill>
                <a:effectLst/>
                <a:latin typeface="Arial" panose="020B0604020202020204" pitchFamily="34" charset="0"/>
                <a:cs typeface="Arial" panose="020B0604020202020204" pitchFamily="34" charset="0"/>
              </a:rPr>
              <a:t>Nhập tiếp những chi phí còn lại nếu có vào bảng tổng hợp chi phí</a:t>
            </a:r>
            <a:endParaRPr lang="vi-VN" sz="1600" b="0" i="0" dirty="0">
              <a:solidFill>
                <a:srgbClr val="303030"/>
              </a:solidFill>
              <a:effectLst/>
              <a:latin typeface="Arial" panose="020B0604020202020204" pitchFamily="34" charset="0"/>
              <a:cs typeface="Arial" panose="020B0604020202020204" pitchFamily="34" charset="0"/>
            </a:endParaRPr>
          </a:p>
          <a:p>
            <a:pPr algn="l"/>
            <a:r>
              <a:rPr lang="vi-VN" sz="1600" b="0" i="0" dirty="0">
                <a:solidFill>
                  <a:srgbClr val="000000"/>
                </a:solidFill>
                <a:effectLst/>
                <a:latin typeface="Arial" panose="020B0604020202020204" pitchFamily="34" charset="0"/>
                <a:cs typeface="Arial" panose="020B0604020202020204" pitchFamily="34" charset="0"/>
              </a:rPr>
              <a:t>Chuyển cho khách bảng tổng hợp chi phí sau cùng để kiểm tra lại</a:t>
            </a:r>
            <a:endParaRPr lang="vi-VN" sz="1600" b="0" i="0" dirty="0">
              <a:solidFill>
                <a:srgbClr val="303030"/>
              </a:solidFill>
              <a:effectLst/>
              <a:latin typeface="Arial" panose="020B0604020202020204" pitchFamily="34" charset="0"/>
              <a:cs typeface="Arial" panose="020B0604020202020204" pitchFamily="34" charset="0"/>
            </a:endParaRPr>
          </a:p>
          <a:p>
            <a:pPr algn="l"/>
            <a:r>
              <a:rPr lang="vi-VN" sz="1600" b="0" i="0" dirty="0">
                <a:solidFill>
                  <a:srgbClr val="000000"/>
                </a:solidFill>
                <a:effectLst/>
                <a:latin typeface="Arial" panose="020B0604020202020204" pitchFamily="34" charset="0"/>
                <a:cs typeface="Arial" panose="020B0604020202020204" pitchFamily="34" charset="0"/>
              </a:rPr>
              <a:t>Làm thủ tục thanh toán cho khách:</a:t>
            </a:r>
            <a:endParaRPr lang="vi-VN" sz="1600" b="0" i="0" dirty="0">
              <a:solidFill>
                <a:srgbClr val="303030"/>
              </a:solidFill>
              <a:effectLst/>
              <a:latin typeface="Arial" panose="020B0604020202020204" pitchFamily="34" charset="0"/>
              <a:cs typeface="Arial" panose="020B0604020202020204" pitchFamily="34" charset="0"/>
            </a:endParaRPr>
          </a:p>
          <a:p>
            <a:r>
              <a:rPr lang="vi-VN" sz="1600" i="1" u="sng" dirty="0">
                <a:effectLst/>
                <a:latin typeface="Arial" panose="020B0604020202020204" pitchFamily="34" charset="0"/>
                <a:cs typeface="Arial" panose="020B0604020202020204" pitchFamily="34" charset="0"/>
              </a:rPr>
              <a:t>Trường hợp là khách </a:t>
            </a:r>
            <a:r>
              <a:rPr lang="en-US" sz="1600" i="1" u="sng" dirty="0" err="1">
                <a:effectLst/>
                <a:latin typeface="Arial" panose="020B0604020202020204" pitchFamily="34" charset="0"/>
                <a:cs typeface="Arial" panose="020B0604020202020204" pitchFamily="34" charset="0"/>
              </a:rPr>
              <a:t>cá</a:t>
            </a:r>
            <a:r>
              <a:rPr lang="en-US" sz="1600" i="1" u="sng" dirty="0">
                <a:effectLst/>
                <a:latin typeface="Arial" panose="020B0604020202020204" pitchFamily="34" charset="0"/>
                <a:cs typeface="Arial" panose="020B0604020202020204" pitchFamily="34" charset="0"/>
              </a:rPr>
              <a:t> </a:t>
            </a:r>
            <a:r>
              <a:rPr lang="en-US" sz="1600" i="1" u="sng" dirty="0" err="1">
                <a:effectLst/>
                <a:latin typeface="Arial" panose="020B0604020202020204" pitchFamily="34" charset="0"/>
                <a:cs typeface="Arial" panose="020B0604020202020204" pitchFamily="34" charset="0"/>
              </a:rPr>
              <a:t>nhân</a:t>
            </a:r>
            <a:r>
              <a:rPr lang="vi-VN" sz="1600" i="1" u="sng" dirty="0">
                <a:effectLst/>
                <a:latin typeface="Arial" panose="020B0604020202020204" pitchFamily="34" charset="0"/>
                <a:cs typeface="Arial" panose="020B0604020202020204" pitchFamily="34" charset="0"/>
              </a:rPr>
              <a:t>:</a:t>
            </a:r>
            <a:endParaRPr lang="en-US" sz="1600" i="1" u="sng" dirty="0">
              <a:effectLst/>
              <a:latin typeface="Arial" panose="020B0604020202020204" pitchFamily="34" charset="0"/>
              <a:cs typeface="Arial" panose="020B0604020202020204" pitchFamily="34" charset="0"/>
            </a:endParaRPr>
          </a:p>
          <a:p>
            <a:pPr algn="l"/>
            <a:r>
              <a:rPr lang="en-US" sz="1600" dirty="0">
                <a:solidFill>
                  <a:srgbClr val="000000"/>
                </a:solidFill>
                <a:latin typeface="Arial" panose="020B0604020202020204" pitchFamily="34" charset="0"/>
                <a:cs typeface="Arial" panose="020B0604020202020204" pitchFamily="34" charset="0"/>
              </a:rPr>
              <a:t>-</a:t>
            </a:r>
            <a:r>
              <a:rPr lang="vi-VN" sz="1600" b="0" i="0" dirty="0">
                <a:solidFill>
                  <a:srgbClr val="000000"/>
                </a:solidFill>
                <a:effectLst/>
                <a:latin typeface="Arial" panose="020B0604020202020204" pitchFamily="34" charset="0"/>
                <a:cs typeface="Arial" panose="020B0604020202020204" pitchFamily="34" charset="0"/>
              </a:rPr>
              <a:t> Hỏi phương thức thanh toán. </a:t>
            </a:r>
            <a:endParaRPr lang="en-US" sz="1600" b="0" i="0" dirty="0">
              <a:solidFill>
                <a:srgbClr val="000000"/>
              </a:solidFill>
              <a:effectLst/>
              <a:latin typeface="Arial" panose="020B0604020202020204" pitchFamily="34" charset="0"/>
              <a:cs typeface="Arial" panose="020B0604020202020204" pitchFamily="34" charset="0"/>
            </a:endParaRPr>
          </a:p>
          <a:p>
            <a:pPr algn="l"/>
            <a:r>
              <a:rPr lang="en-US" sz="1600" dirty="0">
                <a:solidFill>
                  <a:srgbClr val="000000"/>
                </a:solidFill>
                <a:latin typeface="Arial" panose="020B0604020202020204" pitchFamily="34" charset="0"/>
                <a:cs typeface="Arial" panose="020B0604020202020204" pitchFamily="34" charset="0"/>
              </a:rPr>
              <a:t>-</a:t>
            </a:r>
            <a:r>
              <a:rPr lang="vi-VN" sz="1600" b="0" i="0" dirty="0">
                <a:solidFill>
                  <a:srgbClr val="000000"/>
                </a:solidFill>
                <a:effectLst/>
                <a:latin typeface="Arial" panose="020B0604020202020204" pitchFamily="34" charset="0"/>
                <a:cs typeface="Arial" panose="020B0604020202020204" pitchFamily="34" charset="0"/>
              </a:rPr>
              <a:t> Thông báo tổng số tiền khách phải thanh toán (sau khi đã trừ tiền đặt cọc nếu có)</a:t>
            </a:r>
            <a:endParaRPr lang="vi-VN" sz="1600" b="0" i="0" dirty="0">
              <a:solidFill>
                <a:srgbClr val="303030"/>
              </a:solidFill>
              <a:effectLst/>
              <a:latin typeface="Arial" panose="020B0604020202020204" pitchFamily="34" charset="0"/>
              <a:cs typeface="Arial" panose="020B0604020202020204" pitchFamily="34" charset="0"/>
            </a:endParaRPr>
          </a:p>
          <a:p>
            <a:pPr algn="l"/>
            <a:r>
              <a:rPr lang="en-US" sz="1600" dirty="0">
                <a:solidFill>
                  <a:srgbClr val="000000"/>
                </a:solidFill>
                <a:latin typeface="Arial" panose="020B0604020202020204" pitchFamily="34" charset="0"/>
                <a:cs typeface="Arial" panose="020B0604020202020204" pitchFamily="34" charset="0"/>
              </a:rPr>
              <a:t>-</a:t>
            </a:r>
            <a:r>
              <a:rPr lang="vi-VN" sz="1600" b="0" i="0" dirty="0">
                <a:solidFill>
                  <a:srgbClr val="000000"/>
                </a:solidFill>
                <a:effectLst/>
                <a:latin typeface="Arial" panose="020B0604020202020204" pitchFamily="34" charset="0"/>
                <a:cs typeface="Arial" panose="020B0604020202020204" pitchFamily="34" charset="0"/>
              </a:rPr>
              <a:t> Lập hóa đơn thanh toán</a:t>
            </a:r>
            <a:endParaRPr lang="vi-VN" sz="1600" b="0" i="0" dirty="0">
              <a:solidFill>
                <a:srgbClr val="303030"/>
              </a:solidFill>
              <a:effectLst/>
              <a:latin typeface="Arial" panose="020B0604020202020204" pitchFamily="34" charset="0"/>
              <a:cs typeface="Arial" panose="020B0604020202020204" pitchFamily="34" charset="0"/>
            </a:endParaRPr>
          </a:p>
          <a:p>
            <a:pPr algn="l"/>
            <a:r>
              <a:rPr lang="en-US" sz="1600" dirty="0">
                <a:solidFill>
                  <a:srgbClr val="000000"/>
                </a:solidFill>
                <a:latin typeface="Arial" panose="020B0604020202020204" pitchFamily="34" charset="0"/>
                <a:cs typeface="Arial" panose="020B0604020202020204" pitchFamily="34" charset="0"/>
              </a:rPr>
              <a:t>-</a:t>
            </a:r>
            <a:r>
              <a:rPr lang="vi-VN" sz="1600" b="0" i="0" dirty="0">
                <a:solidFill>
                  <a:srgbClr val="000000"/>
                </a:solidFill>
                <a:effectLst/>
                <a:latin typeface="Arial" panose="020B0604020202020204" pitchFamily="34" charset="0"/>
                <a:cs typeface="Arial" panose="020B0604020202020204" pitchFamily="34" charset="0"/>
              </a:rPr>
              <a:t> Thực hiện việc thanh toán</a:t>
            </a:r>
            <a:endParaRPr lang="vi-VN" sz="1600" b="0" i="0" dirty="0">
              <a:solidFill>
                <a:srgbClr val="303030"/>
              </a:solidFill>
              <a:effectLst/>
              <a:latin typeface="Arial" panose="020B0604020202020204" pitchFamily="34" charset="0"/>
              <a:cs typeface="Arial" panose="020B0604020202020204" pitchFamily="34" charset="0"/>
            </a:endParaRPr>
          </a:p>
          <a:p>
            <a:pPr algn="l"/>
            <a:r>
              <a:rPr lang="en-US" sz="1600" dirty="0">
                <a:solidFill>
                  <a:srgbClr val="000000"/>
                </a:solidFill>
                <a:latin typeface="Arial" panose="020B0604020202020204" pitchFamily="34" charset="0"/>
                <a:cs typeface="Arial" panose="020B0604020202020204" pitchFamily="34" charset="0"/>
              </a:rPr>
              <a:t>-</a:t>
            </a:r>
            <a:r>
              <a:rPr lang="vi-VN" sz="1600" b="0" i="0" dirty="0">
                <a:solidFill>
                  <a:srgbClr val="000000"/>
                </a:solidFill>
                <a:effectLst/>
                <a:latin typeface="Arial" panose="020B0604020202020204" pitchFamily="34" charset="0"/>
                <a:cs typeface="Arial" panose="020B0604020202020204" pitchFamily="34" charset="0"/>
              </a:rPr>
              <a:t> Chuyển hóa đơn cho khách kiểm tra và đề nghị ký tên</a:t>
            </a:r>
            <a:endParaRPr lang="en-US" sz="1600" dirty="0">
              <a:solidFill>
                <a:srgbClr val="303030"/>
              </a:solidFill>
              <a:latin typeface="Arial" panose="020B0604020202020204" pitchFamily="34" charset="0"/>
              <a:cs typeface="Arial" panose="020B0604020202020204" pitchFamily="34" charset="0"/>
            </a:endParaRPr>
          </a:p>
          <a:p>
            <a:pPr algn="l"/>
            <a:r>
              <a:rPr lang="vi-VN" sz="1600" i="1" u="sng" dirty="0">
                <a:effectLst/>
                <a:latin typeface="Arial" panose="020B0604020202020204" pitchFamily="34" charset="0"/>
                <a:cs typeface="Arial" panose="020B0604020202020204" pitchFamily="34" charset="0"/>
              </a:rPr>
              <a:t>Trường hợp là khách đoàn:</a:t>
            </a:r>
            <a:endParaRPr lang="en-US" sz="1600" i="1" u="sng" dirty="0">
              <a:effectLst/>
              <a:latin typeface="Arial" panose="020B0604020202020204" pitchFamily="34" charset="0"/>
              <a:cs typeface="Arial" panose="020B0604020202020204" pitchFamily="34" charset="0"/>
            </a:endParaRPr>
          </a:p>
          <a:p>
            <a:r>
              <a:rPr lang="en-US" sz="1600" dirty="0">
                <a:solidFill>
                  <a:srgbClr val="000000"/>
                </a:solidFill>
                <a:latin typeface="Arial" panose="020B0604020202020204" pitchFamily="34" charset="0"/>
                <a:cs typeface="Arial" panose="020B0604020202020204" pitchFamily="34" charset="0"/>
              </a:rPr>
              <a:t>-</a:t>
            </a:r>
            <a:r>
              <a:rPr lang="vi-VN" sz="1600" b="0" i="0" dirty="0">
                <a:solidFill>
                  <a:srgbClr val="000000"/>
                </a:solidFill>
                <a:effectLst/>
                <a:latin typeface="Arial" panose="020B0604020202020204" pitchFamily="34" charset="0"/>
                <a:cs typeface="Arial" panose="020B0604020202020204" pitchFamily="34" charset="0"/>
              </a:rPr>
              <a:t> Hỏi phương thức thanh toán.</a:t>
            </a:r>
            <a:endParaRPr lang="en-US" sz="1600" b="0" i="0" dirty="0">
              <a:solidFill>
                <a:srgbClr val="000000"/>
              </a:solidFill>
              <a:effectLst/>
              <a:latin typeface="Arial" panose="020B0604020202020204" pitchFamily="34" charset="0"/>
              <a:cs typeface="Arial" panose="020B0604020202020204" pitchFamily="34" charset="0"/>
            </a:endParaRPr>
          </a:p>
          <a:p>
            <a:r>
              <a:rPr lang="en-US" sz="1600" dirty="0">
                <a:solidFill>
                  <a:srgbClr val="000000"/>
                </a:solidFill>
                <a:latin typeface="Arial" panose="020B0604020202020204" pitchFamily="34" charset="0"/>
                <a:cs typeface="Arial" panose="020B0604020202020204" pitchFamily="34" charset="0"/>
              </a:rPr>
              <a:t>-</a:t>
            </a:r>
            <a:r>
              <a:rPr lang="vi-VN" sz="1600" b="0" i="0" dirty="0">
                <a:solidFill>
                  <a:srgbClr val="000000"/>
                </a:solidFill>
                <a:effectLst/>
                <a:latin typeface="Arial" panose="020B0604020202020204" pitchFamily="34" charset="0"/>
                <a:cs typeface="Arial" panose="020B0604020202020204" pitchFamily="34" charset="0"/>
              </a:rPr>
              <a:t> Thông báo tổng số tiền khách phải thanh toán (sau khi đã trừ tiền đặt cọc nếu có)</a:t>
            </a:r>
            <a:endParaRPr lang="vi-VN" sz="1600" b="0" i="0" dirty="0">
              <a:solidFill>
                <a:srgbClr val="303030"/>
              </a:solidFill>
              <a:effectLst/>
              <a:latin typeface="Arial" panose="020B0604020202020204" pitchFamily="34" charset="0"/>
              <a:cs typeface="Arial" panose="020B0604020202020204" pitchFamily="34" charset="0"/>
            </a:endParaRPr>
          </a:p>
          <a:p>
            <a:pPr algn="l"/>
            <a:r>
              <a:rPr lang="en-US" sz="1600" dirty="0">
                <a:solidFill>
                  <a:srgbClr val="000000"/>
                </a:solidFill>
                <a:latin typeface="Arial" panose="020B0604020202020204" pitchFamily="34" charset="0"/>
                <a:cs typeface="Arial" panose="020B0604020202020204" pitchFamily="34" charset="0"/>
              </a:rPr>
              <a:t>-</a:t>
            </a:r>
            <a:r>
              <a:rPr lang="vi-VN" sz="1600" b="0" i="0" dirty="0">
                <a:solidFill>
                  <a:srgbClr val="000000"/>
                </a:solidFill>
                <a:effectLst/>
                <a:latin typeface="Arial" panose="020B0604020202020204" pitchFamily="34" charset="0"/>
                <a:cs typeface="Arial" panose="020B0604020202020204" pitchFamily="34" charset="0"/>
              </a:rPr>
              <a:t> Lập hóa đơn</a:t>
            </a:r>
            <a:endParaRPr lang="vi-VN" sz="1600" b="0" i="0" dirty="0">
              <a:solidFill>
                <a:srgbClr val="303030"/>
              </a:solidFill>
              <a:effectLst/>
              <a:latin typeface="Arial" panose="020B0604020202020204" pitchFamily="34" charset="0"/>
              <a:cs typeface="Arial" panose="020B0604020202020204" pitchFamily="34" charset="0"/>
            </a:endParaRPr>
          </a:p>
          <a:p>
            <a:pPr algn="l"/>
            <a:r>
              <a:rPr lang="en-US" sz="1600" dirty="0">
                <a:solidFill>
                  <a:srgbClr val="000000"/>
                </a:solidFill>
                <a:latin typeface="Arial" panose="020B0604020202020204" pitchFamily="34" charset="0"/>
                <a:cs typeface="Arial" panose="020B0604020202020204" pitchFamily="34" charset="0"/>
              </a:rPr>
              <a:t>-</a:t>
            </a:r>
            <a:r>
              <a:rPr lang="vi-VN" sz="1600" b="0" i="0" dirty="0">
                <a:solidFill>
                  <a:srgbClr val="000000"/>
                </a:solidFill>
                <a:effectLst/>
                <a:latin typeface="Arial" panose="020B0604020202020204" pitchFamily="34" charset="0"/>
                <a:cs typeface="Arial" panose="020B0604020202020204" pitchFamily="34" charset="0"/>
              </a:rPr>
              <a:t> Yêu cầu trưởng đoàn/ hướng dẫn viên/ khách kiểm tra, ký nhận và lưu lại hóa đơn</a:t>
            </a:r>
            <a:endParaRPr lang="vi-VN" sz="1600" b="0" i="0" dirty="0">
              <a:solidFill>
                <a:srgbClr val="303030"/>
              </a:solidFill>
              <a:effectLst/>
              <a:latin typeface="Arial" panose="020B0604020202020204" pitchFamily="34" charset="0"/>
              <a:cs typeface="Arial" panose="020B0604020202020204" pitchFamily="34" charset="0"/>
            </a:endParaRPr>
          </a:p>
          <a:p>
            <a:pPr algn="l"/>
            <a:r>
              <a:rPr lang="en-US" sz="1600" b="0" i="0" dirty="0">
                <a:solidFill>
                  <a:srgbClr val="000000"/>
                </a:solidFill>
                <a:effectLst/>
                <a:latin typeface="Arial" panose="020B0604020202020204" pitchFamily="34" charset="0"/>
                <a:cs typeface="Arial" panose="020B0604020202020204" pitchFamily="34" charset="0"/>
              </a:rPr>
              <a:t>-</a:t>
            </a:r>
            <a:r>
              <a:rPr lang="vi-VN" sz="1600" b="0" i="0" dirty="0">
                <a:solidFill>
                  <a:srgbClr val="000000"/>
                </a:solidFill>
                <a:effectLst/>
                <a:latin typeface="Arial" panose="020B0604020202020204" pitchFamily="34" charset="0"/>
                <a:cs typeface="Arial" panose="020B0604020202020204" pitchFamily="34" charset="0"/>
              </a:rPr>
              <a:t> Giao lại khách hóa đơn đã thanh toán</a:t>
            </a:r>
            <a:endParaRPr lang="vi-VN" sz="1600" b="0" i="0" dirty="0">
              <a:solidFill>
                <a:srgbClr val="303030"/>
              </a:solidFill>
              <a:effectLst/>
              <a:latin typeface="Arial" panose="020B0604020202020204" pitchFamily="34" charset="0"/>
              <a:cs typeface="Arial" panose="020B0604020202020204" pitchFamily="34" charset="0"/>
            </a:endParaRPr>
          </a:p>
          <a:p>
            <a:pPr algn="l"/>
            <a:r>
              <a:rPr lang="en-US" sz="1600" dirty="0">
                <a:solidFill>
                  <a:srgbClr val="000000"/>
                </a:solidFill>
                <a:latin typeface="Arial" panose="020B0604020202020204" pitchFamily="34" charset="0"/>
                <a:cs typeface="Arial" panose="020B0604020202020204" pitchFamily="34" charset="0"/>
              </a:rPr>
              <a:t>-</a:t>
            </a:r>
            <a:r>
              <a:rPr lang="vi-VN" sz="1600" b="0" i="0" dirty="0">
                <a:solidFill>
                  <a:srgbClr val="000000"/>
                </a:solidFill>
                <a:effectLst/>
                <a:latin typeface="Arial" panose="020B0604020202020204" pitchFamily="34" charset="0"/>
                <a:cs typeface="Arial" panose="020B0604020202020204" pitchFamily="34" charset="0"/>
              </a:rPr>
              <a:t> Những hóa đơn chưa thanh toán: nếu hóa đơn được công ty thanh toán thì yêu cầu khách kí xác nhận và lưu lại để thanh toán với công ty; các hóa đơn còn lại, yêu cầu khách thanh toán</a:t>
            </a:r>
            <a:endParaRPr lang="vi-VN" sz="1600" b="0" i="0" dirty="0">
              <a:solidFill>
                <a:srgbClr val="303030"/>
              </a:solidFill>
              <a:effectLst/>
              <a:latin typeface="Arial" panose="020B0604020202020204" pitchFamily="34" charset="0"/>
              <a:cs typeface="Arial" panose="020B0604020202020204" pitchFamily="34" charset="0"/>
            </a:endParaRPr>
          </a:p>
          <a:p>
            <a:pPr algn="l"/>
            <a:r>
              <a:rPr lang="en-US" sz="1600" dirty="0">
                <a:solidFill>
                  <a:srgbClr val="000000"/>
                </a:solidFill>
                <a:latin typeface="Arial" panose="020B0604020202020204" pitchFamily="34" charset="0"/>
                <a:cs typeface="Arial" panose="020B0604020202020204" pitchFamily="34" charset="0"/>
              </a:rPr>
              <a:t>-</a:t>
            </a:r>
            <a:r>
              <a:rPr lang="vi-VN" sz="1600" b="0" i="0" dirty="0">
                <a:solidFill>
                  <a:srgbClr val="000000"/>
                </a:solidFill>
                <a:effectLst/>
                <a:latin typeface="Arial" panose="020B0604020202020204" pitchFamily="34" charset="0"/>
                <a:cs typeface="Arial" panose="020B0604020202020204" pitchFamily="34" charset="0"/>
              </a:rPr>
              <a:t> Giao những hóa đơn còn lại (nếu có) cho khách.</a:t>
            </a:r>
            <a:endParaRPr lang="vi-VN" sz="1600" b="0" i="0" dirty="0">
              <a:solidFill>
                <a:srgbClr val="303030"/>
              </a:solidFill>
              <a:effectLst/>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0889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98C9EC-2B6F-4736-B1B7-457738F631DE}"/>
              </a:ext>
            </a:extLst>
          </p:cNvPr>
          <p:cNvSpPr txBox="1"/>
          <p:nvPr/>
        </p:nvSpPr>
        <p:spPr>
          <a:xfrm>
            <a:off x="327378" y="158044"/>
            <a:ext cx="10792178" cy="3816429"/>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Minibar</a:t>
            </a:r>
          </a:p>
          <a:p>
            <a:pPr algn="l"/>
            <a:r>
              <a:rPr lang="vi-VN" sz="1600" b="0" i="0" dirty="0">
                <a:solidFill>
                  <a:srgbClr val="212529"/>
                </a:solidFill>
                <a:effectLst/>
                <a:latin typeface="Arial" panose="020B0604020202020204" pitchFamily="34" charset="0"/>
                <a:cs typeface="Arial" panose="020B0604020202020204" pitchFamily="34" charset="0"/>
              </a:rPr>
              <a:t>Việc kiểm tra minibar là công việc thực hiện của nhân viên buồng phòng. Công việc này sẽ được thực hiện trong 2 trường hợp sau:</a:t>
            </a:r>
          </a:p>
          <a:p>
            <a:pPr algn="l"/>
            <a:r>
              <a:rPr lang="vi-VN" sz="1600" b="0" i="0" dirty="0">
                <a:solidFill>
                  <a:srgbClr val="212529"/>
                </a:solidFill>
                <a:effectLst/>
                <a:latin typeface="Arial" panose="020B0604020202020204" pitchFamily="34" charset="0"/>
                <a:cs typeface="Arial" panose="020B0604020202020204" pitchFamily="34" charset="0"/>
              </a:rPr>
              <a:t>– Trường hợp thứ nhất là kiểm tra khi khách đang lưu trú để đảm bảo cung cấp đầy đủ các loại nước uống phục vụ khách. Đồng thời, việc vệ sinh thiết bị sẽ được thực hiện đồng thời với công việc dọn phòng hàng ngày.</a:t>
            </a:r>
          </a:p>
          <a:p>
            <a:pPr algn="l"/>
            <a:r>
              <a:rPr lang="vi-VN" sz="1600" b="0" i="0" dirty="0">
                <a:solidFill>
                  <a:srgbClr val="212529"/>
                </a:solidFill>
                <a:effectLst/>
                <a:latin typeface="Arial" panose="020B0604020202020204" pitchFamily="34" charset="0"/>
                <a:cs typeface="Arial" panose="020B0604020202020204" pitchFamily="34" charset="0"/>
              </a:rPr>
              <a:t>– Trường hợp thứ hai là khi khách hàng làm thủ tục check-out tại quầy lễ tân thì nhân viên sẽ kiểm tra minibar để thống kê số đồ uống khách hàng sử dụng để tính vào chi phí lưu trú cho khách.</a:t>
            </a:r>
            <a:endParaRPr lang="en-US" sz="1600" b="0" i="0" dirty="0">
              <a:solidFill>
                <a:srgbClr val="212529"/>
              </a:solidFill>
              <a:effectLst/>
              <a:latin typeface="Arial" panose="020B0604020202020204" pitchFamily="34" charset="0"/>
              <a:cs typeface="Arial" panose="020B0604020202020204" pitchFamily="34" charset="0"/>
            </a:endParaRPr>
          </a:p>
          <a:p>
            <a:pPr algn="l"/>
            <a:r>
              <a:rPr lang="en-US" sz="1600" b="0" i="0" dirty="0" err="1">
                <a:solidFill>
                  <a:srgbClr val="212529"/>
                </a:solidFill>
                <a:effectLst/>
                <a:latin typeface="Arial" panose="020B0604020202020204" pitchFamily="34" charset="0"/>
                <a:cs typeface="Arial" panose="020B0604020202020204" pitchFamily="34" charset="0"/>
              </a:rPr>
              <a:t>Các</a:t>
            </a:r>
            <a:r>
              <a:rPr lang="en-US" sz="1600" b="0" i="0" dirty="0">
                <a:solidFill>
                  <a:srgbClr val="212529"/>
                </a:solidFill>
                <a:effectLst/>
                <a:latin typeface="Arial" panose="020B0604020202020204" pitchFamily="34" charset="0"/>
                <a:cs typeface="Arial" panose="020B0604020202020204" pitchFamily="34" charset="0"/>
              </a:rPr>
              <a:t> </a:t>
            </a:r>
            <a:r>
              <a:rPr lang="en-US" sz="1600" b="0" i="0" dirty="0" err="1">
                <a:solidFill>
                  <a:srgbClr val="212529"/>
                </a:solidFill>
                <a:effectLst/>
                <a:latin typeface="Arial" panose="020B0604020202020204" pitchFamily="34" charset="0"/>
                <a:cs typeface="Arial" panose="020B0604020202020204" pitchFamily="34" charset="0"/>
              </a:rPr>
              <a:t>bước</a:t>
            </a:r>
            <a:r>
              <a:rPr lang="en-US" sz="1600" b="0" i="0" dirty="0">
                <a:solidFill>
                  <a:srgbClr val="212529"/>
                </a:solidFill>
                <a:effectLst/>
                <a:latin typeface="Arial" panose="020B0604020202020204" pitchFamily="34" charset="0"/>
                <a:cs typeface="Arial" panose="020B0604020202020204" pitchFamily="34" charset="0"/>
              </a:rPr>
              <a:t> </a:t>
            </a:r>
            <a:r>
              <a:rPr lang="en-US" sz="1600" b="0" i="0" dirty="0" err="1">
                <a:solidFill>
                  <a:srgbClr val="212529"/>
                </a:solidFill>
                <a:effectLst/>
                <a:latin typeface="Arial" panose="020B0604020202020204" pitchFamily="34" charset="0"/>
                <a:cs typeface="Arial" panose="020B0604020202020204" pitchFamily="34" charset="0"/>
              </a:rPr>
              <a:t>kiểm</a:t>
            </a:r>
            <a:r>
              <a:rPr lang="en-US" sz="1600" b="0" i="0" dirty="0">
                <a:solidFill>
                  <a:srgbClr val="212529"/>
                </a:solidFill>
                <a:effectLst/>
                <a:latin typeface="Arial" panose="020B0604020202020204" pitchFamily="34" charset="0"/>
                <a:cs typeface="Arial" panose="020B0604020202020204" pitchFamily="34" charset="0"/>
              </a:rPr>
              <a:t> </a:t>
            </a:r>
            <a:r>
              <a:rPr lang="en-US" sz="1600" b="0" i="0" dirty="0" err="1">
                <a:solidFill>
                  <a:srgbClr val="212529"/>
                </a:solidFill>
                <a:effectLst/>
                <a:latin typeface="Arial" panose="020B0604020202020204" pitchFamily="34" charset="0"/>
                <a:cs typeface="Arial" panose="020B0604020202020204" pitchFamily="34" charset="0"/>
              </a:rPr>
              <a:t>tra</a:t>
            </a:r>
            <a:r>
              <a:rPr lang="en-US" sz="1600" b="0" i="0" dirty="0">
                <a:solidFill>
                  <a:srgbClr val="212529"/>
                </a:solidFill>
                <a:effectLst/>
                <a:latin typeface="Arial" panose="020B0604020202020204" pitchFamily="34" charset="0"/>
                <a:cs typeface="Arial" panose="020B0604020202020204" pitchFamily="34" charset="0"/>
              </a:rPr>
              <a:t> minibar</a:t>
            </a:r>
            <a:endParaRPr lang="vi-VN" sz="1600" b="0" i="0" dirty="0">
              <a:solidFill>
                <a:srgbClr val="212529"/>
              </a:solidFill>
              <a:effectLst/>
              <a:latin typeface="Arial" panose="020B0604020202020204" pitchFamily="34" charset="0"/>
              <a:cs typeface="Arial" panose="020B0604020202020204" pitchFamily="34" charset="0"/>
            </a:endParaRPr>
          </a:p>
          <a:p>
            <a:pPr algn="l"/>
            <a:r>
              <a:rPr lang="vi-VN" sz="1600" b="0" i="0" dirty="0">
                <a:solidFill>
                  <a:srgbClr val="212529"/>
                </a:solidFill>
                <a:effectLst/>
                <a:latin typeface="Arial" panose="020B0604020202020204" pitchFamily="34" charset="0"/>
                <a:cs typeface="Arial" panose="020B0604020202020204" pitchFamily="34" charset="0"/>
              </a:rPr>
              <a:t>– Nhân viên buồng phòng sẽ kiểm tra và đối chiếu danh mục các đồ uống đang có trong minibar. Việc kiểm tra này bao gồm cả chất lượng, số lượng và chủng loại đồ uống.</a:t>
            </a:r>
          </a:p>
          <a:p>
            <a:pPr algn="l"/>
            <a:r>
              <a:rPr lang="vi-VN" sz="1600" b="0" i="0" dirty="0">
                <a:solidFill>
                  <a:srgbClr val="212529"/>
                </a:solidFill>
                <a:effectLst/>
                <a:latin typeface="Arial" panose="020B0604020202020204" pitchFamily="34" charset="0"/>
                <a:cs typeface="Arial" panose="020B0604020202020204" pitchFamily="34" charset="0"/>
              </a:rPr>
              <a:t>– Tiến hành ghi số liệu chênh lệch vào </a:t>
            </a:r>
            <a:r>
              <a:rPr lang="en-US" sz="1600" b="0" i="0" dirty="0" err="1">
                <a:solidFill>
                  <a:srgbClr val="212529"/>
                </a:solidFill>
                <a:effectLst/>
                <a:latin typeface="Arial" panose="020B0604020202020204" pitchFamily="34" charset="0"/>
                <a:cs typeface="Arial" panose="020B0604020202020204" pitchFamily="34" charset="0"/>
              </a:rPr>
              <a:t>phiếu</a:t>
            </a:r>
            <a:r>
              <a:rPr lang="en-US" sz="1600" b="0" i="0" dirty="0">
                <a:solidFill>
                  <a:srgbClr val="212529"/>
                </a:solidFill>
                <a:effectLst/>
                <a:latin typeface="Arial" panose="020B0604020202020204" pitchFamily="34" charset="0"/>
                <a:cs typeface="Arial" panose="020B0604020202020204" pitchFamily="34" charset="0"/>
              </a:rPr>
              <a:t> </a:t>
            </a:r>
            <a:r>
              <a:rPr lang="en-US" sz="1600" b="0" i="0" dirty="0" err="1">
                <a:solidFill>
                  <a:srgbClr val="212529"/>
                </a:solidFill>
                <a:effectLst/>
                <a:latin typeface="Arial" panose="020B0604020202020204" pitchFamily="34" charset="0"/>
                <a:cs typeface="Arial" panose="020B0604020202020204" pitchFamily="34" charset="0"/>
              </a:rPr>
              <a:t>dịch</a:t>
            </a:r>
            <a:r>
              <a:rPr lang="en-US" sz="1600" b="0" i="0" dirty="0">
                <a:solidFill>
                  <a:srgbClr val="212529"/>
                </a:solidFill>
                <a:effectLst/>
                <a:latin typeface="Arial" panose="020B0604020202020204" pitchFamily="34" charset="0"/>
                <a:cs typeface="Arial" panose="020B0604020202020204" pitchFamily="34" charset="0"/>
              </a:rPr>
              <a:t> </a:t>
            </a:r>
            <a:r>
              <a:rPr lang="en-US" sz="1600" b="0" i="0" dirty="0" err="1">
                <a:solidFill>
                  <a:srgbClr val="212529"/>
                </a:solidFill>
                <a:effectLst/>
                <a:latin typeface="Arial" panose="020B0604020202020204" pitchFamily="34" charset="0"/>
                <a:cs typeface="Arial" panose="020B0604020202020204" pitchFamily="34" charset="0"/>
              </a:rPr>
              <a:t>vụ</a:t>
            </a:r>
            <a:r>
              <a:rPr lang="vi-VN" sz="1600" b="0" i="0" dirty="0">
                <a:solidFill>
                  <a:srgbClr val="212529"/>
                </a:solidFill>
                <a:effectLst/>
                <a:latin typeface="Arial" panose="020B0604020202020204" pitchFamily="34" charset="0"/>
                <a:cs typeface="Arial" panose="020B0604020202020204" pitchFamily="34" charset="0"/>
              </a:rPr>
              <a:t> theo quy định.</a:t>
            </a:r>
          </a:p>
          <a:p>
            <a:pPr algn="l"/>
            <a:r>
              <a:rPr lang="vi-VN" sz="1600" b="0" i="0" dirty="0">
                <a:solidFill>
                  <a:srgbClr val="212529"/>
                </a:solidFill>
                <a:effectLst/>
                <a:latin typeface="Arial" panose="020B0604020202020204" pitchFamily="34" charset="0"/>
                <a:cs typeface="Arial" panose="020B0604020202020204" pitchFamily="34" charset="0"/>
              </a:rPr>
              <a:t>– Bổ sung thêm các loại đồ uống vào thiết bị theo quy định của khách sạn.</a:t>
            </a:r>
          </a:p>
          <a:p>
            <a:pPr algn="l"/>
            <a:r>
              <a:rPr lang="vi-VN" sz="1600" b="0" i="0" dirty="0">
                <a:solidFill>
                  <a:srgbClr val="212529"/>
                </a:solidFill>
                <a:effectLst/>
                <a:latin typeface="Arial" panose="020B0604020202020204" pitchFamily="34" charset="0"/>
                <a:cs typeface="Arial" panose="020B0604020202020204" pitchFamily="34" charset="0"/>
              </a:rPr>
              <a:t>– Thực hiện báo cáo kiểm tra thiết bị cho thư ký buồng phòng vào cuối ca làm việc. Báo cáo này sẽ được chuyển sang bộ phận kế toán để tính tiền cho khách hàng khi làm thủ tục trả phòng.</a:t>
            </a:r>
          </a:p>
          <a:p>
            <a:endParaRPr lang="en-US" dirty="0"/>
          </a:p>
        </p:txBody>
      </p:sp>
    </p:spTree>
    <p:extLst>
      <p:ext uri="{BB962C8B-B14F-4D97-AF65-F5344CB8AC3E}">
        <p14:creationId xmlns:p14="http://schemas.microsoft.com/office/powerpoint/2010/main" val="669529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8D578B-238C-4841-AA76-BC0D31A8AC1E}"/>
              </a:ext>
            </a:extLst>
          </p:cNvPr>
          <p:cNvSpPr txBox="1"/>
          <p:nvPr/>
        </p:nvSpPr>
        <p:spPr>
          <a:xfrm>
            <a:off x="462844" y="214489"/>
            <a:ext cx="10295467" cy="4278094"/>
          </a:xfrm>
          <a:prstGeom prst="rect">
            <a:avLst/>
          </a:prstGeom>
          <a:noFill/>
        </p:spPr>
        <p:txBody>
          <a:bodyPr wrap="square" rtlCol="0">
            <a:spAutoFit/>
          </a:bodyPr>
          <a:lstStyle/>
          <a:p>
            <a:pPr algn="l"/>
            <a:r>
              <a:rPr lang="en-US" sz="1600" b="1" i="0" dirty="0">
                <a:effectLst/>
                <a:latin typeface="Arial" panose="020B0604020202020204" pitchFamily="34" charset="0"/>
                <a:cs typeface="Arial" panose="020B0604020202020204" pitchFamily="34" charset="0"/>
              </a:rPr>
              <a:t>Room service</a:t>
            </a:r>
          </a:p>
          <a:p>
            <a:pPr algn="l"/>
            <a:r>
              <a:rPr lang="vi-VN" sz="1600" b="0" i="0" dirty="0">
                <a:solidFill>
                  <a:srgbClr val="333333"/>
                </a:solidFill>
                <a:effectLst/>
                <a:latin typeface="Roboto"/>
              </a:rPr>
              <a:t>Room service là hình thức phục vụ ẩm thực tại phòng cho khách lưu trú tại khách sạn. Đây là nhiệm vụ của bộ phận F&amp;B</a:t>
            </a:r>
            <a:r>
              <a:rPr lang="en-US" sz="1600" dirty="0">
                <a:solidFill>
                  <a:srgbClr val="333333"/>
                </a:solidFill>
                <a:latin typeface="Roboto"/>
              </a:rPr>
              <a:t> </a:t>
            </a:r>
            <a:r>
              <a:rPr lang="en-US" sz="1600" b="0" i="0" dirty="0">
                <a:solidFill>
                  <a:srgbClr val="333333"/>
                </a:solidFill>
                <a:effectLst/>
                <a:latin typeface="Roboto"/>
              </a:rPr>
              <a:t>(Food &amp; Beverages)</a:t>
            </a:r>
            <a:r>
              <a:rPr lang="vi-VN" sz="1600" b="0" i="0" dirty="0">
                <a:solidFill>
                  <a:srgbClr val="333333"/>
                </a:solidFill>
                <a:effectLst/>
                <a:latin typeface="Roboto"/>
              </a:rPr>
              <a:t> trong khách sạn. Thức ăn sẽ được giữ nóng và đưa lên tận phòng của khách lưu trú bằng xe đẩy. Nếu khách order thức ăn nguội, nhân viên có thể dùng khay đựng thức ăn và mang lên phòng cho khách thay vì sự hỗ trợ của xe đẩy.</a:t>
            </a:r>
            <a:endParaRPr lang="en-US" sz="1600" b="0" i="0" dirty="0">
              <a:solidFill>
                <a:srgbClr val="333333"/>
              </a:solidFill>
              <a:effectLst/>
              <a:latin typeface="Roboto"/>
            </a:endParaRPr>
          </a:p>
          <a:p>
            <a:pPr algn="l"/>
            <a:r>
              <a:rPr lang="en-US" sz="1600" dirty="0" err="1">
                <a:solidFill>
                  <a:srgbClr val="333333"/>
                </a:solidFill>
                <a:latin typeface="Roboto"/>
                <a:cs typeface="Arial" panose="020B0604020202020204" pitchFamily="34" charset="0"/>
              </a:rPr>
              <a:t>Khách</a:t>
            </a:r>
            <a:r>
              <a:rPr lang="en-US" sz="1600" dirty="0">
                <a:solidFill>
                  <a:srgbClr val="333333"/>
                </a:solidFill>
                <a:latin typeface="Roboto"/>
                <a:cs typeface="Arial" panose="020B0604020202020204" pitchFamily="34" charset="0"/>
              </a:rPr>
              <a:t> </a:t>
            </a:r>
            <a:r>
              <a:rPr lang="en-US" sz="1600" dirty="0" err="1">
                <a:solidFill>
                  <a:srgbClr val="333333"/>
                </a:solidFill>
                <a:latin typeface="Roboto"/>
                <a:cs typeface="Arial" panose="020B0604020202020204" pitchFamily="34" charset="0"/>
              </a:rPr>
              <a:t>đặt</a:t>
            </a:r>
            <a:r>
              <a:rPr lang="en-US" sz="1600" dirty="0">
                <a:solidFill>
                  <a:srgbClr val="333333"/>
                </a:solidFill>
                <a:latin typeface="Roboto"/>
                <a:cs typeface="Arial" panose="020B0604020202020204" pitchFamily="34" charset="0"/>
              </a:rPr>
              <a:t> room service qua </a:t>
            </a:r>
            <a:r>
              <a:rPr lang="en-US" sz="1600" dirty="0" err="1">
                <a:solidFill>
                  <a:srgbClr val="333333"/>
                </a:solidFill>
                <a:latin typeface="Roboto"/>
                <a:cs typeface="Arial" panose="020B0604020202020204" pitchFamily="34" charset="0"/>
              </a:rPr>
              <a:t>các</a:t>
            </a:r>
            <a:r>
              <a:rPr lang="en-US" sz="1600" dirty="0">
                <a:solidFill>
                  <a:srgbClr val="333333"/>
                </a:solidFill>
                <a:latin typeface="Roboto"/>
                <a:cs typeface="Arial" panose="020B0604020202020204" pitchFamily="34" charset="0"/>
              </a:rPr>
              <a:t> </a:t>
            </a:r>
            <a:r>
              <a:rPr lang="en-US" sz="1600" dirty="0" err="1">
                <a:solidFill>
                  <a:srgbClr val="333333"/>
                </a:solidFill>
                <a:latin typeface="Roboto"/>
                <a:cs typeface="Arial" panose="020B0604020202020204" pitchFamily="34" charset="0"/>
              </a:rPr>
              <a:t>hình</a:t>
            </a:r>
            <a:r>
              <a:rPr lang="en-US" sz="1600" dirty="0">
                <a:solidFill>
                  <a:srgbClr val="333333"/>
                </a:solidFill>
                <a:latin typeface="Roboto"/>
                <a:cs typeface="Arial" panose="020B0604020202020204" pitchFamily="34" charset="0"/>
              </a:rPr>
              <a:t> </a:t>
            </a:r>
            <a:r>
              <a:rPr lang="en-US" sz="1600" dirty="0" err="1">
                <a:solidFill>
                  <a:srgbClr val="333333"/>
                </a:solidFill>
                <a:latin typeface="Roboto"/>
                <a:cs typeface="Arial" panose="020B0604020202020204" pitchFamily="34" charset="0"/>
              </a:rPr>
              <a:t>thức</a:t>
            </a:r>
            <a:r>
              <a:rPr lang="en-US" sz="1600" dirty="0">
                <a:solidFill>
                  <a:srgbClr val="333333"/>
                </a:solidFill>
                <a:latin typeface="Roboto"/>
                <a:cs typeface="Arial" panose="020B0604020202020204" pitchFamily="34" charset="0"/>
              </a:rPr>
              <a:t>:</a:t>
            </a:r>
            <a:endParaRPr lang="en-US" sz="1600" b="1" i="0" dirty="0">
              <a:effectLst/>
              <a:latin typeface="Arial" panose="020B0604020202020204" pitchFamily="34" charset="0"/>
              <a:cs typeface="Arial" panose="020B0604020202020204" pitchFamily="34" charset="0"/>
            </a:endParaRPr>
          </a:p>
          <a:p>
            <a:pPr algn="l"/>
            <a:r>
              <a:rPr lang="en-US" sz="1600" i="1" u="sng" dirty="0" err="1">
                <a:latin typeface="Arial" panose="020B0604020202020204" pitchFamily="34" charset="0"/>
                <a:cs typeface="Arial" panose="020B0604020202020204" pitchFamily="34" charset="0"/>
              </a:rPr>
              <a:t>Đặt</a:t>
            </a:r>
            <a:r>
              <a:rPr lang="en-US" sz="1600" i="1" u="sng" dirty="0">
                <a:latin typeface="Arial" panose="020B0604020202020204" pitchFamily="34" charset="0"/>
                <a:cs typeface="Arial" panose="020B0604020202020204" pitchFamily="34" charset="0"/>
              </a:rPr>
              <a:t> qua </a:t>
            </a:r>
            <a:r>
              <a:rPr lang="en-US" sz="1600" i="1" u="sng" dirty="0" err="1">
                <a:latin typeface="Arial" panose="020B0604020202020204" pitchFamily="34" charset="0"/>
                <a:cs typeface="Arial" panose="020B0604020202020204" pitchFamily="34" charset="0"/>
              </a:rPr>
              <a:t>điện</a:t>
            </a:r>
            <a:r>
              <a:rPr lang="en-US" sz="1600" i="1" u="sng" dirty="0">
                <a:latin typeface="Arial" panose="020B0604020202020204" pitchFamily="34" charset="0"/>
                <a:cs typeface="Arial" panose="020B0604020202020204" pitchFamily="34" charset="0"/>
              </a:rPr>
              <a:t> </a:t>
            </a:r>
            <a:r>
              <a:rPr lang="en-US" sz="1600" i="1" u="sng" dirty="0" err="1">
                <a:latin typeface="Arial" panose="020B0604020202020204" pitchFamily="34" charset="0"/>
                <a:cs typeface="Arial" panose="020B0604020202020204" pitchFamily="34" charset="0"/>
              </a:rPr>
              <a:t>thoại</a:t>
            </a:r>
            <a:endParaRPr lang="vi-VN" sz="1600" b="0" i="1" u="sng" dirty="0">
              <a:effectLst/>
              <a:latin typeface="Arial" panose="020B0604020202020204" pitchFamily="34" charset="0"/>
              <a:cs typeface="Arial" panose="020B0604020202020204" pitchFamily="34" charset="0"/>
            </a:endParaRPr>
          </a:p>
          <a:p>
            <a:pPr algn="just"/>
            <a:r>
              <a:rPr lang="en-US" sz="1600" b="0" i="0" dirty="0">
                <a:solidFill>
                  <a:srgbClr val="333333"/>
                </a:solidFill>
                <a:effectLst/>
                <a:latin typeface="Arial" panose="020B0604020202020204" pitchFamily="34" charset="0"/>
                <a:cs typeface="Arial" panose="020B0604020202020204" pitchFamily="34" charset="0"/>
              </a:rPr>
              <a:t>-</a:t>
            </a:r>
            <a:r>
              <a:rPr lang="vi-VN" sz="1600" b="0" i="0" dirty="0">
                <a:solidFill>
                  <a:srgbClr val="333333"/>
                </a:solidFill>
                <a:effectLst/>
                <a:latin typeface="Arial" panose="020B0604020202020204" pitchFamily="34" charset="0"/>
                <a:cs typeface="Arial" panose="020B0604020202020204" pitchFamily="34" charset="0"/>
              </a:rPr>
              <a:t>Khách muốn yêu cầu room service sẽ thông qua điện thoại. </a:t>
            </a:r>
            <a:endParaRPr lang="en-US" sz="1600" b="0" i="0" dirty="0">
              <a:solidFill>
                <a:srgbClr val="333333"/>
              </a:solidFill>
              <a:effectLst/>
              <a:latin typeface="Arial" panose="020B0604020202020204" pitchFamily="34" charset="0"/>
              <a:cs typeface="Arial" panose="020B0604020202020204" pitchFamily="34" charset="0"/>
            </a:endParaRPr>
          </a:p>
          <a:p>
            <a:pPr algn="just"/>
            <a:r>
              <a:rPr lang="en-US" sz="1600" b="0" i="0" dirty="0">
                <a:solidFill>
                  <a:srgbClr val="333333"/>
                </a:solidFill>
                <a:effectLst/>
                <a:latin typeface="Arial" panose="020B0604020202020204" pitchFamily="34" charset="0"/>
                <a:cs typeface="Arial" panose="020B0604020202020204" pitchFamily="34" charset="0"/>
              </a:rPr>
              <a:t>-</a:t>
            </a:r>
            <a:r>
              <a:rPr lang="vi-VN" sz="1600" b="0" i="0" dirty="0">
                <a:solidFill>
                  <a:srgbClr val="333333"/>
                </a:solidFill>
                <a:effectLst/>
                <a:latin typeface="Arial" panose="020B0604020202020204" pitchFamily="34" charset="0"/>
                <a:cs typeface="Arial" panose="020B0604020202020204" pitchFamily="34" charset="0"/>
              </a:rPr>
              <a:t>Khách sạn cần lấy thông tin của khách hàng bao gồm tên, số phòng, số người, chi tiết order, thời gian order và thời gian có thể phục vụ khách… và nhập lên hệ thống quản lý.</a:t>
            </a:r>
            <a:endParaRPr lang="en-US" sz="1600" b="0" i="0" dirty="0">
              <a:solidFill>
                <a:srgbClr val="333333"/>
              </a:solidFill>
              <a:effectLst/>
              <a:latin typeface="Arial" panose="020B0604020202020204" pitchFamily="34" charset="0"/>
              <a:cs typeface="Arial" panose="020B0604020202020204" pitchFamily="34" charset="0"/>
            </a:endParaRPr>
          </a:p>
          <a:p>
            <a:pPr algn="just"/>
            <a:r>
              <a:rPr lang="en-US" sz="1600" b="0" i="0" dirty="0">
                <a:solidFill>
                  <a:srgbClr val="333333"/>
                </a:solidFill>
                <a:effectLst/>
                <a:latin typeface="Arial" panose="020B0604020202020204" pitchFamily="34" charset="0"/>
                <a:cs typeface="Arial" panose="020B0604020202020204" pitchFamily="34" charset="0"/>
              </a:rPr>
              <a:t>-</a:t>
            </a:r>
            <a:r>
              <a:rPr lang="vi-VN" sz="1600" b="0" i="0" dirty="0">
                <a:solidFill>
                  <a:srgbClr val="333333"/>
                </a:solidFill>
                <a:effectLst/>
                <a:latin typeface="Arial" panose="020B0604020202020204" pitchFamily="34" charset="0"/>
                <a:cs typeface="Arial" panose="020B0604020202020204" pitchFamily="34" charset="0"/>
              </a:rPr>
              <a:t>Nhân viên tiếp nhận order xác minh thông tin trước khi tiến hành </a:t>
            </a:r>
            <a:r>
              <a:rPr lang="en-US" sz="1600" b="0" i="0" dirty="0" err="1">
                <a:solidFill>
                  <a:srgbClr val="333333"/>
                </a:solidFill>
                <a:effectLst/>
                <a:latin typeface="Arial" panose="020B0604020202020204" pitchFamily="34" charset="0"/>
                <a:cs typeface="Arial" panose="020B0604020202020204" pitchFamily="34" charset="0"/>
              </a:rPr>
              <a:t>phục</a:t>
            </a:r>
            <a:r>
              <a:rPr lang="en-US" sz="1600" b="0" i="0" dirty="0">
                <a:solidFill>
                  <a:srgbClr val="333333"/>
                </a:solidFill>
                <a:effectLst/>
                <a:latin typeface="Arial" panose="020B0604020202020204" pitchFamily="34" charset="0"/>
                <a:cs typeface="Arial" panose="020B0604020202020204" pitchFamily="34" charset="0"/>
              </a:rPr>
              <a:t> </a:t>
            </a:r>
            <a:r>
              <a:rPr lang="en-US" sz="1600" b="0" i="0" dirty="0" err="1">
                <a:solidFill>
                  <a:srgbClr val="333333"/>
                </a:solidFill>
                <a:effectLst/>
                <a:latin typeface="Arial" panose="020B0604020202020204" pitchFamily="34" charset="0"/>
                <a:cs typeface="Arial" panose="020B0604020202020204" pitchFamily="34" charset="0"/>
              </a:rPr>
              <a:t>vụ</a:t>
            </a:r>
            <a:r>
              <a:rPr lang="en-US" sz="1600" b="0" i="0" dirty="0">
                <a:solidFill>
                  <a:srgbClr val="333333"/>
                </a:solidFill>
                <a:effectLst/>
                <a:latin typeface="Arial" panose="020B0604020202020204" pitchFamily="34" charset="0"/>
                <a:cs typeface="Arial" panose="020B0604020202020204" pitchFamily="34" charset="0"/>
              </a:rPr>
              <a:t>.</a:t>
            </a:r>
            <a:endParaRPr lang="vi-VN" sz="1600" b="0" i="0" dirty="0">
              <a:solidFill>
                <a:srgbClr val="333333"/>
              </a:solidFill>
              <a:effectLst/>
              <a:latin typeface="Arial" panose="020B0604020202020204" pitchFamily="34" charset="0"/>
              <a:cs typeface="Arial" panose="020B0604020202020204" pitchFamily="34" charset="0"/>
            </a:endParaRPr>
          </a:p>
          <a:p>
            <a:pPr algn="l"/>
            <a:r>
              <a:rPr lang="en-US" sz="1600" i="1" u="sng" dirty="0" err="1">
                <a:latin typeface="Arial" panose="020B0604020202020204" pitchFamily="34" charset="0"/>
                <a:cs typeface="Arial" panose="020B0604020202020204" pitchFamily="34" charset="0"/>
              </a:rPr>
              <a:t>Đặt</a:t>
            </a:r>
            <a:r>
              <a:rPr lang="en-US" sz="1600" i="1" u="sng" dirty="0">
                <a:latin typeface="Arial" panose="020B0604020202020204" pitchFamily="34" charset="0"/>
                <a:cs typeface="Arial" panose="020B0604020202020204" pitchFamily="34" charset="0"/>
              </a:rPr>
              <a:t> </a:t>
            </a:r>
            <a:r>
              <a:rPr lang="en-US" sz="1600" i="1" u="sng" dirty="0" err="1">
                <a:latin typeface="Arial" panose="020B0604020202020204" pitchFamily="34" charset="0"/>
                <a:cs typeface="Arial" panose="020B0604020202020204" pitchFamily="34" charset="0"/>
              </a:rPr>
              <a:t>trực</a:t>
            </a:r>
            <a:r>
              <a:rPr lang="en-US" sz="1600" i="1" u="sng" dirty="0">
                <a:latin typeface="Arial" panose="020B0604020202020204" pitchFamily="34" charset="0"/>
                <a:cs typeface="Arial" panose="020B0604020202020204" pitchFamily="34" charset="0"/>
              </a:rPr>
              <a:t> </a:t>
            </a:r>
            <a:r>
              <a:rPr lang="en-US" sz="1600" i="1" u="sng" dirty="0" err="1">
                <a:latin typeface="Arial" panose="020B0604020202020204" pitchFamily="34" charset="0"/>
                <a:cs typeface="Arial" panose="020B0604020202020204" pitchFamily="34" charset="0"/>
              </a:rPr>
              <a:t>tiếp</a:t>
            </a:r>
            <a:r>
              <a:rPr lang="en-US" sz="1600" i="1" u="sng" dirty="0">
                <a:latin typeface="Arial" panose="020B0604020202020204" pitchFamily="34" charset="0"/>
                <a:cs typeface="Arial" panose="020B0604020202020204" pitchFamily="34" charset="0"/>
              </a:rPr>
              <a:t> </a:t>
            </a:r>
            <a:r>
              <a:rPr lang="en-US" sz="1600" i="1" u="sng" dirty="0" err="1">
                <a:latin typeface="Arial" panose="020B0604020202020204" pitchFamily="34" charset="0"/>
                <a:cs typeface="Arial" panose="020B0604020202020204" pitchFamily="34" charset="0"/>
              </a:rPr>
              <a:t>hoặc</a:t>
            </a:r>
            <a:r>
              <a:rPr lang="en-US" sz="1600" i="1" u="sng" dirty="0">
                <a:latin typeface="Arial" panose="020B0604020202020204" pitchFamily="34" charset="0"/>
                <a:cs typeface="Arial" panose="020B0604020202020204" pitchFamily="34" charset="0"/>
              </a:rPr>
              <a:t> qua </a:t>
            </a:r>
            <a:r>
              <a:rPr lang="en-US" sz="1600" i="1" u="sng" dirty="0" err="1">
                <a:latin typeface="Arial" panose="020B0604020202020204" pitchFamily="34" charset="0"/>
                <a:cs typeface="Arial" panose="020B0604020202020204" pitchFamily="34" charset="0"/>
              </a:rPr>
              <a:t>phiếu</a:t>
            </a:r>
            <a:r>
              <a:rPr lang="en-US" sz="1600" i="1" u="sng" dirty="0">
                <a:latin typeface="Arial" panose="020B0604020202020204" pitchFamily="34" charset="0"/>
                <a:cs typeface="Arial" panose="020B0604020202020204" pitchFamily="34" charset="0"/>
              </a:rPr>
              <a:t> </a:t>
            </a:r>
            <a:r>
              <a:rPr lang="en-US" sz="1600" i="1" u="sng" dirty="0" err="1">
                <a:latin typeface="Arial" panose="020B0604020202020204" pitchFamily="34" charset="0"/>
                <a:cs typeface="Arial" panose="020B0604020202020204" pitchFamily="34" charset="0"/>
              </a:rPr>
              <a:t>dịch</a:t>
            </a:r>
            <a:r>
              <a:rPr lang="en-US" sz="1600" i="1" u="sng" dirty="0">
                <a:latin typeface="Arial" panose="020B0604020202020204" pitchFamily="34" charset="0"/>
                <a:cs typeface="Arial" panose="020B0604020202020204" pitchFamily="34" charset="0"/>
              </a:rPr>
              <a:t> </a:t>
            </a:r>
            <a:r>
              <a:rPr lang="en-US" sz="1600" i="1" u="sng" dirty="0" err="1">
                <a:latin typeface="Arial" panose="020B0604020202020204" pitchFamily="34" charset="0"/>
                <a:cs typeface="Arial" panose="020B0604020202020204" pitchFamily="34" charset="0"/>
              </a:rPr>
              <a:t>vụ</a:t>
            </a:r>
            <a:endParaRPr lang="vi-VN" sz="1600" b="0" i="1" u="sng" dirty="0">
              <a:effectLst/>
              <a:latin typeface="Arial" panose="020B0604020202020204" pitchFamily="34" charset="0"/>
              <a:cs typeface="Arial" panose="020B0604020202020204" pitchFamily="34" charset="0"/>
            </a:endParaRPr>
          </a:p>
          <a:p>
            <a:pPr algn="just"/>
            <a:r>
              <a:rPr lang="en-US" sz="1600" b="0" i="0" dirty="0">
                <a:solidFill>
                  <a:srgbClr val="333333"/>
                </a:solidFill>
                <a:effectLst/>
                <a:latin typeface="Arial" panose="020B0604020202020204" pitchFamily="34" charset="0"/>
                <a:cs typeface="Arial" panose="020B0604020202020204" pitchFamily="34" charset="0"/>
              </a:rPr>
              <a:t>-</a:t>
            </a:r>
            <a:r>
              <a:rPr lang="vi-VN" sz="1600" b="0" i="0" dirty="0">
                <a:solidFill>
                  <a:srgbClr val="333333"/>
                </a:solidFill>
                <a:effectLst/>
                <a:latin typeface="Arial" panose="020B0604020202020204" pitchFamily="34" charset="0"/>
                <a:cs typeface="Arial" panose="020B0604020202020204" pitchFamily="34" charset="0"/>
              </a:rPr>
              <a:t>Khách hàng có thể sử dụng room service bằng cách đặt trực tiếp tại quầy lễ tân hoặc điền thông tin gồm tên, số phòng, loại thức ăn và giờ phục vụ vào phiếu mà nhân viên khách sạn để sẵn tại bàn ở phòng khách.</a:t>
            </a:r>
            <a:endParaRPr lang="en-US" sz="1600" b="0" i="0" dirty="0">
              <a:solidFill>
                <a:srgbClr val="333333"/>
              </a:solidFill>
              <a:effectLst/>
              <a:latin typeface="Arial" panose="020B0604020202020204" pitchFamily="34" charset="0"/>
              <a:cs typeface="Arial" panose="020B0604020202020204" pitchFamily="34" charset="0"/>
            </a:endParaRPr>
          </a:p>
          <a:p>
            <a:pPr algn="just"/>
            <a:r>
              <a:rPr lang="en-US" sz="1600" dirty="0">
                <a:solidFill>
                  <a:srgbClr val="333333"/>
                </a:solidFill>
                <a:latin typeface="Arial" panose="020B0604020202020204" pitchFamily="34" charset="0"/>
                <a:cs typeface="Arial" panose="020B0604020202020204" pitchFamily="34" charset="0"/>
              </a:rPr>
              <a:t>-</a:t>
            </a:r>
            <a:r>
              <a:rPr lang="vi-VN" sz="1600" b="0" i="0" dirty="0">
                <a:solidFill>
                  <a:srgbClr val="333333"/>
                </a:solidFill>
                <a:effectLst/>
                <a:latin typeface="Arial" panose="020B0604020202020204" pitchFamily="34" charset="0"/>
                <a:cs typeface="Arial" panose="020B0604020202020204" pitchFamily="34" charset="0"/>
              </a:rPr>
              <a:t>Sau khi điền xong, khách bỏ phiếu vào hộp yêu cầu bên ngoài cửa phòng.</a:t>
            </a:r>
            <a:endParaRPr lang="en-US" sz="1600" b="0" i="0" dirty="0">
              <a:solidFill>
                <a:srgbClr val="333333"/>
              </a:solidFill>
              <a:effectLst/>
              <a:latin typeface="Arial" panose="020B0604020202020204" pitchFamily="34" charset="0"/>
              <a:cs typeface="Arial" panose="020B0604020202020204" pitchFamily="34" charset="0"/>
            </a:endParaRPr>
          </a:p>
          <a:p>
            <a:pPr algn="just"/>
            <a:r>
              <a:rPr lang="en-US" sz="1600" b="0" i="0" dirty="0">
                <a:solidFill>
                  <a:srgbClr val="333333"/>
                </a:solidFill>
                <a:effectLst/>
                <a:latin typeface="Arial" panose="020B0604020202020204" pitchFamily="34" charset="0"/>
                <a:cs typeface="Arial" panose="020B0604020202020204" pitchFamily="34" charset="0"/>
              </a:rPr>
              <a:t>-</a:t>
            </a:r>
            <a:r>
              <a:rPr lang="vi-VN" sz="1600" b="0" i="0" dirty="0">
                <a:solidFill>
                  <a:srgbClr val="333333"/>
                </a:solidFill>
                <a:effectLst/>
                <a:latin typeface="Arial" panose="020B0604020202020204" pitchFamily="34" charset="0"/>
                <a:cs typeface="Arial" panose="020B0604020202020204" pitchFamily="34" charset="0"/>
              </a:rPr>
              <a:t>Nhân viên tiếp nhận order có nhiệm vụ đi thu thập các phiếu yêu cầu này để phục vụ.</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767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8A1BBA-337C-4A8F-B28A-7AE2115D589E}"/>
              </a:ext>
            </a:extLst>
          </p:cNvPr>
          <p:cNvSpPr txBox="1"/>
          <p:nvPr/>
        </p:nvSpPr>
        <p:spPr>
          <a:xfrm>
            <a:off x="180622" y="214489"/>
            <a:ext cx="11345334" cy="1450462"/>
          </a:xfrm>
          <a:prstGeom prst="rect">
            <a:avLst/>
          </a:prstGeom>
          <a:noFill/>
        </p:spPr>
        <p:txBody>
          <a:bodyPr wrap="square" rtlCol="0">
            <a:spAutoFit/>
          </a:bodyPr>
          <a:lstStyle/>
          <a:p>
            <a:r>
              <a:rPr lang="en-US" dirty="0"/>
              <a:t>Actor:</a:t>
            </a:r>
          </a:p>
          <a:p>
            <a:pPr marL="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Calibri" panose="020F0502020204030204" pitchFamily="34" charset="0"/>
              </a:rPr>
              <a:t>Chủ</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sở</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hữu</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có</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thể</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truy</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cập</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vào</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tất</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cả</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các</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chức</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năng</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của</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hệ</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thống</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mà</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không</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có</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bất</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kỳ</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hạn</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chế</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nào</a:t>
            </a:r>
            <a:r>
              <a:rPr lang="en-US" sz="1800" dirty="0">
                <a:effectLst/>
                <a:latin typeface="Calibri" panose="020F0502020204030204" pitchFamily="34" charset="0"/>
                <a:ea typeface="Calibri" panose="020F0502020204030204" pitchFamily="34" charset="0"/>
                <a:cs typeface="Calibri" panose="020F0502020204030204" pitchFamily="34" charset="0"/>
              </a:rPr>
              <a:t>.</a:t>
            </a:r>
          </a:p>
          <a:p>
            <a:pPr marL="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Calibri" panose="020F0502020204030204" pitchFamily="34" charset="0"/>
              </a:rPr>
              <a:t>Người</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quản</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lý</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có</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thể</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truy</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cập</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vào</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tất</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cả</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các</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chức</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năng</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của</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hệ</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thống</a:t>
            </a:r>
            <a:r>
              <a:rPr lang="en-US" sz="1800" dirty="0">
                <a:effectLst/>
                <a:latin typeface="Calibri" panose="020F0502020204030204" pitchFamily="34" charset="0"/>
                <a:ea typeface="Calibri" panose="020F0502020204030204" pitchFamily="34" charset="0"/>
                <a:cs typeface="Calibri" panose="020F0502020204030204" pitchFamily="34" charset="0"/>
              </a:rPr>
              <a:t>.</a:t>
            </a:r>
          </a:p>
          <a:p>
            <a:pPr marL="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Calibri" panose="020F0502020204030204" pitchFamily="34" charset="0"/>
              </a:rPr>
              <a:t>Nhân</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viên</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lễ</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tân</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quản</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lý</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đặt</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phòng</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quản</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lý</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phòng</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quản</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lý</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dịch</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vụ</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quản</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lý</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tiện</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nghi</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US" dirty="0"/>
          </a:p>
        </p:txBody>
      </p:sp>
    </p:spTree>
    <p:extLst>
      <p:ext uri="{BB962C8B-B14F-4D97-AF65-F5344CB8AC3E}">
        <p14:creationId xmlns:p14="http://schemas.microsoft.com/office/powerpoint/2010/main" val="1597888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CA16174-A705-4744-8212-C3D951CEC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127" y="0"/>
            <a:ext cx="5839928" cy="6858000"/>
          </a:xfrm>
          <a:prstGeom prst="rect">
            <a:avLst/>
          </a:prstGeom>
        </p:spPr>
      </p:pic>
      <p:sp>
        <p:nvSpPr>
          <p:cNvPr id="5" name="Rectangle 4">
            <a:extLst>
              <a:ext uri="{FF2B5EF4-FFF2-40B4-BE49-F238E27FC236}">
                <a16:creationId xmlns:a16="http://schemas.microsoft.com/office/drawing/2014/main" id="{F3E1A171-C2B0-44D9-9F6A-6CE0F5400FF9}"/>
              </a:ext>
            </a:extLst>
          </p:cNvPr>
          <p:cNvSpPr/>
          <p:nvPr/>
        </p:nvSpPr>
        <p:spPr>
          <a:xfrm>
            <a:off x="1" y="0"/>
            <a:ext cx="3262184"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quản</a:t>
            </a:r>
            <a:r>
              <a:rPr lang="en-US" b="1" dirty="0"/>
              <a:t> </a:t>
            </a:r>
            <a:r>
              <a:rPr lang="en-US" b="1" dirty="0" err="1"/>
              <a:t>lý</a:t>
            </a:r>
            <a:r>
              <a:rPr lang="en-US" b="1" dirty="0"/>
              <a:t> </a:t>
            </a:r>
            <a:r>
              <a:rPr lang="en-US" b="1" dirty="0" err="1"/>
              <a:t>loại</a:t>
            </a:r>
            <a:r>
              <a:rPr lang="en-US" b="1" dirty="0"/>
              <a:t> </a:t>
            </a:r>
            <a:r>
              <a:rPr lang="en-US" b="1" dirty="0" err="1"/>
              <a:t>phòng</a:t>
            </a:r>
            <a:endParaRPr lang="en-US" b="1" dirty="0"/>
          </a:p>
        </p:txBody>
      </p:sp>
    </p:spTree>
    <p:extLst>
      <p:ext uri="{BB962C8B-B14F-4D97-AF65-F5344CB8AC3E}">
        <p14:creationId xmlns:p14="http://schemas.microsoft.com/office/powerpoint/2010/main" val="3558922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642C3E-DCF9-4DBA-AD02-F0988BE91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833" y="0"/>
            <a:ext cx="5955375" cy="6858000"/>
          </a:xfrm>
          <a:prstGeom prst="rect">
            <a:avLst/>
          </a:prstGeom>
        </p:spPr>
      </p:pic>
      <p:sp>
        <p:nvSpPr>
          <p:cNvPr id="3" name="Rectangle 2">
            <a:extLst>
              <a:ext uri="{FF2B5EF4-FFF2-40B4-BE49-F238E27FC236}">
                <a16:creationId xmlns:a16="http://schemas.microsoft.com/office/drawing/2014/main" id="{7C553240-CF19-4C4D-80D6-53957C1B0D1F}"/>
              </a:ext>
            </a:extLst>
          </p:cNvPr>
          <p:cNvSpPr/>
          <p:nvPr/>
        </p:nvSpPr>
        <p:spPr>
          <a:xfrm>
            <a:off x="1" y="0"/>
            <a:ext cx="3076832"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Usecase</a:t>
            </a:r>
            <a:r>
              <a:rPr lang="en-US" b="1" dirty="0"/>
              <a:t> </a:t>
            </a:r>
            <a:r>
              <a:rPr lang="en-US" b="1" dirty="0" err="1"/>
              <a:t>quản</a:t>
            </a:r>
            <a:r>
              <a:rPr lang="en-US" b="1" dirty="0"/>
              <a:t> </a:t>
            </a:r>
            <a:r>
              <a:rPr lang="en-US" b="1" dirty="0" err="1"/>
              <a:t>lý</a:t>
            </a:r>
            <a:r>
              <a:rPr lang="en-US" b="1" dirty="0"/>
              <a:t> </a:t>
            </a:r>
            <a:r>
              <a:rPr lang="en-US" b="1" dirty="0" err="1"/>
              <a:t>loại</a:t>
            </a:r>
            <a:r>
              <a:rPr lang="en-US" b="1" dirty="0"/>
              <a:t> </a:t>
            </a:r>
            <a:r>
              <a:rPr lang="en-US" b="1" dirty="0" err="1"/>
              <a:t>phòng</a:t>
            </a:r>
            <a:endParaRPr lang="en-US" b="1" dirty="0"/>
          </a:p>
        </p:txBody>
      </p:sp>
    </p:spTree>
    <p:extLst>
      <p:ext uri="{BB962C8B-B14F-4D97-AF65-F5344CB8AC3E}">
        <p14:creationId xmlns:p14="http://schemas.microsoft.com/office/powerpoint/2010/main" val="1724824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1431</Words>
  <Application>Microsoft Office PowerPoint</Application>
  <PresentationFormat>Widescreen</PresentationFormat>
  <Paragraphs>94</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Roboto</vt:lpstr>
      <vt:lpstr>Segoe UI</vt:lpstr>
      <vt:lpstr>Times New Roman</vt:lpstr>
      <vt:lpstr>Office Theme</vt:lpstr>
      <vt:lpstr>Quản lý khách sạn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khách sạn</dc:title>
  <dc:creator>Tik Tzuki</dc:creator>
  <cp:lastModifiedBy>Tik Tzuki</cp:lastModifiedBy>
  <cp:revision>19</cp:revision>
  <dcterms:created xsi:type="dcterms:W3CDTF">2020-12-02T05:40:06Z</dcterms:created>
  <dcterms:modified xsi:type="dcterms:W3CDTF">2020-12-03T17:33:36Z</dcterms:modified>
</cp:coreProperties>
</file>