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4/13/2021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1792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0414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4383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5509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0117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3462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5415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3813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7226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2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4/13/2021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0373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4/13/2021</a:t>
            </a:fld>
            <a:endParaRPr lang="en-US"/>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a:p>
        </p:txBody>
      </p:sp>
    </p:spTree>
    <p:extLst>
      <p:ext uri="{BB962C8B-B14F-4D97-AF65-F5344CB8AC3E}">
        <p14:creationId xmlns:p14="http://schemas.microsoft.com/office/powerpoint/2010/main" val="1471946394"/>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66" r:id="rId6"/>
    <p:sldLayoutId id="2147483871" r:id="rId7"/>
    <p:sldLayoutId id="2147483867" r:id="rId8"/>
    <p:sldLayoutId id="2147483868" r:id="rId9"/>
    <p:sldLayoutId id="2147483869" r:id="rId10"/>
    <p:sldLayoutId id="21474838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ools.ietf.org/html/rfc7519"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nes and dots connected representing a network">
            <a:extLst>
              <a:ext uri="{FF2B5EF4-FFF2-40B4-BE49-F238E27FC236}">
                <a16:creationId xmlns:a16="http://schemas.microsoft.com/office/drawing/2014/main" id="{615FAC4A-111B-415B-B2AA-0755873ABC2F}"/>
              </a:ext>
            </a:extLst>
          </p:cNvPr>
          <p:cNvPicPr>
            <a:picLocks noChangeAspect="1"/>
          </p:cNvPicPr>
          <p:nvPr/>
        </p:nvPicPr>
        <p:blipFill rotWithShape="1">
          <a:blip r:embed="rId2"/>
          <a:srcRect l="25330" r="22571"/>
          <a:stretch/>
        </p:blipFill>
        <p:spPr>
          <a:xfrm>
            <a:off x="7970772" y="0"/>
            <a:ext cx="6351941" cy="6858001"/>
          </a:xfrm>
          <a:custGeom>
            <a:avLst/>
            <a:gdLst/>
            <a:ahLst/>
            <a:cxnLst/>
            <a:rect l="l" t="t" r="r" b="b"/>
            <a:pathLst>
              <a:path w="6351941" h="6858001">
                <a:moveTo>
                  <a:pt x="246541" y="3333751"/>
                </a:moveTo>
                <a:lnTo>
                  <a:pt x="6351941" y="3333751"/>
                </a:lnTo>
                <a:lnTo>
                  <a:pt x="6351941" y="3524252"/>
                </a:lnTo>
                <a:lnTo>
                  <a:pt x="6351941" y="6858001"/>
                </a:lnTo>
                <a:lnTo>
                  <a:pt x="137148" y="6858001"/>
                </a:lnTo>
                <a:lnTo>
                  <a:pt x="144347" y="6840738"/>
                </a:lnTo>
                <a:cubicBezTo>
                  <a:pt x="160922" y="6813278"/>
                  <a:pt x="164922" y="6786993"/>
                  <a:pt x="143585" y="6758356"/>
                </a:cubicBezTo>
                <a:cubicBezTo>
                  <a:pt x="128917" y="6738934"/>
                  <a:pt x="136157" y="6700686"/>
                  <a:pt x="153112" y="6682250"/>
                </a:cubicBezTo>
                <a:cubicBezTo>
                  <a:pt x="159208" y="6675579"/>
                  <a:pt x="165304" y="6668713"/>
                  <a:pt x="175591" y="6657533"/>
                </a:cubicBezTo>
                <a:cubicBezTo>
                  <a:pt x="128917" y="6637329"/>
                  <a:pt x="124727" y="6594765"/>
                  <a:pt x="115201" y="6553767"/>
                </a:cubicBezTo>
                <a:cubicBezTo>
                  <a:pt x="109296" y="6528663"/>
                  <a:pt x="85292" y="6522581"/>
                  <a:pt x="63193" y="6517873"/>
                </a:cubicBezTo>
                <a:cubicBezTo>
                  <a:pt x="23377" y="6509634"/>
                  <a:pt x="5851" y="6489823"/>
                  <a:pt x="9089" y="6448435"/>
                </a:cubicBezTo>
                <a:cubicBezTo>
                  <a:pt x="12709" y="6402732"/>
                  <a:pt x="18995" y="6357030"/>
                  <a:pt x="26426" y="6311718"/>
                </a:cubicBezTo>
                <a:cubicBezTo>
                  <a:pt x="31188" y="6283082"/>
                  <a:pt x="42808" y="6257190"/>
                  <a:pt x="65097" y="6236396"/>
                </a:cubicBezTo>
                <a:cubicBezTo>
                  <a:pt x="86816" y="6216194"/>
                  <a:pt x="84339" y="6211486"/>
                  <a:pt x="67003" y="6188144"/>
                </a:cubicBezTo>
                <a:cubicBezTo>
                  <a:pt x="46808" y="6160879"/>
                  <a:pt x="28140" y="6132633"/>
                  <a:pt x="10803" y="6103407"/>
                </a:cubicBezTo>
                <a:cubicBezTo>
                  <a:pt x="5279" y="6094187"/>
                  <a:pt x="5469" y="6080849"/>
                  <a:pt x="4327" y="6069276"/>
                </a:cubicBezTo>
                <a:cubicBezTo>
                  <a:pt x="2231" y="6049660"/>
                  <a:pt x="-1579" y="6029456"/>
                  <a:pt x="707" y="6010235"/>
                </a:cubicBezTo>
                <a:cubicBezTo>
                  <a:pt x="2993" y="5991797"/>
                  <a:pt x="10803" y="5973553"/>
                  <a:pt x="18613" y="5956490"/>
                </a:cubicBezTo>
                <a:cubicBezTo>
                  <a:pt x="40522" y="5908825"/>
                  <a:pt x="67765" y="5865083"/>
                  <a:pt x="107008" y="5829971"/>
                </a:cubicBezTo>
                <a:cubicBezTo>
                  <a:pt x="112152" y="5825462"/>
                  <a:pt x="114058" y="5816437"/>
                  <a:pt x="115773" y="5808982"/>
                </a:cubicBezTo>
                <a:cubicBezTo>
                  <a:pt x="118631" y="5796822"/>
                  <a:pt x="121297" y="5784268"/>
                  <a:pt x="121679" y="5771911"/>
                </a:cubicBezTo>
                <a:cubicBezTo>
                  <a:pt x="123583" y="5711889"/>
                  <a:pt x="150254" y="5664813"/>
                  <a:pt x="192927" y="5625974"/>
                </a:cubicBezTo>
                <a:cubicBezTo>
                  <a:pt x="205120" y="5614794"/>
                  <a:pt x="206454" y="5606164"/>
                  <a:pt x="192355" y="5594001"/>
                </a:cubicBezTo>
                <a:cubicBezTo>
                  <a:pt x="175973" y="5579880"/>
                  <a:pt x="182449" y="5559676"/>
                  <a:pt x="186259" y="5541432"/>
                </a:cubicBezTo>
                <a:cubicBezTo>
                  <a:pt x="190069" y="5522604"/>
                  <a:pt x="194071" y="5503576"/>
                  <a:pt x="197881" y="5484746"/>
                </a:cubicBezTo>
                <a:cubicBezTo>
                  <a:pt x="200547" y="5470820"/>
                  <a:pt x="202833" y="5457089"/>
                  <a:pt x="206072" y="5443357"/>
                </a:cubicBezTo>
                <a:cubicBezTo>
                  <a:pt x="216170" y="5400597"/>
                  <a:pt x="213122" y="5362152"/>
                  <a:pt x="182069" y="5327433"/>
                </a:cubicBezTo>
                <a:cubicBezTo>
                  <a:pt x="158256" y="5300953"/>
                  <a:pt x="151206" y="5267019"/>
                  <a:pt x="158446" y="5230926"/>
                </a:cubicBezTo>
                <a:cubicBezTo>
                  <a:pt x="159398" y="5226415"/>
                  <a:pt x="163208" y="5220727"/>
                  <a:pt x="161684" y="5217589"/>
                </a:cubicBezTo>
                <a:cubicBezTo>
                  <a:pt x="139395" y="5170316"/>
                  <a:pt x="178641" y="5132851"/>
                  <a:pt x="181117" y="5089305"/>
                </a:cubicBezTo>
                <a:cubicBezTo>
                  <a:pt x="182259" y="5070083"/>
                  <a:pt x="196357" y="5050467"/>
                  <a:pt x="207596" y="5033207"/>
                </a:cubicBezTo>
                <a:cubicBezTo>
                  <a:pt x="223028" y="5009470"/>
                  <a:pt x="237887" y="4988286"/>
                  <a:pt x="231028" y="4956119"/>
                </a:cubicBezTo>
                <a:cubicBezTo>
                  <a:pt x="223980" y="4923950"/>
                  <a:pt x="236935" y="4894527"/>
                  <a:pt x="259033" y="4870400"/>
                </a:cubicBezTo>
                <a:cubicBezTo>
                  <a:pt x="275798" y="4851963"/>
                  <a:pt x="277322" y="4831758"/>
                  <a:pt x="272560" y="4807436"/>
                </a:cubicBezTo>
                <a:cubicBezTo>
                  <a:pt x="266654" y="4777033"/>
                  <a:pt x="266272" y="4745453"/>
                  <a:pt x="262653" y="4714658"/>
                </a:cubicBezTo>
                <a:cubicBezTo>
                  <a:pt x="261891" y="4707987"/>
                  <a:pt x="259223" y="4699554"/>
                  <a:pt x="254651" y="4695629"/>
                </a:cubicBezTo>
                <a:cubicBezTo>
                  <a:pt x="197881" y="4647572"/>
                  <a:pt x="197309" y="4579901"/>
                  <a:pt x="194641" y="4513209"/>
                </a:cubicBezTo>
                <a:cubicBezTo>
                  <a:pt x="192927" y="4472804"/>
                  <a:pt x="192927" y="4432199"/>
                  <a:pt x="193879" y="4391596"/>
                </a:cubicBezTo>
                <a:cubicBezTo>
                  <a:pt x="194071" y="4377865"/>
                  <a:pt x="197119" y="4363350"/>
                  <a:pt x="202833" y="4351188"/>
                </a:cubicBezTo>
                <a:cubicBezTo>
                  <a:pt x="214836" y="4325885"/>
                  <a:pt x="230456" y="4302544"/>
                  <a:pt x="242649" y="4277434"/>
                </a:cubicBezTo>
                <a:cubicBezTo>
                  <a:pt x="247413" y="4268022"/>
                  <a:pt x="247603" y="4255860"/>
                  <a:pt x="248365" y="4244874"/>
                </a:cubicBezTo>
                <a:cubicBezTo>
                  <a:pt x="249889" y="4225456"/>
                  <a:pt x="245317" y="4203880"/>
                  <a:pt x="252175" y="4187207"/>
                </a:cubicBezTo>
                <a:cubicBezTo>
                  <a:pt x="269892" y="4143856"/>
                  <a:pt x="265892" y="4103253"/>
                  <a:pt x="248365" y="4062061"/>
                </a:cubicBezTo>
                <a:cubicBezTo>
                  <a:pt x="223790" y="4004392"/>
                  <a:pt x="225694" y="3949864"/>
                  <a:pt x="264557" y="3898864"/>
                </a:cubicBezTo>
                <a:cubicBezTo>
                  <a:pt x="282084" y="3875915"/>
                  <a:pt x="273702" y="3853553"/>
                  <a:pt x="259605" y="3834135"/>
                </a:cubicBezTo>
                <a:cubicBezTo>
                  <a:pt x="243221" y="3811773"/>
                  <a:pt x="239031" y="3790000"/>
                  <a:pt x="251031" y="3764306"/>
                </a:cubicBezTo>
                <a:cubicBezTo>
                  <a:pt x="253699" y="3758615"/>
                  <a:pt x="252365" y="3750574"/>
                  <a:pt x="251413" y="3743904"/>
                </a:cubicBezTo>
                <a:lnTo>
                  <a:pt x="250057" y="3725050"/>
                </a:lnTo>
                <a:lnTo>
                  <a:pt x="237709" y="3723373"/>
                </a:lnTo>
                <a:cubicBezTo>
                  <a:pt x="208187" y="3719139"/>
                  <a:pt x="178620" y="3715145"/>
                  <a:pt x="148511" y="3712740"/>
                </a:cubicBezTo>
                <a:lnTo>
                  <a:pt x="148495" y="3712740"/>
                </a:lnTo>
                <a:lnTo>
                  <a:pt x="148510" y="3712739"/>
                </a:lnTo>
                <a:cubicBezTo>
                  <a:pt x="178619" y="3715144"/>
                  <a:pt x="208186" y="3719138"/>
                  <a:pt x="237708" y="3723372"/>
                </a:cubicBezTo>
                <a:lnTo>
                  <a:pt x="250056" y="3725049"/>
                </a:lnTo>
                <a:lnTo>
                  <a:pt x="247364" y="3687609"/>
                </a:lnTo>
                <a:cubicBezTo>
                  <a:pt x="248888" y="3669416"/>
                  <a:pt x="255126" y="3652106"/>
                  <a:pt x="271605" y="3636610"/>
                </a:cubicBezTo>
                <a:cubicBezTo>
                  <a:pt x="278083" y="3630528"/>
                  <a:pt x="280749" y="3620328"/>
                  <a:pt x="285131" y="3612089"/>
                </a:cubicBezTo>
                <a:cubicBezTo>
                  <a:pt x="303040" y="3577567"/>
                  <a:pt x="301324" y="3578940"/>
                  <a:pt x="279607" y="3548145"/>
                </a:cubicBezTo>
                <a:lnTo>
                  <a:pt x="265966" y="3524252"/>
                </a:lnTo>
                <a:lnTo>
                  <a:pt x="263914" y="3520658"/>
                </a:lnTo>
                <a:cubicBezTo>
                  <a:pt x="259699" y="3510777"/>
                  <a:pt x="257032" y="3500578"/>
                  <a:pt x="257508" y="3491262"/>
                </a:cubicBezTo>
                <a:cubicBezTo>
                  <a:pt x="258936" y="3463164"/>
                  <a:pt x="258293" y="3435408"/>
                  <a:pt x="256120" y="3407910"/>
                </a:cubicBezTo>
                <a:lnTo>
                  <a:pt x="252069" y="3376550"/>
                </a:lnTo>
                <a:close/>
                <a:moveTo>
                  <a:pt x="620963" y="0"/>
                </a:moveTo>
                <a:lnTo>
                  <a:pt x="6351941" y="0"/>
                </a:lnTo>
                <a:lnTo>
                  <a:pt x="6351941" y="3333750"/>
                </a:lnTo>
                <a:lnTo>
                  <a:pt x="246541" y="3333750"/>
                </a:lnTo>
                <a:lnTo>
                  <a:pt x="245553" y="3326101"/>
                </a:lnTo>
                <a:cubicBezTo>
                  <a:pt x="236171" y="3271963"/>
                  <a:pt x="222835" y="3218512"/>
                  <a:pt x="209881" y="3165061"/>
                </a:cubicBezTo>
                <a:cubicBezTo>
                  <a:pt x="193878" y="3099154"/>
                  <a:pt x="192926" y="3034817"/>
                  <a:pt x="209119" y="2968910"/>
                </a:cubicBezTo>
                <a:cubicBezTo>
                  <a:pt x="220931" y="2921245"/>
                  <a:pt x="201498" y="2876129"/>
                  <a:pt x="188164" y="2831604"/>
                </a:cubicBezTo>
                <a:cubicBezTo>
                  <a:pt x="185498" y="2822385"/>
                  <a:pt x="175020" y="2813754"/>
                  <a:pt x="166065" y="2808850"/>
                </a:cubicBezTo>
                <a:cubicBezTo>
                  <a:pt x="134440" y="2791196"/>
                  <a:pt x="129488" y="2761970"/>
                  <a:pt x="142632" y="2725094"/>
                </a:cubicBezTo>
                <a:cubicBezTo>
                  <a:pt x="152921" y="2695868"/>
                  <a:pt x="166637" y="2669191"/>
                  <a:pt x="191022" y="2645455"/>
                </a:cubicBezTo>
                <a:cubicBezTo>
                  <a:pt x="219597" y="2617603"/>
                  <a:pt x="252174" y="2588768"/>
                  <a:pt x="264176" y="2545615"/>
                </a:cubicBezTo>
                <a:cubicBezTo>
                  <a:pt x="269319" y="2526980"/>
                  <a:pt x="270081" y="2510897"/>
                  <a:pt x="264746" y="2491281"/>
                </a:cubicBezTo>
                <a:cubicBezTo>
                  <a:pt x="254460" y="2453227"/>
                  <a:pt x="247220" y="2414980"/>
                  <a:pt x="279035" y="2379279"/>
                </a:cubicBezTo>
                <a:cubicBezTo>
                  <a:pt x="296562" y="2359664"/>
                  <a:pt x="307802" y="2333183"/>
                  <a:pt x="303420" y="2301603"/>
                </a:cubicBezTo>
                <a:cubicBezTo>
                  <a:pt x="297896" y="2262177"/>
                  <a:pt x="311802" y="2226281"/>
                  <a:pt x="332377" y="2192740"/>
                </a:cubicBezTo>
                <a:cubicBezTo>
                  <a:pt x="339807" y="2180774"/>
                  <a:pt x="343997" y="2166063"/>
                  <a:pt x="347617" y="2152137"/>
                </a:cubicBezTo>
                <a:cubicBezTo>
                  <a:pt x="356000" y="2119968"/>
                  <a:pt x="363430" y="2087602"/>
                  <a:pt x="370288" y="2055042"/>
                </a:cubicBezTo>
                <a:cubicBezTo>
                  <a:pt x="376002" y="2028365"/>
                  <a:pt x="380194" y="2001493"/>
                  <a:pt x="385147" y="1974618"/>
                </a:cubicBezTo>
                <a:cubicBezTo>
                  <a:pt x="390481" y="1945197"/>
                  <a:pt x="402865" y="1921855"/>
                  <a:pt x="431630" y="1909694"/>
                </a:cubicBezTo>
                <a:cubicBezTo>
                  <a:pt x="440774" y="1905771"/>
                  <a:pt x="448015" y="1896356"/>
                  <a:pt x="455635" y="1888901"/>
                </a:cubicBezTo>
                <a:cubicBezTo>
                  <a:pt x="461159" y="1883606"/>
                  <a:pt x="465351" y="1876543"/>
                  <a:pt x="471065" y="1871640"/>
                </a:cubicBezTo>
                <a:cubicBezTo>
                  <a:pt x="501166" y="1845943"/>
                  <a:pt x="531455" y="1820640"/>
                  <a:pt x="561556" y="1795142"/>
                </a:cubicBezTo>
                <a:cubicBezTo>
                  <a:pt x="564414" y="1792590"/>
                  <a:pt x="567843" y="1789845"/>
                  <a:pt x="569177" y="1786511"/>
                </a:cubicBezTo>
                <a:cubicBezTo>
                  <a:pt x="583083" y="1751988"/>
                  <a:pt x="596227" y="1717073"/>
                  <a:pt x="610898" y="1682944"/>
                </a:cubicBezTo>
                <a:cubicBezTo>
                  <a:pt x="616612" y="1669800"/>
                  <a:pt x="623660" y="1656267"/>
                  <a:pt x="633567" y="1646459"/>
                </a:cubicBezTo>
                <a:cubicBezTo>
                  <a:pt x="656047" y="1624098"/>
                  <a:pt x="680432" y="1603698"/>
                  <a:pt x="690148" y="1571529"/>
                </a:cubicBezTo>
                <a:cubicBezTo>
                  <a:pt x="693005" y="1562114"/>
                  <a:pt x="694529" y="1550935"/>
                  <a:pt x="692053" y="1541910"/>
                </a:cubicBezTo>
                <a:cubicBezTo>
                  <a:pt x="681766" y="1505229"/>
                  <a:pt x="669002" y="1469335"/>
                  <a:pt x="658144" y="1432851"/>
                </a:cubicBezTo>
                <a:cubicBezTo>
                  <a:pt x="651475" y="1409705"/>
                  <a:pt x="643473" y="1388716"/>
                  <a:pt x="619850" y="1377535"/>
                </a:cubicBezTo>
                <a:cubicBezTo>
                  <a:pt x="613184" y="1374398"/>
                  <a:pt x="605944" y="1365570"/>
                  <a:pt x="604610" y="1358313"/>
                </a:cubicBezTo>
                <a:cubicBezTo>
                  <a:pt x="596037" y="1311630"/>
                  <a:pt x="591847" y="1265534"/>
                  <a:pt x="620994" y="1222576"/>
                </a:cubicBezTo>
                <a:cubicBezTo>
                  <a:pt x="627280" y="1213555"/>
                  <a:pt x="627280" y="1196684"/>
                  <a:pt x="624614" y="1184720"/>
                </a:cubicBezTo>
                <a:cubicBezTo>
                  <a:pt x="614708" y="1138623"/>
                  <a:pt x="611278" y="1094882"/>
                  <a:pt x="642903" y="1054866"/>
                </a:cubicBezTo>
                <a:cubicBezTo>
                  <a:pt x="646713" y="1050159"/>
                  <a:pt x="643283" y="1035056"/>
                  <a:pt x="638521" y="1027995"/>
                </a:cubicBezTo>
                <a:cubicBezTo>
                  <a:pt x="592037" y="959929"/>
                  <a:pt x="590893" y="922662"/>
                  <a:pt x="634901" y="853028"/>
                </a:cubicBezTo>
                <a:cubicBezTo>
                  <a:pt x="637759" y="848516"/>
                  <a:pt x="640997" y="842633"/>
                  <a:pt x="645379" y="840866"/>
                </a:cubicBezTo>
                <a:cubicBezTo>
                  <a:pt x="673384" y="828900"/>
                  <a:pt x="674146" y="803401"/>
                  <a:pt x="676432" y="778095"/>
                </a:cubicBezTo>
                <a:cubicBezTo>
                  <a:pt x="678908" y="750244"/>
                  <a:pt x="682146" y="722389"/>
                  <a:pt x="684432" y="694341"/>
                </a:cubicBezTo>
                <a:cubicBezTo>
                  <a:pt x="684814" y="689436"/>
                  <a:pt x="683290" y="683943"/>
                  <a:pt x="681574" y="679040"/>
                </a:cubicBezTo>
                <a:cubicBezTo>
                  <a:pt x="675288" y="660210"/>
                  <a:pt x="666144" y="641968"/>
                  <a:pt x="662334" y="622548"/>
                </a:cubicBezTo>
                <a:cubicBezTo>
                  <a:pt x="654141" y="580573"/>
                  <a:pt x="637759" y="539970"/>
                  <a:pt x="644427" y="495638"/>
                </a:cubicBezTo>
                <a:cubicBezTo>
                  <a:pt x="645569" y="487990"/>
                  <a:pt x="640045" y="479162"/>
                  <a:pt x="637949" y="470924"/>
                </a:cubicBezTo>
                <a:cubicBezTo>
                  <a:pt x="634329" y="456017"/>
                  <a:pt x="629186" y="441500"/>
                  <a:pt x="627852" y="426397"/>
                </a:cubicBezTo>
                <a:cubicBezTo>
                  <a:pt x="624422" y="386383"/>
                  <a:pt x="621374" y="345976"/>
                  <a:pt x="621184" y="305764"/>
                </a:cubicBezTo>
                <a:cubicBezTo>
                  <a:pt x="620994" y="286346"/>
                  <a:pt x="628232" y="266927"/>
                  <a:pt x="631091" y="247312"/>
                </a:cubicBezTo>
                <a:cubicBezTo>
                  <a:pt x="632425" y="238486"/>
                  <a:pt x="634711" y="224165"/>
                  <a:pt x="630519" y="221224"/>
                </a:cubicBezTo>
                <a:cubicBezTo>
                  <a:pt x="598706" y="198471"/>
                  <a:pt x="604802" y="166498"/>
                  <a:pt x="605182" y="134133"/>
                </a:cubicBezTo>
                <a:cubicBezTo>
                  <a:pt x="605563" y="98433"/>
                  <a:pt x="612469" y="63322"/>
                  <a:pt x="617850" y="27991"/>
                </a:cubicBezTo>
                <a:close/>
              </a:path>
            </a:pathLst>
          </a:custGeom>
        </p:spPr>
      </p:pic>
      <p:sp>
        <p:nvSpPr>
          <p:cNvPr id="18" name="Freeform: Shape 17">
            <a:extLst>
              <a:ext uri="{FF2B5EF4-FFF2-40B4-BE49-F238E27FC236}">
                <a16:creationId xmlns:a16="http://schemas.microsoft.com/office/drawing/2014/main" id="{3233E20F-E4BD-4A57-891E-213F818C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C5B3933-E1FD-4A72-AFB7-D9D0AD987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TextBox 83">
            <a:extLst>
              <a:ext uri="{FF2B5EF4-FFF2-40B4-BE49-F238E27FC236}">
                <a16:creationId xmlns:a16="http://schemas.microsoft.com/office/drawing/2014/main" id="{5946B978-0D7F-4AE5-A6B3-B46ABFB1CFA5}"/>
              </a:ext>
            </a:extLst>
          </p:cNvPr>
          <p:cNvSpPr txBox="1"/>
          <p:nvPr/>
        </p:nvSpPr>
        <p:spPr>
          <a:xfrm>
            <a:off x="9860707" y="5934670"/>
            <a:ext cx="4056434" cy="923330"/>
          </a:xfrm>
          <a:prstGeom prst="rect">
            <a:avLst/>
          </a:prstGeom>
          <a:noFill/>
        </p:spPr>
        <p:txBody>
          <a:bodyPr wrap="square" rtlCol="0">
            <a:spAutoFit/>
          </a:bodyPr>
          <a:lstStyle/>
          <a:p>
            <a:r>
              <a:rPr lang="en-US">
                <a:solidFill>
                  <a:schemeClr val="bg1"/>
                </a:solidFill>
                <a:effectLst>
                  <a:outerShdw blurRad="38100" dist="38100" dir="2700000" algn="tl">
                    <a:srgbClr val="000000">
                      <a:alpha val="43137"/>
                    </a:srgbClr>
                  </a:outerShdw>
                </a:effectLst>
              </a:rPr>
              <a:t>Tran Phan Thanh Long</a:t>
            </a:r>
          </a:p>
          <a:p>
            <a:r>
              <a:rPr lang="en-US">
                <a:solidFill>
                  <a:schemeClr val="bg1"/>
                </a:solidFill>
                <a:effectLst>
                  <a:outerShdw blurRad="38100" dist="38100" dir="2700000" algn="tl">
                    <a:srgbClr val="000000">
                      <a:alpha val="43137"/>
                    </a:srgbClr>
                  </a:outerShdw>
                </a:effectLst>
              </a:rPr>
              <a:t>Vu </a:t>
            </a:r>
            <a:r>
              <a:rPr lang="en-US" err="1">
                <a:solidFill>
                  <a:schemeClr val="bg1"/>
                </a:solidFill>
                <a:effectLst>
                  <a:outerShdw blurRad="38100" dist="38100" dir="2700000" algn="tl">
                    <a:srgbClr val="000000">
                      <a:alpha val="43137"/>
                    </a:srgbClr>
                  </a:outerShdw>
                </a:effectLst>
              </a:rPr>
              <a:t>Thi</a:t>
            </a:r>
            <a:r>
              <a:rPr lang="en-US">
                <a:solidFill>
                  <a:schemeClr val="bg1"/>
                </a:solidFill>
                <a:effectLst>
                  <a:outerShdw blurRad="38100" dist="38100" dir="2700000" algn="tl">
                    <a:srgbClr val="000000">
                      <a:alpha val="43137"/>
                    </a:srgbClr>
                  </a:outerShdw>
                </a:effectLst>
              </a:rPr>
              <a:t> Hai Huong</a:t>
            </a:r>
          </a:p>
          <a:p>
            <a:r>
              <a:rPr lang="en-US">
                <a:solidFill>
                  <a:schemeClr val="bg1"/>
                </a:solidFill>
                <a:effectLst>
                  <a:outerShdw blurRad="38100" dist="38100" dir="2700000" algn="tl">
                    <a:srgbClr val="000000">
                      <a:alpha val="43137"/>
                    </a:srgbClr>
                  </a:outerShdw>
                </a:effectLst>
              </a:rPr>
              <a:t>Tran Le Ngoc </a:t>
            </a:r>
            <a:r>
              <a:rPr lang="en-US" err="1">
                <a:solidFill>
                  <a:schemeClr val="bg1"/>
                </a:solidFill>
                <a:effectLst>
                  <a:outerShdw blurRad="38100" dist="38100" dir="2700000" algn="tl">
                    <a:srgbClr val="000000">
                      <a:alpha val="43137"/>
                    </a:srgbClr>
                  </a:outerShdw>
                </a:effectLst>
              </a:rPr>
              <a:t>Huyen</a:t>
            </a:r>
            <a:endParaRPr lang="en-US">
              <a:solidFill>
                <a:schemeClr val="bg1"/>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271CB054-9245-4CF7-B240-667912566603}"/>
              </a:ext>
            </a:extLst>
          </p:cNvPr>
          <p:cNvSpPr/>
          <p:nvPr/>
        </p:nvSpPr>
        <p:spPr>
          <a:xfrm>
            <a:off x="5389123" y="0"/>
            <a:ext cx="134241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35E8570E-E1CA-4365-BAC2-2C6DA8ACD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54" y="2597285"/>
            <a:ext cx="2678688" cy="1506762"/>
          </a:xfrm>
          <a:prstGeom prst="rect">
            <a:avLst/>
          </a:prstGeom>
        </p:spPr>
      </p:pic>
      <p:pic>
        <p:nvPicPr>
          <p:cNvPr id="7" name="Picture 6" descr="Icon&#10;&#10;Description automatically generated">
            <a:extLst>
              <a:ext uri="{FF2B5EF4-FFF2-40B4-BE49-F238E27FC236}">
                <a16:creationId xmlns:a16="http://schemas.microsoft.com/office/drawing/2014/main" id="{830839D3-D5F6-42CB-B0D1-DBCC25796A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09" y="706729"/>
            <a:ext cx="1432331" cy="1432331"/>
          </a:xfrm>
          <a:prstGeom prst="rect">
            <a:avLst/>
          </a:prstGeom>
        </p:spPr>
      </p:pic>
      <p:sp>
        <p:nvSpPr>
          <p:cNvPr id="5" name="TextBox 4">
            <a:extLst>
              <a:ext uri="{FF2B5EF4-FFF2-40B4-BE49-F238E27FC236}">
                <a16:creationId xmlns:a16="http://schemas.microsoft.com/office/drawing/2014/main" id="{C97B3644-85E4-4BC6-9EEA-48116E5D4348}"/>
              </a:ext>
            </a:extLst>
          </p:cNvPr>
          <p:cNvSpPr txBox="1"/>
          <p:nvPr/>
        </p:nvSpPr>
        <p:spPr>
          <a:xfrm>
            <a:off x="3745603" y="2381170"/>
            <a:ext cx="4225169" cy="1938992"/>
          </a:xfrm>
          <a:prstGeom prst="rect">
            <a:avLst/>
          </a:prstGeom>
          <a:noFill/>
        </p:spPr>
        <p:txBody>
          <a:bodyPr wrap="square" rtlCol="0">
            <a:spAutoFit/>
          </a:bodyPr>
          <a:lstStyle/>
          <a:p>
            <a:r>
              <a:rPr lang="en-US" sz="2400"/>
              <a:t>I. SHA-256 – HMAC256 – Signature</a:t>
            </a:r>
          </a:p>
          <a:p>
            <a:r>
              <a:rPr lang="en-US" sz="2400"/>
              <a:t>II. Json Web Token (</a:t>
            </a:r>
            <a:r>
              <a:rPr lang="en-US" sz="2400" err="1"/>
              <a:t>JWT</a:t>
            </a:r>
            <a:r>
              <a:rPr lang="en-US" sz="2400"/>
              <a:t>)</a:t>
            </a:r>
          </a:p>
          <a:p>
            <a:r>
              <a:rPr lang="en-US" sz="2400"/>
              <a:t>III. Authentication – Authorization</a:t>
            </a:r>
          </a:p>
          <a:p>
            <a:r>
              <a:rPr lang="en-US" sz="2400"/>
              <a:t>IV. Authorization server</a:t>
            </a:r>
          </a:p>
        </p:txBody>
      </p:sp>
      <p:pic>
        <p:nvPicPr>
          <p:cNvPr id="45" name="Picture 44" descr="Icon&#10;&#10;Description automatically generated">
            <a:extLst>
              <a:ext uri="{FF2B5EF4-FFF2-40B4-BE49-F238E27FC236}">
                <a16:creationId xmlns:a16="http://schemas.microsoft.com/office/drawing/2014/main" id="{B2CEC0BD-41DD-47B7-9A72-9CA8CD58F0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270" y="4317757"/>
            <a:ext cx="2326532" cy="2326532"/>
          </a:xfrm>
          <a:prstGeom prst="rect">
            <a:avLst/>
          </a:prstGeom>
        </p:spPr>
      </p:pic>
    </p:spTree>
    <p:extLst>
      <p:ext uri="{BB962C8B-B14F-4D97-AF65-F5344CB8AC3E}">
        <p14:creationId xmlns:p14="http://schemas.microsoft.com/office/powerpoint/2010/main" val="213631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ED110-4482-40CA-9CCB-3A3DF37D55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246D154F-9E4F-4BAB-9E27-642EAB2EA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064496DF-E0AD-4FB8-B8B5-EE1502F160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50C3D9EF-A4AC-4717-9584-617E7F3AD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7C880BB0-FB1C-4D74-B566-0D3273334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7" name="Picture 16" descr="Graphical user interface&#10;&#10;Description automatically generated with medium confidence">
            <a:extLst>
              <a:ext uri="{FF2B5EF4-FFF2-40B4-BE49-F238E27FC236}">
                <a16:creationId xmlns:a16="http://schemas.microsoft.com/office/drawing/2014/main" id="{977EE525-F076-47C0-A139-84C7E9871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929" y="3233401"/>
            <a:ext cx="6913106" cy="3888623"/>
          </a:xfrm>
          <a:prstGeom prst="rect">
            <a:avLst/>
          </a:prstGeom>
        </p:spPr>
      </p:pic>
      <p:sp>
        <p:nvSpPr>
          <p:cNvPr id="19" name="TextBox 18">
            <a:extLst>
              <a:ext uri="{FF2B5EF4-FFF2-40B4-BE49-F238E27FC236}">
                <a16:creationId xmlns:a16="http://schemas.microsoft.com/office/drawing/2014/main" id="{6267188D-7396-4DA9-9589-878A6875F4D5}"/>
              </a:ext>
            </a:extLst>
          </p:cNvPr>
          <p:cNvSpPr txBox="1"/>
          <p:nvPr/>
        </p:nvSpPr>
        <p:spPr>
          <a:xfrm>
            <a:off x="0" y="63631"/>
            <a:ext cx="6288930" cy="369332"/>
          </a:xfrm>
          <a:prstGeom prst="rect">
            <a:avLst/>
          </a:prstGeom>
          <a:noFill/>
        </p:spPr>
        <p:txBody>
          <a:bodyPr wrap="square">
            <a:spAutoFit/>
          </a:bodyPr>
          <a:lstStyle/>
          <a:p>
            <a:r>
              <a:rPr lang="en-US" sz="1800">
                <a:latin typeface="+mj-lt"/>
              </a:rPr>
              <a:t>I. SHA-256 – HMAC256 – Signature</a:t>
            </a:r>
          </a:p>
        </p:txBody>
      </p:sp>
    </p:spTree>
    <p:extLst>
      <p:ext uri="{BB962C8B-B14F-4D97-AF65-F5344CB8AC3E}">
        <p14:creationId xmlns:p14="http://schemas.microsoft.com/office/powerpoint/2010/main" val="368328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BC50B6-8839-4766-8FD7-C7EBD59FF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115DC02-2F1A-42B8-AED2-831CAF26C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243606"/>
            <a:ext cx="12192000" cy="100584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D22E552-66C7-44E9-B796-23474BB45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243606"/>
            <a:ext cx="12192000" cy="100584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E6573ECB-2706-42FD-B307-CF6C5A576A8B}"/>
              </a:ext>
            </a:extLst>
          </p:cNvPr>
          <p:cNvSpPr txBox="1"/>
          <p:nvPr/>
        </p:nvSpPr>
        <p:spPr>
          <a:xfrm>
            <a:off x="0" y="0"/>
            <a:ext cx="6094428" cy="369332"/>
          </a:xfrm>
          <a:prstGeom prst="rect">
            <a:avLst/>
          </a:prstGeom>
          <a:noFill/>
        </p:spPr>
        <p:txBody>
          <a:bodyPr wrap="square">
            <a:spAutoFit/>
          </a:bodyPr>
          <a:lstStyle/>
          <a:p>
            <a:r>
              <a:rPr lang="en-US" sz="1800">
                <a:latin typeface="+mj-lt"/>
              </a:rPr>
              <a:t>II. Json Web Token (</a:t>
            </a:r>
            <a:r>
              <a:rPr lang="en-US" sz="1800" err="1">
                <a:latin typeface="+mj-lt"/>
              </a:rPr>
              <a:t>JWT</a:t>
            </a:r>
            <a:r>
              <a:rPr lang="en-US" sz="1800">
                <a:latin typeface="+mj-lt"/>
              </a:rPr>
              <a:t>)</a:t>
            </a:r>
          </a:p>
        </p:txBody>
      </p:sp>
      <p:sp>
        <p:nvSpPr>
          <p:cNvPr id="11" name="TextBox 10">
            <a:extLst>
              <a:ext uri="{FF2B5EF4-FFF2-40B4-BE49-F238E27FC236}">
                <a16:creationId xmlns:a16="http://schemas.microsoft.com/office/drawing/2014/main" id="{70DA28A1-901D-48BA-8C75-00F0696F9B6A}"/>
              </a:ext>
            </a:extLst>
          </p:cNvPr>
          <p:cNvSpPr txBox="1"/>
          <p:nvPr/>
        </p:nvSpPr>
        <p:spPr>
          <a:xfrm>
            <a:off x="122547" y="434945"/>
            <a:ext cx="11679811" cy="1477328"/>
          </a:xfrm>
          <a:prstGeom prst="rect">
            <a:avLst/>
          </a:prstGeom>
          <a:noFill/>
        </p:spPr>
        <p:txBody>
          <a:bodyPr wrap="square">
            <a:spAutoFit/>
          </a:bodyPr>
          <a:lstStyle/>
          <a:p>
            <a:r>
              <a:rPr lang="en-US" sz="1800">
                <a:effectLst/>
                <a:latin typeface="Arial" panose="020B0604020202020204" pitchFamily="34" charset="0"/>
                <a:ea typeface="Times New Roman" panose="02020603050405020304" pitchFamily="18" charset="0"/>
                <a:cs typeface="Arial" panose="020B0604020202020204" pitchFamily="34" charset="0"/>
              </a:rPr>
              <a:t>1. JSON Web Token </a:t>
            </a:r>
            <a:r>
              <a:rPr lang="en-US" sz="1800" err="1">
                <a:effectLst/>
                <a:latin typeface="Arial" panose="020B0604020202020204" pitchFamily="34" charset="0"/>
                <a:ea typeface="Times New Roman" panose="02020603050405020304" pitchFamily="18" charset="0"/>
                <a:cs typeface="Arial" panose="020B0604020202020204" pitchFamily="34" charset="0"/>
              </a:rPr>
              <a:t>là</a:t>
            </a:r>
            <a:r>
              <a:rPr lang="en-US" sz="1800">
                <a:effectLst/>
                <a:latin typeface="Arial" panose="020B0604020202020204" pitchFamily="34" charset="0"/>
                <a:ea typeface="Times New Roman" panose="02020603050405020304" pitchFamily="18" charset="0"/>
                <a:cs typeface="Arial" panose="020B0604020202020204" pitchFamily="34" charset="0"/>
              </a:rPr>
              <a:t> </a:t>
            </a:r>
            <a:r>
              <a:rPr lang="en-US" sz="1800" err="1">
                <a:effectLst/>
                <a:latin typeface="Arial" panose="020B0604020202020204" pitchFamily="34" charset="0"/>
                <a:ea typeface="Times New Roman" panose="02020603050405020304" pitchFamily="18" charset="0"/>
                <a:cs typeface="Arial" panose="020B0604020202020204" pitchFamily="34" charset="0"/>
              </a:rPr>
              <a:t>gì</a:t>
            </a:r>
            <a:r>
              <a:rPr lang="en-US" sz="1800">
                <a:effectLst/>
                <a:latin typeface="Arial" panose="020B0604020202020204" pitchFamily="34" charset="0"/>
                <a:ea typeface="Times New Roman" panose="02020603050405020304" pitchFamily="18" charset="0"/>
                <a:cs typeface="Arial" panose="020B0604020202020204" pitchFamily="34" charset="0"/>
              </a:rPr>
              <a:t>?</a:t>
            </a:r>
          </a:p>
          <a:p>
            <a:r>
              <a:rPr lang="vi-VN" sz="1800">
                <a:effectLst/>
                <a:latin typeface="Arial" panose="020B0604020202020204" pitchFamily="34" charset="0"/>
                <a:ea typeface="Times New Roman" panose="02020603050405020304" pitchFamily="18" charset="0"/>
                <a:cs typeface="Arial" panose="020B0604020202020204" pitchFamily="34" charset="0"/>
              </a:rPr>
              <a:t>JSON Web Tokens (JWT) là một tiêu chuẩn mở ( </a:t>
            </a:r>
            <a:r>
              <a:rPr lang="vi-VN" sz="1800" u="sng">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RFC 7519</a:t>
            </a:r>
            <a:r>
              <a:rPr lang="vi-VN" sz="1800">
                <a:effectLst/>
                <a:latin typeface="Arial" panose="020B0604020202020204" pitchFamily="34" charset="0"/>
                <a:ea typeface="Times New Roman" panose="02020603050405020304" pitchFamily="18" charset="0"/>
                <a:cs typeface="Arial" panose="020B0604020202020204" pitchFamily="34" charset="0"/>
              </a:rPr>
              <a:t> ) định nghĩa một cách nhỏ gọn và khép kín để truyền thông tin an toàn giữa các bên dưới dạng đối tượng JSON. Thông tin này có thể được xác minh và đáng tin cậy vì nó được ký điện tử. JWT có thể được ký bằng cách sử dụng bí mật (với thuật toán </a:t>
            </a:r>
            <a:r>
              <a:rPr lang="vi-VN" sz="1800" b="1">
                <a:effectLst/>
                <a:latin typeface="Arial" panose="020B0604020202020204" pitchFamily="34" charset="0"/>
                <a:ea typeface="Times New Roman" panose="02020603050405020304" pitchFamily="18" charset="0"/>
                <a:cs typeface="Arial" panose="020B0604020202020204" pitchFamily="34" charset="0"/>
              </a:rPr>
              <a:t>HMAC</a:t>
            </a:r>
            <a:r>
              <a:rPr lang="vi-VN" sz="1800">
                <a:effectLst/>
                <a:latin typeface="Arial" panose="020B0604020202020204" pitchFamily="34" charset="0"/>
                <a:ea typeface="Times New Roman" panose="02020603050405020304" pitchFamily="18" charset="0"/>
                <a:cs typeface="Arial" panose="020B0604020202020204" pitchFamily="34" charset="0"/>
              </a:rPr>
              <a:t> ) hoặc cặp khóa công khai / riêng tư  bằng </a:t>
            </a:r>
            <a:r>
              <a:rPr lang="vi-VN" sz="1800" b="1">
                <a:effectLst/>
                <a:latin typeface="Arial" panose="020B0604020202020204" pitchFamily="34" charset="0"/>
                <a:ea typeface="Times New Roman" panose="02020603050405020304" pitchFamily="18" charset="0"/>
                <a:cs typeface="Arial" panose="020B0604020202020204" pitchFamily="34" charset="0"/>
              </a:rPr>
              <a:t>RSA</a:t>
            </a:r>
            <a:r>
              <a:rPr lang="vi-VN" sz="1800">
                <a:effectLst/>
                <a:latin typeface="Arial" panose="020B0604020202020204" pitchFamily="34" charset="0"/>
                <a:ea typeface="Times New Roman" panose="02020603050405020304" pitchFamily="18" charset="0"/>
                <a:cs typeface="Arial" panose="020B0604020202020204" pitchFamily="34" charset="0"/>
              </a:rPr>
              <a:t> hoặc </a:t>
            </a:r>
            <a:r>
              <a:rPr lang="vi-VN" sz="1800" b="1">
                <a:effectLst/>
                <a:latin typeface="Arial" panose="020B0604020202020204" pitchFamily="34" charset="0"/>
                <a:ea typeface="Times New Roman" panose="02020603050405020304" pitchFamily="18" charset="0"/>
                <a:cs typeface="Arial" panose="020B0604020202020204" pitchFamily="34" charset="0"/>
              </a:rPr>
              <a:t>ECDSA</a:t>
            </a:r>
            <a:r>
              <a:rPr lang="vi-VN" sz="1800">
                <a:effectLst/>
                <a:latin typeface="Arial" panose="020B0604020202020204" pitchFamily="34" charset="0"/>
                <a:ea typeface="Times New Roman" panose="02020603050405020304" pitchFamily="18"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285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6D9D52C7-E39F-4BBB-95B6-84F10CC4A3FC}"/>
              </a:ext>
            </a:extLst>
          </p:cNvPr>
          <p:cNvSpPr txBox="1"/>
          <p:nvPr/>
        </p:nvSpPr>
        <p:spPr>
          <a:xfrm>
            <a:off x="1" y="61609"/>
            <a:ext cx="6095999" cy="387254"/>
          </a:xfrm>
          <a:prstGeom prst="rect">
            <a:avLst/>
          </a:prstGeom>
        </p:spPr>
        <p:txBody>
          <a:bodyPr vert="horz" lIns="91440" tIns="45720" rIns="91440" bIns="45720" rtlCol="0" anchor="b" anchorCtr="0">
            <a:normAutofit/>
          </a:bodyPr>
          <a:lstStyle/>
          <a:p>
            <a:pPr>
              <a:lnSpc>
                <a:spcPct val="90000"/>
              </a:lnSpc>
              <a:spcBef>
                <a:spcPct val="0"/>
              </a:spcBef>
              <a:spcAft>
                <a:spcPts val="600"/>
              </a:spcAft>
            </a:pPr>
            <a:r>
              <a:rPr lang="en-US" kern="1200">
                <a:solidFill>
                  <a:schemeClr val="tx1"/>
                </a:solidFill>
                <a:latin typeface="+mj-lt"/>
                <a:ea typeface="+mj-ea"/>
                <a:cs typeface="+mj-cs"/>
              </a:rPr>
              <a:t>II. Json Web Token (</a:t>
            </a:r>
            <a:r>
              <a:rPr lang="en-US" kern="1200" err="1">
                <a:solidFill>
                  <a:schemeClr val="tx1"/>
                </a:solidFill>
                <a:latin typeface="+mj-lt"/>
                <a:ea typeface="+mj-ea"/>
                <a:cs typeface="+mj-cs"/>
              </a:rPr>
              <a:t>JWT</a:t>
            </a:r>
            <a:r>
              <a:rPr lang="en-US" kern="1200">
                <a:solidFill>
                  <a:schemeClr val="tx1"/>
                </a:solidFill>
                <a:latin typeface="+mj-lt"/>
                <a:ea typeface="+mj-ea"/>
                <a:cs typeface="+mj-cs"/>
              </a:rPr>
              <a:t>)</a:t>
            </a:r>
          </a:p>
        </p:txBody>
      </p:sp>
      <p:sp>
        <p:nvSpPr>
          <p:cNvPr id="5" name="Rectangle 4">
            <a:extLst>
              <a:ext uri="{FF2B5EF4-FFF2-40B4-BE49-F238E27FC236}">
                <a16:creationId xmlns:a16="http://schemas.microsoft.com/office/drawing/2014/main" id="{37F99830-069F-40D4-B953-44DF505A06DC}"/>
              </a:ext>
            </a:extLst>
          </p:cNvPr>
          <p:cNvSpPr/>
          <p:nvPr/>
        </p:nvSpPr>
        <p:spPr>
          <a:xfrm>
            <a:off x="3560323" y="1"/>
            <a:ext cx="117704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5AEF8BA-D6FA-4E67-A352-819220A87C54}"/>
              </a:ext>
            </a:extLst>
          </p:cNvPr>
          <p:cNvSpPr>
            <a:spLocks noChangeArrowheads="1"/>
          </p:cNvSpPr>
          <p:nvPr/>
        </p:nvSpPr>
        <p:spPr bwMode="auto">
          <a:xfrm>
            <a:off x="191163" y="1079351"/>
            <a:ext cx="8119620" cy="342666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tab pos="457200" algn="l"/>
              </a:tabLst>
            </a:pPr>
            <a:r>
              <a:rPr kumimoji="0" lang="en-US" altLang="zh-CN" sz="1600" b="0" i="0" u="none" strike="noStrike" cap="none" normalizeH="0" baseline="0">
                <a:ln>
                  <a:noFill/>
                </a:ln>
                <a:effectLst/>
                <a:latin typeface="+mn-lt"/>
              </a:rPr>
              <a:t>Ở </a:t>
            </a:r>
            <a:r>
              <a:rPr kumimoji="0" lang="en-US" altLang="zh-CN" sz="1600" b="0" i="0" u="none" strike="noStrike" cap="none" normalizeH="0" baseline="0" err="1">
                <a:ln>
                  <a:noFill/>
                </a:ln>
                <a:effectLst/>
                <a:latin typeface="+mn-lt"/>
              </a:rPr>
              <a:t>dạng</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nhỏ</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gọn</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JWT</a:t>
            </a:r>
            <a:r>
              <a:rPr kumimoji="0" lang="en-US" altLang="zh-CN" sz="1600" b="0" i="0" u="none" strike="noStrike" cap="none" normalizeH="0" baseline="0">
                <a:ln>
                  <a:noFill/>
                </a:ln>
                <a:effectLst/>
                <a:latin typeface="+mn-lt"/>
              </a:rPr>
              <a:t> bao </a:t>
            </a:r>
            <a:r>
              <a:rPr kumimoji="0" lang="en-US" altLang="zh-CN" sz="1600" b="0" i="0" u="none" strike="noStrike" cap="none" normalizeH="0" baseline="0" err="1">
                <a:ln>
                  <a:noFill/>
                </a:ln>
                <a:effectLst/>
                <a:latin typeface="+mn-lt"/>
              </a:rPr>
              <a:t>gồm</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ba</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phần</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được</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phân</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tách</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bằng</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dấu</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chấm</a:t>
            </a:r>
            <a:r>
              <a:rPr kumimoji="0" lang="en-US" altLang="zh-CN" sz="1600" b="0" i="0" u="none" strike="noStrike" cap="none" normalizeH="0" baseline="0">
                <a:ln>
                  <a:noFill/>
                </a:ln>
                <a:effectLst/>
                <a:latin typeface="+mn-lt"/>
              </a:rPr>
              <a:t> ( .), </a:t>
            </a:r>
            <a:r>
              <a:rPr kumimoji="0" lang="en-US" altLang="zh-CN" sz="1600" b="0" i="0" u="none" strike="noStrike" cap="none" normalizeH="0" baseline="0" err="1">
                <a:ln>
                  <a:noFill/>
                </a:ln>
                <a:effectLst/>
                <a:latin typeface="+mn-lt"/>
              </a:rPr>
              <a:t>đó</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là</a:t>
            </a:r>
            <a:r>
              <a:rPr kumimoji="0" lang="en-US" altLang="zh-CN" sz="1600" b="0" i="0" u="none" strike="noStrike" cap="none" normalizeH="0" baseline="0">
                <a:ln>
                  <a:noFill/>
                </a:ln>
                <a:effectLst/>
                <a:latin typeface="+mn-lt"/>
              </a:rPr>
              <a:t>:</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tab pos="457200" algn="l"/>
              </a:tabLst>
            </a:pPr>
            <a:r>
              <a:rPr kumimoji="0" lang="en-US" altLang="zh-CN" sz="1600" b="0" i="0" u="none" strike="noStrike" cap="none" normalizeH="0" baseline="0">
                <a:ln>
                  <a:noFill/>
                </a:ln>
                <a:effectLst/>
                <a:latin typeface="+mn-lt"/>
              </a:rPr>
              <a:t>Header</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tab pos="457200" algn="l"/>
              </a:tabLst>
            </a:pPr>
            <a:r>
              <a:rPr kumimoji="0" lang="en-US" altLang="zh-CN" sz="1600" b="0" i="0" u="none" strike="noStrike" cap="none" normalizeH="0" baseline="0">
                <a:ln>
                  <a:noFill/>
                </a:ln>
                <a:effectLst/>
                <a:latin typeface="+mn-lt"/>
              </a:rPr>
              <a:t>Payload</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tab pos="457200" algn="l"/>
              </a:tabLst>
            </a:pPr>
            <a:r>
              <a:rPr kumimoji="0" lang="en-US" altLang="zh-CN" sz="1600" b="0" i="0" u="none" strike="noStrike" cap="none" normalizeH="0" baseline="0">
                <a:ln>
                  <a:noFill/>
                </a:ln>
                <a:effectLst/>
                <a:latin typeface="+mn-lt"/>
              </a:rPr>
              <a:t>Signature</a:t>
            </a:r>
          </a:p>
          <a:p>
            <a:pPr marR="0" lvl="0" eaLnBrk="1" fontAlgn="base" hangingPunct="1">
              <a:lnSpc>
                <a:spcPct val="90000"/>
              </a:lnSpc>
              <a:spcBef>
                <a:spcPct val="0"/>
              </a:spcBef>
              <a:spcAft>
                <a:spcPts val="600"/>
              </a:spcAft>
              <a:buClrTx/>
              <a:buSzTx/>
              <a:tabLst/>
            </a:pPr>
            <a:r>
              <a:rPr kumimoji="0" lang="en-US" altLang="zh-CN" sz="1600" b="0" i="0" u="none" strike="noStrike" cap="none" normalizeH="0" baseline="0">
                <a:ln>
                  <a:noFill/>
                </a:ln>
                <a:effectLst/>
                <a:latin typeface="+mn-lt"/>
              </a:rPr>
              <a:t>Do </a:t>
            </a:r>
            <a:r>
              <a:rPr kumimoji="0" lang="en-US" altLang="zh-CN" sz="1600" b="0" i="0" u="none" strike="noStrike" cap="none" normalizeH="0" baseline="0" err="1">
                <a:ln>
                  <a:noFill/>
                </a:ln>
                <a:effectLst/>
                <a:latin typeface="+mn-lt"/>
              </a:rPr>
              <a:t>đó</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một</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JWT</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thường</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trông</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giống</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như</a:t>
            </a:r>
            <a:r>
              <a:rPr kumimoji="0" lang="en-US" altLang="zh-CN" sz="1600" b="0" i="0" u="none" strike="noStrike" cap="none" normalizeH="0" baseline="0">
                <a:ln>
                  <a:noFill/>
                </a:ln>
                <a:effectLst/>
                <a:latin typeface="+mn-lt"/>
              </a:rPr>
              <a:t> </a:t>
            </a:r>
            <a:r>
              <a:rPr kumimoji="0" lang="en-US" altLang="zh-CN" sz="1600" b="0" i="0" u="none" strike="noStrike" cap="none" normalizeH="0" baseline="0" err="1">
                <a:ln>
                  <a:noFill/>
                </a:ln>
                <a:effectLst/>
                <a:latin typeface="+mn-lt"/>
              </a:rPr>
              <a:t>sau</a:t>
            </a:r>
            <a:r>
              <a:rPr lang="en-US" altLang="zh-CN" sz="1600">
                <a:latin typeface="+mn-lt"/>
              </a:rPr>
              <a:t>: </a:t>
            </a:r>
            <a:r>
              <a:rPr kumimoji="0" lang="en-US" altLang="zh-CN" sz="1600" b="0" i="0" u="none" strike="noStrike" cap="none" normalizeH="0" baseline="0" err="1">
                <a:ln>
                  <a:noFill/>
                </a:ln>
                <a:effectLst/>
                <a:latin typeface="+mn-lt"/>
              </a:rPr>
              <a:t>xxxxx.yyyyy.</a:t>
            </a:r>
            <a:r>
              <a:rPr kumimoji="0" lang="en-US" altLang="zh-CN" sz="1600" b="0" i="0" u="none" strike="noStrike" cap="none" normalizeH="0" baseline="0">
                <a:ln>
                  <a:noFill/>
                </a:ln>
                <a:effectLst/>
                <a:latin typeface="+mn-lt"/>
              </a:rPr>
              <a:t>zzzzz</a:t>
            </a:r>
          </a:p>
          <a:p>
            <a:pPr marR="0" lvl="0" eaLnBrk="1" fontAlgn="base" hangingPunct="1">
              <a:lnSpc>
                <a:spcPct val="90000"/>
              </a:lnSpc>
              <a:spcBef>
                <a:spcPct val="0"/>
              </a:spcBef>
              <a:spcAft>
                <a:spcPts val="600"/>
              </a:spcAft>
              <a:buClrTx/>
              <a:buSzTx/>
              <a:tabLst/>
            </a:pPr>
            <a:r>
              <a:rPr lang="en-US" altLang="zh-CN" sz="1600">
                <a:solidFill>
                  <a:schemeClr val="accent5">
                    <a:lumMod val="60000"/>
                    <a:lumOff val="40000"/>
                  </a:schemeClr>
                </a:solidFill>
                <a:latin typeface="+mn-lt"/>
              </a:rPr>
              <a:t>eyJhbGciOiJIUzI1NiJ9</a:t>
            </a:r>
            <a:r>
              <a:rPr lang="en-US" altLang="zh-CN" sz="1600">
                <a:latin typeface="+mn-lt"/>
              </a:rPr>
              <a:t>.</a:t>
            </a:r>
            <a:r>
              <a:rPr lang="en-US" altLang="zh-CN" sz="1600">
                <a:solidFill>
                  <a:srgbClr val="FF00FF"/>
                </a:solidFill>
                <a:latin typeface="+mn-lt"/>
              </a:rPr>
              <a:t>eyJzdWIiOiJ0aWt0enVraSIsImF1ZCI6Imh0dHA6Ly9sb2NhbGhvc3Q6NDIwMCIsInNjb3BlIjoib3BlbmlkIHJlYWQ6dXNlciB3cml0ZTp1c2VyIiwiaXNzIjoiaHR0cHM6Ly90aWt0enVraS1hdXRob3JpemF0aW9uLXNlcnZlci5oZXJva3VhcHAuY29tLyAiLCJleHAiOjE2MTgzMjQxOTUsImlhdCI6MTYxODI4ODE5NX0</a:t>
            </a:r>
            <a:r>
              <a:rPr lang="en-US" altLang="zh-CN" sz="1600">
                <a:latin typeface="+mn-lt"/>
              </a:rPr>
              <a:t>.</a:t>
            </a:r>
            <a:r>
              <a:rPr lang="en-US" altLang="zh-CN" sz="1600">
                <a:solidFill>
                  <a:schemeClr val="accent2">
                    <a:lumMod val="60000"/>
                    <a:lumOff val="40000"/>
                  </a:schemeClr>
                </a:solidFill>
                <a:latin typeface="+mn-lt"/>
              </a:rPr>
              <a:t>Dq2GP2TqUyZf7logh1d27DvDcjrkqxYtrkJ0bwbkL3Y</a:t>
            </a:r>
          </a:p>
          <a:p>
            <a:pPr marR="0" lvl="0" eaLnBrk="1" fontAlgn="base" hangingPunct="1">
              <a:lnSpc>
                <a:spcPct val="90000"/>
              </a:lnSpc>
              <a:spcBef>
                <a:spcPct val="0"/>
              </a:spcBef>
              <a:spcAft>
                <a:spcPts val="600"/>
              </a:spcAft>
              <a:buClrTx/>
              <a:buSzTx/>
              <a:tabLst/>
            </a:pPr>
            <a:endParaRPr kumimoji="0" lang="en-US" altLang="zh-CN" sz="1600" b="0" i="0" u="none" strike="noStrike" cap="none" normalizeH="0" baseline="0">
              <a:ln>
                <a:noFill/>
              </a:ln>
              <a:solidFill>
                <a:schemeClr val="accent2">
                  <a:lumMod val="60000"/>
                  <a:lumOff val="40000"/>
                </a:schemeClr>
              </a:solidFill>
              <a:effectLst/>
              <a:latin typeface="+mn-lt"/>
            </a:endParaRPr>
          </a:p>
        </p:txBody>
      </p:sp>
      <p:sp>
        <p:nvSpPr>
          <p:cNvPr id="7" name="TextBox 6">
            <a:extLst>
              <a:ext uri="{FF2B5EF4-FFF2-40B4-BE49-F238E27FC236}">
                <a16:creationId xmlns:a16="http://schemas.microsoft.com/office/drawing/2014/main" id="{940B21CE-6B65-4F4B-B659-F2B1F170C447}"/>
              </a:ext>
            </a:extLst>
          </p:cNvPr>
          <p:cNvSpPr txBox="1"/>
          <p:nvPr/>
        </p:nvSpPr>
        <p:spPr>
          <a:xfrm>
            <a:off x="8527791" y="763655"/>
            <a:ext cx="3447200" cy="5330690"/>
          </a:xfrm>
          <a:prstGeom prst="rect">
            <a:avLst/>
          </a:prstGeom>
          <a:noFill/>
        </p:spPr>
        <p:txBody>
          <a:bodyPr wrap="square" rtlCol="0">
            <a:spAutoFit/>
          </a:bodyPr>
          <a:lstStyle/>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chemeClr val="accent5">
                    <a:lumMod val="60000"/>
                    <a:lumOff val="40000"/>
                  </a:schemeClr>
                </a:solidFill>
                <a:effectLst/>
                <a:latin typeface="+mn-lt"/>
              </a:rPr>
              <a:t>{</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chemeClr val="accent5">
                    <a:lumMod val="60000"/>
                    <a:lumOff val="40000"/>
                  </a:schemeClr>
                </a:solidFill>
                <a:effectLst/>
                <a:latin typeface="+mn-lt"/>
              </a:rPr>
              <a:t>  "alg": "HS256"</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chemeClr val="accent5">
                    <a:lumMod val="60000"/>
                    <a:lumOff val="40000"/>
                  </a:schemeClr>
                </a:solidFill>
                <a:effectLst/>
                <a:latin typeface="+mn-lt"/>
              </a:rPr>
              <a:t>}</a:t>
            </a:r>
            <a:endParaRPr lang="en-US" altLang="zh-CN" sz="1800">
              <a:solidFill>
                <a:schemeClr val="accent5">
                  <a:lumMod val="60000"/>
                  <a:lumOff val="40000"/>
                </a:schemeClr>
              </a:solidFill>
              <a:latin typeface="+mn-lt"/>
            </a:endParaRP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effectLst/>
                <a:latin typeface="+mn-lt"/>
              </a:rPr>
              <a:t>.</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rgbClr val="FF00FF"/>
                </a:solidFill>
                <a:effectLst/>
                <a:latin typeface="+mn-lt"/>
              </a:rPr>
              <a:t>{</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rgbClr val="FF00FF"/>
                </a:solidFill>
                <a:effectLst/>
                <a:latin typeface="+mn-lt"/>
              </a:rPr>
              <a:t>  "sub": "tiktzuki",</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rgbClr val="FF00FF"/>
                </a:solidFill>
                <a:effectLst/>
                <a:latin typeface="+mn-lt"/>
              </a:rPr>
              <a:t>  "aud": "http://localhost:4200",</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rgbClr val="FF00FF"/>
                </a:solidFill>
                <a:effectLst/>
                <a:latin typeface="+mn-lt"/>
              </a:rPr>
              <a:t>  "scope": "openid read:user write:user",</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rgbClr val="FF00FF"/>
                </a:solidFill>
                <a:effectLst/>
                <a:latin typeface="+mn-lt"/>
              </a:rPr>
              <a:t>  "iss": "https://tiktzuki-authorization-server.herokuapp.com/ ",</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rgbClr val="FF00FF"/>
                </a:solidFill>
                <a:effectLst/>
                <a:latin typeface="+mn-lt"/>
              </a:rPr>
              <a:t>  "exp": 1618324195,</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rgbClr val="FF00FF"/>
                </a:solidFill>
                <a:effectLst/>
                <a:latin typeface="+mn-lt"/>
              </a:rPr>
              <a:t>  "iat": 1618288195</a:t>
            </a: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solidFill>
                  <a:srgbClr val="FF00FF"/>
                </a:solidFill>
                <a:effectLst/>
                <a:latin typeface="+mn-lt"/>
              </a:rPr>
              <a:t>}</a:t>
            </a:r>
            <a:endParaRPr lang="en-US" altLang="zh-CN" sz="1800">
              <a:solidFill>
                <a:srgbClr val="FF00FF"/>
              </a:solidFill>
              <a:latin typeface="+mn-lt"/>
            </a:endParaRPr>
          </a:p>
          <a:p>
            <a:pPr marR="0" lvl="0" eaLnBrk="1" fontAlgn="base" hangingPunct="1">
              <a:lnSpc>
                <a:spcPct val="90000"/>
              </a:lnSpc>
              <a:spcBef>
                <a:spcPct val="0"/>
              </a:spcBef>
              <a:spcAft>
                <a:spcPts val="600"/>
              </a:spcAft>
              <a:buClrTx/>
              <a:buSzTx/>
              <a:tabLst/>
            </a:pPr>
            <a:r>
              <a:rPr kumimoji="0" lang="en-US" altLang="zh-CN" sz="1800" b="0" i="0" u="none" strike="noStrike" cap="none" normalizeH="0" baseline="0">
                <a:ln>
                  <a:noFill/>
                </a:ln>
                <a:effectLst/>
                <a:latin typeface="+mn-lt"/>
              </a:rPr>
              <a:t>.</a:t>
            </a:r>
          </a:p>
          <a:p>
            <a:pPr marR="0" lvl="0" eaLnBrk="1" fontAlgn="base" hangingPunct="1">
              <a:lnSpc>
                <a:spcPct val="90000"/>
              </a:lnSpc>
              <a:spcBef>
                <a:spcPct val="0"/>
              </a:spcBef>
              <a:spcAft>
                <a:spcPts val="600"/>
              </a:spcAft>
              <a:buClrTx/>
              <a:buSzTx/>
              <a:tabLst/>
            </a:pPr>
            <a:r>
              <a:rPr lang="en-US" altLang="zh-CN" sz="1800">
                <a:solidFill>
                  <a:schemeClr val="accent2">
                    <a:lumMod val="60000"/>
                    <a:lumOff val="40000"/>
                  </a:schemeClr>
                </a:solidFill>
                <a:latin typeface="+mn-lt"/>
              </a:rPr>
              <a:t>${signature}</a:t>
            </a:r>
            <a:endParaRPr lang="en-US"/>
          </a:p>
        </p:txBody>
      </p:sp>
      <p:pic>
        <p:nvPicPr>
          <p:cNvPr id="12" name="Picture 10" descr="Abstract background of dark mesh">
            <a:extLst>
              <a:ext uri="{FF2B5EF4-FFF2-40B4-BE49-F238E27FC236}">
                <a16:creationId xmlns:a16="http://schemas.microsoft.com/office/drawing/2014/main" id="{A6898905-39C5-4580-BE92-0E4A5FA7566C}"/>
              </a:ext>
            </a:extLst>
          </p:cNvPr>
          <p:cNvPicPr>
            <a:picLocks noChangeAspect="1"/>
          </p:cNvPicPr>
          <p:nvPr/>
        </p:nvPicPr>
        <p:blipFill rotWithShape="1">
          <a:blip r:embed="rId3"/>
          <a:srcRect l="25974" r="36526"/>
          <a:stretch/>
        </p:blipFill>
        <p:spPr>
          <a:xfrm>
            <a:off x="20" y="4685122"/>
            <a:ext cx="8501906" cy="2172880"/>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Tree>
    <p:extLst>
      <p:ext uri="{BB962C8B-B14F-4D97-AF65-F5344CB8AC3E}">
        <p14:creationId xmlns:p14="http://schemas.microsoft.com/office/powerpoint/2010/main" val="327184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nes and dots connected representing a network">
            <a:extLst>
              <a:ext uri="{FF2B5EF4-FFF2-40B4-BE49-F238E27FC236}">
                <a16:creationId xmlns:a16="http://schemas.microsoft.com/office/drawing/2014/main" id="{615FAC4A-111B-415B-B2AA-0755873ABC2F}"/>
              </a:ext>
            </a:extLst>
          </p:cNvPr>
          <p:cNvPicPr>
            <a:picLocks noChangeAspect="1"/>
          </p:cNvPicPr>
          <p:nvPr/>
        </p:nvPicPr>
        <p:blipFill rotWithShape="1">
          <a:blip r:embed="rId2"/>
          <a:srcRect l="25330" r="22571"/>
          <a:stretch/>
        </p:blipFill>
        <p:spPr>
          <a:xfrm>
            <a:off x="5840059" y="-1"/>
            <a:ext cx="6351941" cy="6858001"/>
          </a:xfrm>
          <a:custGeom>
            <a:avLst/>
            <a:gdLst/>
            <a:ahLst/>
            <a:cxnLst/>
            <a:rect l="l" t="t" r="r" b="b"/>
            <a:pathLst>
              <a:path w="6351941" h="6858001">
                <a:moveTo>
                  <a:pt x="246541" y="3333751"/>
                </a:moveTo>
                <a:lnTo>
                  <a:pt x="6351941" y="3333751"/>
                </a:lnTo>
                <a:lnTo>
                  <a:pt x="6351941" y="3524252"/>
                </a:lnTo>
                <a:lnTo>
                  <a:pt x="6351941" y="6858001"/>
                </a:lnTo>
                <a:lnTo>
                  <a:pt x="137148" y="6858001"/>
                </a:lnTo>
                <a:lnTo>
                  <a:pt x="144347" y="6840738"/>
                </a:lnTo>
                <a:cubicBezTo>
                  <a:pt x="160922" y="6813278"/>
                  <a:pt x="164922" y="6786993"/>
                  <a:pt x="143585" y="6758356"/>
                </a:cubicBezTo>
                <a:cubicBezTo>
                  <a:pt x="128917" y="6738934"/>
                  <a:pt x="136157" y="6700686"/>
                  <a:pt x="153112" y="6682250"/>
                </a:cubicBezTo>
                <a:cubicBezTo>
                  <a:pt x="159208" y="6675579"/>
                  <a:pt x="165304" y="6668713"/>
                  <a:pt x="175591" y="6657533"/>
                </a:cubicBezTo>
                <a:cubicBezTo>
                  <a:pt x="128917" y="6637329"/>
                  <a:pt x="124727" y="6594765"/>
                  <a:pt x="115201" y="6553767"/>
                </a:cubicBezTo>
                <a:cubicBezTo>
                  <a:pt x="109296" y="6528663"/>
                  <a:pt x="85292" y="6522581"/>
                  <a:pt x="63193" y="6517873"/>
                </a:cubicBezTo>
                <a:cubicBezTo>
                  <a:pt x="23377" y="6509634"/>
                  <a:pt x="5851" y="6489823"/>
                  <a:pt x="9089" y="6448435"/>
                </a:cubicBezTo>
                <a:cubicBezTo>
                  <a:pt x="12709" y="6402732"/>
                  <a:pt x="18995" y="6357030"/>
                  <a:pt x="26426" y="6311718"/>
                </a:cubicBezTo>
                <a:cubicBezTo>
                  <a:pt x="31188" y="6283082"/>
                  <a:pt x="42808" y="6257190"/>
                  <a:pt x="65097" y="6236396"/>
                </a:cubicBezTo>
                <a:cubicBezTo>
                  <a:pt x="86816" y="6216194"/>
                  <a:pt x="84339" y="6211486"/>
                  <a:pt x="67003" y="6188144"/>
                </a:cubicBezTo>
                <a:cubicBezTo>
                  <a:pt x="46808" y="6160879"/>
                  <a:pt x="28140" y="6132633"/>
                  <a:pt x="10803" y="6103407"/>
                </a:cubicBezTo>
                <a:cubicBezTo>
                  <a:pt x="5279" y="6094187"/>
                  <a:pt x="5469" y="6080849"/>
                  <a:pt x="4327" y="6069276"/>
                </a:cubicBezTo>
                <a:cubicBezTo>
                  <a:pt x="2231" y="6049660"/>
                  <a:pt x="-1579" y="6029456"/>
                  <a:pt x="707" y="6010235"/>
                </a:cubicBezTo>
                <a:cubicBezTo>
                  <a:pt x="2993" y="5991797"/>
                  <a:pt x="10803" y="5973553"/>
                  <a:pt x="18613" y="5956490"/>
                </a:cubicBezTo>
                <a:cubicBezTo>
                  <a:pt x="40522" y="5908825"/>
                  <a:pt x="67765" y="5865083"/>
                  <a:pt x="107008" y="5829971"/>
                </a:cubicBezTo>
                <a:cubicBezTo>
                  <a:pt x="112152" y="5825462"/>
                  <a:pt x="114058" y="5816437"/>
                  <a:pt x="115773" y="5808982"/>
                </a:cubicBezTo>
                <a:cubicBezTo>
                  <a:pt x="118631" y="5796822"/>
                  <a:pt x="121297" y="5784268"/>
                  <a:pt x="121679" y="5771911"/>
                </a:cubicBezTo>
                <a:cubicBezTo>
                  <a:pt x="123583" y="5711889"/>
                  <a:pt x="150254" y="5664813"/>
                  <a:pt x="192927" y="5625974"/>
                </a:cubicBezTo>
                <a:cubicBezTo>
                  <a:pt x="205120" y="5614794"/>
                  <a:pt x="206454" y="5606164"/>
                  <a:pt x="192355" y="5594001"/>
                </a:cubicBezTo>
                <a:cubicBezTo>
                  <a:pt x="175973" y="5579880"/>
                  <a:pt x="182449" y="5559676"/>
                  <a:pt x="186259" y="5541432"/>
                </a:cubicBezTo>
                <a:cubicBezTo>
                  <a:pt x="190069" y="5522604"/>
                  <a:pt x="194071" y="5503576"/>
                  <a:pt x="197881" y="5484746"/>
                </a:cubicBezTo>
                <a:cubicBezTo>
                  <a:pt x="200547" y="5470820"/>
                  <a:pt x="202833" y="5457089"/>
                  <a:pt x="206072" y="5443357"/>
                </a:cubicBezTo>
                <a:cubicBezTo>
                  <a:pt x="216170" y="5400597"/>
                  <a:pt x="213122" y="5362152"/>
                  <a:pt x="182069" y="5327433"/>
                </a:cubicBezTo>
                <a:cubicBezTo>
                  <a:pt x="158256" y="5300953"/>
                  <a:pt x="151206" y="5267019"/>
                  <a:pt x="158446" y="5230926"/>
                </a:cubicBezTo>
                <a:cubicBezTo>
                  <a:pt x="159398" y="5226415"/>
                  <a:pt x="163208" y="5220727"/>
                  <a:pt x="161684" y="5217589"/>
                </a:cubicBezTo>
                <a:cubicBezTo>
                  <a:pt x="139395" y="5170316"/>
                  <a:pt x="178641" y="5132851"/>
                  <a:pt x="181117" y="5089305"/>
                </a:cubicBezTo>
                <a:cubicBezTo>
                  <a:pt x="182259" y="5070083"/>
                  <a:pt x="196357" y="5050467"/>
                  <a:pt x="207596" y="5033207"/>
                </a:cubicBezTo>
                <a:cubicBezTo>
                  <a:pt x="223028" y="5009470"/>
                  <a:pt x="237887" y="4988286"/>
                  <a:pt x="231028" y="4956119"/>
                </a:cubicBezTo>
                <a:cubicBezTo>
                  <a:pt x="223980" y="4923950"/>
                  <a:pt x="236935" y="4894527"/>
                  <a:pt x="259033" y="4870400"/>
                </a:cubicBezTo>
                <a:cubicBezTo>
                  <a:pt x="275798" y="4851963"/>
                  <a:pt x="277322" y="4831758"/>
                  <a:pt x="272560" y="4807436"/>
                </a:cubicBezTo>
                <a:cubicBezTo>
                  <a:pt x="266654" y="4777033"/>
                  <a:pt x="266272" y="4745453"/>
                  <a:pt x="262653" y="4714658"/>
                </a:cubicBezTo>
                <a:cubicBezTo>
                  <a:pt x="261891" y="4707987"/>
                  <a:pt x="259223" y="4699554"/>
                  <a:pt x="254651" y="4695629"/>
                </a:cubicBezTo>
                <a:cubicBezTo>
                  <a:pt x="197881" y="4647572"/>
                  <a:pt x="197309" y="4579901"/>
                  <a:pt x="194641" y="4513209"/>
                </a:cubicBezTo>
                <a:cubicBezTo>
                  <a:pt x="192927" y="4472804"/>
                  <a:pt x="192927" y="4432199"/>
                  <a:pt x="193879" y="4391596"/>
                </a:cubicBezTo>
                <a:cubicBezTo>
                  <a:pt x="194071" y="4377865"/>
                  <a:pt x="197119" y="4363350"/>
                  <a:pt x="202833" y="4351188"/>
                </a:cubicBezTo>
                <a:cubicBezTo>
                  <a:pt x="214836" y="4325885"/>
                  <a:pt x="230456" y="4302544"/>
                  <a:pt x="242649" y="4277434"/>
                </a:cubicBezTo>
                <a:cubicBezTo>
                  <a:pt x="247413" y="4268022"/>
                  <a:pt x="247603" y="4255860"/>
                  <a:pt x="248365" y="4244874"/>
                </a:cubicBezTo>
                <a:cubicBezTo>
                  <a:pt x="249889" y="4225456"/>
                  <a:pt x="245317" y="4203880"/>
                  <a:pt x="252175" y="4187207"/>
                </a:cubicBezTo>
                <a:cubicBezTo>
                  <a:pt x="269892" y="4143856"/>
                  <a:pt x="265892" y="4103253"/>
                  <a:pt x="248365" y="4062061"/>
                </a:cubicBezTo>
                <a:cubicBezTo>
                  <a:pt x="223790" y="4004392"/>
                  <a:pt x="225694" y="3949864"/>
                  <a:pt x="264557" y="3898864"/>
                </a:cubicBezTo>
                <a:cubicBezTo>
                  <a:pt x="282084" y="3875915"/>
                  <a:pt x="273702" y="3853553"/>
                  <a:pt x="259605" y="3834135"/>
                </a:cubicBezTo>
                <a:cubicBezTo>
                  <a:pt x="243221" y="3811773"/>
                  <a:pt x="239031" y="3790000"/>
                  <a:pt x="251031" y="3764306"/>
                </a:cubicBezTo>
                <a:cubicBezTo>
                  <a:pt x="253699" y="3758615"/>
                  <a:pt x="252365" y="3750574"/>
                  <a:pt x="251413" y="3743904"/>
                </a:cubicBezTo>
                <a:lnTo>
                  <a:pt x="250057" y="3725050"/>
                </a:lnTo>
                <a:lnTo>
                  <a:pt x="237709" y="3723373"/>
                </a:lnTo>
                <a:cubicBezTo>
                  <a:pt x="208187" y="3719139"/>
                  <a:pt x="178620" y="3715145"/>
                  <a:pt x="148511" y="3712740"/>
                </a:cubicBezTo>
                <a:lnTo>
                  <a:pt x="148495" y="3712740"/>
                </a:lnTo>
                <a:lnTo>
                  <a:pt x="148510" y="3712739"/>
                </a:lnTo>
                <a:cubicBezTo>
                  <a:pt x="178619" y="3715144"/>
                  <a:pt x="208186" y="3719138"/>
                  <a:pt x="237708" y="3723372"/>
                </a:cubicBezTo>
                <a:lnTo>
                  <a:pt x="250056" y="3725049"/>
                </a:lnTo>
                <a:lnTo>
                  <a:pt x="247364" y="3687609"/>
                </a:lnTo>
                <a:cubicBezTo>
                  <a:pt x="248888" y="3669416"/>
                  <a:pt x="255126" y="3652106"/>
                  <a:pt x="271605" y="3636610"/>
                </a:cubicBezTo>
                <a:cubicBezTo>
                  <a:pt x="278083" y="3630528"/>
                  <a:pt x="280749" y="3620328"/>
                  <a:pt x="285131" y="3612089"/>
                </a:cubicBezTo>
                <a:cubicBezTo>
                  <a:pt x="303040" y="3577567"/>
                  <a:pt x="301324" y="3578940"/>
                  <a:pt x="279607" y="3548145"/>
                </a:cubicBezTo>
                <a:lnTo>
                  <a:pt x="265966" y="3524252"/>
                </a:lnTo>
                <a:lnTo>
                  <a:pt x="263914" y="3520658"/>
                </a:lnTo>
                <a:cubicBezTo>
                  <a:pt x="259699" y="3510777"/>
                  <a:pt x="257032" y="3500578"/>
                  <a:pt x="257508" y="3491262"/>
                </a:cubicBezTo>
                <a:cubicBezTo>
                  <a:pt x="258936" y="3463164"/>
                  <a:pt x="258293" y="3435408"/>
                  <a:pt x="256120" y="3407910"/>
                </a:cubicBezTo>
                <a:lnTo>
                  <a:pt x="252069" y="3376550"/>
                </a:lnTo>
                <a:close/>
                <a:moveTo>
                  <a:pt x="620963" y="0"/>
                </a:moveTo>
                <a:lnTo>
                  <a:pt x="6351941" y="0"/>
                </a:lnTo>
                <a:lnTo>
                  <a:pt x="6351941" y="3333750"/>
                </a:lnTo>
                <a:lnTo>
                  <a:pt x="246541" y="3333750"/>
                </a:lnTo>
                <a:lnTo>
                  <a:pt x="245553" y="3326101"/>
                </a:lnTo>
                <a:cubicBezTo>
                  <a:pt x="236171" y="3271963"/>
                  <a:pt x="222835" y="3218512"/>
                  <a:pt x="209881" y="3165061"/>
                </a:cubicBezTo>
                <a:cubicBezTo>
                  <a:pt x="193878" y="3099154"/>
                  <a:pt x="192926" y="3034817"/>
                  <a:pt x="209119" y="2968910"/>
                </a:cubicBezTo>
                <a:cubicBezTo>
                  <a:pt x="220931" y="2921245"/>
                  <a:pt x="201498" y="2876129"/>
                  <a:pt x="188164" y="2831604"/>
                </a:cubicBezTo>
                <a:cubicBezTo>
                  <a:pt x="185498" y="2822385"/>
                  <a:pt x="175020" y="2813754"/>
                  <a:pt x="166065" y="2808850"/>
                </a:cubicBezTo>
                <a:cubicBezTo>
                  <a:pt x="134440" y="2791196"/>
                  <a:pt x="129488" y="2761970"/>
                  <a:pt x="142632" y="2725094"/>
                </a:cubicBezTo>
                <a:cubicBezTo>
                  <a:pt x="152921" y="2695868"/>
                  <a:pt x="166637" y="2669191"/>
                  <a:pt x="191022" y="2645455"/>
                </a:cubicBezTo>
                <a:cubicBezTo>
                  <a:pt x="219597" y="2617603"/>
                  <a:pt x="252174" y="2588768"/>
                  <a:pt x="264176" y="2545615"/>
                </a:cubicBezTo>
                <a:cubicBezTo>
                  <a:pt x="269319" y="2526980"/>
                  <a:pt x="270081" y="2510897"/>
                  <a:pt x="264746" y="2491281"/>
                </a:cubicBezTo>
                <a:cubicBezTo>
                  <a:pt x="254460" y="2453227"/>
                  <a:pt x="247220" y="2414980"/>
                  <a:pt x="279035" y="2379279"/>
                </a:cubicBezTo>
                <a:cubicBezTo>
                  <a:pt x="296562" y="2359664"/>
                  <a:pt x="307802" y="2333183"/>
                  <a:pt x="303420" y="2301603"/>
                </a:cubicBezTo>
                <a:cubicBezTo>
                  <a:pt x="297896" y="2262177"/>
                  <a:pt x="311802" y="2226281"/>
                  <a:pt x="332377" y="2192740"/>
                </a:cubicBezTo>
                <a:cubicBezTo>
                  <a:pt x="339807" y="2180774"/>
                  <a:pt x="343997" y="2166063"/>
                  <a:pt x="347617" y="2152137"/>
                </a:cubicBezTo>
                <a:cubicBezTo>
                  <a:pt x="356000" y="2119968"/>
                  <a:pt x="363430" y="2087602"/>
                  <a:pt x="370288" y="2055042"/>
                </a:cubicBezTo>
                <a:cubicBezTo>
                  <a:pt x="376002" y="2028365"/>
                  <a:pt x="380194" y="2001493"/>
                  <a:pt x="385147" y="1974618"/>
                </a:cubicBezTo>
                <a:cubicBezTo>
                  <a:pt x="390481" y="1945197"/>
                  <a:pt x="402865" y="1921855"/>
                  <a:pt x="431630" y="1909694"/>
                </a:cubicBezTo>
                <a:cubicBezTo>
                  <a:pt x="440774" y="1905771"/>
                  <a:pt x="448015" y="1896356"/>
                  <a:pt x="455635" y="1888901"/>
                </a:cubicBezTo>
                <a:cubicBezTo>
                  <a:pt x="461159" y="1883606"/>
                  <a:pt x="465351" y="1876543"/>
                  <a:pt x="471065" y="1871640"/>
                </a:cubicBezTo>
                <a:cubicBezTo>
                  <a:pt x="501166" y="1845943"/>
                  <a:pt x="531455" y="1820640"/>
                  <a:pt x="561556" y="1795142"/>
                </a:cubicBezTo>
                <a:cubicBezTo>
                  <a:pt x="564414" y="1792590"/>
                  <a:pt x="567843" y="1789845"/>
                  <a:pt x="569177" y="1786511"/>
                </a:cubicBezTo>
                <a:cubicBezTo>
                  <a:pt x="583083" y="1751988"/>
                  <a:pt x="596227" y="1717073"/>
                  <a:pt x="610898" y="1682944"/>
                </a:cubicBezTo>
                <a:cubicBezTo>
                  <a:pt x="616612" y="1669800"/>
                  <a:pt x="623660" y="1656267"/>
                  <a:pt x="633567" y="1646459"/>
                </a:cubicBezTo>
                <a:cubicBezTo>
                  <a:pt x="656047" y="1624098"/>
                  <a:pt x="680432" y="1603698"/>
                  <a:pt x="690148" y="1571529"/>
                </a:cubicBezTo>
                <a:cubicBezTo>
                  <a:pt x="693005" y="1562114"/>
                  <a:pt x="694529" y="1550935"/>
                  <a:pt x="692053" y="1541910"/>
                </a:cubicBezTo>
                <a:cubicBezTo>
                  <a:pt x="681766" y="1505229"/>
                  <a:pt x="669002" y="1469335"/>
                  <a:pt x="658144" y="1432851"/>
                </a:cubicBezTo>
                <a:cubicBezTo>
                  <a:pt x="651475" y="1409705"/>
                  <a:pt x="643473" y="1388716"/>
                  <a:pt x="619850" y="1377535"/>
                </a:cubicBezTo>
                <a:cubicBezTo>
                  <a:pt x="613184" y="1374398"/>
                  <a:pt x="605944" y="1365570"/>
                  <a:pt x="604610" y="1358313"/>
                </a:cubicBezTo>
                <a:cubicBezTo>
                  <a:pt x="596037" y="1311630"/>
                  <a:pt x="591847" y="1265534"/>
                  <a:pt x="620994" y="1222576"/>
                </a:cubicBezTo>
                <a:cubicBezTo>
                  <a:pt x="627280" y="1213555"/>
                  <a:pt x="627280" y="1196684"/>
                  <a:pt x="624614" y="1184720"/>
                </a:cubicBezTo>
                <a:cubicBezTo>
                  <a:pt x="614708" y="1138623"/>
                  <a:pt x="611278" y="1094882"/>
                  <a:pt x="642903" y="1054866"/>
                </a:cubicBezTo>
                <a:cubicBezTo>
                  <a:pt x="646713" y="1050159"/>
                  <a:pt x="643283" y="1035056"/>
                  <a:pt x="638521" y="1027995"/>
                </a:cubicBezTo>
                <a:cubicBezTo>
                  <a:pt x="592037" y="959929"/>
                  <a:pt x="590893" y="922662"/>
                  <a:pt x="634901" y="853028"/>
                </a:cubicBezTo>
                <a:cubicBezTo>
                  <a:pt x="637759" y="848516"/>
                  <a:pt x="640997" y="842633"/>
                  <a:pt x="645379" y="840866"/>
                </a:cubicBezTo>
                <a:cubicBezTo>
                  <a:pt x="673384" y="828900"/>
                  <a:pt x="674146" y="803401"/>
                  <a:pt x="676432" y="778095"/>
                </a:cubicBezTo>
                <a:cubicBezTo>
                  <a:pt x="678908" y="750244"/>
                  <a:pt x="682146" y="722389"/>
                  <a:pt x="684432" y="694341"/>
                </a:cubicBezTo>
                <a:cubicBezTo>
                  <a:pt x="684814" y="689436"/>
                  <a:pt x="683290" y="683943"/>
                  <a:pt x="681574" y="679040"/>
                </a:cubicBezTo>
                <a:cubicBezTo>
                  <a:pt x="675288" y="660210"/>
                  <a:pt x="666144" y="641968"/>
                  <a:pt x="662334" y="622548"/>
                </a:cubicBezTo>
                <a:cubicBezTo>
                  <a:pt x="654141" y="580573"/>
                  <a:pt x="637759" y="539970"/>
                  <a:pt x="644427" y="495638"/>
                </a:cubicBezTo>
                <a:cubicBezTo>
                  <a:pt x="645569" y="487990"/>
                  <a:pt x="640045" y="479162"/>
                  <a:pt x="637949" y="470924"/>
                </a:cubicBezTo>
                <a:cubicBezTo>
                  <a:pt x="634329" y="456017"/>
                  <a:pt x="629186" y="441500"/>
                  <a:pt x="627852" y="426397"/>
                </a:cubicBezTo>
                <a:cubicBezTo>
                  <a:pt x="624422" y="386383"/>
                  <a:pt x="621374" y="345976"/>
                  <a:pt x="621184" y="305764"/>
                </a:cubicBezTo>
                <a:cubicBezTo>
                  <a:pt x="620994" y="286346"/>
                  <a:pt x="628232" y="266927"/>
                  <a:pt x="631091" y="247312"/>
                </a:cubicBezTo>
                <a:cubicBezTo>
                  <a:pt x="632425" y="238486"/>
                  <a:pt x="634711" y="224165"/>
                  <a:pt x="630519" y="221224"/>
                </a:cubicBezTo>
                <a:cubicBezTo>
                  <a:pt x="598706" y="198471"/>
                  <a:pt x="604802" y="166498"/>
                  <a:pt x="605182" y="134133"/>
                </a:cubicBezTo>
                <a:cubicBezTo>
                  <a:pt x="605563" y="98433"/>
                  <a:pt x="612469" y="63322"/>
                  <a:pt x="617850" y="27991"/>
                </a:cubicBezTo>
                <a:close/>
              </a:path>
            </a:pathLst>
          </a:custGeom>
        </p:spPr>
      </p:pic>
      <p:sp>
        <p:nvSpPr>
          <p:cNvPr id="7" name="TextBox 6">
            <a:extLst>
              <a:ext uri="{FF2B5EF4-FFF2-40B4-BE49-F238E27FC236}">
                <a16:creationId xmlns:a16="http://schemas.microsoft.com/office/drawing/2014/main" id="{6F1AC6B5-A3AD-40FD-973C-CFF805F2A923}"/>
              </a:ext>
            </a:extLst>
          </p:cNvPr>
          <p:cNvSpPr txBox="1"/>
          <p:nvPr/>
        </p:nvSpPr>
        <p:spPr>
          <a:xfrm>
            <a:off x="0" y="0"/>
            <a:ext cx="6094428" cy="369332"/>
          </a:xfrm>
          <a:prstGeom prst="rect">
            <a:avLst/>
          </a:prstGeom>
          <a:noFill/>
        </p:spPr>
        <p:txBody>
          <a:bodyPr wrap="square">
            <a:spAutoFit/>
          </a:bodyPr>
          <a:lstStyle/>
          <a:p>
            <a:r>
              <a:rPr lang="en-US" sz="1800"/>
              <a:t>III. Authentication – Authorization</a:t>
            </a:r>
          </a:p>
        </p:txBody>
      </p:sp>
    </p:spTree>
    <p:extLst>
      <p:ext uri="{BB962C8B-B14F-4D97-AF65-F5344CB8AC3E}">
        <p14:creationId xmlns:p14="http://schemas.microsoft.com/office/powerpoint/2010/main" val="93607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88D7E5-D16D-46A5-95CF-A4EE943D8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E8FF1DD-6B6A-4F7A-9F2D-6BC47F56A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8FBD0B-C1AF-4B85-811D-11036103CE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DFCB050E-8FF3-45FF-8B6A-43E59C1AC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9F5DD5B-248C-4A3C-B1F9-DDEF53271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TextBox 10">
            <a:extLst>
              <a:ext uri="{FF2B5EF4-FFF2-40B4-BE49-F238E27FC236}">
                <a16:creationId xmlns:a16="http://schemas.microsoft.com/office/drawing/2014/main" id="{6D6F68F9-18D5-4F7A-B282-D7CA542D99C0}"/>
              </a:ext>
            </a:extLst>
          </p:cNvPr>
          <p:cNvSpPr txBox="1"/>
          <p:nvPr/>
        </p:nvSpPr>
        <p:spPr>
          <a:xfrm>
            <a:off x="-2" y="-2"/>
            <a:ext cx="6094428" cy="369332"/>
          </a:xfrm>
          <a:prstGeom prst="rect">
            <a:avLst/>
          </a:prstGeom>
          <a:noFill/>
        </p:spPr>
        <p:txBody>
          <a:bodyPr wrap="square">
            <a:spAutoFit/>
          </a:bodyPr>
          <a:lstStyle/>
          <a:p>
            <a:r>
              <a:rPr lang="en-US" sz="1800"/>
              <a:t>IV. Authorization server</a:t>
            </a:r>
          </a:p>
        </p:txBody>
      </p:sp>
    </p:spTree>
    <p:extLst>
      <p:ext uri="{BB962C8B-B14F-4D97-AF65-F5344CB8AC3E}">
        <p14:creationId xmlns:p14="http://schemas.microsoft.com/office/powerpoint/2010/main" val="2636120707"/>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
  <TotalTime>167</TotalTime>
  <Words>280</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Nova Cond</vt:lpstr>
      <vt:lpstr>Impact</vt:lpstr>
      <vt:lpstr>TornVTI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Phan Thanh Long</dc:creator>
  <cp:lastModifiedBy>Trần Phan Thanh Long</cp:lastModifiedBy>
  <cp:revision>7</cp:revision>
  <dcterms:created xsi:type="dcterms:W3CDTF">2021-04-13T04:46:20Z</dcterms:created>
  <dcterms:modified xsi:type="dcterms:W3CDTF">2021-04-13T07:33:22Z</dcterms:modified>
</cp:coreProperties>
</file>