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79" r:id="rId3"/>
    <p:sldId id="257" r:id="rId4"/>
    <p:sldId id="321" r:id="rId5"/>
    <p:sldId id="322" r:id="rId6"/>
    <p:sldId id="318" r:id="rId7"/>
    <p:sldId id="305" r:id="rId8"/>
    <p:sldId id="311" r:id="rId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838"/>
    <a:srgbClr val="F7F7F7"/>
    <a:srgbClr val="F6F6F6"/>
    <a:srgbClr val="DAB865"/>
    <a:srgbClr val="D8B765"/>
    <a:srgbClr val="DBB768"/>
    <a:srgbClr val="DFBB64"/>
    <a:srgbClr val="324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2574"/>
    <p:restoredTop sz="94660"/>
  </p:normalViewPr>
  <p:slideViewPr>
    <p:cSldViewPr snapToGrid="0" showGuides="1">
      <p:cViewPr varScale="1">
        <p:scale>
          <a:sx n="55" d="100"/>
          <a:sy n="55" d="100"/>
        </p:scale>
        <p:origin x="-78" y="-480"/>
      </p:cViewPr>
      <p:guideLst>
        <p:guide orient="horz" pos="2160"/>
        <p:guide pos="3834"/>
      </p:guideLst>
    </p:cSldViewPr>
  </p:slid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smtClean="0">
                <a:sym typeface="+mn-ea"/>
              </a:rPr>
              <a:t>Click here to edit the master title style</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sym typeface="+mn-ea"/>
              </a:rPr>
              <a:t>Click here to edit the master subtitle style</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smtClean="0">
                <a:sym typeface="+mn-ea"/>
              </a:rPr>
              <a:t>Click here to edit the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1"/>
            <a:r>
              <a:rPr lang="zh-CN" altLang="en-US" sz="2800" dirty="0">
                <a:sym typeface="+mn-ea"/>
              </a:rPr>
              <a:t>Click here to edit the master text style</a:t>
            </a:r>
            <a:endParaRPr lang="zh-CN" altLang="en-US" sz="2800" dirty="0"/>
          </a:p>
          <a:p>
            <a:pPr lvl="1"/>
            <a:r>
              <a:rPr lang="zh-CN" altLang="en-US" sz="2800" dirty="0">
                <a:sym typeface="+mn-ea"/>
              </a:rPr>
              <a:t>The second level</a:t>
            </a:r>
            <a:endParaRPr lang="zh-CN" altLang="en-US" sz="2800" dirty="0"/>
          </a:p>
          <a:p>
            <a:pPr lvl="2"/>
            <a:r>
              <a:rPr lang="zh-CN" altLang="en-US" sz="2800" dirty="0">
                <a:sym typeface="+mn-ea"/>
              </a:rPr>
              <a:t>The third level</a:t>
            </a:r>
            <a:endParaRPr lang="zh-CN" altLang="en-US" sz="2800" dirty="0"/>
          </a:p>
          <a:p>
            <a:pPr lvl="3"/>
            <a:r>
              <a:rPr lang="zh-CN" altLang="en-US" sz="2800" dirty="0">
                <a:sym typeface="+mn-ea"/>
              </a:rPr>
              <a:t>The fourth level</a:t>
            </a:r>
            <a:endParaRPr lang="zh-CN" altLang="en-US" sz="2800" dirty="0"/>
          </a:p>
          <a:p>
            <a:pPr lvl="4"/>
            <a:r>
              <a:rPr lang="zh-CN" altLang="en-US" sz="2800" dirty="0">
                <a:sym typeface="+mn-ea"/>
              </a:rPr>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363537"/>
            <a:ext cx="12192000" cy="7597775"/>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2" name="矩形 4"/>
          <p:cNvSpPr/>
          <p:nvPr/>
        </p:nvSpPr>
        <p:spPr>
          <a:xfrm>
            <a:off x="5510213" y="2495550"/>
            <a:ext cx="309880" cy="922020"/>
          </a:xfrm>
          <a:prstGeom prst="rect">
            <a:avLst/>
          </a:prstGeom>
          <a:noFill/>
          <a:ln w="9525">
            <a:noFill/>
          </a:ln>
        </p:spPr>
        <p:txBody>
          <a:bodyPr wrap="none">
            <a:spAutoFit/>
          </a:bodyPr>
          <a:p>
            <a:pPr eaLnBrk="1" hangingPunct="1"/>
            <a:endParaRPr lang="zh-CN" altLang="en-US" sz="5400" dirty="0">
              <a:solidFill>
                <a:srgbClr val="D8B765"/>
              </a:solidFill>
              <a:latin typeface="Microsoft YaHei" panose="020B0503020204020204" pitchFamily="34" charset="-122"/>
              <a:ea typeface="Microsoft YaHei" panose="020B0503020204020204" pitchFamily="34" charset="-122"/>
            </a:endParaRPr>
          </a:p>
        </p:txBody>
      </p:sp>
      <p:cxnSp>
        <p:nvCxnSpPr>
          <p:cNvPr id="17" name="直接连接符 16"/>
          <p:cNvCxnSpPr/>
          <p:nvPr/>
        </p:nvCxnSpPr>
        <p:spPr>
          <a:xfrm flipV="1">
            <a:off x="1822768" y="5941378"/>
            <a:ext cx="10306050" cy="685800"/>
          </a:xfrm>
          <a:prstGeom prst="line">
            <a:avLst/>
          </a:prstGeom>
          <a:ln w="28575">
            <a:solidFill>
              <a:srgbClr val="545BA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6375" y="5478780"/>
            <a:ext cx="1030605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5" name="矩形 8"/>
          <p:cNvSpPr/>
          <p:nvPr/>
        </p:nvSpPr>
        <p:spPr>
          <a:xfrm>
            <a:off x="448945" y="1882775"/>
            <a:ext cx="8658225" cy="1198880"/>
          </a:xfrm>
          <a:prstGeom prst="rect">
            <a:avLst/>
          </a:prstGeom>
          <a:noFill/>
          <a:ln w="9525">
            <a:noFill/>
          </a:ln>
        </p:spPr>
        <p:txBody>
          <a:bodyPr wrap="square">
            <a:spAutoFit/>
          </a:bodyPr>
          <a:p>
            <a:pPr eaLnBrk="1" hangingPunct="1"/>
            <a:r>
              <a:rPr lang="en-US" altLang="zh-CN" sz="2400" dirty="0">
                <a:solidFill>
                  <a:srgbClr val="D8B765"/>
                </a:solidFill>
                <a:latin typeface="Microsoft YaHei" panose="020B0503020204020204" pitchFamily="34" charset="-122"/>
                <a:ea typeface="Microsoft YaHei" panose="020B0503020204020204" pitchFamily="34" charset="-122"/>
              </a:rPr>
              <a:t>1. Hybrid framework</a:t>
            </a:r>
            <a:endParaRPr lang="en-US" altLang="zh-CN" sz="2400" dirty="0">
              <a:solidFill>
                <a:srgbClr val="D8B765"/>
              </a:solidFill>
              <a:latin typeface="Microsoft YaHei" panose="020B0503020204020204" pitchFamily="34" charset="-122"/>
              <a:ea typeface="Microsoft YaHei" panose="020B0503020204020204" pitchFamily="34" charset="-122"/>
            </a:endParaRPr>
          </a:p>
          <a:p>
            <a:pPr eaLnBrk="1" hangingPunct="1"/>
            <a:r>
              <a:rPr lang="en-US" altLang="zh-CN" sz="2400" dirty="0">
                <a:solidFill>
                  <a:srgbClr val="D8B765"/>
                </a:solidFill>
                <a:latin typeface="Microsoft YaHei" panose="020B0503020204020204" pitchFamily="34" charset="-122"/>
                <a:ea typeface="Microsoft YaHei" panose="020B0503020204020204" pitchFamily="34" charset="-122"/>
              </a:rPr>
              <a:t>2. Cấu hình selenium grid để chạy trên nhiều browser</a:t>
            </a:r>
            <a:endParaRPr lang="en-US" altLang="zh-CN" sz="2400" dirty="0">
              <a:solidFill>
                <a:srgbClr val="D8B765"/>
              </a:solidFill>
              <a:latin typeface="Microsoft YaHei" panose="020B0503020204020204" pitchFamily="34" charset="-122"/>
              <a:ea typeface="Microsoft YaHei" panose="020B0503020204020204" pitchFamily="34" charset="-122"/>
            </a:endParaRPr>
          </a:p>
          <a:p>
            <a:pPr eaLnBrk="1" hangingPunct="1"/>
            <a:r>
              <a:rPr lang="en-US" altLang="zh-CN" sz="2400" dirty="0">
                <a:solidFill>
                  <a:srgbClr val="D8B765"/>
                </a:solidFill>
                <a:latin typeface="Microsoft YaHei" panose="020B0503020204020204" pitchFamily="34" charset="-122"/>
                <a:ea typeface="Microsoft YaHei" panose="020B0503020204020204" pitchFamily="34" charset="-122"/>
              </a:rPr>
              <a:t>3. Tiến hành test</a:t>
            </a:r>
            <a:endParaRPr lang="en-US" altLang="zh-CN" sz="2400" dirty="0">
              <a:solidFill>
                <a:srgbClr val="D8B765"/>
              </a:solidFill>
              <a:latin typeface="Microsoft YaHei" panose="020B0503020204020204" pitchFamily="34" charset="-122"/>
              <a:ea typeface="Microsoft YaHei" panose="020B0503020204020204" pitchFamily="34" charset="-122"/>
            </a:endParaRPr>
          </a:p>
        </p:txBody>
      </p:sp>
      <p:sp>
        <p:nvSpPr>
          <p:cNvPr id="2056" name="文本框 9"/>
          <p:cNvSpPr txBox="1"/>
          <p:nvPr/>
        </p:nvSpPr>
        <p:spPr>
          <a:xfrm>
            <a:off x="2585085" y="264160"/>
            <a:ext cx="6879590" cy="583565"/>
          </a:xfrm>
          <a:prstGeom prst="rect">
            <a:avLst/>
          </a:prstGeom>
          <a:noFill/>
          <a:ln w="9525">
            <a:noFill/>
          </a:ln>
        </p:spPr>
        <p:txBody>
          <a:bodyPr wrap="square">
            <a:spAutoFit/>
          </a:bodyPr>
          <a:p>
            <a:pPr eaLnBrk="1" hangingPunct="1"/>
            <a:r>
              <a:rPr lang="en-US" altLang="zh-CN" sz="3200" b="1" dirty="0">
                <a:solidFill>
                  <a:srgbClr val="DBB768"/>
                </a:solidFill>
                <a:latin typeface="Microsoft YaHei" panose="020B0503020204020204" pitchFamily="34" charset="-122"/>
                <a:ea typeface="Microsoft YaHei" panose="020B0503020204020204" pitchFamily="34" charset="-122"/>
              </a:rPr>
              <a:t>Selenium Webdriver</a:t>
            </a:r>
            <a:endParaRPr lang="en-US" altLang="zh-CN" sz="3200" b="1" dirty="0">
              <a:solidFill>
                <a:srgbClr val="DBB768"/>
              </a:solidFill>
              <a:latin typeface="Microsoft YaHei" panose="020B0503020204020204" pitchFamily="34" charset="-122"/>
              <a:ea typeface="Microsoft YaHei" panose="020B0503020204020204" pitchFamily="34" charset="-122"/>
            </a:endParaRPr>
          </a:p>
        </p:txBody>
      </p:sp>
      <p:pic>
        <p:nvPicPr>
          <p:cNvPr id="2058" name="图片 10"/>
          <p:cNvPicPr>
            <a:picLocks noChangeAspect="1"/>
          </p:cNvPicPr>
          <p:nvPr/>
        </p:nvPicPr>
        <p:blipFill>
          <a:blip r:embed="rId1"/>
          <a:stretch>
            <a:fillRect/>
          </a:stretch>
        </p:blipFill>
        <p:spPr>
          <a:xfrm>
            <a:off x="354013" y="3816350"/>
            <a:ext cx="5038725" cy="36099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5387975"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5" name="直接连接符 14"/>
          <p:cNvCxnSpPr/>
          <p:nvPr/>
        </p:nvCxnSpPr>
        <p:spPr>
          <a:xfrm flipH="1" flipV="1">
            <a:off x="4630738" y="0"/>
            <a:ext cx="1760538" cy="544036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5387975" y="1363663"/>
            <a:ext cx="1779588" cy="5494338"/>
          </a:xfrm>
          <a:prstGeom prst="line">
            <a:avLst/>
          </a:prstGeom>
          <a:ln w="25400">
            <a:solidFill>
              <a:srgbClr val="545BA1"/>
            </a:solidFill>
          </a:ln>
        </p:spPr>
        <p:style>
          <a:lnRef idx="1">
            <a:schemeClr val="accent1"/>
          </a:lnRef>
          <a:fillRef idx="0">
            <a:schemeClr val="accent1"/>
          </a:fillRef>
          <a:effectRef idx="0">
            <a:schemeClr val="accent1"/>
          </a:effectRef>
          <a:fontRef idx="minor">
            <a:schemeClr val="tx1"/>
          </a:fontRef>
        </p:style>
      </p:cxnSp>
      <p:pic>
        <p:nvPicPr>
          <p:cNvPr id="3077" name="图片 11"/>
          <p:cNvPicPr>
            <a:picLocks noChangeAspect="1"/>
          </p:cNvPicPr>
          <p:nvPr/>
        </p:nvPicPr>
        <p:blipFill>
          <a:blip r:embed="rId1"/>
          <a:srcRect l="39658" t="630" r="391" b="211"/>
          <a:stretch>
            <a:fillRect/>
          </a:stretch>
        </p:blipFill>
        <p:spPr>
          <a:xfrm>
            <a:off x="4802188" y="0"/>
            <a:ext cx="7389812" cy="6858000"/>
          </a:xfrm>
          <a:prstGeom prst="rect">
            <a:avLst/>
          </a:prstGeom>
          <a:noFill/>
          <a:ln w="9525">
            <a:noFill/>
          </a:ln>
        </p:spPr>
      </p:pic>
      <p:sp>
        <p:nvSpPr>
          <p:cNvPr id="6" name="Text Box 5"/>
          <p:cNvSpPr txBox="1"/>
          <p:nvPr/>
        </p:nvSpPr>
        <p:spPr>
          <a:xfrm>
            <a:off x="6309360" y="2896870"/>
            <a:ext cx="5017135" cy="645160"/>
          </a:xfrm>
          <a:prstGeom prst="rect">
            <a:avLst/>
          </a:prstGeom>
          <a:noFill/>
        </p:spPr>
        <p:txBody>
          <a:bodyPr wrap="square" rtlCol="0">
            <a:spAutoFit/>
          </a:bodyPr>
          <a:p>
            <a:r>
              <a:rPr lang="en-US">
                <a:solidFill>
                  <a:srgbClr val="00B050"/>
                </a:solidFill>
                <a:effectLst>
                  <a:outerShdw blurRad="38100" dist="19050" dir="2700000" algn="tl" rotWithShape="0">
                    <a:schemeClr val="dk1">
                      <a:alpha val="40000"/>
                    </a:schemeClr>
                  </a:outerShdw>
                </a:effectLst>
              </a:rPr>
              <a:t>@DataProvider(name = dataLogin)</a:t>
            </a:r>
            <a:endParaRPr lang="en-US">
              <a:solidFill>
                <a:srgbClr val="00B050"/>
              </a:solidFill>
              <a:effectLst>
                <a:outerShdw blurRad="38100" dist="19050" dir="2700000" algn="tl" rotWithShape="0">
                  <a:schemeClr val="dk1">
                    <a:alpha val="40000"/>
                  </a:schemeClr>
                </a:outerShdw>
              </a:effectLst>
            </a:endParaRPr>
          </a:p>
          <a:p>
            <a:r>
              <a:rPr lang="en-US"/>
              <a:t>Object[][] getData(){}</a:t>
            </a:r>
            <a:endParaRPr lang="en-US"/>
          </a:p>
        </p:txBody>
      </p:sp>
      <p:sp>
        <p:nvSpPr>
          <p:cNvPr id="7" name="Rounded Rectangle 6"/>
          <p:cNvSpPr/>
          <p:nvPr/>
        </p:nvSpPr>
        <p:spPr>
          <a:xfrm>
            <a:off x="6607810" y="187325"/>
            <a:ext cx="3448050" cy="201993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sym typeface="+mn-ea"/>
              </a:rPr>
              <a:t>** database, excel, file...</a:t>
            </a:r>
            <a:endParaRPr lang="en-US">
              <a:solidFill>
                <a:schemeClr val="tx1"/>
              </a:solidFill>
              <a:sym typeface="+mn-ea"/>
            </a:endParaRPr>
          </a:p>
          <a:p>
            <a:pPr algn="l"/>
            <a:r>
              <a:rPr lang="en-US">
                <a:solidFill>
                  <a:schemeClr val="tx1"/>
                </a:solidFill>
                <a:sym typeface="+mn-ea"/>
              </a:rPr>
              <a:t>data = [</a:t>
            </a:r>
            <a:endParaRPr lang="en-US">
              <a:solidFill>
                <a:schemeClr val="tx1"/>
              </a:solidFill>
            </a:endParaRPr>
          </a:p>
          <a:p>
            <a:pPr algn="l"/>
            <a:r>
              <a:rPr lang="en-US">
                <a:solidFill>
                  <a:schemeClr val="tx1"/>
                </a:solidFill>
                <a:sym typeface="+mn-ea"/>
              </a:rPr>
              <a:t>	[Howard, password],</a:t>
            </a:r>
            <a:endParaRPr lang="en-US">
              <a:solidFill>
                <a:schemeClr val="tx1"/>
              </a:solidFill>
            </a:endParaRPr>
          </a:p>
          <a:p>
            <a:pPr algn="l"/>
            <a:r>
              <a:rPr lang="en-US">
                <a:solidFill>
                  <a:schemeClr val="tx1"/>
                </a:solidFill>
                <a:sym typeface="+mn-ea"/>
              </a:rPr>
              <a:t>	[Leonard, password1],</a:t>
            </a:r>
            <a:endParaRPr lang="en-US">
              <a:solidFill>
                <a:schemeClr val="tx1"/>
              </a:solidFill>
            </a:endParaRPr>
          </a:p>
          <a:p>
            <a:pPr algn="l"/>
            <a:r>
              <a:rPr lang="en-US">
                <a:solidFill>
                  <a:schemeClr val="tx1"/>
                </a:solidFill>
                <a:sym typeface="+mn-ea"/>
              </a:rPr>
              <a:t>	[Sheldon, password2]</a:t>
            </a:r>
            <a:endParaRPr lang="en-US">
              <a:solidFill>
                <a:schemeClr val="tx1"/>
              </a:solidFill>
            </a:endParaRPr>
          </a:p>
          <a:p>
            <a:pPr algn="l"/>
            <a:r>
              <a:rPr lang="en-US">
                <a:solidFill>
                  <a:schemeClr val="tx1"/>
                </a:solidFill>
                <a:sym typeface="+mn-ea"/>
              </a:rPr>
              <a:t>            ]</a:t>
            </a:r>
            <a:endParaRPr lang="en-US">
              <a:solidFill>
                <a:schemeClr val="tx1"/>
              </a:solidFill>
              <a:sym typeface="+mn-ea"/>
            </a:endParaRPr>
          </a:p>
        </p:txBody>
      </p:sp>
      <p:sp>
        <p:nvSpPr>
          <p:cNvPr id="8" name="Text Box 7"/>
          <p:cNvSpPr txBox="1"/>
          <p:nvPr/>
        </p:nvSpPr>
        <p:spPr>
          <a:xfrm>
            <a:off x="6238240" y="4135120"/>
            <a:ext cx="5851525" cy="645160"/>
          </a:xfrm>
          <a:prstGeom prst="rect">
            <a:avLst/>
          </a:prstGeom>
          <a:noFill/>
        </p:spPr>
        <p:txBody>
          <a:bodyPr wrap="square" rtlCol="0">
            <a:spAutoFit/>
          </a:bodyPr>
          <a:p>
            <a:r>
              <a:rPr lang="en-US">
                <a:gradFill>
                  <a:gsLst>
                    <a:gs pos="100000">
                      <a:srgbClr val="14CD68"/>
                    </a:gs>
                    <a:gs pos="100000">
                      <a:srgbClr val="035C7D"/>
                    </a:gs>
                  </a:gsLst>
                  <a:lin scaled="0"/>
                </a:gradFill>
                <a:effectLst>
                  <a:outerShdw blurRad="38100" dist="38100" dir="2700000" algn="tl">
                    <a:srgbClr val="000000">
                      <a:alpha val="43137"/>
                    </a:srgbClr>
                  </a:outerShdw>
                </a:effectLst>
              </a:rPr>
              <a:t>@Factory(dataProvider = dataLogin)</a:t>
            </a:r>
            <a:endParaRPr lang="en-US">
              <a:gradFill>
                <a:gsLst>
                  <a:gs pos="100000">
                    <a:srgbClr val="14CD68"/>
                  </a:gs>
                  <a:gs pos="100000">
                    <a:srgbClr val="035C7D"/>
                  </a:gs>
                </a:gsLst>
                <a:lin scaled="0"/>
              </a:gradFill>
              <a:effectLst>
                <a:outerShdw blurRad="38100" dist="38100" dir="2700000" algn="tl">
                  <a:srgbClr val="000000">
                    <a:alpha val="43137"/>
                  </a:srgbClr>
                </a:outerShdw>
              </a:effectLst>
            </a:endParaRPr>
          </a:p>
          <a:p>
            <a:r>
              <a:rPr lang="en-US"/>
              <a:t>Object[] createInstances(String username, String password);</a:t>
            </a:r>
            <a:endParaRPr lang="en-US"/>
          </a:p>
        </p:txBody>
      </p:sp>
      <p:cxnSp>
        <p:nvCxnSpPr>
          <p:cNvPr id="9" name="Straight Arrow Connector 8"/>
          <p:cNvCxnSpPr/>
          <p:nvPr/>
        </p:nvCxnSpPr>
        <p:spPr>
          <a:xfrm flipH="1">
            <a:off x="8076565" y="2338705"/>
            <a:ext cx="10160" cy="448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066405" y="3641725"/>
            <a:ext cx="10160" cy="448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264795" y="3542030"/>
            <a:ext cx="4206240" cy="2861310"/>
          </a:xfrm>
          <a:prstGeom prst="rect">
            <a:avLst/>
          </a:prstGeom>
          <a:noFill/>
        </p:spPr>
        <p:txBody>
          <a:bodyPr wrap="square" rtlCol="0">
            <a:spAutoFit/>
          </a:bodyPr>
          <a:p>
            <a:r>
              <a:rPr lang="en-US">
                <a:solidFill>
                  <a:schemeClr val="bg1"/>
                </a:solidFill>
              </a:rPr>
              <a:t>@DataProvider: Đánh dấu phương thức cung cấp dữ liệu cho phương thức test. Phương thức được đánh dấu phải trả về Object[][], với mỗi Object[] là mảng các tham số cho phương thức test.</a:t>
            </a:r>
            <a:endParaRPr lang="en-US">
              <a:solidFill>
                <a:schemeClr val="bg1"/>
              </a:solidFill>
            </a:endParaRPr>
          </a:p>
          <a:p>
            <a:br>
              <a:rPr lang="en-US">
                <a:solidFill>
                  <a:schemeClr val="bg1"/>
                </a:solidFill>
              </a:rPr>
            </a:br>
            <a:r>
              <a:rPr lang="en-US">
                <a:solidFill>
                  <a:schemeClr val="bg1"/>
                </a:solidFill>
              </a:rPr>
              <a:t>@Factory: Đánh dấu phương thức trả về các objects được sử dụng bỏi TestNG và Test classes. Phương thức phải trả về Object[]</a:t>
            </a:r>
            <a:endParaRPr lang="en-US">
              <a:solidFill>
                <a:schemeClr val="bg1"/>
              </a:solidFill>
            </a:endParaRPr>
          </a:p>
        </p:txBody>
      </p:sp>
      <p:sp>
        <p:nvSpPr>
          <p:cNvPr id="12" name="Text Box 11"/>
          <p:cNvSpPr txBox="1"/>
          <p:nvPr/>
        </p:nvSpPr>
        <p:spPr>
          <a:xfrm>
            <a:off x="264795" y="553720"/>
            <a:ext cx="4023995" cy="2553335"/>
          </a:xfrm>
          <a:prstGeom prst="rect">
            <a:avLst/>
          </a:prstGeom>
          <a:noFill/>
        </p:spPr>
        <p:txBody>
          <a:bodyPr wrap="square" rtlCol="0">
            <a:spAutoFit/>
          </a:bodyPr>
          <a:p>
            <a:r>
              <a:rPr lang="en-US" altLang="zh-CN" sz="1600" dirty="0">
                <a:solidFill>
                  <a:srgbClr val="D8B765"/>
                </a:solidFill>
                <a:latin typeface="Microsoft YaHei" panose="020B0503020204020204" pitchFamily="34" charset="-122"/>
                <a:ea typeface="Microsoft YaHei" panose="020B0503020204020204" pitchFamily="34" charset="-122"/>
                <a:sym typeface="+mn-ea"/>
              </a:rPr>
              <a:t>Data driven framework - </a:t>
            </a:r>
            <a:endParaRPr lang="en-US" altLang="zh-CN" sz="1600" dirty="0">
              <a:solidFill>
                <a:srgbClr val="D8B765"/>
              </a:solidFill>
              <a:latin typeface="Microsoft YaHei" panose="020B0503020204020204" pitchFamily="34" charset="-122"/>
              <a:ea typeface="Microsoft YaHei" panose="020B0503020204020204" pitchFamily="34" charset="-122"/>
            </a:endParaRPr>
          </a:p>
          <a:p>
            <a:r>
              <a:rPr lang="vi-VN" sz="1600" dirty="0">
                <a:solidFill>
                  <a:schemeClr val="accent4"/>
                </a:solidFill>
                <a:latin typeface="+mj-lt"/>
                <a:sym typeface="+mn-ea"/>
              </a:rPr>
              <a:t>là một phương pháp tách tập dữ liệu khỏi test case. Khi các tập dữ liệu được tách ra khỏi trường hợp thử nghiệm, nó có thể dễ dàng được sửa đổi cho một chức năng cụ thể mà không cần thay đổi mã. Nó được sử dụng để tìm nạp các trường hợp và bộ thử nghiệm từ các tệp bên ngoài như</a:t>
            </a:r>
            <a:r>
              <a:rPr lang="en-US" altLang="vi-VN" sz="1600" dirty="0">
                <a:solidFill>
                  <a:schemeClr val="accent4"/>
                </a:solidFill>
                <a:latin typeface="+mj-lt"/>
                <a:sym typeface="+mn-ea"/>
              </a:rPr>
              <a:t> excel</a:t>
            </a:r>
            <a:r>
              <a:rPr lang="vi-VN" sz="1600" dirty="0">
                <a:solidFill>
                  <a:schemeClr val="accent4"/>
                </a:solidFill>
                <a:latin typeface="+mj-lt"/>
                <a:sym typeface="+mn-ea"/>
              </a:rPr>
              <a:t>, .csv, .xml hoặc một số bảng cơ sở dữ liệu.</a:t>
            </a:r>
            <a:r>
              <a:rPr lang="en-US" sz="1600" dirty="0" smtClean="0">
                <a:solidFill>
                  <a:schemeClr val="accent4"/>
                </a:solidFill>
                <a:latin typeface="+mj-lt"/>
                <a:sym typeface="+mn-ea"/>
              </a:rPr>
              <a:t> </a:t>
            </a:r>
            <a:endParaRPr lang="en-US" sz="1600" dirty="0">
              <a:solidFill>
                <a:schemeClr val="accent4"/>
              </a:solidFill>
              <a:latin typeface="+mj-lt"/>
              <a:cs typeface="Times New Roman" panose="02020603050405020304" pitchFamily="18" charset="0"/>
            </a:endParaRPr>
          </a:p>
          <a:p>
            <a:endParaRPr lang="en-US" sz="1600" dirty="0">
              <a:solidFill>
                <a:schemeClr val="accent4"/>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12192635" cy="211201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6" name="直接连接符 15"/>
          <p:cNvCxnSpPr/>
          <p:nvPr/>
        </p:nvCxnSpPr>
        <p:spPr>
          <a:xfrm flipH="1" flipV="1">
            <a:off x="5387975" y="1363663"/>
            <a:ext cx="1779588" cy="5494338"/>
          </a:xfrm>
          <a:prstGeom prst="line">
            <a:avLst/>
          </a:prstGeom>
          <a:ln w="25400">
            <a:solidFill>
              <a:srgbClr val="545BA1"/>
            </a:solidFill>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264795" y="187325"/>
            <a:ext cx="4023995" cy="583565"/>
          </a:xfrm>
          <a:prstGeom prst="rect">
            <a:avLst/>
          </a:prstGeom>
          <a:noFill/>
        </p:spPr>
        <p:txBody>
          <a:bodyPr wrap="square" rtlCol="0">
            <a:spAutoFit/>
          </a:bodyPr>
          <a:p>
            <a:r>
              <a:rPr lang="en-US" altLang="zh-CN" sz="1600" dirty="0">
                <a:solidFill>
                  <a:srgbClr val="D8B765"/>
                </a:solidFill>
                <a:latin typeface="Microsoft YaHei" panose="020B0503020204020204" pitchFamily="34" charset="-122"/>
                <a:ea typeface="Microsoft YaHei" panose="020B0503020204020204" pitchFamily="34" charset="-122"/>
                <a:sym typeface="+mn-ea"/>
              </a:rPr>
              <a:t>Keyword driven framework</a:t>
            </a:r>
            <a:endParaRPr lang="en-US" altLang="zh-CN" sz="1600" dirty="0">
              <a:solidFill>
                <a:srgbClr val="D8B765"/>
              </a:solidFill>
              <a:latin typeface="Microsoft YaHei" panose="020B0503020204020204" pitchFamily="34" charset="-122"/>
              <a:ea typeface="Microsoft YaHei" panose="020B0503020204020204" pitchFamily="34" charset="-122"/>
            </a:endParaRPr>
          </a:p>
          <a:p>
            <a:endParaRPr lang="en-US" sz="1600"/>
          </a:p>
        </p:txBody>
      </p:sp>
      <p:pic>
        <p:nvPicPr>
          <p:cNvPr id="2" name="Picture 1" descr="KeyworDriven"/>
          <p:cNvPicPr>
            <a:picLocks noChangeAspect="1"/>
          </p:cNvPicPr>
          <p:nvPr/>
        </p:nvPicPr>
        <p:blipFill>
          <a:blip r:embed="rId1"/>
          <a:stretch>
            <a:fillRect/>
          </a:stretch>
        </p:blipFill>
        <p:spPr>
          <a:xfrm>
            <a:off x="2647315" y="2206625"/>
            <a:ext cx="9463405" cy="4651375"/>
          </a:xfrm>
          <a:prstGeom prst="rect">
            <a:avLst/>
          </a:prstGeom>
        </p:spPr>
      </p:pic>
      <p:sp>
        <p:nvSpPr>
          <p:cNvPr id="4" name="Text Box 3"/>
          <p:cNvSpPr txBox="1"/>
          <p:nvPr/>
        </p:nvSpPr>
        <p:spPr>
          <a:xfrm>
            <a:off x="366395" y="602615"/>
            <a:ext cx="11539855" cy="922020"/>
          </a:xfrm>
          <a:prstGeom prst="rect">
            <a:avLst/>
          </a:prstGeom>
          <a:noFill/>
        </p:spPr>
        <p:txBody>
          <a:bodyPr wrap="square" rtlCol="0">
            <a:spAutoFit/>
          </a:bodyPr>
          <a:p>
            <a:r>
              <a:rPr lang="en-US" altLang="vi-VN" dirty="0">
                <a:solidFill>
                  <a:schemeClr val="bg1"/>
                </a:solidFill>
                <a:latin typeface="Times New Roman" panose="02020603050405020304" pitchFamily="18" charset="0"/>
                <a:cs typeface="Times New Roman" panose="02020603050405020304" pitchFamily="18" charset="0"/>
                <a:sym typeface="+mn-ea"/>
              </a:rPr>
              <a:t>l</a:t>
            </a:r>
            <a:r>
              <a:rPr lang="vi-VN" dirty="0">
                <a:solidFill>
                  <a:schemeClr val="bg1"/>
                </a:solidFill>
                <a:latin typeface="Times New Roman" panose="02020603050405020304" pitchFamily="18" charset="0"/>
                <a:cs typeface="Times New Roman" panose="02020603050405020304" pitchFamily="18" charset="0"/>
                <a:sym typeface="+mn-ea"/>
              </a:rPr>
              <a:t>à một phương pháp được sử dụng để tăng tốc độ kiểm tra tự động bằng cách tách các từ khóa cho bộ chức năng và hướng dẫn chung. Tất cả các thao tác và hướng dẫn cần thực hiện đều được viết trong một số tệp bên ngoài như trang tính Excel. Người dùng có thể dễ dàng kiểm soát và chỉ định các chức năng mà </a:t>
            </a:r>
            <a:r>
              <a:rPr lang="vi-VN">
                <a:solidFill>
                  <a:schemeClr val="bg1"/>
                </a:solidFill>
                <a:latin typeface="Times New Roman" panose="02020603050405020304" pitchFamily="18" charset="0"/>
                <a:cs typeface="Times New Roman" panose="02020603050405020304" pitchFamily="18" charset="0"/>
                <a:sym typeface="+mn-ea"/>
              </a:rPr>
              <a:t>họ </a:t>
            </a:r>
            <a:r>
              <a:rPr lang="vi-VN" smtClean="0">
                <a:solidFill>
                  <a:schemeClr val="bg1"/>
                </a:solidFill>
                <a:latin typeface="Times New Roman" panose="02020603050405020304" pitchFamily="18" charset="0"/>
                <a:cs typeface="Times New Roman" panose="02020603050405020304" pitchFamily="18" charset="0"/>
                <a:sym typeface="+mn-ea"/>
              </a:rPr>
              <a:t>muốn.</a:t>
            </a:r>
            <a:endParaRPr lang="vi-VN" smtClean="0">
              <a:solidFill>
                <a:schemeClr val="bg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12192635" cy="211201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6" name="直接连接符 15"/>
          <p:cNvCxnSpPr/>
          <p:nvPr/>
        </p:nvCxnSpPr>
        <p:spPr>
          <a:xfrm flipH="1" flipV="1">
            <a:off x="5978525" y="1524318"/>
            <a:ext cx="1779588" cy="5494338"/>
          </a:xfrm>
          <a:prstGeom prst="line">
            <a:avLst/>
          </a:prstGeom>
          <a:ln w="25400">
            <a:solidFill>
              <a:srgbClr val="545BA1"/>
            </a:solidFill>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264795" y="187325"/>
            <a:ext cx="4023995" cy="337185"/>
          </a:xfrm>
          <a:prstGeom prst="rect">
            <a:avLst/>
          </a:prstGeom>
          <a:noFill/>
        </p:spPr>
        <p:txBody>
          <a:bodyPr wrap="square" rtlCol="0">
            <a:spAutoFit/>
          </a:bodyPr>
          <a:p>
            <a:r>
              <a:rPr lang="en-US" altLang="zh-CN" sz="1600" dirty="0">
                <a:solidFill>
                  <a:srgbClr val="D8B765"/>
                </a:solidFill>
                <a:latin typeface="Microsoft YaHei" panose="020B0503020204020204" pitchFamily="34" charset="-122"/>
                <a:ea typeface="Microsoft YaHei" panose="020B0503020204020204" pitchFamily="34" charset="-122"/>
                <a:sym typeface="+mn-ea"/>
              </a:rPr>
              <a:t>Hybrid framework</a:t>
            </a:r>
            <a:endParaRPr lang="en-US" sz="1600"/>
          </a:p>
        </p:txBody>
      </p:sp>
      <p:sp>
        <p:nvSpPr>
          <p:cNvPr id="4" name="Text Box 3"/>
          <p:cNvSpPr txBox="1"/>
          <p:nvPr/>
        </p:nvSpPr>
        <p:spPr>
          <a:xfrm>
            <a:off x="366395" y="602615"/>
            <a:ext cx="11539855" cy="645160"/>
          </a:xfrm>
          <a:prstGeom prst="rect">
            <a:avLst/>
          </a:prstGeom>
          <a:noFill/>
        </p:spPr>
        <p:txBody>
          <a:bodyPr wrap="square" rtlCol="0">
            <a:spAutoFit/>
          </a:bodyPr>
          <a:p>
            <a:r>
              <a:rPr lang="en-US">
                <a:solidFill>
                  <a:schemeClr val="bg1"/>
                </a:solidFill>
                <a:latin typeface="Times New Roman" panose="02020603050405020304" pitchFamily="18" charset="0"/>
                <a:cs typeface="Times New Roman" panose="02020603050405020304" pitchFamily="18" charset="0"/>
                <a:sym typeface="+mn-ea"/>
              </a:rPr>
              <a:t>Hybrid framework là sự kết hợp thế mạnh từ cả data driven framework và keyword driven framework. C</a:t>
            </a:r>
            <a:r>
              <a:rPr>
                <a:solidFill>
                  <a:schemeClr val="bg1"/>
                </a:solidFill>
                <a:latin typeface="Times New Roman" panose="02020603050405020304" pitchFamily="18" charset="0"/>
                <a:cs typeface="Times New Roman" panose="02020603050405020304" pitchFamily="18" charset="0"/>
                <a:sym typeface="+mn-ea"/>
              </a:rPr>
              <a:t>ho phép tester tạo các testcase bằng các từ khóa, dữ liệu thử và kho lưu trữ đối tượng web element mà không cần viết mã trong project.</a:t>
            </a:r>
            <a:endParaRPr>
              <a:solidFill>
                <a:schemeClr val="bg1"/>
              </a:solidFill>
              <a:latin typeface="Times New Roman" panose="02020603050405020304" pitchFamily="18" charset="0"/>
              <a:cs typeface="Times New Roman" panose="02020603050405020304" pitchFamily="18" charset="0"/>
              <a:sym typeface="+mn-ea"/>
            </a:endParaRPr>
          </a:p>
        </p:txBody>
      </p:sp>
      <p:pic>
        <p:nvPicPr>
          <p:cNvPr id="3" name="Picture 2" descr="HybridFramwork"/>
          <p:cNvPicPr>
            <a:picLocks noChangeAspect="1"/>
          </p:cNvPicPr>
          <p:nvPr/>
        </p:nvPicPr>
        <p:blipFill>
          <a:blip r:embed="rId1"/>
          <a:stretch>
            <a:fillRect/>
          </a:stretch>
        </p:blipFill>
        <p:spPr>
          <a:xfrm>
            <a:off x="1400175" y="2117090"/>
            <a:ext cx="10407015" cy="47409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285940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3014345"/>
            <a:ext cx="12192000" cy="3899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0" name="直接连接符 69"/>
          <p:cNvCxnSpPr/>
          <p:nvPr/>
        </p:nvCxnSpPr>
        <p:spPr>
          <a:xfrm>
            <a:off x="1885950" y="3176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223520" y="216535"/>
            <a:ext cx="7191375" cy="368300"/>
          </a:xfrm>
          <a:prstGeom prst="rect">
            <a:avLst/>
          </a:prstGeom>
          <a:noFill/>
        </p:spPr>
        <p:txBody>
          <a:bodyPr wrap="square" rtlCol="0">
            <a:spAutoFit/>
          </a:bodyPr>
          <a:p>
            <a:r>
              <a:rPr lang="en-US" altLang="zh-CN" dirty="0">
                <a:solidFill>
                  <a:srgbClr val="D8B765"/>
                </a:solidFill>
                <a:latin typeface="Microsoft YaHei" panose="020B0503020204020204" pitchFamily="34" charset="-122"/>
                <a:ea typeface="Microsoft YaHei" panose="020B0503020204020204" pitchFamily="34" charset="-122"/>
                <a:sym typeface="+mn-ea"/>
              </a:rPr>
              <a:t>2. Cấu hình selenium grid để chạy trên nhiều browser</a:t>
            </a:r>
            <a:endParaRPr lang="en-US"/>
          </a:p>
        </p:txBody>
      </p:sp>
      <p:sp>
        <p:nvSpPr>
          <p:cNvPr id="5" name="Text Box 4"/>
          <p:cNvSpPr txBox="1"/>
          <p:nvPr/>
        </p:nvSpPr>
        <p:spPr>
          <a:xfrm>
            <a:off x="325755" y="584835"/>
            <a:ext cx="11539855" cy="2306955"/>
          </a:xfrm>
          <a:prstGeom prst="rect">
            <a:avLst/>
          </a:prstGeom>
          <a:noFill/>
        </p:spPr>
        <p:txBody>
          <a:bodyPr wrap="square" rtlCol="0">
            <a:spAutoFit/>
          </a:bodyPr>
          <a:p>
            <a:r>
              <a:rPr lang="en-US">
                <a:solidFill>
                  <a:schemeClr val="bg1"/>
                </a:solidFill>
              </a:rPr>
              <a:t>Selenium-grid cho phép tester test với nhiều browser trên nhiều thiết bị (hệ điều hành) một cách đồng thời. Selenium sử dụng lý thuyết hub-node nơi bạn chỉ cần chạy test trên một máy duy nhất gọi là hub, nhưng tác vụ test sẽ được xử lý trên nhiều máy khác được liên kiết với hub được gọi là các node.</a:t>
            </a:r>
            <a:endParaRPr lang="en-US">
              <a:solidFill>
                <a:schemeClr val="bg1"/>
              </a:solidFill>
            </a:endParaRPr>
          </a:p>
          <a:p>
            <a:endParaRPr lang="en-US">
              <a:solidFill>
                <a:schemeClr val="bg1"/>
              </a:solidFill>
            </a:endParaRPr>
          </a:p>
          <a:p>
            <a:r>
              <a:rPr lang="en-US">
                <a:solidFill>
                  <a:schemeClr val="bg1"/>
                </a:solidFill>
              </a:rPr>
              <a:t>Hub nói một cách tổng quát - nó được xem như một bộ não trung tâm cho mọi hoạt động, và Selenium Grid Hub cũng hoạt động theo concept này. Selenium grid hub là điểm các đoạn testcase được khởi chạy và thì thực thi trên các node. Các node có thể là bất kì thiết bị nào chạy trên bất kì hệ điều hành nào (ios, window, linux … ). Khi một hub gọi một đoạn code test, các node thực thi đoạn code như một bản sao của hub.</a:t>
            </a:r>
            <a:endParaRPr lang="en-US">
              <a:solidFill>
                <a:schemeClr val="bg1"/>
              </a:solidFill>
            </a:endParaRPr>
          </a:p>
        </p:txBody>
      </p:sp>
      <p:pic>
        <p:nvPicPr>
          <p:cNvPr id="6" name="Picture 5" descr="node-hub"/>
          <p:cNvPicPr>
            <a:picLocks noChangeAspect="1"/>
          </p:cNvPicPr>
          <p:nvPr/>
        </p:nvPicPr>
        <p:blipFill>
          <a:blip r:embed="rId1"/>
          <a:stretch>
            <a:fillRect/>
          </a:stretch>
        </p:blipFill>
        <p:spPr>
          <a:xfrm>
            <a:off x="1402080" y="3208655"/>
            <a:ext cx="8903970" cy="35109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矩形 81"/>
          <p:cNvSpPr/>
          <p:nvPr/>
        </p:nvSpPr>
        <p:spPr>
          <a:xfrm>
            <a:off x="-4445" y="0"/>
            <a:ext cx="12192000" cy="1707515"/>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181610" y="377825"/>
            <a:ext cx="9635490" cy="1198880"/>
          </a:xfrm>
          <a:prstGeom prst="rect">
            <a:avLst/>
          </a:prstGeom>
          <a:noFill/>
        </p:spPr>
        <p:txBody>
          <a:bodyPr wrap="square" rtlCol="0">
            <a:spAutoFit/>
          </a:bodyPr>
          <a:p>
            <a:r>
              <a:rPr lang="en-US">
                <a:solidFill>
                  <a:schemeClr val="bg1"/>
                </a:solidFill>
              </a:rPr>
              <a:t>Bước 1: Tải thư viện .jar selenium grid: https://www.selenium.dev/downloads</a:t>
            </a:r>
            <a:endParaRPr lang="en-US">
              <a:solidFill>
                <a:schemeClr val="bg1"/>
              </a:solidFill>
            </a:endParaRPr>
          </a:p>
          <a:p>
            <a:r>
              <a:rPr lang="en-US">
                <a:solidFill>
                  <a:schemeClr val="bg1"/>
                </a:solidFill>
              </a:rPr>
              <a:t>Bước 2: Khởi chạy hub bằng câu lênh</a:t>
            </a:r>
            <a:endParaRPr lang="en-US">
              <a:solidFill>
                <a:schemeClr val="bg1"/>
              </a:solidFill>
            </a:endParaRPr>
          </a:p>
          <a:p>
            <a:r>
              <a:rPr lang="en-US">
                <a:solidFill>
                  <a:schemeClr val="bg1"/>
                </a:solidFill>
              </a:rPr>
              <a:t>java -jar &lt;selenium_stanalone_server_file_name_here&gt; -role hub -host &lt;hub_ip_here&gt;</a:t>
            </a:r>
            <a:endParaRPr lang="en-US">
              <a:solidFill>
                <a:schemeClr val="bg1"/>
              </a:solidFill>
            </a:endParaRPr>
          </a:p>
          <a:p>
            <a:endParaRPr lang="en-US">
              <a:solidFill>
                <a:schemeClr val="bg1"/>
              </a:solidFill>
            </a:endParaRPr>
          </a:p>
        </p:txBody>
      </p:sp>
      <p:pic>
        <p:nvPicPr>
          <p:cNvPr id="3" name="Picture 1"/>
          <p:cNvPicPr>
            <a:picLocks noChangeAspect="1"/>
          </p:cNvPicPr>
          <p:nvPr/>
        </p:nvPicPr>
        <p:blipFill>
          <a:blip r:embed="rId1"/>
          <a:stretch>
            <a:fillRect/>
          </a:stretch>
        </p:blipFill>
        <p:spPr>
          <a:xfrm>
            <a:off x="181610" y="1707515"/>
            <a:ext cx="7145020" cy="5150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17"/>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183515" y="250825"/>
            <a:ext cx="11806555" cy="2306955"/>
          </a:xfrm>
          <a:prstGeom prst="rect">
            <a:avLst/>
          </a:prstGeom>
          <a:noFill/>
        </p:spPr>
        <p:txBody>
          <a:bodyPr wrap="square" rtlCol="0">
            <a:spAutoFit/>
          </a:bodyPr>
          <a:p>
            <a:pPr algn="l"/>
            <a:r>
              <a:rPr lang="en-US">
                <a:solidFill>
                  <a:schemeClr val="bg1"/>
                </a:solidFill>
              </a:rPr>
              <a:t>Bước 3: Khởi chạy các node:</a:t>
            </a:r>
            <a:endParaRPr lang="en-US">
              <a:solidFill>
                <a:schemeClr val="bg1"/>
              </a:solidFill>
            </a:endParaRPr>
          </a:p>
          <a:p>
            <a:pPr algn="l"/>
            <a:r>
              <a:rPr lang="en-US">
                <a:solidFill>
                  <a:schemeClr val="bg1"/>
                </a:solidFill>
              </a:rPr>
              <a:t>java </a:t>
            </a:r>
            <a:endParaRPr lang="en-US">
              <a:solidFill>
                <a:schemeClr val="bg1"/>
              </a:solidFill>
            </a:endParaRPr>
          </a:p>
          <a:p>
            <a:pPr algn="l"/>
            <a:r>
              <a:rPr lang="en-US">
                <a:solidFill>
                  <a:schemeClr val="bg1"/>
                </a:solidFill>
              </a:rPr>
              <a:t>-Dwebdriver.chrome.driver="chromedriver.exe" </a:t>
            </a:r>
            <a:endParaRPr lang="en-US">
              <a:solidFill>
                <a:schemeClr val="bg1"/>
              </a:solidFill>
            </a:endParaRPr>
          </a:p>
          <a:p>
            <a:pPr algn="l"/>
            <a:r>
              <a:rPr lang="en-US">
                <a:solidFill>
                  <a:schemeClr val="bg1"/>
                </a:solidFill>
              </a:rPr>
              <a:t>-Dwebdriver.internetexplorer.driver="IEDriverServer.exe" </a:t>
            </a:r>
            <a:endParaRPr lang="en-US">
              <a:solidFill>
                <a:schemeClr val="bg1"/>
              </a:solidFill>
            </a:endParaRPr>
          </a:p>
          <a:p>
            <a:pPr algn="l"/>
            <a:r>
              <a:rPr lang="en-US">
                <a:solidFill>
                  <a:schemeClr val="bg1"/>
                </a:solidFill>
              </a:rPr>
              <a:t>-Dwebdriver.gecko.driver="geckodriver.exe" </a:t>
            </a:r>
            <a:endParaRPr lang="en-US">
              <a:solidFill>
                <a:schemeClr val="bg1"/>
              </a:solidFill>
            </a:endParaRPr>
          </a:p>
          <a:p>
            <a:pPr algn="l"/>
            <a:r>
              <a:rPr lang="en-US">
                <a:solidFill>
                  <a:schemeClr val="bg1"/>
                </a:solidFill>
              </a:rPr>
              <a:t>-jar "selenium-server-standalone-3.141.59.jar" </a:t>
            </a:r>
            <a:endParaRPr lang="en-US">
              <a:solidFill>
                <a:schemeClr val="bg1"/>
              </a:solidFill>
            </a:endParaRPr>
          </a:p>
          <a:p>
            <a:pPr algn="l"/>
            <a:r>
              <a:rPr lang="en-US">
                <a:solidFill>
                  <a:schemeClr val="bg1"/>
                </a:solidFill>
              </a:rPr>
              <a:t>-role node -hub &lt;hub_register_uri&gt;</a:t>
            </a:r>
            <a:endParaRPr lang="en-US">
              <a:solidFill>
                <a:schemeClr val="bg1"/>
              </a:solidFill>
            </a:endParaRPr>
          </a:p>
          <a:p>
            <a:pPr algn="l"/>
            <a:endParaRPr lang="en-US">
              <a:solidFill>
                <a:schemeClr val="bg1"/>
              </a:solidFill>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355715" y="0"/>
            <a:ext cx="5754370" cy="7089775"/>
          </a:xfrm>
          <a:prstGeom prst="rect">
            <a:avLst/>
          </a:prstGeom>
          <a:noFill/>
          <a:ln>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2823</Words>
  <Application>WPS Presentation</Application>
  <PresentationFormat>自定义</PresentationFormat>
  <Paragraphs>55</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Calibri</vt:lpstr>
      <vt:lpstr>Calibri Light</vt:lpstr>
      <vt:lpstr>Microsoft YaHei</vt:lpstr>
      <vt:lpstr>Times New Roman</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占曼琼</dc:creator>
  <cp:lastModifiedBy>Trần Phan Thanh Long</cp:lastModifiedBy>
  <cp:revision>94</cp:revision>
  <dcterms:created xsi:type="dcterms:W3CDTF">2015-10-12T03:58:00Z</dcterms:created>
  <dcterms:modified xsi:type="dcterms:W3CDTF">2021-05-21T02:31:55Z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