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000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8580-8564-4CD3-BA10-27DBEE7F32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A667D-59C6-474C-B525-02C42AE1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Extractive : reasoning required to solve the task is derivable from the </a:t>
            </a:r>
            <a:r>
              <a:rPr lang="en-US" altLang="ko-KR" dirty="0" err="1"/>
              <a:t>og</a:t>
            </a:r>
            <a:r>
              <a:rPr lang="en-US" altLang="ko-KR" dirty="0"/>
              <a:t> problem formulation/correct decomposition of the problem pro</a:t>
            </a:r>
          </a:p>
          <a:p>
            <a:endParaRPr lang="en-US" altLang="ko-KR" dirty="0"/>
          </a:p>
          <a:p>
            <a:r>
              <a:rPr lang="en-US" altLang="ko-KR" dirty="0"/>
              <a:t>Abstractive: require going beyond the surface form of the problem with the inclusion of high level knowledge about abstract concepts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A667D-59C6-474C-B525-02C42AE1C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0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두조건을 만족하는 데이터셋 만 분류했다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A667D-59C6-474C-B525-02C42AE1C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3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A667D-59C6-474C-B525-02C42AE1C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7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5BB0-F42D-4D3F-BD7B-C5314499D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BD519-0F02-4EE6-B2BF-EDAF12F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243DD-1785-4E33-82C6-A98D771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869C4-58D9-4D94-AC9B-BD543341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78D65-F631-4CF6-8FA4-38D54641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84801-A564-4CB8-93DB-131859C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3DC08-12ED-407D-B9F7-BF6959949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4E16-AFBD-4C04-84A6-CE17BE1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BFBEB-F2AE-4144-9740-FC7C9F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BEC9D-1DA3-4CDA-A8D2-B8A0445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406968-5EE1-48AC-B5A1-A0DFE6FB8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3814D-8685-4873-947B-C9B0E3B1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38D1C-B244-436C-ABD5-FC10693E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EF7C-C32A-4166-A80A-AF2F41AC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21A93-B771-4ABD-8DB6-20EEB3D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C4B9-8DD0-4DB6-9974-A23FFAAA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20C00-96EF-4539-97C8-E69B2952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FA7EB-DEBE-4B66-BEE9-F1B25E9F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12015-D613-4795-B174-1E67E950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5EB6-4B5F-41CB-BACB-842056A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A156B-0F88-495C-8811-3193A54A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C74C4-E56F-4D6B-8BFF-B580654F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71680-494C-412A-A92F-702F416C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D1C94-6D00-482C-A2FF-5A879F82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BDDCE-7CD0-4E37-998A-7C3C1BAB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6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CC54-B49F-42BF-BED2-B08CDB73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6721-0805-42E7-AC7F-EC9D1F869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866EC-3D37-40A9-86B8-E7979513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581D1-144B-49FE-A89B-95E62203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3D735-E484-4472-AA56-EFDEF1C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5A7B6-6196-4C4E-AD4F-ABCE75F2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DBBA5-640C-48BA-AF21-65F01F17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8C6E3-FB42-4866-A427-205E9DB3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341A3-DD42-4649-AC5F-AD3468E8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67268E-66F5-4D16-A365-78B141B0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C3A75-F755-451B-B2B4-3E021D46D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560E0-2FCB-443C-826C-15BE9F2C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5B6042-13FB-4C6B-85E3-7DEF4862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43EEE5-E5EA-4CCC-8BEF-28E3B23B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631F-45EC-44BE-B5C9-FB625956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0687B-705A-4E95-9257-4C5006B0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B2320-3639-491F-8B2E-2705B79C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945DAB-AF8C-4A33-BA1E-279FA920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0A288-8EBB-4861-BD81-8BF3187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32ACD-060E-4C17-8787-67AD4ACB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C0D70-2EE1-4165-BCD4-768E8743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C7B0-E066-4FF7-BFAB-D35476B3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0B4AF-205E-49BA-A8CF-6C3D7C6F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369C3-BCB1-4202-A89E-6DE65B69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69F3D-3D25-4EAA-A4B4-CB074668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04591-487D-45A1-8549-9966B88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6D858-8F53-4100-8E0B-E43BC22F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8BB02-CF8F-4541-B23A-BF47B0F4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A1816-E00C-4A84-8C72-3CE5815EB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C9A27-7069-4155-965A-2ADE59CA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C0C88-017E-4179-AC86-C7542C1B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C902-0AFC-4277-BE56-2488503E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AFDCA-4A4E-4FE7-8E6D-7B5D925C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F81F6-43B8-4A13-84D0-1B523CB9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17D30-3E21-429D-ACFC-76B5290F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D5909-E96A-4176-A0DC-E9A0052CA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5AE2-430A-4EC1-8CBA-04F3A55E92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C7082-E2B6-49FB-8C0E-2A41F20C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C724-AB8D-441F-8CD6-BFAF460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2058-74B5-4A0A-AC68-20917CF8F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7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698CA-4FFB-4B53-99F7-5E74F5878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</a:t>
            </a:r>
            <a:r>
              <a:rPr lang="ko-KR" altLang="en-US" sz="4000" dirty="0"/>
              <a:t> </a:t>
            </a:r>
            <a:r>
              <a:rPr lang="en-US" altLang="ko-KR" sz="4000" dirty="0"/>
              <a:t>Survey</a:t>
            </a:r>
            <a:r>
              <a:rPr lang="ko-KR" altLang="en-US" sz="4000" dirty="0"/>
              <a:t> </a:t>
            </a:r>
            <a:r>
              <a:rPr lang="en-US" altLang="ko-KR" sz="4000" dirty="0"/>
              <a:t>on</a:t>
            </a:r>
            <a:r>
              <a:rPr lang="ko-KR" altLang="en-US" sz="4000" dirty="0"/>
              <a:t> </a:t>
            </a:r>
            <a:r>
              <a:rPr lang="en-US" altLang="ko-KR" sz="4000" dirty="0" err="1"/>
              <a:t>Explainability</a:t>
            </a:r>
            <a:r>
              <a:rPr lang="en-US" altLang="ko-KR" sz="4000" dirty="0"/>
              <a:t> in Machine Reading Comprehension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5BF47-CFFF-4B3E-9F51-63D747791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김주찬</a:t>
            </a:r>
          </a:p>
        </p:txBody>
      </p:sp>
    </p:spTree>
    <p:extLst>
      <p:ext uri="{BB962C8B-B14F-4D97-AF65-F5344CB8AC3E}">
        <p14:creationId xmlns:p14="http://schemas.microsoft.com/office/powerpoint/2010/main" val="72894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EABE-FBE8-4523-9A72-F7F291CC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1EC75-6CF4-4D63-B9CE-6F57D80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 Networks</a:t>
            </a:r>
          </a:p>
          <a:p>
            <a:pPr lvl="1"/>
            <a:r>
              <a:rPr lang="en-US" altLang="ko-KR" dirty="0"/>
              <a:t>Viable support for reasoning and learning over structured representations.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Explicit inference chains for multi-hop reasoning</a:t>
            </a:r>
          </a:p>
          <a:p>
            <a:pPr lvl="1"/>
            <a:r>
              <a:rPr lang="en-US" altLang="ko-KR" dirty="0"/>
              <a:t>Emulate the step-by-step reasoning process involved in multi-hop MRC</a:t>
            </a:r>
          </a:p>
        </p:txBody>
      </p:sp>
    </p:spTree>
    <p:extLst>
      <p:ext uri="{BB962C8B-B14F-4D97-AF65-F5344CB8AC3E}">
        <p14:creationId xmlns:p14="http://schemas.microsoft.com/office/powerpoint/2010/main" val="7863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585E-0750-4035-8590-17DEFD48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Operational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82CC1-6D48-4D58-ADF2-848DCDF8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Aim at providing interpretability by exposing the set of operations adopted to arrive at the final answer.</a:t>
            </a:r>
          </a:p>
          <a:p>
            <a:endParaRPr lang="en-US" altLang="ko-KR" dirty="0"/>
          </a:p>
          <a:p>
            <a:r>
              <a:rPr lang="en-US" altLang="ko-KR" dirty="0"/>
              <a:t>Neuro-Symbolic models</a:t>
            </a:r>
          </a:p>
          <a:p>
            <a:pPr lvl="1"/>
            <a:r>
              <a:rPr lang="en-US" altLang="ko-KR" dirty="0"/>
              <a:t>Combine neural models with symbolic programs.</a:t>
            </a:r>
          </a:p>
          <a:p>
            <a:endParaRPr lang="en-US" altLang="ko-KR" dirty="0"/>
          </a:p>
          <a:p>
            <a:r>
              <a:rPr lang="en-US" altLang="ko-KR" dirty="0"/>
              <a:t>Multi-hop question decomposition</a:t>
            </a:r>
          </a:p>
          <a:p>
            <a:pPr lvl="1"/>
            <a:r>
              <a:rPr lang="en-US" altLang="ko-KR" dirty="0"/>
              <a:t>Aim at breaking multi-hop questions into single-hop queries that are simpler to solve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0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910F-FC7B-4809-BE8E-8AD1E4B8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170C7-A1DB-4EBF-A81A-BAF64F50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Silver Explanation</a:t>
            </a:r>
          </a:p>
          <a:p>
            <a:pPr lvl="1"/>
            <a:r>
              <a:rPr lang="en-US" altLang="ko-KR" dirty="0"/>
              <a:t>automatically curate silver explanations for training</a:t>
            </a:r>
          </a:p>
          <a:p>
            <a:r>
              <a:rPr lang="en-US" altLang="ko-KR" dirty="0"/>
              <a:t>Evaluating multi-hop reasoning</a:t>
            </a:r>
          </a:p>
          <a:p>
            <a:pPr lvl="1"/>
            <a:r>
              <a:rPr lang="en-US" altLang="ko-KR" dirty="0"/>
              <a:t>Evaluating </a:t>
            </a:r>
            <a:r>
              <a:rPr lang="en-US" altLang="ko-KR" dirty="0" err="1"/>
              <a:t>explainability</a:t>
            </a:r>
            <a:r>
              <a:rPr lang="en-US" altLang="ko-KR" dirty="0"/>
              <a:t> through multi-hop reasoning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56ECA-CE75-41DA-BA6B-EB8D60DF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 of this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BA5D1-0D4A-462A-A646-4C11C12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Categorize explanation-supporting benchmarks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7BE33-1425-4AC1-9EE4-E56DDEFE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ko-KR" sz="4000"/>
              <a:t>Machine Learning Comprehension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07B4D-7F01-46FA-A755-AD2986F4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Importance of </a:t>
            </a:r>
            <a:r>
              <a:rPr lang="en-US" altLang="ko-KR" sz="2000" dirty="0" err="1"/>
              <a:t>Explainability</a:t>
            </a:r>
            <a:endParaRPr lang="en-US" altLang="ko-KR" sz="2000" dirty="0"/>
          </a:p>
          <a:p>
            <a:r>
              <a:rPr lang="en-US" altLang="ko-KR" sz="2000" dirty="0"/>
              <a:t>Extractive and Abstractive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36DBB-186B-45BD-AE64-AD80D108C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76355"/>
            <a:ext cx="5167185" cy="20022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5C2B52-8C84-4B90-8D30-3F1F18B7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94" y="3605763"/>
            <a:ext cx="5167185" cy="13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2CD61-C240-48D6-B169-96C7AA69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Explainability</a:t>
            </a:r>
            <a:r>
              <a:rPr lang="en-US" altLang="ko-KR" dirty="0"/>
              <a:t> in MRC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0B71A-8497-4B4B-AFD2-7096D5A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Scope of </a:t>
            </a:r>
            <a:r>
              <a:rPr lang="en-US" altLang="ko-KR" dirty="0" err="1"/>
              <a:t>Explainability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Knowledge based explanation: Exposing part of background knowledge connecting p and c in terms of sup. Facts and/or inf. rule</a:t>
            </a:r>
          </a:p>
          <a:p>
            <a:pPr lvl="1"/>
            <a:r>
              <a:rPr lang="en-US" altLang="ko-KR" dirty="0"/>
              <a:t>Operation explanation: composing a set of atomic operations</a:t>
            </a:r>
          </a:p>
          <a:p>
            <a:r>
              <a:rPr lang="en-US" altLang="ko-KR" dirty="0"/>
              <a:t>KBE emphasizes the problem of explanatory relevance</a:t>
            </a:r>
          </a:p>
          <a:p>
            <a:pPr lvl="1"/>
            <a:r>
              <a:rPr lang="en-US" altLang="ko-KR" dirty="0"/>
              <a:t>Identification of relevant information for the construction of explanation</a:t>
            </a:r>
          </a:p>
          <a:p>
            <a:r>
              <a:rPr lang="en-US" altLang="ko-KR" dirty="0"/>
              <a:t>OE emphasizing question decomposition</a:t>
            </a:r>
          </a:p>
          <a:p>
            <a:pPr lvl="1"/>
            <a:r>
              <a:rPr lang="en-US" altLang="ko-KR" dirty="0"/>
              <a:t>Casting a problem expressed in natural language into an executable program</a:t>
            </a:r>
          </a:p>
        </p:txBody>
      </p:sp>
    </p:spTree>
    <p:extLst>
      <p:ext uri="{BB962C8B-B14F-4D97-AF65-F5344CB8AC3E}">
        <p14:creationId xmlns:p14="http://schemas.microsoft.com/office/powerpoint/2010/main" val="359483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F8CE5-0680-49BA-ADA0-40839E3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Classify Explanation supporting benchmark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AF2DB-5DEC-4708-AEDE-57770E16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Labelled data for training on explanation</a:t>
            </a:r>
          </a:p>
          <a:p>
            <a:pPr lvl="1"/>
            <a:r>
              <a:rPr lang="en-US" altLang="ko-KR" dirty="0"/>
              <a:t>Includes gold justification</a:t>
            </a:r>
          </a:p>
          <a:p>
            <a:r>
              <a:rPr lang="en-US" altLang="ko-KR" dirty="0"/>
              <a:t>Design for quantitative explanation evaluation</a:t>
            </a:r>
          </a:p>
          <a:p>
            <a:pPr lvl="1"/>
            <a:r>
              <a:rPr lang="en-US" altLang="ko-KR" dirty="0"/>
              <a:t>Supports the use of quantitative metrics for evaluating  the </a:t>
            </a:r>
            <a:r>
              <a:rPr lang="en-US" altLang="ko-KR" dirty="0" err="1"/>
              <a:t>explainability</a:t>
            </a:r>
            <a:r>
              <a:rPr lang="en-US" altLang="ko-KR" dirty="0"/>
              <a:t> of MRC system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87B35-C7EC-4B8A-B20E-6C092BF3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335" y="3582881"/>
            <a:ext cx="3738465" cy="2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4070F-4BF9-4647-9BFB-C8ACD27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Explainable MRC Architecture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8D4AB-CA96-4B1A-89A3-A3533554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Classified approaches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09BAB-4AF5-42E6-8385-E99FA358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2120900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28A4F-E458-4ADC-9E5A-A1B6F1DD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84A7F-2BDC-48CE-ABE5-AB0CA006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Explicit model</a:t>
            </a:r>
          </a:p>
          <a:p>
            <a:pPr lvl="1"/>
            <a:r>
              <a:rPr lang="en-US" altLang="ko-KR" dirty="0"/>
              <a:t>Adopt heuristics and hand-crafted constraints to encode high level hypotheses of explanatory relevance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Latent Model</a:t>
            </a:r>
          </a:p>
          <a:p>
            <a:pPr lvl="1"/>
            <a:r>
              <a:rPr lang="en-US" altLang="ko-KR" dirty="0"/>
              <a:t>Learn the notion of explanatory relevance implicitly through the use of machine learning techniques</a:t>
            </a:r>
          </a:p>
          <a:p>
            <a:endParaRPr lang="en-US" altLang="ko-KR" dirty="0"/>
          </a:p>
          <a:p>
            <a:r>
              <a:rPr lang="en-US" altLang="ko-KR" dirty="0"/>
              <a:t>Hybrid model</a:t>
            </a:r>
          </a:p>
          <a:p>
            <a:pPr lvl="1"/>
            <a:r>
              <a:rPr lang="en-US" altLang="ko-KR" dirty="0"/>
              <a:t>Adopt heuristics and hand-crafted constraints as a pre-processing step to impose an explicit inductive bias for explanatory relevance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3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D1B5-F5AB-4266-8154-E798ED4A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Explicit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A02F8-C279-442A-8B4F-9361233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LP</a:t>
            </a:r>
          </a:p>
          <a:p>
            <a:pPr lvl="1"/>
            <a:r>
              <a:rPr lang="en-US" altLang="ko-KR" dirty="0"/>
              <a:t>For modeling semantic and structural constraints in an unsupervised fashion</a:t>
            </a:r>
          </a:p>
          <a:p>
            <a:r>
              <a:rPr lang="en-US" altLang="ko-KR" dirty="0"/>
              <a:t>Weight scheme with heuristics</a:t>
            </a:r>
          </a:p>
          <a:p>
            <a:pPr lvl="1"/>
            <a:r>
              <a:rPr lang="en-US" altLang="ko-KR" dirty="0"/>
              <a:t>For the implementation of lightweight method that are inherently scalable to large corpora and knowledge base</a:t>
            </a:r>
          </a:p>
          <a:p>
            <a:r>
              <a:rPr lang="en-US" altLang="ko-KR" dirty="0"/>
              <a:t>Pretrained embedding with heuristics</a:t>
            </a:r>
          </a:p>
          <a:p>
            <a:pPr lvl="1"/>
            <a:r>
              <a:rPr lang="en-US" altLang="ko-KR" dirty="0"/>
              <a:t>For capturing semantic similarity, going beyond the lexical overlaps limitation imposed by the use of weighting schemes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15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3521-B99F-4926-89C1-48E732D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Latent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A85F-C53B-4A83-A2CB-7E0E56F5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Neural models for sentence selection</a:t>
            </a:r>
          </a:p>
          <a:p>
            <a:pPr lvl="1"/>
            <a:r>
              <a:rPr lang="en-US" altLang="ko-KR" dirty="0"/>
              <a:t>For answer sentence selection problem</a:t>
            </a:r>
          </a:p>
          <a:p>
            <a:endParaRPr lang="en-US" altLang="ko-KR" dirty="0"/>
          </a:p>
          <a:p>
            <a:r>
              <a:rPr lang="en-US" altLang="ko-KR" dirty="0"/>
              <a:t>Transformers for multi-hop reasoning</a:t>
            </a:r>
          </a:p>
          <a:p>
            <a:pPr lvl="1"/>
            <a:r>
              <a:rPr lang="en-US" altLang="ko-KR" dirty="0"/>
              <a:t>To learn explanatory relevance in both extractive and abstractive</a:t>
            </a:r>
          </a:p>
          <a:p>
            <a:endParaRPr lang="en-US" altLang="ko-KR" dirty="0"/>
          </a:p>
          <a:p>
            <a:r>
              <a:rPr lang="en-US" altLang="ko-KR" dirty="0"/>
              <a:t>Attention networks for multi-hop reasoning</a:t>
            </a:r>
          </a:p>
          <a:p>
            <a:pPr lvl="1"/>
            <a:r>
              <a:rPr lang="en-US" altLang="ko-KR" dirty="0"/>
              <a:t>For extracting relevance explanatory facts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Language generation model</a:t>
            </a:r>
          </a:p>
          <a:p>
            <a:pPr lvl="1"/>
            <a:r>
              <a:rPr lang="en-US" altLang="ko-KR" dirty="0"/>
              <a:t>Automatically generate semantic plausible &amp; coherent explanation sentences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43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429</Words>
  <Application>Microsoft Office PowerPoint</Application>
  <PresentationFormat>와이드스크린</PresentationFormat>
  <Paragraphs>76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 Survey on Explainability in Machine Reading Comprehension</vt:lpstr>
      <vt:lpstr>Purpose of this paper</vt:lpstr>
      <vt:lpstr>Machine Learning Comprehension</vt:lpstr>
      <vt:lpstr>Explainability in MRC</vt:lpstr>
      <vt:lpstr>Classify Explanation supporting benchmark</vt:lpstr>
      <vt:lpstr>Explainable MRC Architecture </vt:lpstr>
      <vt:lpstr>KBE</vt:lpstr>
      <vt:lpstr>Explicit model</vt:lpstr>
      <vt:lpstr>Latent Model</vt:lpstr>
      <vt:lpstr>Hybrid model</vt:lpstr>
      <vt:lpstr>Operational Explanation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Explainability in Machine Reading Comprehension</dc:title>
  <dc:creator>김주찬</dc:creator>
  <cp:lastModifiedBy>김주찬</cp:lastModifiedBy>
  <cp:revision>18</cp:revision>
  <dcterms:created xsi:type="dcterms:W3CDTF">2021-01-16T06:47:31Z</dcterms:created>
  <dcterms:modified xsi:type="dcterms:W3CDTF">2021-01-18T09:38:59Z</dcterms:modified>
</cp:coreProperties>
</file>