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76" autoAdjust="0"/>
  </p:normalViewPr>
  <p:slideViewPr>
    <p:cSldViewPr snapToGrid="0">
      <p:cViewPr varScale="1">
        <p:scale>
          <a:sx n="75" d="100"/>
          <a:sy n="75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49151-A035-439C-AA6E-46E88B25374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89D64-AAEA-4997-A2B1-B5614835C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5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Dataset cartography, mapping and diagnosing dataset with training dynamics </a:t>
            </a:r>
            <a:r>
              <a:rPr lang="ko-KR" altLang="en-US"/>
              <a:t>라는 논문에 </a:t>
            </a:r>
            <a:r>
              <a:rPr lang="ko-KR" altLang="en-US" dirty="0"/>
              <a:t>대해 발표를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89D64-AAEA-4997-A2B1-B5614835C2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SNLI </a:t>
            </a:r>
            <a:r>
              <a:rPr lang="ko-KR" altLang="en-US" dirty="0"/>
              <a:t>나 </a:t>
            </a:r>
            <a:r>
              <a:rPr lang="en-US" altLang="ko-KR" dirty="0" err="1"/>
              <a:t>MultiNLP</a:t>
            </a:r>
            <a:r>
              <a:rPr lang="ko-KR" altLang="en-US" dirty="0"/>
              <a:t>의경우에도 </a:t>
            </a:r>
            <a:r>
              <a:rPr lang="en-US" altLang="ko-KR" dirty="0"/>
              <a:t>hard-to-learn</a:t>
            </a:r>
            <a:r>
              <a:rPr lang="ko-KR" altLang="en-US" dirty="0"/>
              <a:t>과 </a:t>
            </a:r>
            <a:r>
              <a:rPr lang="en-US" altLang="ko-KR" dirty="0"/>
              <a:t>ambiguous</a:t>
            </a:r>
            <a:r>
              <a:rPr lang="ko-KR" altLang="en-US" dirty="0"/>
              <a:t>가 </a:t>
            </a:r>
            <a:r>
              <a:rPr lang="en-US" altLang="ko-KR" dirty="0"/>
              <a:t>OOD</a:t>
            </a:r>
            <a:r>
              <a:rPr lang="ko-KR" altLang="en-US" dirty="0"/>
              <a:t>에서 더 좋은 결과를 보여주었고</a:t>
            </a:r>
            <a:r>
              <a:rPr lang="en-US" altLang="ko-KR" dirty="0"/>
              <a:t>, </a:t>
            </a:r>
            <a:r>
              <a:rPr lang="ko-KR" altLang="en-US" dirty="0"/>
              <a:t>특이하게도 </a:t>
            </a:r>
            <a:r>
              <a:rPr lang="en-US" altLang="ko-KR" dirty="0"/>
              <a:t>SNLI</a:t>
            </a:r>
            <a:r>
              <a:rPr lang="ko-KR" altLang="en-US" dirty="0"/>
              <a:t>에서는</a:t>
            </a:r>
            <a:r>
              <a:rPr lang="en-US" altLang="ko-KR" dirty="0"/>
              <a:t> ambiguous</a:t>
            </a:r>
            <a:r>
              <a:rPr lang="ko-KR" altLang="en-US" dirty="0"/>
              <a:t>가 </a:t>
            </a:r>
            <a:r>
              <a:rPr lang="en-US" altLang="ko-KR" dirty="0"/>
              <a:t>ID</a:t>
            </a:r>
            <a:r>
              <a:rPr lang="ko-KR" altLang="en-US" dirty="0"/>
              <a:t>에 대해서도 더 좋은 성능을 보여주었습니다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이렇게 데이터셋을 선택하는 과정을 거치기 위해서는 </a:t>
            </a:r>
            <a:r>
              <a:rPr lang="en-US" altLang="ko-KR" dirty="0"/>
              <a:t>training-dynamics</a:t>
            </a:r>
            <a:r>
              <a:rPr lang="ko-KR" altLang="en-US" dirty="0"/>
              <a:t>를 구해야 </a:t>
            </a:r>
            <a:r>
              <a:rPr lang="en-US" altLang="ko-KR" dirty="0" err="1"/>
              <a:t>Datamap</a:t>
            </a:r>
            <a:r>
              <a:rPr lang="ko-KR" altLang="en-US" dirty="0"/>
              <a:t>이 만들어져 분류를 할 수가 있는데</a:t>
            </a:r>
            <a:r>
              <a:rPr lang="en-US" altLang="ko-KR" dirty="0"/>
              <a:t>, </a:t>
            </a:r>
            <a:r>
              <a:rPr lang="ko-KR" altLang="en-US" dirty="0"/>
              <a:t>이 과정에서 전체 데이터셋을 학습시키는 과정이 필요하기 때문에 이에 대한 문제점이 있다고 합니다</a:t>
            </a:r>
            <a:r>
              <a:rPr lang="en-US" altLang="ko-KR" dirty="0"/>
              <a:t>.(</a:t>
            </a:r>
            <a:r>
              <a:rPr lang="ko-KR" altLang="en-US" dirty="0"/>
              <a:t>시간적으로나 </a:t>
            </a:r>
            <a:r>
              <a:rPr lang="en-US" altLang="ko-KR" dirty="0"/>
              <a:t>cost </a:t>
            </a:r>
            <a:r>
              <a:rPr lang="ko-KR" altLang="en-US" dirty="0"/>
              <a:t>적으로나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89D64-AAEA-4997-A2B1-B5614835C2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034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Ambiguous </a:t>
            </a:r>
            <a:r>
              <a:rPr lang="ko-KR" altLang="en-US" dirty="0"/>
              <a:t>부분집합의 사이즈에 따른 성능을 조사했는데</a:t>
            </a:r>
            <a:r>
              <a:rPr lang="en-US" altLang="ko-KR" dirty="0"/>
              <a:t>, 25%</a:t>
            </a:r>
            <a:r>
              <a:rPr lang="ko-KR" altLang="en-US" dirty="0"/>
              <a:t>보다 많은 경우에는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OOD</a:t>
            </a:r>
            <a:r>
              <a:rPr lang="ko-KR" altLang="en-US" dirty="0"/>
              <a:t>성능이 </a:t>
            </a:r>
            <a:r>
              <a:rPr lang="en-US" altLang="ko-KR" dirty="0"/>
              <a:t>random select</a:t>
            </a:r>
            <a:r>
              <a:rPr lang="ko-KR" altLang="en-US" dirty="0"/>
              <a:t>보다 훨씬 좋아졌지만</a:t>
            </a:r>
            <a:r>
              <a:rPr lang="en-US" altLang="ko-KR" dirty="0"/>
              <a:t>, </a:t>
            </a:r>
            <a:r>
              <a:rPr lang="ko-KR" altLang="en-US" dirty="0"/>
              <a:t>그 이하의 경우에는 모델 학습에 실패했다고 합니다</a:t>
            </a:r>
            <a:r>
              <a:rPr lang="en-US" altLang="ko-KR" dirty="0"/>
              <a:t>.  </a:t>
            </a:r>
            <a:r>
              <a:rPr lang="ko-KR" altLang="en-US" dirty="0"/>
              <a:t>그래서 </a:t>
            </a:r>
            <a:r>
              <a:rPr lang="en-US" altLang="ko-KR" dirty="0"/>
              <a:t>25%</a:t>
            </a:r>
            <a:r>
              <a:rPr lang="ko-KR" altLang="en-US" dirty="0"/>
              <a:t>이하의 경우에 대해 </a:t>
            </a:r>
            <a:r>
              <a:rPr lang="en-US" altLang="ko-KR" dirty="0"/>
              <a:t>dataset</a:t>
            </a:r>
            <a:r>
              <a:rPr lang="ko-KR" altLang="en-US" dirty="0"/>
              <a:t>의 일부를 </a:t>
            </a:r>
            <a:r>
              <a:rPr lang="en-US" altLang="ko-KR" dirty="0"/>
              <a:t>easy to learn</a:t>
            </a:r>
            <a:r>
              <a:rPr lang="ko-KR" altLang="en-US" dirty="0"/>
              <a:t>으로 바꾸어 학습을 진행하였는데</a:t>
            </a:r>
            <a:r>
              <a:rPr lang="en-US" altLang="ko-KR" dirty="0"/>
              <a:t>, </a:t>
            </a:r>
            <a:r>
              <a:rPr lang="ko-KR" altLang="en-US" dirty="0"/>
              <a:t>이 경우에는 학습에 성공하였을 뿐만 아니라</a:t>
            </a:r>
            <a:r>
              <a:rPr lang="en-US" altLang="ko-KR" dirty="0"/>
              <a:t>, </a:t>
            </a:r>
            <a:r>
              <a:rPr lang="ko-KR" altLang="en-US" dirty="0"/>
              <a:t>약간의 </a:t>
            </a:r>
            <a:r>
              <a:rPr lang="en-US" altLang="ko-KR" dirty="0"/>
              <a:t>ID</a:t>
            </a:r>
            <a:r>
              <a:rPr lang="ko-KR" altLang="en-US" dirty="0"/>
              <a:t>성능 저하와 </a:t>
            </a:r>
            <a:r>
              <a:rPr lang="en-US" altLang="ko-KR" dirty="0"/>
              <a:t>OOD </a:t>
            </a:r>
            <a:r>
              <a:rPr lang="ko-KR" altLang="en-US" dirty="0"/>
              <a:t>성능도 향상되었다고 합니다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ko-KR" altLang="en-US" dirty="0" err="1"/>
              <a:t>어느정도의</a:t>
            </a:r>
            <a:r>
              <a:rPr lang="ko-KR" altLang="en-US" dirty="0"/>
              <a:t> 비율로 교체할 것인지는 아직 해결하지 못한 문제라고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89D64-AAEA-4997-A2B1-B5614835C2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6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Easy-to-learn </a:t>
            </a:r>
            <a:r>
              <a:rPr lang="en-US" altLang="ko-KR" dirty="0" err="1"/>
              <a:t>exampl</a:t>
            </a:r>
            <a:r>
              <a:rPr lang="ko-KR" altLang="en-US" dirty="0"/>
              <a:t>중 </a:t>
            </a:r>
            <a:r>
              <a:rPr lang="en-US" altLang="ko-KR" dirty="0"/>
              <a:t>1%</a:t>
            </a:r>
            <a:r>
              <a:rPr lang="ko-KR" altLang="en-US" dirty="0"/>
              <a:t>의 </a:t>
            </a:r>
            <a:r>
              <a:rPr lang="en-US" altLang="ko-KR" dirty="0"/>
              <a:t>label</a:t>
            </a:r>
            <a:r>
              <a:rPr lang="ko-KR" altLang="en-US" dirty="0"/>
              <a:t>을 뒤집에서 학습을 해본 결과</a:t>
            </a:r>
            <a:r>
              <a:rPr lang="en-US" altLang="ko-KR" dirty="0"/>
              <a:t>, confidence</a:t>
            </a:r>
            <a:r>
              <a:rPr lang="ko-KR" altLang="en-US" dirty="0"/>
              <a:t>는 줄어들고</a:t>
            </a:r>
            <a:r>
              <a:rPr lang="en-US" altLang="ko-KR" dirty="0"/>
              <a:t>, variability</a:t>
            </a:r>
            <a:r>
              <a:rPr lang="ko-KR" altLang="en-US" dirty="0"/>
              <a:t>는 증가하는 모습을 보여주었다고 합니다</a:t>
            </a:r>
            <a:r>
              <a:rPr lang="en-US" altLang="ko-KR" dirty="0"/>
              <a:t>. </a:t>
            </a:r>
            <a:r>
              <a:rPr lang="ko-KR" altLang="en-US" dirty="0"/>
              <a:t>이를 통해</a:t>
            </a:r>
            <a:r>
              <a:rPr lang="en-US" altLang="ko-KR" dirty="0"/>
              <a:t>, hard-to-learn</a:t>
            </a:r>
            <a:r>
              <a:rPr lang="ko-KR" altLang="en-US" dirty="0"/>
              <a:t> 지역에 </a:t>
            </a:r>
            <a:r>
              <a:rPr lang="en-US" altLang="ko-KR" dirty="0"/>
              <a:t>mislabel </a:t>
            </a:r>
            <a:r>
              <a:rPr lang="ko-KR" altLang="en-US" dirty="0"/>
              <a:t>된 </a:t>
            </a:r>
            <a:r>
              <a:rPr lang="en-US" altLang="ko-KR" dirty="0"/>
              <a:t>example</a:t>
            </a:r>
            <a:r>
              <a:rPr lang="ko-KR" altLang="en-US" dirty="0"/>
              <a:t>이 존재하는 것을 유추할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89D64-AAEA-4997-A2B1-B5614835C2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75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어떻게 </a:t>
            </a:r>
            <a:r>
              <a:rPr lang="en-US" altLang="ko-KR" dirty="0"/>
              <a:t>mislabel </a:t>
            </a:r>
            <a:r>
              <a:rPr lang="ko-KR" altLang="en-US" dirty="0"/>
              <a:t>된 </a:t>
            </a:r>
            <a:r>
              <a:rPr lang="en-US" altLang="ko-KR" dirty="0"/>
              <a:t>example</a:t>
            </a:r>
            <a:r>
              <a:rPr lang="ko-KR" altLang="en-US" dirty="0"/>
              <a:t>을 찾아낼 것인가에 대한 방법으로 이 논문에서는 간단한 </a:t>
            </a:r>
            <a:r>
              <a:rPr lang="en-US" altLang="ko-KR" dirty="0"/>
              <a:t>linear classifier</a:t>
            </a:r>
            <a:r>
              <a:rPr lang="ko-KR" altLang="en-US" dirty="0"/>
              <a:t>를 사용하여 진행해보았다고 합니다</a:t>
            </a:r>
            <a:r>
              <a:rPr lang="en-US" altLang="ko-KR" dirty="0"/>
              <a:t>. </a:t>
            </a:r>
            <a:r>
              <a:rPr lang="ko-KR" altLang="en-US" dirty="0"/>
              <a:t>이를 통해 분류해보았을 때</a:t>
            </a:r>
            <a:r>
              <a:rPr lang="en-US" altLang="ko-KR" dirty="0"/>
              <a:t>, </a:t>
            </a:r>
            <a:r>
              <a:rPr lang="ko-KR" altLang="en-US" dirty="0"/>
              <a:t>생각보다 좋은 성능을 보여주었고</a:t>
            </a:r>
            <a:r>
              <a:rPr lang="en-US" altLang="ko-KR" dirty="0"/>
              <a:t>, mislabel</a:t>
            </a:r>
            <a:r>
              <a:rPr lang="ko-KR" altLang="en-US" dirty="0"/>
              <a:t>된 </a:t>
            </a:r>
            <a:r>
              <a:rPr lang="en-US" altLang="ko-KR" dirty="0"/>
              <a:t>example</a:t>
            </a:r>
            <a:r>
              <a:rPr lang="ko-KR" altLang="en-US" dirty="0"/>
              <a:t>의 비율이 매우 적음을 보여주었다고 합니다</a:t>
            </a:r>
            <a:r>
              <a:rPr lang="en-US" altLang="ko-KR" dirty="0"/>
              <a:t>. </a:t>
            </a:r>
            <a:r>
              <a:rPr lang="ko-KR" altLang="en-US" dirty="0"/>
              <a:t>이를 사람의 평가를 통해 검증해 보았을 때도 비슷한 경향을 보여주었다고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89D64-AAEA-4997-A2B1-B5614835C2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34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논문의 연구 목적은</a:t>
            </a:r>
            <a:r>
              <a:rPr lang="en-US" altLang="ko-KR" dirty="0"/>
              <a:t>, </a:t>
            </a:r>
            <a:r>
              <a:rPr lang="ko-KR" altLang="en-US" dirty="0"/>
              <a:t>최근 자연어 처리의 데이터셋들의 크기가 커짐에 따라</a:t>
            </a:r>
            <a:r>
              <a:rPr lang="en-US" altLang="ko-KR" dirty="0"/>
              <a:t>, </a:t>
            </a:r>
            <a:r>
              <a:rPr lang="ko-KR" altLang="en-US" dirty="0"/>
              <a:t>사용하려는 데이터셋의 퀄리티를 평가하지 어려워졌고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 err="1"/>
              <a:t>Datamap</a:t>
            </a:r>
            <a:r>
              <a:rPr lang="ko-KR" altLang="en-US" dirty="0"/>
              <a:t>이라는 기술을 통해 평가하려고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89D64-AAEA-4997-A2B1-B5614835C2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3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r>
              <a:rPr lang="ko-KR" altLang="en-US" dirty="0"/>
              <a:t>의 모습은 간략하게 </a:t>
            </a:r>
            <a:r>
              <a:rPr lang="ko-KR" altLang="en-US" dirty="0" err="1"/>
              <a:t>설명드리고</a:t>
            </a:r>
            <a:r>
              <a:rPr lang="ko-KR" altLang="en-US" dirty="0"/>
              <a:t> 구체적인 이야기를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사진과 같이 </a:t>
            </a:r>
            <a:r>
              <a:rPr lang="en-US" altLang="ko-KR" dirty="0" err="1"/>
              <a:t>Datamap</a:t>
            </a:r>
            <a:r>
              <a:rPr lang="ko-KR" altLang="en-US" dirty="0"/>
              <a:t>은 각 </a:t>
            </a:r>
            <a:r>
              <a:rPr lang="en-US" altLang="ko-KR" dirty="0"/>
              <a:t>example</a:t>
            </a:r>
            <a:r>
              <a:rPr lang="ko-KR" altLang="en-US" dirty="0"/>
              <a:t>을 </a:t>
            </a:r>
            <a:r>
              <a:rPr lang="en-US" altLang="ko-KR" dirty="0"/>
              <a:t>Variability, confidence, </a:t>
            </a:r>
            <a:r>
              <a:rPr lang="ko-KR" altLang="en-US" dirty="0"/>
              <a:t>그리고 </a:t>
            </a:r>
            <a:r>
              <a:rPr lang="en-US" altLang="ko-KR" dirty="0"/>
              <a:t>correctness</a:t>
            </a:r>
            <a:r>
              <a:rPr lang="ko-KR" altLang="en-US" dirty="0"/>
              <a:t>에 대해 점을 찍어 나타낸 그래프입니다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Variability, Confidence, Correctness</a:t>
            </a:r>
            <a:r>
              <a:rPr lang="ko-KR" altLang="en-US" dirty="0"/>
              <a:t>에 대해서는 이후에 자세하게 이야기 해드리겠지만</a:t>
            </a:r>
            <a:r>
              <a:rPr lang="en-US" altLang="ko-KR" dirty="0"/>
              <a:t>, </a:t>
            </a:r>
            <a:r>
              <a:rPr lang="ko-KR" altLang="en-US" dirty="0"/>
              <a:t>먼저 </a:t>
            </a:r>
            <a:r>
              <a:rPr lang="en-US" altLang="ko-KR" dirty="0"/>
              <a:t>x</a:t>
            </a:r>
            <a:r>
              <a:rPr lang="ko-KR" altLang="en-US" dirty="0"/>
              <a:t>축을 구성하는 </a:t>
            </a:r>
            <a:r>
              <a:rPr lang="en-US" altLang="ko-KR" dirty="0"/>
              <a:t>Variability</a:t>
            </a:r>
            <a:r>
              <a:rPr lang="ko-KR" altLang="en-US" dirty="0"/>
              <a:t>는 </a:t>
            </a:r>
            <a:r>
              <a:rPr lang="en-US" altLang="ko-KR" dirty="0"/>
              <a:t>gold label </a:t>
            </a:r>
            <a:r>
              <a:rPr lang="ko-KR" altLang="en-US" dirty="0"/>
              <a:t>확률의 표준 편차이고</a:t>
            </a:r>
            <a:r>
              <a:rPr lang="en-US" altLang="ko-KR" dirty="0"/>
              <a:t>, Confidence</a:t>
            </a:r>
            <a:r>
              <a:rPr lang="ko-KR" altLang="en-US" dirty="0"/>
              <a:t>는 이의 평균을 이용하여 구하게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Correctness</a:t>
            </a:r>
            <a:r>
              <a:rPr lang="ko-KR" altLang="en-US" dirty="0"/>
              <a:t>는 정확하게 </a:t>
            </a:r>
            <a:r>
              <a:rPr lang="ko-KR" altLang="en-US" dirty="0" err="1"/>
              <a:t>정확하게</a:t>
            </a:r>
            <a:r>
              <a:rPr lang="ko-KR" altLang="en-US" dirty="0"/>
              <a:t> 라벨을 한 횟수를 통해 구하게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그래프에 찍힌 </a:t>
            </a:r>
            <a:r>
              <a:rPr lang="en-US" altLang="ko-KR" dirty="0"/>
              <a:t>examples</a:t>
            </a:r>
            <a:r>
              <a:rPr lang="ko-KR" altLang="en-US" dirty="0"/>
              <a:t>를 각각의 특정에 따라 </a:t>
            </a:r>
            <a:r>
              <a:rPr lang="en-US" altLang="ko-KR" dirty="0"/>
              <a:t>easy-to-learn / ambiguous / hard-to-learn 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가지 영역으로 나눌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89D64-AAEA-4997-A2B1-B5614835C2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9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이 </a:t>
            </a:r>
            <a:r>
              <a:rPr lang="en-US" altLang="ko-KR" dirty="0" err="1"/>
              <a:t>Datamap</a:t>
            </a:r>
            <a:r>
              <a:rPr lang="ko-KR" altLang="en-US" dirty="0"/>
              <a:t>의 근간이 되는 </a:t>
            </a:r>
            <a:r>
              <a:rPr lang="en-US" altLang="ko-KR" dirty="0"/>
              <a:t>Training Dynamics</a:t>
            </a:r>
            <a:r>
              <a:rPr lang="ko-KR" altLang="en-US" dirty="0"/>
              <a:t>에 대해 자세히 말씀드리겠습니다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Training Dynamics</a:t>
            </a:r>
            <a:r>
              <a:rPr lang="ko-KR" altLang="en-US" dirty="0"/>
              <a:t>는 학습과정에서 각각의 </a:t>
            </a:r>
            <a:r>
              <a:rPr lang="en-US" altLang="ko-KR" dirty="0"/>
              <a:t>example</a:t>
            </a:r>
            <a:r>
              <a:rPr lang="ko-KR" altLang="en-US" dirty="0"/>
              <a:t>에 대해 모델이 어떻게 행동하는지를 계산하는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89D64-AAEA-4997-A2B1-B5614835C2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51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89D64-AAEA-4997-A2B1-B5614835C2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22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Datamap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영역으로 구분된 </a:t>
            </a:r>
            <a:r>
              <a:rPr lang="en-US" altLang="ko-KR" dirty="0"/>
              <a:t>example</a:t>
            </a:r>
            <a:r>
              <a:rPr lang="ko-KR" altLang="en-US" dirty="0"/>
              <a:t>들의 실제 모습입니다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Easy-to-learn</a:t>
            </a:r>
            <a:r>
              <a:rPr lang="ko-KR" altLang="en-US" dirty="0"/>
              <a:t>의 경우에는 간단하다는 것을 알 수 있지만</a:t>
            </a:r>
            <a:r>
              <a:rPr lang="en-US" altLang="ko-KR" dirty="0"/>
              <a:t>, Hard-to-learn </a:t>
            </a:r>
            <a:r>
              <a:rPr lang="ko-KR" altLang="en-US" dirty="0"/>
              <a:t>이나 </a:t>
            </a:r>
            <a:r>
              <a:rPr lang="en-US" altLang="ko-KR" dirty="0"/>
              <a:t>ambiguous</a:t>
            </a:r>
            <a:r>
              <a:rPr lang="ko-KR" altLang="en-US" dirty="0"/>
              <a:t>한 경우는 </a:t>
            </a:r>
            <a:r>
              <a:rPr lang="ko-KR" altLang="en-US" dirty="0" err="1"/>
              <a:t>사람에게서도</a:t>
            </a:r>
            <a:r>
              <a:rPr lang="ko-KR" altLang="en-US" dirty="0"/>
              <a:t> 복잡하다고 느껴집니다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두 카테고리가 발생하는 이유는</a:t>
            </a:r>
            <a:r>
              <a:rPr lang="en-US" altLang="ko-KR" dirty="0"/>
              <a:t> labeling</a:t>
            </a:r>
            <a:r>
              <a:rPr lang="ko-KR" altLang="en-US" dirty="0"/>
              <a:t>이 잘못되었거나</a:t>
            </a:r>
            <a:r>
              <a:rPr lang="en-US" altLang="ko-KR" dirty="0"/>
              <a:t>, model</a:t>
            </a:r>
            <a:r>
              <a:rPr lang="ko-KR" altLang="en-US" dirty="0"/>
              <a:t>자체가 뚜렷한 해답을 내놓지 못하기 때문입니다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89D64-AAEA-4997-A2B1-B5614835C2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08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Training Dynamics</a:t>
            </a:r>
            <a:r>
              <a:rPr lang="ko-KR" altLang="en-US" dirty="0"/>
              <a:t>와 </a:t>
            </a:r>
            <a:r>
              <a:rPr lang="en-US" altLang="ko-KR" dirty="0"/>
              <a:t>Uncertainty</a:t>
            </a:r>
            <a:r>
              <a:rPr lang="ko-KR" altLang="en-US" dirty="0"/>
              <a:t>와의 관계를 설명해보려고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학습된 모델이 예측에 실패하는 이유에는 </a:t>
            </a:r>
            <a:r>
              <a:rPr lang="en-US" altLang="ko-KR" dirty="0"/>
              <a:t>example </a:t>
            </a:r>
            <a:r>
              <a:rPr lang="ko-KR" altLang="en-US" dirty="0"/>
              <a:t>자체가 모호하거나 </a:t>
            </a:r>
            <a:r>
              <a:rPr lang="en-US" altLang="ko-KR" dirty="0"/>
              <a:t>(intrinsic uncertainty), </a:t>
            </a:r>
            <a:r>
              <a:rPr lang="ko-KR" altLang="en-US" dirty="0"/>
              <a:t>모델의 한계 때문입니다</a:t>
            </a:r>
            <a:r>
              <a:rPr lang="en-US" altLang="ko-KR" dirty="0"/>
              <a:t>. (model uncertainty)</a:t>
            </a:r>
          </a:p>
          <a:p>
            <a:endParaRPr lang="en-US" altLang="ko-KR" dirty="0"/>
          </a:p>
          <a:p>
            <a:r>
              <a:rPr lang="ko-KR" altLang="en-US" dirty="0"/>
              <a:t>여기서 저희는 </a:t>
            </a:r>
            <a:r>
              <a:rPr lang="en-US" altLang="ko-KR" dirty="0"/>
              <a:t>human agreement</a:t>
            </a:r>
            <a:r>
              <a:rPr lang="ko-KR" altLang="en-US" dirty="0"/>
              <a:t>를 </a:t>
            </a:r>
            <a:r>
              <a:rPr lang="en-US" altLang="ko-KR" dirty="0"/>
              <a:t>intrinsic uncertainty</a:t>
            </a:r>
            <a:r>
              <a:rPr lang="ko-KR" altLang="en-US" dirty="0"/>
              <a:t>를 대신하여 사용할 것이고</a:t>
            </a:r>
            <a:r>
              <a:rPr lang="en-US" altLang="ko-KR" dirty="0"/>
              <a:t>, </a:t>
            </a:r>
            <a:r>
              <a:rPr lang="ko-KR" altLang="en-US" dirty="0"/>
              <a:t>이는 데이터셋에 있는 여러 사람의 주석을 이용하여 측정한다고 합니다</a:t>
            </a:r>
            <a:r>
              <a:rPr lang="en-US" altLang="ko-KR" dirty="0"/>
              <a:t>. (</a:t>
            </a:r>
            <a:r>
              <a:rPr lang="ko-KR" altLang="en-US" dirty="0"/>
              <a:t>정확한가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r>
              <a:rPr lang="ko-KR" altLang="en-US" dirty="0"/>
              <a:t>이를 이용하여 </a:t>
            </a:r>
            <a:r>
              <a:rPr lang="en-US" altLang="ko-KR" dirty="0"/>
              <a:t>Training Dynamics</a:t>
            </a:r>
            <a:r>
              <a:rPr lang="ko-KR" altLang="en-US" dirty="0"/>
              <a:t>와 </a:t>
            </a:r>
            <a:r>
              <a:rPr lang="en-US" altLang="ko-KR" dirty="0"/>
              <a:t>Uncertainty</a:t>
            </a:r>
            <a:r>
              <a:rPr lang="ko-KR" altLang="en-US" dirty="0"/>
              <a:t>의 상관관계를 그래프로 나타낸 결과</a:t>
            </a:r>
            <a:r>
              <a:rPr lang="en-US" altLang="ko-KR" dirty="0"/>
              <a:t>, Human Agreement</a:t>
            </a:r>
            <a:r>
              <a:rPr lang="ko-KR" altLang="en-US" dirty="0"/>
              <a:t>는 </a:t>
            </a:r>
            <a:r>
              <a:rPr lang="en-US" altLang="ko-KR" dirty="0"/>
              <a:t>confidence</a:t>
            </a:r>
            <a:r>
              <a:rPr lang="ko-KR" altLang="en-US" dirty="0"/>
              <a:t>와 큰 관련이 있었다고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Variability</a:t>
            </a:r>
            <a:r>
              <a:rPr lang="ko-KR" altLang="en-US" dirty="0"/>
              <a:t>는 앞에서 말했듯이 정의 자체가 </a:t>
            </a:r>
            <a:r>
              <a:rPr lang="en-US" altLang="ko-KR" dirty="0"/>
              <a:t>model uncertainty</a:t>
            </a:r>
            <a:r>
              <a:rPr lang="ko-KR" altLang="en-US" dirty="0"/>
              <a:t>를 측정하는 것이기 때문에 이와 큰 관련이 있다고 생각할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89D64-AAEA-4997-A2B1-B5614835C2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55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정해진 </a:t>
            </a:r>
            <a:r>
              <a:rPr lang="en-US" altLang="ko-KR" dirty="0"/>
              <a:t>judge</a:t>
            </a:r>
            <a:r>
              <a:rPr lang="ko-KR" altLang="en-US" dirty="0"/>
              <a:t>의 수 </a:t>
            </a:r>
            <a:r>
              <a:rPr lang="en-US" altLang="ko-KR" dirty="0"/>
              <a:t>/Num of judge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89D64-AAEA-4997-A2B1-B5614835C2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259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en-US" altLang="ko-KR" dirty="0" err="1"/>
              <a:t>Datamap</a:t>
            </a:r>
            <a:r>
              <a:rPr lang="ko-KR" altLang="en-US" dirty="0"/>
              <a:t>을 사용하여 나눈 영역들을 이용하여 데이터를 어떻게 선택할지에 대해 알아보았다고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제일 </a:t>
            </a:r>
            <a:r>
              <a:rPr lang="ko-KR" altLang="en-US" dirty="0" err="1"/>
              <a:t>첫줄</a:t>
            </a:r>
            <a:r>
              <a:rPr lang="ko-KR" altLang="en-US" dirty="0"/>
              <a:t> 만 </a:t>
            </a:r>
            <a:r>
              <a:rPr lang="en-US" altLang="ko-KR" dirty="0"/>
              <a:t>trainset </a:t>
            </a:r>
            <a:r>
              <a:rPr lang="ko-KR" altLang="en-US" dirty="0"/>
              <a:t>의 </a:t>
            </a:r>
            <a:r>
              <a:rPr lang="en-US" altLang="ko-KR" dirty="0"/>
              <a:t>100%</a:t>
            </a:r>
            <a:r>
              <a:rPr lang="ko-KR" altLang="en-US" dirty="0"/>
              <a:t>를 사용하였고</a:t>
            </a:r>
            <a:r>
              <a:rPr lang="en-US" altLang="ko-KR" dirty="0"/>
              <a:t>, </a:t>
            </a:r>
            <a:r>
              <a:rPr lang="ko-KR" altLang="en-US" dirty="0"/>
              <a:t>나머지는 각 영역의 </a:t>
            </a:r>
            <a:r>
              <a:rPr lang="en-US" altLang="ko-KR" dirty="0"/>
              <a:t>1/3</a:t>
            </a:r>
            <a:r>
              <a:rPr lang="ko-KR" altLang="en-US" dirty="0"/>
              <a:t>만 취했습니다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한 결과</a:t>
            </a:r>
            <a:r>
              <a:rPr lang="en-US" altLang="ko-KR" dirty="0"/>
              <a:t>, ambiguous, hard to learn, </a:t>
            </a:r>
            <a:r>
              <a:rPr lang="ko-KR" altLang="en-US" dirty="0"/>
              <a:t>그리고 </a:t>
            </a:r>
            <a:r>
              <a:rPr lang="en-US" altLang="ko-KR" dirty="0"/>
              <a:t>low-correctness</a:t>
            </a:r>
            <a:r>
              <a:rPr lang="ko-KR" altLang="en-US" dirty="0"/>
              <a:t>인 것들을 취한 </a:t>
            </a:r>
            <a:r>
              <a:rPr lang="en-US" altLang="ko-KR" dirty="0"/>
              <a:t>data</a:t>
            </a:r>
            <a:r>
              <a:rPr lang="ko-KR" altLang="en-US" dirty="0"/>
              <a:t>의 경우 지존 </a:t>
            </a:r>
            <a:r>
              <a:rPr lang="en-US" altLang="ko-KR" dirty="0"/>
              <a:t>train set</a:t>
            </a:r>
            <a:r>
              <a:rPr lang="ko-KR" altLang="en-US" dirty="0"/>
              <a:t>을 학습시키는 것 보다 </a:t>
            </a:r>
            <a:r>
              <a:rPr lang="en-US" altLang="ko-KR" dirty="0"/>
              <a:t>OOD performance</a:t>
            </a:r>
            <a:r>
              <a:rPr lang="ko-KR" altLang="en-US" dirty="0"/>
              <a:t>가 좋았습니다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ID</a:t>
            </a:r>
            <a:r>
              <a:rPr lang="ko-KR" altLang="en-US" dirty="0"/>
              <a:t>의 경우에는 </a:t>
            </a:r>
            <a:r>
              <a:rPr lang="en-US" altLang="ko-KR" dirty="0"/>
              <a:t>trainset</a:t>
            </a:r>
            <a:r>
              <a:rPr lang="ko-KR" altLang="en-US" dirty="0"/>
              <a:t>전체를 학습하는 것에 비해 </a:t>
            </a:r>
            <a:r>
              <a:rPr lang="en-US" altLang="ko-KR" dirty="0"/>
              <a:t>performance</a:t>
            </a:r>
            <a:r>
              <a:rPr lang="ko-KR" altLang="en-US" dirty="0"/>
              <a:t>가 낮아졌는데 이는 데이터셋이 커짐에 따라 </a:t>
            </a:r>
            <a:r>
              <a:rPr lang="en-US" altLang="ko-KR" dirty="0"/>
              <a:t>task </a:t>
            </a:r>
            <a:r>
              <a:rPr lang="ko-KR" altLang="en-US" dirty="0"/>
              <a:t>에 맞춰지는 것이 아니라 </a:t>
            </a:r>
            <a:r>
              <a:rPr lang="en-US" altLang="ko-KR" dirty="0"/>
              <a:t>dataset </a:t>
            </a:r>
            <a:r>
              <a:rPr lang="ko-KR" altLang="en-US" dirty="0"/>
              <a:t>분포에 맞춰지는 경향 때문이라고 </a:t>
            </a:r>
            <a:r>
              <a:rPr lang="en-US" altLang="ko-KR" dirty="0" err="1"/>
              <a:t>torallba</a:t>
            </a:r>
            <a:r>
              <a:rPr lang="ko-KR" altLang="en-US" dirty="0"/>
              <a:t>의 예전 연구에서 밝혀진 바 있다고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89D64-AAEA-4997-A2B1-B5614835C2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F200B-74B7-4D8D-9322-5FD1D63A6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82EE04-9640-45BA-96AD-4EDFB349F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3EE1B-A326-4D06-B4C4-1A5B206F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BA9D-B7AB-45D9-9D64-D2406EA4B5A0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AD626-025F-4F45-A207-2765BF57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04337-5A39-408E-8CC2-86D538DE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F5DA-8778-4752-A60B-3F07B426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59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005CB-08FC-4984-8F16-E8A4E081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B7C5BE-50D9-43B3-B5C9-73758A626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09008-6C16-4930-ADD8-4C86B933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BA9D-B7AB-45D9-9D64-D2406EA4B5A0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ADE5D-AB3A-4BB9-932B-1C080A76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D578A-D39E-4F3F-B404-C115AE23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F5DA-8778-4752-A60B-3F07B426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85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E8448D-4DAD-46AD-8DE3-5160C7477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84CED-999B-4E8E-8F88-EEF2C7595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197BC-08EE-4493-918F-1DBC90CA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BA9D-B7AB-45D9-9D64-D2406EA4B5A0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A9850-8558-4E66-A2AE-DDBDE4D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F65E6-559B-496F-B250-B96E0238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F5DA-8778-4752-A60B-3F07B426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5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4C12C-C019-4721-AF98-D653EF87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17573-18B7-4B75-B422-66EC3AD0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DF08D-0E61-487C-94C1-EDF6EDDA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BA9D-B7AB-45D9-9D64-D2406EA4B5A0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9554-6036-4B67-AB55-A2126FD5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8D3C0-642F-4E1C-895E-352FA903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F5DA-8778-4752-A60B-3F07B426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1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EF7A0-13A9-492B-AD60-BF91D0F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783CA-2FCB-473A-BF4C-2C669CA92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80F6D-F714-401E-96E3-691B2F9C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BA9D-B7AB-45D9-9D64-D2406EA4B5A0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4B301-DD79-45A6-8FA9-83B50FB4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510E6-7D9C-402E-8CC0-278011C7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F5DA-8778-4752-A60B-3F07B426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5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1A078-AEE6-4DEC-8C99-752E6DB6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E00D5-8775-4F1F-ACD6-C4749525B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14DB4-64B6-4923-9016-FDF87A522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85849-517B-465B-8CA3-A32B9D94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BA9D-B7AB-45D9-9D64-D2406EA4B5A0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A80008-9E85-40A9-9DA0-1ECEA26E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88C07-523A-4F1B-9788-1292158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F5DA-8778-4752-A60B-3F07B426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73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FB16A-52C2-49BD-8534-94C7F3C7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60A2A-610E-4074-96F5-EE1BA0AE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9135B-4D62-40F1-9B34-DED4F1D57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F17CDB-4672-4AFF-AE14-B156C320C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88ADA4-615C-4356-9B47-1DD8C3B59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563A3A-00F4-4BB1-BA56-B1831399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BA9D-B7AB-45D9-9D64-D2406EA4B5A0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BF197C-1372-4E4D-B0EE-9E750EC5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E1EB54-172B-42ED-A50C-97A31FB8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F5DA-8778-4752-A60B-3F07B426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4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38198-3E9C-4407-AEDF-80939EEB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79D28B-AF02-4655-9AE1-43C5B06B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BA9D-B7AB-45D9-9D64-D2406EA4B5A0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8FD3-0D1C-4D79-8120-C83709F2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7CD6DB-0A02-4A25-9E9D-78CFD88C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F5DA-8778-4752-A60B-3F07B426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1C0AC8-ACD6-40C6-913B-1F9C21A9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BA9D-B7AB-45D9-9D64-D2406EA4B5A0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4825C-A0B0-45B6-B5AD-B61A78A4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FB1389-59DA-4E84-AA04-5BFD4B0A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F5DA-8778-4752-A60B-3F07B426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3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64778-1621-45DD-807F-0271A3FC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FD418-C2E2-4B7D-8A86-FF5568877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0BCDCD-A2EF-44E8-8AA9-515C6E59D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255E0-E7AD-47D9-A642-FD3D2FDD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BA9D-B7AB-45D9-9D64-D2406EA4B5A0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37FBC-3207-4F1C-B50B-FEBF0B2E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687EF-896E-4D5E-9B8E-0C042247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F5DA-8778-4752-A60B-3F07B426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0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1556B-392E-4050-A52B-6AE04492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653A9C-8D9B-402E-90EC-6E45FCC0B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FF68A-754F-48FB-8BB3-3E4B79E5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7C81E-6CDF-4B43-A6D0-F2D7DC27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BA9D-B7AB-45D9-9D64-D2406EA4B5A0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995CC5-42BE-4679-999F-1C138EE1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6D8FF-2FF3-4C1C-B6B1-0E804F78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F5DA-8778-4752-A60B-3F07B426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5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FC30C7-8F91-46B1-809F-80292BE8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17410E-C102-40FD-9EAB-9E6D9E4E6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91842-B19D-4F64-9AF0-3C9AC70AD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CBA9D-B7AB-45D9-9D64-D2406EA4B5A0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7817A-C172-4CB6-B103-254C4B31B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5F389-B910-4A16-8052-40323B5E2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F5DA-8778-4752-A60B-3F07B426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1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2A814-7CC6-4D4D-8A66-09BFB85B9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Dataset Cartography: Mapping and Diagnosing Dataset with Training Dynamics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F8CB8-42B5-42CE-A9FC-50A5CDA5C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김주찬</a:t>
            </a:r>
          </a:p>
        </p:txBody>
      </p:sp>
    </p:spTree>
    <p:extLst>
      <p:ext uri="{BB962C8B-B14F-4D97-AF65-F5344CB8AC3E}">
        <p14:creationId xmlns:p14="http://schemas.microsoft.com/office/powerpoint/2010/main" val="199224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13249-4B22-4D88-8B9E-31267377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Human </a:t>
            </a:r>
            <a:r>
              <a:rPr lang="en-US" altLang="ko-KR" dirty="0" err="1"/>
              <a:t>agrement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AD4122F-1454-4117-8071-7CC19380C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9712" y="2563019"/>
            <a:ext cx="91725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1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9D9DF-B739-4284-B555-33B4DA2B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Selection(</a:t>
            </a:r>
            <a:r>
              <a:rPr lang="en-US" altLang="ko-KR" dirty="0" err="1"/>
              <a:t>WinoGrande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4E013-D36F-4EE0-B5C2-7704BB42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Low correctness, hard to learn, and ambiguous showed better performance in OOD</a:t>
            </a:r>
          </a:p>
          <a:p>
            <a:pPr lvl="5"/>
            <a:endParaRPr lang="en-US" altLang="ko-KR" dirty="0"/>
          </a:p>
          <a:p>
            <a:r>
              <a:rPr lang="en-US" altLang="ko-KR" dirty="0"/>
              <a:t>Degradation of ID performance</a:t>
            </a:r>
          </a:p>
          <a:p>
            <a:pPr marL="0" indent="0">
              <a:buNone/>
            </a:pPr>
            <a:r>
              <a:rPr lang="en-US" altLang="ko-KR" dirty="0"/>
              <a:t>  because larger</a:t>
            </a:r>
            <a:r>
              <a:rPr lang="ko-KR" altLang="en-US" dirty="0"/>
              <a:t> </a:t>
            </a:r>
            <a:r>
              <a:rPr lang="en-US" altLang="ko-KR" dirty="0"/>
              <a:t>amount</a:t>
            </a:r>
            <a:r>
              <a:rPr lang="ko-KR" altLang="en-US" dirty="0"/>
              <a:t> </a:t>
            </a:r>
            <a:r>
              <a:rPr lang="en-US" altLang="ko-KR" dirty="0"/>
              <a:t>of data</a:t>
            </a:r>
          </a:p>
          <a:p>
            <a:pPr marL="0" indent="0">
              <a:buNone/>
            </a:pPr>
            <a:r>
              <a:rPr lang="en-US" altLang="ko-KR" dirty="0"/>
              <a:t>  tends to fit the dataset </a:t>
            </a:r>
            <a:r>
              <a:rPr lang="en-US" altLang="ko-KR" dirty="0" err="1"/>
              <a:t>distribut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ion rather than the task(Torralba</a:t>
            </a:r>
          </a:p>
          <a:p>
            <a:pPr marL="0" indent="0">
              <a:buNone/>
            </a:pPr>
            <a:r>
              <a:rPr lang="en-US" altLang="ko-KR" dirty="0"/>
              <a:t>  and </a:t>
            </a:r>
            <a:r>
              <a:rPr lang="en-US" altLang="ko-KR" dirty="0" err="1"/>
              <a:t>Efros</a:t>
            </a:r>
            <a:r>
              <a:rPr lang="en-US" altLang="ko-KR" dirty="0"/>
              <a:t>, 2011).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F60A24-EF61-4B70-9454-B978B0F69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71" y="2569514"/>
            <a:ext cx="41433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0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7A85E-DF86-4E7B-BEDD-7E33B05D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Selection(SNLI, </a:t>
            </a:r>
            <a:r>
              <a:rPr lang="en-US" altLang="ko-KR" dirty="0" err="1"/>
              <a:t>MultiNLI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58C08-1311-44CC-A512-9A5EFF1C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Ambiguous showed better ID, OOD performance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Regional Selection improves model generalization, let model use less data</a:t>
            </a:r>
          </a:p>
          <a:p>
            <a:r>
              <a:rPr lang="en-US" altLang="ko-KR" dirty="0"/>
              <a:t>However, requires training-dynamics(need to train full dataset)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246015-7F15-4DC9-9255-44C2E67CA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2690812"/>
            <a:ext cx="86296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6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53724-B2FF-400B-9D20-B4F9FA54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Ambiguous subset, Easy-to-Learn subset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A1052-F209-4F00-AF4A-B257C0A7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large subset, ambiguous showed better performance</a:t>
            </a:r>
          </a:p>
          <a:p>
            <a:r>
              <a:rPr lang="en-US" altLang="ko-KR" dirty="0"/>
              <a:t>Less</a:t>
            </a:r>
            <a:r>
              <a:rPr lang="ko-KR" altLang="en-US" dirty="0"/>
              <a:t> </a:t>
            </a:r>
            <a:r>
              <a:rPr lang="en-US" altLang="ko-KR" dirty="0"/>
              <a:t>then</a:t>
            </a:r>
            <a:r>
              <a:rPr lang="ko-KR" altLang="en-US" dirty="0"/>
              <a:t> </a:t>
            </a:r>
            <a:r>
              <a:rPr lang="en-US" altLang="ko-KR" dirty="0"/>
              <a:t>25%, model failed to learn.</a:t>
            </a:r>
          </a:p>
          <a:p>
            <a:r>
              <a:rPr lang="en-US" altLang="ko-KR" dirty="0"/>
              <a:t>Change ambiguous to ETL just 1/10, successfully learned and showed better OOD performance.</a:t>
            </a:r>
          </a:p>
          <a:p>
            <a:r>
              <a:rPr lang="en-US" altLang="ko-KR" dirty="0"/>
              <a:t>Portion problem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70549A-5D0D-473D-B5EF-A4CFA3C0A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4083050"/>
            <a:ext cx="8582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7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5E322-2711-4A52-9268-ED09C107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Detecting mislabeled examples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170B4-43D8-46E6-99C9-DA55D93AF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Flipped label of 1% data (choose easy-to-learn)</a:t>
            </a:r>
          </a:p>
          <a:p>
            <a:r>
              <a:rPr lang="en-US" altLang="ko-KR" dirty="0"/>
              <a:t>Confidence decreased and variability increased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Hard-to-learn region is mislabeled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6565F4-5A09-4043-A677-0398BB1DE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3069"/>
            <a:ext cx="46101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0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F05C8-AE25-4629-AC8D-AED1032F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detect mislabeled?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9F7DD-14A2-4F49-A177-A1151314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Use simple linear classifier (mislabeled or not)</a:t>
            </a:r>
          </a:p>
          <a:p>
            <a:r>
              <a:rPr lang="en-US" altLang="ko-KR" dirty="0"/>
              <a:t>Showed effective performance (sanity check evaluation on a similarly constructed test set yields 100% F1)</a:t>
            </a:r>
          </a:p>
          <a:p>
            <a:endParaRPr lang="en-US" altLang="ko-KR" dirty="0"/>
          </a:p>
          <a:p>
            <a:r>
              <a:rPr lang="en-US" altLang="ko-KR" dirty="0"/>
              <a:t>Original Trainset had only a few mislabeled examples</a:t>
            </a:r>
          </a:p>
          <a:p>
            <a:endParaRPr lang="en-US" altLang="ko-KR" dirty="0"/>
          </a:p>
          <a:p>
            <a:r>
              <a:rPr lang="en-US" altLang="ko-KR" dirty="0"/>
              <a:t>Human evaluation also showed that only few are mislabeled.</a:t>
            </a:r>
          </a:p>
          <a:p>
            <a:endParaRPr lang="en-US" altLang="ko-KR" dirty="0"/>
          </a:p>
          <a:p>
            <a:r>
              <a:rPr lang="en-US" altLang="ko-KR" dirty="0"/>
              <a:t>Therefore, </a:t>
            </a:r>
            <a:r>
              <a:rPr lang="en-US" altLang="ko-KR" dirty="0" err="1"/>
              <a:t>Datamap</a:t>
            </a:r>
            <a:r>
              <a:rPr lang="en-US" altLang="ko-KR" dirty="0"/>
              <a:t> can be used to clean-up datasets by identifying mislabeled and ambiguous dataset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499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3959C-1610-498A-89BD-9B8504FF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Purpose of this paper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48180-2D4D-4BF7-A7C5-1E156557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633"/>
            <a:ext cx="10515600" cy="4351338"/>
          </a:xfrm>
        </p:spPr>
        <p:txBody>
          <a:bodyPr/>
          <a:lstStyle/>
          <a:p>
            <a:r>
              <a:rPr lang="en-US" altLang="ko-KR" dirty="0"/>
              <a:t>Large Datasets made it challenging to assess the quality of data</a:t>
            </a:r>
          </a:p>
          <a:p>
            <a:endParaRPr lang="en-US" altLang="ko-KR" dirty="0"/>
          </a:p>
          <a:p>
            <a:r>
              <a:rPr lang="en-US" altLang="ko-KR" dirty="0"/>
              <a:t>So, to analyze and assess the dataset, they introduced ‘</a:t>
            </a:r>
            <a:r>
              <a:rPr lang="en-US" altLang="ko-KR" dirty="0" err="1"/>
              <a:t>Datamap</a:t>
            </a:r>
            <a:r>
              <a:rPr lang="en-US" altLang="ko-KR" dirty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2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33969-5F80-4E8F-9F59-4F5597A2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1555D-7183-46AA-9754-9F4EAD9E3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065" y="1842403"/>
            <a:ext cx="10515600" cy="4351338"/>
          </a:xfrm>
        </p:spPr>
        <p:txBody>
          <a:bodyPr/>
          <a:lstStyle/>
          <a:p>
            <a:r>
              <a:rPr lang="en-US" altLang="ko-KR" dirty="0"/>
              <a:t>X-axis:</a:t>
            </a:r>
            <a:r>
              <a:rPr lang="ko-KR" altLang="en-US" dirty="0"/>
              <a:t> </a:t>
            </a:r>
            <a:r>
              <a:rPr lang="en-US" altLang="ko-KR" dirty="0"/>
              <a:t>Variability (standard deviation of gold label prob.)</a:t>
            </a:r>
          </a:p>
          <a:p>
            <a:r>
              <a:rPr lang="en-US" altLang="ko-KR" dirty="0"/>
              <a:t>Y-axis: Confidence (mean of gold label prob)</a:t>
            </a:r>
          </a:p>
          <a:p>
            <a:r>
              <a:rPr lang="en-US" altLang="ko-KR" dirty="0"/>
              <a:t>Color: Correctness (times that model correctly labels)</a:t>
            </a:r>
          </a:p>
          <a:p>
            <a:r>
              <a:rPr lang="en-US" altLang="ko-KR" dirty="0"/>
              <a:t>Region: ‘easy-to-learn’, ‘ambiguous’, </a:t>
            </a:r>
          </a:p>
          <a:p>
            <a:pPr marL="0" indent="0">
              <a:buNone/>
            </a:pPr>
            <a:r>
              <a:rPr lang="en-US" altLang="ko-KR" dirty="0"/>
              <a:t>             ‘hard-to-learn’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4FE5E5-47AC-44EC-8525-51C138AD9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201" y="3373656"/>
            <a:ext cx="4248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9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6800E-37BE-4D23-A7A0-3EAB6C71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Dynamics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4775DA4-F88F-4BF4-8833-B63429E06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589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The behavior of the model on individual instances during training. Used to build </a:t>
                </a:r>
                <a:r>
                  <a:rPr lang="en-US" altLang="ko-KR" dirty="0" err="1"/>
                  <a:t>Datamap</a:t>
                </a:r>
                <a:endParaRPr lang="en-US" altLang="ko-KR" dirty="0"/>
              </a:p>
              <a:p>
                <a:r>
                  <a:rPr lang="en-US" altLang="ko-KR" dirty="0"/>
                  <a:t>For size of training dataset = N,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b="0" dirty="0" err="1"/>
                  <a:t>th</a:t>
                </a:r>
                <a:r>
                  <a:rPr lang="en-US" altLang="ko-KR" b="0" dirty="0"/>
                  <a:t> instance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is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is true label,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4775DA4-F88F-4BF4-8833-B63429E06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589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73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4A397-ECAC-4C64-AE96-5ADDD6E0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Confidence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90BAB3-6195-44D0-A94E-C35ED7D60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How confidently learner assigns the true label to the observation(x) using prob. dist.</a:t>
                </a:r>
              </a:p>
              <a:p>
                <a:r>
                  <a:rPr lang="en-US" altLang="ko-KR" dirty="0"/>
                  <a:t>Mean model prob. of the true label across epoch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dirty="0"/>
                  <a:t>means model’s prob. with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/>
                  <a:t> at the end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dirty="0"/>
                  <a:t>epoch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Correction: fraction of times the model correctly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across epochs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90BAB3-6195-44D0-A94E-C35ED7D60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043" t="-31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389D108-E7DD-4667-834E-F82548AA5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629" y="3650064"/>
            <a:ext cx="5005351" cy="171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1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E3CE2-78BC-4399-86AB-B1874510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Variability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81C2BDF-C413-45DC-A9AB-534F25CAC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Measures the spread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sup>
                        </m:sSup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across epochs by standard deviation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In other words, measure if the model is indecisive(low variability means decisive, or assigns same label consistently)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Depends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81C2BDF-C413-45DC-A9AB-534F25CAC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978BE62-09A3-4884-8DEB-075886215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486" y="2279708"/>
            <a:ext cx="50387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2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2F1CD-CD23-4A76-83A9-3D9F4ABB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667CB-4E23-4133-B327-1D8A9C26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Has 3 region</a:t>
            </a:r>
          </a:p>
          <a:p>
            <a:r>
              <a:rPr lang="en-US" altLang="ko-KR" dirty="0"/>
              <a:t>Easy-to-learn(high </a:t>
            </a:r>
            <a:r>
              <a:rPr lang="en-US" altLang="ko-KR" dirty="0" err="1"/>
              <a:t>corr</a:t>
            </a:r>
            <a:r>
              <a:rPr lang="en-US" altLang="ko-KR" dirty="0"/>
              <a:t>, low var, high conf)</a:t>
            </a:r>
          </a:p>
          <a:p>
            <a:r>
              <a:rPr lang="en-US" altLang="ko-KR" dirty="0"/>
              <a:t>Ambiguous(high var)</a:t>
            </a:r>
          </a:p>
          <a:p>
            <a:r>
              <a:rPr lang="en-US" altLang="ko-KR" dirty="0"/>
              <a:t>Hard-to-learn(low </a:t>
            </a:r>
            <a:r>
              <a:rPr lang="en-US" altLang="ko-KR" dirty="0" err="1"/>
              <a:t>corr</a:t>
            </a:r>
            <a:r>
              <a:rPr lang="en-US" altLang="ko-KR" dirty="0"/>
              <a:t>, low var, low conf)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353104-68C5-4BB3-B445-77EE4CA21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50" y="3886200"/>
            <a:ext cx="4248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2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3CF84-6DA0-48D5-9672-6779017C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9435A-8E80-4642-A6DF-8CACEE9C3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Easy-to-learn is straightforward</a:t>
            </a:r>
          </a:p>
          <a:p>
            <a:endParaRPr lang="en-US" altLang="ko-KR" dirty="0"/>
          </a:p>
          <a:p>
            <a:r>
              <a:rPr lang="en-US" altLang="ko-KR" dirty="0"/>
              <a:t>Hard-to-learn and ambiguous is challenging</a:t>
            </a:r>
          </a:p>
          <a:p>
            <a:r>
              <a:rPr lang="en-US" altLang="ko-KR" dirty="0"/>
              <a:t>This is because of labeling error / model is </a:t>
            </a:r>
          </a:p>
          <a:p>
            <a:pPr marL="0" indent="0">
              <a:buNone/>
            </a:pPr>
            <a:r>
              <a:rPr lang="en-US" altLang="ko-KR" dirty="0"/>
              <a:t>  indecisive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62FF4D-CA4A-48C9-AD21-09E41647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158" y="1825625"/>
            <a:ext cx="2939642" cy="392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2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337F2-4808-4911-A7E5-B48C0F6E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Dynamics as Uncertainty</a:t>
            </a:r>
            <a:br>
              <a:rPr lang="en-US" altLang="ko-KR" dirty="0"/>
            </a:br>
            <a:r>
              <a:rPr lang="en-US" altLang="ko-KR" dirty="0"/>
              <a:t>Measures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5B6DE-DB28-4B58-BF54-994EDD427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Reason why failing to predict: intrinsic uncertainty, model uncertainty</a:t>
            </a:r>
          </a:p>
          <a:p>
            <a:r>
              <a:rPr lang="en-US" altLang="ko-KR" dirty="0"/>
              <a:t> We use human agreement(multiple human annotation) to check intrinsic uncertainty</a:t>
            </a:r>
          </a:p>
          <a:p>
            <a:endParaRPr lang="en-US" altLang="ko-KR" dirty="0"/>
          </a:p>
          <a:p>
            <a:r>
              <a:rPr lang="en-US" altLang="ko-KR" dirty="0"/>
              <a:t>Human agreement has strong relationship with confidence</a:t>
            </a:r>
          </a:p>
          <a:p>
            <a:r>
              <a:rPr lang="en-US" altLang="ko-KR" dirty="0"/>
              <a:t>Variability has relationship with model uncertainty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7B3AA7-2AC9-4ABC-B109-455D57130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83" r="-1" b="-1"/>
          <a:stretch/>
        </p:blipFill>
        <p:spPr>
          <a:xfrm>
            <a:off x="9315888" y="4604875"/>
            <a:ext cx="2674776" cy="19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3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1189</Words>
  <Application>Microsoft Office PowerPoint</Application>
  <PresentationFormat>와이드스크린</PresentationFormat>
  <Paragraphs>137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Dataset Cartography: Mapping and Diagnosing Dataset with Training Dynamics</vt:lpstr>
      <vt:lpstr>Purpose of this paper</vt:lpstr>
      <vt:lpstr>Datamap</vt:lpstr>
      <vt:lpstr>Training Dynamics</vt:lpstr>
      <vt:lpstr>Confidence</vt:lpstr>
      <vt:lpstr>Variability</vt:lpstr>
      <vt:lpstr>Datamap</vt:lpstr>
      <vt:lpstr>Datamap</vt:lpstr>
      <vt:lpstr>Training Dynamics as Uncertainty Measures</vt:lpstr>
      <vt:lpstr>Human agrement</vt:lpstr>
      <vt:lpstr>Data Selection(WinoGrande)</vt:lpstr>
      <vt:lpstr>Data Selection(SNLI, MultiNLI)</vt:lpstr>
      <vt:lpstr>Ambiguous subset, Easy-to-Learn subset</vt:lpstr>
      <vt:lpstr>Detecting mislabeled examples</vt:lpstr>
      <vt:lpstr>How to detect mislabeled?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Cartography: Mapping and Diagnosing Dataset with Training Dynamics</dc:title>
  <dc:creator>김주찬</dc:creator>
  <cp:lastModifiedBy>김주찬</cp:lastModifiedBy>
  <cp:revision>35</cp:revision>
  <dcterms:created xsi:type="dcterms:W3CDTF">2021-01-10T03:55:44Z</dcterms:created>
  <dcterms:modified xsi:type="dcterms:W3CDTF">2021-01-11T10:29:13Z</dcterms:modified>
</cp:coreProperties>
</file>