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5" autoAdjust="0"/>
    <p:restoredTop sz="65684" autoAdjust="0"/>
  </p:normalViewPr>
  <p:slideViewPr>
    <p:cSldViewPr snapToGrid="0">
      <p:cViewPr varScale="1">
        <p:scale>
          <a:sx n="75" d="100"/>
          <a:sy n="75" d="100"/>
        </p:scale>
        <p:origin x="18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6596A-4653-4686-9C16-B58CC225F4AD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5F244-C890-4B24-A5CB-274546EE4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64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E(</a:t>
            </a:r>
            <a:r>
              <a:rPr lang="en-US" altLang="ko-KR" dirty="0" err="1"/>
              <a:t>q,sj,rj</a:t>
            </a:r>
            <a:r>
              <a:rPr lang="en-US" altLang="ko-KR" dirty="0"/>
              <a:t>) in R^H is a dense representation of triplet</a:t>
            </a:r>
          </a:p>
          <a:p>
            <a:endParaRPr lang="en-US" altLang="ko-KR" dirty="0"/>
          </a:p>
          <a:p>
            <a:r>
              <a:rPr lang="en-US" altLang="ko-KR" dirty="0"/>
              <a:t>Question : q</a:t>
            </a:r>
          </a:p>
          <a:p>
            <a:r>
              <a:rPr lang="en-US" altLang="ko-KR" dirty="0"/>
              <a:t>Passage corpus : p</a:t>
            </a:r>
          </a:p>
          <a:p>
            <a:r>
              <a:rPr lang="en-US" altLang="ko-KR" dirty="0"/>
              <a:t>Passage pair: </a:t>
            </a:r>
            <a:r>
              <a:rPr lang="en-US" altLang="ko-KR" dirty="0" err="1"/>
              <a:t>pj</a:t>
            </a:r>
            <a:endParaRPr lang="en-US" altLang="ko-KR" dirty="0"/>
          </a:p>
          <a:p>
            <a:r>
              <a:rPr lang="en-US" altLang="ko-KR" dirty="0"/>
              <a:t>Span within </a:t>
            </a:r>
            <a:r>
              <a:rPr lang="en-US" altLang="ko-KR" dirty="0" err="1"/>
              <a:t>pj</a:t>
            </a:r>
            <a:r>
              <a:rPr lang="en-US" altLang="ko-KR" dirty="0"/>
              <a:t> : </a:t>
            </a:r>
            <a:r>
              <a:rPr lang="en-US" altLang="ko-KR" dirty="0" err="1"/>
              <a:t>sj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5F244-C890-4B24-A5CB-274546EE49B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548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DB204-0074-4EF9-92A9-39E1FE896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A0F0E-479C-44DD-907D-0CF7CEFF5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8B3ADC-E9B0-4C65-AD76-0133F2E7D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E1D-984B-4D6F-880B-06B39F94BEDA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5A3E4-8C06-4F19-B552-88F121EE9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A836BB-BEC1-44D4-A92D-CDD7F2B4D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B7B5-695D-4479-B747-086DCC74D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17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C56A7-ECFE-43DF-BA22-0D96777E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E498C7-5996-4E84-ABE0-58F5C54DC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03BDBF-1FE6-4859-9307-0CF54592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E1D-984B-4D6F-880B-06B39F94BEDA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381D73-10D1-42FB-B9F4-EE85741EF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BE5BE-B1FC-4FA4-8A10-CB6BD769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B7B5-695D-4479-B747-086DCC74D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573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AE9A31-257D-44B5-8B88-B9D99355B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DA2ECE-FAFC-4BDA-BF20-377562DBF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97F02D-7F13-4234-8B84-F1EC9FF6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E1D-984B-4D6F-880B-06B39F94BEDA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6AAFF-A1D6-4482-B8D1-BE656916A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BA6B1C-12FC-4876-AD73-3C6CF51E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B7B5-695D-4479-B747-086DCC74D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28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99A81-B38A-43C2-94ED-D8AC4C12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65963E-A7B9-46E7-9825-D6612081A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61DD8-B580-45B3-A6E3-39D570CDF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E1D-984B-4D6F-880B-06B39F94BEDA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DD25A6-39C8-46C1-9432-C754E4F6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259A9-F230-45FE-9646-B5D5A318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B7B5-695D-4479-B747-086DCC74D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78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6CC91-ED33-42C6-AFA1-80F52BA5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F66026-99EF-41F3-A750-FE4022613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839F5F-693B-40FE-9CB0-5339817B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E1D-984B-4D6F-880B-06B39F94BEDA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A3C79-F188-4956-B954-135EE3E5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22EF83-B347-4AB9-B8AC-6F967533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B7B5-695D-4479-B747-086DCC74D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36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0B17D-5B7B-49AF-8E68-A414C02C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633D43-FEE9-4408-AFF4-9175D7600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59850D-2266-4C87-A576-A5D3A8D2F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16D4D0-CF13-44B4-BE6A-4A03AF6F8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E1D-984B-4D6F-880B-06B39F94BEDA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F6B19-CA46-4554-9535-0DBFD0F7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B6D90E-BA04-40F2-8C5D-192B7983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B7B5-695D-4479-B747-086DCC74D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8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2E625-6621-4A10-B4A4-4663EA22D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9D1A62-0CBB-4F40-84F0-16983241B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25AA1C-0D92-4826-AB8B-087564D4E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5DE6C2-31D1-41D7-A8C1-F641799A6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0A9063-2C86-45F2-935F-DA968E809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2769A1-E470-43D8-9B75-8BF7BAAE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E1D-984B-4D6F-880B-06B39F94BEDA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EB5662-CA42-4DF6-9968-8DF566701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730945-F454-459E-B42A-EDFC65206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B7B5-695D-4479-B747-086DCC74D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55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A99F7-8F4B-4E6D-8B45-2B76EC33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CCE436-E768-493E-9040-AF33BFE2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E1D-984B-4D6F-880B-06B39F94BEDA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FD9A83-14D2-4EF2-85E8-CCB030108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FAD2F4-36A6-4F4A-B9C6-0A1A79A5B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B7B5-695D-4479-B747-086DCC74D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0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3E56D5-6029-4BC4-809D-57039530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E1D-984B-4D6F-880B-06B39F94BEDA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3338D2-5608-4DD1-B6A2-48EE7960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FE406D-E6D5-4E70-9AC5-89B34552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B7B5-695D-4479-B747-086DCC74D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5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55770-F7A4-4D27-A966-97A9A3A52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3694B4-6388-4310-A569-0D2A26F00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7F3A38-D4C1-4F5B-A4E1-8815654D1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6E3D5C-49F0-4209-B4B1-FB678165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E1D-984B-4D6F-880B-06B39F94BEDA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030CAA-64A5-4EF5-9914-A578A2C9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122150-9C1A-4E95-AFDF-74178569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B7B5-695D-4479-B747-086DCC74D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43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B9F72-E4B4-452B-AC81-3C870E21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5CDF7F-F60B-40AC-8283-CCEEB52AD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DD02E9-B25A-43AF-9E7C-889CCA7CE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42F6B-8BFF-4CA9-BE1E-BA2D9914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E1D-984B-4D6F-880B-06B39F94BEDA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861CBA-B42E-4274-B79A-3D65544F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A86956-540A-45FF-BF85-0DEEE1EC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B7B5-695D-4479-B747-086DCC74D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4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1F392E-00E4-4764-A89B-B196D787A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8A3B99-F904-4E9A-9671-F9BEE09BA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D93072-30AB-4345-B350-751579AE8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E6E1D-984B-4D6F-880B-06B39F94BEDA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AC6B8-E4B9-40AC-A489-35079DF5D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649D99-4C75-4055-9119-DBAAF0CFF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DB7B5-695D-4479-B747-086DCC74D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31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CC5C5-8102-4678-839C-F883EB8273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err="1"/>
              <a:t>ReCONSIDER</a:t>
            </a:r>
            <a:r>
              <a:rPr lang="en-US" altLang="ko-KR" sz="3600" dirty="0"/>
              <a:t>: Re-Ranking using Span-Focused Cross-Attention for Open Domain </a:t>
            </a:r>
            <a:r>
              <a:rPr lang="en-US" altLang="ko-KR" sz="3600" dirty="0" err="1"/>
              <a:t>Quesetion</a:t>
            </a:r>
            <a:r>
              <a:rPr lang="en-US" altLang="ko-KR" sz="3600" dirty="0"/>
              <a:t> Answering</a:t>
            </a:r>
            <a:endParaRPr lang="ko-KR" altLang="en-US" sz="3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C59251-FCC4-431F-9639-ABC48E9B5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김주찬</a:t>
            </a:r>
          </a:p>
        </p:txBody>
      </p:sp>
    </p:spTree>
    <p:extLst>
      <p:ext uri="{BB962C8B-B14F-4D97-AF65-F5344CB8AC3E}">
        <p14:creationId xmlns:p14="http://schemas.microsoft.com/office/powerpoint/2010/main" val="362846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A6B2B-89F7-4F73-8D2A-62996FE7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Purpose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F87862-4CD9-4F9D-893F-BE09A93B6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S-O-A MRC models for Open Domain QA achieved high recall but low accuracy</a:t>
            </a:r>
          </a:p>
          <a:p>
            <a:pPr lvl="1"/>
            <a:r>
              <a:rPr lang="en-US" altLang="ko-KR" dirty="0"/>
              <a:t>So need answer re-ranking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AC2799-C3CD-42CA-A48D-EDD596BBA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241" y="3167063"/>
            <a:ext cx="44291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3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D664-8452-4503-A24F-F198BF3F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Re-Ranking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360D9A-4A26-424E-A2DB-963203004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Span focused  re-ranking model R, that learn a distribution p over top-K (</a:t>
            </a:r>
            <a:r>
              <a:rPr lang="en-US" altLang="ko-KR" dirty="0" err="1"/>
              <a:t>pj</a:t>
            </a:r>
            <a:r>
              <a:rPr lang="en-US" altLang="ko-KR" dirty="0"/>
              <a:t>, </a:t>
            </a:r>
            <a:r>
              <a:rPr lang="en-US" altLang="ko-KR" dirty="0" err="1"/>
              <a:t>sj</a:t>
            </a:r>
            <a:r>
              <a:rPr lang="en-US" altLang="ko-KR" dirty="0"/>
              <a:t>) pairs 1&lt;=j&lt;=K, given question q</a:t>
            </a:r>
          </a:p>
          <a:p>
            <a:endParaRPr lang="en-US" altLang="ko-KR" dirty="0"/>
          </a:p>
          <a:p>
            <a:r>
              <a:rPr lang="en-US" altLang="ko-KR" dirty="0"/>
              <a:t>Model scores every (q, </a:t>
            </a:r>
            <a:r>
              <a:rPr lang="en-US" altLang="ko-KR" dirty="0" err="1"/>
              <a:t>pj</a:t>
            </a:r>
            <a:r>
              <a:rPr lang="en-US" altLang="ko-KR" dirty="0"/>
              <a:t>, </a:t>
            </a:r>
            <a:r>
              <a:rPr lang="en-US" altLang="ko-KR" dirty="0" err="1"/>
              <a:t>sj</a:t>
            </a:r>
            <a:r>
              <a:rPr lang="en-US" altLang="ko-KR" dirty="0"/>
              <a:t>) triplet and normalize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089673-A0BD-4181-9FD7-DB12987C7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193" y="3691731"/>
            <a:ext cx="3715862" cy="9183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B8C36D7-CD18-4DCC-9A4C-4F9C7431B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872" y="4542631"/>
            <a:ext cx="3977928" cy="115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7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8D515-3606-4492-81AA-4258D130D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Re-Ranking Model(R)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61E097-339F-4F6E-8E16-4621882ED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Span-focused tuple encoding</a:t>
            </a:r>
          </a:p>
          <a:p>
            <a:pPr lvl="1"/>
            <a:r>
              <a:rPr lang="en-US" altLang="ko-KR" dirty="0"/>
              <a:t>Compute E using representation of [CLS] token of a BERT model</a:t>
            </a:r>
            <a:r>
              <a:rPr lang="ko-KR" altLang="en-US" dirty="0"/>
              <a:t> </a:t>
            </a:r>
            <a:r>
              <a:rPr lang="en-US" altLang="ko-KR" dirty="0"/>
              <a:t>applied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span-focused encoding</a:t>
            </a:r>
          </a:p>
          <a:p>
            <a:pPr lvl="2"/>
            <a:r>
              <a:rPr lang="en-US" altLang="ko-KR" dirty="0"/>
              <a:t>1. Marking the tokens of </a:t>
            </a:r>
            <a:r>
              <a:rPr lang="en-US" altLang="ko-KR" dirty="0" err="1"/>
              <a:t>sj</a:t>
            </a:r>
            <a:r>
              <a:rPr lang="en-US" altLang="ko-KR" dirty="0"/>
              <a:t> with special start/end symbol [A]/[/A],</a:t>
            </a:r>
          </a:p>
          <a:p>
            <a:pPr lvl="2"/>
            <a:r>
              <a:rPr lang="en-US" altLang="ko-KR" dirty="0"/>
              <a:t>2. Followed by concatenating [CLS] and question token using [SEP]</a:t>
            </a:r>
          </a:p>
          <a:p>
            <a:r>
              <a:rPr lang="en-US" altLang="ko-KR" dirty="0"/>
              <a:t>Training</a:t>
            </a:r>
          </a:p>
          <a:p>
            <a:pPr lvl="1"/>
            <a:r>
              <a:rPr lang="en-US" altLang="ko-KR" dirty="0"/>
              <a:t>Obtain top K predictions (</a:t>
            </a:r>
            <a:r>
              <a:rPr lang="en-US" altLang="ko-KR" dirty="0" err="1"/>
              <a:t>pj</a:t>
            </a:r>
            <a:r>
              <a:rPr lang="en-US" altLang="ko-KR" dirty="0"/>
              <a:t>, </a:t>
            </a:r>
            <a:r>
              <a:rPr lang="en-US" altLang="ko-KR" dirty="0" err="1"/>
              <a:t>sj</a:t>
            </a:r>
            <a:r>
              <a:rPr lang="en-US" altLang="ko-KR" dirty="0"/>
              <a:t>) of model M for each question qi in training set</a:t>
            </a:r>
          </a:p>
          <a:p>
            <a:pPr lvl="1"/>
            <a:r>
              <a:rPr lang="en-US" altLang="ko-KR" dirty="0"/>
              <a:t>Divide into pos if </a:t>
            </a:r>
            <a:r>
              <a:rPr lang="en-US" altLang="ko-KR" dirty="0" err="1"/>
              <a:t>sj</a:t>
            </a:r>
            <a:r>
              <a:rPr lang="en-US" altLang="ko-KR" dirty="0"/>
              <a:t> is definitive </a:t>
            </a:r>
            <a:r>
              <a:rPr lang="en-US" altLang="ko-KR" dirty="0" err="1"/>
              <a:t>groundtruth</a:t>
            </a:r>
            <a:r>
              <a:rPr lang="en-US" altLang="ko-KR" dirty="0"/>
              <a:t>, else neg</a:t>
            </a:r>
          </a:p>
          <a:p>
            <a:pPr lvl="1"/>
            <a:r>
              <a:rPr lang="en-US" altLang="ko-KR" dirty="0"/>
              <a:t>Train R using mini-batch gradient descent</a:t>
            </a:r>
          </a:p>
          <a:p>
            <a:pPr lvl="2"/>
            <a:r>
              <a:rPr lang="en-US" altLang="ko-KR" dirty="0"/>
              <a:t>For each </a:t>
            </a:r>
            <a:r>
              <a:rPr lang="en-US" altLang="ko-KR" dirty="0" err="1"/>
              <a:t>iter</a:t>
            </a:r>
            <a:r>
              <a:rPr lang="en-US" altLang="ko-KR" dirty="0"/>
              <a:t>, for q, include 1 random pos and m-1 random neg</a:t>
            </a:r>
          </a:p>
          <a:p>
            <a:pPr lvl="2"/>
            <a:r>
              <a:rPr lang="en-US" altLang="ko-KR" dirty="0"/>
              <a:t>Maximize likelihood of pos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44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18863-1B37-4B86-BCE7-48F865BF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Baseline Model(M)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F2899-7719-4A35-BEEC-3A06C0D1A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Used S-O-A model of </a:t>
            </a:r>
            <a:r>
              <a:rPr lang="en-US" altLang="ko-KR" dirty="0" err="1"/>
              <a:t>Karpukhin</a:t>
            </a:r>
            <a:r>
              <a:rPr lang="en-US" altLang="ko-KR" dirty="0"/>
              <a:t> et al. (2020)</a:t>
            </a:r>
          </a:p>
          <a:p>
            <a:pPr lvl="1"/>
            <a:r>
              <a:rPr lang="en-US" altLang="ko-KR" dirty="0"/>
              <a:t>Dense passage retriever</a:t>
            </a:r>
          </a:p>
          <a:p>
            <a:pPr lvl="2"/>
            <a:r>
              <a:rPr lang="en-US" altLang="ko-KR" dirty="0"/>
              <a:t>Use Passage encoder </a:t>
            </a:r>
            <a:r>
              <a:rPr lang="en-US" altLang="ko-KR" dirty="0" err="1"/>
              <a:t>fp</a:t>
            </a:r>
            <a:r>
              <a:rPr lang="en-US" altLang="ko-KR" dirty="0"/>
              <a:t>, question encoder </a:t>
            </a:r>
            <a:r>
              <a:rPr lang="en-US" altLang="ko-KR" dirty="0" err="1"/>
              <a:t>fq</a:t>
            </a:r>
            <a:r>
              <a:rPr lang="en-US" altLang="ko-KR" dirty="0"/>
              <a:t> to represent all passages and question as </a:t>
            </a:r>
            <a:r>
              <a:rPr lang="en-US" altLang="ko-KR" dirty="0" err="1"/>
              <a:t>densee</a:t>
            </a:r>
            <a:r>
              <a:rPr lang="en-US" altLang="ko-KR" dirty="0"/>
              <a:t> vector in same space</a:t>
            </a:r>
          </a:p>
          <a:p>
            <a:pPr lvl="2"/>
            <a:r>
              <a:rPr lang="en-US" altLang="ko-KR" dirty="0"/>
              <a:t>Retrieves top 100 passage similar to q base on their inner product</a:t>
            </a:r>
          </a:p>
          <a:p>
            <a:pPr lvl="1"/>
            <a:r>
              <a:rPr lang="en-US" altLang="ko-KR" dirty="0"/>
              <a:t>Span extractive BERT reader</a:t>
            </a:r>
          </a:p>
          <a:p>
            <a:pPr lvl="2"/>
            <a:r>
              <a:rPr lang="en-US" altLang="ko-KR" dirty="0"/>
              <a:t>Input: question q + pos &amp; neg passages </a:t>
            </a:r>
            <a:r>
              <a:rPr lang="en-US" altLang="ko-KR" dirty="0" err="1"/>
              <a:t>pj</a:t>
            </a:r>
            <a:r>
              <a:rPr lang="en-US" altLang="ko-KR" dirty="0"/>
              <a:t> from retriever (q, </a:t>
            </a:r>
            <a:r>
              <a:rPr lang="en-US" altLang="ko-KR" dirty="0" err="1"/>
              <a:t>pj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Tuples encoded as q[SEP]</a:t>
            </a:r>
            <a:r>
              <a:rPr lang="en-US" altLang="ko-KR" dirty="0" err="1"/>
              <a:t>pj</a:t>
            </a:r>
            <a:r>
              <a:rPr lang="en-US" altLang="ko-KR" dirty="0"/>
              <a:t>, without spans being marked</a:t>
            </a:r>
          </a:p>
          <a:p>
            <a:pPr lvl="2"/>
            <a:r>
              <a:rPr lang="en-US" altLang="ko-KR" dirty="0"/>
              <a:t>Distribution over passage </a:t>
            </a:r>
            <a:r>
              <a:rPr lang="en-US" altLang="ko-KR" dirty="0" err="1"/>
              <a:t>ps</a:t>
            </a:r>
            <a:r>
              <a:rPr lang="en-US" altLang="ko-KR" dirty="0"/>
              <a:t> computed</a:t>
            </a:r>
          </a:p>
          <a:p>
            <a:pPr lvl="2"/>
            <a:r>
              <a:rPr lang="en-US" altLang="ko-KR" dirty="0"/>
              <a:t>Start-span prob and end-span prob computed for every token in encoded tuples</a:t>
            </a:r>
          </a:p>
          <a:p>
            <a:pPr lvl="2"/>
            <a:r>
              <a:rPr lang="en-US" altLang="ko-KR" dirty="0"/>
              <a:t>Trained to maximize likelihood of </a:t>
            </a:r>
            <a:r>
              <a:rPr lang="en-US" altLang="ko-KR" dirty="0" err="1"/>
              <a:t>ps</a:t>
            </a:r>
            <a:r>
              <a:rPr lang="en-US" altLang="ko-KR" dirty="0"/>
              <a:t>*</a:t>
            </a:r>
            <a:r>
              <a:rPr lang="en-US" altLang="ko-KR" dirty="0" err="1"/>
              <a:t>ssp</a:t>
            </a:r>
            <a:r>
              <a:rPr lang="en-US" altLang="ko-KR" dirty="0"/>
              <a:t>*</a:t>
            </a:r>
            <a:r>
              <a:rPr lang="en-US" altLang="ko-KR" dirty="0" err="1"/>
              <a:t>esp</a:t>
            </a:r>
            <a:r>
              <a:rPr lang="en-US" altLang="ko-KR" dirty="0"/>
              <a:t> for each correct answer span</a:t>
            </a:r>
          </a:p>
          <a:p>
            <a:pPr lvl="2"/>
            <a:r>
              <a:rPr lang="en-US" altLang="ko-KR" dirty="0"/>
              <a:t>Output top-K</a:t>
            </a:r>
            <a:r>
              <a:rPr lang="ko-KR" altLang="en-US" dirty="0"/>
              <a:t> </a:t>
            </a:r>
            <a:r>
              <a:rPr lang="en-US" altLang="ko-KR" dirty="0"/>
              <a:t>scoring</a:t>
            </a:r>
            <a:r>
              <a:rPr lang="ko-KR" altLang="en-US" dirty="0"/>
              <a:t> </a:t>
            </a:r>
            <a:r>
              <a:rPr lang="en-US" altLang="ko-KR" dirty="0"/>
              <a:t>passage-span</a:t>
            </a:r>
            <a:r>
              <a:rPr lang="ko-KR" altLang="en-US" dirty="0"/>
              <a:t> </a:t>
            </a:r>
            <a:r>
              <a:rPr lang="en-US" altLang="ko-KR" dirty="0"/>
              <a:t>pairs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134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D6584-A6F3-4AE1-BEDF-1B14AF91B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6A068C-9D1D-4DE4-A001-E3262C3FC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Our model showed improved performance</a:t>
            </a:r>
          </a:p>
          <a:p>
            <a:r>
              <a:rPr lang="en-US" altLang="ko-KR" dirty="0"/>
              <a:t>How this model obtained improvement</a:t>
            </a:r>
          </a:p>
          <a:p>
            <a:pPr lvl="1"/>
            <a:r>
              <a:rPr lang="en-US" altLang="ko-KR" dirty="0"/>
              <a:t>Training using hard false-positive style negatives</a:t>
            </a:r>
          </a:p>
          <a:p>
            <a:pPr lvl="1"/>
            <a:r>
              <a:rPr lang="en-US" altLang="ko-KR" dirty="0"/>
              <a:t>Answer-span annotation</a:t>
            </a:r>
          </a:p>
          <a:p>
            <a:r>
              <a:rPr lang="en-US" altLang="ko-KR" dirty="0"/>
              <a:t>K=5 showed best performance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3DDC4E-8D59-47F4-9D68-00B6220D7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482" y="3429000"/>
            <a:ext cx="587351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46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369</Words>
  <Application>Microsoft Office PowerPoint</Application>
  <PresentationFormat>와이드스크린</PresentationFormat>
  <Paragraphs>45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ReCONSIDER: Re-Ranking using Span-Focused Cross-Attention for Open Domain Quesetion Answering</vt:lpstr>
      <vt:lpstr>Purpose</vt:lpstr>
      <vt:lpstr>Re-Ranking Model</vt:lpstr>
      <vt:lpstr>Re-Ranking Model(R)</vt:lpstr>
      <vt:lpstr>Baseline Model(M)</vt:lpstr>
      <vt:lpstr>Experiment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ReCONSIDER: Re-Ranking using Span-Focused Cross-Attention for Open Domain Quesetion Answering</dc:title>
  <dc:creator>김주찬</dc:creator>
  <cp:lastModifiedBy>김주찬</cp:lastModifiedBy>
  <cp:revision>18</cp:revision>
  <dcterms:created xsi:type="dcterms:W3CDTF">2021-02-02T06:58:47Z</dcterms:created>
  <dcterms:modified xsi:type="dcterms:W3CDTF">2021-02-03T11:59:46Z</dcterms:modified>
</cp:coreProperties>
</file>