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824" autoAdjust="0"/>
  </p:normalViewPr>
  <p:slideViewPr>
    <p:cSldViewPr snapToGrid="0">
      <p:cViewPr varScale="1">
        <p:scale>
          <a:sx n="60" d="100"/>
          <a:sy n="60" d="100"/>
        </p:scale>
        <p:origin x="7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FD382-45DF-4A73-9050-40F12086BC25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0FC32-25FC-42B9-A7E9-B2D16D005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label of Di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is the number of documents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P(Di) is the probability of document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being in label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이는 각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분리해서 고려하기 때문에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0FC32-25FC-42B9-A7E9-B2D16D0056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9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Q, K, and V are linear projections from “CLS” embeddings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documents, representing attention queries, key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values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0FC32-25FC-42B9-A7E9-B2D16D0056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6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row of ^Y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logits of start position and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row is the logits of end position.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ystart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yend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labels of start and end positions in the range [0, L-1].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 denotes cross entropy loss function.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0FC32-25FC-42B9-A7E9-B2D16D0056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1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Sj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matrix representing the token embeddings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sentence j (for clarity, we drop the sample index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here);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je defines the start and end positions, and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Lj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length of sentence j.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Attention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가중치의 계산은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attentio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한 부분은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Sj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 attention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계산되고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다른 부분은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position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logit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합으로 계산되는 방식이라고 합니다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fatt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two-layer MLP with output size 1, and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 is the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 applied on the sequence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dimension. j 2 RLj1 denotes the attention weight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each token of sentence j.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0FC32-25FC-42B9-A7E9-B2D16D0056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9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an edge between two nodes if they are originally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same document (solid line in Figure 4).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Add an edge between two nodes from different documents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sentences representing the two nodes both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named entities or noun phrases (can be different) in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question (dashed line in Figure 4).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Add an edge between two nodes from different documents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sentences representing the two nodes have the same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 entities or noun phrases (dotted line in Figure 4).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type of edge is that we want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GNN to grasp the global information presented within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document.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design 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and third types of edge to better capture such cross document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reasoning path.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 nodes and reasoning is achieved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conducting message passing over nodes with contextual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 h0j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represents initial node embedding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sentence embedding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sj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the calculation of node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embedding after one hop (or layer) can be formulated as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is the set of all edge types,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Nrj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neighbors of node j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edge type r 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hkn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node representation of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noden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layer k. 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| indicates the size of the neighboring set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of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fs,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fg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defines a transform on the input node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representations, and can be implemented with a MLP.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gk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 , which is a vector consisting of values between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and 1, is to control the amount information from computed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ukj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from the original node representation</a:t>
            </a:r>
          </a:p>
          <a:p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hkj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Function act denotes a non-linear activation function.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0FC32-25FC-42B9-A7E9-B2D16D0056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0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BCE() represents binary cross entropy loss function;</a:t>
            </a:r>
          </a:p>
          <a:p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ysp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yans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the labels of support sentences and answer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respectively.We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 a weight  to span loss to account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scale difference of different losses.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0FC32-25FC-42B9-A7E9-B2D16D0056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Ablation study results on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HotpotQA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 set.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PR(0,1) stands for giving 0 score to non-gold documents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1 score to all gold documents when preparing pairwise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labels, and PR(0,1,2) stands for giving 2 score to the gold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with answer span.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0FC32-25FC-42B9-A7E9-B2D16D0056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3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DF9C2-2612-4855-A91C-684B7B370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876992-531E-419C-9F3C-5569848B1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3702-E0EC-4428-A8C2-E80164C2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DA4-A89E-4338-8518-0BB69E51F51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9119C-3F41-4AD1-9A7E-7DCCE021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00AC6-4E23-445B-8040-C9B6C75E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5419-8C27-4B42-BFBB-39A05CDAF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4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80C32-F61C-4667-AFD6-3BB889A7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2F6E46-D5A4-4245-85FC-D64BFAEBA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AF241-752E-4BFB-9E75-0B7E8F54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DA4-A89E-4338-8518-0BB69E51F51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FBDEC-A0C5-4DF8-8AB7-46084D95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FB8FC-EF48-4E6E-82A3-EA33BFD8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5419-8C27-4B42-BFBB-39A05CDAF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7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CE044F-8A2F-4269-B703-6B6B289EF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5F42A-2E01-460B-AA8C-BCFAD651E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B4C87-4259-4FE3-98F3-60B8D31E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DA4-A89E-4338-8518-0BB69E51F51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07F67-E1D6-4706-8B08-7E43D9FC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C5B7D-660C-4D61-9F7E-24F97CE2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5419-8C27-4B42-BFBB-39A05CDAF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1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5D784-70EB-4266-AAE5-4F9284A5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91D9E-7036-472A-8438-0C062FE9D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FDF22-61B1-4E25-9150-94C0D5D2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DA4-A89E-4338-8518-0BB69E51F51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27551-BE25-4193-8699-F0D550FB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7332B-7328-4BA5-8034-565819AB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5419-8C27-4B42-BFBB-39A05CDAF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3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7E043-BA71-4C78-9634-983623A0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35502-05FD-49EF-87ED-F9226A1D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031BC-7472-4C59-971C-5CCCA9F2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DA4-A89E-4338-8518-0BB69E51F51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DCEEB-C079-4E35-B640-E670087E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DA452-8D51-4A2D-8A94-CBC1190F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5419-8C27-4B42-BFBB-39A05CDAF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9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42EB5-32F3-4233-AC64-2F538691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C80B3-8500-4959-903D-DB99B8F81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108667-2A50-45DF-B2B5-FA7FD75FE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1CF3B-EEDF-4A5A-9401-AB04B379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DA4-A89E-4338-8518-0BB69E51F51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A89B06-2459-4A13-9B0F-1B98B99B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B2496-8B3D-461E-B62A-4BDA20AF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5419-8C27-4B42-BFBB-39A05CDAF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0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40890-E03D-4971-8B71-E9ACDD1D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B68E3-7F06-4656-9E4E-F18FDB30F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8689A-F26C-493B-9588-FFBC7AFD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133BA2-34E2-45B5-BAF2-80D842699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FF06F1-6FF3-4131-A6E8-6848D0DB1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BB7D15-C256-43C7-A341-EC7501CF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DA4-A89E-4338-8518-0BB69E51F51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3CE5CE-6E46-431A-9D6B-9D3832AE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78C102-6A20-4B5C-975A-CA6FC15E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5419-8C27-4B42-BFBB-39A05CDAF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2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28B2F-E416-4FE2-A81C-999B1984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76F8D4-B77F-4F27-B355-3BCE0197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DA4-A89E-4338-8518-0BB69E51F51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69795C-EC94-44C5-B7ED-9644101B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AA9689-BB7E-485D-8BFD-AE5B31EB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5419-8C27-4B42-BFBB-39A05CDAF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9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F63E5-5732-4605-99AD-0E47186B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DA4-A89E-4338-8518-0BB69E51F51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D5488D-8B43-4403-A4D3-7A076670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6FD73E-A552-4FA2-9E72-140B2D2A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5419-8C27-4B42-BFBB-39A05CDAF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4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762B3-57C8-4C2E-B377-094DFBDD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16E1B-67D9-4710-8F45-2654136BB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D8E5F-02BD-4456-B035-2134D7C66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06EF3A-8763-4996-8399-1573AB7B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DA4-A89E-4338-8518-0BB69E51F51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77486-48CA-4418-A383-0935F06F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17117-DD89-4FB0-8961-9B0B6EB0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5419-8C27-4B42-BFBB-39A05CDAF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8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54AC4-8FE6-4F4C-9452-0FB59CF2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DB234A-730E-4304-81D9-D2B72C5AD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D7CD30-5704-4B7A-864E-EAB1F3C2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52B51-EBC2-45AC-A375-AAB126D9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BDA4-A89E-4338-8518-0BB69E51F51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7B495-25F0-427B-9DFB-58E6C69D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E24BC-92A9-4397-AE7C-0A4556ED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5419-8C27-4B42-BFBB-39A05CDAF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0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7F2B0E-3A8F-4D44-85F9-6E53A2E3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22FF7-B145-414C-AD81-21BB918D9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06FED-6B53-41FA-9EA5-98EEE94D2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BDA4-A89E-4338-8518-0BB69E51F510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21040-4913-4E62-88D7-18E6136DE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A412B-9655-4A90-AF12-61755A80F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5419-8C27-4B42-BFBB-39A05CDAF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3CBE1-6B9B-46A6-A3E9-3E772BCCB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Select, Answer and Explain: Interpretable Multi-hop Reading Comprehension</a:t>
            </a:r>
            <a:br>
              <a:rPr lang="en-US" altLang="ko-KR" sz="3600" dirty="0"/>
            </a:br>
            <a:r>
              <a:rPr lang="en-US" altLang="ko-KR" sz="3600" dirty="0"/>
              <a:t>over Multiple Documents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002EA7-85CA-4D8A-8088-71A2D2A4D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김주찬</a:t>
            </a:r>
          </a:p>
        </p:txBody>
      </p:sp>
    </p:spTree>
    <p:extLst>
      <p:ext uri="{BB962C8B-B14F-4D97-AF65-F5344CB8AC3E}">
        <p14:creationId xmlns:p14="http://schemas.microsoft.com/office/powerpoint/2010/main" val="180877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8196-EDBB-417A-8856-9B0472CF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Supporting Sentence Prediction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209FA-5C4C-4D5F-8E7C-9B0E13114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After message passing on the graph with predefined number of hops, each node has its final representation </a:t>
            </a:r>
            <a:r>
              <a:rPr lang="en-US" altLang="ko-KR" dirty="0" err="1"/>
              <a:t>hj</a:t>
            </a:r>
            <a:r>
              <a:rPr lang="en-US" altLang="ko-KR" dirty="0"/>
              <a:t> .</a:t>
            </a:r>
          </a:p>
          <a:p>
            <a:endParaRPr lang="en-US" altLang="ko-KR" dirty="0"/>
          </a:p>
          <a:p>
            <a:r>
              <a:rPr lang="en-US" altLang="ko-KR" dirty="0"/>
              <a:t>The final training loss is the summation of span prediction, support sentence prediction and answer type prediction losses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0B204C-90C5-411E-9386-85307F0C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02" y="2944551"/>
            <a:ext cx="3143250" cy="419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293152-C4B6-45D5-8D81-FF8B327ED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291" y="4520637"/>
            <a:ext cx="457200" cy="238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6E8F9A-54E7-412B-BB2D-6D39061F5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491" y="4492062"/>
            <a:ext cx="12382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0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1C7C5-4610-4123-9D43-9CB41BEA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49643-FB8F-4D72-AD54-0C10F469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SAE (Bert-base) and SAE-large(Roberta) showed better result than Baseline</a:t>
            </a:r>
          </a:p>
          <a:p>
            <a:endParaRPr lang="en-US" altLang="ko-KR" dirty="0"/>
          </a:p>
          <a:p>
            <a:r>
              <a:rPr lang="en-US" altLang="ko-KR" dirty="0"/>
              <a:t>Adding MHSA and PR gives better performance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56DAEC-8CDB-4012-A7C2-F9C4495E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829594"/>
            <a:ext cx="4895850" cy="2171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F31AB0-D30D-47F4-8D41-338FD3AD4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922" y="4363656"/>
            <a:ext cx="4916548" cy="11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4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9E9F4-298F-4E18-BA6B-31A3A97A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Purpose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paper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AEDAF-C765-450E-AF0C-5384EB31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Propose an effective and interpretable Select, Answer and Explain(SAE) system to solve the multi-doc RC problem.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8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93D19-07FB-481C-BE4D-46BD3A4A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Select, Answer and Explain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7F62ED3-BCC4-4613-9F8E-F7DED61ED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Designed a document selection module to filter out answer-unrelated documents and remove distracting information</a:t>
            </a:r>
          </a:p>
          <a:p>
            <a:endParaRPr lang="en-US" altLang="ko-KR" sz="2000" dirty="0"/>
          </a:p>
          <a:p>
            <a:r>
              <a:rPr lang="en-US" altLang="ko-KR" sz="2000" dirty="0"/>
              <a:t>‘Answer and explain’ model is trained in a multi-task learning way to jointly predict answer and supporting sentences on gold docs.</a:t>
            </a:r>
          </a:p>
          <a:p>
            <a:endParaRPr lang="en-US" altLang="ko-KR" sz="2000" dirty="0"/>
          </a:p>
          <a:p>
            <a:r>
              <a:rPr lang="en-US" altLang="ko-KR" sz="2000" dirty="0"/>
              <a:t>Contextual sentence embedding is summarized over token representations based on mixed attentive pooling mechanism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E22820-DE78-4C1B-8E68-A1314CA1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409" y="1825625"/>
            <a:ext cx="5164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0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D9DFE-C9CC-408F-A270-9B274FE4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gold docs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63178-D642-4FA0-9D26-29E37004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393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For every document, generate an input to feed through BERT by concatenating </a:t>
            </a:r>
            <a:r>
              <a:rPr lang="fr-FR" altLang="ko-KR" dirty="0"/>
              <a:t>“[CLS]” + question + “[SEP]” + document + “[SEP]”</a:t>
            </a:r>
          </a:p>
          <a:p>
            <a:endParaRPr lang="fr-FR" altLang="ko-KR" dirty="0"/>
          </a:p>
          <a:p>
            <a:r>
              <a:rPr lang="en-US" altLang="ko-KR" dirty="0"/>
              <a:t>Use the “[CLS]” token output from BERT as a summary vector for each question/document pair.</a:t>
            </a:r>
          </a:p>
          <a:p>
            <a:endParaRPr lang="en-US" altLang="ko-KR" dirty="0"/>
          </a:p>
          <a:p>
            <a:r>
              <a:rPr lang="en-US" altLang="ko-KR" dirty="0"/>
              <a:t>Lastly, using this summarized </a:t>
            </a:r>
            <a:r>
              <a:rPr lang="en-US" altLang="ko-KR" dirty="0" err="1"/>
              <a:t>vec</a:t>
            </a:r>
            <a:r>
              <a:rPr lang="en-US" altLang="ko-KR" dirty="0"/>
              <a:t>, project it to 1-d and calculate binary Cross Entropy loss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1F6320-5738-48DC-BB2A-55C082959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970" y="2113399"/>
            <a:ext cx="3695700" cy="942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9CD564-102D-4972-8EB9-9C208641E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833" y="5293467"/>
            <a:ext cx="28479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9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5122-14EE-4AC0-B011-33EC30BE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gold docs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FA137-C9B5-40D6-B485-68F6BD8F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MHSA</a:t>
            </a:r>
          </a:p>
          <a:p>
            <a:pPr lvl="1"/>
            <a:r>
              <a:rPr lang="en-US" altLang="ko-KR" dirty="0"/>
              <a:t>to encourage inter-document interactions</a:t>
            </a:r>
          </a:p>
          <a:p>
            <a:endParaRPr lang="en-US" altLang="ko-KR" dirty="0"/>
          </a:p>
          <a:p>
            <a:r>
              <a:rPr lang="en-US" altLang="ko-KR" dirty="0"/>
              <a:t>Pairwise Bi-Linear Layer</a:t>
            </a:r>
          </a:p>
          <a:p>
            <a:pPr lvl="1"/>
            <a:r>
              <a:rPr lang="en-US" altLang="ko-KR" dirty="0"/>
              <a:t>to better distinguish a small set of gold documents from the rest distracting documents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028D84-44A0-4496-AFF1-FDE03C5AD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547" y="1338082"/>
            <a:ext cx="4392159" cy="2307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B53C0C-E577-4E40-8FE8-4A8559492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213" y="4001294"/>
            <a:ext cx="2790825" cy="933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ADD297-EE85-4362-9185-BC9E5C5F3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912" y="5519918"/>
            <a:ext cx="2257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0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5BEE8-61ED-4652-9051-86E7D838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Answer and Explain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6161E-D91F-4886-AD82-3973EA7C0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Answer Prediction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Supporting sentence prediction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16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AF897-3F05-4148-817F-AB4CE24F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Answer Prediction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39DFF-0D83-489F-B0AB-68045B8C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2-layer Multilayer Perceptron (MLP) with output size 2 is applied to the BERT output Hi</a:t>
            </a:r>
          </a:p>
          <a:p>
            <a:r>
              <a:rPr lang="en-US" altLang="ko-KR" dirty="0"/>
              <a:t>output is used for start position prediction, and the other for end position prediction,</a:t>
            </a:r>
          </a:p>
          <a:p>
            <a:r>
              <a:rPr lang="en-US" altLang="ko-KR" dirty="0"/>
              <a:t>We calculate the cross entropy between logits of all possible indices from 1 to L, and the true start and end position of answer span.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A645A1-8A19-409A-A7F6-9EDCAD106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863" y="2849241"/>
            <a:ext cx="5781259" cy="11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3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74DD5-52B6-4C12-8092-D73A3DAA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Supporting Sentence Prediction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9559C-A134-46E5-80C3-D16F35213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Attention-based summarized sentence representation to introduce complementary information from answer prediction.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78D393-4397-49FE-A752-65FD22B2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9959"/>
            <a:ext cx="5168188" cy="12183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3441C0-BC26-4DC6-8DA4-2987527B4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221" y="4108411"/>
            <a:ext cx="3860440" cy="10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3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CDF72-C477-4D4D-A9AD-746C9E83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Suporting</a:t>
            </a:r>
            <a:r>
              <a:rPr lang="en-US" altLang="ko-KR" dirty="0"/>
              <a:t> Sentence Prediction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ECCEB-904C-4566-A3C2-2459E8F9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GNN model over sentence embeddings </a:t>
            </a:r>
            <a:r>
              <a:rPr lang="en-US" altLang="ko-KR" dirty="0" err="1"/>
              <a:t>sj</a:t>
            </a:r>
            <a:r>
              <a:rPr lang="en-US" altLang="ko-KR" dirty="0"/>
              <a:t> to explicitly facilitate multi-hop reasoning over all sentences from the predicted gold documents</a:t>
            </a:r>
          </a:p>
          <a:p>
            <a:endParaRPr lang="en-US" altLang="ko-KR" dirty="0"/>
          </a:p>
          <a:p>
            <a:r>
              <a:rPr lang="en-US" altLang="ko-KR" dirty="0"/>
              <a:t>For Message Passing, we use multi-relational GCN with gating mechanism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2AF79D-B916-431A-A65C-52422C517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014" y="1631448"/>
            <a:ext cx="2543175" cy="2343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B0ED5D-9699-4E89-BE5C-C9609E4AD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588" y="4617033"/>
            <a:ext cx="32480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973</Words>
  <Application>Microsoft Office PowerPoint</Application>
  <PresentationFormat>와이드스크린</PresentationFormat>
  <Paragraphs>137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Select, Answer and Explain: Interpretable Multi-hop Reading Comprehension over Multiple Documents</vt:lpstr>
      <vt:lpstr>Purpose of this paper</vt:lpstr>
      <vt:lpstr>Select, Answer and Explain</vt:lpstr>
      <vt:lpstr>Select gold docs</vt:lpstr>
      <vt:lpstr>Select gold docs</vt:lpstr>
      <vt:lpstr>Answer and Explain</vt:lpstr>
      <vt:lpstr>Answer Prediction</vt:lpstr>
      <vt:lpstr>Supporting Sentence Prediction</vt:lpstr>
      <vt:lpstr>Suporting Sentence Prediction</vt:lpstr>
      <vt:lpstr>Supporting Sentence Prediction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Select, Answer and Explain: Interpretable Multi-hop Reading Comprehension over Multiple Documents</dc:title>
  <dc:creator>김주찬</dc:creator>
  <cp:lastModifiedBy>김주찬</cp:lastModifiedBy>
  <cp:revision>17</cp:revision>
  <dcterms:created xsi:type="dcterms:W3CDTF">2021-01-18T04:47:49Z</dcterms:created>
  <dcterms:modified xsi:type="dcterms:W3CDTF">2021-01-18T09:39:02Z</dcterms:modified>
</cp:coreProperties>
</file>