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0" r:id="rId12"/>
    <p:sldId id="278" r:id="rId13"/>
    <p:sldId id="274" r:id="rId14"/>
    <p:sldId id="279" r:id="rId15"/>
    <p:sldId id="281" r:id="rId1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840" y="-114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2/4/2015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6792" y="1437928"/>
            <a:ext cx="7327327" cy="39882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CA" sz="4800" b="1" dirty="0" smtClean="0">
                <a:solidFill>
                  <a:srgbClr val="000000"/>
                </a:solidFill>
                <a:latin typeface="Arial Bold"/>
                <a:cs typeface="Arial Bold"/>
              </a:rPr>
              <a:t>C H A P T E R  5</a:t>
            </a:r>
          </a:p>
          <a:p>
            <a:pPr algn="ctr">
              <a:lnSpc>
                <a:spcPts val="2300"/>
              </a:lnSpc>
            </a:pPr>
            <a:endParaRPr lang="en-CA" sz="4400" dirty="0" smtClean="0">
              <a:solidFill>
                <a:srgbClr val="000000"/>
              </a:solidFill>
            </a:endParaRPr>
          </a:p>
          <a:p>
            <a:pPr algn="ctr">
              <a:lnSpc>
                <a:spcPts val="5300"/>
              </a:lnSpc>
            </a:pPr>
            <a:endParaRPr lang="en-CA" sz="4018" b="1" dirty="0" smtClean="0">
              <a:solidFill>
                <a:srgbClr val="0000FF"/>
              </a:solidFill>
              <a:latin typeface="Arial Bold"/>
              <a:cs typeface="Arial Bold"/>
            </a:endParaRPr>
          </a:p>
          <a:p>
            <a:pPr algn="ctr">
              <a:lnSpc>
                <a:spcPts val="5300"/>
              </a:lnSpc>
            </a:pPr>
            <a:r>
              <a:rPr lang="en-CA" sz="4018" b="1" dirty="0" smtClean="0">
                <a:solidFill>
                  <a:srgbClr val="0000FF"/>
                </a:solidFill>
                <a:latin typeface="Arial Bold"/>
                <a:cs typeface="Arial Bold"/>
              </a:rPr>
              <a:t>BJT </a:t>
            </a:r>
            <a:r>
              <a:rPr lang="en-CA" sz="4400" b="1" dirty="0" smtClean="0">
                <a:solidFill>
                  <a:srgbClr val="0000FF"/>
                </a:solidFill>
                <a:latin typeface="Arial Bold"/>
                <a:cs typeface="Arial Bold"/>
              </a:rPr>
              <a:t>Small-signal operation </a:t>
            </a:r>
          </a:p>
          <a:p>
            <a:pPr algn="ctr">
              <a:lnSpc>
                <a:spcPts val="5300"/>
              </a:lnSpc>
            </a:pPr>
            <a:r>
              <a:rPr lang="en-CA" sz="4400" b="1" dirty="0" smtClean="0">
                <a:solidFill>
                  <a:srgbClr val="0000FF"/>
                </a:solidFill>
                <a:latin typeface="Arial Bold"/>
                <a:cs typeface="Arial Bold"/>
              </a:rPr>
              <a:t>and models</a:t>
            </a:r>
          </a:p>
          <a:p>
            <a:pPr algn="ctr">
              <a:lnSpc>
                <a:spcPts val="5300"/>
              </a:lnSpc>
            </a:pPr>
            <a:endParaRPr lang="en-CA" sz="4018" b="1" dirty="0" smtClean="0">
              <a:solidFill>
                <a:srgbClr val="0000FF"/>
              </a:solidFill>
              <a:latin typeface="Arial Bold"/>
              <a:cs typeface="Arial Bold"/>
            </a:endParaRPr>
          </a:p>
          <a:p>
            <a:pPr algn="ctr">
              <a:lnSpc>
                <a:spcPts val="5300"/>
              </a:lnSpc>
            </a:pPr>
            <a:endParaRPr lang="en-CA" sz="400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6985000"/>
            <a:ext cx="2273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Microelectronic Circuits, Sixth Edition</a:t>
            </a:r>
          </a:p>
          <a:p>
            <a:pPr>
              <a:lnSpc>
                <a:spcPts val="115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610100" y="6972300"/>
            <a:ext cx="876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Sedra/Smith</a:t>
            </a:r>
          </a:p>
          <a:p>
            <a:pPr>
              <a:lnSpc>
                <a:spcPts val="115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108700" y="6972300"/>
            <a:ext cx="2971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Copyright © 2010 by Oxford University Press, Inc.</a:t>
            </a:r>
          </a:p>
          <a:p>
            <a:pPr>
              <a:lnSpc>
                <a:spcPts val="1150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308100" y="660400"/>
            <a:ext cx="8750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Application of the Small-Signal Equivalent Circuits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6985000"/>
            <a:ext cx="9055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3300" y="6985000"/>
            <a:ext cx="9055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2857" y="501824"/>
            <a:ext cx="4032447" cy="210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864" y="2806080"/>
            <a:ext cx="399926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99" y="4390256"/>
            <a:ext cx="6569096" cy="30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rcRect l="39977" r="5296" b="50846"/>
          <a:stretch>
            <a:fillRect/>
          </a:stretch>
        </p:blipFill>
        <p:spPr>
          <a:xfrm>
            <a:off x="1212776" y="1869976"/>
            <a:ext cx="7416824" cy="4968552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09600" y="495300"/>
            <a:ext cx="8164016" cy="8367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185928">
              <a:lnSpc>
                <a:spcPts val="2165"/>
              </a:lnSpc>
              <a:tabLst>
                <a:tab pos="368300" algn="l"/>
              </a:tabLst>
            </a:pP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Performing signal  analysis directly on the circuit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1800" dirty="0" smtClean="0">
                <a:solidFill>
                  <a:srgbClr val="000000"/>
                </a:solidFill>
                <a:latin typeface="Arial"/>
                <a:cs typeface="Arial"/>
              </a:rPr>
              <a:t>diagram with the BJT small-signal model implicitly employed:</a:t>
            </a:r>
          </a:p>
          <a:p>
            <a:pPr>
              <a:lnSpc>
                <a:spcPts val="2165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6985000"/>
            <a:ext cx="9055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Microelectronic Circuits, Sixth Edition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4673"/>
          <a:stretch>
            <a:fillRect/>
          </a:stretch>
        </p:blipFill>
        <p:spPr bwMode="auto">
          <a:xfrm>
            <a:off x="5605264" y="677750"/>
            <a:ext cx="4608512" cy="709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084" y="861864"/>
            <a:ext cx="541155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113" y="288032"/>
            <a:ext cx="4888655" cy="676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3368" y="569615"/>
            <a:ext cx="5256584" cy="662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1689100" y="8128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Arial Bold"/>
                <a:cs typeface="Arial Bold"/>
              </a:rPr>
              <a:t>Biasing the BJT to Obtain Linear Operation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84900" y="1562100"/>
            <a:ext cx="46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3045"/>
              </a:lnSpc>
            </a:pPr>
            <a:endParaRPr lang="en-CA" sz="266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88100" y="1841500"/>
            <a:ext cx="266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CE</a:t>
            </a:r>
          </a:p>
          <a:p>
            <a:pPr>
              <a:lnSpc>
                <a:spcPts val="1240"/>
              </a:lnSpc>
            </a:pPr>
            <a:endParaRPr lang="en-CA" sz="155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69100" y="1562100"/>
            <a:ext cx="1003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774700" algn="l"/>
              </a:tabLst>
            </a:pPr>
            <a:r>
              <a:rPr lang="en-CA" sz="2534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  <a:r>
              <a:rPr lang="en-CA" sz="253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253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	−</a:t>
            </a:r>
          </a:p>
          <a:p>
            <a:pPr>
              <a:lnSpc>
                <a:spcPts val="3045"/>
              </a:lnSpc>
            </a:pPr>
            <a:endParaRPr lang="en-CA" sz="266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00900" y="1841500"/>
            <a:ext cx="571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CC</a:t>
            </a:r>
          </a:p>
          <a:p>
            <a:pPr>
              <a:lnSpc>
                <a:spcPts val="1240"/>
              </a:lnSpc>
            </a:pPr>
            <a:endParaRPr lang="en-CA" sz="155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35900" y="1562100"/>
            <a:ext cx="330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R</a:t>
            </a:r>
          </a:p>
          <a:p>
            <a:pPr>
              <a:lnSpc>
                <a:spcPts val="3045"/>
              </a:lnSpc>
            </a:pPr>
            <a:endParaRPr lang="en-CA" sz="266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26400" y="1841500"/>
            <a:ext cx="139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240"/>
              </a:lnSpc>
            </a:pPr>
            <a:endParaRPr lang="en-CA" sz="155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04200" y="1562100"/>
            <a:ext cx="101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6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3045"/>
              </a:lnSpc>
            </a:pPr>
            <a:endParaRPr lang="en-CA" sz="266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43900" y="1841500"/>
            <a:ext cx="10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</a:t>
            </a:r>
          </a:p>
          <a:p>
            <a:pPr>
              <a:lnSpc>
                <a:spcPts val="1240"/>
              </a:lnSpc>
            </a:pPr>
            <a:endParaRPr lang="en-CA" sz="155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36000" y="1549400"/>
            <a:ext cx="1308100" cy="33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111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1556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CA" sz="155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111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</a:p>
          <a:p>
            <a:pPr>
              <a:lnSpc>
                <a:spcPts val="1780"/>
              </a:lnSpc>
            </a:pPr>
            <a:endParaRPr lang="en-CA" sz="111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470900" y="1663700"/>
            <a:ext cx="1473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6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e</a:t>
            </a:r>
          </a:p>
          <a:p>
            <a:pPr>
              <a:lnSpc>
                <a:spcPts val="2120"/>
              </a:lnSpc>
            </a:pPr>
            <a:endParaRPr lang="en-CA" sz="2667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40600" y="2146300"/>
            <a:ext cx="406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CA" sz="157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178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7467600" y="2146300"/>
            <a:ext cx="7874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CA" sz="111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  <a:r>
              <a:rPr lang="en-CA" sz="157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1573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CA" sz="157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17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7950200" y="2247900"/>
            <a:ext cx="279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1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</a:p>
          <a:p>
            <a:pPr>
              <a:lnSpc>
                <a:spcPts val="1265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235700" y="2159000"/>
            <a:ext cx="35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CA" sz="2563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43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6629400" y="2159000"/>
            <a:ext cx="431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lang="en-CA" sz="2563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</a:p>
          <a:p>
            <a:pPr>
              <a:lnSpc>
                <a:spcPts val="3105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6908800" y="2159000"/>
            <a:ext cx="355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5"/>
              </a:lnSpc>
            </a:pPr>
            <a:r>
              <a:rPr lang="en-CA" sz="2563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3105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6362700" y="2451100"/>
            <a:ext cx="228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7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240"/>
              </a:lnSpc>
            </a:pPr>
            <a:endParaRPr lang="en-CA" sz="1573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210300" y="2819400"/>
            <a:ext cx="381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2475"/>
              </a:lnSpc>
            </a:pPr>
            <a:endParaRPr lang="en-CA" sz="2736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188200" y="2247900"/>
            <a:ext cx="275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698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e</a:t>
            </a:r>
          </a:p>
          <a:p>
            <a:pPr>
              <a:lnSpc>
                <a:spcPts val="2430"/>
              </a:lnSpc>
            </a:pPr>
            <a:endParaRPr lang="en-CA" sz="269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048500" y="2451100"/>
            <a:ext cx="2895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57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</a:t>
            </a:r>
          </a:p>
          <a:p>
            <a:pPr>
              <a:lnSpc>
                <a:spcPts val="1240"/>
              </a:lnSpc>
            </a:pPr>
            <a:endParaRPr lang="en-CA" sz="1573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692900" y="2819400"/>
            <a:ext cx="3251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1282700" algn="l"/>
                <a:tab pos="1955800" algn="l"/>
              </a:tabLst>
            </a:pPr>
            <a:r>
              <a:rPr lang="en-CA" sz="2736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  <a:r>
              <a:rPr lang="en-CA" sz="2736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736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2736" smtClean="0">
                <a:solidFill>
                  <a:srgbClr val="000000"/>
                </a:solidFill>
                <a:latin typeface="Arial Unicode MS"/>
                <a:cs typeface="Arial Unicode MS"/>
              </a:rPr>
              <a:t>	+</a:t>
            </a: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2736" smtClean="0">
                <a:solidFill>
                  <a:srgbClr val="000000"/>
                </a:solidFill>
                <a:latin typeface="Times New Roman"/>
                <a:cs typeface="Times New Roman"/>
              </a:rPr>
              <a:t>	(</a:t>
            </a:r>
            <a:r>
              <a:rPr lang="en-CA" sz="273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  <a:r>
              <a:rPr lang="en-CA" sz="2736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ts val="2475"/>
              </a:lnSpc>
            </a:pPr>
            <a:endParaRPr lang="en-CA" sz="2736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388100" y="2971800"/>
            <a:ext cx="533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</a:p>
          <a:p>
            <a:pPr>
              <a:lnSpc>
                <a:spcPts val="1440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7607300" y="2971800"/>
            <a:ext cx="533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</a:p>
          <a:p>
            <a:pPr>
              <a:lnSpc>
                <a:spcPts val="1840"/>
              </a:lnSpc>
            </a:pPr>
            <a:endParaRPr/>
          </a:p>
        </p:txBody>
      </p:sp>
      <p:sp>
        <p:nvSpPr>
          <p:cNvPr id="26" name="TextBox 26"/>
          <p:cNvSpPr txBox="1"/>
          <p:nvPr/>
        </p:nvSpPr>
        <p:spPr>
          <a:xfrm>
            <a:off x="8407400" y="2971800"/>
            <a:ext cx="482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</a:p>
          <a:p>
            <a:pPr>
              <a:lnSpc>
                <a:spcPts val="1840"/>
              </a:lnSpc>
            </a:pPr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1117600" y="5981700"/>
            <a:ext cx="5880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Figure 6.32 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Biasing the BJT amplifier at a point Q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1206500" y="6286500"/>
            <a:ext cx="57912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located on the active-mode segment of the VTC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9" name="TextBox 29"/>
          <p:cNvSpPr txBox="1"/>
          <p:nvPr/>
        </p:nvSpPr>
        <p:spPr>
          <a:xfrm>
            <a:off x="1003300" y="6985000"/>
            <a:ext cx="4991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3594100" algn="l"/>
              </a:tabLst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Microelectronic Circuits, Sixth Edition	Sedra/Smith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108700" y="6972300"/>
            <a:ext cx="3835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Copyright © 2010 by Oxford University Press, Inc.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405464" y="914400"/>
            <a:ext cx="59824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2501">
              <a:lnSpc>
                <a:spcPts val="2100"/>
              </a:lnSpc>
            </a:pPr>
            <a:r>
              <a:rPr lang="en-CA" sz="1793" dirty="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A</a:t>
            </a:r>
            <a:r>
              <a:rPr lang="en-CA" sz="1793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 =−</a:t>
            </a:r>
            <a:endParaRPr lang="en-CA" sz="1046" dirty="0" smtClean="0">
              <a:solidFill>
                <a:srgbClr val="000000"/>
              </a:solidFill>
              <a:latin typeface="Times New Roman Italic"/>
              <a:cs typeface="Times New Roman Italic"/>
            </a:endParaRPr>
          </a:p>
          <a:p>
            <a:pPr>
              <a:lnSpc>
                <a:spcPts val="2070"/>
              </a:lnSpc>
            </a:pPr>
            <a:endParaRPr lang="en-CA" sz="104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77200" y="762000"/>
            <a:ext cx="39754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93" dirty="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  <a:r>
              <a:rPr lang="en-CA" sz="1046" dirty="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  <a:r>
              <a:rPr lang="en-CA" sz="1793" dirty="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R</a:t>
            </a:r>
            <a:r>
              <a:rPr lang="en-CA" sz="1046" dirty="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2070"/>
              </a:lnSpc>
            </a:pPr>
            <a:endParaRPr lang="en-CA" sz="104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66100" y="1092200"/>
            <a:ext cx="419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9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2070"/>
              </a:lnSpc>
            </a:pPr>
            <a:endParaRPr lang="en-CA" sz="179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23300" y="9144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93" smtClean="0">
                <a:solidFill>
                  <a:srgbClr val="000000"/>
                </a:solidFill>
                <a:latin typeface="Arial Unicode MS"/>
                <a:cs typeface="Arial Unicode MS"/>
              </a:rPr>
              <a:t>=−</a:t>
            </a:r>
          </a:p>
          <a:p>
            <a:pPr>
              <a:lnSpc>
                <a:spcPts val="2070"/>
              </a:lnSpc>
            </a:pPr>
            <a:endParaRPr lang="en-CA" sz="179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53500" y="762000"/>
            <a:ext cx="9906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9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104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RC</a:t>
            </a:r>
          </a:p>
          <a:p>
            <a:pPr>
              <a:lnSpc>
                <a:spcPts val="2070"/>
              </a:lnSpc>
            </a:pPr>
            <a:endParaRPr lang="en-CA" sz="104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004300" y="1092200"/>
            <a:ext cx="9398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79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2070"/>
              </a:lnSpc>
            </a:pPr>
            <a:endParaRPr lang="en-CA" sz="179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05800" y="12446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45"/>
              </a:lnSpc>
            </a:pPr>
            <a:r>
              <a:rPr lang="en-CA" sz="104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</a:p>
          <a:p>
            <a:pPr>
              <a:lnSpc>
                <a:spcPts val="945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44000" y="12446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5"/>
              </a:lnSpc>
            </a:pPr>
            <a:r>
              <a:rPr lang="en-CA" sz="1046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</a:p>
          <a:p>
            <a:pPr>
              <a:lnSpc>
                <a:spcPts val="120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9" name="TextBox 2"/>
          <p:cNvSpPr txBox="1"/>
          <p:nvPr/>
        </p:nvSpPr>
        <p:spPr>
          <a:xfrm>
            <a:off x="1066800" y="774700"/>
            <a:ext cx="8991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dirty="0" smtClean="0">
                <a:solidFill>
                  <a:srgbClr val="0000FF"/>
                </a:solidFill>
                <a:latin typeface="Arial Bold"/>
                <a:cs typeface="Arial Bold"/>
              </a:rPr>
              <a:t>Small-signal operation and models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638300"/>
            <a:ext cx="88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36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700"/>
              </a:lnSpc>
            </a:pPr>
            <a:endParaRPr lang="en-CA" sz="236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2146300"/>
            <a:ext cx="88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1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645"/>
              </a:lnSpc>
            </a:pPr>
            <a:endParaRPr lang="en-CA" sz="231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63600" y="1828800"/>
            <a:ext cx="127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7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610"/>
              </a:lnSpc>
            </a:pPr>
            <a:endParaRPr lang="en-CA" sz="1379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1638300"/>
            <a:ext cx="342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246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  <a:r>
              <a:rPr lang="en-CA" sz="2246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700"/>
              </a:lnSpc>
            </a:pPr>
            <a:endParaRPr lang="en-CA" sz="236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1879600"/>
            <a:ext cx="88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37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</a:t>
            </a:r>
          </a:p>
          <a:p>
            <a:pPr>
              <a:lnSpc>
                <a:spcPts val="1080"/>
              </a:lnSpc>
            </a:pPr>
            <a:endParaRPr lang="en-CA" sz="1379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1612900"/>
            <a:ext cx="816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37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  <a:r>
              <a:rPr lang="en-CA" sz="985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BE</a:t>
            </a:r>
            <a:r>
              <a:rPr lang="en-CA" sz="137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  V</a:t>
            </a:r>
            <a:r>
              <a:rPr lang="en-CA" sz="985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T</a:t>
            </a:r>
            <a:r>
              <a:rPr lang="en-CA" sz="1379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</a:p>
          <a:p>
            <a:pPr>
              <a:lnSpc>
                <a:spcPts val="1610"/>
              </a:lnSpc>
            </a:pPr>
            <a:endParaRPr lang="en-CA" sz="1379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38300" y="1727200"/>
            <a:ext cx="8305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36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e</a:t>
            </a:r>
          </a:p>
          <a:p>
            <a:pPr>
              <a:lnSpc>
                <a:spcPts val="1880"/>
              </a:lnSpc>
            </a:pPr>
            <a:endParaRPr lang="en-CA" sz="236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3700" y="2146300"/>
            <a:ext cx="82804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19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CA" sz="2319" smtClean="0">
                <a:solidFill>
                  <a:srgbClr val="000000"/>
                </a:solidFill>
                <a:latin typeface="Arial Unicode MS"/>
                <a:cs typeface="Arial Unicode MS"/>
              </a:rPr>
              <a:t>α</a:t>
            </a:r>
          </a:p>
          <a:p>
            <a:pPr>
              <a:lnSpc>
                <a:spcPts val="2645"/>
              </a:lnSpc>
            </a:pPr>
            <a:endParaRPr lang="en-CA" sz="2319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3600" y="2133600"/>
            <a:ext cx="8128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35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E</a:t>
            </a:r>
            <a:r>
              <a:rPr lang="en-CA" sz="231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319" smtClean="0">
                <a:solidFill>
                  <a:srgbClr val="000000"/>
                </a:solidFill>
                <a:latin typeface="Arial Unicode MS"/>
                <a:cs typeface="Arial Unicode MS"/>
              </a:rPr>
              <a:t>= </a:t>
            </a:r>
            <a:r>
              <a:rPr lang="en-CA" sz="231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447800" y="2324100"/>
            <a:ext cx="368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lang="en-CA" sz="1353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55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736600" y="2667000"/>
            <a:ext cx="292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0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066800" y="2667000"/>
            <a:ext cx="342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067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295400" y="2667000"/>
            <a:ext cx="292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06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612900" y="2667000"/>
            <a:ext cx="482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067" spc="-10" smtClean="0">
                <a:solidFill>
                  <a:srgbClr val="000000"/>
                </a:solidFill>
                <a:latin typeface="Times New Roman"/>
                <a:cs typeface="Times New Roman"/>
              </a:rPr>
              <a:t>/ </a:t>
            </a:r>
            <a:r>
              <a:rPr lang="en-CA" sz="2067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β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50900" y="2844800"/>
            <a:ext cx="330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lang="en-CA" sz="126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</a:t>
            </a:r>
          </a:p>
          <a:p>
            <a:pPr>
              <a:lnSpc>
                <a:spcPts val="1125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1422400" y="2844800"/>
            <a:ext cx="342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lang="en-CA" sz="1269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435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698500" y="3124200"/>
            <a:ext cx="393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CA" sz="188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2235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1143000" y="3124200"/>
            <a:ext cx="5715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84" smtClean="0">
                <a:solidFill>
                  <a:srgbClr val="000000"/>
                </a:solidFill>
                <a:latin typeface="Arial Unicode MS"/>
                <a:cs typeface="Arial Unicode MS"/>
              </a:rPr>
              <a:t>=</a:t>
            </a:r>
            <a:r>
              <a:rPr lang="en-CA" sz="188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V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765300" y="3124200"/>
            <a:ext cx="4953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84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−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968500" y="3124200"/>
            <a:ext cx="4445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8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2209800" y="3124200"/>
            <a:ext cx="393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84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R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850900" y="3289300"/>
            <a:ext cx="3937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115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CE</a:t>
            </a:r>
          </a:p>
          <a:p>
            <a:pPr>
              <a:lnSpc>
                <a:spcPts val="1035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1473200" y="3289300"/>
            <a:ext cx="4064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5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CC</a:t>
            </a:r>
          </a:p>
          <a:p>
            <a:pPr>
              <a:lnSpc>
                <a:spcPts val="1320"/>
              </a:lnSpc>
            </a:pPr>
            <a:endParaRPr/>
          </a:p>
        </p:txBody>
      </p:sp>
      <p:sp>
        <p:nvSpPr>
          <p:cNvPr id="26" name="TextBox 26"/>
          <p:cNvSpPr txBox="1"/>
          <p:nvPr/>
        </p:nvSpPr>
        <p:spPr>
          <a:xfrm>
            <a:off x="2070100" y="3289300"/>
            <a:ext cx="304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5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320"/>
              </a:lnSpc>
            </a:pPr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2362200" y="3289300"/>
            <a:ext cx="304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57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</a:t>
            </a:r>
          </a:p>
          <a:p>
            <a:pPr>
              <a:lnSpc>
                <a:spcPts val="1320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1003300" y="6985000"/>
            <a:ext cx="9055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6992" y="13676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sz="1400" dirty="0" smtClean="0"/>
              <a:t>C</a:t>
            </a:r>
            <a:r>
              <a:rPr lang="en-US" dirty="0" smtClean="0"/>
              <a:t>   should be greater  than  (V</a:t>
            </a:r>
            <a:r>
              <a:rPr lang="en-US" sz="1600" dirty="0" smtClean="0"/>
              <a:t>B</a:t>
            </a:r>
            <a:r>
              <a:rPr lang="en-US" dirty="0" smtClean="0"/>
              <a:t>   -  0.4) by an  amount that  allows  for a reasonable  signal  swing  at the  collector.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6700" y="508000"/>
            <a:ext cx="8521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The Collector Current and the Transconductance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850900" y="800100"/>
            <a:ext cx="5829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1440">
              <a:lnSpc>
                <a:spcPts val="2400"/>
              </a:lnSpc>
            </a:pP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The Base current and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the Input Resistance at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7200" y="1422400"/>
            <a:ext cx="4953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the base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81800" y="723900"/>
            <a:ext cx="3162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The Emitter current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	and the Input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08800" y="1333500"/>
            <a:ext cx="3035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Resistance at the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2002" b="1" smtClean="0">
                <a:solidFill>
                  <a:srgbClr val="0000FF"/>
                </a:solidFill>
                <a:latin typeface="Arial Bold"/>
                <a:cs typeface="Arial Bold"/>
              </a:rPr>
              <a:t>	Emitter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3900" y="6299200"/>
            <a:ext cx="8064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Figure 6.38 Illustrating the definition of </a:t>
            </a:r>
            <a:r>
              <a:rPr lang="en-CA" sz="2002" b="1" smtClean="0">
                <a:solidFill>
                  <a:srgbClr val="000000"/>
                </a:solidFill>
                <a:latin typeface="Arial Bold Italic"/>
                <a:cs typeface="Arial Bold Italic"/>
              </a:rPr>
              <a:t>r</a:t>
            </a:r>
            <a:r>
              <a:rPr lang="en-CA" sz="1306" b="1" smtClean="0">
                <a:solidFill>
                  <a:srgbClr val="000000"/>
                </a:solidFill>
                <a:latin typeface="Arial Bold"/>
                <a:cs typeface="Arial Bold"/>
              </a:rPr>
              <a:t>π</a:t>
            </a: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 and </a:t>
            </a:r>
            <a:r>
              <a:rPr lang="en-CA" sz="2002" b="1" smtClean="0">
                <a:solidFill>
                  <a:srgbClr val="000000"/>
                </a:solidFill>
                <a:latin typeface="Arial Bold Italic"/>
                <a:cs typeface="Arial Bold Italic"/>
              </a:rPr>
              <a:t>r</a:t>
            </a:r>
            <a:r>
              <a:rPr lang="en-CA" sz="1306" b="1" smtClean="0">
                <a:solidFill>
                  <a:srgbClr val="000000"/>
                </a:solidFill>
                <a:latin typeface="Arial Bold Italic"/>
                <a:cs typeface="Arial Bold Italic"/>
              </a:rPr>
              <a:t>e</a:t>
            </a: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.</a:t>
            </a:r>
          </a:p>
          <a:p>
            <a:pPr>
              <a:lnSpc>
                <a:spcPts val="2300"/>
              </a:lnSpc>
            </a:pPr>
            <a:endParaRPr lang="en-CA" sz="197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6985000"/>
            <a:ext cx="2273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Microelectronic Circuits, Sixth Edition</a:t>
            </a:r>
          </a:p>
          <a:p>
            <a:pPr>
              <a:lnSpc>
                <a:spcPts val="115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610100" y="6972300"/>
            <a:ext cx="876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Sedra/Smith</a:t>
            </a:r>
          </a:p>
          <a:p>
            <a:pPr>
              <a:lnSpc>
                <a:spcPts val="115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6108700" y="6972300"/>
            <a:ext cx="2971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Copyright © 2010 by Oxford University Press, Inc.</a:t>
            </a:r>
          </a:p>
          <a:p>
            <a:pPr>
              <a:lnSpc>
                <a:spcPts val="115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41500" y="812800"/>
            <a:ext cx="8216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Separating the Signal and the DC Quantities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93800" y="6045200"/>
            <a:ext cx="88646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54000" algn="l"/>
              </a:tabLst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Figure 6.39 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The amplifier circuit of Fig. 6.36(a) with the dc sources</a:t>
            </a:r>
            <a:r>
              <a:rPr lang="en-CA" sz="196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69" smtClean="0">
                <a:solidFill>
                  <a:srgbClr val="000000"/>
                </a:solidFill>
                <a:latin typeface="Times New Roman"/>
              </a:rPr>
            </a:b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	(</a:t>
            </a:r>
            <a:r>
              <a:rPr lang="en-CA" sz="1992" smtClean="0">
                <a:solidFill>
                  <a:srgbClr val="000000"/>
                </a:solidFill>
                <a:latin typeface="Arial Italic"/>
                <a:cs typeface="Arial Italic"/>
              </a:rPr>
              <a:t>V</a:t>
            </a:r>
            <a:r>
              <a:rPr lang="en-CA" sz="1296" smtClean="0">
                <a:solidFill>
                  <a:srgbClr val="000000"/>
                </a:solidFill>
                <a:latin typeface="Arial Italic"/>
                <a:cs typeface="Arial Italic"/>
              </a:rPr>
              <a:t>BE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CA" sz="1992" smtClean="0">
                <a:solidFill>
                  <a:srgbClr val="000000"/>
                </a:solidFill>
                <a:latin typeface="Arial Italic"/>
                <a:cs typeface="Arial Italic"/>
              </a:rPr>
              <a:t>V</a:t>
            </a:r>
            <a:r>
              <a:rPr lang="en-CA" sz="1296" smtClean="0">
                <a:solidFill>
                  <a:srgbClr val="000000"/>
                </a:solidFill>
                <a:latin typeface="Arial Italic"/>
                <a:cs typeface="Arial Italic"/>
              </a:rPr>
              <a:t>CC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) eliminated (short-circuited). Thus only the signal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components are present. Note that this is a representation of the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6959600"/>
            <a:ext cx="8547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signal operation of the BJT and not an actual amplifier circuit.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908300" y="736600"/>
            <a:ext cx="715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 Italic"/>
                <a:cs typeface="Times New Roman Bold Italic"/>
              </a:rPr>
              <a:t>The Hybrid-</a:t>
            </a:r>
            <a:r>
              <a:rPr lang="en-CA" sz="2400" smtClean="0">
                <a:solidFill>
                  <a:srgbClr val="FF0000"/>
                </a:solidFill>
                <a:latin typeface="Arial Unicode MS"/>
                <a:cs typeface="Arial Unicode MS"/>
              </a:rPr>
              <a:t>π</a:t>
            </a:r>
            <a:r>
              <a:rPr lang="en-CA" sz="2410" b="1" smtClean="0">
                <a:solidFill>
                  <a:srgbClr val="FF0000"/>
                </a:solidFill>
                <a:latin typeface="Times New Roman Bold Italic"/>
                <a:cs typeface="Times New Roman Bold Italic"/>
              </a:rPr>
              <a:t> Model (npn and pnp)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5753100"/>
            <a:ext cx="9398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447800" algn="l"/>
              </a:tabLst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Figure 6.40 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Two slightly different versions of the hybrid-</a:t>
            </a:r>
            <a:r>
              <a:rPr lang="en-CA" sz="1992" smtClean="0">
                <a:solidFill>
                  <a:srgbClr val="000000"/>
                </a:solidFill>
                <a:latin typeface="Arial Unicode MS"/>
                <a:cs typeface="Arial Unicode MS"/>
              </a:rPr>
              <a:t>π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 model for the small-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	signal operation of the BJT. The equivalent circuit in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500" y="63500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(a) 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represents the BJT as a voltage-controlled current source (a</a:t>
            </a:r>
          </a:p>
          <a:p>
            <a:pPr>
              <a:lnSpc>
                <a:spcPts val="23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6654800"/>
            <a:ext cx="9309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1701800" algn="l"/>
              </a:tabLst>
            </a:pP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transconductance amplifier), and that in </a:t>
            </a:r>
            <a:r>
              <a:rPr lang="en-CA" sz="2002" b="1" smtClean="0">
                <a:solidFill>
                  <a:srgbClr val="000000"/>
                </a:solidFill>
                <a:latin typeface="Arial Bold"/>
                <a:cs typeface="Arial Bold"/>
              </a:rPr>
              <a:t>(b) </a:t>
            </a: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represents the BJT as a current-</a:t>
            </a:r>
            <a:r>
              <a:rPr lang="en-CA" sz="199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2" smtClean="0">
                <a:solidFill>
                  <a:srgbClr val="000000"/>
                </a:solidFill>
                <a:latin typeface="Times New Roman"/>
              </a:rPr>
            </a:br>
            <a:r>
              <a:rPr lang="en-CA" sz="1992" smtClean="0">
                <a:solidFill>
                  <a:srgbClr val="000000"/>
                </a:solidFill>
                <a:latin typeface="Arial"/>
                <a:cs typeface="Arial"/>
              </a:rPr>
              <a:t>	controlled current source (a current amplifier).</a:t>
            </a:r>
          </a:p>
          <a:p>
            <a:pPr>
              <a:lnSpc>
                <a:spcPts val="2400"/>
              </a:lnSpc>
            </a:pPr>
            <a:endParaRPr lang="en-CA" sz="199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289300" y="812800"/>
            <a:ext cx="6769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 Italic"/>
                <a:cs typeface="Times New Roman Bold Italic"/>
              </a:rPr>
              <a:t>The T Model (npn and pnp)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6985000"/>
            <a:ext cx="9055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1008" smtClean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>
              <a:lnSpc>
                <a:spcPts val="1150"/>
              </a:lnSpc>
            </a:pPr>
            <a:endParaRPr lang="en-CA" sz="100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340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Rutu Parekh</cp:lastModifiedBy>
  <cp:revision>13</cp:revision>
  <dcterms:created xsi:type="dcterms:W3CDTF">2015-02-03T11:30:32Z</dcterms:created>
  <dcterms:modified xsi:type="dcterms:W3CDTF">2015-02-04T03:49:04Z</dcterms:modified>
</cp:coreProperties>
</file>