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6"/>
  </p:notesMasterIdLst>
  <p:handoutMasterIdLst>
    <p:handoutMasterId r:id="rId47"/>
  </p:handoutMasterIdLst>
  <p:sldIdLst>
    <p:sldId id="368" r:id="rId2"/>
    <p:sldId id="274" r:id="rId3"/>
    <p:sldId id="331" r:id="rId4"/>
    <p:sldId id="356" r:id="rId5"/>
    <p:sldId id="357" r:id="rId6"/>
    <p:sldId id="362" r:id="rId7"/>
    <p:sldId id="365" r:id="rId8"/>
    <p:sldId id="294" r:id="rId9"/>
    <p:sldId id="352" r:id="rId10"/>
    <p:sldId id="353" r:id="rId11"/>
    <p:sldId id="355" r:id="rId12"/>
    <p:sldId id="363"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297" r:id="rId34"/>
    <p:sldId id="306" r:id="rId35"/>
    <p:sldId id="308" r:id="rId36"/>
    <p:sldId id="309" r:id="rId37"/>
    <p:sldId id="310" r:id="rId38"/>
    <p:sldId id="311" r:id="rId39"/>
    <p:sldId id="313" r:id="rId40"/>
    <p:sldId id="327" r:id="rId41"/>
    <p:sldId id="367" r:id="rId42"/>
    <p:sldId id="364" r:id="rId43"/>
    <p:sldId id="366" r:id="rId44"/>
    <p:sldId id="305" r:id="rId45"/>
  </p:sldIdLst>
  <p:sldSz cx="9144000" cy="6858000" type="screen4x3"/>
  <p:notesSz cx="7315200" cy="9601200"/>
  <p:defaultTextStyle>
    <a:defPPr>
      <a:defRPr lang="en-US"/>
    </a:defPPr>
    <a:lvl1pPr algn="ctr" rtl="0" fontAlgn="base">
      <a:spcBef>
        <a:spcPct val="0"/>
      </a:spcBef>
      <a:spcAft>
        <a:spcPct val="0"/>
      </a:spcAft>
      <a:defRPr sz="1400" b="1" kern="1200">
        <a:solidFill>
          <a:srgbClr val="000000"/>
        </a:solidFill>
        <a:latin typeface="Arial" charset="0"/>
        <a:ea typeface="MS PGothic" pitchFamily="34" charset="-128"/>
        <a:cs typeface="+mn-cs"/>
      </a:defRPr>
    </a:lvl1pPr>
    <a:lvl2pPr marL="457200" algn="ctr" rtl="0" fontAlgn="base">
      <a:spcBef>
        <a:spcPct val="0"/>
      </a:spcBef>
      <a:spcAft>
        <a:spcPct val="0"/>
      </a:spcAft>
      <a:defRPr sz="1400" b="1" kern="1200">
        <a:solidFill>
          <a:srgbClr val="000000"/>
        </a:solidFill>
        <a:latin typeface="Arial" charset="0"/>
        <a:ea typeface="MS PGothic" pitchFamily="34" charset="-128"/>
        <a:cs typeface="+mn-cs"/>
      </a:defRPr>
    </a:lvl2pPr>
    <a:lvl3pPr marL="914400" algn="ctr" rtl="0" fontAlgn="base">
      <a:spcBef>
        <a:spcPct val="0"/>
      </a:spcBef>
      <a:spcAft>
        <a:spcPct val="0"/>
      </a:spcAft>
      <a:defRPr sz="1400" b="1" kern="1200">
        <a:solidFill>
          <a:srgbClr val="000000"/>
        </a:solidFill>
        <a:latin typeface="Arial" charset="0"/>
        <a:ea typeface="MS PGothic" pitchFamily="34" charset="-128"/>
        <a:cs typeface="+mn-cs"/>
      </a:defRPr>
    </a:lvl3pPr>
    <a:lvl4pPr marL="1371600" algn="ctr" rtl="0" fontAlgn="base">
      <a:spcBef>
        <a:spcPct val="0"/>
      </a:spcBef>
      <a:spcAft>
        <a:spcPct val="0"/>
      </a:spcAft>
      <a:defRPr sz="1400" b="1" kern="1200">
        <a:solidFill>
          <a:srgbClr val="000000"/>
        </a:solidFill>
        <a:latin typeface="Arial" charset="0"/>
        <a:ea typeface="MS PGothic" pitchFamily="34" charset="-128"/>
        <a:cs typeface="+mn-cs"/>
      </a:defRPr>
    </a:lvl4pPr>
    <a:lvl5pPr marL="1828800" algn="ctr" rtl="0" fontAlgn="base">
      <a:spcBef>
        <a:spcPct val="0"/>
      </a:spcBef>
      <a:spcAft>
        <a:spcPct val="0"/>
      </a:spcAft>
      <a:defRPr sz="1400" b="1" kern="1200">
        <a:solidFill>
          <a:srgbClr val="000000"/>
        </a:solidFill>
        <a:latin typeface="Arial" charset="0"/>
        <a:ea typeface="MS PGothic" pitchFamily="34" charset="-128"/>
        <a:cs typeface="+mn-cs"/>
      </a:defRPr>
    </a:lvl5pPr>
    <a:lvl6pPr marL="2286000" algn="l" defTabSz="914400" rtl="0" eaLnBrk="1" latinLnBrk="0" hangingPunct="1">
      <a:defRPr sz="1400" b="1" kern="1200">
        <a:solidFill>
          <a:srgbClr val="000000"/>
        </a:solidFill>
        <a:latin typeface="Arial" charset="0"/>
        <a:ea typeface="MS PGothic" pitchFamily="34" charset="-128"/>
        <a:cs typeface="+mn-cs"/>
      </a:defRPr>
    </a:lvl6pPr>
    <a:lvl7pPr marL="2743200" algn="l" defTabSz="914400" rtl="0" eaLnBrk="1" latinLnBrk="0" hangingPunct="1">
      <a:defRPr sz="1400" b="1" kern="1200">
        <a:solidFill>
          <a:srgbClr val="000000"/>
        </a:solidFill>
        <a:latin typeface="Arial" charset="0"/>
        <a:ea typeface="MS PGothic" pitchFamily="34" charset="-128"/>
        <a:cs typeface="+mn-cs"/>
      </a:defRPr>
    </a:lvl7pPr>
    <a:lvl8pPr marL="3200400" algn="l" defTabSz="914400" rtl="0" eaLnBrk="1" latinLnBrk="0" hangingPunct="1">
      <a:defRPr sz="1400" b="1" kern="1200">
        <a:solidFill>
          <a:srgbClr val="000000"/>
        </a:solidFill>
        <a:latin typeface="Arial" charset="0"/>
        <a:ea typeface="MS PGothic" pitchFamily="34" charset="-128"/>
        <a:cs typeface="+mn-cs"/>
      </a:defRPr>
    </a:lvl8pPr>
    <a:lvl9pPr marL="3657600" algn="l" defTabSz="914400" rtl="0" eaLnBrk="1" latinLnBrk="0" hangingPunct="1">
      <a:defRPr sz="1400" b="1" kern="1200">
        <a:solidFill>
          <a:srgbClr val="000000"/>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6E4EE"/>
    <a:srgbClr val="CCEECC"/>
    <a:srgbClr val="FFCDCD"/>
    <a:srgbClr val="FFF0A3"/>
    <a:srgbClr val="FF3399"/>
    <a:srgbClr val="9A8B7C"/>
    <a:srgbClr val="95BA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7" autoAdjust="0"/>
    <p:restoredTop sz="87810" autoAdjust="0"/>
  </p:normalViewPr>
  <p:slideViewPr>
    <p:cSldViewPr snapToGrid="0">
      <p:cViewPr varScale="1">
        <p:scale>
          <a:sx n="72" d="100"/>
          <a:sy n="72" d="100"/>
        </p:scale>
        <p:origin x="-166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3154"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5" name="Rectangle 3"/>
          <p:cNvSpPr>
            <a:spLocks noGrp="1" noChangeArrowheads="1"/>
          </p:cNvSpPr>
          <p:nvPr>
            <p:ph type="dt" sz="quarter"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433156" name="Rectangle 4"/>
          <p:cNvSpPr>
            <a:spLocks noGrp="1" noChangeArrowheads="1"/>
          </p:cNvSpPr>
          <p:nvPr>
            <p:ph type="ftr" sz="quarter" idx="2"/>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433157" name="Rectangle 5"/>
          <p:cNvSpPr>
            <a:spLocks noGrp="1" noChangeArrowheads="1"/>
          </p:cNvSpPr>
          <p:nvPr>
            <p:ph type="sldNum" sz="quarter" idx="3"/>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7CBCEC63-4202-421F-89C2-FE59A396674D}" type="slidenum">
              <a:rPr lang="en-US"/>
              <a:pPr>
                <a:defRPr/>
              </a:pPr>
              <a:t>‹#›</a:t>
            </a:fld>
            <a:endParaRPr lang="en-US"/>
          </a:p>
        </p:txBody>
      </p:sp>
    </p:spTree>
    <p:extLst>
      <p:ext uri="{BB962C8B-B14F-4D97-AF65-F5344CB8AC3E}">
        <p14:creationId xmlns:p14="http://schemas.microsoft.com/office/powerpoint/2010/main" val="16195685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27" name="Rectangle 3"/>
          <p:cNvSpPr>
            <a:spLocks noGrp="1" noChangeArrowheads="1"/>
          </p:cNvSpPr>
          <p:nvPr>
            <p:ph type="dt" idx="1"/>
          </p:nvPr>
        </p:nvSpPr>
        <p:spPr bwMode="auto">
          <a:xfrm>
            <a:off x="4143213" y="0"/>
            <a:ext cx="3170265" cy="4797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solidFill>
                  <a:schemeClr val="tx1"/>
                </a:solidFill>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731866" y="4559953"/>
            <a:ext cx="5851471" cy="43208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smtClean="0">
                <a:solidFill>
                  <a:schemeClr val="tx1"/>
                </a:solidFill>
              </a:defRPr>
            </a:lvl1pPr>
          </a:lstStyle>
          <a:p>
            <a:pPr>
              <a:defRPr/>
            </a:pPr>
            <a:endParaRPr lang="en-US"/>
          </a:p>
        </p:txBody>
      </p:sp>
      <p:sp>
        <p:nvSpPr>
          <p:cNvPr id="77831" name="Rectangle 7"/>
          <p:cNvSpPr>
            <a:spLocks noGrp="1" noChangeArrowheads="1"/>
          </p:cNvSpPr>
          <p:nvPr>
            <p:ph type="sldNum" sz="quarter" idx="5"/>
          </p:nvPr>
        </p:nvSpPr>
        <p:spPr bwMode="auto">
          <a:xfrm>
            <a:off x="4143213" y="9119907"/>
            <a:ext cx="3170265" cy="47975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solidFill>
                  <a:schemeClr val="tx1"/>
                </a:solidFill>
              </a:defRPr>
            </a:lvl1pPr>
          </a:lstStyle>
          <a:p>
            <a:pPr>
              <a:defRPr/>
            </a:pPr>
            <a:fld id="{320ACF49-02FB-4312-831A-4AA509DA6ACA}" type="slidenum">
              <a:rPr lang="en-US"/>
              <a:pPr>
                <a:defRPr/>
              </a:pPr>
              <a:t>‹#›</a:t>
            </a:fld>
            <a:endParaRPr lang="en-US"/>
          </a:p>
        </p:txBody>
      </p:sp>
    </p:spTree>
    <p:extLst>
      <p:ext uri="{BB962C8B-B14F-4D97-AF65-F5344CB8AC3E}">
        <p14:creationId xmlns:p14="http://schemas.microsoft.com/office/powerpoint/2010/main" val="13735572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00"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Resolve RAW memory conflict? (address in memory buffers)</a:t>
            </a:r>
          </a:p>
          <a:p>
            <a:r>
              <a:rPr lang="en-US"/>
              <a:t>Integer unit executes in parallel</a:t>
            </a:r>
          </a:p>
        </p:txBody>
      </p:sp>
      <p:sp>
        <p:nvSpPr>
          <p:cNvPr id="892931"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body" idx="1"/>
          </p:nvPr>
        </p:nvSpPr>
        <p:spPr bwMode="auto">
          <a:xfrm>
            <a:off x="975360" y="4558904"/>
            <a:ext cx="5364480" cy="4322206"/>
          </a:xfrm>
          <a:prstGeom prst="rect">
            <a:avLst/>
          </a:prstGeom>
          <a:noFill/>
          <a:ln w="12700">
            <a:miter lim="800000"/>
            <a:headEnd/>
            <a:tailEnd/>
          </a:ln>
        </p:spPr>
        <p:txBody>
          <a:bodyPr lIns="95639" tIns="46981" rIns="95639" bIns="46981"/>
          <a:lstStyle/>
          <a:p>
            <a:r>
              <a:rPr lang="en-US"/>
              <a:t>What you might have thought</a:t>
            </a:r>
          </a:p>
          <a:p>
            <a:r>
              <a:rPr lang="en-US"/>
              <a:t>1. 4 stages of instruction executino</a:t>
            </a:r>
          </a:p>
          <a:p>
            <a:r>
              <a:rPr lang="en-US"/>
              <a:t>2.Status of FU:  Normal things to keep track of (RAW &amp; structura for busyl):</a:t>
            </a:r>
          </a:p>
          <a:p>
            <a:r>
              <a:rPr lang="en-US"/>
              <a:t>Fi from instruction format of the mahine (Fi is dest)</a:t>
            </a:r>
          </a:p>
          <a:p>
            <a:r>
              <a:rPr lang="en-US"/>
              <a:t>Add unit can Add or Sub</a:t>
            </a:r>
          </a:p>
          <a:p>
            <a:r>
              <a:rPr lang="en-US"/>
              <a:t>Rj, Rk - status of registers (Yes means ready)</a:t>
            </a:r>
          </a:p>
          <a:p>
            <a:r>
              <a:rPr lang="en-US"/>
              <a:t>Qj,Qk - If a no in Rj, Rk, means waiting for a FU to write result; Qj, Qk means wihch FU waiting for it</a:t>
            </a:r>
          </a:p>
          <a:p>
            <a:r>
              <a:rPr lang="en-US"/>
              <a:t>3.Status of register result (WAW &amp;WAR)s:</a:t>
            </a:r>
          </a:p>
          <a:p>
            <a:r>
              <a:rPr lang="en-US"/>
              <a:t>which FU is going to write into registers</a:t>
            </a:r>
          </a:p>
          <a:p>
            <a:r>
              <a:rPr lang="en-US"/>
              <a:t>Scoreboard on 6600 = size of FU</a:t>
            </a:r>
          </a:p>
          <a:p>
            <a:r>
              <a:rPr lang="en-US"/>
              <a:t>6.7, 6.8, 6.9, 6.12, 6.13, 6.16, 6.17</a:t>
            </a:r>
          </a:p>
          <a:p>
            <a:r>
              <a:rPr lang="en-US"/>
              <a:t>FU latencies: Add 2, Mult 10, Div 40 clocks</a:t>
            </a:r>
          </a:p>
        </p:txBody>
      </p:sp>
      <p:sp>
        <p:nvSpPr>
          <p:cNvPr id="894979" name="Rectangle 3"/>
          <p:cNvSpPr>
            <a:spLocks noGrp="1" noRot="1" noChangeAspect="1" noChangeArrowheads="1"/>
          </p:cNvSpPr>
          <p:nvPr>
            <p:ph type="sldImg"/>
          </p:nvPr>
        </p:nvSpPr>
        <p:spPr bwMode="auto">
          <a:xfrm>
            <a:off x="1266825" y="727075"/>
            <a:ext cx="4783138" cy="3586163"/>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5" descr="combined"/>
          <p:cNvPicPr>
            <a:picLocks noChangeAspect="1" noChangeArrowheads="1"/>
          </p:cNvPicPr>
          <p:nvPr/>
        </p:nvPicPr>
        <p:blipFill>
          <a:blip r:embed="rId2"/>
          <a:srcRect/>
          <a:stretch>
            <a:fillRect/>
          </a:stretch>
        </p:blipFill>
        <p:spPr bwMode="auto">
          <a:xfrm>
            <a:off x="0" y="4757738"/>
            <a:ext cx="9144000" cy="2100262"/>
          </a:xfrm>
          <a:prstGeom prst="rect">
            <a:avLst/>
          </a:prstGeom>
          <a:noFill/>
          <a:ln w="9525">
            <a:noFill/>
            <a:miter lim="800000"/>
            <a:headEnd/>
            <a:tailEnd/>
          </a:ln>
        </p:spPr>
      </p:pic>
      <p:sp>
        <p:nvSpPr>
          <p:cNvPr id="5" name="Text Box 29"/>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6" name="Rectangle 30"/>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E88517E2-CDF0-439F-BC28-1820066F2C44}" type="slidenum">
              <a:rPr lang="en-US" sz="900">
                <a:solidFill>
                  <a:schemeClr val="bg1"/>
                </a:solidFill>
              </a:rPr>
              <a:pPr algn="r">
                <a:defRPr/>
              </a:pPr>
              <a:t>‹#›</a:t>
            </a:fld>
            <a:endParaRPr lang="en-US" sz="900">
              <a:solidFill>
                <a:schemeClr val="bg1"/>
              </a:solidFill>
            </a:endParaRPr>
          </a:p>
        </p:txBody>
      </p:sp>
      <p:sp>
        <p:nvSpPr>
          <p:cNvPr id="97283" name="Rectangle 3"/>
          <p:cNvSpPr>
            <a:spLocks noGrp="1" noChangeArrowheads="1"/>
          </p:cNvSpPr>
          <p:nvPr>
            <p:ph type="ctrTitle"/>
          </p:nvPr>
        </p:nvSpPr>
        <p:spPr>
          <a:xfrm>
            <a:off x="927100" y="2058988"/>
            <a:ext cx="7337425" cy="1411287"/>
          </a:xfrm>
        </p:spPr>
        <p:txBody>
          <a:bodyPr wrap="square" anchor="t"/>
          <a:lstStyle>
            <a:lvl1pPr algn="ctr">
              <a:defRPr sz="4600"/>
            </a:lvl1pPr>
          </a:lstStyle>
          <a:p>
            <a:r>
              <a:rPr lang="en-US"/>
              <a:t>Click to edit Master title style</a:t>
            </a:r>
          </a:p>
        </p:txBody>
      </p:sp>
      <p:sp>
        <p:nvSpPr>
          <p:cNvPr id="97284" name="Rectangle 4"/>
          <p:cNvSpPr>
            <a:spLocks noGrp="1" noChangeArrowheads="1"/>
          </p:cNvSpPr>
          <p:nvPr>
            <p:ph type="subTitle" idx="1"/>
          </p:nvPr>
        </p:nvSpPr>
        <p:spPr>
          <a:xfrm>
            <a:off x="1216025" y="3673475"/>
            <a:ext cx="6711950" cy="14605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938"/>
            <a:ext cx="2193925" cy="6372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7488" y="7938"/>
            <a:ext cx="6430962" cy="6372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748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153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38" descr="combinedfooter"/>
          <p:cNvPicPr>
            <a:picLocks noChangeAspect="1" noChangeArrowheads="1"/>
          </p:cNvPicPr>
          <p:nvPr/>
        </p:nvPicPr>
        <p:blipFill>
          <a:blip r:embed="rId13"/>
          <a:srcRect/>
          <a:stretch>
            <a:fillRect/>
          </a:stretch>
        </p:blipFill>
        <p:spPr bwMode="auto">
          <a:xfrm>
            <a:off x="0" y="4757738"/>
            <a:ext cx="9144000" cy="2100262"/>
          </a:xfrm>
          <a:prstGeom prst="rect">
            <a:avLst/>
          </a:prstGeom>
          <a:noFill/>
          <a:ln w="9525">
            <a:noFill/>
            <a:miter lim="800000"/>
            <a:headEnd/>
            <a:tailEnd/>
          </a:ln>
        </p:spPr>
      </p:pic>
      <p:sp>
        <p:nvSpPr>
          <p:cNvPr id="1027" name="Rectangle 2"/>
          <p:cNvSpPr>
            <a:spLocks noGrp="1" noChangeArrowheads="1"/>
          </p:cNvSpPr>
          <p:nvPr>
            <p:ph type="title"/>
          </p:nvPr>
        </p:nvSpPr>
        <p:spPr bwMode="auto">
          <a:xfrm>
            <a:off x="217488" y="7938"/>
            <a:ext cx="8777287" cy="8382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217488" y="906463"/>
            <a:ext cx="8775700" cy="5473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0" name="Line 4"/>
          <p:cNvSpPr>
            <a:spLocks noChangeShapeType="1"/>
          </p:cNvSpPr>
          <p:nvPr/>
        </p:nvSpPr>
        <p:spPr bwMode="auto">
          <a:xfrm>
            <a:off x="342900" y="787400"/>
            <a:ext cx="8801100" cy="0"/>
          </a:xfrm>
          <a:prstGeom prst="line">
            <a:avLst/>
          </a:prstGeom>
          <a:noFill/>
          <a:ln w="12700">
            <a:solidFill>
              <a:schemeClr val="folHlink"/>
            </a:solidFill>
            <a:round/>
            <a:headEnd/>
            <a:tailEnd/>
          </a:ln>
          <a:effectLst/>
        </p:spPr>
        <p:txBody>
          <a:bodyPr lIns="80167" tIns="40084" rIns="80167" bIns="40084" anchor="ctr"/>
          <a:lstStyle/>
          <a:p>
            <a:pPr>
              <a:defRPr/>
            </a:pPr>
            <a:endParaRPr lang="en-US"/>
          </a:p>
        </p:txBody>
      </p:sp>
      <p:sp>
        <p:nvSpPr>
          <p:cNvPr id="96279" name="Text Box 23"/>
          <p:cNvSpPr txBox="1">
            <a:spLocks noChangeArrowheads="1"/>
          </p:cNvSpPr>
          <p:nvPr/>
        </p:nvSpPr>
        <p:spPr bwMode="auto">
          <a:xfrm>
            <a:off x="2741613" y="6646863"/>
            <a:ext cx="1350962" cy="201612"/>
          </a:xfrm>
          <a:prstGeom prst="rect">
            <a:avLst/>
          </a:prstGeom>
          <a:noFill/>
          <a:ln w="38100" algn="ctr">
            <a:noFill/>
            <a:miter lim="800000"/>
            <a:headEnd/>
            <a:tailEnd/>
          </a:ln>
          <a:effectLst/>
        </p:spPr>
        <p:txBody>
          <a:bodyPr lIns="80167" tIns="40084" rIns="80167" bIns="40084">
            <a:spAutoFit/>
          </a:bodyPr>
          <a:lstStyle/>
          <a:p>
            <a:pPr defTabSz="801688" eaLnBrk="0" fontAlgn="ctr" hangingPunct="0">
              <a:lnSpc>
                <a:spcPct val="80000"/>
              </a:lnSpc>
              <a:spcBef>
                <a:spcPct val="50000"/>
              </a:spcBef>
              <a:buClr>
                <a:schemeClr val="bg2"/>
              </a:buClr>
              <a:buSzPct val="125000"/>
              <a:buFont typeface="Wingdings" pitchFamily="2" charset="2"/>
              <a:buNone/>
              <a:defRPr/>
            </a:pPr>
            <a:r>
              <a:rPr lang="en-US" sz="1000">
                <a:solidFill>
                  <a:schemeClr val="bg1"/>
                </a:solidFill>
              </a:rPr>
              <a:t>CONFIDENTIAL</a:t>
            </a:r>
          </a:p>
        </p:txBody>
      </p:sp>
      <p:sp>
        <p:nvSpPr>
          <p:cNvPr id="96284" name="Rectangle 28"/>
          <p:cNvSpPr>
            <a:spLocks noChangeArrowheads="1"/>
          </p:cNvSpPr>
          <p:nvPr/>
        </p:nvSpPr>
        <p:spPr bwMode="auto">
          <a:xfrm>
            <a:off x="257175" y="6621463"/>
            <a:ext cx="427038" cy="238125"/>
          </a:xfrm>
          <a:prstGeom prst="rect">
            <a:avLst/>
          </a:prstGeom>
          <a:noFill/>
          <a:ln w="9525">
            <a:noFill/>
            <a:miter lim="800000"/>
            <a:headEnd/>
            <a:tailEnd/>
          </a:ln>
          <a:effectLst/>
        </p:spPr>
        <p:txBody>
          <a:bodyPr/>
          <a:lstStyle/>
          <a:p>
            <a:pPr algn="r">
              <a:defRPr/>
            </a:pPr>
            <a:fld id="{8A2B72DB-FD2F-4CF1-9466-2F684CABE4B3}" type="slidenum">
              <a:rPr lang="en-US" sz="900">
                <a:solidFill>
                  <a:schemeClr val="bg1"/>
                </a:solidFill>
              </a:rPr>
              <a:pPr algn="r">
                <a:defRPr/>
              </a:pPr>
              <a:t>‹#›</a:t>
            </a:fld>
            <a:endParaRPr lang="en-US" sz="900">
              <a:solidFill>
                <a:schemeClr val="bg1"/>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Arial" charset="0"/>
        </a:defRPr>
      </a:lvl2pPr>
      <a:lvl3pPr algn="l" rtl="0" eaLnBrk="0" fontAlgn="base" hangingPunct="0">
        <a:spcBef>
          <a:spcPct val="0"/>
        </a:spcBef>
        <a:spcAft>
          <a:spcPct val="0"/>
        </a:spcAft>
        <a:defRPr sz="3600" b="1">
          <a:solidFill>
            <a:srgbClr val="000000"/>
          </a:solidFill>
          <a:latin typeface="Arial" charset="0"/>
        </a:defRPr>
      </a:lvl3pPr>
      <a:lvl4pPr algn="l" rtl="0" eaLnBrk="0" fontAlgn="base" hangingPunct="0">
        <a:spcBef>
          <a:spcPct val="0"/>
        </a:spcBef>
        <a:spcAft>
          <a:spcPct val="0"/>
        </a:spcAft>
        <a:defRPr sz="3600" b="1">
          <a:solidFill>
            <a:srgbClr val="000000"/>
          </a:solidFill>
          <a:latin typeface="Arial" charset="0"/>
        </a:defRPr>
      </a:lvl4pPr>
      <a:lvl5pPr algn="l" rtl="0" eaLnBrk="0" fontAlgn="base" hangingPunct="0">
        <a:spcBef>
          <a:spcPct val="0"/>
        </a:spcBef>
        <a:spcAft>
          <a:spcPct val="0"/>
        </a:spcAft>
        <a:defRPr sz="3600" b="1">
          <a:solidFill>
            <a:srgbClr val="000000"/>
          </a:solidFill>
          <a:latin typeface="Arial" charset="0"/>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265113" indent="-265113" algn="l" rtl="0" eaLnBrk="0" fontAlgn="ctr" hangingPunct="0">
        <a:spcBef>
          <a:spcPct val="250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0" fontAlgn="ctr" hangingPunct="0">
        <a:spcBef>
          <a:spcPct val="250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fontAlgn="ctr">
        <a:spcBef>
          <a:spcPct val="25000"/>
        </a:spcBef>
        <a:spcAft>
          <a:spcPct val="0"/>
        </a:spcAft>
        <a:buClr>
          <a:schemeClr val="accent1"/>
        </a:buClr>
        <a:buSzPct val="125000"/>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Microsoft_Excel_97-2003_Worksheet1.xls"/></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Microsoft_Excel_97-2003_Worksheet2.xls"/></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Microsoft_Excel_97-2003_Worksheet3.xls"/></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emf"/><Relationship Id="rId4" Type="http://schemas.openxmlformats.org/officeDocument/2006/relationships/oleObject" Target="../embeddings/Microsoft_Excel_97-2003_Worksheet4.xls"/></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emf"/><Relationship Id="rId4" Type="http://schemas.openxmlformats.org/officeDocument/2006/relationships/oleObject" Target="../embeddings/Microsoft_Excel_97-2003_Worksheet5.xls"/></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8.emf"/><Relationship Id="rId4" Type="http://schemas.openxmlformats.org/officeDocument/2006/relationships/oleObject" Target="../embeddings/Microsoft_Excel_97-2003_Worksheet6.xls"/></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Microsoft_Excel_97-2003_Worksheet7.xls"/></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0.emf"/><Relationship Id="rId4" Type="http://schemas.openxmlformats.org/officeDocument/2006/relationships/oleObject" Target="../embeddings/Microsoft_Excel_97-2003_Worksheet8.xls"/></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1.emf"/><Relationship Id="rId4" Type="http://schemas.openxmlformats.org/officeDocument/2006/relationships/oleObject" Target="../embeddings/Microsoft_Excel_97-2003_Worksheet9.xls"/></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2.emf"/><Relationship Id="rId4" Type="http://schemas.openxmlformats.org/officeDocument/2006/relationships/oleObject" Target="../embeddings/Microsoft_Excel_97-2003_Worksheet10.xls"/></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3.emf"/><Relationship Id="rId4" Type="http://schemas.openxmlformats.org/officeDocument/2006/relationships/oleObject" Target="../embeddings/Microsoft_Excel_97-2003_Worksheet11.xls"/></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4.emf"/><Relationship Id="rId4" Type="http://schemas.openxmlformats.org/officeDocument/2006/relationships/oleObject" Target="../embeddings/Microsoft_Excel_97-2003_Worksheet12.xls"/></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5.emf"/><Relationship Id="rId4" Type="http://schemas.openxmlformats.org/officeDocument/2006/relationships/oleObject" Target="../embeddings/Microsoft_Excel_97-2003_Worksheet13.xls"/></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6.emf"/><Relationship Id="rId4" Type="http://schemas.openxmlformats.org/officeDocument/2006/relationships/oleObject" Target="../embeddings/Microsoft_Excel_97-2003_Worksheet14.xls"/></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7.emf"/><Relationship Id="rId4" Type="http://schemas.openxmlformats.org/officeDocument/2006/relationships/oleObject" Target="../embeddings/Microsoft_Excel_97-2003_Worksheet15.xls"/></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8.emf"/><Relationship Id="rId4" Type="http://schemas.openxmlformats.org/officeDocument/2006/relationships/oleObject" Target="../embeddings/Microsoft_Excel_97-2003_Worksheet16.xls"/></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9.emf"/><Relationship Id="rId4" Type="http://schemas.openxmlformats.org/officeDocument/2006/relationships/oleObject" Target="../embeddings/Microsoft_Excel_97-2003_Worksheet17.xls"/></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2800" dirty="0" smtClean="0">
                <a:solidFill>
                  <a:srgbClr val="002060"/>
                </a:solidFill>
              </a:rPr>
              <a:t>Module </a:t>
            </a:r>
            <a:r>
              <a:rPr lang="en-US" sz="2800" dirty="0" smtClean="0">
                <a:solidFill>
                  <a:srgbClr val="002060"/>
                </a:solidFill>
              </a:rPr>
              <a:t>29 </a:t>
            </a:r>
            <a:r>
              <a:rPr lang="en-US" sz="2800" smtClean="0">
                <a:solidFill>
                  <a:srgbClr val="002060"/>
                </a:solidFill>
              </a:rPr>
              <a:t>- </a:t>
            </a:r>
            <a:r>
              <a:rPr lang="en-US" sz="2800" smtClean="0">
                <a:solidFill>
                  <a:srgbClr val="002060"/>
                </a:solidFill>
              </a:rPr>
              <a:t>31</a:t>
            </a:r>
            <a:endParaRPr lang="en-US" sz="2800" dirty="0">
              <a:solidFill>
                <a:srgbClr val="002060"/>
              </a:solidFill>
            </a:endParaRPr>
          </a:p>
        </p:txBody>
      </p:sp>
      <p:sp>
        <p:nvSpPr>
          <p:cNvPr id="5" name="Subtitle 4"/>
          <p:cNvSpPr>
            <a:spLocks noGrp="1"/>
          </p:cNvSpPr>
          <p:nvPr>
            <p:ph type="subTitle" idx="1"/>
          </p:nvPr>
        </p:nvSpPr>
        <p:spPr/>
        <p:txBody>
          <a:bodyPr/>
          <a:lstStyle/>
          <a:p>
            <a:r>
              <a:rPr lang="en-US" dirty="0" smtClean="0"/>
              <a:t>Superscalar Processors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2800" dirty="0">
                <a:solidFill>
                  <a:srgbClr val="0070C0"/>
                </a:solidFill>
              </a:rPr>
              <a:t>In order and Out of Order (OOO)  issue</a:t>
            </a:r>
          </a:p>
        </p:txBody>
      </p:sp>
      <p:sp>
        <p:nvSpPr>
          <p:cNvPr id="37891" name="Rectangle 3"/>
          <p:cNvSpPr>
            <a:spLocks noGrp="1" noChangeArrowheads="1"/>
          </p:cNvSpPr>
          <p:nvPr>
            <p:ph idx="1"/>
          </p:nvPr>
        </p:nvSpPr>
        <p:spPr/>
        <p:txBody>
          <a:bodyPr/>
          <a:lstStyle/>
          <a:p>
            <a:r>
              <a:rPr lang="en-US" dirty="0"/>
              <a:t>In Order instruction issue is simple.</a:t>
            </a:r>
          </a:p>
          <a:p>
            <a:r>
              <a:rPr lang="en-US" dirty="0" smtClean="0"/>
              <a:t>Can </a:t>
            </a:r>
            <a:r>
              <a:rPr lang="en-US" dirty="0"/>
              <a:t>we change the order of instruction execution</a:t>
            </a:r>
            <a:r>
              <a:rPr lang="en-US" dirty="0" smtClean="0"/>
              <a:t>? Dynamic scheduling implies </a:t>
            </a:r>
            <a:r>
              <a:rPr lang="en-US" dirty="0" err="1" smtClean="0"/>
              <a:t>OoO</a:t>
            </a:r>
            <a:r>
              <a:rPr lang="en-US" dirty="0" smtClean="0"/>
              <a:t> execution and </a:t>
            </a:r>
            <a:r>
              <a:rPr lang="en-US" dirty="0" err="1" smtClean="0"/>
              <a:t>OoO</a:t>
            </a:r>
            <a:r>
              <a:rPr lang="en-US" dirty="0" smtClean="0"/>
              <a:t> completion</a:t>
            </a:r>
          </a:p>
          <a:p>
            <a:r>
              <a:rPr lang="en-US" dirty="0" smtClean="0"/>
              <a:t>Creates the possibility of WAR and WAW hazards…</a:t>
            </a:r>
            <a:endParaRPr lang="en-US" dirty="0"/>
          </a:p>
          <a:p>
            <a:r>
              <a:rPr lang="en-US" dirty="0" smtClean="0"/>
              <a:t>Implementation…</a:t>
            </a:r>
            <a:endParaRPr lang="en-US" dirty="0"/>
          </a:p>
          <a:p>
            <a:pPr lvl="1"/>
            <a:r>
              <a:rPr lang="en-US" sz="2400" dirty="0"/>
              <a:t>Issue stage buffer holds multiple instructions waiting to issue</a:t>
            </a:r>
          </a:p>
          <a:p>
            <a:pPr lvl="1"/>
            <a:r>
              <a:rPr lang="en-US" sz="2400" dirty="0"/>
              <a:t>Decode adds next instruction to buffer if there is space and the instruction does not cause a WAR or WAW hazard.</a:t>
            </a:r>
          </a:p>
          <a:p>
            <a:pPr lvl="1"/>
            <a:r>
              <a:rPr lang="en-US" sz="2400" dirty="0"/>
              <a:t>Any instruction in </a:t>
            </a:r>
            <a:r>
              <a:rPr lang="en-US" sz="2400" dirty="0" smtClean="0"/>
              <a:t>buffer called as the Reservation station (RS) </a:t>
            </a:r>
            <a:r>
              <a:rPr lang="en-US" sz="2400" dirty="0"/>
              <a:t>whose RAW hazards are  satisfied can be issued. On a write back (WB), new instructions may get enabled.</a:t>
            </a:r>
          </a:p>
          <a:p>
            <a:pPr lvl="1"/>
            <a:endParaRPr lang="en-US" sz="2400" dirty="0"/>
          </a:p>
          <a:p>
            <a:pPr lvl="1"/>
            <a:endParaRPr lang="en-US" sz="2400" dirty="0"/>
          </a:p>
          <a:p>
            <a:pPr lvl="1"/>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2800" dirty="0">
                <a:solidFill>
                  <a:srgbClr val="0070C0"/>
                </a:solidFill>
              </a:rPr>
              <a:t>Superscalar</a:t>
            </a:r>
          </a:p>
        </p:txBody>
      </p:sp>
      <p:sp>
        <p:nvSpPr>
          <p:cNvPr id="56323" name="Rectangle 3"/>
          <p:cNvSpPr>
            <a:spLocks noGrp="1" noChangeArrowheads="1"/>
          </p:cNvSpPr>
          <p:nvPr>
            <p:ph idx="1"/>
          </p:nvPr>
        </p:nvSpPr>
        <p:spPr/>
        <p:txBody>
          <a:bodyPr>
            <a:normAutofit/>
          </a:bodyPr>
          <a:lstStyle/>
          <a:p>
            <a:endParaRPr lang="en-US" dirty="0"/>
          </a:p>
          <a:p>
            <a:endParaRPr lang="en-US" dirty="0"/>
          </a:p>
          <a:p>
            <a:r>
              <a:rPr lang="en-US" dirty="0"/>
              <a:t>2 types of superscalar processors issue varying numbers of instructions per clock. ARM 11 and Cortex Ax family uses dual issue instruction format.</a:t>
            </a:r>
          </a:p>
          <a:p>
            <a:pPr>
              <a:buFont typeface="Wingdings" pitchFamily="2" charset="2"/>
              <a:buNone/>
            </a:pPr>
            <a:r>
              <a:rPr lang="en-US" dirty="0"/>
              <a:t> </a:t>
            </a:r>
          </a:p>
          <a:p>
            <a:pPr lvl="1"/>
            <a:r>
              <a:rPr lang="en-US" sz="2400" dirty="0"/>
              <a:t>use in-order execution if they are statically scheduled, or </a:t>
            </a:r>
          </a:p>
          <a:p>
            <a:pPr lvl="1"/>
            <a:r>
              <a:rPr lang="en-US" sz="2400" dirty="0"/>
              <a:t>out-of-order execution if they are dynamically scheduled</a:t>
            </a:r>
            <a:r>
              <a:rPr lang="en-US" dirty="0"/>
              <a:t> </a:t>
            </a:r>
          </a:p>
          <a:p>
            <a:pPr lvl="1"/>
            <a:endParaRPr lang="en-US" dirty="0"/>
          </a:p>
          <a:p>
            <a:pPr>
              <a:buFont typeface="Wingdings" pitchFamily="2" charset="2"/>
              <a:buNone/>
            </a:pPr>
            <a:endParaRPr lang="en-US" dirty="0"/>
          </a:p>
          <a:p>
            <a:pPr lvl="1">
              <a:buFont typeface="Wingdings" pitchFamily="2" charset="2"/>
              <a:buNone/>
            </a:pPr>
            <a:endParaRPr lang="en-US" dirty="0"/>
          </a:p>
          <a:p>
            <a:r>
              <a:rPr lang="en-US" sz="2800" b="1" dirty="0">
                <a:solidFill>
                  <a:srgbClr val="F73703"/>
                </a:solidFill>
              </a:rPr>
              <a:t>Imprecise Exception</a:t>
            </a:r>
            <a:r>
              <a:rPr lang="en-US" sz="2800" b="1" dirty="0" smtClean="0">
                <a:solidFill>
                  <a:srgbClr val="F73703"/>
                </a:solidFill>
              </a:rPr>
              <a:t>…</a:t>
            </a:r>
          </a:p>
          <a:p>
            <a:endParaRPr lang="en-US" sz="2800" b="1" dirty="0">
              <a:solidFill>
                <a:srgbClr val="F73703"/>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Things to consider in Multiple Issue</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issue packet: </a:t>
            </a:r>
            <a:r>
              <a:rPr lang="en-US" altLang="en-US" dirty="0" smtClean="0"/>
              <a:t>group of instructions from fetch unit that could potentially issue in 1 clock</a:t>
            </a:r>
          </a:p>
          <a:p>
            <a:pPr lvl="1"/>
            <a:r>
              <a:rPr lang="en-US" altLang="en-US" sz="2400" dirty="0" smtClean="0"/>
              <a:t>If instruction causes structural hazard or a data hazard either due to earlier instruction in execution or to earlier instruction in issue packet, then instruction does not issue</a:t>
            </a:r>
          </a:p>
          <a:p>
            <a:pPr lvl="1"/>
            <a:r>
              <a:rPr lang="en-US" altLang="en-US" sz="2400" dirty="0" smtClean="0"/>
              <a:t>0 to N instruction issues per clock cycle, for N-issue</a:t>
            </a:r>
            <a:endParaRPr lang="en-US" altLang="en-US" dirty="0" smtClean="0"/>
          </a:p>
          <a:p>
            <a:r>
              <a:rPr lang="en-US" altLang="en-US" dirty="0" smtClean="0"/>
              <a:t>Performing issue checks in 1 cycle could limit clock cycle time: O(n</a:t>
            </a:r>
            <a:r>
              <a:rPr lang="en-US" altLang="en-US" baseline="30000" dirty="0" smtClean="0"/>
              <a:t>2</a:t>
            </a:r>
            <a:r>
              <a:rPr lang="en-US" altLang="en-US" dirty="0" smtClean="0"/>
              <a:t>-n) comparisons</a:t>
            </a:r>
          </a:p>
          <a:p>
            <a:pPr lvl="1"/>
            <a:r>
              <a:rPr lang="en-US" altLang="en-US" sz="2400" dirty="0" smtClean="0"/>
              <a:t>=&gt; issue stage usually split and pipelined</a:t>
            </a:r>
          </a:p>
          <a:p>
            <a:pPr lvl="1"/>
            <a:r>
              <a:rPr lang="en-US" altLang="en-US" sz="2400" dirty="0" smtClean="0"/>
              <a:t>1st stage decides how many instructions from within this packet can issue, 2nd stage examines hazards among selected instructions and those already been issued</a:t>
            </a:r>
          </a:p>
          <a:p>
            <a:pPr lvl="1"/>
            <a:r>
              <a:rPr lang="en-US" altLang="en-US" sz="2400" dirty="0" smtClean="0"/>
              <a:t>=&gt; higher branch penalties =&gt; prediction accuracy important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a:xfrm>
            <a:off x="220436" y="0"/>
            <a:ext cx="7162800" cy="1143000"/>
          </a:xfrm>
          <a:noFill/>
          <a:ln/>
        </p:spPr>
        <p:txBody>
          <a:bodyPr lIns="90487" rIns="90487"/>
          <a:lstStyle/>
          <a:p>
            <a:r>
              <a:rPr lang="en-US" sz="2800" dirty="0">
                <a:solidFill>
                  <a:srgbClr val="0070C0"/>
                </a:solidFill>
              </a:rPr>
              <a:t>Tomasulo </a:t>
            </a:r>
            <a:r>
              <a:rPr lang="en-US" sz="2800" dirty="0" smtClean="0">
                <a:solidFill>
                  <a:srgbClr val="0070C0"/>
                </a:solidFill>
              </a:rPr>
              <a:t>Organization </a:t>
            </a:r>
            <a:r>
              <a:rPr lang="en-US" sz="2000" dirty="0" smtClean="0">
                <a:solidFill>
                  <a:srgbClr val="0070C0"/>
                </a:solidFill>
              </a:rPr>
              <a:t>(a technique for dynamic scheduling)</a:t>
            </a:r>
            <a:endParaRPr lang="en-US" sz="2000" dirty="0">
              <a:solidFill>
                <a:srgbClr val="0070C0"/>
              </a:solidFill>
            </a:endParaRPr>
          </a:p>
        </p:txBody>
      </p:sp>
      <p:grpSp>
        <p:nvGrpSpPr>
          <p:cNvPr id="2" name="Group 3"/>
          <p:cNvGrpSpPr>
            <a:grpSpLocks/>
          </p:cNvGrpSpPr>
          <p:nvPr/>
        </p:nvGrpSpPr>
        <p:grpSpPr bwMode="auto">
          <a:xfrm>
            <a:off x="725488" y="2225675"/>
            <a:ext cx="914400" cy="1219200"/>
            <a:chOff x="1872" y="1584"/>
            <a:chExt cx="576" cy="864"/>
          </a:xfrm>
        </p:grpSpPr>
        <p:sp>
          <p:nvSpPr>
            <p:cNvPr id="891908" name="Rectangle 4"/>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09" name="Rectangle 5"/>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0" name="Rectangle 6"/>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1" name="Rectangle 7"/>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2" name="Rectangle 8"/>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3" name="Rectangle 9"/>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14" name="Line 10"/>
          <p:cNvSpPr>
            <a:spLocks noChangeShapeType="1"/>
          </p:cNvSpPr>
          <p:nvPr/>
        </p:nvSpPr>
        <p:spPr bwMode="auto">
          <a:xfrm>
            <a:off x="1106488" y="1616075"/>
            <a:ext cx="0" cy="609600"/>
          </a:xfrm>
          <a:prstGeom prst="line">
            <a:avLst/>
          </a:prstGeom>
          <a:noFill/>
          <a:ln w="57150">
            <a:solidFill>
              <a:schemeClr val="tx1"/>
            </a:solidFill>
            <a:round/>
            <a:headEnd/>
            <a:tailEnd type="triangle" w="med" len="med"/>
          </a:ln>
          <a:effectLst/>
        </p:spPr>
        <p:txBody>
          <a:bodyPr wrap="none" anchor="ctr"/>
          <a:lstStyle/>
          <a:p>
            <a:endParaRPr lang="en-US"/>
          </a:p>
        </p:txBody>
      </p:sp>
      <p:grpSp>
        <p:nvGrpSpPr>
          <p:cNvPr id="3" name="Group 11"/>
          <p:cNvGrpSpPr>
            <a:grpSpLocks/>
          </p:cNvGrpSpPr>
          <p:nvPr/>
        </p:nvGrpSpPr>
        <p:grpSpPr bwMode="auto">
          <a:xfrm>
            <a:off x="3340100" y="1246188"/>
            <a:ext cx="914400" cy="1219200"/>
            <a:chOff x="1872" y="1584"/>
            <a:chExt cx="576" cy="864"/>
          </a:xfrm>
        </p:grpSpPr>
        <p:sp>
          <p:nvSpPr>
            <p:cNvPr id="891916" name="Rectangle 12"/>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7" name="Rectangle 13"/>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8" name="Rectangle 14"/>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19" name="Rectangle 15"/>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0" name="Rectangle 16"/>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1" name="Rectangle 17"/>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4" name="Group 18"/>
          <p:cNvGrpSpPr>
            <a:grpSpLocks/>
          </p:cNvGrpSpPr>
          <p:nvPr/>
        </p:nvGrpSpPr>
        <p:grpSpPr bwMode="auto">
          <a:xfrm>
            <a:off x="5168900" y="1474788"/>
            <a:ext cx="2209800" cy="812800"/>
            <a:chOff x="3456" y="1200"/>
            <a:chExt cx="1392" cy="512"/>
          </a:xfrm>
        </p:grpSpPr>
        <p:sp>
          <p:nvSpPr>
            <p:cNvPr id="891923" name="Rectangle 19"/>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4" name="Rectangle 20"/>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5" name="Rectangle 21"/>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6" name="Rectangle 22"/>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5" name="Group 23"/>
          <p:cNvGrpSpPr>
            <a:grpSpLocks/>
          </p:cNvGrpSpPr>
          <p:nvPr/>
        </p:nvGrpSpPr>
        <p:grpSpPr bwMode="auto">
          <a:xfrm>
            <a:off x="7583488" y="3368675"/>
            <a:ext cx="914400" cy="609600"/>
            <a:chOff x="3888" y="2064"/>
            <a:chExt cx="576" cy="384"/>
          </a:xfrm>
        </p:grpSpPr>
        <p:sp>
          <p:nvSpPr>
            <p:cNvPr id="891928" name="Rectangle 24"/>
            <p:cNvSpPr>
              <a:spLocks noChangeArrowheads="1"/>
            </p:cNvSpPr>
            <p:nvPr/>
          </p:nvSpPr>
          <p:spPr bwMode="auto">
            <a:xfrm>
              <a:off x="3888" y="2064"/>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29" name="Rectangle 25"/>
            <p:cNvSpPr>
              <a:spLocks noChangeArrowheads="1"/>
            </p:cNvSpPr>
            <p:nvPr/>
          </p:nvSpPr>
          <p:spPr bwMode="auto">
            <a:xfrm>
              <a:off x="3888" y="2192"/>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0" name="Rectangle 26"/>
            <p:cNvSpPr>
              <a:spLocks noChangeArrowheads="1"/>
            </p:cNvSpPr>
            <p:nvPr/>
          </p:nvSpPr>
          <p:spPr bwMode="auto">
            <a:xfrm>
              <a:off x="3888" y="2320"/>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grpSp>
        <p:nvGrpSpPr>
          <p:cNvPr id="6" name="Group 27"/>
          <p:cNvGrpSpPr>
            <a:grpSpLocks/>
          </p:cNvGrpSpPr>
          <p:nvPr/>
        </p:nvGrpSpPr>
        <p:grpSpPr bwMode="auto">
          <a:xfrm>
            <a:off x="1677988" y="3913188"/>
            <a:ext cx="2209800" cy="609600"/>
            <a:chOff x="1536" y="2736"/>
            <a:chExt cx="1392" cy="384"/>
          </a:xfrm>
        </p:grpSpPr>
        <p:sp>
          <p:nvSpPr>
            <p:cNvPr id="891932" name="Rectangle 28"/>
            <p:cNvSpPr>
              <a:spLocks noChangeArrowheads="1"/>
            </p:cNvSpPr>
            <p:nvPr/>
          </p:nvSpPr>
          <p:spPr bwMode="auto">
            <a:xfrm>
              <a:off x="1536" y="273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3" name="Rectangle 29"/>
            <p:cNvSpPr>
              <a:spLocks noChangeArrowheads="1"/>
            </p:cNvSpPr>
            <p:nvPr/>
          </p:nvSpPr>
          <p:spPr bwMode="auto">
            <a:xfrm>
              <a:off x="1536" y="2864"/>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34" name="Rectangle 30"/>
            <p:cNvSpPr>
              <a:spLocks noChangeArrowheads="1"/>
            </p:cNvSpPr>
            <p:nvPr/>
          </p:nvSpPr>
          <p:spPr bwMode="auto">
            <a:xfrm>
              <a:off x="1536" y="2992"/>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35" name="Rectangle 31"/>
          <p:cNvSpPr>
            <a:spLocks noChangeArrowheads="1"/>
          </p:cNvSpPr>
          <p:nvPr/>
        </p:nvSpPr>
        <p:spPr bwMode="auto">
          <a:xfrm>
            <a:off x="1982788" y="3913188"/>
            <a:ext cx="762000" cy="609600"/>
          </a:xfrm>
          <a:prstGeom prst="rect">
            <a:avLst/>
          </a:prstGeom>
          <a:noFill/>
          <a:ln w="28575">
            <a:solidFill>
              <a:schemeClr val="tx1"/>
            </a:solidFill>
            <a:miter lim="800000"/>
            <a:headEnd/>
            <a:tailEnd/>
          </a:ln>
          <a:effectLst/>
        </p:spPr>
        <p:txBody>
          <a:bodyPr wrap="none" anchor="ctr"/>
          <a:lstStyle/>
          <a:p>
            <a:endParaRPr lang="en-US"/>
          </a:p>
        </p:txBody>
      </p:sp>
      <p:sp>
        <p:nvSpPr>
          <p:cNvPr id="891936" name="Rectangle 32"/>
          <p:cNvSpPr>
            <a:spLocks noChangeArrowheads="1"/>
          </p:cNvSpPr>
          <p:nvPr/>
        </p:nvSpPr>
        <p:spPr bwMode="auto">
          <a:xfrm>
            <a:off x="2249488" y="5056188"/>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adders</a:t>
            </a:r>
          </a:p>
        </p:txBody>
      </p:sp>
      <p:sp>
        <p:nvSpPr>
          <p:cNvPr id="891937" name="Text Box 33"/>
          <p:cNvSpPr txBox="1">
            <a:spLocks noChangeArrowheads="1"/>
          </p:cNvSpPr>
          <p:nvPr/>
        </p:nvSpPr>
        <p:spPr bwMode="auto">
          <a:xfrm>
            <a:off x="1095336" y="3837997"/>
            <a:ext cx="631903" cy="717119"/>
          </a:xfrm>
          <a:prstGeom prst="rect">
            <a:avLst/>
          </a:prstGeom>
          <a:noFill/>
          <a:ln w="28575">
            <a:noFill/>
            <a:miter lim="800000"/>
            <a:headEnd/>
            <a:tailEnd/>
          </a:ln>
          <a:effectLst/>
        </p:spPr>
        <p:txBody>
          <a:bodyPr wrap="none" anchor="ctr">
            <a:spAutoFit/>
          </a:bodyPr>
          <a:lstStyle/>
          <a:p>
            <a:r>
              <a:rPr lang="en-US" sz="1400" b="1" dirty="0">
                <a:solidFill>
                  <a:srgbClr val="00B050"/>
                </a:solidFill>
              </a:rPr>
              <a:t>Add1</a:t>
            </a:r>
          </a:p>
          <a:p>
            <a:r>
              <a:rPr lang="en-US" sz="1400" b="1" dirty="0">
                <a:solidFill>
                  <a:srgbClr val="00B050"/>
                </a:solidFill>
              </a:rPr>
              <a:t>Add2</a:t>
            </a:r>
          </a:p>
          <a:p>
            <a:pPr>
              <a:lnSpc>
                <a:spcPct val="90000"/>
              </a:lnSpc>
            </a:pPr>
            <a:r>
              <a:rPr lang="en-US" sz="1400" b="1" dirty="0">
                <a:solidFill>
                  <a:srgbClr val="00B050"/>
                </a:solidFill>
              </a:rPr>
              <a:t>Add3</a:t>
            </a:r>
          </a:p>
        </p:txBody>
      </p:sp>
      <p:grpSp>
        <p:nvGrpSpPr>
          <p:cNvPr id="7" name="Group 34"/>
          <p:cNvGrpSpPr>
            <a:grpSpLocks/>
          </p:cNvGrpSpPr>
          <p:nvPr/>
        </p:nvGrpSpPr>
        <p:grpSpPr bwMode="auto">
          <a:xfrm>
            <a:off x="4864100" y="4065588"/>
            <a:ext cx="2209800" cy="381000"/>
            <a:chOff x="3312" y="2688"/>
            <a:chExt cx="1392" cy="256"/>
          </a:xfrm>
        </p:grpSpPr>
        <p:sp>
          <p:nvSpPr>
            <p:cNvPr id="891939" name="Rectangle 35"/>
            <p:cNvSpPr>
              <a:spLocks noChangeArrowheads="1"/>
            </p:cNvSpPr>
            <p:nvPr/>
          </p:nvSpPr>
          <p:spPr bwMode="auto">
            <a:xfrm>
              <a:off x="3312" y="2688"/>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891940" name="Rectangle 36"/>
            <p:cNvSpPr>
              <a:spLocks noChangeArrowheads="1"/>
            </p:cNvSpPr>
            <p:nvPr/>
          </p:nvSpPr>
          <p:spPr bwMode="auto">
            <a:xfrm>
              <a:off x="3312" y="281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endParaRPr lang="en-US"/>
            </a:p>
          </p:txBody>
        </p:sp>
      </p:grpSp>
      <p:sp>
        <p:nvSpPr>
          <p:cNvPr id="891941" name="Rectangle 37"/>
          <p:cNvSpPr>
            <a:spLocks noChangeArrowheads="1"/>
          </p:cNvSpPr>
          <p:nvPr/>
        </p:nvSpPr>
        <p:spPr bwMode="auto">
          <a:xfrm>
            <a:off x="5168900" y="4065588"/>
            <a:ext cx="762000" cy="381000"/>
          </a:xfrm>
          <a:prstGeom prst="rect">
            <a:avLst/>
          </a:prstGeom>
          <a:noFill/>
          <a:ln w="28575">
            <a:solidFill>
              <a:schemeClr val="tx1"/>
            </a:solidFill>
            <a:miter lim="800000"/>
            <a:headEnd/>
            <a:tailEnd/>
          </a:ln>
          <a:effectLst/>
        </p:spPr>
        <p:txBody>
          <a:bodyPr wrap="none" anchor="ctr"/>
          <a:lstStyle/>
          <a:p>
            <a:endParaRPr lang="en-US"/>
          </a:p>
        </p:txBody>
      </p:sp>
      <p:sp>
        <p:nvSpPr>
          <p:cNvPr id="891942" name="Rectangle 38"/>
          <p:cNvSpPr>
            <a:spLocks noChangeArrowheads="1"/>
          </p:cNvSpPr>
          <p:nvPr/>
        </p:nvSpPr>
        <p:spPr bwMode="auto">
          <a:xfrm>
            <a:off x="5321300" y="5056188"/>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p>
            <a:r>
              <a:rPr lang="en-US" b="1" dirty="0" smtClean="0"/>
              <a:t> </a:t>
            </a:r>
            <a:r>
              <a:rPr lang="en-US" b="1" dirty="0"/>
              <a:t>multipliers</a:t>
            </a:r>
          </a:p>
        </p:txBody>
      </p:sp>
      <p:sp>
        <p:nvSpPr>
          <p:cNvPr id="891943" name="Text Box 39"/>
          <p:cNvSpPr txBox="1">
            <a:spLocks noChangeArrowheads="1"/>
          </p:cNvSpPr>
          <p:nvPr/>
        </p:nvSpPr>
        <p:spPr bwMode="auto">
          <a:xfrm>
            <a:off x="4230688" y="4054475"/>
            <a:ext cx="674687" cy="476250"/>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FF0000"/>
                </a:solidFill>
              </a:rPr>
              <a:t>Mult1</a:t>
            </a:r>
          </a:p>
          <a:p>
            <a:pPr>
              <a:lnSpc>
                <a:spcPct val="90000"/>
              </a:lnSpc>
            </a:pPr>
            <a:r>
              <a:rPr lang="en-US" sz="1400" b="1" dirty="0">
                <a:solidFill>
                  <a:srgbClr val="FF0000"/>
                </a:solidFill>
              </a:rPr>
              <a:t>Mult2</a:t>
            </a:r>
          </a:p>
        </p:txBody>
      </p:sp>
      <p:sp>
        <p:nvSpPr>
          <p:cNvPr id="891944" name="Line 40"/>
          <p:cNvSpPr>
            <a:spLocks noChangeShapeType="1"/>
          </p:cNvSpPr>
          <p:nvPr/>
        </p:nvSpPr>
        <p:spPr bwMode="auto">
          <a:xfrm>
            <a:off x="24257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5" name="Line 41"/>
          <p:cNvSpPr>
            <a:spLocks noChangeShapeType="1"/>
          </p:cNvSpPr>
          <p:nvPr/>
        </p:nvSpPr>
        <p:spPr bwMode="auto">
          <a:xfrm>
            <a:off x="3111500" y="4522788"/>
            <a:ext cx="0" cy="533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6" name="Line 42"/>
          <p:cNvSpPr>
            <a:spLocks noChangeShapeType="1"/>
          </p:cNvSpPr>
          <p:nvPr/>
        </p:nvSpPr>
        <p:spPr bwMode="auto">
          <a:xfrm>
            <a:off x="55499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7" name="Line 43"/>
          <p:cNvSpPr>
            <a:spLocks noChangeShapeType="1"/>
          </p:cNvSpPr>
          <p:nvPr/>
        </p:nvSpPr>
        <p:spPr bwMode="auto">
          <a:xfrm>
            <a:off x="6464300" y="4446588"/>
            <a:ext cx="0" cy="609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48" name="Freeform 44"/>
          <p:cNvSpPr>
            <a:spLocks/>
          </p:cNvSpPr>
          <p:nvPr/>
        </p:nvSpPr>
        <p:spPr bwMode="auto">
          <a:xfrm>
            <a:off x="1816100" y="2465388"/>
            <a:ext cx="1981200" cy="1447800"/>
          </a:xfrm>
          <a:custGeom>
            <a:avLst/>
            <a:gdLst/>
            <a:ahLst/>
            <a:cxnLst>
              <a:cxn ang="0">
                <a:pos x="1248" y="0"/>
              </a:cxn>
              <a:cxn ang="0">
                <a:pos x="1248" y="672"/>
              </a:cxn>
              <a:cxn ang="0">
                <a:pos x="0" y="672"/>
              </a:cxn>
              <a:cxn ang="0">
                <a:pos x="0" y="912"/>
              </a:cxn>
            </a:cxnLst>
            <a:rect l="0" t="0" r="r" b="b"/>
            <a:pathLst>
              <a:path w="1248" h="912">
                <a:moveTo>
                  <a:pt x="1248" y="0"/>
                </a:moveTo>
                <a:lnTo>
                  <a:pt x="1248" y="672"/>
                </a:lnTo>
                <a:lnTo>
                  <a:pt x="0" y="672"/>
                </a:lnTo>
                <a:lnTo>
                  <a:pt x="0" y="912"/>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49" name="Freeform 45"/>
          <p:cNvSpPr>
            <a:spLocks/>
          </p:cNvSpPr>
          <p:nvPr/>
        </p:nvSpPr>
        <p:spPr bwMode="auto">
          <a:xfrm>
            <a:off x="3797300" y="3532188"/>
            <a:ext cx="1219200" cy="533400"/>
          </a:xfrm>
          <a:custGeom>
            <a:avLst/>
            <a:gdLst/>
            <a:ahLst/>
            <a:cxnLst>
              <a:cxn ang="0">
                <a:pos x="0" y="0"/>
              </a:cxn>
              <a:cxn ang="0">
                <a:pos x="768" y="0"/>
              </a:cxn>
              <a:cxn ang="0">
                <a:pos x="768" y="336"/>
              </a:cxn>
            </a:cxnLst>
            <a:rect l="0" t="0" r="r" b="b"/>
            <a:pathLst>
              <a:path w="768" h="336">
                <a:moveTo>
                  <a:pt x="0" y="0"/>
                </a:moveTo>
                <a:lnTo>
                  <a:pt x="768" y="0"/>
                </a:lnTo>
                <a:lnTo>
                  <a:pt x="768" y="336"/>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0" name="Freeform 46"/>
          <p:cNvSpPr>
            <a:spLocks/>
          </p:cNvSpPr>
          <p:nvPr/>
        </p:nvSpPr>
        <p:spPr bwMode="auto">
          <a:xfrm>
            <a:off x="2349500" y="2312988"/>
            <a:ext cx="3124200" cy="1600200"/>
          </a:xfrm>
          <a:custGeom>
            <a:avLst/>
            <a:gdLst/>
            <a:ahLst/>
            <a:cxnLst>
              <a:cxn ang="0">
                <a:pos x="1968" y="0"/>
              </a:cxn>
              <a:cxn ang="0">
                <a:pos x="1968" y="528"/>
              </a:cxn>
              <a:cxn ang="0">
                <a:pos x="0" y="528"/>
              </a:cxn>
              <a:cxn ang="0">
                <a:pos x="0" y="1008"/>
              </a:cxn>
            </a:cxnLst>
            <a:rect l="0" t="0" r="r" b="b"/>
            <a:pathLst>
              <a:path w="1968" h="1008">
                <a:moveTo>
                  <a:pt x="1968" y="0"/>
                </a:moveTo>
                <a:lnTo>
                  <a:pt x="1968" y="528"/>
                </a:lnTo>
                <a:lnTo>
                  <a:pt x="0" y="528"/>
                </a:lnTo>
                <a:lnTo>
                  <a:pt x="0" y="1008"/>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1" name="Line 47"/>
          <p:cNvSpPr>
            <a:spLocks noChangeShapeType="1"/>
          </p:cNvSpPr>
          <p:nvPr/>
        </p:nvSpPr>
        <p:spPr bwMode="auto">
          <a:xfrm>
            <a:off x="5473700" y="3151188"/>
            <a:ext cx="1588" cy="9144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2" name="Line 48"/>
          <p:cNvSpPr>
            <a:spLocks noChangeShapeType="1"/>
          </p:cNvSpPr>
          <p:nvPr/>
        </p:nvSpPr>
        <p:spPr bwMode="auto">
          <a:xfrm>
            <a:off x="6311900" y="2312988"/>
            <a:ext cx="0" cy="1752600"/>
          </a:xfrm>
          <a:prstGeom prst="line">
            <a:avLst/>
          </a:prstGeom>
          <a:noFill/>
          <a:ln w="28575">
            <a:solidFill>
              <a:schemeClr val="tx1"/>
            </a:solidFill>
            <a:round/>
            <a:headEnd/>
            <a:tailEnd type="triangle" w="med" len="med"/>
          </a:ln>
          <a:effectLst/>
        </p:spPr>
        <p:txBody>
          <a:bodyPr wrap="none" anchor="ctr"/>
          <a:lstStyle/>
          <a:p>
            <a:endParaRPr lang="en-US"/>
          </a:p>
        </p:txBody>
      </p:sp>
      <p:sp>
        <p:nvSpPr>
          <p:cNvPr id="891953" name="Freeform 49"/>
          <p:cNvSpPr>
            <a:spLocks/>
          </p:cNvSpPr>
          <p:nvPr/>
        </p:nvSpPr>
        <p:spPr bwMode="auto">
          <a:xfrm>
            <a:off x="3263900" y="3303588"/>
            <a:ext cx="3048000" cy="609600"/>
          </a:xfrm>
          <a:custGeom>
            <a:avLst/>
            <a:gdLst/>
            <a:ahLst/>
            <a:cxnLst>
              <a:cxn ang="0">
                <a:pos x="1920" y="0"/>
              </a:cxn>
              <a:cxn ang="0">
                <a:pos x="0" y="0"/>
              </a:cxn>
              <a:cxn ang="0">
                <a:pos x="0" y="384"/>
              </a:cxn>
            </a:cxnLst>
            <a:rect l="0" t="0" r="r" b="b"/>
            <a:pathLst>
              <a:path w="1920" h="384">
                <a:moveTo>
                  <a:pt x="1920" y="0"/>
                </a:moveTo>
                <a:lnTo>
                  <a:pt x="0" y="0"/>
                </a:lnTo>
                <a:lnTo>
                  <a:pt x="0" y="38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4" name="Freeform 50"/>
          <p:cNvSpPr>
            <a:spLocks/>
          </p:cNvSpPr>
          <p:nvPr/>
        </p:nvSpPr>
        <p:spPr bwMode="auto">
          <a:xfrm>
            <a:off x="6288088" y="2835275"/>
            <a:ext cx="1752600" cy="533400"/>
          </a:xfrm>
          <a:custGeom>
            <a:avLst/>
            <a:gdLst/>
            <a:ahLst/>
            <a:cxnLst>
              <a:cxn ang="0">
                <a:pos x="0" y="0"/>
              </a:cxn>
              <a:cxn ang="0">
                <a:pos x="1008" y="0"/>
              </a:cxn>
              <a:cxn ang="0">
                <a:pos x="1008" y="144"/>
              </a:cxn>
            </a:cxnLst>
            <a:rect l="0" t="0" r="r" b="b"/>
            <a:pathLst>
              <a:path w="1008" h="144">
                <a:moveTo>
                  <a:pt x="0" y="0"/>
                </a:moveTo>
                <a:lnTo>
                  <a:pt x="1008" y="0"/>
                </a:lnTo>
                <a:lnTo>
                  <a:pt x="1008" y="144"/>
                </a:lnTo>
              </a:path>
            </a:pathLst>
          </a:custGeom>
          <a:noFill/>
          <a:ln w="28575" cap="flat" cmpd="sng">
            <a:solidFill>
              <a:schemeClr val="tx1"/>
            </a:solidFill>
            <a:prstDash val="solid"/>
            <a:round/>
            <a:headEnd type="none" w="med" len="med"/>
            <a:tailEnd type="triangle" w="med" len="med"/>
          </a:ln>
          <a:effectLst/>
        </p:spPr>
        <p:txBody>
          <a:bodyPr wrap="none" anchor="ctr"/>
          <a:lstStyle/>
          <a:p>
            <a:endParaRPr lang="en-US"/>
          </a:p>
        </p:txBody>
      </p:sp>
      <p:sp>
        <p:nvSpPr>
          <p:cNvPr id="891955" name="Line 51"/>
          <p:cNvSpPr>
            <a:spLocks noChangeShapeType="1"/>
          </p:cNvSpPr>
          <p:nvPr/>
        </p:nvSpPr>
        <p:spPr bwMode="auto">
          <a:xfrm>
            <a:off x="719138" y="6035675"/>
            <a:ext cx="8310562" cy="0"/>
          </a:xfrm>
          <a:prstGeom prst="line">
            <a:avLst/>
          </a:prstGeom>
          <a:noFill/>
          <a:ln w="57150">
            <a:solidFill>
              <a:schemeClr val="hlink"/>
            </a:solidFill>
            <a:round/>
            <a:headEnd/>
            <a:tailEnd/>
          </a:ln>
          <a:effectLst/>
        </p:spPr>
        <p:txBody>
          <a:bodyPr wrap="none" anchor="ctr"/>
          <a:lstStyle/>
          <a:p>
            <a:endParaRPr lang="en-US"/>
          </a:p>
        </p:txBody>
      </p:sp>
      <p:sp>
        <p:nvSpPr>
          <p:cNvPr id="891956" name="Line 52"/>
          <p:cNvSpPr>
            <a:spLocks noChangeShapeType="1"/>
          </p:cNvSpPr>
          <p:nvPr/>
        </p:nvSpPr>
        <p:spPr bwMode="auto">
          <a:xfrm flipH="1">
            <a:off x="8497888" y="3673475"/>
            <a:ext cx="381000" cy="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7" name="Freeform 53"/>
          <p:cNvSpPr>
            <a:spLocks/>
          </p:cNvSpPr>
          <p:nvPr/>
        </p:nvSpPr>
        <p:spPr bwMode="auto">
          <a:xfrm>
            <a:off x="7354888" y="1844675"/>
            <a:ext cx="1524000" cy="4191000"/>
          </a:xfrm>
          <a:custGeom>
            <a:avLst/>
            <a:gdLst/>
            <a:ahLst/>
            <a:cxnLst>
              <a:cxn ang="0">
                <a:pos x="960" y="2448"/>
              </a:cxn>
              <a:cxn ang="0">
                <a:pos x="960" y="0"/>
              </a:cxn>
              <a:cxn ang="0">
                <a:pos x="0" y="0"/>
              </a:cxn>
            </a:cxnLst>
            <a:rect l="0" t="0" r="r" b="b"/>
            <a:pathLst>
              <a:path w="960" h="2448">
                <a:moveTo>
                  <a:pt x="960" y="2448"/>
                </a:moveTo>
                <a:lnTo>
                  <a:pt x="960" y="0"/>
                </a:lnTo>
                <a:lnTo>
                  <a:pt x="0" y="0"/>
                </a:lnTo>
              </a:path>
            </a:pathLst>
          </a:custGeom>
          <a:noFill/>
          <a:ln w="57150" cap="flat" cmpd="sng">
            <a:solidFill>
              <a:schemeClr val="hlink"/>
            </a:solidFill>
            <a:prstDash val="solid"/>
            <a:round/>
            <a:headEnd type="none" w="med" len="med"/>
            <a:tailEnd type="triangle" w="med" len="med"/>
          </a:ln>
          <a:effectLst/>
        </p:spPr>
        <p:txBody>
          <a:bodyPr wrap="none" anchor="ctr"/>
          <a:lstStyle/>
          <a:p>
            <a:endParaRPr lang="en-US"/>
          </a:p>
        </p:txBody>
      </p:sp>
      <p:sp>
        <p:nvSpPr>
          <p:cNvPr id="891958" name="Line 54"/>
          <p:cNvSpPr>
            <a:spLocks noChangeShapeType="1"/>
          </p:cNvSpPr>
          <p:nvPr/>
        </p:nvSpPr>
        <p:spPr bwMode="auto">
          <a:xfrm>
            <a:off x="1106488" y="3444875"/>
            <a:ext cx="0" cy="2590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59" name="Line 55"/>
          <p:cNvSpPr>
            <a:spLocks noChangeShapeType="1"/>
          </p:cNvSpPr>
          <p:nvPr/>
        </p:nvSpPr>
        <p:spPr bwMode="auto">
          <a:xfrm>
            <a:off x="60594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0" name="Line 56"/>
          <p:cNvSpPr>
            <a:spLocks noChangeShapeType="1"/>
          </p:cNvSpPr>
          <p:nvPr/>
        </p:nvSpPr>
        <p:spPr bwMode="auto">
          <a:xfrm>
            <a:off x="2782888" y="5349875"/>
            <a:ext cx="0" cy="6858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1" name="Line 57"/>
          <p:cNvSpPr>
            <a:spLocks noChangeShapeType="1"/>
          </p:cNvSpPr>
          <p:nvPr/>
        </p:nvSpPr>
        <p:spPr bwMode="auto">
          <a:xfrm>
            <a:off x="8040688" y="3978275"/>
            <a:ext cx="0" cy="609600"/>
          </a:xfrm>
          <a:prstGeom prst="line">
            <a:avLst/>
          </a:prstGeom>
          <a:noFill/>
          <a:ln w="57150">
            <a:solidFill>
              <a:schemeClr val="tx1"/>
            </a:solidFill>
            <a:round/>
            <a:headEnd/>
            <a:tailEnd type="triangle" w="med" len="med"/>
          </a:ln>
          <a:effectLst/>
        </p:spPr>
        <p:txBody>
          <a:bodyPr wrap="none" anchor="ctr"/>
          <a:lstStyle/>
          <a:p>
            <a:endParaRPr lang="en-US"/>
          </a:p>
        </p:txBody>
      </p:sp>
      <p:sp>
        <p:nvSpPr>
          <p:cNvPr id="891962" name="Text Box 58"/>
          <p:cNvSpPr txBox="1">
            <a:spLocks noChangeArrowheads="1"/>
          </p:cNvSpPr>
          <p:nvPr/>
        </p:nvSpPr>
        <p:spPr bwMode="auto">
          <a:xfrm>
            <a:off x="347663" y="1235075"/>
            <a:ext cx="1336675" cy="366713"/>
          </a:xfrm>
          <a:prstGeom prst="rect">
            <a:avLst/>
          </a:prstGeom>
          <a:noFill/>
          <a:ln w="28575">
            <a:noFill/>
            <a:miter lim="800000"/>
            <a:headEnd/>
            <a:tailEnd/>
          </a:ln>
          <a:effectLst/>
        </p:spPr>
        <p:txBody>
          <a:bodyPr wrap="none" anchor="ctr">
            <a:spAutoFit/>
          </a:bodyPr>
          <a:lstStyle/>
          <a:p>
            <a:r>
              <a:rPr lang="en-US" b="1"/>
              <a:t>From Mem</a:t>
            </a:r>
          </a:p>
        </p:txBody>
      </p:sp>
      <p:sp>
        <p:nvSpPr>
          <p:cNvPr id="891963" name="Text Box 59"/>
          <p:cNvSpPr txBox="1">
            <a:spLocks noChangeArrowheads="1"/>
          </p:cNvSpPr>
          <p:nvPr/>
        </p:nvSpPr>
        <p:spPr bwMode="auto">
          <a:xfrm>
            <a:off x="5689125" y="1188343"/>
            <a:ext cx="1050288" cy="307777"/>
          </a:xfrm>
          <a:prstGeom prst="rect">
            <a:avLst/>
          </a:prstGeom>
          <a:noFill/>
          <a:ln w="28575">
            <a:noFill/>
            <a:miter lim="800000"/>
            <a:headEnd/>
            <a:tailEnd/>
          </a:ln>
          <a:effectLst/>
        </p:spPr>
        <p:txBody>
          <a:bodyPr wrap="none" anchor="ctr">
            <a:spAutoFit/>
          </a:bodyPr>
          <a:lstStyle/>
          <a:p>
            <a:r>
              <a:rPr lang="en-US" b="1" dirty="0" smtClean="0"/>
              <a:t> </a:t>
            </a:r>
            <a:r>
              <a:rPr lang="en-US" b="1" dirty="0"/>
              <a:t>Registers</a:t>
            </a:r>
          </a:p>
        </p:txBody>
      </p:sp>
      <p:sp>
        <p:nvSpPr>
          <p:cNvPr id="891964" name="Text Box 60"/>
          <p:cNvSpPr txBox="1">
            <a:spLocks noChangeArrowheads="1"/>
          </p:cNvSpPr>
          <p:nvPr/>
        </p:nvSpPr>
        <p:spPr bwMode="auto">
          <a:xfrm>
            <a:off x="3724275" y="4549775"/>
            <a:ext cx="1555750" cy="641350"/>
          </a:xfrm>
          <a:prstGeom prst="rect">
            <a:avLst/>
          </a:prstGeom>
          <a:noFill/>
          <a:ln w="28575">
            <a:noFill/>
            <a:miter lim="800000"/>
            <a:headEnd/>
            <a:tailEnd/>
          </a:ln>
          <a:effectLst/>
        </p:spPr>
        <p:txBody>
          <a:bodyPr wrap="none" anchor="ctr">
            <a:spAutoFit/>
          </a:bodyPr>
          <a:lstStyle/>
          <a:p>
            <a:r>
              <a:rPr lang="en-US" b="1"/>
              <a:t>Reservation </a:t>
            </a:r>
          </a:p>
          <a:p>
            <a:r>
              <a:rPr lang="en-US" b="1"/>
              <a:t>Stations</a:t>
            </a:r>
          </a:p>
        </p:txBody>
      </p:sp>
      <p:sp>
        <p:nvSpPr>
          <p:cNvPr id="891965" name="Line 61"/>
          <p:cNvSpPr>
            <a:spLocks noChangeShapeType="1"/>
          </p:cNvSpPr>
          <p:nvPr/>
        </p:nvSpPr>
        <p:spPr bwMode="auto">
          <a:xfrm flipV="1">
            <a:off x="3544888" y="4511675"/>
            <a:ext cx="0" cy="1219200"/>
          </a:xfrm>
          <a:prstGeom prst="line">
            <a:avLst/>
          </a:prstGeom>
          <a:noFill/>
          <a:ln w="38100">
            <a:solidFill>
              <a:schemeClr val="accent2"/>
            </a:solidFill>
            <a:round/>
            <a:headEnd/>
            <a:tailEnd type="triangle" w="med" len="med"/>
          </a:ln>
          <a:effectLst/>
        </p:spPr>
        <p:txBody>
          <a:bodyPr wrap="none" anchor="ctr"/>
          <a:lstStyle/>
          <a:p>
            <a:endParaRPr lang="en-US"/>
          </a:p>
        </p:txBody>
      </p:sp>
      <p:sp>
        <p:nvSpPr>
          <p:cNvPr id="891966" name="Line 62"/>
          <p:cNvSpPr>
            <a:spLocks noChangeShapeType="1"/>
          </p:cNvSpPr>
          <p:nvPr/>
        </p:nvSpPr>
        <p:spPr bwMode="auto">
          <a:xfrm flipV="1">
            <a:off x="3544888" y="4511675"/>
            <a:ext cx="0" cy="15240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7" name="Line 63"/>
          <p:cNvSpPr>
            <a:spLocks noChangeShapeType="1"/>
          </p:cNvSpPr>
          <p:nvPr/>
        </p:nvSpPr>
        <p:spPr bwMode="auto">
          <a:xfrm flipV="1">
            <a:off x="6897688" y="4435475"/>
            <a:ext cx="0" cy="1600200"/>
          </a:xfrm>
          <a:prstGeom prst="line">
            <a:avLst/>
          </a:prstGeom>
          <a:noFill/>
          <a:ln w="57150">
            <a:solidFill>
              <a:schemeClr val="hlink"/>
            </a:solidFill>
            <a:round/>
            <a:headEnd/>
            <a:tailEnd type="triangle" w="med" len="med"/>
          </a:ln>
          <a:effectLst/>
        </p:spPr>
        <p:txBody>
          <a:bodyPr wrap="none" anchor="ctr"/>
          <a:lstStyle/>
          <a:p>
            <a:endParaRPr lang="en-US"/>
          </a:p>
        </p:txBody>
      </p:sp>
      <p:sp>
        <p:nvSpPr>
          <p:cNvPr id="891968" name="Text Box 64"/>
          <p:cNvSpPr txBox="1">
            <a:spLocks noChangeArrowheads="1"/>
          </p:cNvSpPr>
          <p:nvPr/>
        </p:nvSpPr>
        <p:spPr bwMode="auto">
          <a:xfrm>
            <a:off x="2954338" y="6188075"/>
            <a:ext cx="2857500" cy="366713"/>
          </a:xfrm>
          <a:prstGeom prst="rect">
            <a:avLst/>
          </a:prstGeom>
          <a:noFill/>
          <a:ln w="28575">
            <a:noFill/>
            <a:miter lim="800000"/>
            <a:headEnd/>
            <a:tailEnd/>
          </a:ln>
          <a:effectLst/>
        </p:spPr>
        <p:txBody>
          <a:bodyPr wrap="none" anchor="ctr">
            <a:spAutoFit/>
          </a:bodyPr>
          <a:lstStyle/>
          <a:p>
            <a:r>
              <a:rPr lang="en-US" b="1"/>
              <a:t>Common Data Bus (CDB)</a:t>
            </a:r>
          </a:p>
        </p:txBody>
      </p:sp>
      <p:sp>
        <p:nvSpPr>
          <p:cNvPr id="891969" name="Text Box 65"/>
          <p:cNvSpPr txBox="1">
            <a:spLocks noChangeArrowheads="1"/>
          </p:cNvSpPr>
          <p:nvPr/>
        </p:nvSpPr>
        <p:spPr bwMode="auto">
          <a:xfrm>
            <a:off x="7470775" y="4587875"/>
            <a:ext cx="1069975" cy="366713"/>
          </a:xfrm>
          <a:prstGeom prst="rect">
            <a:avLst/>
          </a:prstGeom>
          <a:noFill/>
          <a:ln w="28575">
            <a:noFill/>
            <a:miter lim="800000"/>
            <a:headEnd/>
            <a:tailEnd/>
          </a:ln>
          <a:effectLst/>
        </p:spPr>
        <p:txBody>
          <a:bodyPr wrap="none" anchor="ctr">
            <a:spAutoFit/>
          </a:bodyPr>
          <a:lstStyle/>
          <a:p>
            <a:r>
              <a:rPr lang="en-US" b="1"/>
              <a:t>To Mem</a:t>
            </a:r>
          </a:p>
        </p:txBody>
      </p:sp>
      <p:sp>
        <p:nvSpPr>
          <p:cNvPr id="891970" name="Text Box 66"/>
          <p:cNvSpPr txBox="1">
            <a:spLocks noChangeArrowheads="1"/>
          </p:cNvSpPr>
          <p:nvPr/>
        </p:nvSpPr>
        <p:spPr bwMode="auto">
          <a:xfrm>
            <a:off x="2471172" y="1294140"/>
            <a:ext cx="740907" cy="523220"/>
          </a:xfrm>
          <a:prstGeom prst="rect">
            <a:avLst/>
          </a:prstGeom>
          <a:noFill/>
          <a:ln w="28575">
            <a:noFill/>
            <a:miter lim="800000"/>
            <a:headEnd/>
            <a:tailEnd/>
          </a:ln>
          <a:effectLst/>
        </p:spPr>
        <p:txBody>
          <a:bodyPr wrap="none" anchor="ctr">
            <a:spAutoFit/>
          </a:bodyPr>
          <a:lstStyle/>
          <a:p>
            <a:r>
              <a:rPr lang="en-US" b="1" dirty="0" smtClean="0"/>
              <a:t>Op</a:t>
            </a:r>
            <a:endParaRPr lang="en-US" b="1" dirty="0"/>
          </a:p>
          <a:p>
            <a:r>
              <a:rPr lang="en-US" b="1" dirty="0"/>
              <a:t>Queue</a:t>
            </a:r>
          </a:p>
        </p:txBody>
      </p:sp>
      <p:sp>
        <p:nvSpPr>
          <p:cNvPr id="891971" name="Text Box 67"/>
          <p:cNvSpPr txBox="1">
            <a:spLocks noChangeArrowheads="1"/>
          </p:cNvSpPr>
          <p:nvPr/>
        </p:nvSpPr>
        <p:spPr bwMode="auto">
          <a:xfrm>
            <a:off x="1335088" y="1768475"/>
            <a:ext cx="1635125" cy="366713"/>
          </a:xfrm>
          <a:prstGeom prst="rect">
            <a:avLst/>
          </a:prstGeom>
          <a:noFill/>
          <a:ln w="28575">
            <a:noFill/>
            <a:miter lim="800000"/>
            <a:headEnd/>
            <a:tailEnd/>
          </a:ln>
          <a:effectLst/>
        </p:spPr>
        <p:txBody>
          <a:bodyPr wrap="none" anchor="ctr">
            <a:spAutoFit/>
          </a:bodyPr>
          <a:lstStyle/>
          <a:p>
            <a:r>
              <a:rPr lang="en-US" b="1"/>
              <a:t>Load Buffers</a:t>
            </a:r>
          </a:p>
        </p:txBody>
      </p:sp>
      <p:sp>
        <p:nvSpPr>
          <p:cNvPr id="891972" name="Text Box 68"/>
          <p:cNvSpPr txBox="1">
            <a:spLocks noChangeArrowheads="1"/>
          </p:cNvSpPr>
          <p:nvPr/>
        </p:nvSpPr>
        <p:spPr bwMode="auto">
          <a:xfrm>
            <a:off x="6592888" y="2987675"/>
            <a:ext cx="1028700" cy="641350"/>
          </a:xfrm>
          <a:prstGeom prst="rect">
            <a:avLst/>
          </a:prstGeom>
          <a:noFill/>
          <a:ln w="28575">
            <a:noFill/>
            <a:miter lim="800000"/>
            <a:headEnd/>
            <a:tailEnd/>
          </a:ln>
          <a:effectLst/>
        </p:spPr>
        <p:txBody>
          <a:bodyPr wrap="none" anchor="ctr">
            <a:spAutoFit/>
          </a:bodyPr>
          <a:lstStyle/>
          <a:p>
            <a:r>
              <a:rPr lang="en-US" b="1"/>
              <a:t>Store </a:t>
            </a:r>
          </a:p>
          <a:p>
            <a:r>
              <a:rPr lang="en-US" b="1"/>
              <a:t>Buffers</a:t>
            </a:r>
          </a:p>
        </p:txBody>
      </p:sp>
      <p:sp>
        <p:nvSpPr>
          <p:cNvPr id="891973" name="Text Box 69"/>
          <p:cNvSpPr txBox="1">
            <a:spLocks noChangeArrowheads="1"/>
          </p:cNvSpPr>
          <p:nvPr/>
        </p:nvSpPr>
        <p:spPr bwMode="auto">
          <a:xfrm>
            <a:off x="74193" y="2204236"/>
            <a:ext cx="710452" cy="1255728"/>
          </a:xfrm>
          <a:prstGeom prst="rect">
            <a:avLst/>
          </a:prstGeom>
          <a:noFill/>
          <a:ln w="28575">
            <a:noFill/>
            <a:miter lim="800000"/>
            <a:headEnd/>
            <a:tailEnd/>
          </a:ln>
          <a:effectLst/>
        </p:spPr>
        <p:txBody>
          <a:bodyPr wrap="none" anchor="ctr">
            <a:spAutoFit/>
          </a:bodyPr>
          <a:lstStyle/>
          <a:p>
            <a:pPr>
              <a:lnSpc>
                <a:spcPct val="90000"/>
              </a:lnSpc>
            </a:pPr>
            <a:r>
              <a:rPr lang="en-US" sz="1400" b="1" dirty="0">
                <a:solidFill>
                  <a:srgbClr val="002060"/>
                </a:solidFill>
              </a:rPr>
              <a:t>Load1</a:t>
            </a:r>
          </a:p>
          <a:p>
            <a:pPr>
              <a:lnSpc>
                <a:spcPct val="90000"/>
              </a:lnSpc>
            </a:pPr>
            <a:r>
              <a:rPr lang="en-US" sz="1400" b="1" dirty="0">
                <a:solidFill>
                  <a:srgbClr val="002060"/>
                </a:solidFill>
              </a:rPr>
              <a:t>Load2</a:t>
            </a:r>
          </a:p>
          <a:p>
            <a:pPr>
              <a:lnSpc>
                <a:spcPct val="90000"/>
              </a:lnSpc>
            </a:pPr>
            <a:r>
              <a:rPr lang="en-US" sz="1400" b="1" dirty="0">
                <a:solidFill>
                  <a:srgbClr val="002060"/>
                </a:solidFill>
              </a:rPr>
              <a:t>Load3</a:t>
            </a:r>
          </a:p>
          <a:p>
            <a:pPr>
              <a:lnSpc>
                <a:spcPct val="90000"/>
              </a:lnSpc>
            </a:pPr>
            <a:r>
              <a:rPr lang="en-US" sz="1400" b="1" dirty="0">
                <a:solidFill>
                  <a:srgbClr val="002060"/>
                </a:solidFill>
              </a:rPr>
              <a:t>Load4</a:t>
            </a:r>
          </a:p>
          <a:p>
            <a:pPr>
              <a:lnSpc>
                <a:spcPct val="90000"/>
              </a:lnSpc>
            </a:pPr>
            <a:r>
              <a:rPr lang="en-US" sz="1400" b="1" dirty="0">
                <a:solidFill>
                  <a:srgbClr val="002060"/>
                </a:solidFill>
              </a:rPr>
              <a:t>Load5</a:t>
            </a:r>
          </a:p>
          <a:p>
            <a:pPr>
              <a:lnSpc>
                <a:spcPct val="90000"/>
              </a:lnSpc>
            </a:pPr>
            <a:r>
              <a:rPr lang="en-US" sz="1400" b="1" dirty="0">
                <a:solidFill>
                  <a:srgbClr val="002060"/>
                </a:solidFill>
              </a:rPr>
              <a:t>Load6</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a:xfrm>
            <a:off x="326571" y="161109"/>
            <a:ext cx="8305800" cy="1143000"/>
          </a:xfrm>
          <a:noFill/>
          <a:ln/>
        </p:spPr>
        <p:txBody>
          <a:bodyPr lIns="90487" rIns="90487"/>
          <a:lstStyle/>
          <a:p>
            <a:r>
              <a:rPr lang="en-US" sz="2800" dirty="0">
                <a:solidFill>
                  <a:srgbClr val="0070C0"/>
                </a:solidFill>
              </a:rPr>
              <a:t>Reservation Station Components</a:t>
            </a:r>
          </a:p>
        </p:txBody>
      </p:sp>
      <p:sp>
        <p:nvSpPr>
          <p:cNvPr id="893955" name="Rectangle 3"/>
          <p:cNvSpPr>
            <a:spLocks noGrp="1" noChangeArrowheads="1"/>
          </p:cNvSpPr>
          <p:nvPr>
            <p:ph type="body" idx="1"/>
          </p:nvPr>
        </p:nvSpPr>
        <p:spPr>
          <a:xfrm>
            <a:off x="152400" y="1524000"/>
            <a:ext cx="8534400" cy="4953000"/>
          </a:xfrm>
          <a:noFill/>
          <a:ln/>
        </p:spPr>
        <p:txBody>
          <a:bodyPr lIns="90487" rIns="90487"/>
          <a:lstStyle/>
          <a:p>
            <a:pPr>
              <a:buFontTx/>
              <a:buNone/>
            </a:pPr>
            <a:r>
              <a:rPr lang="en-US" dirty="0"/>
              <a:t>	</a:t>
            </a:r>
            <a:r>
              <a:rPr lang="en-US" dirty="0">
                <a:solidFill>
                  <a:srgbClr val="FF0000"/>
                </a:solidFill>
              </a:rPr>
              <a:t>Op</a:t>
            </a:r>
            <a:r>
              <a:rPr lang="en-US" dirty="0">
                <a:solidFill>
                  <a:schemeClr val="accent1"/>
                </a:solidFill>
              </a:rPr>
              <a:t>:	</a:t>
            </a:r>
            <a:r>
              <a:rPr lang="en-US" dirty="0"/>
              <a:t>Operation to perform in the unit (e.g., + or –)</a:t>
            </a:r>
          </a:p>
          <a:p>
            <a:pPr>
              <a:buFontTx/>
              <a:buNone/>
            </a:pPr>
            <a:r>
              <a:rPr lang="en-US" dirty="0"/>
              <a:t>	</a:t>
            </a:r>
            <a:r>
              <a:rPr lang="en-US" dirty="0" err="1">
                <a:solidFill>
                  <a:srgbClr val="FF0000"/>
                </a:solidFill>
              </a:rPr>
              <a:t>Vj</a:t>
            </a:r>
            <a:r>
              <a:rPr lang="en-US" dirty="0">
                <a:solidFill>
                  <a:srgbClr val="FF0000"/>
                </a:solidFill>
              </a:rPr>
              <a:t>, </a:t>
            </a:r>
            <a:r>
              <a:rPr lang="en-US" dirty="0" err="1">
                <a:solidFill>
                  <a:srgbClr val="FF0000"/>
                </a:solidFill>
              </a:rPr>
              <a:t>Vk</a:t>
            </a:r>
            <a:r>
              <a:rPr lang="en-US" dirty="0">
                <a:solidFill>
                  <a:schemeClr val="accent1"/>
                </a:solidFill>
              </a:rPr>
              <a:t>: </a:t>
            </a:r>
            <a:r>
              <a:rPr lang="en-US" dirty="0">
                <a:solidFill>
                  <a:srgbClr val="0070C0"/>
                </a:solidFill>
              </a:rPr>
              <a:t>Value</a:t>
            </a:r>
            <a:r>
              <a:rPr lang="en-US" dirty="0"/>
              <a:t> of Source operands</a:t>
            </a:r>
          </a:p>
          <a:p>
            <a:pPr lvl="1"/>
            <a:r>
              <a:rPr lang="en-US" dirty="0"/>
              <a:t>Store buffers has V field, result to be stored</a:t>
            </a:r>
          </a:p>
          <a:p>
            <a:pPr>
              <a:buFontTx/>
              <a:buNone/>
            </a:pPr>
            <a:r>
              <a:rPr lang="en-US" dirty="0">
                <a:solidFill>
                  <a:schemeClr val="accent1"/>
                </a:solidFill>
              </a:rPr>
              <a:t>	</a:t>
            </a:r>
            <a:r>
              <a:rPr lang="en-US" dirty="0" err="1">
                <a:solidFill>
                  <a:srgbClr val="FF0000"/>
                </a:solidFill>
              </a:rPr>
              <a:t>Qj</a:t>
            </a:r>
            <a:r>
              <a:rPr lang="en-US" dirty="0">
                <a:solidFill>
                  <a:srgbClr val="FF0000"/>
                </a:solidFill>
              </a:rPr>
              <a:t>, </a:t>
            </a:r>
            <a:r>
              <a:rPr lang="en-US" dirty="0" err="1">
                <a:solidFill>
                  <a:srgbClr val="FF0000"/>
                </a:solidFill>
              </a:rPr>
              <a:t>Qk</a:t>
            </a:r>
            <a:r>
              <a:rPr lang="en-US" dirty="0">
                <a:solidFill>
                  <a:schemeClr val="accent1"/>
                </a:solidFill>
              </a:rPr>
              <a:t>: </a:t>
            </a:r>
            <a:r>
              <a:rPr lang="en-US" dirty="0"/>
              <a:t>Reservation stations producing source registers (value to be written)</a:t>
            </a:r>
          </a:p>
          <a:p>
            <a:pPr lvl="1"/>
            <a:r>
              <a:rPr lang="en-US" sz="2000" dirty="0"/>
              <a:t>Note: </a:t>
            </a:r>
            <a:r>
              <a:rPr lang="en-US" sz="2000" dirty="0" err="1"/>
              <a:t>Qj,Qk</a:t>
            </a:r>
            <a:r>
              <a:rPr lang="en-US" sz="2000" dirty="0"/>
              <a:t>=0 =&gt; ready</a:t>
            </a:r>
            <a:endParaRPr lang="en-US" dirty="0"/>
          </a:p>
          <a:p>
            <a:pPr lvl="1"/>
            <a:r>
              <a:rPr lang="en-US" dirty="0"/>
              <a:t>Store buffers only have </a:t>
            </a:r>
            <a:r>
              <a:rPr lang="en-US" dirty="0" err="1"/>
              <a:t>Qi</a:t>
            </a:r>
            <a:r>
              <a:rPr lang="en-US" dirty="0"/>
              <a:t> for RS producing result</a:t>
            </a:r>
          </a:p>
          <a:p>
            <a:pPr>
              <a:buFontTx/>
              <a:buNone/>
            </a:pPr>
            <a:r>
              <a:rPr lang="en-US" dirty="0">
                <a:solidFill>
                  <a:schemeClr val="accent1"/>
                </a:solidFill>
              </a:rPr>
              <a:t> 	</a:t>
            </a:r>
            <a:r>
              <a:rPr lang="en-US" dirty="0">
                <a:solidFill>
                  <a:srgbClr val="FF0000"/>
                </a:solidFill>
              </a:rPr>
              <a:t>Busy</a:t>
            </a:r>
            <a:r>
              <a:rPr lang="en-US" dirty="0">
                <a:solidFill>
                  <a:schemeClr val="accent1"/>
                </a:solidFill>
              </a:rPr>
              <a:t>: </a:t>
            </a:r>
            <a:r>
              <a:rPr lang="en-US" dirty="0"/>
              <a:t>Indicates reservation station or FU is busy</a:t>
            </a:r>
          </a:p>
          <a:p>
            <a:pPr>
              <a:buFontTx/>
              <a:buNone/>
            </a:pPr>
            <a:r>
              <a:rPr lang="en-US" dirty="0"/>
              <a:t>		</a:t>
            </a:r>
          </a:p>
          <a:p>
            <a:pPr>
              <a:buFontTx/>
              <a:buNone/>
            </a:pPr>
            <a:r>
              <a:rPr lang="en-US" dirty="0">
                <a:solidFill>
                  <a:schemeClr val="hlink"/>
                </a:solidFill>
              </a:rPr>
              <a:t>	</a:t>
            </a:r>
            <a:r>
              <a:rPr lang="en-US" dirty="0">
                <a:solidFill>
                  <a:srgbClr val="FF0000"/>
                </a:solidFill>
              </a:rPr>
              <a:t>Register result status</a:t>
            </a:r>
            <a:r>
              <a:rPr lang="en-US" dirty="0"/>
              <a:t>—Indicates which functional unit will write each register, if one exists. Blank when no pending instructions that will write that register.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3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3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93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93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939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9395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939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9395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939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a:xfrm>
            <a:off x="356507" y="0"/>
            <a:ext cx="8191500" cy="1143000"/>
          </a:xfrm>
          <a:noFill/>
          <a:ln/>
        </p:spPr>
        <p:txBody>
          <a:bodyPr lIns="90487" rIns="90487"/>
          <a:lstStyle/>
          <a:p>
            <a:r>
              <a:rPr lang="en-US" sz="2800" dirty="0">
                <a:solidFill>
                  <a:srgbClr val="0070C0"/>
                </a:solidFill>
              </a:rPr>
              <a:t>Three Stages of Tomasulo Algorithm</a:t>
            </a:r>
          </a:p>
        </p:txBody>
      </p:sp>
      <p:sp>
        <p:nvSpPr>
          <p:cNvPr id="896003" name="Rectangle 3"/>
          <p:cNvSpPr>
            <a:spLocks noGrp="1" noChangeArrowheads="1"/>
          </p:cNvSpPr>
          <p:nvPr>
            <p:ph type="body" idx="1"/>
          </p:nvPr>
        </p:nvSpPr>
        <p:spPr>
          <a:xfrm>
            <a:off x="654050" y="1567543"/>
            <a:ext cx="8261350" cy="4833257"/>
          </a:xfrm>
          <a:noFill/>
          <a:ln/>
        </p:spPr>
        <p:txBody>
          <a:bodyPr lIns="90487" rIns="90487"/>
          <a:lstStyle/>
          <a:p>
            <a:pPr>
              <a:lnSpc>
                <a:spcPct val="80000"/>
              </a:lnSpc>
              <a:buFontTx/>
              <a:buNone/>
            </a:pPr>
            <a:r>
              <a:rPr lang="en-US" sz="2000" dirty="0">
                <a:solidFill>
                  <a:srgbClr val="FF0000"/>
                </a:solidFill>
                <a:latin typeface="Helvetica" pitchFamily="34" charset="0"/>
              </a:rPr>
              <a:t>1.	Issue</a:t>
            </a:r>
            <a:r>
              <a:rPr lang="en-US" sz="2000" dirty="0"/>
              <a:t>—get instruction from </a:t>
            </a:r>
            <a:r>
              <a:rPr lang="en-US" sz="2000" dirty="0" smtClean="0"/>
              <a:t>Op </a:t>
            </a:r>
            <a:r>
              <a:rPr lang="en-US" sz="2000" dirty="0"/>
              <a:t>Queue</a:t>
            </a:r>
          </a:p>
          <a:p>
            <a:pPr lvl="1">
              <a:lnSpc>
                <a:spcPct val="80000"/>
              </a:lnSpc>
              <a:buFontTx/>
              <a:buNone/>
            </a:pPr>
            <a:r>
              <a:rPr lang="en-US" sz="1600" dirty="0"/>
              <a:t> 	If reservation station free (no structural hazard), </a:t>
            </a:r>
            <a:br>
              <a:rPr lang="en-US" sz="1600" dirty="0"/>
            </a:br>
            <a:r>
              <a:rPr lang="en-US" sz="1600" dirty="0"/>
              <a:t>control issues </a:t>
            </a:r>
            <a:r>
              <a:rPr lang="en-US" sz="1600" dirty="0" err="1"/>
              <a:t>instr</a:t>
            </a:r>
            <a:r>
              <a:rPr lang="en-US" sz="1600" dirty="0"/>
              <a:t> &amp; sends operands (renames registers).</a:t>
            </a:r>
          </a:p>
          <a:p>
            <a:pPr>
              <a:lnSpc>
                <a:spcPct val="80000"/>
              </a:lnSpc>
              <a:buFontTx/>
              <a:buNone/>
            </a:pPr>
            <a:r>
              <a:rPr lang="en-US" sz="2000" dirty="0">
                <a:solidFill>
                  <a:srgbClr val="FF0000"/>
                </a:solidFill>
                <a:latin typeface="Helvetica" pitchFamily="34" charset="0"/>
              </a:rPr>
              <a:t>2.	Execute</a:t>
            </a:r>
            <a:r>
              <a:rPr lang="en-US" sz="2000" dirty="0"/>
              <a:t>—operate on operands (EX)</a:t>
            </a:r>
          </a:p>
          <a:p>
            <a:pPr lvl="1">
              <a:lnSpc>
                <a:spcPct val="80000"/>
              </a:lnSpc>
              <a:buFontTx/>
              <a:buNone/>
            </a:pPr>
            <a:r>
              <a:rPr lang="en-US" sz="1600" dirty="0"/>
              <a:t> 	When both operands ready then execute;</a:t>
            </a:r>
            <a:br>
              <a:rPr lang="en-US" sz="1600" dirty="0"/>
            </a:br>
            <a:r>
              <a:rPr lang="en-US" sz="1600" dirty="0"/>
              <a:t> if not ready, watch Common Data Bus for result</a:t>
            </a:r>
          </a:p>
          <a:p>
            <a:pPr>
              <a:lnSpc>
                <a:spcPct val="80000"/>
              </a:lnSpc>
              <a:buFontTx/>
              <a:buNone/>
            </a:pPr>
            <a:r>
              <a:rPr lang="en-US" sz="2000" dirty="0">
                <a:solidFill>
                  <a:srgbClr val="FF0000"/>
                </a:solidFill>
                <a:latin typeface="Helvetica" pitchFamily="34" charset="0"/>
              </a:rPr>
              <a:t>3.	Write result</a:t>
            </a:r>
            <a:r>
              <a:rPr lang="en-US" sz="2000" dirty="0"/>
              <a:t>—finish execution (WB)</a:t>
            </a:r>
          </a:p>
          <a:p>
            <a:pPr lvl="1">
              <a:lnSpc>
                <a:spcPct val="80000"/>
              </a:lnSpc>
              <a:buFontTx/>
              <a:buNone/>
            </a:pPr>
            <a:r>
              <a:rPr lang="en-US" sz="1600" dirty="0"/>
              <a:t> 	Write on Common Data Bus to all awaiting units; </a:t>
            </a:r>
            <a:br>
              <a:rPr lang="en-US" sz="1600" dirty="0"/>
            </a:br>
            <a:r>
              <a:rPr lang="en-US" sz="1600" dirty="0"/>
              <a:t>mark reservation station available</a:t>
            </a:r>
          </a:p>
          <a:p>
            <a:pPr>
              <a:lnSpc>
                <a:spcPct val="80000"/>
              </a:lnSpc>
            </a:pPr>
            <a:r>
              <a:rPr lang="en-US" sz="2000" dirty="0">
                <a:solidFill>
                  <a:srgbClr val="FF0000"/>
                </a:solidFill>
              </a:rPr>
              <a:t>Normal data bus</a:t>
            </a:r>
            <a:r>
              <a:rPr lang="en-US" sz="2000" dirty="0"/>
              <a:t>: data + </a:t>
            </a:r>
            <a:r>
              <a:rPr lang="en-US" sz="2000" dirty="0">
                <a:solidFill>
                  <a:srgbClr val="FF0000"/>
                </a:solidFill>
              </a:rPr>
              <a:t>destination</a:t>
            </a:r>
            <a:r>
              <a:rPr lang="en-US" sz="2000" dirty="0"/>
              <a:t> (“</a:t>
            </a:r>
            <a:r>
              <a:rPr lang="en-US" sz="2000" dirty="0">
                <a:solidFill>
                  <a:srgbClr val="FF0000"/>
                </a:solidFill>
              </a:rPr>
              <a:t>go to</a:t>
            </a:r>
            <a:r>
              <a:rPr lang="en-US" sz="2000" dirty="0"/>
              <a:t>” bus)</a:t>
            </a:r>
          </a:p>
          <a:p>
            <a:pPr>
              <a:lnSpc>
                <a:spcPct val="80000"/>
              </a:lnSpc>
            </a:pPr>
            <a:r>
              <a:rPr lang="en-US" sz="2000" dirty="0">
                <a:solidFill>
                  <a:srgbClr val="FF0000"/>
                </a:solidFill>
              </a:rPr>
              <a:t>Common data bus</a:t>
            </a:r>
            <a:r>
              <a:rPr lang="en-US" sz="2000" dirty="0"/>
              <a:t>: data + </a:t>
            </a:r>
            <a:r>
              <a:rPr lang="en-US" sz="2000" dirty="0">
                <a:solidFill>
                  <a:srgbClr val="FF0000"/>
                </a:solidFill>
              </a:rPr>
              <a:t>source</a:t>
            </a:r>
            <a:r>
              <a:rPr lang="en-US" sz="2000" dirty="0"/>
              <a:t>  (“</a:t>
            </a:r>
            <a:r>
              <a:rPr lang="en-US" sz="2000" dirty="0">
                <a:solidFill>
                  <a:srgbClr val="FF0000"/>
                </a:solidFill>
              </a:rPr>
              <a:t>come from</a:t>
            </a:r>
            <a:r>
              <a:rPr lang="en-US" sz="2000" dirty="0"/>
              <a:t>” bus)</a:t>
            </a:r>
          </a:p>
          <a:p>
            <a:pPr lvl="1">
              <a:lnSpc>
                <a:spcPct val="80000"/>
              </a:lnSpc>
            </a:pPr>
            <a:r>
              <a:rPr lang="en-US" sz="1600" dirty="0"/>
              <a:t>64 bits of data + 4 bits of Functional Unit  </a:t>
            </a:r>
            <a:r>
              <a:rPr lang="en-US" sz="1600" dirty="0">
                <a:solidFill>
                  <a:srgbClr val="FF0000"/>
                </a:solidFill>
              </a:rPr>
              <a:t>source</a:t>
            </a:r>
            <a:r>
              <a:rPr lang="en-US" sz="1600" dirty="0"/>
              <a:t> address</a:t>
            </a:r>
          </a:p>
          <a:p>
            <a:pPr lvl="1">
              <a:lnSpc>
                <a:spcPct val="80000"/>
              </a:lnSpc>
            </a:pPr>
            <a:r>
              <a:rPr lang="en-US" sz="1600" dirty="0"/>
              <a:t>Write if matches expected Functional Unit (produces result)</a:t>
            </a:r>
          </a:p>
          <a:p>
            <a:pPr lvl="1">
              <a:lnSpc>
                <a:spcPct val="80000"/>
              </a:lnSpc>
            </a:pPr>
            <a:r>
              <a:rPr lang="en-US" sz="1600" dirty="0"/>
              <a:t>Does the broadcast</a:t>
            </a:r>
          </a:p>
          <a:p>
            <a:pPr>
              <a:lnSpc>
                <a:spcPct val="80000"/>
              </a:lnSpc>
            </a:pPr>
            <a:r>
              <a:rPr lang="en-US" sz="2000" dirty="0"/>
              <a:t>Example speed: </a:t>
            </a:r>
            <a:endParaRPr lang="en-US" sz="2000" dirty="0" smtClean="0"/>
          </a:p>
          <a:p>
            <a:pPr>
              <a:lnSpc>
                <a:spcPct val="80000"/>
              </a:lnSpc>
              <a:buNone/>
            </a:pPr>
            <a:r>
              <a:rPr lang="en-US" sz="2000" dirty="0"/>
              <a:t/>
            </a:r>
            <a:br>
              <a:rPr lang="en-US" sz="2000" dirty="0"/>
            </a:br>
            <a:r>
              <a:rPr lang="en-US" sz="2000" dirty="0"/>
              <a:t>3 clocks for </a:t>
            </a:r>
            <a:r>
              <a:rPr lang="en-US" sz="2000" dirty="0" smtClean="0"/>
              <a:t>Fl. pt</a:t>
            </a:r>
            <a:r>
              <a:rPr lang="en-US" sz="2000" dirty="0"/>
              <a:t>. +,-; 10 for * ; 40 </a:t>
            </a:r>
            <a:r>
              <a:rPr lang="en-US" sz="2000" dirty="0" err="1"/>
              <a:t>clks</a:t>
            </a:r>
            <a:r>
              <a:rPr lang="en-US" sz="2000" dirty="0"/>
              <a:t> for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6003">
                                            <p:txEl>
                                              <p:pRg st="0" end="0"/>
                                            </p:txEl>
                                          </p:spTgt>
                                        </p:tgtEl>
                                        <p:attrNameLst>
                                          <p:attrName>style.visibility</p:attrName>
                                        </p:attrNameLst>
                                      </p:cBhvr>
                                      <p:to>
                                        <p:strVal val="visible"/>
                                      </p:to>
                                    </p:set>
                                    <p:anim calcmode="lin" valueType="num">
                                      <p:cBhvr additive="base">
                                        <p:cTn id="7" dur="500" fill="hold"/>
                                        <p:tgtEl>
                                          <p:spTgt spid="8960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960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96003">
                                            <p:txEl>
                                              <p:pRg st="1" end="1"/>
                                            </p:txEl>
                                          </p:spTgt>
                                        </p:tgtEl>
                                        <p:attrNameLst>
                                          <p:attrName>style.visibility</p:attrName>
                                        </p:attrNameLst>
                                      </p:cBhvr>
                                      <p:to>
                                        <p:strVal val="visible"/>
                                      </p:to>
                                    </p:set>
                                    <p:anim calcmode="lin" valueType="num">
                                      <p:cBhvr additive="base">
                                        <p:cTn id="11" dur="500" fill="hold"/>
                                        <p:tgtEl>
                                          <p:spTgt spid="89600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9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96003">
                                            <p:txEl>
                                              <p:pRg st="2" end="2"/>
                                            </p:txEl>
                                          </p:spTgt>
                                        </p:tgtEl>
                                        <p:attrNameLst>
                                          <p:attrName>style.visibility</p:attrName>
                                        </p:attrNameLst>
                                      </p:cBhvr>
                                      <p:to>
                                        <p:strVal val="visible"/>
                                      </p:to>
                                    </p:set>
                                    <p:anim calcmode="lin" valueType="num">
                                      <p:cBhvr additive="base">
                                        <p:cTn id="17" dur="500" fill="hold"/>
                                        <p:tgtEl>
                                          <p:spTgt spid="8960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960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96003">
                                            <p:txEl>
                                              <p:pRg st="3" end="3"/>
                                            </p:txEl>
                                          </p:spTgt>
                                        </p:tgtEl>
                                        <p:attrNameLst>
                                          <p:attrName>style.visibility</p:attrName>
                                        </p:attrNameLst>
                                      </p:cBhvr>
                                      <p:to>
                                        <p:strVal val="visible"/>
                                      </p:to>
                                    </p:set>
                                    <p:anim calcmode="lin" valueType="num">
                                      <p:cBhvr additive="base">
                                        <p:cTn id="21" dur="500" fill="hold"/>
                                        <p:tgtEl>
                                          <p:spTgt spid="89600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96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896003">
                                            <p:txEl>
                                              <p:pRg st="4" end="4"/>
                                            </p:txEl>
                                          </p:spTgt>
                                        </p:tgtEl>
                                        <p:attrNameLst>
                                          <p:attrName>style.visibility</p:attrName>
                                        </p:attrNameLst>
                                      </p:cBhvr>
                                      <p:to>
                                        <p:strVal val="visible"/>
                                      </p:to>
                                    </p:set>
                                    <p:anim calcmode="lin" valueType="num">
                                      <p:cBhvr additive="base">
                                        <p:cTn id="27" dur="500" fill="hold"/>
                                        <p:tgtEl>
                                          <p:spTgt spid="89600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9600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896003">
                                            <p:txEl>
                                              <p:pRg st="5" end="5"/>
                                            </p:txEl>
                                          </p:spTgt>
                                        </p:tgtEl>
                                        <p:attrNameLst>
                                          <p:attrName>style.visibility</p:attrName>
                                        </p:attrNameLst>
                                      </p:cBhvr>
                                      <p:to>
                                        <p:strVal val="visible"/>
                                      </p:to>
                                    </p:set>
                                    <p:anim calcmode="lin" valueType="num">
                                      <p:cBhvr additive="base">
                                        <p:cTn id="31" dur="500" fill="hold"/>
                                        <p:tgtEl>
                                          <p:spTgt spid="89600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960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96003">
                                            <p:txEl>
                                              <p:pRg st="6" end="6"/>
                                            </p:txEl>
                                          </p:spTgt>
                                        </p:tgtEl>
                                        <p:attrNameLst>
                                          <p:attrName>style.visibility</p:attrName>
                                        </p:attrNameLst>
                                      </p:cBhvr>
                                      <p:to>
                                        <p:strVal val="visible"/>
                                      </p:to>
                                    </p:set>
                                    <p:anim calcmode="lin" valueType="num">
                                      <p:cBhvr additive="base">
                                        <p:cTn id="37" dur="500" fill="hold"/>
                                        <p:tgtEl>
                                          <p:spTgt spid="89600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960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96003">
                                            <p:txEl>
                                              <p:pRg st="7" end="7"/>
                                            </p:txEl>
                                          </p:spTgt>
                                        </p:tgtEl>
                                        <p:attrNameLst>
                                          <p:attrName>style.visibility</p:attrName>
                                        </p:attrNameLst>
                                      </p:cBhvr>
                                      <p:to>
                                        <p:strVal val="visible"/>
                                      </p:to>
                                    </p:set>
                                    <p:anim calcmode="lin" valueType="num">
                                      <p:cBhvr additive="base">
                                        <p:cTn id="43" dur="500" fill="hold"/>
                                        <p:tgtEl>
                                          <p:spTgt spid="89600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96003">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896003">
                                            <p:txEl>
                                              <p:pRg st="8" end="8"/>
                                            </p:txEl>
                                          </p:spTgt>
                                        </p:tgtEl>
                                        <p:attrNameLst>
                                          <p:attrName>style.visibility</p:attrName>
                                        </p:attrNameLst>
                                      </p:cBhvr>
                                      <p:to>
                                        <p:strVal val="visible"/>
                                      </p:to>
                                    </p:set>
                                    <p:anim calcmode="lin" valueType="num">
                                      <p:cBhvr additive="base">
                                        <p:cTn id="47" dur="500" fill="hold"/>
                                        <p:tgtEl>
                                          <p:spTgt spid="896003">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896003">
                                            <p:txEl>
                                              <p:pRg st="8" end="8"/>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896003">
                                            <p:txEl>
                                              <p:pRg st="9" end="9"/>
                                            </p:txEl>
                                          </p:spTgt>
                                        </p:tgtEl>
                                        <p:attrNameLst>
                                          <p:attrName>style.visibility</p:attrName>
                                        </p:attrNameLst>
                                      </p:cBhvr>
                                      <p:to>
                                        <p:strVal val="visible"/>
                                      </p:to>
                                    </p:set>
                                    <p:anim calcmode="lin" valueType="num">
                                      <p:cBhvr additive="base">
                                        <p:cTn id="51" dur="500" fill="hold"/>
                                        <p:tgtEl>
                                          <p:spTgt spid="896003">
                                            <p:txEl>
                                              <p:pRg st="9" end="9"/>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896003">
                                            <p:txEl>
                                              <p:pRg st="9" end="9"/>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896003">
                                            <p:txEl>
                                              <p:pRg st="10" end="10"/>
                                            </p:txEl>
                                          </p:spTgt>
                                        </p:tgtEl>
                                        <p:attrNameLst>
                                          <p:attrName>style.visibility</p:attrName>
                                        </p:attrNameLst>
                                      </p:cBhvr>
                                      <p:to>
                                        <p:strVal val="visible"/>
                                      </p:to>
                                    </p:set>
                                    <p:anim calcmode="lin" valueType="num">
                                      <p:cBhvr additive="base">
                                        <p:cTn id="55" dur="500" fill="hold"/>
                                        <p:tgtEl>
                                          <p:spTgt spid="89600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9600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896003">
                                            <p:txEl>
                                              <p:pRg st="11" end="11"/>
                                            </p:txEl>
                                          </p:spTgt>
                                        </p:tgtEl>
                                        <p:attrNameLst>
                                          <p:attrName>style.visibility</p:attrName>
                                        </p:attrNameLst>
                                      </p:cBhvr>
                                      <p:to>
                                        <p:strVal val="visible"/>
                                      </p:to>
                                    </p:set>
                                    <p:anim calcmode="lin" valueType="num">
                                      <p:cBhvr additive="base">
                                        <p:cTn id="61" dur="500" fill="hold"/>
                                        <p:tgtEl>
                                          <p:spTgt spid="896003">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89600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96003">
                                            <p:txEl>
                                              <p:pRg st="12" end="12"/>
                                            </p:txEl>
                                          </p:spTgt>
                                        </p:tgtEl>
                                        <p:attrNameLst>
                                          <p:attrName>style.visibility</p:attrName>
                                        </p:attrNameLst>
                                      </p:cBhvr>
                                      <p:to>
                                        <p:strVal val="visible"/>
                                      </p:to>
                                    </p:set>
                                    <p:anim calcmode="lin" valueType="num">
                                      <p:cBhvr additive="base">
                                        <p:cTn id="67" dur="500" fill="hold"/>
                                        <p:tgtEl>
                                          <p:spTgt spid="896003">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9600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a:xfrm>
            <a:off x="217715" y="0"/>
            <a:ext cx="7162800" cy="772886"/>
          </a:xfrm>
          <a:noFill/>
          <a:ln/>
        </p:spPr>
        <p:txBody>
          <a:bodyPr lIns="90487" rIns="90487"/>
          <a:lstStyle/>
          <a:p>
            <a:r>
              <a:rPr lang="en-US" sz="2800" dirty="0">
                <a:solidFill>
                  <a:srgbClr val="0070C0"/>
                </a:solidFill>
              </a:rPr>
              <a:t>Tomasulo Example</a:t>
            </a:r>
          </a:p>
        </p:txBody>
      </p:sp>
      <p:graphicFrame>
        <p:nvGraphicFramePr>
          <p:cNvPr id="897027" name="Object 3"/>
          <p:cNvGraphicFramePr>
            <a:graphicFrameLocks/>
          </p:cNvGraphicFramePr>
          <p:nvPr/>
        </p:nvGraphicFramePr>
        <p:xfrm>
          <a:off x="212725" y="974272"/>
          <a:ext cx="8802688" cy="5019675"/>
        </p:xfrm>
        <a:graphic>
          <a:graphicData uri="http://schemas.openxmlformats.org/presentationml/2006/ole">
            <mc:AlternateContent xmlns:mc="http://schemas.openxmlformats.org/markup-compatibility/2006">
              <mc:Choice xmlns:v="urn:schemas-microsoft-com:vml" Requires="v">
                <p:oleObj spid="_x0000_s1031"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4272"/>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5"/>
          <p:cNvGrpSpPr>
            <a:grpSpLocks/>
          </p:cNvGrpSpPr>
          <p:nvPr/>
        </p:nvGrpSpPr>
        <p:grpSpPr bwMode="auto">
          <a:xfrm>
            <a:off x="512763" y="5410200"/>
            <a:ext cx="1219200" cy="828675"/>
            <a:chOff x="323" y="3408"/>
            <a:chExt cx="768" cy="522"/>
          </a:xfrm>
        </p:grpSpPr>
        <p:sp>
          <p:nvSpPr>
            <p:cNvPr id="897028" name="Text Box 4"/>
            <p:cNvSpPr txBox="1">
              <a:spLocks noChangeArrowheads="1"/>
            </p:cNvSpPr>
            <p:nvPr/>
          </p:nvSpPr>
          <p:spPr bwMode="auto">
            <a:xfrm>
              <a:off x="323" y="3600"/>
              <a:ext cx="768"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Clock cycle </a:t>
              </a:r>
              <a:br>
                <a:rPr lang="en-US" b="1" dirty="0">
                  <a:solidFill>
                    <a:schemeClr val="bg2">
                      <a:lumMod val="75000"/>
                    </a:schemeClr>
                  </a:solidFill>
                </a:rPr>
              </a:br>
              <a:r>
                <a:rPr lang="en-US" b="1" dirty="0">
                  <a:solidFill>
                    <a:schemeClr val="bg2">
                      <a:lumMod val="75000"/>
                    </a:schemeClr>
                  </a:solidFill>
                </a:rPr>
                <a:t>counter</a:t>
              </a:r>
            </a:p>
          </p:txBody>
        </p:sp>
        <p:sp>
          <p:nvSpPr>
            <p:cNvPr id="897029" name="Line 5"/>
            <p:cNvSpPr>
              <a:spLocks noChangeShapeType="1"/>
            </p:cNvSpPr>
            <p:nvPr/>
          </p:nvSpPr>
          <p:spPr bwMode="auto">
            <a:xfrm flipV="1">
              <a:off x="432" y="3408"/>
              <a:ext cx="144" cy="192"/>
            </a:xfrm>
            <a:prstGeom prst="line">
              <a:avLst/>
            </a:prstGeom>
            <a:noFill/>
            <a:ln w="38100">
              <a:solidFill>
                <a:schemeClr val="bg2"/>
              </a:solidFill>
              <a:round/>
              <a:headEnd/>
              <a:tailEnd type="triangle" w="med" len="med"/>
            </a:ln>
            <a:effectLst/>
          </p:spPr>
          <p:txBody>
            <a:bodyPr anchor="ctr"/>
            <a:lstStyle/>
            <a:p>
              <a:endParaRPr lang="en-US"/>
            </a:p>
          </p:txBody>
        </p:sp>
      </p:grpSp>
      <p:grpSp>
        <p:nvGrpSpPr>
          <p:cNvPr id="3" name="Group 16"/>
          <p:cNvGrpSpPr>
            <a:grpSpLocks/>
          </p:cNvGrpSpPr>
          <p:nvPr/>
        </p:nvGrpSpPr>
        <p:grpSpPr bwMode="auto">
          <a:xfrm>
            <a:off x="411163" y="3429000"/>
            <a:ext cx="1112838" cy="752475"/>
            <a:chOff x="259" y="2160"/>
            <a:chExt cx="701" cy="474"/>
          </a:xfrm>
        </p:grpSpPr>
        <p:sp>
          <p:nvSpPr>
            <p:cNvPr id="897030" name="Text Box 6"/>
            <p:cNvSpPr txBox="1">
              <a:spLocks noChangeArrowheads="1"/>
            </p:cNvSpPr>
            <p:nvPr/>
          </p:nvSpPr>
          <p:spPr bwMode="auto">
            <a:xfrm>
              <a:off x="259" y="2304"/>
              <a:ext cx="604" cy="330"/>
            </a:xfrm>
            <a:prstGeom prst="rect">
              <a:avLst/>
            </a:prstGeom>
            <a:noFill/>
            <a:ln w="28575">
              <a:noFill/>
              <a:miter lim="800000"/>
              <a:headEnd/>
              <a:tailEnd/>
            </a:ln>
            <a:effectLst/>
          </p:spPr>
          <p:txBody>
            <a:bodyPr wrap="none">
              <a:spAutoFit/>
            </a:bodyPr>
            <a:lstStyle/>
            <a:p>
              <a:r>
                <a:rPr lang="en-US" b="1" dirty="0">
                  <a:solidFill>
                    <a:schemeClr val="bg2"/>
                  </a:solidFill>
                </a:rPr>
                <a:t>FU count</a:t>
              </a:r>
            </a:p>
            <a:p>
              <a:r>
                <a:rPr lang="en-US" b="1" dirty="0">
                  <a:solidFill>
                    <a:schemeClr val="bg2"/>
                  </a:solidFill>
                </a:rPr>
                <a:t>down</a:t>
              </a:r>
            </a:p>
          </p:txBody>
        </p:sp>
        <p:sp>
          <p:nvSpPr>
            <p:cNvPr id="897031" name="Line 7"/>
            <p:cNvSpPr>
              <a:spLocks noChangeShapeType="1"/>
            </p:cNvSpPr>
            <p:nvPr/>
          </p:nvSpPr>
          <p:spPr bwMode="auto">
            <a:xfrm flipV="1">
              <a:off x="816" y="2160"/>
              <a:ext cx="144" cy="192"/>
            </a:xfrm>
            <a:prstGeom prst="line">
              <a:avLst/>
            </a:prstGeom>
            <a:noFill/>
            <a:ln w="38100">
              <a:solidFill>
                <a:schemeClr val="bg2"/>
              </a:solidFill>
              <a:round/>
              <a:headEnd/>
              <a:tailEnd type="triangle" w="med" len="med"/>
            </a:ln>
            <a:effectLst/>
          </p:spPr>
          <p:txBody>
            <a:bodyPr anchor="ctr"/>
            <a:lstStyle/>
            <a:p>
              <a:endParaRPr lang="en-US"/>
            </a:p>
          </p:txBody>
        </p:sp>
      </p:grpSp>
      <p:sp>
        <p:nvSpPr>
          <p:cNvPr id="897032" name="Text Box 8"/>
          <p:cNvSpPr txBox="1">
            <a:spLocks noChangeArrowheads="1"/>
          </p:cNvSpPr>
          <p:nvPr/>
        </p:nvSpPr>
        <p:spPr bwMode="auto">
          <a:xfrm>
            <a:off x="444744" y="631371"/>
            <a:ext cx="1745991" cy="307777"/>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Instruction stream</a:t>
            </a:r>
          </a:p>
        </p:txBody>
      </p:sp>
      <p:grpSp>
        <p:nvGrpSpPr>
          <p:cNvPr id="5" name="Group 17"/>
          <p:cNvGrpSpPr>
            <a:grpSpLocks/>
          </p:cNvGrpSpPr>
          <p:nvPr/>
        </p:nvGrpSpPr>
        <p:grpSpPr bwMode="auto">
          <a:xfrm>
            <a:off x="6705602" y="2133598"/>
            <a:ext cx="1436688" cy="612775"/>
            <a:chOff x="4224" y="1344"/>
            <a:chExt cx="905" cy="386"/>
          </a:xfrm>
        </p:grpSpPr>
        <p:sp>
          <p:nvSpPr>
            <p:cNvPr id="897035" name="Line 11"/>
            <p:cNvSpPr>
              <a:spLocks noChangeShapeType="1"/>
            </p:cNvSpPr>
            <p:nvPr/>
          </p:nvSpPr>
          <p:spPr bwMode="auto">
            <a:xfrm flipH="1" flipV="1">
              <a:off x="4416" y="1344"/>
              <a:ext cx="192" cy="192"/>
            </a:xfrm>
            <a:prstGeom prst="line">
              <a:avLst/>
            </a:prstGeom>
            <a:noFill/>
            <a:ln w="38100">
              <a:solidFill>
                <a:schemeClr val="bg2"/>
              </a:solidFill>
              <a:round/>
              <a:headEnd/>
              <a:tailEnd type="triangle" w="med" len="med"/>
            </a:ln>
            <a:effectLst/>
          </p:spPr>
          <p:txBody>
            <a:bodyPr anchor="ctr"/>
            <a:lstStyle/>
            <a:p>
              <a:endParaRPr lang="en-US"/>
            </a:p>
          </p:txBody>
        </p:sp>
        <p:sp>
          <p:nvSpPr>
            <p:cNvPr id="897036" name="Text Box 12"/>
            <p:cNvSpPr txBox="1">
              <a:spLocks noChangeArrowheads="1"/>
            </p:cNvSpPr>
            <p:nvPr/>
          </p:nvSpPr>
          <p:spPr bwMode="auto">
            <a:xfrm>
              <a:off x="4224" y="1536"/>
              <a:ext cx="905" cy="194"/>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Load/Buffers</a:t>
              </a:r>
            </a:p>
          </p:txBody>
        </p:sp>
      </p:grpSp>
      <p:grpSp>
        <p:nvGrpSpPr>
          <p:cNvPr id="6" name="Group 18"/>
          <p:cNvGrpSpPr>
            <a:grpSpLocks/>
          </p:cNvGrpSpPr>
          <p:nvPr/>
        </p:nvGrpSpPr>
        <p:grpSpPr bwMode="auto">
          <a:xfrm>
            <a:off x="6324601" y="3733800"/>
            <a:ext cx="2055813" cy="523875"/>
            <a:chOff x="3984" y="2352"/>
            <a:chExt cx="1295" cy="330"/>
          </a:xfrm>
        </p:grpSpPr>
        <p:sp>
          <p:nvSpPr>
            <p:cNvPr id="897034" name="Text Box 10"/>
            <p:cNvSpPr txBox="1">
              <a:spLocks noChangeArrowheads="1"/>
            </p:cNvSpPr>
            <p:nvPr/>
          </p:nvSpPr>
          <p:spPr bwMode="auto">
            <a:xfrm>
              <a:off x="4464" y="2352"/>
              <a:ext cx="815" cy="330"/>
            </a:xfrm>
            <a:prstGeom prst="rect">
              <a:avLst/>
            </a:prstGeom>
            <a:noFill/>
            <a:ln w="28575">
              <a:noFill/>
              <a:miter lim="800000"/>
              <a:headEnd/>
              <a:tailEnd/>
            </a:ln>
            <a:effectLst/>
          </p:spPr>
          <p:txBody>
            <a:bodyPr wrap="none">
              <a:spAutoFit/>
            </a:bodyPr>
            <a:lstStyle/>
            <a:p>
              <a:r>
                <a:rPr lang="en-US" b="1" dirty="0">
                  <a:solidFill>
                    <a:schemeClr val="bg2">
                      <a:lumMod val="75000"/>
                    </a:schemeClr>
                  </a:solidFill>
                </a:rPr>
                <a:t>3 </a:t>
              </a:r>
              <a:r>
                <a:rPr lang="en-US" b="1" dirty="0" smtClean="0">
                  <a:solidFill>
                    <a:schemeClr val="bg2">
                      <a:lumMod val="75000"/>
                    </a:schemeClr>
                  </a:solidFill>
                </a:rPr>
                <a:t> </a:t>
              </a:r>
              <a:r>
                <a:rPr lang="en-US" b="1" dirty="0">
                  <a:solidFill>
                    <a:schemeClr val="bg2">
                      <a:lumMod val="75000"/>
                    </a:schemeClr>
                  </a:solidFill>
                </a:rPr>
                <a:t>Adder R.S.</a:t>
              </a:r>
            </a:p>
            <a:p>
              <a:r>
                <a:rPr lang="en-US" b="1" dirty="0">
                  <a:solidFill>
                    <a:schemeClr val="bg2">
                      <a:lumMod val="75000"/>
                    </a:schemeClr>
                  </a:solidFill>
                </a:rPr>
                <a:t>2 </a:t>
              </a:r>
              <a:r>
                <a:rPr lang="en-US" b="1" dirty="0" smtClean="0">
                  <a:solidFill>
                    <a:schemeClr val="bg2">
                      <a:lumMod val="75000"/>
                    </a:schemeClr>
                  </a:solidFill>
                </a:rPr>
                <a:t> </a:t>
              </a:r>
              <a:r>
                <a:rPr lang="en-US" b="1" dirty="0" err="1">
                  <a:solidFill>
                    <a:schemeClr val="bg2">
                      <a:lumMod val="75000"/>
                    </a:schemeClr>
                  </a:solidFill>
                </a:rPr>
                <a:t>Mult</a:t>
              </a:r>
              <a:r>
                <a:rPr lang="en-US" b="1" dirty="0">
                  <a:solidFill>
                    <a:schemeClr val="bg2">
                      <a:lumMod val="75000"/>
                    </a:schemeClr>
                  </a:solidFill>
                </a:rPr>
                <a:t> R.S.</a:t>
              </a:r>
            </a:p>
          </p:txBody>
        </p:sp>
        <p:sp>
          <p:nvSpPr>
            <p:cNvPr id="897037" name="Line 13"/>
            <p:cNvSpPr>
              <a:spLocks noChangeShapeType="1"/>
            </p:cNvSpPr>
            <p:nvPr/>
          </p:nvSpPr>
          <p:spPr bwMode="auto">
            <a:xfrm flipH="1">
              <a:off x="3984" y="2510"/>
              <a:ext cx="439" cy="34"/>
            </a:xfrm>
            <a:prstGeom prst="line">
              <a:avLst/>
            </a:prstGeom>
            <a:noFill/>
            <a:ln w="28575">
              <a:solidFill>
                <a:schemeClr val="bg2"/>
              </a:solidFill>
              <a:round/>
              <a:headEnd/>
              <a:tailEnd type="triangle" w="med" len="med"/>
            </a:ln>
            <a:effectLst/>
          </p:spPr>
          <p:txBody>
            <a:bodyPr anchor="ctr"/>
            <a:lstStyle/>
            <a:p>
              <a:endParaRPr lang="en-US"/>
            </a:p>
          </p:txBody>
        </p:sp>
      </p:grpSp>
      <p:cxnSp>
        <p:nvCxnSpPr>
          <p:cNvPr id="22" name="Shape 21"/>
          <p:cNvCxnSpPr>
            <a:stCxn id="897032" idx="1"/>
          </p:cNvCxnSpPr>
          <p:nvPr/>
        </p:nvCxnSpPr>
        <p:spPr bwMode="auto">
          <a:xfrm rot="10800000" flipH="1" flipV="1">
            <a:off x="444744" y="785259"/>
            <a:ext cx="121312" cy="782283"/>
          </a:xfrm>
          <a:prstGeom prst="curvedConnector4">
            <a:avLst>
              <a:gd name="adj1" fmla="val -188440"/>
              <a:gd name="adj2" fmla="val 84884"/>
            </a:avLst>
          </a:prstGeom>
          <a:noFill/>
          <a:ln w="19050"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1</a:t>
            </a:r>
          </a:p>
        </p:txBody>
      </p:sp>
      <p:graphicFrame>
        <p:nvGraphicFramePr>
          <p:cNvPr id="898051" name="Object 3"/>
          <p:cNvGraphicFramePr>
            <a:graphicFrameLocks/>
          </p:cNvGraphicFramePr>
          <p:nvPr/>
        </p:nvGraphicFramePr>
        <p:xfrm>
          <a:off x="341312" y="963385"/>
          <a:ext cx="8802688" cy="5019675"/>
        </p:xfrm>
        <a:graphic>
          <a:graphicData uri="http://schemas.openxmlformats.org/presentationml/2006/ole">
            <mc:AlternateContent xmlns:mc="http://schemas.openxmlformats.org/markup-compatibility/2006">
              <mc:Choice xmlns:v="urn:schemas-microsoft-com:vml" Requires="v">
                <p:oleObj spid="_x0000_s205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63385"/>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8052" name="AutoShape 4"/>
          <p:cNvSpPr>
            <a:spLocks noChangeArrowheads="1"/>
          </p:cNvSpPr>
          <p:nvPr/>
        </p:nvSpPr>
        <p:spPr bwMode="auto">
          <a:xfrm>
            <a:off x="3124200" y="1524000"/>
            <a:ext cx="533400" cy="272143"/>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3" name="AutoShape 5"/>
          <p:cNvSpPr>
            <a:spLocks noChangeArrowheads="1"/>
          </p:cNvSpPr>
          <p:nvPr/>
        </p:nvSpPr>
        <p:spPr bwMode="auto">
          <a:xfrm>
            <a:off x="6411686" y="1469571"/>
            <a:ext cx="1676400" cy="337458"/>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8054" name="AutoShape 6"/>
          <p:cNvSpPr>
            <a:spLocks noChangeArrowheads="1"/>
          </p:cNvSpPr>
          <p:nvPr/>
        </p:nvSpPr>
        <p:spPr bwMode="auto">
          <a:xfrm>
            <a:off x="5072742" y="5257800"/>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9074"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2</a:t>
            </a:r>
          </a:p>
        </p:txBody>
      </p:sp>
      <p:graphicFrame>
        <p:nvGraphicFramePr>
          <p:cNvPr id="899075" name="Object 3"/>
          <p:cNvGraphicFramePr>
            <a:graphicFrameLocks/>
          </p:cNvGraphicFramePr>
          <p:nvPr/>
        </p:nvGraphicFramePr>
        <p:xfrm>
          <a:off x="212725" y="978626"/>
          <a:ext cx="8802688" cy="5019675"/>
        </p:xfrm>
        <a:graphic>
          <a:graphicData uri="http://schemas.openxmlformats.org/presentationml/2006/ole">
            <mc:AlternateContent xmlns:mc="http://schemas.openxmlformats.org/markup-compatibility/2006">
              <mc:Choice xmlns:v="urn:schemas-microsoft-com:vml" Requires="v">
                <p:oleObj spid="_x0000_s3079"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78626"/>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9076" name="AutoShape 4"/>
          <p:cNvSpPr>
            <a:spLocks noChangeArrowheads="1"/>
          </p:cNvSpPr>
          <p:nvPr/>
        </p:nvSpPr>
        <p:spPr bwMode="auto">
          <a:xfrm>
            <a:off x="31242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7" name="AutoShape 5"/>
          <p:cNvSpPr>
            <a:spLocks noChangeArrowheads="1"/>
          </p:cNvSpPr>
          <p:nvPr/>
        </p:nvSpPr>
        <p:spPr bwMode="auto">
          <a:xfrm>
            <a:off x="6248400" y="1752600"/>
            <a:ext cx="1676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8" name="AutoShape 6"/>
          <p:cNvSpPr>
            <a:spLocks noChangeArrowheads="1"/>
          </p:cNvSpPr>
          <p:nvPr/>
        </p:nvSpPr>
        <p:spPr bwMode="auto">
          <a:xfrm>
            <a:off x="3633788"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899079" name="Rectangle 7"/>
          <p:cNvSpPr>
            <a:spLocks noChangeArrowheads="1"/>
          </p:cNvSpPr>
          <p:nvPr/>
        </p:nvSpPr>
        <p:spPr bwMode="auto">
          <a:xfrm>
            <a:off x="360363" y="5865813"/>
            <a:ext cx="5971185" cy="828432"/>
          </a:xfrm>
          <a:prstGeom prst="rect">
            <a:avLst/>
          </a:prstGeom>
          <a:noFill/>
          <a:ln w="12700">
            <a:noFill/>
            <a:miter lim="800000"/>
            <a:headEnd/>
            <a:tailEnd/>
          </a:ln>
          <a:effectLst/>
        </p:spPr>
        <p:txBody>
          <a:bodyPr wrap="none" lIns="90487" tIns="44450" rIns="90487" bIns="44450">
            <a:spAutoFit/>
          </a:bodyPr>
          <a:lstStyle/>
          <a:p>
            <a:pPr algn="l"/>
            <a:r>
              <a:rPr lang="en-US" sz="2400" b="0" dirty="0">
                <a:solidFill>
                  <a:srgbClr val="FF0000"/>
                </a:solidFill>
              </a:rPr>
              <a:t>Note: Can have multiple loads outstanding</a:t>
            </a:r>
          </a:p>
          <a:p>
            <a:pPr algn="l"/>
            <a:endParaRPr lang="en-US" sz="2400" dirty="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99079"/>
                                        </p:tgtEl>
                                        <p:attrNameLst>
                                          <p:attrName>style.visibility</p:attrName>
                                        </p:attrNameLst>
                                      </p:cBhvr>
                                      <p:to>
                                        <p:strVal val="visible"/>
                                      </p:to>
                                    </p:set>
                                    <p:anim calcmode="lin" valueType="num">
                                      <p:cBhvr additive="base">
                                        <p:cTn id="7" dur="500" fill="hold"/>
                                        <p:tgtEl>
                                          <p:spTgt spid="899079"/>
                                        </p:tgtEl>
                                        <p:attrNameLst>
                                          <p:attrName>ppt_x</p:attrName>
                                        </p:attrNameLst>
                                      </p:cBhvr>
                                      <p:tavLst>
                                        <p:tav tm="0">
                                          <p:val>
                                            <p:strVal val="1+#ppt_w/2"/>
                                          </p:val>
                                        </p:tav>
                                        <p:tav tm="100000">
                                          <p:val>
                                            <p:strVal val="#ppt_x"/>
                                          </p:val>
                                        </p:tav>
                                      </p:tavLst>
                                    </p:anim>
                                    <p:anim calcmode="lin" valueType="num">
                                      <p:cBhvr additive="base">
                                        <p:cTn id="8" dur="500" fill="hold"/>
                                        <p:tgtEl>
                                          <p:spTgt spid="8990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a:xfrm>
            <a:off x="337457" y="0"/>
            <a:ext cx="7162800" cy="1143000"/>
          </a:xfrm>
          <a:noFill/>
          <a:ln/>
        </p:spPr>
        <p:txBody>
          <a:bodyPr lIns="90487" rIns="90487"/>
          <a:lstStyle/>
          <a:p>
            <a:r>
              <a:rPr lang="en-US" sz="2800" dirty="0">
                <a:solidFill>
                  <a:srgbClr val="0070C0"/>
                </a:solidFill>
              </a:rPr>
              <a:t>Tomasulo Example Cycle 3</a:t>
            </a:r>
            <a:endParaRPr lang="en-US" dirty="0">
              <a:solidFill>
                <a:srgbClr val="0070C0"/>
              </a:solidFill>
            </a:endParaRPr>
          </a:p>
        </p:txBody>
      </p:sp>
      <p:graphicFrame>
        <p:nvGraphicFramePr>
          <p:cNvPr id="90009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410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0100" name="AutoShape 4"/>
          <p:cNvSpPr>
            <a:spLocks noChangeArrowheads="1"/>
          </p:cNvSpPr>
          <p:nvPr/>
        </p:nvSpPr>
        <p:spPr bwMode="auto">
          <a:xfrm>
            <a:off x="2438400" y="4038600"/>
            <a:ext cx="39624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1" name="AutoShape 5"/>
          <p:cNvSpPr>
            <a:spLocks noChangeArrowheads="1"/>
          </p:cNvSpPr>
          <p:nvPr/>
        </p:nvSpPr>
        <p:spPr bwMode="auto">
          <a:xfrm>
            <a:off x="2965450" y="5132388"/>
            <a:ext cx="762000" cy="457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0102" name="Rectangle 6"/>
          <p:cNvSpPr>
            <a:spLocks noChangeArrowheads="1"/>
          </p:cNvSpPr>
          <p:nvPr/>
        </p:nvSpPr>
        <p:spPr bwMode="auto">
          <a:xfrm>
            <a:off x="311150" y="5659438"/>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Note: registers names are removed (“renamed”) in Reservation Stations; </a:t>
            </a:r>
            <a:r>
              <a:rPr lang="en-US" sz="2000" b="0" dirty="0" smtClean="0">
                <a:solidFill>
                  <a:srgbClr val="FF0000"/>
                </a:solidFill>
              </a:rPr>
              <a:t>MUL </a:t>
            </a:r>
            <a:r>
              <a:rPr lang="en-US" sz="2000" b="0" dirty="0">
                <a:solidFill>
                  <a:srgbClr val="FF0000"/>
                </a:solidFill>
              </a:rPr>
              <a:t>issued</a:t>
            </a:r>
          </a:p>
          <a:p>
            <a:pPr marL="285750" indent="-285750" algn="l">
              <a:lnSpc>
                <a:spcPct val="90000"/>
              </a:lnSpc>
              <a:spcBef>
                <a:spcPct val="30000"/>
              </a:spcBef>
              <a:buFontTx/>
              <a:buChar char="•"/>
              <a:tabLst>
                <a:tab pos="914400" algn="l"/>
                <a:tab pos="1657350" algn="l"/>
                <a:tab pos="3028950" algn="l"/>
              </a:tabLst>
            </a:pPr>
            <a:r>
              <a:rPr lang="en-US" sz="2000" b="0" dirty="0">
                <a:solidFill>
                  <a:srgbClr val="FF0000"/>
                </a:solidFill>
              </a:rPr>
              <a:t>Load1 completing; what is waiting for Load1? </a:t>
            </a:r>
          </a:p>
        </p:txBody>
      </p:sp>
      <p:sp>
        <p:nvSpPr>
          <p:cNvPr id="900103" name="AutoShape 7"/>
          <p:cNvSpPr>
            <a:spLocks noChangeArrowheads="1"/>
          </p:cNvSpPr>
          <p:nvPr/>
        </p:nvSpPr>
        <p:spPr bwMode="auto">
          <a:xfrm>
            <a:off x="38100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0102"/>
                                        </p:tgtEl>
                                        <p:attrNameLst>
                                          <p:attrName>style.visibility</p:attrName>
                                        </p:attrNameLst>
                                      </p:cBhvr>
                                      <p:to>
                                        <p:strVal val="visible"/>
                                      </p:to>
                                    </p:set>
                                    <p:anim calcmode="lin" valueType="num">
                                      <p:cBhvr additive="base">
                                        <p:cTn id="7" dur="500" fill="hold"/>
                                        <p:tgtEl>
                                          <p:spTgt spid="900102"/>
                                        </p:tgtEl>
                                        <p:attrNameLst>
                                          <p:attrName>ppt_x</p:attrName>
                                        </p:attrNameLst>
                                      </p:cBhvr>
                                      <p:tavLst>
                                        <p:tav tm="0">
                                          <p:val>
                                            <p:strVal val="1+#ppt_w/2"/>
                                          </p:val>
                                        </p:tav>
                                        <p:tav tm="100000">
                                          <p:val>
                                            <p:strVal val="#ppt_x"/>
                                          </p:val>
                                        </p:tav>
                                      </p:tavLst>
                                    </p:anim>
                                    <p:anim calcmode="lin" valueType="num">
                                      <p:cBhvr additive="base">
                                        <p:cTn id="8" dur="500" fill="hold"/>
                                        <p:tgtEl>
                                          <p:spTgt spid="900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dirty="0">
                <a:solidFill>
                  <a:srgbClr val="0070C0"/>
                </a:solidFill>
              </a:rPr>
              <a:t>Outline</a:t>
            </a:r>
          </a:p>
        </p:txBody>
      </p:sp>
      <p:sp>
        <p:nvSpPr>
          <p:cNvPr id="16387" name="Rectangle 3"/>
          <p:cNvSpPr>
            <a:spLocks noGrp="1" noChangeArrowheads="1"/>
          </p:cNvSpPr>
          <p:nvPr>
            <p:ph idx="1"/>
          </p:nvPr>
        </p:nvSpPr>
        <p:spPr>
          <a:xfrm>
            <a:off x="233363" y="1524000"/>
            <a:ext cx="8910637" cy="4856163"/>
          </a:xfrm>
        </p:spPr>
        <p:txBody>
          <a:bodyPr/>
          <a:lstStyle/>
          <a:p>
            <a:r>
              <a:rPr lang="en-US" dirty="0"/>
              <a:t>Issues in </a:t>
            </a:r>
            <a:r>
              <a:rPr lang="en-US" dirty="0" smtClean="0"/>
              <a:t>Pipelining (understanding the rules of the game!)</a:t>
            </a:r>
            <a:endParaRPr lang="en-US" dirty="0"/>
          </a:p>
          <a:p>
            <a:pPr lvl="1"/>
            <a:r>
              <a:rPr lang="en-US" dirty="0"/>
              <a:t>Data </a:t>
            </a:r>
            <a:r>
              <a:rPr lang="en-US" dirty="0" smtClean="0"/>
              <a:t>Dependency / Hazard</a:t>
            </a:r>
            <a:endParaRPr lang="en-US" dirty="0"/>
          </a:p>
          <a:p>
            <a:pPr lvl="1"/>
            <a:r>
              <a:rPr lang="en-US" dirty="0"/>
              <a:t>Structural </a:t>
            </a:r>
            <a:r>
              <a:rPr lang="en-US" dirty="0" smtClean="0"/>
              <a:t>Dependency / Hazard</a:t>
            </a:r>
            <a:endParaRPr lang="en-US" dirty="0"/>
          </a:p>
          <a:p>
            <a:pPr lvl="1"/>
            <a:r>
              <a:rPr lang="en-US" dirty="0"/>
              <a:t>Control </a:t>
            </a:r>
            <a:r>
              <a:rPr lang="en-US" dirty="0" smtClean="0"/>
              <a:t>Dependency / Hazard</a:t>
            </a:r>
            <a:endParaRPr lang="en-US" dirty="0"/>
          </a:p>
          <a:p>
            <a:r>
              <a:rPr lang="en-US" dirty="0"/>
              <a:t>ILP, </a:t>
            </a:r>
            <a:r>
              <a:rPr lang="en-US" dirty="0" smtClean="0"/>
              <a:t>LLP</a:t>
            </a:r>
          </a:p>
          <a:p>
            <a:r>
              <a:rPr lang="en-US" dirty="0" smtClean="0"/>
              <a:t>Branch Prediction and Speculation</a:t>
            </a:r>
          </a:p>
          <a:p>
            <a:r>
              <a:rPr lang="en-US" dirty="0" smtClean="0"/>
              <a:t>Complex pipelining</a:t>
            </a:r>
            <a:endParaRPr lang="en-US" dirty="0"/>
          </a:p>
          <a:p>
            <a:r>
              <a:rPr lang="en-US" dirty="0"/>
              <a:t>Superscalar or VLIW?</a:t>
            </a:r>
          </a:p>
          <a:p>
            <a:pPr lvl="1"/>
            <a:r>
              <a:rPr lang="en-US" dirty="0"/>
              <a:t>In order and out of order (issue, execution and retirement)</a:t>
            </a:r>
          </a:p>
          <a:p>
            <a:endParaRPr lang="en-US" dirty="0"/>
          </a:p>
          <a:p>
            <a:endParaRPr lang="en-US" dirty="0"/>
          </a:p>
          <a:p>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a:xfrm>
            <a:off x="348343" y="0"/>
            <a:ext cx="7162800" cy="1143000"/>
          </a:xfrm>
          <a:noFill/>
          <a:ln/>
        </p:spPr>
        <p:txBody>
          <a:bodyPr lIns="90487" rIns="90487"/>
          <a:lstStyle/>
          <a:p>
            <a:r>
              <a:rPr lang="en-US" sz="2800" dirty="0">
                <a:solidFill>
                  <a:srgbClr val="0070C0"/>
                </a:solidFill>
              </a:rPr>
              <a:t>Tomasulo Example Cycle 4</a:t>
            </a:r>
          </a:p>
        </p:txBody>
      </p:sp>
      <p:graphicFrame>
        <p:nvGraphicFramePr>
          <p:cNvPr id="90112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5127"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24"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Load2 completing; what is waiting for Load2? </a:t>
            </a:r>
          </a:p>
        </p:txBody>
      </p:sp>
      <p:sp>
        <p:nvSpPr>
          <p:cNvPr id="901125" name="AutoShape 5"/>
          <p:cNvSpPr>
            <a:spLocks noChangeArrowheads="1"/>
          </p:cNvSpPr>
          <p:nvPr/>
        </p:nvSpPr>
        <p:spPr bwMode="auto">
          <a:xfrm>
            <a:off x="3810000" y="16764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6" name="AutoShape 6"/>
          <p:cNvSpPr>
            <a:spLocks noChangeArrowheads="1"/>
          </p:cNvSpPr>
          <p:nvPr/>
        </p:nvSpPr>
        <p:spPr bwMode="auto">
          <a:xfrm>
            <a:off x="4419600" y="14478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7" name="AutoShape 7"/>
          <p:cNvSpPr>
            <a:spLocks noChangeArrowheads="1"/>
          </p:cNvSpPr>
          <p:nvPr/>
        </p:nvSpPr>
        <p:spPr bwMode="auto">
          <a:xfrm>
            <a:off x="31242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1128" name="AutoShape 8"/>
          <p:cNvSpPr>
            <a:spLocks noChangeArrowheads="1"/>
          </p:cNvSpPr>
          <p:nvPr/>
        </p:nvSpPr>
        <p:spPr bwMode="auto">
          <a:xfrm>
            <a:off x="2438400" y="3429000"/>
            <a:ext cx="3962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1124"/>
                                        </p:tgtEl>
                                        <p:attrNameLst>
                                          <p:attrName>style.visibility</p:attrName>
                                        </p:attrNameLst>
                                      </p:cBhvr>
                                      <p:to>
                                        <p:strVal val="visible"/>
                                      </p:to>
                                    </p:set>
                                    <p:anim calcmode="lin" valueType="num">
                                      <p:cBhvr additive="base">
                                        <p:cTn id="7" dur="500" fill="hold"/>
                                        <p:tgtEl>
                                          <p:spTgt spid="901124"/>
                                        </p:tgtEl>
                                        <p:attrNameLst>
                                          <p:attrName>ppt_x</p:attrName>
                                        </p:attrNameLst>
                                      </p:cBhvr>
                                      <p:tavLst>
                                        <p:tav tm="0">
                                          <p:val>
                                            <p:strVal val="1+#ppt_w/2"/>
                                          </p:val>
                                        </p:tav>
                                        <p:tav tm="100000">
                                          <p:val>
                                            <p:strVal val="#ppt_x"/>
                                          </p:val>
                                        </p:tav>
                                      </p:tavLst>
                                    </p:anim>
                                    <p:anim calcmode="lin" valueType="num">
                                      <p:cBhvr additive="base">
                                        <p:cTn id="8" dur="500" fill="hold"/>
                                        <p:tgtEl>
                                          <p:spTgt spid="901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5</a:t>
            </a:r>
          </a:p>
        </p:txBody>
      </p:sp>
      <p:graphicFrame>
        <p:nvGraphicFramePr>
          <p:cNvPr id="902147" name="Object 3"/>
          <p:cNvGraphicFramePr>
            <a:graphicFrameLocks/>
          </p:cNvGraphicFramePr>
          <p:nvPr/>
        </p:nvGraphicFramePr>
        <p:xfrm>
          <a:off x="341312" y="1028700"/>
          <a:ext cx="8802688" cy="5019675"/>
        </p:xfrm>
        <a:graphic>
          <a:graphicData uri="http://schemas.openxmlformats.org/presentationml/2006/ole">
            <mc:AlternateContent xmlns:mc="http://schemas.openxmlformats.org/markup-compatibility/2006">
              <mc:Choice xmlns:v="urn:schemas-microsoft-com:vml" Requires="v">
                <p:oleObj spid="_x0000_s6151"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10287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214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Timer starts down for Add1, Mult1</a:t>
            </a:r>
          </a:p>
        </p:txBody>
      </p:sp>
      <p:sp>
        <p:nvSpPr>
          <p:cNvPr id="902149" name="AutoShape 5"/>
          <p:cNvSpPr>
            <a:spLocks noChangeArrowheads="1"/>
          </p:cNvSpPr>
          <p:nvPr/>
        </p:nvSpPr>
        <p:spPr bwMode="auto">
          <a:xfrm>
            <a:off x="1502229" y="3309257"/>
            <a:ext cx="533400" cy="12192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0" name="AutoShape 6"/>
          <p:cNvSpPr>
            <a:spLocks noChangeArrowheads="1"/>
          </p:cNvSpPr>
          <p:nvPr/>
        </p:nvSpPr>
        <p:spPr bwMode="auto">
          <a:xfrm>
            <a:off x="4452257" y="3548743"/>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2151" name="AutoShape 7"/>
          <p:cNvSpPr>
            <a:spLocks noChangeArrowheads="1"/>
          </p:cNvSpPr>
          <p:nvPr/>
        </p:nvSpPr>
        <p:spPr bwMode="auto">
          <a:xfrm>
            <a:off x="3842658" y="41910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2148"/>
                                        </p:tgtEl>
                                        <p:attrNameLst>
                                          <p:attrName>style.visibility</p:attrName>
                                        </p:attrNameLst>
                                      </p:cBhvr>
                                      <p:to>
                                        <p:strVal val="visible"/>
                                      </p:to>
                                    </p:set>
                                    <p:anim calcmode="lin" valueType="num">
                                      <p:cBhvr additive="base">
                                        <p:cTn id="7" dur="500" fill="hold"/>
                                        <p:tgtEl>
                                          <p:spTgt spid="902148"/>
                                        </p:tgtEl>
                                        <p:attrNameLst>
                                          <p:attrName>ppt_x</p:attrName>
                                        </p:attrNameLst>
                                      </p:cBhvr>
                                      <p:tavLst>
                                        <p:tav tm="0">
                                          <p:val>
                                            <p:strVal val="1+#ppt_w/2"/>
                                          </p:val>
                                        </p:tav>
                                        <p:tav tm="100000">
                                          <p:val>
                                            <p:strVal val="#ppt_x"/>
                                          </p:val>
                                        </p:tav>
                                      </p:tavLst>
                                    </p:anim>
                                    <p:anim calcmode="lin" valueType="num">
                                      <p:cBhvr additive="base">
                                        <p:cTn id="8" dur="500" fill="hold"/>
                                        <p:tgtEl>
                                          <p:spTgt spid="902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3170" name="Rectangle 2"/>
          <p:cNvSpPr>
            <a:spLocks noGrp="1" noChangeArrowheads="1"/>
          </p:cNvSpPr>
          <p:nvPr>
            <p:ph type="title"/>
          </p:nvPr>
        </p:nvSpPr>
        <p:spPr>
          <a:xfrm>
            <a:off x="206828" y="0"/>
            <a:ext cx="7162800" cy="1143000"/>
          </a:xfrm>
          <a:noFill/>
          <a:ln/>
        </p:spPr>
        <p:txBody>
          <a:bodyPr lIns="90487" rIns="90487"/>
          <a:lstStyle/>
          <a:p>
            <a:r>
              <a:rPr lang="en-US" sz="2800" dirty="0">
                <a:solidFill>
                  <a:srgbClr val="0070C0"/>
                </a:solidFill>
              </a:rPr>
              <a:t>Tomasulo Example Cycle 6</a:t>
            </a:r>
          </a:p>
        </p:txBody>
      </p:sp>
      <p:graphicFrame>
        <p:nvGraphicFramePr>
          <p:cNvPr id="90317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717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3172"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Issue </a:t>
            </a:r>
            <a:r>
              <a:rPr lang="en-US" sz="2400" b="0" dirty="0" smtClean="0">
                <a:solidFill>
                  <a:srgbClr val="FF0000"/>
                </a:solidFill>
              </a:rPr>
              <a:t>ADD </a:t>
            </a:r>
            <a:r>
              <a:rPr lang="en-US" sz="2400" b="0" dirty="0">
                <a:solidFill>
                  <a:srgbClr val="FF0000"/>
                </a:solidFill>
              </a:rPr>
              <a:t>here despite name dependency on </a:t>
            </a:r>
            <a:r>
              <a:rPr lang="en-US" sz="2400" b="0" dirty="0" smtClean="0">
                <a:solidFill>
                  <a:srgbClr val="FF0000"/>
                </a:solidFill>
              </a:rPr>
              <a:t>R6</a:t>
            </a:r>
            <a:r>
              <a:rPr lang="en-US" sz="2400" b="0" dirty="0">
                <a:solidFill>
                  <a:srgbClr val="FF0000"/>
                </a:solidFill>
              </a:rPr>
              <a:t>? </a:t>
            </a:r>
          </a:p>
        </p:txBody>
      </p:sp>
      <p:sp>
        <p:nvSpPr>
          <p:cNvPr id="903173" name="AutoShape 5"/>
          <p:cNvSpPr>
            <a:spLocks noChangeArrowheads="1"/>
          </p:cNvSpPr>
          <p:nvPr/>
        </p:nvSpPr>
        <p:spPr bwMode="auto">
          <a:xfrm>
            <a:off x="3080657" y="2623457"/>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3174" name="AutoShape 6"/>
          <p:cNvSpPr>
            <a:spLocks noChangeArrowheads="1"/>
          </p:cNvSpPr>
          <p:nvPr/>
        </p:nvSpPr>
        <p:spPr bwMode="auto">
          <a:xfrm>
            <a:off x="2449286" y="3755572"/>
            <a:ext cx="3962400" cy="2286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3172"/>
                                        </p:tgtEl>
                                        <p:attrNameLst>
                                          <p:attrName>style.visibility</p:attrName>
                                        </p:attrNameLst>
                                      </p:cBhvr>
                                      <p:to>
                                        <p:strVal val="visible"/>
                                      </p:to>
                                    </p:set>
                                    <p:anim calcmode="lin" valueType="num">
                                      <p:cBhvr additive="base">
                                        <p:cTn id="7" dur="500" fill="hold"/>
                                        <p:tgtEl>
                                          <p:spTgt spid="903172"/>
                                        </p:tgtEl>
                                        <p:attrNameLst>
                                          <p:attrName>ppt_x</p:attrName>
                                        </p:attrNameLst>
                                      </p:cBhvr>
                                      <p:tavLst>
                                        <p:tav tm="0">
                                          <p:val>
                                            <p:strVal val="1+#ppt_w/2"/>
                                          </p:val>
                                        </p:tav>
                                        <p:tav tm="100000">
                                          <p:val>
                                            <p:strVal val="#ppt_x"/>
                                          </p:val>
                                        </p:tav>
                                      </p:tavLst>
                                    </p:anim>
                                    <p:anim calcmode="lin" valueType="num">
                                      <p:cBhvr additive="base">
                                        <p:cTn id="8" dur="500" fill="hold"/>
                                        <p:tgtEl>
                                          <p:spTgt spid="903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174171" y="0"/>
            <a:ext cx="7162800" cy="1143000"/>
          </a:xfrm>
          <a:noFill/>
          <a:ln/>
        </p:spPr>
        <p:txBody>
          <a:bodyPr lIns="90487" rIns="90487"/>
          <a:lstStyle/>
          <a:p>
            <a:r>
              <a:rPr lang="en-US" sz="2800" dirty="0">
                <a:solidFill>
                  <a:srgbClr val="0070C0"/>
                </a:solidFill>
              </a:rPr>
              <a:t>Tomasulo Example Cycle 7</a:t>
            </a:r>
          </a:p>
        </p:txBody>
      </p:sp>
      <p:graphicFrame>
        <p:nvGraphicFramePr>
          <p:cNvPr id="904195" name="Object 3"/>
          <p:cNvGraphicFramePr>
            <a:graphicFrameLocks/>
          </p:cNvGraphicFramePr>
          <p:nvPr/>
        </p:nvGraphicFramePr>
        <p:xfrm>
          <a:off x="341312" y="996043"/>
          <a:ext cx="8802688" cy="5019675"/>
        </p:xfrm>
        <a:graphic>
          <a:graphicData uri="http://schemas.openxmlformats.org/presentationml/2006/ole">
            <mc:AlternateContent xmlns:mc="http://schemas.openxmlformats.org/markup-compatibility/2006">
              <mc:Choice xmlns:v="urn:schemas-microsoft-com:vml" Requires="v">
                <p:oleObj spid="_x0000_s8199" name="Worksheet" r:id="rId4" imgW="9696416" imgH="6638857" progId="Excel.Sheet.8">
                  <p:embed/>
                </p:oleObj>
              </mc:Choice>
              <mc:Fallback>
                <p:oleObj name="Worksheet" r:id="rId4" imgW="9696416" imgH="6638857"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2" y="99604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4196"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Add1 (</a:t>
            </a:r>
            <a:r>
              <a:rPr lang="en-US" sz="2400" b="1" dirty="0" smtClean="0">
                <a:solidFill>
                  <a:srgbClr val="FF0000"/>
                </a:solidFill>
              </a:rPr>
              <a:t>SUB) </a:t>
            </a:r>
            <a:r>
              <a:rPr lang="en-US" sz="2400" b="1" dirty="0">
                <a:solidFill>
                  <a:srgbClr val="FF0000"/>
                </a:solidFill>
              </a:rPr>
              <a:t>completing; what is waiting for it? </a:t>
            </a:r>
          </a:p>
        </p:txBody>
      </p:sp>
      <p:sp>
        <p:nvSpPr>
          <p:cNvPr id="904198" name="AutoShape 6"/>
          <p:cNvSpPr>
            <a:spLocks noChangeArrowheads="1"/>
          </p:cNvSpPr>
          <p:nvPr/>
        </p:nvSpPr>
        <p:spPr bwMode="auto">
          <a:xfrm>
            <a:off x="3810000" y="2133600"/>
            <a:ext cx="533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4196"/>
                                        </p:tgtEl>
                                        <p:attrNameLst>
                                          <p:attrName>style.visibility</p:attrName>
                                        </p:attrNameLst>
                                      </p:cBhvr>
                                      <p:to>
                                        <p:strVal val="visible"/>
                                      </p:to>
                                    </p:set>
                                    <p:anim calcmode="lin" valueType="num">
                                      <p:cBhvr additive="base">
                                        <p:cTn id="7" dur="500" fill="hold"/>
                                        <p:tgtEl>
                                          <p:spTgt spid="904196"/>
                                        </p:tgtEl>
                                        <p:attrNameLst>
                                          <p:attrName>ppt_x</p:attrName>
                                        </p:attrNameLst>
                                      </p:cBhvr>
                                      <p:tavLst>
                                        <p:tav tm="0">
                                          <p:val>
                                            <p:strVal val="1+#ppt_w/2"/>
                                          </p:val>
                                        </p:tav>
                                        <p:tav tm="100000">
                                          <p:val>
                                            <p:strVal val="#ppt_x"/>
                                          </p:val>
                                        </p:tav>
                                      </p:tavLst>
                                    </p:anim>
                                    <p:anim calcmode="lin" valueType="num">
                                      <p:cBhvr additive="base">
                                        <p:cTn id="8" dur="500" fill="hold"/>
                                        <p:tgtEl>
                                          <p:spTgt spid="904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5218" name="Rectangle 2"/>
          <p:cNvSpPr>
            <a:spLocks noGrp="1" noChangeArrowheads="1"/>
          </p:cNvSpPr>
          <p:nvPr>
            <p:ph type="title"/>
          </p:nvPr>
        </p:nvSpPr>
        <p:spPr>
          <a:xfrm>
            <a:off x="304800" y="0"/>
            <a:ext cx="7162800" cy="1143000"/>
          </a:xfrm>
          <a:noFill/>
          <a:ln/>
        </p:spPr>
        <p:txBody>
          <a:bodyPr lIns="90487" rIns="90487"/>
          <a:lstStyle/>
          <a:p>
            <a:r>
              <a:rPr lang="en-US" sz="2800" dirty="0">
                <a:solidFill>
                  <a:srgbClr val="0070C0"/>
                </a:solidFill>
              </a:rPr>
              <a:t>Tomasulo Example Cycle 8</a:t>
            </a:r>
          </a:p>
        </p:txBody>
      </p:sp>
      <p:graphicFrame>
        <p:nvGraphicFramePr>
          <p:cNvPr id="905219" name="Object 3"/>
          <p:cNvGraphicFramePr>
            <a:graphicFrameLocks/>
          </p:cNvGraphicFramePr>
          <p:nvPr/>
        </p:nvGraphicFramePr>
        <p:xfrm>
          <a:off x="212725" y="965563"/>
          <a:ext cx="8802688" cy="5019675"/>
        </p:xfrm>
        <a:graphic>
          <a:graphicData uri="http://schemas.openxmlformats.org/presentationml/2006/ole">
            <mc:AlternateContent xmlns:mc="http://schemas.openxmlformats.org/markup-compatibility/2006">
              <mc:Choice xmlns:v="urn:schemas-microsoft-com:vml" Requires="v">
                <p:oleObj spid="_x0000_s922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65563"/>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5220" name="AutoShape 4"/>
          <p:cNvSpPr>
            <a:spLocks noChangeArrowheads="1"/>
          </p:cNvSpPr>
          <p:nvPr/>
        </p:nvSpPr>
        <p:spPr bwMode="auto">
          <a:xfrm>
            <a:off x="3733800" y="36576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05221" name="AutoShape 5"/>
          <p:cNvSpPr>
            <a:spLocks noChangeArrowheads="1"/>
          </p:cNvSpPr>
          <p:nvPr/>
        </p:nvSpPr>
        <p:spPr bwMode="auto">
          <a:xfrm>
            <a:off x="56388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315686" y="0"/>
            <a:ext cx="7162800" cy="1143000"/>
          </a:xfrm>
          <a:noFill/>
          <a:ln/>
        </p:spPr>
        <p:txBody>
          <a:bodyPr lIns="90487" rIns="90487"/>
          <a:lstStyle/>
          <a:p>
            <a:r>
              <a:rPr lang="en-US" sz="2800" dirty="0">
                <a:solidFill>
                  <a:srgbClr val="0070C0"/>
                </a:solidFill>
              </a:rPr>
              <a:t>Tomasulo Example Cycle 9</a:t>
            </a:r>
          </a:p>
        </p:txBody>
      </p:sp>
      <p:graphicFrame>
        <p:nvGraphicFramePr>
          <p:cNvPr id="90624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0247"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7266" name="Rectangle 2"/>
          <p:cNvSpPr>
            <a:spLocks noGrp="1" noChangeArrowheads="1"/>
          </p:cNvSpPr>
          <p:nvPr>
            <p:ph type="title"/>
          </p:nvPr>
        </p:nvSpPr>
        <p:spPr>
          <a:xfrm>
            <a:off x="239485" y="0"/>
            <a:ext cx="7162800" cy="1143000"/>
          </a:xfrm>
          <a:noFill/>
          <a:ln/>
        </p:spPr>
        <p:txBody>
          <a:bodyPr lIns="90487" rIns="90487"/>
          <a:lstStyle/>
          <a:p>
            <a:r>
              <a:rPr lang="en-US" sz="2800" dirty="0">
                <a:solidFill>
                  <a:srgbClr val="0070C0"/>
                </a:solidFill>
              </a:rPr>
              <a:t>Tomasulo Example Cycle 10</a:t>
            </a:r>
          </a:p>
        </p:txBody>
      </p:sp>
      <p:graphicFrame>
        <p:nvGraphicFramePr>
          <p:cNvPr id="90726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1271"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726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1" dirty="0">
                <a:solidFill>
                  <a:srgbClr val="FF0000"/>
                </a:solidFill>
              </a:rPr>
              <a:t>Add2 (</a:t>
            </a:r>
            <a:r>
              <a:rPr lang="en-US" sz="2400" b="1" dirty="0" smtClean="0">
                <a:solidFill>
                  <a:srgbClr val="FF0000"/>
                </a:solidFill>
              </a:rPr>
              <a:t>ADD) </a:t>
            </a:r>
            <a:r>
              <a:rPr lang="en-US" sz="2400" b="1"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7268"/>
                                        </p:tgtEl>
                                        <p:attrNameLst>
                                          <p:attrName>style.visibility</p:attrName>
                                        </p:attrNameLst>
                                      </p:cBhvr>
                                      <p:to>
                                        <p:strVal val="visible"/>
                                      </p:to>
                                    </p:set>
                                    <p:anim calcmode="lin" valueType="num">
                                      <p:cBhvr additive="base">
                                        <p:cTn id="7" dur="500" fill="hold"/>
                                        <p:tgtEl>
                                          <p:spTgt spid="907268"/>
                                        </p:tgtEl>
                                        <p:attrNameLst>
                                          <p:attrName>ppt_x</p:attrName>
                                        </p:attrNameLst>
                                      </p:cBhvr>
                                      <p:tavLst>
                                        <p:tav tm="0">
                                          <p:val>
                                            <p:strVal val="1+#ppt_w/2"/>
                                          </p:val>
                                        </p:tav>
                                        <p:tav tm="100000">
                                          <p:val>
                                            <p:strVal val="#ppt_x"/>
                                          </p:val>
                                        </p:tav>
                                      </p:tavLst>
                                    </p:anim>
                                    <p:anim calcmode="lin" valueType="num">
                                      <p:cBhvr additive="base">
                                        <p:cTn id="8" dur="500" fill="hold"/>
                                        <p:tgtEl>
                                          <p:spTgt spid="9072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293915" y="0"/>
            <a:ext cx="7162800" cy="1143000"/>
          </a:xfrm>
          <a:noFill/>
          <a:ln/>
        </p:spPr>
        <p:txBody>
          <a:bodyPr lIns="90487" rIns="90487"/>
          <a:lstStyle/>
          <a:p>
            <a:r>
              <a:rPr lang="en-US" sz="2800" dirty="0">
                <a:solidFill>
                  <a:srgbClr val="0070C0"/>
                </a:solidFill>
              </a:rPr>
              <a:t>Tomasulo Example Cycle 11</a:t>
            </a:r>
          </a:p>
        </p:txBody>
      </p:sp>
      <p:graphicFrame>
        <p:nvGraphicFramePr>
          <p:cNvPr id="90829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229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8292" name="Rectangle 4"/>
          <p:cNvSpPr>
            <a:spLocks noChangeArrowheads="1"/>
          </p:cNvSpPr>
          <p:nvPr/>
        </p:nvSpPr>
        <p:spPr bwMode="auto">
          <a:xfrm>
            <a:off x="212725" y="5781675"/>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Write result of </a:t>
            </a:r>
            <a:r>
              <a:rPr lang="en-US" sz="2400" b="0" dirty="0" smtClean="0">
                <a:solidFill>
                  <a:srgbClr val="FF0000"/>
                </a:solidFill>
              </a:rPr>
              <a:t>ADD </a:t>
            </a:r>
            <a:r>
              <a:rPr lang="en-US" sz="2400" b="0" dirty="0">
                <a:solidFill>
                  <a:srgbClr val="FF0000"/>
                </a:solidFill>
              </a:rPr>
              <a:t>here?</a:t>
            </a:r>
          </a:p>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All quick instructions complete in this cycle!</a:t>
            </a:r>
          </a:p>
        </p:txBody>
      </p:sp>
      <p:sp>
        <p:nvSpPr>
          <p:cNvPr id="908293" name="AutoShape 5"/>
          <p:cNvSpPr>
            <a:spLocks noChangeArrowheads="1"/>
          </p:cNvSpPr>
          <p:nvPr/>
        </p:nvSpPr>
        <p:spPr bwMode="auto">
          <a:xfrm>
            <a:off x="4800600" y="5257800"/>
            <a:ext cx="9144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8292"/>
                                        </p:tgtEl>
                                        <p:attrNameLst>
                                          <p:attrName>style.visibility</p:attrName>
                                        </p:attrNameLst>
                                      </p:cBhvr>
                                      <p:to>
                                        <p:strVal val="visible"/>
                                      </p:to>
                                    </p:set>
                                    <p:anim calcmode="lin" valueType="num">
                                      <p:cBhvr additive="base">
                                        <p:cTn id="7" dur="500" fill="hold"/>
                                        <p:tgtEl>
                                          <p:spTgt spid="908292"/>
                                        </p:tgtEl>
                                        <p:attrNameLst>
                                          <p:attrName>ppt_x</p:attrName>
                                        </p:attrNameLst>
                                      </p:cBhvr>
                                      <p:tavLst>
                                        <p:tav tm="0">
                                          <p:val>
                                            <p:strVal val="1+#ppt_w/2"/>
                                          </p:val>
                                        </p:tav>
                                        <p:tav tm="100000">
                                          <p:val>
                                            <p:strVal val="#ppt_x"/>
                                          </p:val>
                                        </p:tav>
                                      </p:tavLst>
                                    </p:anim>
                                    <p:anim calcmode="lin" valueType="num">
                                      <p:cBhvr additive="base">
                                        <p:cTn id="8" dur="500" fill="hold"/>
                                        <p:tgtEl>
                                          <p:spTgt spid="9082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a:xfrm>
            <a:off x="243840" y="0"/>
            <a:ext cx="7162800" cy="1143000"/>
          </a:xfrm>
          <a:noFill/>
          <a:ln/>
        </p:spPr>
        <p:txBody>
          <a:bodyPr lIns="90487" rIns="90487"/>
          <a:lstStyle/>
          <a:p>
            <a:r>
              <a:rPr lang="en-US" sz="2800" dirty="0">
                <a:solidFill>
                  <a:srgbClr val="0070C0"/>
                </a:solidFill>
              </a:rPr>
              <a:t>Tomasulo Example Cycle 12</a:t>
            </a:r>
          </a:p>
        </p:txBody>
      </p:sp>
      <p:graphicFrame>
        <p:nvGraphicFramePr>
          <p:cNvPr id="909315"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3319"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0338" name="Rectangle 2"/>
          <p:cNvSpPr>
            <a:spLocks noGrp="1" noChangeArrowheads="1"/>
          </p:cNvSpPr>
          <p:nvPr>
            <p:ph type="title"/>
          </p:nvPr>
        </p:nvSpPr>
        <p:spPr>
          <a:xfrm>
            <a:off x="256903" y="0"/>
            <a:ext cx="7162800" cy="1143000"/>
          </a:xfrm>
          <a:noFill/>
          <a:ln/>
        </p:spPr>
        <p:txBody>
          <a:bodyPr lIns="90487" rIns="90487"/>
          <a:lstStyle/>
          <a:p>
            <a:r>
              <a:rPr lang="en-US" sz="2800" dirty="0">
                <a:solidFill>
                  <a:srgbClr val="0070C0"/>
                </a:solidFill>
              </a:rPr>
              <a:t>Tomasulo Example Cycle 13</a:t>
            </a:r>
          </a:p>
        </p:txBody>
      </p:sp>
      <p:graphicFrame>
        <p:nvGraphicFramePr>
          <p:cNvPr id="910339"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4343"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Overview of Techniques used for reducing stalls</a:t>
            </a:r>
            <a:endParaRPr lang="en-IN" sz="2800" dirty="0">
              <a:solidFill>
                <a:srgbClr val="0070C0"/>
              </a:solidFill>
            </a:endParaRPr>
          </a:p>
        </p:txBody>
      </p:sp>
      <p:graphicFrame>
        <p:nvGraphicFramePr>
          <p:cNvPr id="4" name="Content Placeholder 3"/>
          <p:cNvGraphicFramePr>
            <a:graphicFrameLocks noGrp="1"/>
          </p:cNvGraphicFramePr>
          <p:nvPr>
            <p:ph idx="1"/>
          </p:nvPr>
        </p:nvGraphicFramePr>
        <p:xfrm>
          <a:off x="173946" y="1505178"/>
          <a:ext cx="8775700" cy="4719320"/>
        </p:xfrm>
        <a:graphic>
          <a:graphicData uri="http://schemas.openxmlformats.org/drawingml/2006/table">
            <a:tbl>
              <a:tblPr firstRow="1" bandRow="1">
                <a:tableStyleId>{5C22544A-7EE6-4342-B048-85BDC9FD1C3A}</a:tableStyleId>
              </a:tblPr>
              <a:tblGrid>
                <a:gridCol w="4387850"/>
                <a:gridCol w="4387850"/>
              </a:tblGrid>
              <a:tr h="370840">
                <a:tc>
                  <a:txBody>
                    <a:bodyPr/>
                    <a:lstStyle/>
                    <a:p>
                      <a:pPr algn="ctr"/>
                      <a:r>
                        <a:rPr lang="en-US" dirty="0" smtClean="0"/>
                        <a:t>Technique</a:t>
                      </a:r>
                      <a:endParaRPr lang="en-IN" dirty="0"/>
                    </a:p>
                  </a:txBody>
                  <a:tcPr/>
                </a:tc>
                <a:tc>
                  <a:txBody>
                    <a:bodyPr/>
                    <a:lstStyle/>
                    <a:p>
                      <a:pPr algn="ctr"/>
                      <a:r>
                        <a:rPr lang="en-US" dirty="0" smtClean="0"/>
                        <a:t>Target</a:t>
                      </a:r>
                      <a:endParaRPr lang="en-IN" dirty="0"/>
                    </a:p>
                  </a:txBody>
                  <a:tcPr/>
                </a:tc>
              </a:tr>
              <a:tr h="370840">
                <a:tc>
                  <a:txBody>
                    <a:bodyPr/>
                    <a:lstStyle/>
                    <a:p>
                      <a:r>
                        <a:rPr lang="en-US" dirty="0" smtClean="0"/>
                        <a:t>ISA based techniques</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Forwarding and Bypassing</a:t>
                      </a:r>
                      <a:endParaRPr lang="en-IN" dirty="0"/>
                    </a:p>
                  </a:txBody>
                  <a:tcPr/>
                </a:tc>
                <a:tc>
                  <a:txBody>
                    <a:bodyPr/>
                    <a:lstStyle/>
                    <a:p>
                      <a:r>
                        <a:rPr lang="en-US" dirty="0" smtClean="0"/>
                        <a:t>Potential data hazard stalls</a:t>
                      </a:r>
                      <a:endParaRPr lang="en-IN" dirty="0"/>
                    </a:p>
                  </a:txBody>
                  <a:tcPr/>
                </a:tc>
              </a:tr>
              <a:tr h="370840">
                <a:tc>
                  <a:txBody>
                    <a:bodyPr/>
                    <a:lstStyle/>
                    <a:p>
                      <a:r>
                        <a:rPr lang="en-US" dirty="0" smtClean="0"/>
                        <a:t>Delayed Branches </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Dynamic Scheduling</a:t>
                      </a:r>
                      <a:endParaRPr lang="en-IN" dirty="0"/>
                    </a:p>
                  </a:txBody>
                  <a:tcPr/>
                </a:tc>
                <a:tc>
                  <a:txBody>
                    <a:bodyPr/>
                    <a:lstStyle/>
                    <a:p>
                      <a:r>
                        <a:rPr lang="en-US" dirty="0" smtClean="0"/>
                        <a:t>Data</a:t>
                      </a:r>
                      <a:r>
                        <a:rPr lang="en-US" baseline="0" dirty="0" smtClean="0"/>
                        <a:t> hazard stalls from true dependence</a:t>
                      </a:r>
                      <a:endParaRPr lang="en-IN" dirty="0"/>
                    </a:p>
                  </a:txBody>
                  <a:tcPr/>
                </a:tc>
              </a:tr>
              <a:tr h="370840">
                <a:tc>
                  <a:txBody>
                    <a:bodyPr/>
                    <a:lstStyle/>
                    <a:p>
                      <a:r>
                        <a:rPr lang="en-US" dirty="0" smtClean="0"/>
                        <a:t>Dynamic Scheduling with renaming</a:t>
                      </a:r>
                      <a:endParaRPr lang="en-IN" dirty="0"/>
                    </a:p>
                  </a:txBody>
                  <a:tcPr/>
                </a:tc>
                <a:tc>
                  <a:txBody>
                    <a:bodyPr/>
                    <a:lstStyle/>
                    <a:p>
                      <a:r>
                        <a:rPr lang="en-US" dirty="0" smtClean="0"/>
                        <a:t>Data hazard</a:t>
                      </a:r>
                      <a:r>
                        <a:rPr lang="en-US" baseline="0" dirty="0" smtClean="0"/>
                        <a:t> stalls &amp; name dependencies stalls</a:t>
                      </a:r>
                      <a:endParaRPr lang="en-IN" dirty="0"/>
                    </a:p>
                  </a:txBody>
                  <a:tcPr/>
                </a:tc>
              </a:tr>
              <a:tr h="370840">
                <a:tc>
                  <a:txBody>
                    <a:bodyPr/>
                    <a:lstStyle/>
                    <a:p>
                      <a:r>
                        <a:rPr lang="en-US" dirty="0" smtClean="0"/>
                        <a:t>Dynamic Branch Prediction</a:t>
                      </a:r>
                      <a:endParaRPr lang="en-IN" dirty="0"/>
                    </a:p>
                  </a:txBody>
                  <a:tcPr/>
                </a:tc>
                <a:tc>
                  <a:txBody>
                    <a:bodyPr/>
                    <a:lstStyle/>
                    <a:p>
                      <a:r>
                        <a:rPr lang="en-US" dirty="0" smtClean="0"/>
                        <a:t>Control hazard stalls</a:t>
                      </a:r>
                      <a:endParaRPr lang="en-IN" dirty="0"/>
                    </a:p>
                  </a:txBody>
                  <a:tcPr/>
                </a:tc>
              </a:tr>
              <a:tr h="370840">
                <a:tc>
                  <a:txBody>
                    <a:bodyPr/>
                    <a:lstStyle/>
                    <a:p>
                      <a:r>
                        <a:rPr lang="en-US" dirty="0" smtClean="0"/>
                        <a:t>Multiple Instruction per cycle</a:t>
                      </a:r>
                      <a:endParaRPr lang="en-IN" dirty="0"/>
                    </a:p>
                  </a:txBody>
                  <a:tcPr/>
                </a:tc>
                <a:tc>
                  <a:txBody>
                    <a:bodyPr/>
                    <a:lstStyle/>
                    <a:p>
                      <a:r>
                        <a:rPr lang="en-US" dirty="0" smtClean="0"/>
                        <a:t>Ideal CPI</a:t>
                      </a:r>
                      <a:endParaRPr lang="en-IN" dirty="0"/>
                    </a:p>
                  </a:txBody>
                  <a:tcPr/>
                </a:tc>
              </a:tr>
              <a:tr h="370840">
                <a:tc>
                  <a:txBody>
                    <a:bodyPr/>
                    <a:lstStyle/>
                    <a:p>
                      <a:r>
                        <a:rPr lang="en-US" dirty="0" smtClean="0"/>
                        <a:t>Speculation </a:t>
                      </a:r>
                      <a:endParaRPr lang="en-IN" dirty="0"/>
                    </a:p>
                  </a:txBody>
                  <a:tcPr/>
                </a:tc>
                <a:tc>
                  <a:txBody>
                    <a:bodyPr/>
                    <a:lstStyle/>
                    <a:p>
                      <a:r>
                        <a:rPr lang="en-US" dirty="0" smtClean="0"/>
                        <a:t>Data hazard and Control hazard</a:t>
                      </a:r>
                      <a:r>
                        <a:rPr lang="en-US" baseline="0" dirty="0" smtClean="0"/>
                        <a:t> stalls</a:t>
                      </a:r>
                      <a:endParaRPr lang="en-IN" dirty="0"/>
                    </a:p>
                  </a:txBody>
                  <a:tcPr/>
                </a:tc>
              </a:tr>
              <a:tr h="370840">
                <a:tc>
                  <a:txBody>
                    <a:bodyPr/>
                    <a:lstStyle/>
                    <a:p>
                      <a:r>
                        <a:rPr lang="en-US" dirty="0" smtClean="0"/>
                        <a:t>Loop Unrolling</a:t>
                      </a:r>
                      <a:endParaRPr lang="en-IN" dirty="0"/>
                    </a:p>
                  </a:txBody>
                  <a:tcPr/>
                </a:tc>
                <a:tc>
                  <a:txBody>
                    <a:bodyPr/>
                    <a:lstStyle/>
                    <a:p>
                      <a:r>
                        <a:rPr lang="en-US" dirty="0" smtClean="0"/>
                        <a:t>Control</a:t>
                      </a:r>
                      <a:r>
                        <a:rPr lang="en-US" baseline="0" dirty="0" smtClean="0"/>
                        <a:t> hazard stalls</a:t>
                      </a:r>
                      <a:endParaRPr lang="en-IN" dirty="0"/>
                    </a:p>
                  </a:txBody>
                  <a:tcPr/>
                </a:tc>
              </a:tr>
              <a:tr h="370840">
                <a:tc>
                  <a:txBody>
                    <a:bodyPr/>
                    <a:lstStyle/>
                    <a:p>
                      <a:r>
                        <a:rPr lang="en-US" dirty="0" smtClean="0"/>
                        <a:t>Compiler</a:t>
                      </a:r>
                      <a:r>
                        <a:rPr lang="en-US" baseline="0" dirty="0" smtClean="0"/>
                        <a:t> dependence analysis</a:t>
                      </a:r>
                      <a:endParaRPr lang="en-IN" dirty="0"/>
                    </a:p>
                  </a:txBody>
                  <a:tcPr/>
                </a:tc>
                <a:tc>
                  <a:txBody>
                    <a:bodyPr/>
                    <a:lstStyle/>
                    <a:p>
                      <a:r>
                        <a:rPr lang="en-US" dirty="0" smtClean="0"/>
                        <a:t>Ideal CPI, Data hazard stalls</a:t>
                      </a:r>
                      <a:endParaRPr lang="en-IN" dirty="0"/>
                    </a:p>
                  </a:txBody>
                  <a:tcPr/>
                </a:tc>
              </a:tr>
              <a:tr h="370840">
                <a:tc>
                  <a:txBody>
                    <a:bodyPr/>
                    <a:lstStyle/>
                    <a:p>
                      <a:r>
                        <a:rPr lang="en-US" dirty="0" smtClean="0"/>
                        <a:t>Software pipelining, trace scheduling</a:t>
                      </a:r>
                      <a:endParaRPr lang="en-IN" dirty="0"/>
                    </a:p>
                  </a:txBody>
                  <a:tcPr/>
                </a:tc>
                <a:tc>
                  <a:txBody>
                    <a:bodyPr/>
                    <a:lstStyle/>
                    <a:p>
                      <a:r>
                        <a:rPr lang="en-US" dirty="0" smtClean="0"/>
                        <a:t>Ideal CPI, Data hazard stalls</a:t>
                      </a:r>
                      <a:endParaRPr lang="en-IN"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62" name="Rectangle 2"/>
          <p:cNvSpPr>
            <a:spLocks noGrp="1" noChangeArrowheads="1"/>
          </p:cNvSpPr>
          <p:nvPr>
            <p:ph type="title"/>
          </p:nvPr>
        </p:nvSpPr>
        <p:spPr>
          <a:xfrm>
            <a:off x="204651" y="0"/>
            <a:ext cx="7162800" cy="1143000"/>
          </a:xfrm>
          <a:noFill/>
          <a:ln/>
        </p:spPr>
        <p:txBody>
          <a:bodyPr lIns="90487" rIns="90487"/>
          <a:lstStyle/>
          <a:p>
            <a:r>
              <a:rPr lang="en-US" sz="2800" dirty="0">
                <a:solidFill>
                  <a:srgbClr val="0070C0"/>
                </a:solidFill>
              </a:rPr>
              <a:t>Tomasulo Example Cycle 14</a:t>
            </a:r>
          </a:p>
        </p:txBody>
      </p:sp>
      <p:graphicFrame>
        <p:nvGraphicFramePr>
          <p:cNvPr id="911363"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5367"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269965" y="0"/>
            <a:ext cx="7162800" cy="1143000"/>
          </a:xfrm>
          <a:noFill/>
          <a:ln/>
        </p:spPr>
        <p:txBody>
          <a:bodyPr lIns="90487" rIns="90487"/>
          <a:lstStyle/>
          <a:p>
            <a:r>
              <a:rPr lang="en-US" sz="2800" dirty="0">
                <a:solidFill>
                  <a:srgbClr val="0070C0"/>
                </a:solidFill>
              </a:rPr>
              <a:t>Tomasulo Example Cycle 15</a:t>
            </a:r>
          </a:p>
        </p:txBody>
      </p:sp>
      <p:graphicFrame>
        <p:nvGraphicFramePr>
          <p:cNvPr id="912387"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6391"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88" name="Rectangle 4"/>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Mult1 (</a:t>
            </a:r>
            <a:r>
              <a:rPr lang="en-US" sz="2400" b="0" dirty="0" smtClean="0">
                <a:solidFill>
                  <a:srgbClr val="FF0000"/>
                </a:solidFill>
              </a:rPr>
              <a:t>MUL) </a:t>
            </a:r>
            <a:r>
              <a:rPr lang="en-US" sz="2400" b="0" dirty="0">
                <a:solidFill>
                  <a:srgbClr val="FF0000"/>
                </a:solidFill>
              </a:rPr>
              <a:t>completing; what is waiting for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2388"/>
                                        </p:tgtEl>
                                        <p:attrNameLst>
                                          <p:attrName>style.visibility</p:attrName>
                                        </p:attrNameLst>
                                      </p:cBhvr>
                                      <p:to>
                                        <p:strVal val="visible"/>
                                      </p:to>
                                    </p:set>
                                    <p:anim calcmode="lin" valueType="num">
                                      <p:cBhvr additive="base">
                                        <p:cTn id="7" dur="500" fill="hold"/>
                                        <p:tgtEl>
                                          <p:spTgt spid="912388"/>
                                        </p:tgtEl>
                                        <p:attrNameLst>
                                          <p:attrName>ppt_x</p:attrName>
                                        </p:attrNameLst>
                                      </p:cBhvr>
                                      <p:tavLst>
                                        <p:tav tm="0">
                                          <p:val>
                                            <p:strVal val="1+#ppt_w/2"/>
                                          </p:val>
                                        </p:tav>
                                        <p:tav tm="100000">
                                          <p:val>
                                            <p:strVal val="#ppt_x"/>
                                          </p:val>
                                        </p:tav>
                                      </p:tavLst>
                                    </p:anim>
                                    <p:anim calcmode="lin" valueType="num">
                                      <p:cBhvr additive="base">
                                        <p:cTn id="8" dur="500" fill="hold"/>
                                        <p:tgtEl>
                                          <p:spTgt spid="91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269966" y="0"/>
            <a:ext cx="7162800" cy="1143000"/>
          </a:xfrm>
          <a:noFill/>
          <a:ln/>
        </p:spPr>
        <p:txBody>
          <a:bodyPr lIns="90487" rIns="90487"/>
          <a:lstStyle/>
          <a:p>
            <a:r>
              <a:rPr lang="en-US" sz="2800" dirty="0">
                <a:solidFill>
                  <a:srgbClr val="0070C0"/>
                </a:solidFill>
              </a:rPr>
              <a:t>Tomasulo Example Cycle 16</a:t>
            </a:r>
          </a:p>
        </p:txBody>
      </p:sp>
      <p:graphicFrame>
        <p:nvGraphicFramePr>
          <p:cNvPr id="913411" name="Object 3"/>
          <p:cNvGraphicFramePr>
            <a:graphicFrameLocks/>
          </p:cNvGraphicFramePr>
          <p:nvPr/>
        </p:nvGraphicFramePr>
        <p:xfrm>
          <a:off x="212725" y="952500"/>
          <a:ext cx="8802688" cy="5019675"/>
        </p:xfrm>
        <a:graphic>
          <a:graphicData uri="http://schemas.openxmlformats.org/presentationml/2006/ole">
            <mc:AlternateContent xmlns:mc="http://schemas.openxmlformats.org/markup-compatibility/2006">
              <mc:Choice xmlns:v="urn:schemas-microsoft-com:vml" Requires="v">
                <p:oleObj spid="_x0000_s17415" name="Worksheet" r:id="rId4" imgW="9696546" imgH="6639016" progId="Excel.Sheet.8">
                  <p:embed/>
                </p:oleObj>
              </mc:Choice>
              <mc:Fallback>
                <p:oleObj name="Worksheet" r:id="rId4" imgW="9696546" imgH="6639016"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 y="952500"/>
                        <a:ext cx="8802688" cy="5019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3412" name="AutoShape 4"/>
          <p:cNvSpPr>
            <a:spLocks noChangeArrowheads="1"/>
          </p:cNvSpPr>
          <p:nvPr/>
        </p:nvSpPr>
        <p:spPr bwMode="auto">
          <a:xfrm>
            <a:off x="3048000" y="52578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3" name="AutoShape 5"/>
          <p:cNvSpPr>
            <a:spLocks noChangeArrowheads="1"/>
          </p:cNvSpPr>
          <p:nvPr/>
        </p:nvSpPr>
        <p:spPr bwMode="auto">
          <a:xfrm>
            <a:off x="3733800" y="4343400"/>
            <a:ext cx="685800" cy="304800"/>
          </a:xfrm>
          <a:prstGeom prst="roundRect">
            <a:avLst>
              <a:gd name="adj" fmla="val 16667"/>
            </a:avLst>
          </a:prstGeom>
          <a:noFill/>
          <a:ln w="57150">
            <a:solidFill>
              <a:schemeClr val="hlink"/>
            </a:solidFill>
            <a:round/>
            <a:headEnd/>
            <a:tailEnd/>
          </a:ln>
          <a:effectLst/>
        </p:spPr>
        <p:txBody>
          <a:bodyPr wrap="none" anchor="ctr"/>
          <a:lstStyle/>
          <a:p>
            <a:endParaRPr lang="en-US"/>
          </a:p>
        </p:txBody>
      </p:sp>
      <p:sp>
        <p:nvSpPr>
          <p:cNvPr id="913414" name="Rectangle 6"/>
          <p:cNvSpPr>
            <a:spLocks noChangeArrowheads="1"/>
          </p:cNvSpPr>
          <p:nvPr/>
        </p:nvSpPr>
        <p:spPr bwMode="auto">
          <a:xfrm>
            <a:off x="304800" y="5943600"/>
            <a:ext cx="8496300" cy="520700"/>
          </a:xfrm>
          <a:prstGeom prst="rect">
            <a:avLst/>
          </a:prstGeom>
          <a:noFill/>
          <a:ln w="12700">
            <a:noFill/>
            <a:miter lim="800000"/>
            <a:headEnd/>
            <a:tailEnd/>
          </a:ln>
          <a:effectLst/>
        </p:spPr>
        <p:txBody>
          <a:bodyPr lIns="90487" tIns="44450" rIns="90487" bIns="44450"/>
          <a:lstStyle/>
          <a:p>
            <a:pPr marL="285750" indent="-285750" algn="l">
              <a:lnSpc>
                <a:spcPct val="90000"/>
              </a:lnSpc>
              <a:spcBef>
                <a:spcPct val="30000"/>
              </a:spcBef>
              <a:buFontTx/>
              <a:buChar char="•"/>
              <a:tabLst>
                <a:tab pos="914400" algn="l"/>
                <a:tab pos="1657350" algn="l"/>
                <a:tab pos="3028950" algn="l"/>
              </a:tabLst>
            </a:pPr>
            <a:r>
              <a:rPr lang="en-US" sz="2400" b="0" dirty="0">
                <a:solidFill>
                  <a:srgbClr val="FF0000"/>
                </a:solidFill>
              </a:rPr>
              <a:t>Just waiting for Mult2 (</a:t>
            </a:r>
            <a:r>
              <a:rPr lang="en-US" sz="2400" b="0" dirty="0" smtClean="0">
                <a:solidFill>
                  <a:srgbClr val="FF0000"/>
                </a:solidFill>
              </a:rPr>
              <a:t>DIV) </a:t>
            </a:r>
            <a:r>
              <a:rPr lang="en-US" sz="2400" b="0" dirty="0">
                <a:solidFill>
                  <a:srgbClr val="FF0000"/>
                </a:solidFill>
              </a:rPr>
              <a:t>to complete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3414"/>
                                        </p:tgtEl>
                                        <p:attrNameLst>
                                          <p:attrName>style.visibility</p:attrName>
                                        </p:attrNameLst>
                                      </p:cBhvr>
                                      <p:to>
                                        <p:strVal val="visible"/>
                                      </p:to>
                                    </p:set>
                                    <p:anim calcmode="lin" valueType="num">
                                      <p:cBhvr additive="base">
                                        <p:cTn id="7" dur="500" fill="hold"/>
                                        <p:tgtEl>
                                          <p:spTgt spid="913414"/>
                                        </p:tgtEl>
                                        <p:attrNameLst>
                                          <p:attrName>ppt_x</p:attrName>
                                        </p:attrNameLst>
                                      </p:cBhvr>
                                      <p:tavLst>
                                        <p:tav tm="0">
                                          <p:val>
                                            <p:strVal val="1+#ppt_w/2"/>
                                          </p:val>
                                        </p:tav>
                                        <p:tav tm="100000">
                                          <p:val>
                                            <p:strVal val="#ppt_x"/>
                                          </p:val>
                                        </p:tav>
                                      </p:tavLst>
                                    </p:anim>
                                    <p:anim calcmode="lin" valueType="num">
                                      <p:cBhvr additive="base">
                                        <p:cTn id="8" dur="500" fill="hold"/>
                                        <p:tgtEl>
                                          <p:spTgt spid="913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1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z="2800" dirty="0" smtClean="0">
                <a:solidFill>
                  <a:srgbClr val="0070C0"/>
                </a:solidFill>
              </a:rPr>
              <a:t>Loop Level Parallelism (LLP)</a:t>
            </a:r>
            <a:endParaRPr lang="en-US" sz="2800" dirty="0">
              <a:solidFill>
                <a:srgbClr val="0070C0"/>
              </a:solidFill>
            </a:endParaRPr>
          </a:p>
        </p:txBody>
      </p:sp>
      <p:sp>
        <p:nvSpPr>
          <p:cNvPr id="55299" name="Rectangle 3"/>
          <p:cNvSpPr>
            <a:spLocks noGrp="1" noChangeArrowheads="1"/>
          </p:cNvSpPr>
          <p:nvPr>
            <p:ph idx="1"/>
          </p:nvPr>
        </p:nvSpPr>
        <p:spPr/>
        <p:txBody>
          <a:bodyPr/>
          <a:lstStyle/>
          <a:p>
            <a:r>
              <a:rPr lang="en-US" dirty="0"/>
              <a:t>In a Basic Block, the scope of ILP is quite small.</a:t>
            </a:r>
          </a:p>
          <a:p>
            <a:r>
              <a:rPr lang="en-US" altLang="en-US" dirty="0"/>
              <a:t>To obtain substantial performance enhancements, we must exploit ILP across multiple basic blocks.</a:t>
            </a:r>
          </a:p>
          <a:p>
            <a:r>
              <a:rPr lang="en-US" dirty="0"/>
              <a:t>Simplest LLP is Loop unrolling. Limited only by the loop size and available registers</a:t>
            </a:r>
            <a:r>
              <a:rPr lang="en-US" dirty="0" smtClean="0"/>
              <a:t>.</a:t>
            </a:r>
          </a:p>
          <a:p>
            <a:r>
              <a:rPr lang="en-US" sz="2000" dirty="0" smtClean="0"/>
              <a:t>Consider following example; assume R2 contains the scalar value s, [R1] is the address of the element in the array with the highest address, for simplicity we assume that the element with the lowest address is at 0</a:t>
            </a:r>
            <a:endParaRPr lang="en-US" sz="2000" dirty="0"/>
          </a:p>
          <a:p>
            <a:pPr>
              <a:buFont typeface="Wingdings" pitchFamily="2" charset="2"/>
              <a:buNone/>
            </a:pPr>
            <a:endParaRPr lang="en-US" dirty="0"/>
          </a:p>
          <a:p>
            <a:endParaRPr lang="en-US" dirty="0"/>
          </a:p>
        </p:txBody>
      </p:sp>
      <p:sp>
        <p:nvSpPr>
          <p:cNvPr id="55301" name="Rectangle 5"/>
          <p:cNvSpPr>
            <a:spLocks noChangeArrowheads="1"/>
          </p:cNvSpPr>
          <p:nvPr/>
        </p:nvSpPr>
        <p:spPr bwMode="auto">
          <a:xfrm>
            <a:off x="1630251" y="4211392"/>
            <a:ext cx="6781800" cy="2062103"/>
          </a:xfrm>
          <a:prstGeom prst="rect">
            <a:avLst/>
          </a:prstGeom>
          <a:noFill/>
          <a:ln w="9525">
            <a:noFill/>
            <a:miter lim="800000"/>
            <a:headEnd/>
            <a:tailEnd/>
          </a:ln>
          <a:effectLst/>
        </p:spPr>
        <p:txBody>
          <a:bodyPr>
            <a:spAutoFit/>
          </a:bodyPr>
          <a:lstStyle/>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a:solidFill>
                  <a:schemeClr val="accent2"/>
                </a:solidFill>
              </a:rPr>
              <a:t>]</a:t>
            </a:r>
            <a:r>
              <a:rPr lang="en-US" sz="1600" b="1" dirty="0" smtClean="0">
                <a:solidFill>
                  <a:schemeClr val="accent2"/>
                </a:solidFill>
              </a:rPr>
              <a:t>       ; </a:t>
            </a:r>
            <a:r>
              <a:rPr lang="en-US" sz="1600" b="1" dirty="0">
                <a:solidFill>
                  <a:schemeClr val="accent2"/>
                </a:solidFill>
              </a:rPr>
              <a:t>R0=array element</a:t>
            </a:r>
            <a:endParaRPr lang="en-US" sz="1600" b="1" dirty="0">
              <a:solidFill>
                <a:schemeClr val="accent2"/>
              </a:solidFill>
              <a:cs typeface="Arial" charset="0"/>
            </a:endParaRPr>
          </a:p>
          <a:p>
            <a:pPr lvl="4" algn="l"/>
            <a:r>
              <a:rPr lang="en-US" sz="1600" b="1" dirty="0" smtClean="0">
                <a:solidFill>
                  <a:schemeClr val="accent2"/>
                </a:solidFill>
              </a:rPr>
              <a:t>            ADD       </a:t>
            </a:r>
            <a:r>
              <a:rPr lang="en-US" sz="1600" b="1" dirty="0">
                <a:solidFill>
                  <a:schemeClr val="accent2"/>
                </a:solidFill>
              </a:rPr>
              <a:t>R4, R0, R2  ; </a:t>
            </a:r>
            <a:r>
              <a:rPr lang="en-US" sz="1600" b="1" dirty="0" smtClean="0">
                <a:solidFill>
                  <a:schemeClr val="accent2"/>
                </a:solidFill>
              </a:rPr>
              <a:t>Increment R4 by</a:t>
            </a:r>
          </a:p>
          <a:p>
            <a:pPr lvl="4" algn="l"/>
            <a:r>
              <a:rPr lang="en-US" sz="1600" dirty="0" smtClean="0">
                <a:solidFill>
                  <a:schemeClr val="accent2"/>
                </a:solidFill>
              </a:rPr>
              <a:t>                                                 R0 + [R2]</a:t>
            </a:r>
            <a:endParaRPr lang="en-US" sz="1600" b="1" dirty="0" smtClean="0">
              <a:solidFill>
                <a:schemeClr val="accent2"/>
              </a:solidFill>
            </a:endParaRPr>
          </a:p>
          <a:p>
            <a:pPr lvl="4" algn="l"/>
            <a:r>
              <a:rPr lang="en-US" sz="1600" dirty="0" smtClean="0">
                <a:solidFill>
                  <a:schemeClr val="accent2"/>
                </a:solidFill>
              </a:rPr>
              <a:t>            STR       R4, [R1]</a:t>
            </a:r>
            <a:r>
              <a:rPr lang="en-US" sz="1600" b="1" dirty="0" smtClean="0">
                <a:solidFill>
                  <a:schemeClr val="accent2"/>
                </a:solidFill>
              </a:rPr>
              <a:t>       </a:t>
            </a:r>
            <a:r>
              <a:rPr lang="en-US" sz="1600" b="1" dirty="0">
                <a:solidFill>
                  <a:schemeClr val="accent2"/>
                </a:solidFill>
              </a:rPr>
              <a:t>; store result    </a:t>
            </a:r>
          </a:p>
          <a:p>
            <a:r>
              <a:rPr lang="en-US" sz="1600" b="1" dirty="0"/>
              <a:t>    </a:t>
            </a:r>
          </a:p>
          <a:p>
            <a:r>
              <a:rPr lang="en-US" sz="1600" b="1" dirty="0" smtClean="0"/>
              <a:t>                                          SUB       R1</a:t>
            </a:r>
            <a:r>
              <a:rPr lang="en-US" sz="1600" b="1" dirty="0"/>
              <a:t>, R1, #4  </a:t>
            </a:r>
            <a:r>
              <a:rPr lang="en-US" sz="1600" b="1" dirty="0" smtClean="0"/>
              <a:t>  </a:t>
            </a:r>
            <a:r>
              <a:rPr lang="en-US" sz="1600" b="1" dirty="0"/>
              <a:t>; </a:t>
            </a:r>
            <a:r>
              <a:rPr lang="en-US" sz="1600" b="1" dirty="0" smtClean="0"/>
              <a:t>decrement </a:t>
            </a:r>
            <a:r>
              <a:rPr lang="en-US" sz="1600" b="1" dirty="0"/>
              <a:t>pointer</a:t>
            </a:r>
          </a:p>
          <a:p>
            <a:r>
              <a:rPr lang="en-US" sz="1600" b="1" dirty="0"/>
              <a:t>                                              </a:t>
            </a:r>
            <a:r>
              <a:rPr lang="en-US" sz="1600" b="1" dirty="0" smtClean="0"/>
              <a:t>                     by </a:t>
            </a:r>
            <a:r>
              <a:rPr lang="en-US" sz="1600" b="1" dirty="0"/>
              <a:t>4 bytes</a:t>
            </a:r>
          </a:p>
          <a:p>
            <a:r>
              <a:rPr lang="en-US" sz="1600" b="1" dirty="0" smtClean="0"/>
              <a:t>                                       BNE       </a:t>
            </a:r>
            <a:r>
              <a:rPr lang="en-US" sz="1600" b="1" dirty="0"/>
              <a:t>R1, Loop      ; branch if R1 != 0</a:t>
            </a:r>
          </a:p>
        </p:txBody>
      </p:sp>
      <p:sp>
        <p:nvSpPr>
          <p:cNvPr id="55303" name="Text Box 7"/>
          <p:cNvSpPr txBox="1">
            <a:spLocks noChangeArrowheads="1"/>
          </p:cNvSpPr>
          <p:nvPr/>
        </p:nvSpPr>
        <p:spPr bwMode="auto">
          <a:xfrm>
            <a:off x="8255358" y="4456090"/>
            <a:ext cx="888642" cy="523220"/>
          </a:xfrm>
          <a:prstGeom prst="rect">
            <a:avLst/>
          </a:prstGeom>
          <a:noFill/>
          <a:ln w="9525">
            <a:noFill/>
            <a:miter lim="800000"/>
            <a:headEnd/>
            <a:tailEnd/>
          </a:ln>
          <a:effectLst/>
        </p:spPr>
        <p:txBody>
          <a:bodyPr wrap="square">
            <a:spAutoFit/>
          </a:bodyPr>
          <a:lstStyle/>
          <a:p>
            <a:pPr algn="l">
              <a:spcBef>
                <a:spcPct val="50000"/>
              </a:spcBef>
            </a:pPr>
            <a:r>
              <a:rPr lang="en-US" b="1" dirty="0" smtClean="0"/>
              <a:t>Useful work</a:t>
            </a:r>
            <a:endParaRPr lang="en-US" b="1" dirty="0"/>
          </a:p>
        </p:txBody>
      </p:sp>
      <p:sp>
        <p:nvSpPr>
          <p:cNvPr id="55305" name="Text Box 9"/>
          <p:cNvSpPr txBox="1">
            <a:spLocks noChangeArrowheads="1"/>
          </p:cNvSpPr>
          <p:nvPr/>
        </p:nvSpPr>
        <p:spPr bwMode="auto">
          <a:xfrm>
            <a:off x="8117983" y="5681726"/>
            <a:ext cx="1219200" cy="307777"/>
          </a:xfrm>
          <a:prstGeom prst="rect">
            <a:avLst/>
          </a:prstGeom>
          <a:noFill/>
          <a:ln w="9525">
            <a:noFill/>
            <a:miter lim="800000"/>
            <a:headEnd/>
            <a:tailEnd/>
          </a:ln>
          <a:effectLst/>
        </p:spPr>
        <p:txBody>
          <a:bodyPr wrap="square">
            <a:spAutoFit/>
          </a:bodyPr>
          <a:lstStyle/>
          <a:p>
            <a:pPr>
              <a:spcBef>
                <a:spcPct val="50000"/>
              </a:spcBef>
            </a:pPr>
            <a:r>
              <a:rPr lang="en-US" b="1" dirty="0"/>
              <a:t>Overhead </a:t>
            </a:r>
          </a:p>
        </p:txBody>
      </p:sp>
      <p:sp>
        <p:nvSpPr>
          <p:cNvPr id="9" name="Right Brace 8"/>
          <p:cNvSpPr/>
          <p:nvPr/>
        </p:nvSpPr>
        <p:spPr bwMode="auto">
          <a:xfrm>
            <a:off x="8080849" y="4224270"/>
            <a:ext cx="367690" cy="1030310"/>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ight Brace 9"/>
          <p:cNvSpPr/>
          <p:nvPr/>
        </p:nvSpPr>
        <p:spPr bwMode="auto">
          <a:xfrm>
            <a:off x="8062174" y="5422005"/>
            <a:ext cx="244697" cy="811369"/>
          </a:xfrm>
          <a:prstGeom prst="righ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TextBox 10"/>
          <p:cNvSpPr txBox="1"/>
          <p:nvPr/>
        </p:nvSpPr>
        <p:spPr>
          <a:xfrm>
            <a:off x="167425" y="4868214"/>
            <a:ext cx="2627290" cy="584775"/>
          </a:xfrm>
          <a:prstGeom prst="rect">
            <a:avLst/>
          </a:prstGeom>
          <a:noFill/>
        </p:spPr>
        <p:txBody>
          <a:bodyPr wrap="square" rtlCol="0">
            <a:spAutoFit/>
          </a:bodyPr>
          <a:lstStyle/>
          <a:p>
            <a:pPr algn="l"/>
            <a:r>
              <a:rPr lang="en-US" sz="1600" dirty="0" smtClean="0"/>
              <a:t>for (</a:t>
            </a:r>
            <a:r>
              <a:rPr lang="en-US" sz="1600" dirty="0" err="1" smtClean="0"/>
              <a:t>i</a:t>
            </a:r>
            <a:r>
              <a:rPr lang="en-US" sz="1600" dirty="0" smtClean="0"/>
              <a:t> = 1; </a:t>
            </a:r>
            <a:r>
              <a:rPr lang="en-US" sz="1600" dirty="0" err="1" smtClean="0"/>
              <a:t>i</a:t>
            </a:r>
            <a:r>
              <a:rPr lang="en-US" sz="1600" dirty="0" smtClean="0"/>
              <a:t> &lt;= 1000, </a:t>
            </a:r>
            <a:r>
              <a:rPr lang="en-US" sz="1600" dirty="0" err="1" smtClean="0"/>
              <a:t>i</a:t>
            </a:r>
            <a:r>
              <a:rPr lang="en-US" sz="1600" dirty="0" smtClean="0"/>
              <a:t>++)</a:t>
            </a:r>
          </a:p>
          <a:p>
            <a:pPr algn="l"/>
            <a:r>
              <a:rPr lang="en-US" sz="1600" dirty="0" smtClean="0"/>
              <a:t>            x[</a:t>
            </a:r>
            <a:r>
              <a:rPr lang="en-US" sz="1600" dirty="0" err="1" smtClean="0"/>
              <a:t>i</a:t>
            </a:r>
            <a:r>
              <a:rPr lang="en-US" sz="1600" dirty="0" smtClean="0"/>
              <a:t>]  = x[</a:t>
            </a:r>
            <a:r>
              <a:rPr lang="en-US" sz="1600" dirty="0" err="1" smtClean="0"/>
              <a:t>i</a:t>
            </a:r>
            <a:r>
              <a:rPr lang="en-US" sz="1600" dirty="0" smtClean="0"/>
              <a:t>} + s</a:t>
            </a:r>
            <a:endParaRPr lang="en-US" sz="1600" dirty="0"/>
          </a:p>
        </p:txBody>
      </p:sp>
      <p:sp>
        <p:nvSpPr>
          <p:cNvPr id="12" name="Rectangle 11"/>
          <p:cNvSpPr/>
          <p:nvPr/>
        </p:nvSpPr>
        <p:spPr bwMode="auto">
          <a:xfrm>
            <a:off x="231819" y="4829577"/>
            <a:ext cx="2562897" cy="656824"/>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Right Arrow 12"/>
          <p:cNvSpPr/>
          <p:nvPr/>
        </p:nvSpPr>
        <p:spPr bwMode="auto">
          <a:xfrm flipV="1">
            <a:off x="2846231" y="5035640"/>
            <a:ext cx="746974" cy="270456"/>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without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dirty="0" smtClean="0"/>
              <a:t>Suppose LDR and BNEZ takes two cycles each. Without any scheduling, the loop would look like;</a:t>
            </a:r>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It would require 7 cycles per iteration</a:t>
            </a:r>
          </a:p>
          <a:p>
            <a:r>
              <a:rPr lang="en-US" dirty="0" smtClean="0"/>
              <a:t>Can we improve the performance by Static scheduling?   </a:t>
            </a:r>
            <a:endParaRPr lang="en-US" dirty="0"/>
          </a:p>
        </p:txBody>
      </p:sp>
      <p:sp>
        <p:nvSpPr>
          <p:cNvPr id="4" name="Rectangle 5"/>
          <p:cNvSpPr>
            <a:spLocks noChangeArrowheads="1"/>
          </p:cNvSpPr>
          <p:nvPr/>
        </p:nvSpPr>
        <p:spPr bwMode="auto">
          <a:xfrm>
            <a:off x="1063580" y="2163651"/>
            <a:ext cx="6781800" cy="2062103"/>
          </a:xfrm>
          <a:prstGeom prst="rect">
            <a:avLst/>
          </a:prstGeom>
          <a:noFill/>
          <a:ln w="9525">
            <a:noFill/>
            <a:miter lim="800000"/>
            <a:headEnd/>
            <a:tailEnd/>
          </a:ln>
          <a:effectLst/>
        </p:spPr>
        <p:txBody>
          <a:bodyPr wrap="square">
            <a:spAutoFit/>
          </a:bodyPr>
          <a:lstStyle/>
          <a:p>
            <a:pPr lvl="4" algn="l"/>
            <a:endParaRPr lang="en-US" sz="1600" dirty="0" smtClean="0">
              <a:solidFill>
                <a:schemeClr val="accent2"/>
              </a:solidFill>
            </a:endParaRPr>
          </a:p>
          <a:p>
            <a:pPr lvl="4" algn="l"/>
            <a:r>
              <a:rPr lang="en-US" sz="1600" b="1" dirty="0" smtClean="0">
                <a:solidFill>
                  <a:schemeClr val="accent2"/>
                </a:solidFill>
              </a:rPr>
              <a:t>Loop:  LDR        R0</a:t>
            </a:r>
            <a:r>
              <a:rPr lang="en-US" sz="1600" b="1" dirty="0">
                <a:solidFill>
                  <a:schemeClr val="accent2"/>
                </a:solidFill>
              </a:rPr>
              <a:t>,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1</a:t>
            </a:r>
          </a:p>
          <a:p>
            <a:pPr lvl="4" algn="l"/>
            <a:r>
              <a:rPr lang="en-US" sz="1600" dirty="0" smtClean="0">
                <a:solidFill>
                  <a:srgbClr val="FF0000"/>
                </a:solidFill>
                <a:cs typeface="Arial" charset="0"/>
              </a:rPr>
              <a:t>            stall                                       </a:t>
            </a:r>
            <a:r>
              <a:rPr lang="en-US" sz="1600" dirty="0" smtClean="0">
                <a:solidFill>
                  <a:srgbClr val="C00000"/>
                </a:solidFill>
                <a:cs typeface="Arial" charset="0"/>
              </a:rPr>
              <a:t>2</a:t>
            </a:r>
            <a:endParaRPr lang="en-US" sz="1600" dirty="0">
              <a:solidFill>
                <a:srgbClr val="C00000"/>
              </a:solidFill>
              <a:cs typeface="Arial" charset="0"/>
            </a:endParaRPr>
          </a:p>
          <a:p>
            <a:pPr lvl="4" algn="l"/>
            <a:r>
              <a:rPr lang="en-US" sz="1600" b="1" dirty="0" smtClean="0">
                <a:solidFill>
                  <a:schemeClr val="accent2"/>
                </a:solidFill>
              </a:rPr>
              <a:t>            ADD       </a:t>
            </a:r>
            <a:r>
              <a:rPr lang="en-US" sz="1600" b="1" dirty="0">
                <a:solidFill>
                  <a:schemeClr val="accent2"/>
                </a:solidFill>
              </a:rPr>
              <a:t>R4, R0, R2 </a:t>
            </a:r>
            <a:r>
              <a:rPr lang="en-US" sz="1600" b="1" dirty="0" smtClean="0">
                <a:solidFill>
                  <a:schemeClr val="accent2"/>
                </a:solidFill>
              </a:rPr>
              <a:t>	          3</a:t>
            </a:r>
          </a:p>
          <a:p>
            <a:pPr lvl="4" algn="l"/>
            <a:r>
              <a:rPr lang="en-US" sz="1600" dirty="0" smtClean="0">
                <a:solidFill>
                  <a:schemeClr val="accent2"/>
                </a:solidFill>
              </a:rPr>
              <a:t>            STR       R4, [R1]</a:t>
            </a:r>
            <a:r>
              <a:rPr lang="en-US" sz="1600" b="1" dirty="0" smtClean="0">
                <a:solidFill>
                  <a:schemeClr val="accent2"/>
                </a:solidFill>
              </a:rPr>
              <a:t>                  4</a:t>
            </a:r>
          </a:p>
          <a:p>
            <a:pPr lvl="4" algn="l"/>
            <a:r>
              <a:rPr lang="en-US" sz="1600" dirty="0" smtClean="0">
                <a:solidFill>
                  <a:schemeClr val="accent2"/>
                </a:solidFill>
              </a:rPr>
              <a:t>            </a:t>
            </a:r>
            <a:r>
              <a:rPr lang="en-US" sz="1600" b="1" dirty="0" smtClean="0"/>
              <a:t>SUB       R1</a:t>
            </a:r>
            <a:r>
              <a:rPr lang="en-US" sz="1600" b="1" dirty="0"/>
              <a:t>, R1, #4 </a:t>
            </a:r>
            <a:r>
              <a:rPr lang="en-US" sz="1600" b="1" dirty="0" smtClean="0"/>
              <a:t>             5</a:t>
            </a:r>
          </a:p>
          <a:p>
            <a:pPr lvl="4" algn="l"/>
            <a:r>
              <a:rPr lang="en-US" sz="1600" dirty="0" smtClean="0"/>
              <a:t>            </a:t>
            </a:r>
            <a:r>
              <a:rPr lang="en-US" sz="1600" b="1" dirty="0" smtClean="0"/>
              <a:t>BNE       </a:t>
            </a:r>
            <a:r>
              <a:rPr lang="en-US" sz="1600" b="1" dirty="0"/>
              <a:t>R1, </a:t>
            </a:r>
            <a:r>
              <a:rPr lang="en-US" sz="1600" b="1" dirty="0" smtClean="0"/>
              <a:t>Loop                6</a:t>
            </a:r>
          </a:p>
          <a:p>
            <a:pPr lvl="4" algn="l"/>
            <a:r>
              <a:rPr lang="en-US" sz="1600" dirty="0" smtClean="0">
                <a:solidFill>
                  <a:srgbClr val="FF0000"/>
                </a:solidFill>
              </a:rPr>
              <a:t>            Stall                                      7</a:t>
            </a:r>
            <a:endParaRPr lang="en-US" sz="1600" b="1"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with Static Scheduling…</a:t>
            </a:r>
            <a:endParaRPr lang="en-US" sz="2800" dirty="0">
              <a:solidFill>
                <a:srgbClr val="0070C0"/>
              </a:solidFill>
            </a:endParaRPr>
          </a:p>
        </p:txBody>
      </p:sp>
      <p:sp>
        <p:nvSpPr>
          <p:cNvPr id="7" name="Content Placeholder 6"/>
          <p:cNvSpPr>
            <a:spLocks noGrp="1"/>
          </p:cNvSpPr>
          <p:nvPr>
            <p:ph idx="1"/>
          </p:nvPr>
        </p:nvSpPr>
        <p:spPr/>
        <p:txBody>
          <a:bodyPr>
            <a:normAutofit/>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Is this possible? </a:t>
            </a:r>
            <a:r>
              <a:rPr lang="en-US" dirty="0" smtClean="0">
                <a:solidFill>
                  <a:srgbClr val="0070C0"/>
                </a:solidFill>
              </a:rPr>
              <a:t>Out of Order Execution</a:t>
            </a:r>
            <a:r>
              <a:rPr lang="en-US" dirty="0" smtClean="0"/>
              <a:t> and </a:t>
            </a:r>
            <a:r>
              <a:rPr lang="en-US" dirty="0" smtClean="0">
                <a:solidFill>
                  <a:srgbClr val="0070C0"/>
                </a:solidFill>
              </a:rPr>
              <a:t>Out of Order Completion</a:t>
            </a:r>
            <a:r>
              <a:rPr lang="en-US" dirty="0" smtClean="0"/>
              <a:t>…</a:t>
            </a:r>
          </a:p>
          <a:p>
            <a:r>
              <a:rPr lang="en-US" dirty="0" smtClean="0"/>
              <a:t>Smart compiler has provided an improvement of 2 cycles…</a:t>
            </a:r>
          </a:p>
          <a:p>
            <a:r>
              <a:rPr lang="en-US" dirty="0" smtClean="0"/>
              <a:t>Still, we do useful work only in three cycles (LDR, ADD and STR), rest two cycles are the loop overhead (SUB and BNE). Can we still do better?</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8" name="Rectangle 5"/>
          <p:cNvSpPr txBox="1">
            <a:spLocks noChangeArrowheads="1"/>
          </p:cNvSpPr>
          <p:nvPr/>
        </p:nvSpPr>
        <p:spPr bwMode="auto">
          <a:xfrm>
            <a:off x="368300" y="1003425"/>
            <a:ext cx="8775700" cy="21852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Loop:  LDR        R0, </a:t>
            </a:r>
            <a:r>
              <a:rPr kumimoji="0" lang="en-US" sz="1600" b="0" i="0" u="none" strike="noStrike" kern="0" cap="none" spc="0" normalizeH="0" baseline="0" noProof="0" dirty="0" smtClean="0">
                <a:ln>
                  <a:noFill/>
                </a:ln>
                <a:solidFill>
                  <a:schemeClr val="accent2"/>
                </a:solidFill>
                <a:effectLst/>
                <a:uLnTx/>
                <a:uFillTx/>
                <a:latin typeface="+mn-lt"/>
              </a:rPr>
              <a:t>[</a:t>
            </a:r>
            <a:r>
              <a:rPr kumimoji="0" lang="en-US" sz="1600" b="1" i="0" u="none" strike="noStrike" kern="0" cap="none" spc="0" normalizeH="0" baseline="0" noProof="0" dirty="0" smtClean="0">
                <a:ln>
                  <a:noFill/>
                </a:ln>
                <a:solidFill>
                  <a:schemeClr val="accent2"/>
                </a:solidFill>
                <a:effectLst/>
                <a:uLnTx/>
                <a:uFillTx/>
                <a:latin typeface="+mn-lt"/>
              </a:rPr>
              <a:t>R1</a:t>
            </a:r>
            <a:r>
              <a:rPr kumimoji="0" lang="en-US" sz="1600" b="0" i="0" u="none" strike="noStrike" kern="0" cap="none" spc="0" normalizeH="0" baseline="0" noProof="0" dirty="0" smtClean="0">
                <a:ln>
                  <a:noFill/>
                </a:ln>
                <a:solidFill>
                  <a:schemeClr val="accent2"/>
                </a:solidFill>
                <a:effectLst/>
                <a:uLnTx/>
                <a:uFillTx/>
                <a:latin typeface="+mn-lt"/>
              </a:rPr>
              <a:t>]                  1</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rgbClr val="FF0000"/>
                </a:solidFill>
                <a:effectLst/>
                <a:uLnTx/>
                <a:uFillTx/>
                <a:latin typeface="+mn-lt"/>
                <a:cs typeface="Arial" charset="0"/>
              </a:rPr>
              <a:t>            </a:t>
            </a:r>
            <a:r>
              <a:rPr kumimoji="0" lang="en-US" sz="1600" b="1" i="0" u="none" strike="noStrike" kern="0" cap="none" spc="0" normalizeH="0" baseline="0" noProof="0" dirty="0" smtClean="0">
                <a:ln>
                  <a:noFill/>
                </a:ln>
                <a:solidFill>
                  <a:srgbClr val="000000"/>
                </a:solidFill>
                <a:effectLst/>
                <a:uLnTx/>
                <a:uFillTx/>
                <a:latin typeface="+mn-lt"/>
              </a:rPr>
              <a:t>SUB       R1, R1, #4               2 </a:t>
            </a:r>
            <a:endParaRPr kumimoji="0" lang="en-US" sz="1600" b="0" i="0" u="none" strike="noStrike" kern="0" cap="none" spc="0" normalizeH="0" baseline="0" noProof="0" dirty="0" smtClean="0">
              <a:ln>
                <a:noFill/>
              </a:ln>
              <a:solidFill>
                <a:srgbClr val="C00000"/>
              </a:solidFill>
              <a:effectLst/>
              <a:uLnTx/>
              <a:uFillTx/>
              <a:latin typeface="+mn-lt"/>
              <a:cs typeface="Arial" charset="0"/>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ADD       R4, R0, R2 	         </a:t>
            </a:r>
            <a:r>
              <a:rPr lang="en-US" sz="1600" kern="0" dirty="0" smtClean="0">
                <a:solidFill>
                  <a:schemeClr val="accent2"/>
                </a:solidFill>
                <a:latin typeface="+mn-lt"/>
              </a:rPr>
              <a:t> </a:t>
            </a:r>
            <a:r>
              <a:rPr kumimoji="0" lang="en-US" sz="1600" b="1" i="0" u="none" strike="noStrike" kern="0" cap="none" spc="0" normalizeH="0" baseline="0" noProof="0" dirty="0" smtClean="0">
                <a:ln>
                  <a:noFill/>
                </a:ln>
                <a:solidFill>
                  <a:schemeClr val="accent2"/>
                </a:solidFill>
                <a:effectLst/>
                <a:uLnTx/>
                <a:uFillTx/>
                <a:latin typeface="+mn-lt"/>
              </a:rPr>
              <a:t>3</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r>
              <a:rPr kumimoji="0" lang="en-US" sz="1600" b="0" i="0" u="none" strike="noStrike" kern="0" cap="none" spc="0" normalizeH="0" baseline="0" noProof="0" dirty="0" smtClean="0">
                <a:ln>
                  <a:noFill/>
                </a:ln>
                <a:solidFill>
                  <a:srgbClr val="000000"/>
                </a:solidFill>
                <a:effectLst/>
                <a:uLnTx/>
                <a:uFillTx/>
                <a:latin typeface="+mn-lt"/>
              </a:rPr>
              <a:t> </a:t>
            </a:r>
            <a:r>
              <a:rPr kumimoji="0" lang="en-US" sz="1600" b="1" i="0" u="none" strike="noStrike" kern="0" cap="none" spc="0" normalizeH="0" baseline="0" noProof="0" dirty="0" smtClean="0">
                <a:ln>
                  <a:noFill/>
                </a:ln>
                <a:solidFill>
                  <a:srgbClr val="000000"/>
                </a:solidFill>
                <a:effectLst/>
                <a:uLnTx/>
                <a:uFillTx/>
                <a:latin typeface="+mn-lt"/>
              </a:rPr>
              <a:t>BNE       R1, Loop                4</a:t>
            </a:r>
            <a:endParaRPr kumimoji="0" lang="en-US" sz="1600" b="0" i="0" u="none" strike="noStrike" kern="0" cap="none" spc="0" normalizeH="0" baseline="0" noProof="0" dirty="0" smtClean="0">
              <a:ln>
                <a:noFill/>
              </a:ln>
              <a:solidFill>
                <a:schemeClr val="accent2"/>
              </a:solidFill>
              <a:effectLst/>
              <a:uLnTx/>
              <a:uFillTx/>
              <a:latin typeface="+mn-lt"/>
            </a:endParaRP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1" i="0" u="none" strike="noStrike" kern="0" cap="none" spc="0" normalizeH="0" baseline="0" noProof="0" dirty="0" smtClean="0">
                <a:ln>
                  <a:noFill/>
                </a:ln>
                <a:solidFill>
                  <a:schemeClr val="accent2"/>
                </a:solidFill>
                <a:effectLst/>
                <a:uLnTx/>
                <a:uFillTx/>
                <a:latin typeface="+mn-lt"/>
              </a:rPr>
              <a:t>            STR       R4, [R1 , #4 ]           5</a:t>
            </a:r>
          </a:p>
          <a:p>
            <a:pPr marL="2057400" marR="0" lvl="4" indent="-228600" algn="l" defTabSz="914400" rtl="0" eaLnBrk="0" fontAlgn="ctr" latinLnBrk="0" hangingPunct="0">
              <a:lnSpc>
                <a:spcPct val="100000"/>
              </a:lnSpc>
              <a:spcBef>
                <a:spcPct val="25000"/>
              </a:spcBef>
              <a:spcAft>
                <a:spcPct val="0"/>
              </a:spcAft>
              <a:buClr>
                <a:schemeClr val="accent1"/>
              </a:buClr>
              <a:buSzPct val="125000"/>
              <a:buFont typeface="Wingdings" pitchFamily="2" charset="2"/>
              <a:buNone/>
              <a:tabLst/>
              <a:defRPr/>
            </a:pPr>
            <a:r>
              <a:rPr kumimoji="0" lang="en-US" sz="1600" b="0" i="0" u="none" strike="noStrike" kern="0" cap="none" spc="0" normalizeH="0" baseline="0" noProof="0" dirty="0" smtClean="0">
                <a:ln>
                  <a:noFill/>
                </a:ln>
                <a:solidFill>
                  <a:schemeClr val="accent2"/>
                </a:solidFill>
                <a:effectLst/>
                <a:uLnTx/>
                <a:uFillTx/>
                <a:latin typeface="+mn-lt"/>
              </a:rPr>
              <a:t>            </a:t>
            </a:r>
            <a:endParaRPr kumimoji="0" lang="en-US" sz="1600" b="1" i="0" u="none" strike="noStrike" kern="0" cap="none" spc="0" normalizeH="0" baseline="0" noProof="0" dirty="0" smtClean="0">
              <a:ln>
                <a:noFill/>
              </a:ln>
              <a:solidFill>
                <a:srgbClr val="000000"/>
              </a:solidFill>
              <a:effectLst/>
              <a:uLnTx/>
              <a:uFillTx/>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a:t>
            </a:r>
            <a:endParaRPr lang="en-US" sz="2800" dirty="0">
              <a:solidFill>
                <a:srgbClr val="0070C0"/>
              </a:solidFill>
            </a:endParaRPr>
          </a:p>
        </p:txBody>
      </p:sp>
      <p:sp>
        <p:nvSpPr>
          <p:cNvPr id="3" name="Content Placeholder 2"/>
          <p:cNvSpPr>
            <a:spLocks noGrp="1"/>
          </p:cNvSpPr>
          <p:nvPr>
            <p:ph idx="1"/>
          </p:nvPr>
        </p:nvSpPr>
        <p:spPr/>
        <p:txBody>
          <a:bodyPr>
            <a:normAutofit/>
          </a:bodyPr>
          <a:lstStyle/>
          <a:p>
            <a:r>
              <a:rPr lang="en-US" sz="2000" dirty="0" smtClean="0"/>
              <a:t>Loop unrolling means, replicate the loop body several times and adjust the termination code. The idea is to get more number of instructions within the loop relative to the loop overhead</a:t>
            </a:r>
          </a:p>
          <a:p>
            <a:pPr>
              <a:buNone/>
            </a:pPr>
            <a:r>
              <a:rPr lang="en-US" sz="2000" b="1" dirty="0" smtClean="0">
                <a:solidFill>
                  <a:schemeClr val="accent2"/>
                </a:solidFill>
              </a:rPr>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endParaRPr lang="en-US" sz="1600" dirty="0" smtClean="0">
              <a:solidFill>
                <a:srgbClr val="C00000"/>
              </a:solidFill>
              <a:cs typeface="Arial" charset="0"/>
            </a:endParaRPr>
          </a:p>
          <a:p>
            <a:pPr lvl="4">
              <a:buNone/>
              <a:defRPr/>
            </a:pPr>
            <a:r>
              <a:rPr lang="en-US" sz="1600" b="1" dirty="0" smtClean="0">
                <a:solidFill>
                  <a:schemeClr val="accent2"/>
                </a:solidFill>
              </a:rPr>
              <a:t>            ADD       R4, R0, R2 	 </a:t>
            </a:r>
          </a:p>
          <a:p>
            <a:pPr lvl="4">
              <a:buNone/>
              <a:defRPr/>
            </a:pPr>
            <a:r>
              <a:rPr lang="en-US" sz="1600" b="1" dirty="0" smtClean="0">
                <a:solidFill>
                  <a:schemeClr val="accent2"/>
                </a:solidFill>
              </a:rPr>
              <a:t>            STR       R4, [R1] </a:t>
            </a:r>
          </a:p>
          <a:p>
            <a:pPr lvl="4">
              <a:buNone/>
              <a:defRPr/>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               </a:t>
            </a:r>
            <a:endParaRPr lang="en-US" sz="1600" b="1" dirty="0" smtClean="0">
              <a:solidFill>
                <a:srgbClr val="C00000"/>
              </a:solidFill>
              <a:cs typeface="Arial" charset="0"/>
            </a:endParaRPr>
          </a:p>
          <a:p>
            <a:pPr lvl="4">
              <a:buNone/>
              <a:defRPr/>
            </a:pPr>
            <a:r>
              <a:rPr lang="en-US" sz="1600" b="1" dirty="0" smtClean="0">
                <a:solidFill>
                  <a:schemeClr val="accent2"/>
                </a:solidFill>
              </a:rPr>
              <a:t>            ADD       R8, R6, R2 	</a:t>
            </a:r>
          </a:p>
          <a:p>
            <a:pPr lvl="4">
              <a:buNone/>
              <a:defRPr/>
            </a:pPr>
            <a:r>
              <a:rPr lang="en-US" sz="1600" b="1" dirty="0" smtClean="0">
                <a:solidFill>
                  <a:schemeClr val="accent2"/>
                </a:solidFill>
              </a:rPr>
              <a:t>            STR        R8, [R1], # -4                     </a:t>
            </a:r>
          </a:p>
          <a:p>
            <a:pPr lvl="4">
              <a:buNone/>
              <a:defRPr/>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                 </a:t>
            </a:r>
          </a:p>
          <a:p>
            <a:pPr lvl="4">
              <a:buNone/>
              <a:defRPr/>
            </a:pPr>
            <a:r>
              <a:rPr lang="en-US" sz="1600" b="1" dirty="0" smtClean="0">
                <a:solidFill>
                  <a:schemeClr val="accent2"/>
                </a:solidFill>
              </a:rPr>
              <a:t>            ADD       R12, R10, R2 </a:t>
            </a:r>
          </a:p>
          <a:p>
            <a:pPr lvl="4">
              <a:buNone/>
              <a:defRPr/>
            </a:pPr>
            <a:r>
              <a:rPr lang="en-US" sz="1600" b="1" dirty="0" smtClean="0">
                <a:solidFill>
                  <a:schemeClr val="accent2"/>
                </a:solidFill>
              </a:rPr>
              <a:t>            STR        R12, [R1], # -8 	         </a:t>
            </a:r>
          </a:p>
          <a:p>
            <a:pPr lvl="4">
              <a:buNone/>
              <a:defRPr/>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     </a:t>
            </a:r>
            <a:r>
              <a:rPr lang="en-US" sz="1600" dirty="0" smtClean="0">
                <a:solidFill>
                  <a:schemeClr val="accent2"/>
                </a:solidFill>
              </a:rPr>
              <a:t>            </a:t>
            </a:r>
          </a:p>
          <a:p>
            <a:pPr lvl="4">
              <a:buNone/>
              <a:defRPr/>
            </a:pPr>
            <a:r>
              <a:rPr lang="en-US" sz="1600" b="1" dirty="0" smtClean="0">
                <a:solidFill>
                  <a:schemeClr val="accent2"/>
                </a:solidFill>
              </a:rPr>
              <a:t>            ADD       R16, R14, R2 	         </a:t>
            </a:r>
          </a:p>
          <a:p>
            <a:pPr lvl="4">
              <a:buNone/>
              <a:defRPr/>
            </a:pPr>
            <a:r>
              <a:rPr lang="en-US" sz="1600" b="1" dirty="0" smtClean="0">
                <a:solidFill>
                  <a:schemeClr val="accent2"/>
                </a:solidFill>
              </a:rPr>
              <a:t>            STR        R16, [R1] , #-12</a:t>
            </a:r>
          </a:p>
          <a:p>
            <a:pPr lvl="4">
              <a:buNone/>
              <a:defRPr/>
            </a:pPr>
            <a:r>
              <a:rPr lang="en-US" sz="1600" b="1" dirty="0" smtClean="0">
                <a:solidFill>
                  <a:schemeClr val="accent2"/>
                </a:solidFill>
              </a:rPr>
              <a:t>            </a:t>
            </a:r>
            <a:r>
              <a:rPr lang="en-US" sz="1600" b="1" dirty="0" smtClean="0"/>
              <a:t>SUB        R1, R1, #16</a:t>
            </a:r>
            <a:endParaRPr lang="en-US" sz="1600" b="1" dirty="0" smtClean="0">
              <a:solidFill>
                <a:schemeClr val="accent2"/>
              </a:solidFill>
            </a:endParaRPr>
          </a:p>
          <a:p>
            <a:pPr lvl="4">
              <a:buNone/>
              <a:defRPr/>
            </a:pPr>
            <a:r>
              <a:rPr lang="en-US" sz="1600" b="1" dirty="0" smtClean="0">
                <a:solidFill>
                  <a:schemeClr val="accent2"/>
                </a:solidFill>
              </a:rPr>
              <a:t>            </a:t>
            </a:r>
            <a:r>
              <a:rPr lang="en-US" sz="1600" b="1" dirty="0" smtClean="0"/>
              <a:t>BNE        R1, Loop  </a:t>
            </a:r>
            <a:endParaRPr lang="en-US" sz="1600" b="1" dirty="0" smtClean="0">
              <a:solidFill>
                <a:schemeClr val="accent2"/>
              </a:solidFill>
            </a:endParaRPr>
          </a:p>
        </p:txBody>
      </p:sp>
      <p:cxnSp>
        <p:nvCxnSpPr>
          <p:cNvPr id="8" name="Straight Arrow Connector 7"/>
          <p:cNvCxnSpPr/>
          <p:nvPr/>
        </p:nvCxnSpPr>
        <p:spPr bwMode="auto">
          <a:xfrm rot="10800000" flipV="1">
            <a:off x="4475749" y="2807368"/>
            <a:ext cx="1507956" cy="16042"/>
          </a:xfrm>
          <a:prstGeom prst="straightConnector1">
            <a:avLst/>
          </a:prstGeom>
          <a:no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rot="10800000" flipV="1">
            <a:off x="4908884" y="3705726"/>
            <a:ext cx="1122948" cy="32084"/>
          </a:xfrm>
          <a:prstGeom prst="straightConnector1">
            <a:avLst/>
          </a:prstGeom>
          <a:noFill/>
          <a:ln w="1905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rot="10800000" flipV="1">
            <a:off x="5061284" y="4604083"/>
            <a:ext cx="1018674" cy="56147"/>
          </a:xfrm>
          <a:prstGeom prst="straightConnector1">
            <a:avLst/>
          </a:prstGeom>
          <a:noFill/>
          <a:ln w="19050" cap="flat" cmpd="sng" algn="ctr">
            <a:solidFill>
              <a:schemeClr val="tx1"/>
            </a:solidFill>
            <a:prstDash val="solid"/>
            <a:round/>
            <a:headEnd type="none" w="med" len="med"/>
            <a:tailEnd type="arrow"/>
          </a:ln>
          <a:effectLst/>
        </p:spPr>
      </p:cxnSp>
      <p:sp>
        <p:nvSpPr>
          <p:cNvPr id="15" name="Rectangle 14"/>
          <p:cNvSpPr/>
          <p:nvPr/>
        </p:nvSpPr>
        <p:spPr bwMode="auto">
          <a:xfrm>
            <a:off x="6144126" y="2679033"/>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6" name="Rectangle 15"/>
          <p:cNvSpPr/>
          <p:nvPr/>
        </p:nvSpPr>
        <p:spPr bwMode="auto">
          <a:xfrm>
            <a:off x="6152147" y="3537286"/>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7" name="Rectangle 16"/>
          <p:cNvSpPr/>
          <p:nvPr/>
        </p:nvSpPr>
        <p:spPr bwMode="auto">
          <a:xfrm>
            <a:off x="6160168" y="4411581"/>
            <a:ext cx="2422358" cy="401052"/>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charset="0"/>
                <a:ea typeface="MS PGothic" pitchFamily="34" charset="-128"/>
              </a:rPr>
              <a:t>Removed BNZ and SUB</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Arial" charset="0"/>
              <a:ea typeface="MS PGothic" pitchFamily="34" charset="-128"/>
            </a:endParaRPr>
          </a:p>
        </p:txBody>
      </p:sp>
      <p:sp>
        <p:nvSpPr>
          <p:cNvPr id="19" name="Rectangle 18"/>
          <p:cNvSpPr/>
          <p:nvPr/>
        </p:nvSpPr>
        <p:spPr bwMode="auto">
          <a:xfrm>
            <a:off x="5967664" y="5502442"/>
            <a:ext cx="2727158" cy="721895"/>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Not Much Benefit in Loop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0000"/>
                </a:solidFill>
                <a:effectLst/>
                <a:latin typeface="Arial" charset="0"/>
                <a:ea typeface="MS PGothic" pitchFamily="34" charset="-128"/>
              </a:rPr>
              <a:t>unrolling</a:t>
            </a:r>
            <a:r>
              <a:rPr kumimoji="0" lang="en-US" sz="1600" b="1" i="0" u="none" strike="noStrike" cap="none" normalizeH="0" dirty="0" smtClean="0">
                <a:ln>
                  <a:noFill/>
                </a:ln>
                <a:solidFill>
                  <a:srgbClr val="FF0000"/>
                </a:solidFill>
                <a:effectLst/>
                <a:latin typeface="Arial" charset="0"/>
                <a:ea typeface="MS PGothic" pitchFamily="34" charset="-128"/>
              </a:rPr>
              <a:t> </a:t>
            </a:r>
            <a:r>
              <a:rPr lang="en-US" sz="1600" dirty="0" smtClean="0">
                <a:solidFill>
                  <a:srgbClr val="FF0000"/>
                </a:solidFill>
              </a:rPr>
              <a:t> </a:t>
            </a:r>
            <a:r>
              <a:rPr lang="en-US" sz="1600" baseline="0" dirty="0" smtClean="0">
                <a:solidFill>
                  <a:srgbClr val="FF0000"/>
                </a:solidFill>
              </a:rPr>
              <a:t>alone. ~ 5 cycles</a:t>
            </a:r>
          </a:p>
          <a:p>
            <a:pPr marL="0" marR="0" indent="0" algn="l" defTabSz="914400" rtl="0" eaLnBrk="1" fontAlgn="base" latinLnBrk="0" hangingPunct="1">
              <a:lnSpc>
                <a:spcPct val="100000"/>
              </a:lnSpc>
              <a:spcBef>
                <a:spcPct val="0"/>
              </a:spcBef>
              <a:spcAft>
                <a:spcPct val="0"/>
              </a:spcAft>
              <a:buClrTx/>
              <a:buSzTx/>
              <a:buFontTx/>
              <a:buNone/>
              <a:tabLst/>
            </a:pPr>
            <a:r>
              <a:rPr lang="en-US" sz="1600" dirty="0" smtClean="0">
                <a:solidFill>
                  <a:srgbClr val="FF0000"/>
                </a:solidFill>
              </a:rPr>
              <a:t>per loop</a:t>
            </a:r>
            <a:endParaRPr kumimoji="0" lang="en-US" sz="1600" b="1" i="0" u="none" strike="noStrike" cap="none" normalizeH="0" baseline="0" dirty="0" smtClean="0">
              <a:ln>
                <a:noFill/>
              </a:ln>
              <a:solidFill>
                <a:srgbClr val="FF0000"/>
              </a:solidFill>
              <a:effectLst/>
              <a:latin typeface="Arial" charset="0"/>
              <a:ea typeface="MS PGothic"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Loop unrolling + Scheduling </a:t>
            </a:r>
            <a:endParaRPr lang="en-US" sz="2800" dirty="0">
              <a:solidFill>
                <a:srgbClr val="0070C0"/>
              </a:solidFill>
            </a:endParaRPr>
          </a:p>
        </p:txBody>
      </p:sp>
      <p:sp>
        <p:nvSpPr>
          <p:cNvPr id="3" name="Content Placeholder 2"/>
          <p:cNvSpPr>
            <a:spLocks noGrp="1"/>
          </p:cNvSpPr>
          <p:nvPr>
            <p:ph idx="1"/>
          </p:nvPr>
        </p:nvSpPr>
        <p:spPr/>
        <p:txBody>
          <a:bodyPr>
            <a:normAutofit/>
          </a:bodyPr>
          <a:lstStyle/>
          <a:p>
            <a:endParaRPr lang="en-US" dirty="0" smtClean="0"/>
          </a:p>
          <a:p>
            <a:pPr>
              <a:buNone/>
            </a:pPr>
            <a:r>
              <a:rPr lang="en-US" sz="1600" dirty="0" smtClean="0"/>
              <a:t>		 </a:t>
            </a:r>
            <a:r>
              <a:rPr lang="en-US" sz="1600" b="1" dirty="0" smtClean="0">
                <a:solidFill>
                  <a:schemeClr val="accent2"/>
                </a:solidFill>
              </a:rPr>
              <a:t>Loop          LDR       R0,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a:t>
            </a:r>
          </a:p>
          <a:p>
            <a:pPr>
              <a:buNone/>
            </a:pPr>
            <a:r>
              <a:rPr lang="en-US" sz="1600" b="1" dirty="0" smtClean="0">
                <a:solidFill>
                  <a:schemeClr val="accent2"/>
                </a:solidFill>
              </a:rPr>
              <a:t>             		    LDR       R6,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 </a:t>
            </a:r>
            <a:r>
              <a:rPr lang="en-US" sz="1600" b="1" dirty="0" smtClean="0">
                <a:solidFill>
                  <a:schemeClr val="accent2"/>
                </a:solidFill>
              </a:rPr>
              <a:t># -4</a:t>
            </a:r>
          </a:p>
          <a:p>
            <a:pPr>
              <a:buNone/>
            </a:pPr>
            <a:r>
              <a:rPr lang="en-US" sz="1600" b="1" dirty="0" smtClean="0">
                <a:solidFill>
                  <a:schemeClr val="accent2"/>
                </a:solidFill>
              </a:rPr>
              <a:t>              		    LDR       R10,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-8</a:t>
            </a:r>
          </a:p>
          <a:p>
            <a:pPr>
              <a:buNone/>
            </a:pPr>
            <a:r>
              <a:rPr lang="en-US" sz="1600" b="1" dirty="0" smtClean="0">
                <a:solidFill>
                  <a:schemeClr val="accent2"/>
                </a:solidFill>
              </a:rPr>
              <a:t>               		    LDR       R14, </a:t>
            </a:r>
            <a:r>
              <a:rPr lang="en-US" sz="1600" dirty="0" smtClean="0">
                <a:solidFill>
                  <a:schemeClr val="accent2"/>
                </a:solidFill>
              </a:rPr>
              <a:t>[</a:t>
            </a:r>
            <a:r>
              <a:rPr lang="en-US" sz="1600" b="1" dirty="0" smtClean="0">
                <a:solidFill>
                  <a:schemeClr val="accent2"/>
                </a:solidFill>
              </a:rPr>
              <a:t>R1</a:t>
            </a:r>
            <a:r>
              <a:rPr lang="en-US" sz="1600" dirty="0" smtClean="0">
                <a:solidFill>
                  <a:schemeClr val="accent2"/>
                </a:solidFill>
              </a:rPr>
              <a:t>], </a:t>
            </a:r>
            <a:r>
              <a:rPr lang="en-US" sz="1600" b="1" dirty="0" smtClean="0">
                <a:solidFill>
                  <a:schemeClr val="accent2"/>
                </a:solidFill>
              </a:rPr>
              <a:t># -12</a:t>
            </a:r>
          </a:p>
          <a:p>
            <a:pPr>
              <a:buNone/>
            </a:pPr>
            <a:r>
              <a:rPr lang="en-US" sz="1600" b="1" dirty="0" smtClean="0">
                <a:solidFill>
                  <a:schemeClr val="accent2"/>
                </a:solidFill>
              </a:rPr>
              <a:t>			   ADD       R4, R0, R2</a:t>
            </a:r>
          </a:p>
          <a:p>
            <a:pPr>
              <a:buNone/>
            </a:pPr>
            <a:r>
              <a:rPr lang="en-US" sz="1600" b="1" dirty="0" smtClean="0">
                <a:solidFill>
                  <a:schemeClr val="accent2"/>
                </a:solidFill>
              </a:rPr>
              <a:t>			   ADD       R8, R6, R2 </a:t>
            </a:r>
          </a:p>
          <a:p>
            <a:pPr>
              <a:buNone/>
            </a:pPr>
            <a:r>
              <a:rPr lang="en-US" sz="1600" b="1" dirty="0" smtClean="0">
                <a:solidFill>
                  <a:schemeClr val="accent2"/>
                </a:solidFill>
              </a:rPr>
              <a:t> 			   ADD       R12, R10, R2</a:t>
            </a:r>
          </a:p>
          <a:p>
            <a:pPr>
              <a:buNone/>
            </a:pPr>
            <a:r>
              <a:rPr lang="en-US" sz="1600" b="1" dirty="0" smtClean="0">
                <a:solidFill>
                  <a:schemeClr val="accent2"/>
                </a:solidFill>
              </a:rPr>
              <a:t>			   ADD       R16, R14, R2</a:t>
            </a:r>
          </a:p>
          <a:p>
            <a:pPr>
              <a:buNone/>
            </a:pPr>
            <a:r>
              <a:rPr lang="en-US" sz="1600" b="1" dirty="0" smtClean="0">
                <a:solidFill>
                  <a:schemeClr val="accent2"/>
                </a:solidFill>
              </a:rPr>
              <a:t>			   STR       R4, [R1] </a:t>
            </a:r>
          </a:p>
          <a:p>
            <a:pPr>
              <a:buNone/>
            </a:pPr>
            <a:r>
              <a:rPr lang="en-US" sz="1600" b="1" dirty="0" smtClean="0">
                <a:solidFill>
                  <a:schemeClr val="accent2"/>
                </a:solidFill>
              </a:rPr>
              <a:t>			  STR        R8, [R1], # -4</a:t>
            </a:r>
          </a:p>
          <a:p>
            <a:pPr>
              <a:buNone/>
            </a:pPr>
            <a:r>
              <a:rPr lang="en-US" sz="1600" b="1" dirty="0" smtClean="0"/>
              <a:t>			  SUB        R1, R1, #16</a:t>
            </a:r>
          </a:p>
          <a:p>
            <a:pPr>
              <a:buNone/>
            </a:pPr>
            <a:r>
              <a:rPr lang="en-US" sz="1600" b="1" dirty="0" smtClean="0">
                <a:solidFill>
                  <a:schemeClr val="accent2"/>
                </a:solidFill>
              </a:rPr>
              <a:t>			  STR        R12, [R1], # 8  ;  8 – 16 = -8</a:t>
            </a:r>
          </a:p>
          <a:p>
            <a:pPr>
              <a:buNone/>
            </a:pPr>
            <a:r>
              <a:rPr lang="en-US" sz="1600" b="1" dirty="0" smtClean="0">
                <a:solidFill>
                  <a:schemeClr val="accent2"/>
                </a:solidFill>
              </a:rPr>
              <a:t>			  </a:t>
            </a:r>
            <a:r>
              <a:rPr lang="en-US" sz="1600" b="1" dirty="0" smtClean="0"/>
              <a:t>BNE        R1, Loop </a:t>
            </a:r>
          </a:p>
          <a:p>
            <a:pPr>
              <a:buNone/>
            </a:pPr>
            <a:r>
              <a:rPr lang="en-US" sz="1600" b="1" dirty="0" smtClean="0"/>
              <a:t> </a:t>
            </a:r>
            <a:r>
              <a:rPr lang="en-US" sz="1600" b="1" dirty="0" smtClean="0">
                <a:solidFill>
                  <a:schemeClr val="accent2"/>
                </a:solidFill>
              </a:rPr>
              <a:t> 			  STR        R16, [R1] , # 4</a:t>
            </a:r>
            <a:endParaRPr lang="en-US" sz="1600" b="1" dirty="0" smtClean="0"/>
          </a:p>
          <a:p>
            <a:pPr>
              <a:buNone/>
            </a:pPr>
            <a:endParaRPr lang="en-US" sz="1600" b="1" dirty="0" smtClean="0">
              <a:solidFill>
                <a:schemeClr val="accent2"/>
              </a:solidFill>
            </a:endParaRPr>
          </a:p>
          <a:p>
            <a:pPr>
              <a:buNone/>
            </a:pPr>
            <a:endParaRPr lang="en-US" sz="1600" b="1" dirty="0" smtClean="0"/>
          </a:p>
          <a:p>
            <a:pPr>
              <a:buNone/>
            </a:pPr>
            <a:endParaRPr lang="en-US" sz="1600" b="1" dirty="0" smtClean="0">
              <a:solidFill>
                <a:schemeClr val="accent2"/>
              </a:solidFill>
            </a:endParaRPr>
          </a:p>
          <a:p>
            <a:pPr>
              <a:buNone/>
            </a:pPr>
            <a:endParaRPr lang="en-US" sz="1600" dirty="0"/>
          </a:p>
        </p:txBody>
      </p:sp>
      <p:sp>
        <p:nvSpPr>
          <p:cNvPr id="5" name="Rectangle 4"/>
          <p:cNvSpPr/>
          <p:nvPr/>
        </p:nvSpPr>
        <p:spPr bwMode="auto">
          <a:xfrm>
            <a:off x="6079958" y="2582779"/>
            <a:ext cx="2229853" cy="689810"/>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MS PGothic" pitchFamily="34" charset="-128"/>
              </a:rPr>
              <a:t>3.5 cycles per loop!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Software Pipelining and Trace Scheduling</a:t>
            </a:r>
            <a:endParaRPr lang="en-US" sz="2800" dirty="0">
              <a:solidFill>
                <a:srgbClr val="0070C0"/>
              </a:solidFill>
            </a:endParaRPr>
          </a:p>
        </p:txBody>
      </p:sp>
      <p:sp>
        <p:nvSpPr>
          <p:cNvPr id="4" name="Rectangle 3"/>
          <p:cNvSpPr/>
          <p:nvPr/>
        </p:nvSpPr>
        <p:spPr bwMode="auto">
          <a:xfrm>
            <a:off x="1158240" y="1524000"/>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2432304" y="1908048"/>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9" name="Rectangle 8"/>
          <p:cNvSpPr/>
          <p:nvPr/>
        </p:nvSpPr>
        <p:spPr bwMode="auto">
          <a:xfrm>
            <a:off x="4974336" y="276758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0" name="Rectangle 9"/>
          <p:cNvSpPr/>
          <p:nvPr/>
        </p:nvSpPr>
        <p:spPr bwMode="auto">
          <a:xfrm>
            <a:off x="6236208" y="3102864"/>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1" name="Rectangle 10"/>
          <p:cNvSpPr/>
          <p:nvPr/>
        </p:nvSpPr>
        <p:spPr bwMode="auto">
          <a:xfrm>
            <a:off x="3663696" y="2383536"/>
            <a:ext cx="890016" cy="223113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2" name="Rectangle 11"/>
          <p:cNvSpPr/>
          <p:nvPr/>
        </p:nvSpPr>
        <p:spPr bwMode="auto">
          <a:xfrm>
            <a:off x="1182624" y="3096768"/>
            <a:ext cx="5925312" cy="682752"/>
          </a:xfrm>
          <a:prstGeom prst="rect">
            <a:avLst/>
          </a:prstGeom>
          <a:solidFill>
            <a:srgbClr val="92D050">
              <a:alpha val="86000"/>
            </a:srgb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13" name="TextBox 12"/>
          <p:cNvSpPr txBox="1"/>
          <p:nvPr/>
        </p:nvSpPr>
        <p:spPr>
          <a:xfrm>
            <a:off x="1121664" y="1170432"/>
            <a:ext cx="1036320" cy="307777"/>
          </a:xfrm>
          <a:prstGeom prst="rect">
            <a:avLst/>
          </a:prstGeom>
          <a:noFill/>
        </p:spPr>
        <p:txBody>
          <a:bodyPr wrap="square" rtlCol="0">
            <a:spAutoFit/>
          </a:bodyPr>
          <a:lstStyle/>
          <a:p>
            <a:pPr algn="l"/>
            <a:r>
              <a:rPr lang="en-US" dirty="0" smtClean="0"/>
              <a:t>Iteration 0</a:t>
            </a:r>
            <a:endParaRPr lang="en-US" dirty="0"/>
          </a:p>
        </p:txBody>
      </p:sp>
      <p:sp>
        <p:nvSpPr>
          <p:cNvPr id="14" name="TextBox 13"/>
          <p:cNvSpPr txBox="1"/>
          <p:nvPr/>
        </p:nvSpPr>
        <p:spPr>
          <a:xfrm>
            <a:off x="2383536" y="1432560"/>
            <a:ext cx="1036320" cy="307777"/>
          </a:xfrm>
          <a:prstGeom prst="rect">
            <a:avLst/>
          </a:prstGeom>
          <a:noFill/>
        </p:spPr>
        <p:txBody>
          <a:bodyPr wrap="square" rtlCol="0">
            <a:spAutoFit/>
          </a:bodyPr>
          <a:lstStyle/>
          <a:p>
            <a:pPr algn="l"/>
            <a:r>
              <a:rPr lang="en-US" dirty="0" smtClean="0"/>
              <a:t>Iteration 1</a:t>
            </a:r>
            <a:endParaRPr lang="en-US" dirty="0"/>
          </a:p>
        </p:txBody>
      </p:sp>
      <p:sp>
        <p:nvSpPr>
          <p:cNvPr id="15" name="TextBox 14"/>
          <p:cNvSpPr txBox="1"/>
          <p:nvPr/>
        </p:nvSpPr>
        <p:spPr>
          <a:xfrm>
            <a:off x="3584448" y="1914144"/>
            <a:ext cx="1036320" cy="307777"/>
          </a:xfrm>
          <a:prstGeom prst="rect">
            <a:avLst/>
          </a:prstGeom>
          <a:noFill/>
        </p:spPr>
        <p:txBody>
          <a:bodyPr wrap="square" rtlCol="0">
            <a:spAutoFit/>
          </a:bodyPr>
          <a:lstStyle/>
          <a:p>
            <a:pPr algn="l"/>
            <a:r>
              <a:rPr lang="en-US" dirty="0" smtClean="0"/>
              <a:t>Iteration 2</a:t>
            </a:r>
            <a:endParaRPr lang="en-US" dirty="0"/>
          </a:p>
        </p:txBody>
      </p:sp>
      <p:sp>
        <p:nvSpPr>
          <p:cNvPr id="16" name="TextBox 15"/>
          <p:cNvSpPr txBox="1"/>
          <p:nvPr/>
        </p:nvSpPr>
        <p:spPr>
          <a:xfrm>
            <a:off x="4882896" y="2225040"/>
            <a:ext cx="1036320" cy="307777"/>
          </a:xfrm>
          <a:prstGeom prst="rect">
            <a:avLst/>
          </a:prstGeom>
          <a:noFill/>
        </p:spPr>
        <p:txBody>
          <a:bodyPr wrap="square" rtlCol="0">
            <a:spAutoFit/>
          </a:bodyPr>
          <a:lstStyle/>
          <a:p>
            <a:pPr algn="l"/>
            <a:r>
              <a:rPr lang="en-US" dirty="0" smtClean="0"/>
              <a:t>Iteration 3</a:t>
            </a:r>
            <a:endParaRPr lang="en-US" dirty="0"/>
          </a:p>
        </p:txBody>
      </p:sp>
      <p:sp>
        <p:nvSpPr>
          <p:cNvPr id="17" name="TextBox 16"/>
          <p:cNvSpPr txBox="1"/>
          <p:nvPr/>
        </p:nvSpPr>
        <p:spPr>
          <a:xfrm>
            <a:off x="6181344" y="2560320"/>
            <a:ext cx="1036320" cy="307777"/>
          </a:xfrm>
          <a:prstGeom prst="rect">
            <a:avLst/>
          </a:prstGeom>
          <a:noFill/>
        </p:spPr>
        <p:txBody>
          <a:bodyPr wrap="square" rtlCol="0">
            <a:spAutoFit/>
          </a:bodyPr>
          <a:lstStyle/>
          <a:p>
            <a:pPr algn="l"/>
            <a:r>
              <a:rPr lang="en-US" dirty="0" smtClean="0"/>
              <a:t>Iteration 4</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Example of Software Pipelining</a:t>
            </a:r>
            <a:endParaRPr lang="en-US" sz="2800" dirty="0">
              <a:solidFill>
                <a:srgbClr val="0070C0"/>
              </a:solidFill>
            </a:endParaRPr>
          </a:p>
        </p:txBody>
      </p:sp>
      <p:sp>
        <p:nvSpPr>
          <p:cNvPr id="4" name="Rectangle 5"/>
          <p:cNvSpPr>
            <a:spLocks noGrp="1" noChangeArrowheads="1"/>
          </p:cNvSpPr>
          <p:nvPr>
            <p:ph idx="1"/>
          </p:nvPr>
        </p:nvSpPr>
        <p:spPr bwMode="auto">
          <a:xfrm>
            <a:off x="426720" y="1930591"/>
            <a:ext cx="2572512" cy="1569660"/>
          </a:xfrm>
          <a:prstGeom prst="rect">
            <a:avLst/>
          </a:prstGeom>
          <a:noFill/>
          <a:ln w="9525">
            <a:noFill/>
            <a:miter lim="800000"/>
            <a:headEnd/>
            <a:tailEnd/>
          </a:ln>
          <a:effectLst/>
        </p:spPr>
        <p:txBody>
          <a:bodyPr wrap="square">
            <a:spAutoFit/>
          </a:bodyPr>
          <a:lstStyle/>
          <a:p>
            <a:pPr>
              <a:buNone/>
            </a:pPr>
            <a:r>
              <a:rPr lang="en-US" sz="1600" b="1" dirty="0" smtClean="0"/>
              <a:t>Loop:  LDR   R0, [R1]</a:t>
            </a:r>
          </a:p>
          <a:p>
            <a:pPr>
              <a:buNone/>
            </a:pPr>
            <a:r>
              <a:rPr lang="en-US" sz="1600" b="1" dirty="0" smtClean="0"/>
              <a:t>            ADD   R4, R0 R2</a:t>
            </a:r>
          </a:p>
          <a:p>
            <a:pPr>
              <a:buNone/>
            </a:pPr>
            <a:r>
              <a:rPr lang="en-US" sz="1600" b="1" dirty="0" smtClean="0"/>
              <a:t>            STR    R4, [R1]</a:t>
            </a:r>
          </a:p>
          <a:p>
            <a:pPr>
              <a:buNone/>
            </a:pPr>
            <a:r>
              <a:rPr lang="en-US" sz="1600" b="1" dirty="0" smtClean="0"/>
              <a:t>            SUB    R1</a:t>
            </a:r>
            <a:r>
              <a:rPr lang="en-US" sz="1600" b="1" dirty="0"/>
              <a:t>, R1, #4 </a:t>
            </a:r>
            <a:endParaRPr lang="en-US" sz="1600" b="1" dirty="0" smtClean="0"/>
          </a:p>
          <a:p>
            <a:pPr>
              <a:buNone/>
            </a:pPr>
            <a:r>
              <a:rPr lang="en-US" sz="1600" b="1" dirty="0" smtClean="0"/>
              <a:t>            BNE    R1</a:t>
            </a:r>
            <a:r>
              <a:rPr lang="en-US" sz="1600" b="1" dirty="0"/>
              <a:t>, </a:t>
            </a:r>
            <a:r>
              <a:rPr lang="en-US" sz="1600" b="1" dirty="0" smtClean="0"/>
              <a:t>Loop</a:t>
            </a:r>
            <a:endParaRPr lang="en-US" sz="1600" b="1" dirty="0"/>
          </a:p>
        </p:txBody>
      </p:sp>
      <p:sp>
        <p:nvSpPr>
          <p:cNvPr id="5" name="Right Arrow 4"/>
          <p:cNvSpPr/>
          <p:nvPr/>
        </p:nvSpPr>
        <p:spPr bwMode="auto">
          <a:xfrm>
            <a:off x="3572256" y="2426208"/>
            <a:ext cx="902208" cy="390144"/>
          </a:xfrm>
          <a:prstGeom prst="right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TextBox 5"/>
          <p:cNvSpPr txBox="1"/>
          <p:nvPr/>
        </p:nvSpPr>
        <p:spPr>
          <a:xfrm>
            <a:off x="5132832" y="169468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LDR   R0, [R1]</a:t>
            </a:r>
          </a:p>
          <a:p>
            <a:pPr algn="l"/>
            <a:r>
              <a:rPr lang="en-US" dirty="0" smtClean="0"/>
              <a:t>                       ADD  R4, R0, R2</a:t>
            </a:r>
          </a:p>
          <a:p>
            <a:pPr algn="l"/>
            <a:r>
              <a:rPr lang="en-US" dirty="0" smtClean="0"/>
              <a:t>                       </a:t>
            </a:r>
            <a:r>
              <a:rPr lang="en-US" dirty="0" smtClean="0">
                <a:solidFill>
                  <a:srgbClr val="00B050"/>
                </a:solidFill>
              </a:rPr>
              <a:t>STR   R4, [R1]</a:t>
            </a:r>
          </a:p>
        </p:txBody>
      </p:sp>
      <p:sp>
        <p:nvSpPr>
          <p:cNvPr id="8" name="TextBox 7"/>
          <p:cNvSpPr txBox="1"/>
          <p:nvPr/>
        </p:nvSpPr>
        <p:spPr>
          <a:xfrm>
            <a:off x="4882896" y="2432304"/>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+ 1:     LDR   R0, [R1]</a:t>
            </a:r>
          </a:p>
          <a:p>
            <a:pPr algn="l"/>
            <a:r>
              <a:rPr lang="en-US" dirty="0" smtClean="0"/>
              <a:t>                            </a:t>
            </a:r>
            <a:r>
              <a:rPr lang="en-US" dirty="0" smtClean="0">
                <a:solidFill>
                  <a:srgbClr val="00B050"/>
                </a:solidFill>
              </a:rPr>
              <a:t>ADD  R4, R0, R2</a:t>
            </a:r>
          </a:p>
          <a:p>
            <a:pPr algn="l"/>
            <a:r>
              <a:rPr lang="en-US" dirty="0" smtClean="0"/>
              <a:t>                            STR   R4, [R1]</a:t>
            </a:r>
          </a:p>
        </p:txBody>
      </p:sp>
      <p:sp>
        <p:nvSpPr>
          <p:cNvPr id="9" name="TextBox 8"/>
          <p:cNvSpPr txBox="1"/>
          <p:nvPr/>
        </p:nvSpPr>
        <p:spPr>
          <a:xfrm>
            <a:off x="4882896" y="3188208"/>
            <a:ext cx="3255264" cy="738664"/>
          </a:xfrm>
          <a:prstGeom prst="rect">
            <a:avLst/>
          </a:prstGeom>
          <a:noFill/>
        </p:spPr>
        <p:txBody>
          <a:bodyPr wrap="square" rtlCol="0">
            <a:spAutoFit/>
          </a:bodyPr>
          <a:lstStyle/>
          <a:p>
            <a:pPr algn="l"/>
            <a:r>
              <a:rPr lang="en-US" dirty="0" smtClean="0"/>
              <a:t>Iteration </a:t>
            </a:r>
            <a:r>
              <a:rPr lang="en-US" dirty="0" err="1" smtClean="0"/>
              <a:t>i</a:t>
            </a:r>
            <a:r>
              <a:rPr lang="en-US" dirty="0" smtClean="0"/>
              <a:t> + 2:     </a:t>
            </a:r>
            <a:r>
              <a:rPr lang="en-US" dirty="0" smtClean="0">
                <a:solidFill>
                  <a:srgbClr val="00B050"/>
                </a:solidFill>
              </a:rPr>
              <a:t>LDR   R0, [R1]</a:t>
            </a:r>
          </a:p>
          <a:p>
            <a:pPr algn="l"/>
            <a:r>
              <a:rPr lang="en-US" dirty="0" smtClean="0"/>
              <a:t>                            ADD  R4, R0, R2</a:t>
            </a:r>
          </a:p>
          <a:p>
            <a:pPr algn="l"/>
            <a:r>
              <a:rPr lang="en-US" dirty="0" smtClean="0"/>
              <a:t>                            STR   R4, [R1]</a:t>
            </a:r>
          </a:p>
        </p:txBody>
      </p:sp>
      <p:sp>
        <p:nvSpPr>
          <p:cNvPr id="10" name="Down Arrow 9"/>
          <p:cNvSpPr/>
          <p:nvPr/>
        </p:nvSpPr>
        <p:spPr bwMode="auto">
          <a:xfrm rot="2854906">
            <a:off x="5960907" y="3972655"/>
            <a:ext cx="426720" cy="735516"/>
          </a:xfrm>
          <a:prstGeom prst="downArrow">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2800" dirty="0">
                <a:solidFill>
                  <a:srgbClr val="0070C0"/>
                </a:solidFill>
              </a:rPr>
              <a:t>Getting CPI below 1…</a:t>
            </a:r>
          </a:p>
        </p:txBody>
      </p:sp>
      <p:sp>
        <p:nvSpPr>
          <p:cNvPr id="50179" name="Rectangle 3"/>
          <p:cNvSpPr>
            <a:spLocks noGrp="1" noChangeArrowheads="1"/>
          </p:cNvSpPr>
          <p:nvPr>
            <p:ph idx="1"/>
          </p:nvPr>
        </p:nvSpPr>
        <p:spPr/>
        <p:txBody>
          <a:bodyPr/>
          <a:lstStyle/>
          <a:p>
            <a:endParaRPr lang="en-US"/>
          </a:p>
          <a:p>
            <a:endParaRPr lang="en-US"/>
          </a:p>
          <a:p>
            <a:r>
              <a:rPr lang="en-US"/>
              <a:t>CPI </a:t>
            </a:r>
            <a:r>
              <a:rPr lang="en-US">
                <a:cs typeface="Arial" charset="0"/>
              </a:rPr>
              <a:t>≥</a:t>
            </a:r>
            <a:r>
              <a:rPr lang="en-US"/>
              <a:t> 1 if issue only 1 instruction every clock cycle </a:t>
            </a:r>
          </a:p>
          <a:p>
            <a:endParaRPr lang="en-US"/>
          </a:p>
          <a:p>
            <a:r>
              <a:rPr lang="en-US"/>
              <a:t>Multiple-issue processors come in 3 types: </a:t>
            </a:r>
          </a:p>
          <a:p>
            <a:pPr>
              <a:buFont typeface="Wingdings" pitchFamily="2" charset="2"/>
              <a:buNone/>
            </a:pPr>
            <a:endParaRPr lang="en-US"/>
          </a:p>
          <a:p>
            <a:pPr lvl="1">
              <a:buFontTx/>
              <a:buChar char="•"/>
            </a:pPr>
            <a:r>
              <a:rPr lang="en-US" sz="2400"/>
              <a:t>Statically-scheduled superscalar processors,</a:t>
            </a:r>
          </a:p>
          <a:p>
            <a:pPr lvl="1">
              <a:buFontTx/>
              <a:buChar char="•"/>
            </a:pPr>
            <a:r>
              <a:rPr lang="en-US" sz="2400"/>
              <a:t>Dynamically-scheduled superscalar processors</a:t>
            </a:r>
          </a:p>
          <a:p>
            <a:pPr lvl="1">
              <a:buFontTx/>
              <a:buChar char="•"/>
            </a:pPr>
            <a:r>
              <a:rPr lang="en-US" sz="2400"/>
              <a:t>Dynamically scheduled with speculation, and </a:t>
            </a:r>
          </a:p>
          <a:p>
            <a:pPr lvl="1">
              <a:buFontTx/>
              <a:buChar char="•"/>
            </a:pPr>
            <a:r>
              <a:rPr lang="en-US" sz="2400"/>
              <a:t>VLIW (very long instruction word) processors</a:t>
            </a:r>
          </a:p>
          <a:p>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Speculation….</a:t>
            </a:r>
            <a:endParaRPr lang="en-IN" sz="2800" dirty="0">
              <a:solidFill>
                <a:srgbClr val="0070C0"/>
              </a:solidFill>
            </a:endParaRPr>
          </a:p>
        </p:txBody>
      </p:sp>
      <p:sp>
        <p:nvSpPr>
          <p:cNvPr id="3" name="Content Placeholder 2"/>
          <p:cNvSpPr>
            <a:spLocks noGrp="1"/>
          </p:cNvSpPr>
          <p:nvPr>
            <p:ph idx="1"/>
          </p:nvPr>
        </p:nvSpPr>
        <p:spPr/>
        <p:txBody>
          <a:bodyPr/>
          <a:lstStyle/>
          <a:p>
            <a:r>
              <a:rPr lang="en-US" dirty="0" smtClean="0"/>
              <a:t>What is Speculation</a:t>
            </a:r>
          </a:p>
          <a:p>
            <a:pPr lvl="1"/>
            <a:r>
              <a:rPr lang="en-US" dirty="0" smtClean="0"/>
              <a:t>Idea is to overcome control dependence by speculating on the outcome of the branches and executing the program as if our guesses were correct</a:t>
            </a:r>
          </a:p>
          <a:p>
            <a:r>
              <a:rPr lang="en-US" dirty="0" smtClean="0"/>
              <a:t>Speculation is going one step ahead of “Dynamic Speculation with branch prediction” where the guessed instructions are only fetched and issued but not executed</a:t>
            </a:r>
          </a:p>
          <a:p>
            <a:r>
              <a:rPr lang="en-US" dirty="0" smtClean="0"/>
              <a:t>Instruction execution with speculation is a four step process;</a:t>
            </a:r>
          </a:p>
          <a:p>
            <a:pPr lvl="1"/>
            <a:r>
              <a:rPr lang="en-US" dirty="0" smtClean="0"/>
              <a:t>Issue</a:t>
            </a:r>
          </a:p>
          <a:p>
            <a:pPr lvl="1"/>
            <a:r>
              <a:rPr lang="en-US" dirty="0" smtClean="0"/>
              <a:t>Execute</a:t>
            </a:r>
          </a:p>
          <a:p>
            <a:pPr lvl="1"/>
            <a:r>
              <a:rPr lang="en-US" dirty="0" smtClean="0"/>
              <a:t>Write Result in the Reorder Buffer (ROB)</a:t>
            </a:r>
          </a:p>
          <a:p>
            <a:pPr lvl="1"/>
            <a:r>
              <a:rPr lang="en-US" dirty="0" smtClean="0"/>
              <a:t>Commit</a:t>
            </a:r>
          </a:p>
          <a:p>
            <a:r>
              <a:rPr lang="en-US" dirty="0" smtClean="0"/>
              <a:t>How much should one speculate? Over multiple branches?</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171711"/>
            <a:ext cx="8777287" cy="688098"/>
          </a:xfrm>
        </p:spPr>
        <p:txBody>
          <a:bodyPr/>
          <a:lstStyle/>
          <a:p>
            <a:r>
              <a:rPr lang="en-US" sz="2800" dirty="0" smtClean="0">
                <a:solidFill>
                  <a:srgbClr val="0070C0"/>
                </a:solidFill>
              </a:rPr>
              <a:t>Trace Scheduling</a:t>
            </a:r>
            <a:r>
              <a:rPr lang="en-US" dirty="0" smtClean="0">
                <a:solidFill>
                  <a:srgbClr val="FD0129"/>
                </a:solidFill>
              </a:rPr>
              <a:t/>
            </a:r>
            <a:br>
              <a:rPr lang="en-US" dirty="0" smtClean="0">
                <a:solidFill>
                  <a:srgbClr val="FD0129"/>
                </a:solidFill>
              </a:rPr>
            </a:br>
            <a:endParaRPr lang="en-US" dirty="0"/>
          </a:p>
        </p:txBody>
      </p:sp>
      <p:sp>
        <p:nvSpPr>
          <p:cNvPr id="3" name="Content Placeholder 2"/>
          <p:cNvSpPr>
            <a:spLocks noGrp="1"/>
          </p:cNvSpPr>
          <p:nvPr>
            <p:ph idx="1"/>
          </p:nvPr>
        </p:nvSpPr>
        <p:spPr/>
        <p:txBody>
          <a:bodyPr/>
          <a:lstStyle/>
          <a:p>
            <a:r>
              <a:rPr lang="en-IN" sz="3200" dirty="0" smtClean="0"/>
              <a:t> </a:t>
            </a:r>
            <a:r>
              <a:rPr lang="en-IN" b="1" dirty="0" smtClean="0"/>
              <a:t>Parallelism across IF branches vs. LOOP branches</a:t>
            </a:r>
            <a:endParaRPr lang="en-IN" sz="3200" b="1" dirty="0" smtClean="0"/>
          </a:p>
          <a:p>
            <a:r>
              <a:rPr lang="en-US" b="1" dirty="0" smtClean="0"/>
              <a:t>Two steps:</a:t>
            </a:r>
          </a:p>
          <a:p>
            <a:pPr lvl="1"/>
            <a:r>
              <a:rPr lang="en-US" b="1" i="1" dirty="0" smtClean="0">
                <a:solidFill>
                  <a:srgbClr val="FD0129"/>
                </a:solidFill>
              </a:rPr>
              <a:t>Trace Selection</a:t>
            </a:r>
          </a:p>
          <a:p>
            <a:pPr lvl="1">
              <a:buFont typeface="Wingdings" pitchFamily="2" charset="2"/>
              <a:buChar char="Ø"/>
            </a:pPr>
            <a:r>
              <a:rPr lang="en-IN" dirty="0" smtClean="0"/>
              <a:t> </a:t>
            </a:r>
            <a:r>
              <a:rPr lang="en-IN" b="1" dirty="0" smtClean="0"/>
              <a:t>Find likely sequence of basic blocks (</a:t>
            </a:r>
            <a:r>
              <a:rPr lang="en-IN" b="1" i="1" dirty="0" smtClean="0">
                <a:solidFill>
                  <a:srgbClr val="FD0129"/>
                </a:solidFill>
              </a:rPr>
              <a:t>trace</a:t>
            </a:r>
            <a:r>
              <a:rPr lang="en-IN" b="1" i="1" dirty="0" smtClean="0"/>
              <a:t>)</a:t>
            </a:r>
          </a:p>
          <a:p>
            <a:pPr lvl="1">
              <a:buNone/>
            </a:pPr>
            <a:r>
              <a:rPr lang="en-IN" b="1" dirty="0" smtClean="0"/>
              <a:t>     of (statically predicted or profile predicted)</a:t>
            </a:r>
          </a:p>
          <a:p>
            <a:pPr lvl="1">
              <a:buNone/>
            </a:pPr>
            <a:r>
              <a:rPr lang="en-IN" b="1" dirty="0" smtClean="0"/>
              <a:t>     long sequence of straight-line code</a:t>
            </a:r>
          </a:p>
          <a:p>
            <a:r>
              <a:rPr lang="en-US" sz="2800" dirty="0" smtClean="0">
                <a:solidFill>
                  <a:srgbClr val="FD0129"/>
                </a:solidFill>
              </a:rPr>
              <a:t>– </a:t>
            </a:r>
            <a:r>
              <a:rPr lang="en-US" sz="2800" b="1" i="1" dirty="0" smtClean="0">
                <a:solidFill>
                  <a:srgbClr val="FD0129"/>
                </a:solidFill>
              </a:rPr>
              <a:t>Trace Compaction</a:t>
            </a:r>
          </a:p>
          <a:p>
            <a:pPr lvl="1">
              <a:buFont typeface="Wingdings" pitchFamily="2" charset="2"/>
              <a:buChar char="Ø"/>
            </a:pPr>
            <a:r>
              <a:rPr lang="en-IN" dirty="0" smtClean="0"/>
              <a:t> </a:t>
            </a:r>
            <a:r>
              <a:rPr lang="en-IN" b="1" dirty="0" smtClean="0"/>
              <a:t>Squeeze trace into few VLIW instructions</a:t>
            </a:r>
          </a:p>
          <a:p>
            <a:pPr lvl="1">
              <a:buFont typeface="Wingdings" pitchFamily="2" charset="2"/>
              <a:buChar char="Ø"/>
            </a:pPr>
            <a:r>
              <a:rPr lang="en-IN" dirty="0" smtClean="0"/>
              <a:t> </a:t>
            </a:r>
            <a:r>
              <a:rPr lang="en-IN" b="1" dirty="0" smtClean="0"/>
              <a:t>Need bookkeeping code in case prediction is wrong</a:t>
            </a:r>
          </a:p>
          <a:p>
            <a:r>
              <a:rPr lang="en-US" dirty="0" smtClean="0"/>
              <a:t> </a:t>
            </a:r>
            <a:r>
              <a:rPr lang="en-US" b="1" dirty="0" smtClean="0"/>
              <a:t>Compiler undo bad guess (discards values in registers)</a:t>
            </a:r>
            <a:endParaRPr lang="en-US" sz="3200" b="1" dirty="0" smtClean="0"/>
          </a:p>
          <a:p>
            <a:r>
              <a:rPr lang="en-IN" b="1" dirty="0" smtClean="0"/>
              <a:t>Subtle compiler bugs mean wrong answer vs. poorer performance; no hardware interlocks</a:t>
            </a:r>
            <a:endParaRPr lang="en-US" sz="1800" dirty="0"/>
          </a:p>
        </p:txBody>
      </p:sp>
      <p:cxnSp>
        <p:nvCxnSpPr>
          <p:cNvPr id="5" name="Straight Connector 4"/>
          <p:cNvCxnSpPr/>
          <p:nvPr/>
        </p:nvCxnSpPr>
        <p:spPr bwMode="auto">
          <a:xfrm>
            <a:off x="7601803" y="1897039"/>
            <a:ext cx="914400" cy="914400"/>
          </a:xfrm>
          <a:prstGeom prst="line">
            <a:avLst/>
          </a:prstGeom>
          <a:noFill/>
          <a:ln w="19050"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7397087" y="2361063"/>
            <a:ext cx="668741" cy="723331"/>
          </a:xfrm>
          <a:prstGeom prst="line">
            <a:avLst/>
          </a:prstGeom>
          <a:no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a:off x="7710985" y="2715905"/>
            <a:ext cx="655093" cy="655092"/>
          </a:xfrm>
          <a:prstGeom prst="line">
            <a:avLst/>
          </a:prstGeom>
          <a:noFill/>
          <a:ln w="1905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7344771" y="3032078"/>
            <a:ext cx="668741" cy="723331"/>
          </a:xfrm>
          <a:prstGeom prst="line">
            <a:avLst/>
          </a:prstGeom>
          <a:noFill/>
          <a:ln w="19050" cap="flat" cmpd="sng" algn="ctr">
            <a:solidFill>
              <a:schemeClr val="tx1"/>
            </a:solidFill>
            <a:prstDash val="solid"/>
            <a:round/>
            <a:headEnd type="none" w="med" len="med"/>
            <a:tailEnd type="none" w="med" len="med"/>
          </a:ln>
          <a:effectLst/>
        </p:spPr>
      </p:cxnSp>
      <p:sp>
        <p:nvSpPr>
          <p:cNvPr id="14" name="Freeform 13"/>
          <p:cNvSpPr/>
          <p:nvPr/>
        </p:nvSpPr>
        <p:spPr bwMode="auto">
          <a:xfrm>
            <a:off x="7667519" y="1869743"/>
            <a:ext cx="521138" cy="1937982"/>
          </a:xfrm>
          <a:custGeom>
            <a:avLst/>
            <a:gdLst>
              <a:gd name="connsiteX0" fmla="*/ 207239 w 521138"/>
              <a:gd name="connsiteY0" fmla="*/ 0 h 1937982"/>
              <a:gd name="connsiteX1" fmla="*/ 275478 w 521138"/>
              <a:gd name="connsiteY1" fmla="*/ 68239 h 1937982"/>
              <a:gd name="connsiteX2" fmla="*/ 316421 w 521138"/>
              <a:gd name="connsiteY2" fmla="*/ 109182 h 1937982"/>
              <a:gd name="connsiteX3" fmla="*/ 398308 w 521138"/>
              <a:gd name="connsiteY3" fmla="*/ 163773 h 1937982"/>
              <a:gd name="connsiteX4" fmla="*/ 425603 w 521138"/>
              <a:gd name="connsiteY4" fmla="*/ 204717 h 1937982"/>
              <a:gd name="connsiteX5" fmla="*/ 466547 w 521138"/>
              <a:gd name="connsiteY5" fmla="*/ 245660 h 1937982"/>
              <a:gd name="connsiteX6" fmla="*/ 507490 w 521138"/>
              <a:gd name="connsiteY6" fmla="*/ 409433 h 1937982"/>
              <a:gd name="connsiteX7" fmla="*/ 521138 w 521138"/>
              <a:gd name="connsiteY7" fmla="*/ 450376 h 1937982"/>
              <a:gd name="connsiteX8" fmla="*/ 493842 w 521138"/>
              <a:gd name="connsiteY8" fmla="*/ 641445 h 1937982"/>
              <a:gd name="connsiteX9" fmla="*/ 466547 w 521138"/>
              <a:gd name="connsiteY9" fmla="*/ 682388 h 1937982"/>
              <a:gd name="connsiteX10" fmla="*/ 452899 w 521138"/>
              <a:gd name="connsiteY10" fmla="*/ 723332 h 1937982"/>
              <a:gd name="connsiteX11" fmla="*/ 411956 w 521138"/>
              <a:gd name="connsiteY11" fmla="*/ 736979 h 1937982"/>
              <a:gd name="connsiteX12" fmla="*/ 398308 w 521138"/>
              <a:gd name="connsiteY12" fmla="*/ 777923 h 1937982"/>
              <a:gd name="connsiteX13" fmla="*/ 275478 w 521138"/>
              <a:gd name="connsiteY13" fmla="*/ 846161 h 1937982"/>
              <a:gd name="connsiteX14" fmla="*/ 234535 w 521138"/>
              <a:gd name="connsiteY14" fmla="*/ 928048 h 1937982"/>
              <a:gd name="connsiteX15" fmla="*/ 261830 w 521138"/>
              <a:gd name="connsiteY15" fmla="*/ 968991 h 1937982"/>
              <a:gd name="connsiteX16" fmla="*/ 302774 w 521138"/>
              <a:gd name="connsiteY16" fmla="*/ 982639 h 1937982"/>
              <a:gd name="connsiteX17" fmla="*/ 343717 w 521138"/>
              <a:gd name="connsiteY17" fmla="*/ 1023582 h 1937982"/>
              <a:gd name="connsiteX18" fmla="*/ 371012 w 521138"/>
              <a:gd name="connsiteY18" fmla="*/ 1064526 h 1937982"/>
              <a:gd name="connsiteX19" fmla="*/ 411956 w 521138"/>
              <a:gd name="connsiteY19" fmla="*/ 1091821 h 1937982"/>
              <a:gd name="connsiteX20" fmla="*/ 466547 w 521138"/>
              <a:gd name="connsiteY20" fmla="*/ 1214651 h 1937982"/>
              <a:gd name="connsiteX21" fmla="*/ 480194 w 521138"/>
              <a:gd name="connsiteY21" fmla="*/ 1255594 h 1937982"/>
              <a:gd name="connsiteX22" fmla="*/ 425603 w 521138"/>
              <a:gd name="connsiteY22" fmla="*/ 1392072 h 1937982"/>
              <a:gd name="connsiteX23" fmla="*/ 371012 w 521138"/>
              <a:gd name="connsiteY23" fmla="*/ 1473958 h 1937982"/>
              <a:gd name="connsiteX24" fmla="*/ 343717 w 521138"/>
              <a:gd name="connsiteY24" fmla="*/ 1569493 h 1937982"/>
              <a:gd name="connsiteX25" fmla="*/ 166296 w 521138"/>
              <a:gd name="connsiteY25" fmla="*/ 1692323 h 1937982"/>
              <a:gd name="connsiteX26" fmla="*/ 125353 w 521138"/>
              <a:gd name="connsiteY26" fmla="*/ 1746914 h 1937982"/>
              <a:gd name="connsiteX27" fmla="*/ 84409 w 521138"/>
              <a:gd name="connsiteY27" fmla="*/ 1787857 h 1937982"/>
              <a:gd name="connsiteX28" fmla="*/ 29818 w 521138"/>
              <a:gd name="connsiteY28" fmla="*/ 1883391 h 1937982"/>
              <a:gd name="connsiteX29" fmla="*/ 2523 w 521138"/>
              <a:gd name="connsiteY29" fmla="*/ 1937982 h 193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138" h="1937982">
                <a:moveTo>
                  <a:pt x="207239" y="0"/>
                </a:moveTo>
                <a:cubicBezTo>
                  <a:pt x="257282" y="75064"/>
                  <a:pt x="207239" y="11373"/>
                  <a:pt x="275478" y="68239"/>
                </a:cubicBezTo>
                <a:cubicBezTo>
                  <a:pt x="290305" y="80595"/>
                  <a:pt x="301186" y="97333"/>
                  <a:pt x="316421" y="109182"/>
                </a:cubicBezTo>
                <a:cubicBezTo>
                  <a:pt x="342316" y="129322"/>
                  <a:pt x="398308" y="163773"/>
                  <a:pt x="398308" y="163773"/>
                </a:cubicBezTo>
                <a:cubicBezTo>
                  <a:pt x="407406" y="177421"/>
                  <a:pt x="415102" y="192116"/>
                  <a:pt x="425603" y="204717"/>
                </a:cubicBezTo>
                <a:cubicBezTo>
                  <a:pt x="437959" y="219544"/>
                  <a:pt x="457174" y="228788"/>
                  <a:pt x="466547" y="245660"/>
                </a:cubicBezTo>
                <a:cubicBezTo>
                  <a:pt x="497187" y="300812"/>
                  <a:pt x="494311" y="350128"/>
                  <a:pt x="507490" y="409433"/>
                </a:cubicBezTo>
                <a:cubicBezTo>
                  <a:pt x="510611" y="423476"/>
                  <a:pt x="516589" y="436728"/>
                  <a:pt x="521138" y="450376"/>
                </a:cubicBezTo>
                <a:cubicBezTo>
                  <a:pt x="517651" y="488737"/>
                  <a:pt x="520098" y="588932"/>
                  <a:pt x="493842" y="641445"/>
                </a:cubicBezTo>
                <a:cubicBezTo>
                  <a:pt x="486507" y="656116"/>
                  <a:pt x="473882" y="667717"/>
                  <a:pt x="466547" y="682388"/>
                </a:cubicBezTo>
                <a:cubicBezTo>
                  <a:pt x="460113" y="695255"/>
                  <a:pt x="463072" y="713159"/>
                  <a:pt x="452899" y="723332"/>
                </a:cubicBezTo>
                <a:cubicBezTo>
                  <a:pt x="442727" y="733504"/>
                  <a:pt x="425604" y="732430"/>
                  <a:pt x="411956" y="736979"/>
                </a:cubicBezTo>
                <a:cubicBezTo>
                  <a:pt x="407407" y="750627"/>
                  <a:pt x="408481" y="767750"/>
                  <a:pt x="398308" y="777923"/>
                </a:cubicBezTo>
                <a:cubicBezTo>
                  <a:pt x="351379" y="824852"/>
                  <a:pt x="326964" y="829000"/>
                  <a:pt x="275478" y="846161"/>
                </a:cubicBezTo>
                <a:cubicBezTo>
                  <a:pt x="265972" y="860420"/>
                  <a:pt x="230768" y="905445"/>
                  <a:pt x="234535" y="928048"/>
                </a:cubicBezTo>
                <a:cubicBezTo>
                  <a:pt x="237232" y="944227"/>
                  <a:pt x="249022" y="958745"/>
                  <a:pt x="261830" y="968991"/>
                </a:cubicBezTo>
                <a:cubicBezTo>
                  <a:pt x="273064" y="977978"/>
                  <a:pt x="289126" y="978090"/>
                  <a:pt x="302774" y="982639"/>
                </a:cubicBezTo>
                <a:cubicBezTo>
                  <a:pt x="316422" y="996287"/>
                  <a:pt x="331361" y="1008755"/>
                  <a:pt x="343717" y="1023582"/>
                </a:cubicBezTo>
                <a:cubicBezTo>
                  <a:pt x="354218" y="1036183"/>
                  <a:pt x="359414" y="1052928"/>
                  <a:pt x="371012" y="1064526"/>
                </a:cubicBezTo>
                <a:cubicBezTo>
                  <a:pt x="382610" y="1076124"/>
                  <a:pt x="398308" y="1082723"/>
                  <a:pt x="411956" y="1091821"/>
                </a:cubicBezTo>
                <a:cubicBezTo>
                  <a:pt x="455210" y="1156703"/>
                  <a:pt x="434065" y="1117205"/>
                  <a:pt x="466547" y="1214651"/>
                </a:cubicBezTo>
                <a:lnTo>
                  <a:pt x="480194" y="1255594"/>
                </a:lnTo>
                <a:cubicBezTo>
                  <a:pt x="453417" y="1469821"/>
                  <a:pt x="502026" y="1304732"/>
                  <a:pt x="425603" y="1392072"/>
                </a:cubicBezTo>
                <a:cubicBezTo>
                  <a:pt x="404001" y="1416760"/>
                  <a:pt x="371012" y="1473958"/>
                  <a:pt x="371012" y="1473958"/>
                </a:cubicBezTo>
                <a:cubicBezTo>
                  <a:pt x="369584" y="1479670"/>
                  <a:pt x="351250" y="1558948"/>
                  <a:pt x="343717" y="1569493"/>
                </a:cubicBezTo>
                <a:cubicBezTo>
                  <a:pt x="300199" y="1630418"/>
                  <a:pt x="230701" y="1660120"/>
                  <a:pt x="166296" y="1692323"/>
                </a:cubicBezTo>
                <a:cubicBezTo>
                  <a:pt x="152648" y="1710520"/>
                  <a:pt x="140156" y="1729644"/>
                  <a:pt x="125353" y="1746914"/>
                </a:cubicBezTo>
                <a:cubicBezTo>
                  <a:pt x="112792" y="1761568"/>
                  <a:pt x="96765" y="1773030"/>
                  <a:pt x="84409" y="1787857"/>
                </a:cubicBezTo>
                <a:cubicBezTo>
                  <a:pt x="54186" y="1824125"/>
                  <a:pt x="54084" y="1840925"/>
                  <a:pt x="29818" y="1883391"/>
                </a:cubicBezTo>
                <a:cubicBezTo>
                  <a:pt x="0" y="1935573"/>
                  <a:pt x="2523" y="1905865"/>
                  <a:pt x="2523" y="1937982"/>
                </a:cubicBezTo>
              </a:path>
            </a:pathLst>
          </a:cu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cxnSp>
        <p:nvCxnSpPr>
          <p:cNvPr id="16" name="Straight Arrow Connector 15"/>
          <p:cNvCxnSpPr>
            <a:stCxn id="14" idx="29"/>
          </p:cNvCxnSpPr>
          <p:nvPr/>
        </p:nvCxnSpPr>
        <p:spPr bwMode="auto">
          <a:xfrm flipH="1">
            <a:off x="7629099" y="3807725"/>
            <a:ext cx="40943" cy="40944"/>
          </a:xfrm>
          <a:prstGeom prst="straightConnector1">
            <a:avLst/>
          </a:prstGeom>
          <a:noFill/>
          <a:ln w="19050" cap="flat" cmpd="sng" algn="ctr">
            <a:solidFill>
              <a:srgbClr val="FF0000"/>
            </a:solidFill>
            <a:prstDash val="solid"/>
            <a:round/>
            <a:headEnd type="none" w="med" len="med"/>
            <a:tailEnd type="arrow"/>
          </a:ln>
          <a:effectLst/>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96354" name="Rectangle 2"/>
          <p:cNvSpPr>
            <a:spLocks noGrp="1" noChangeArrowheads="1"/>
          </p:cNvSpPr>
          <p:nvPr>
            <p:ph type="title"/>
          </p:nvPr>
        </p:nvSpPr>
        <p:spPr/>
        <p:txBody>
          <a:bodyPr/>
          <a:lstStyle/>
          <a:p>
            <a:r>
              <a:rPr lang="en-US" altLang="en-US" sz="2800" dirty="0">
                <a:solidFill>
                  <a:srgbClr val="0070C0"/>
                </a:solidFill>
              </a:rPr>
              <a:t>How much to speculate?</a:t>
            </a:r>
          </a:p>
        </p:txBody>
      </p:sp>
      <p:sp>
        <p:nvSpPr>
          <p:cNvPr id="996355" name="Rectangle 3"/>
          <p:cNvSpPr>
            <a:spLocks noGrp="1" noChangeArrowheads="1"/>
          </p:cNvSpPr>
          <p:nvPr>
            <p:ph type="body" idx="1"/>
          </p:nvPr>
        </p:nvSpPr>
        <p:spPr>
          <a:xfrm>
            <a:off x="389467" y="897467"/>
            <a:ext cx="8144933" cy="5418666"/>
          </a:xfrm>
        </p:spPr>
        <p:txBody>
          <a:bodyPr/>
          <a:lstStyle/>
          <a:p>
            <a:pPr>
              <a:lnSpc>
                <a:spcPct val="80000"/>
              </a:lnSpc>
            </a:pPr>
            <a:r>
              <a:rPr lang="en-US" altLang="en-US" dirty="0"/>
              <a:t>Speculation Pro: uncover events that would </a:t>
            </a:r>
            <a:r>
              <a:rPr lang="en-US" altLang="en-US" dirty="0" smtClean="0"/>
              <a:t>otherwise</a:t>
            </a:r>
          </a:p>
          <a:p>
            <a:pPr>
              <a:lnSpc>
                <a:spcPct val="80000"/>
              </a:lnSpc>
              <a:buNone/>
            </a:pPr>
            <a:r>
              <a:rPr lang="en-US" altLang="en-US" dirty="0" smtClean="0"/>
              <a:t>    </a:t>
            </a:r>
            <a:r>
              <a:rPr lang="en-US" altLang="en-US" dirty="0"/>
              <a:t>stall the pipeline (cache misses</a:t>
            </a:r>
            <a:r>
              <a:rPr lang="en-US" altLang="en-US" dirty="0" smtClean="0"/>
              <a:t>)</a:t>
            </a:r>
          </a:p>
          <a:p>
            <a:pPr>
              <a:lnSpc>
                <a:spcPct val="80000"/>
              </a:lnSpc>
              <a:buNone/>
            </a:pPr>
            <a:endParaRPr lang="en-US" altLang="en-US" dirty="0"/>
          </a:p>
          <a:p>
            <a:pPr>
              <a:lnSpc>
                <a:spcPct val="80000"/>
              </a:lnSpc>
            </a:pPr>
            <a:r>
              <a:rPr lang="en-US" altLang="en-US" dirty="0"/>
              <a:t>Speculation Con: speculate costly if exceptional event </a:t>
            </a:r>
            <a:endParaRPr lang="en-US" altLang="en-US" dirty="0" smtClean="0"/>
          </a:p>
          <a:p>
            <a:pPr>
              <a:lnSpc>
                <a:spcPct val="80000"/>
              </a:lnSpc>
              <a:buNone/>
            </a:pPr>
            <a:r>
              <a:rPr lang="en-US" altLang="en-US" dirty="0" smtClean="0"/>
              <a:t>    occurs </a:t>
            </a:r>
            <a:r>
              <a:rPr lang="en-US" altLang="en-US" dirty="0"/>
              <a:t>when speculation was </a:t>
            </a:r>
            <a:r>
              <a:rPr lang="en-US" altLang="en-US" dirty="0" smtClean="0"/>
              <a:t>incorrect</a:t>
            </a:r>
          </a:p>
          <a:p>
            <a:pPr>
              <a:lnSpc>
                <a:spcPct val="80000"/>
              </a:lnSpc>
              <a:buNone/>
            </a:pPr>
            <a:endParaRPr lang="en-US" altLang="en-US" dirty="0"/>
          </a:p>
          <a:p>
            <a:pPr>
              <a:lnSpc>
                <a:spcPct val="80000"/>
              </a:lnSpc>
            </a:pPr>
            <a:r>
              <a:rPr lang="en-US" altLang="en-US" dirty="0"/>
              <a:t>Typical solution: speculation allows only low-cost </a:t>
            </a:r>
            <a:endParaRPr lang="en-US" altLang="en-US" dirty="0" smtClean="0"/>
          </a:p>
          <a:p>
            <a:pPr>
              <a:lnSpc>
                <a:spcPct val="80000"/>
              </a:lnSpc>
              <a:buNone/>
            </a:pPr>
            <a:r>
              <a:rPr lang="en-US" altLang="en-US" dirty="0" smtClean="0"/>
              <a:t>    exceptional </a:t>
            </a:r>
            <a:r>
              <a:rPr lang="en-US" altLang="en-US" dirty="0"/>
              <a:t>events (1st-level cache miss</a:t>
            </a:r>
            <a:r>
              <a:rPr lang="en-US" altLang="en-US" dirty="0" smtClean="0"/>
              <a:t>)</a:t>
            </a:r>
          </a:p>
          <a:p>
            <a:pPr>
              <a:lnSpc>
                <a:spcPct val="80000"/>
              </a:lnSpc>
              <a:buNone/>
            </a:pPr>
            <a:endParaRPr lang="en-US" altLang="en-US" dirty="0"/>
          </a:p>
          <a:p>
            <a:pPr>
              <a:lnSpc>
                <a:spcPct val="80000"/>
              </a:lnSpc>
            </a:pPr>
            <a:r>
              <a:rPr lang="en-US" altLang="en-US" dirty="0"/>
              <a:t>When expensive exceptional event occurs, (2nd-level cache miss or TLB miss) processor waits until the instruction causing event is no longer speculative before handling the event</a:t>
            </a:r>
          </a:p>
          <a:p>
            <a:pPr>
              <a:lnSpc>
                <a:spcPct val="80000"/>
              </a:lnSpc>
            </a:pPr>
            <a:r>
              <a:rPr lang="en-US" altLang="en-US" dirty="0"/>
              <a:t>Assuming single branch per cycle: future may speculate across multiple branches!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6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6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63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963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963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9635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9635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96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5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836712"/>
          </a:xfrm>
        </p:spPr>
        <p:txBody>
          <a:bodyPr>
            <a:normAutofit/>
          </a:bodyPr>
          <a:lstStyle/>
          <a:p>
            <a:pPr algn="l"/>
            <a:r>
              <a:rPr lang="en-US" sz="2800" b="1" dirty="0" smtClean="0">
                <a:solidFill>
                  <a:srgbClr val="0070C0"/>
                </a:solidFill>
              </a:rPr>
              <a:t>Architecture Comparison</a:t>
            </a:r>
            <a:endParaRPr lang="en-IN" sz="2800" b="1" dirty="0">
              <a:solidFill>
                <a:srgbClr val="0070C0"/>
              </a:solidFill>
            </a:endParaRPr>
          </a:p>
        </p:txBody>
      </p:sp>
      <p:sp>
        <p:nvSpPr>
          <p:cNvPr id="8" name="Content Placeholder 7"/>
          <p:cNvSpPr>
            <a:spLocks noGrp="1"/>
          </p:cNvSpPr>
          <p:nvPr>
            <p:ph idx="1"/>
          </p:nvPr>
        </p:nvSpPr>
        <p:spPr/>
        <p:txBody>
          <a:bodyPr/>
          <a:lstStyle/>
          <a:p>
            <a:pPr>
              <a:buNone/>
            </a:pPr>
            <a:r>
              <a:rPr lang="en-IN" dirty="0" smtClean="0"/>
              <a:t/>
            </a:r>
            <a:br>
              <a:rPr lang="en-IN" dirty="0" smtClean="0"/>
            </a:br>
            <a:endParaRPr lang="en-IN" dirty="0"/>
          </a:p>
        </p:txBody>
      </p:sp>
      <p:graphicFrame>
        <p:nvGraphicFramePr>
          <p:cNvPr id="9" name="Table 8"/>
          <p:cNvGraphicFramePr>
            <a:graphicFrameLocks noGrp="1"/>
          </p:cNvGraphicFramePr>
          <p:nvPr/>
        </p:nvGraphicFramePr>
        <p:xfrm>
          <a:off x="611560" y="1397000"/>
          <a:ext cx="8064895" cy="5237480"/>
        </p:xfrm>
        <a:graphic>
          <a:graphicData uri="http://schemas.openxmlformats.org/drawingml/2006/table">
            <a:tbl>
              <a:tblPr firstRow="1" bandRow="1">
                <a:tableStyleId>{5C22544A-7EE6-4342-B048-85BDC9FD1C3A}</a:tableStyleId>
              </a:tblPr>
              <a:tblGrid>
                <a:gridCol w="1936612"/>
                <a:gridCol w="1289346"/>
                <a:gridCol w="1612979"/>
                <a:gridCol w="1612979"/>
                <a:gridCol w="1612979"/>
              </a:tblGrid>
              <a:tr h="370840">
                <a:tc>
                  <a:txBody>
                    <a:bodyPr/>
                    <a:lstStyle/>
                    <a:p>
                      <a:endParaRPr lang="en-IN" dirty="0"/>
                    </a:p>
                  </a:txBody>
                  <a:tcPr/>
                </a:tc>
                <a:tc>
                  <a:txBody>
                    <a:bodyPr/>
                    <a:lstStyle/>
                    <a:p>
                      <a:r>
                        <a:rPr lang="en-US" dirty="0" smtClean="0"/>
                        <a:t>Cortex A9</a:t>
                      </a:r>
                      <a:endParaRPr lang="en-IN" dirty="0"/>
                    </a:p>
                  </a:txBody>
                  <a:tcPr/>
                </a:tc>
                <a:tc>
                  <a:txBody>
                    <a:bodyPr/>
                    <a:lstStyle/>
                    <a:p>
                      <a:r>
                        <a:rPr lang="en-US" dirty="0" smtClean="0"/>
                        <a:t>Cortex</a:t>
                      </a:r>
                      <a:r>
                        <a:rPr lang="en-US" baseline="0" dirty="0" smtClean="0"/>
                        <a:t> A15</a:t>
                      </a:r>
                      <a:endParaRPr lang="en-IN" dirty="0"/>
                    </a:p>
                  </a:txBody>
                  <a:tcPr/>
                </a:tc>
                <a:tc>
                  <a:txBody>
                    <a:bodyPr/>
                    <a:lstStyle/>
                    <a:p>
                      <a:r>
                        <a:rPr lang="en-US" dirty="0" smtClean="0"/>
                        <a:t>Qualcomm</a:t>
                      </a:r>
                      <a:r>
                        <a:rPr lang="en-US" baseline="0" dirty="0" smtClean="0"/>
                        <a:t> Scorpion</a:t>
                      </a:r>
                      <a:endParaRPr lang="en-IN" dirty="0"/>
                    </a:p>
                  </a:txBody>
                  <a:tcPr/>
                </a:tc>
                <a:tc>
                  <a:txBody>
                    <a:bodyPr/>
                    <a:lstStyle/>
                    <a:p>
                      <a:r>
                        <a:rPr lang="en-US" dirty="0" smtClean="0"/>
                        <a:t>Qualcomm Krait</a:t>
                      </a:r>
                      <a:endParaRPr lang="en-IN" dirty="0"/>
                    </a:p>
                  </a:txBody>
                  <a:tcPr/>
                </a:tc>
              </a:tr>
              <a:tr h="370840">
                <a:tc>
                  <a:txBody>
                    <a:bodyPr/>
                    <a:lstStyle/>
                    <a:p>
                      <a:r>
                        <a:rPr lang="en-US" dirty="0" smtClean="0"/>
                        <a:t>Decode Width </a:t>
                      </a:r>
                      <a:endParaRPr lang="en-IN" dirty="0"/>
                    </a:p>
                  </a:txBody>
                  <a:tcPr/>
                </a:tc>
                <a:tc>
                  <a:txBody>
                    <a:bodyPr/>
                    <a:lstStyle/>
                    <a:p>
                      <a:r>
                        <a:rPr lang="en-US" dirty="0" smtClean="0"/>
                        <a:t>2 wide</a:t>
                      </a:r>
                      <a:endParaRPr lang="en-IN" dirty="0"/>
                    </a:p>
                  </a:txBody>
                  <a:tcPr/>
                </a:tc>
                <a:tc>
                  <a:txBody>
                    <a:bodyPr/>
                    <a:lstStyle/>
                    <a:p>
                      <a:r>
                        <a:rPr lang="en-US" dirty="0" smtClean="0"/>
                        <a:t>-</a:t>
                      </a:r>
                      <a:endParaRPr lang="en-IN" dirty="0"/>
                    </a:p>
                  </a:txBody>
                  <a:tcPr/>
                </a:tc>
                <a:tc>
                  <a:txBody>
                    <a:bodyPr/>
                    <a:lstStyle/>
                    <a:p>
                      <a:r>
                        <a:rPr lang="en-US" dirty="0" smtClean="0"/>
                        <a:t>2 wide</a:t>
                      </a:r>
                      <a:endParaRPr lang="en-IN" dirty="0"/>
                    </a:p>
                  </a:txBody>
                  <a:tcPr/>
                </a:tc>
                <a:tc>
                  <a:txBody>
                    <a:bodyPr/>
                    <a:lstStyle/>
                    <a:p>
                      <a:r>
                        <a:rPr lang="en-US" dirty="0" smtClean="0"/>
                        <a:t>3 wide</a:t>
                      </a:r>
                      <a:endParaRPr lang="en-IN" dirty="0"/>
                    </a:p>
                  </a:txBody>
                  <a:tcPr/>
                </a:tc>
              </a:tr>
              <a:tr h="370840">
                <a:tc>
                  <a:txBody>
                    <a:bodyPr/>
                    <a:lstStyle/>
                    <a:p>
                      <a:r>
                        <a:rPr lang="en-US" dirty="0" smtClean="0"/>
                        <a:t>Pipeline Depth</a:t>
                      </a:r>
                      <a:endParaRPr lang="en-IN" dirty="0"/>
                    </a:p>
                  </a:txBody>
                  <a:tcPr/>
                </a:tc>
                <a:tc>
                  <a:txBody>
                    <a:bodyPr/>
                    <a:lstStyle/>
                    <a:p>
                      <a:r>
                        <a:rPr lang="en-US" dirty="0" smtClean="0"/>
                        <a:t>8</a:t>
                      </a:r>
                      <a:endParaRPr lang="en-IN" dirty="0"/>
                    </a:p>
                  </a:txBody>
                  <a:tcPr/>
                </a:tc>
                <a:tc>
                  <a:txBody>
                    <a:bodyPr/>
                    <a:lstStyle/>
                    <a:p>
                      <a:r>
                        <a:rPr lang="en-US" dirty="0" smtClean="0"/>
                        <a:t>14</a:t>
                      </a:r>
                      <a:endParaRPr lang="en-IN" dirty="0"/>
                    </a:p>
                  </a:txBody>
                  <a:tcPr/>
                </a:tc>
                <a:tc>
                  <a:txBody>
                    <a:bodyPr/>
                    <a:lstStyle/>
                    <a:p>
                      <a:r>
                        <a:rPr lang="en-US" dirty="0" smtClean="0"/>
                        <a:t>10</a:t>
                      </a:r>
                      <a:endParaRPr lang="en-IN" dirty="0"/>
                    </a:p>
                  </a:txBody>
                  <a:tcPr/>
                </a:tc>
                <a:tc>
                  <a:txBody>
                    <a:bodyPr/>
                    <a:lstStyle/>
                    <a:p>
                      <a:r>
                        <a:rPr lang="en-US" dirty="0" smtClean="0"/>
                        <a:t>11</a:t>
                      </a:r>
                      <a:endParaRPr lang="en-IN" dirty="0"/>
                    </a:p>
                  </a:txBody>
                  <a:tcPr/>
                </a:tc>
              </a:tr>
              <a:tr h="370840">
                <a:tc>
                  <a:txBody>
                    <a:bodyPr/>
                    <a:lstStyle/>
                    <a:p>
                      <a:r>
                        <a:rPr lang="en-US" dirty="0" smtClean="0"/>
                        <a:t>Issue Width</a:t>
                      </a:r>
                      <a:endParaRPr lang="en-IN" dirty="0"/>
                    </a:p>
                  </a:txBody>
                  <a:tcPr/>
                </a:tc>
                <a:tc>
                  <a:txBody>
                    <a:bodyPr/>
                    <a:lstStyle/>
                    <a:p>
                      <a:r>
                        <a:rPr lang="en-US" dirty="0" smtClean="0"/>
                        <a:t>2</a:t>
                      </a:r>
                      <a:endParaRPr lang="en-IN" dirty="0"/>
                    </a:p>
                  </a:txBody>
                  <a:tcPr/>
                </a:tc>
                <a:tc>
                  <a:txBody>
                    <a:bodyPr/>
                    <a:lstStyle/>
                    <a:p>
                      <a:r>
                        <a:rPr lang="en-US" dirty="0" smtClean="0"/>
                        <a:t>8 (?)</a:t>
                      </a:r>
                      <a:endParaRPr lang="en-IN" dirty="0"/>
                    </a:p>
                  </a:txBody>
                  <a:tcPr/>
                </a:tc>
                <a:tc>
                  <a:txBody>
                    <a:bodyPr/>
                    <a:lstStyle/>
                    <a:p>
                      <a:r>
                        <a:rPr lang="en-US" dirty="0" smtClean="0"/>
                        <a:t>3</a:t>
                      </a:r>
                      <a:endParaRPr lang="en-IN" dirty="0"/>
                    </a:p>
                  </a:txBody>
                  <a:tcPr/>
                </a:tc>
                <a:tc>
                  <a:txBody>
                    <a:bodyPr/>
                    <a:lstStyle/>
                    <a:p>
                      <a:r>
                        <a:rPr lang="en-US" dirty="0" smtClean="0"/>
                        <a:t>4</a:t>
                      </a:r>
                      <a:endParaRPr lang="en-IN" dirty="0"/>
                    </a:p>
                  </a:txBody>
                  <a:tcPr/>
                </a:tc>
              </a:tr>
              <a:tr h="370840">
                <a:tc>
                  <a:txBody>
                    <a:bodyPr/>
                    <a:lstStyle/>
                    <a:p>
                      <a:r>
                        <a:rPr lang="en-US" dirty="0" err="1" smtClean="0"/>
                        <a:t>OoO</a:t>
                      </a:r>
                      <a:r>
                        <a:rPr lang="en-US" dirty="0" smtClean="0"/>
                        <a:t> execution</a:t>
                      </a:r>
                      <a:endParaRPr lang="en-IN" dirty="0"/>
                    </a:p>
                  </a:txBody>
                  <a:tcPr/>
                </a:tc>
                <a:tc>
                  <a:txBody>
                    <a:bodyPr/>
                    <a:lstStyle/>
                    <a:p>
                      <a:r>
                        <a:rPr lang="en-US" dirty="0" smtClean="0"/>
                        <a:t>Y</a:t>
                      </a:r>
                      <a:endParaRPr lang="en-IN" dirty="0"/>
                    </a:p>
                  </a:txBody>
                  <a:tcPr/>
                </a:tc>
                <a:tc>
                  <a:txBody>
                    <a:bodyPr/>
                    <a:lstStyle/>
                    <a:p>
                      <a:r>
                        <a:rPr lang="en-US" dirty="0" smtClean="0"/>
                        <a:t>Y</a:t>
                      </a:r>
                      <a:endParaRPr lang="en-IN" dirty="0"/>
                    </a:p>
                  </a:txBody>
                  <a:tcPr/>
                </a:tc>
                <a:tc>
                  <a:txBody>
                    <a:bodyPr/>
                    <a:lstStyle/>
                    <a:p>
                      <a:r>
                        <a:rPr lang="en-US" dirty="0" smtClean="0"/>
                        <a:t>Partial</a:t>
                      </a:r>
                      <a:endParaRPr lang="en-IN" dirty="0"/>
                    </a:p>
                  </a:txBody>
                  <a:tcPr/>
                </a:tc>
                <a:tc>
                  <a:txBody>
                    <a:bodyPr/>
                    <a:lstStyle/>
                    <a:p>
                      <a:r>
                        <a:rPr lang="en-US" dirty="0" smtClean="0"/>
                        <a:t>Y</a:t>
                      </a:r>
                      <a:endParaRPr lang="en-IN" dirty="0"/>
                    </a:p>
                  </a:txBody>
                  <a:tcPr/>
                </a:tc>
              </a:tr>
              <a:tr h="370840">
                <a:tc>
                  <a:txBody>
                    <a:bodyPr/>
                    <a:lstStyle/>
                    <a:p>
                      <a:r>
                        <a:rPr lang="en-US" dirty="0" smtClean="0"/>
                        <a:t>FPU</a:t>
                      </a:r>
                      <a:endParaRPr lang="en-IN" dirty="0"/>
                    </a:p>
                  </a:txBody>
                  <a:tcPr/>
                </a:tc>
                <a:tc>
                  <a:txBody>
                    <a:bodyPr/>
                    <a:lstStyle/>
                    <a:p>
                      <a:r>
                        <a:rPr lang="en-US" dirty="0" smtClean="0"/>
                        <a:t>Optional</a:t>
                      </a:r>
                    </a:p>
                    <a:p>
                      <a:r>
                        <a:rPr lang="en-US" dirty="0" smtClean="0"/>
                        <a:t>VFPv3-D16</a:t>
                      </a:r>
                    </a:p>
                    <a:p>
                      <a:r>
                        <a:rPr lang="en-US" dirty="0" smtClean="0"/>
                        <a:t>Pipelined</a:t>
                      </a:r>
                      <a:endParaRPr lang="en-IN" dirty="0"/>
                    </a:p>
                  </a:txBody>
                  <a:tcPr/>
                </a:tc>
                <a:tc>
                  <a:txBody>
                    <a:bodyPr/>
                    <a:lstStyle/>
                    <a:p>
                      <a:r>
                        <a:rPr lang="en-US" dirty="0" smtClean="0"/>
                        <a:t>VFPv3</a:t>
                      </a:r>
                    </a:p>
                    <a:p>
                      <a:r>
                        <a:rPr lang="en-US" dirty="0" smtClean="0"/>
                        <a:t>Pipelined</a:t>
                      </a:r>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c>
                  <a:txBody>
                    <a:bodyPr/>
                    <a:lstStyle/>
                    <a:p>
                      <a:r>
                        <a:rPr lang="en-US" dirty="0" smtClean="0"/>
                        <a:t>VFPv3</a:t>
                      </a:r>
                    </a:p>
                    <a:p>
                      <a:r>
                        <a:rPr lang="en-US" dirty="0" smtClean="0"/>
                        <a:t>Pipelined</a:t>
                      </a:r>
                      <a:endParaRPr lang="en-IN" dirty="0" smtClean="0"/>
                    </a:p>
                    <a:p>
                      <a:endParaRPr lang="en-IN" dirty="0"/>
                    </a:p>
                  </a:txBody>
                  <a:tcPr/>
                </a:tc>
              </a:tr>
              <a:tr h="370840">
                <a:tc>
                  <a:txBody>
                    <a:bodyPr/>
                    <a:lstStyle/>
                    <a:p>
                      <a:r>
                        <a:rPr lang="en-US" dirty="0" smtClean="0"/>
                        <a:t>NEON</a:t>
                      </a:r>
                      <a:endParaRPr lang="en-IN" dirty="0"/>
                    </a:p>
                  </a:txBody>
                  <a:tcPr/>
                </a:tc>
                <a:tc>
                  <a:txBody>
                    <a:bodyPr/>
                    <a:lstStyle/>
                    <a:p>
                      <a:r>
                        <a:rPr lang="en-US" dirty="0" smtClean="0"/>
                        <a:t>Optional MPE, 64 bit</a:t>
                      </a:r>
                      <a:endParaRPr lang="en-IN" dirty="0"/>
                    </a:p>
                  </a:txBody>
                  <a:tcPr/>
                </a:tc>
                <a:tc>
                  <a:txBody>
                    <a:bodyPr/>
                    <a:lstStyle/>
                    <a:p>
                      <a:r>
                        <a:rPr lang="en-US" dirty="0" smtClean="0"/>
                        <a:t>Y</a:t>
                      </a:r>
                      <a:endParaRPr lang="en-IN" dirty="0"/>
                    </a:p>
                  </a:txBody>
                  <a:tcPr/>
                </a:tc>
                <a:tc>
                  <a:txBody>
                    <a:bodyPr/>
                    <a:lstStyle/>
                    <a:p>
                      <a:r>
                        <a:rPr lang="en-US" dirty="0" smtClean="0"/>
                        <a:t>Y 128 bit</a:t>
                      </a:r>
                      <a:endParaRPr lang="en-IN" dirty="0"/>
                    </a:p>
                  </a:txBody>
                  <a:tcPr/>
                </a:tc>
                <a:tc>
                  <a:txBody>
                    <a:bodyPr/>
                    <a:lstStyle/>
                    <a:p>
                      <a:r>
                        <a:rPr lang="en-US" dirty="0" smtClean="0"/>
                        <a:t>Y 128 bit</a:t>
                      </a:r>
                      <a:endParaRPr lang="en-IN" dirty="0"/>
                    </a:p>
                  </a:txBody>
                  <a:tcPr/>
                </a:tc>
              </a:tr>
              <a:tr h="370840">
                <a:tc>
                  <a:txBody>
                    <a:bodyPr/>
                    <a:lstStyle/>
                    <a:p>
                      <a:r>
                        <a:rPr lang="en-US" dirty="0" smtClean="0"/>
                        <a:t>Process</a:t>
                      </a:r>
                      <a:r>
                        <a:rPr lang="en-US" baseline="0" dirty="0" smtClean="0"/>
                        <a:t> Technology</a:t>
                      </a:r>
                      <a:endParaRPr lang="en-IN" dirty="0"/>
                    </a:p>
                  </a:txBody>
                  <a:tcPr/>
                </a:tc>
                <a:tc>
                  <a:txBody>
                    <a:bodyPr/>
                    <a:lstStyle/>
                    <a:p>
                      <a:r>
                        <a:rPr lang="en-US" dirty="0" smtClean="0"/>
                        <a:t>40</a:t>
                      </a:r>
                      <a:endParaRPr lang="en-IN" dirty="0"/>
                    </a:p>
                  </a:txBody>
                  <a:tcPr/>
                </a:tc>
                <a:tc>
                  <a:txBody>
                    <a:bodyPr/>
                    <a:lstStyle/>
                    <a:p>
                      <a:r>
                        <a:rPr lang="en-US" dirty="0" smtClean="0"/>
                        <a:t>32/28</a:t>
                      </a:r>
                      <a:endParaRPr lang="en-IN" dirty="0"/>
                    </a:p>
                  </a:txBody>
                  <a:tcPr/>
                </a:tc>
                <a:tc>
                  <a:txBody>
                    <a:bodyPr/>
                    <a:lstStyle/>
                    <a:p>
                      <a:r>
                        <a:rPr lang="en-US" dirty="0" smtClean="0"/>
                        <a:t>40</a:t>
                      </a:r>
                      <a:endParaRPr lang="en-IN" dirty="0"/>
                    </a:p>
                  </a:txBody>
                  <a:tcPr/>
                </a:tc>
                <a:tc>
                  <a:txBody>
                    <a:bodyPr/>
                    <a:lstStyle/>
                    <a:p>
                      <a:r>
                        <a:rPr lang="en-US" dirty="0" smtClean="0"/>
                        <a:t>28</a:t>
                      </a:r>
                      <a:endParaRPr lang="en-IN" dirty="0"/>
                    </a:p>
                  </a:txBody>
                  <a:tcPr/>
                </a:tc>
              </a:tr>
              <a:tr h="370840">
                <a:tc>
                  <a:txBody>
                    <a:bodyPr/>
                    <a:lstStyle/>
                    <a:p>
                      <a:r>
                        <a:rPr lang="en-US" dirty="0" smtClean="0"/>
                        <a:t>Clock Speed</a:t>
                      </a:r>
                      <a:endParaRPr lang="en-IN" dirty="0"/>
                    </a:p>
                  </a:txBody>
                  <a:tcPr/>
                </a:tc>
                <a:tc>
                  <a:txBody>
                    <a:bodyPr/>
                    <a:lstStyle/>
                    <a:p>
                      <a:r>
                        <a:rPr lang="en-US" dirty="0" smtClean="0"/>
                        <a:t>1-1.2 GHz</a:t>
                      </a:r>
                      <a:endParaRPr lang="en-IN" dirty="0"/>
                    </a:p>
                  </a:txBody>
                  <a:tcPr/>
                </a:tc>
                <a:tc>
                  <a:txBody>
                    <a:bodyPr/>
                    <a:lstStyle/>
                    <a:p>
                      <a:r>
                        <a:rPr lang="en-US" dirty="0" smtClean="0"/>
                        <a:t>1.5 – 2.5 GHz</a:t>
                      </a:r>
                      <a:endParaRPr lang="en-IN" dirty="0"/>
                    </a:p>
                  </a:txBody>
                  <a:tcPr/>
                </a:tc>
                <a:tc>
                  <a:txBody>
                    <a:bodyPr/>
                    <a:lstStyle/>
                    <a:p>
                      <a:r>
                        <a:rPr lang="en-US" dirty="0" smtClean="0"/>
                        <a:t>1.2GHz</a:t>
                      </a:r>
                      <a:endParaRPr lang="en-IN" dirty="0"/>
                    </a:p>
                  </a:txBody>
                  <a:tcPr/>
                </a:tc>
                <a:tc>
                  <a:txBody>
                    <a:bodyPr/>
                    <a:lstStyle/>
                    <a:p>
                      <a:r>
                        <a:rPr lang="en-US" dirty="0" smtClean="0"/>
                        <a:t>1.5GHz</a:t>
                      </a:r>
                      <a:endParaRPr lang="en-IN" dirty="0"/>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z="2800" dirty="0">
                <a:solidFill>
                  <a:srgbClr val="0070C0"/>
                </a:solidFill>
              </a:rPr>
              <a:t>Next session…</a:t>
            </a:r>
          </a:p>
        </p:txBody>
      </p:sp>
      <p:sp>
        <p:nvSpPr>
          <p:cNvPr id="60419" name="Rectangle 3"/>
          <p:cNvSpPr>
            <a:spLocks noGrp="1" noChangeArrowheads="1"/>
          </p:cNvSpPr>
          <p:nvPr>
            <p:ph idx="1"/>
          </p:nvPr>
        </p:nvSpPr>
        <p:spPr>
          <a:xfrm>
            <a:off x="233363" y="2057400"/>
            <a:ext cx="8910637" cy="4322763"/>
          </a:xfrm>
        </p:spPr>
        <p:txBody>
          <a:bodyPr/>
          <a:lstStyle/>
          <a:p>
            <a:r>
              <a:rPr lang="en-US"/>
              <a:t>Limits on ILP…</a:t>
            </a:r>
          </a:p>
          <a:p>
            <a:r>
              <a:rPr lang="en-US"/>
              <a:t>What is the alternative to decrease CPI?</a:t>
            </a:r>
          </a:p>
          <a:p>
            <a:r>
              <a:rPr lang="en-US"/>
              <a:t>Software holds the key to future performance enhancement…</a:t>
            </a:r>
          </a:p>
          <a:p>
            <a:endParaRPr lang="en-US"/>
          </a:p>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2800" dirty="0">
                <a:solidFill>
                  <a:srgbClr val="0070C0"/>
                </a:solidFill>
              </a:rPr>
              <a:t>ILP</a:t>
            </a:r>
          </a:p>
        </p:txBody>
      </p:sp>
      <p:sp>
        <p:nvSpPr>
          <p:cNvPr id="54275" name="Rectangle 3"/>
          <p:cNvSpPr>
            <a:spLocks noGrp="1" noChangeArrowheads="1"/>
          </p:cNvSpPr>
          <p:nvPr>
            <p:ph idx="1"/>
          </p:nvPr>
        </p:nvSpPr>
        <p:spPr/>
        <p:txBody>
          <a:bodyPr>
            <a:normAutofit/>
          </a:bodyPr>
          <a:lstStyle/>
          <a:p>
            <a:pPr marL="457200" indent="-457200"/>
            <a:r>
              <a:rPr lang="en-US">
                <a:solidFill>
                  <a:srgbClr val="0332B7"/>
                </a:solidFill>
              </a:rPr>
              <a:t>Instruction-Level Parallelism</a:t>
            </a:r>
            <a:r>
              <a:rPr lang="en-US"/>
              <a:t> (</a:t>
            </a:r>
            <a:r>
              <a:rPr lang="en-US">
                <a:solidFill>
                  <a:srgbClr val="0332B7"/>
                </a:solidFill>
              </a:rPr>
              <a:t>ILP</a:t>
            </a:r>
            <a:r>
              <a:rPr lang="en-US"/>
              <a:t>): overlap the execution of instructions to improve performance keeping in mind the condition mentioned in the previous slide. </a:t>
            </a:r>
          </a:p>
          <a:p>
            <a:pPr marL="457200" indent="-457200">
              <a:buFont typeface="Wingdings" pitchFamily="2" charset="2"/>
              <a:buNone/>
            </a:pPr>
            <a:endParaRPr lang="en-US"/>
          </a:p>
          <a:p>
            <a:pPr marL="457200" indent="-457200"/>
            <a:r>
              <a:rPr lang="en-US"/>
              <a:t>2 approaches to exploit ILP:</a:t>
            </a:r>
          </a:p>
          <a:p>
            <a:pPr marL="782638" lvl="1" indent="-381000">
              <a:buFontTx/>
              <a:buChar char="•"/>
            </a:pPr>
            <a:r>
              <a:rPr lang="en-US" sz="2400" b="1"/>
              <a:t>Dynamic Scheduling</a:t>
            </a:r>
            <a:r>
              <a:rPr lang="en-US" sz="2400"/>
              <a:t>: Rely on hardware to help discover and exploit the parallelism </a:t>
            </a:r>
            <a:r>
              <a:rPr lang="en-US" sz="2400">
                <a:solidFill>
                  <a:srgbClr val="0332B7"/>
                </a:solidFill>
              </a:rPr>
              <a:t>dynamically. </a:t>
            </a:r>
            <a:endParaRPr lang="en-US" sz="2400"/>
          </a:p>
          <a:p>
            <a:pPr marL="782638" lvl="1" indent="-381000">
              <a:buFontTx/>
              <a:buChar char="•"/>
            </a:pPr>
            <a:r>
              <a:rPr lang="en-US" sz="2400" b="1"/>
              <a:t>Static scheduling</a:t>
            </a:r>
            <a:r>
              <a:rPr lang="en-US" sz="2400"/>
              <a:t>: Rely on software technology to find parallelism, </a:t>
            </a:r>
            <a:r>
              <a:rPr lang="en-US" sz="2400">
                <a:solidFill>
                  <a:srgbClr val="0332B7"/>
                </a:solidFill>
              </a:rPr>
              <a:t>statically</a:t>
            </a:r>
            <a:r>
              <a:rPr lang="en-US" sz="2400"/>
              <a:t> at compile-time.</a:t>
            </a:r>
          </a:p>
          <a:p>
            <a:pPr marL="782638" lvl="1" indent="-381000">
              <a:buFontTx/>
              <a:buChar char="•"/>
            </a:pPr>
            <a:endParaRPr lang="en-US" sz="2400"/>
          </a:p>
          <a:p>
            <a:pPr marL="457200" indent="-457200">
              <a:buFontTx/>
              <a:buChar char="•"/>
            </a:pPr>
            <a:r>
              <a:rPr lang="en-US"/>
              <a:t>It should be noted that scope of parallelism within a basic block is quite small.</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70C0"/>
                </a:solidFill>
              </a:rPr>
              <a:t>Superscalar Vs VLIW</a:t>
            </a:r>
            <a:endParaRPr lang="en-US" sz="2800" dirty="0">
              <a:solidFill>
                <a:srgbClr val="0070C0"/>
              </a:solidFill>
            </a:endParaRPr>
          </a:p>
        </p:txBody>
      </p:sp>
      <p:sp>
        <p:nvSpPr>
          <p:cNvPr id="3" name="Content Placeholder 2"/>
          <p:cNvSpPr>
            <a:spLocks noGrp="1"/>
          </p:cNvSpPr>
          <p:nvPr>
            <p:ph idx="1"/>
          </p:nvPr>
        </p:nvSpPr>
        <p:spPr/>
        <p:txBody>
          <a:bodyPr/>
          <a:lstStyle/>
          <a:p>
            <a:r>
              <a:rPr lang="en-US" altLang="en-US" b="1" dirty="0" smtClean="0">
                <a:solidFill>
                  <a:srgbClr val="0070C0"/>
                </a:solidFill>
              </a:rPr>
              <a:t>Superscalar:</a:t>
            </a:r>
          </a:p>
          <a:p>
            <a:pPr lvl="1"/>
            <a:r>
              <a:rPr lang="en-US" altLang="en-US" sz="2400" dirty="0" smtClean="0"/>
              <a:t>varying no. instructions/cycle (1 to 8), scheduled by compiler or by HW (Tomasulo)</a:t>
            </a:r>
          </a:p>
          <a:p>
            <a:pPr lvl="1"/>
            <a:r>
              <a:rPr lang="en-US" altLang="en-US" sz="2400" dirty="0" smtClean="0"/>
              <a:t>Qualcomm Scorpion, Krait, TI OMAP4, NVIDIA </a:t>
            </a:r>
            <a:r>
              <a:rPr lang="en-US" altLang="en-US" sz="2400" dirty="0" err="1" smtClean="0"/>
              <a:t>Tegra</a:t>
            </a:r>
            <a:r>
              <a:rPr lang="en-US" altLang="en-US" sz="2400" dirty="0" smtClean="0"/>
              <a:t> 2/3, Cortex A9, Intel Medfield</a:t>
            </a:r>
          </a:p>
          <a:p>
            <a:pPr lvl="1"/>
            <a:r>
              <a:rPr lang="en-IN" altLang="en-US" sz="2400" dirty="0" smtClean="0"/>
              <a:t>A superscalar architecture is one in which several instructions can be initiated simultaneously and executed independently.</a:t>
            </a:r>
          </a:p>
          <a:p>
            <a:r>
              <a:rPr lang="en-US" altLang="en-US" b="1" dirty="0" smtClean="0">
                <a:solidFill>
                  <a:srgbClr val="0070C0"/>
                </a:solidFill>
              </a:rPr>
              <a:t>Very Long Instruction Words VLIW: </a:t>
            </a:r>
          </a:p>
          <a:p>
            <a:pPr lvl="1"/>
            <a:r>
              <a:rPr lang="en-US" sz="2400" dirty="0" smtClean="0"/>
              <a:t>VLIW processors, in contrast, issue a fixed number of instructions formatted either as one large instruction or as a fixed instruction packet with the parallelism among instructions explicitly indicated by the instruction </a:t>
            </a:r>
            <a:r>
              <a:rPr lang="en-US" altLang="en-US" sz="2400" dirty="0" smtClean="0"/>
              <a:t/>
            </a:r>
            <a:br>
              <a:rPr lang="en-US" altLang="en-US" sz="2400" dirty="0" smtClean="0"/>
            </a:b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z="2800" dirty="0">
                <a:solidFill>
                  <a:srgbClr val="0070C0"/>
                </a:solidFill>
              </a:rPr>
              <a:t>Superscalar vs. VLIW</a:t>
            </a:r>
          </a:p>
        </p:txBody>
      </p:sp>
      <p:sp>
        <p:nvSpPr>
          <p:cNvPr id="58371" name="Rectangle 3"/>
          <p:cNvSpPr>
            <a:spLocks noGrp="1" noChangeArrowheads="1"/>
          </p:cNvSpPr>
          <p:nvPr>
            <p:ph idx="1"/>
          </p:nvPr>
        </p:nvSpPr>
        <p:spPr>
          <a:xfrm>
            <a:off x="233363" y="1384300"/>
            <a:ext cx="8910637" cy="5473700"/>
          </a:xfrm>
        </p:spPr>
        <p:txBody>
          <a:bodyPr/>
          <a:lstStyle/>
          <a:p>
            <a:r>
              <a:rPr lang="en-US" dirty="0" smtClean="0"/>
              <a:t>Which scheduling technique is better? Dynamic? Static?</a:t>
            </a:r>
            <a:endParaRPr lang="en-US" dirty="0"/>
          </a:p>
          <a:p>
            <a:r>
              <a:rPr lang="en-US" dirty="0"/>
              <a:t>Superscalar way: Let us build some hardware to take care of instruction scheduling.</a:t>
            </a:r>
          </a:p>
          <a:p>
            <a:r>
              <a:rPr lang="en-US" dirty="0"/>
              <a:t>VLIW: Let the compiler take care of the same.</a:t>
            </a:r>
          </a:p>
          <a:p>
            <a:r>
              <a:rPr lang="en-US" dirty="0"/>
              <a:t>Advantage of Superscalar: Uses existing ISA, hence compatible with legacy code.</a:t>
            </a:r>
          </a:p>
          <a:p>
            <a:r>
              <a:rPr lang="en-US" dirty="0"/>
              <a:t>VLIW: Not so…</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2800" dirty="0">
                <a:solidFill>
                  <a:srgbClr val="0070C0"/>
                </a:solidFill>
              </a:rPr>
              <a:t>Some Complication…</a:t>
            </a:r>
          </a:p>
        </p:txBody>
      </p:sp>
      <p:sp>
        <p:nvSpPr>
          <p:cNvPr id="51203" name="Rectangle 3"/>
          <p:cNvSpPr>
            <a:spLocks noGrp="1" noChangeArrowheads="1"/>
          </p:cNvSpPr>
          <p:nvPr>
            <p:ph idx="1"/>
          </p:nvPr>
        </p:nvSpPr>
        <p:spPr/>
        <p:txBody>
          <a:bodyPr>
            <a:normAutofit/>
          </a:bodyPr>
          <a:lstStyle/>
          <a:p>
            <a:r>
              <a:rPr lang="en-US" dirty="0"/>
              <a:t>Pipelines with multiple execution units…</a:t>
            </a:r>
          </a:p>
          <a:p>
            <a:endParaRPr lang="en-US" dirty="0"/>
          </a:p>
          <a:p>
            <a:endParaRPr lang="en-US" dirty="0"/>
          </a:p>
          <a:p>
            <a:endParaRPr lang="en-US" dirty="0"/>
          </a:p>
          <a:p>
            <a:endParaRPr lang="en-US" dirty="0"/>
          </a:p>
          <a:p>
            <a:endParaRPr lang="en-US" dirty="0"/>
          </a:p>
          <a:p>
            <a:endParaRPr lang="en-US" dirty="0"/>
          </a:p>
          <a:p>
            <a:r>
              <a:rPr lang="en-US" dirty="0"/>
              <a:t>Up to three instructions can simultaneously occupy the execution stage</a:t>
            </a:r>
          </a:p>
          <a:p>
            <a:r>
              <a:rPr lang="en-US" dirty="0"/>
              <a:t>Delay of each execution unit may be different.</a:t>
            </a:r>
          </a:p>
          <a:p>
            <a:r>
              <a:rPr lang="en-US" dirty="0" smtClean="0"/>
              <a:t>Most modern Application processors have such “deep pipeline” structure</a:t>
            </a:r>
            <a:endParaRPr lang="en-US" dirty="0"/>
          </a:p>
        </p:txBody>
      </p:sp>
      <p:grpSp>
        <p:nvGrpSpPr>
          <p:cNvPr id="2" name="Group 4"/>
          <p:cNvGrpSpPr>
            <a:grpSpLocks/>
          </p:cNvGrpSpPr>
          <p:nvPr/>
        </p:nvGrpSpPr>
        <p:grpSpPr bwMode="auto">
          <a:xfrm>
            <a:off x="838200" y="18288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1206"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1207"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1208"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1209" name="Rectangle 9"/>
              <p:cNvSpPr>
                <a:spLocks noChangeArrowheads="1"/>
              </p:cNvSpPr>
              <p:nvPr/>
            </p:nvSpPr>
            <p:spPr bwMode="gray">
              <a:xfrm>
                <a:off x="1587"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Issue</a:t>
                </a:r>
                <a:endParaRPr lang="en-GB" sz="1200" b="1">
                  <a:solidFill>
                    <a:schemeClr val="bg1"/>
                  </a:solidFill>
                </a:endParaRPr>
              </a:p>
            </p:txBody>
          </p:sp>
        </p:grpSp>
        <p:grpSp>
          <p:nvGrpSpPr>
            <p:cNvPr id="4" name="Group 10"/>
            <p:cNvGrpSpPr>
              <a:grpSpLocks/>
            </p:cNvGrpSpPr>
            <p:nvPr/>
          </p:nvGrpSpPr>
          <p:grpSpPr bwMode="auto">
            <a:xfrm>
              <a:off x="2210" y="2567"/>
              <a:ext cx="1430" cy="431"/>
              <a:chOff x="2857" y="890"/>
              <a:chExt cx="1430" cy="431"/>
            </a:xfrm>
          </p:grpSpPr>
          <p:sp>
            <p:nvSpPr>
              <p:cNvPr id="51211"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1212"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1213"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1214"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1216"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1217"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1218"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1220"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1221"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1222"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2800" dirty="0" smtClean="0">
                <a:solidFill>
                  <a:srgbClr val="0070C0"/>
                </a:solidFill>
              </a:rPr>
              <a:t>Dynamic Scheduling</a:t>
            </a:r>
            <a:endParaRPr lang="en-US" sz="2800" dirty="0">
              <a:solidFill>
                <a:srgbClr val="0070C0"/>
              </a:solidFill>
            </a:endParaRPr>
          </a:p>
        </p:txBody>
      </p:sp>
      <p:sp>
        <p:nvSpPr>
          <p:cNvPr id="52227" name="Rectangle 3"/>
          <p:cNvSpPr>
            <a:spLocks noGrp="1" noChangeArrowheads="1"/>
          </p:cNvSpPr>
          <p:nvPr>
            <p:ph idx="1"/>
          </p:nvPr>
        </p:nvSpPr>
        <p:spPr/>
        <p:txBody>
          <a:bodyPr>
            <a:normAutofit/>
          </a:bodyPr>
          <a:lstStyle/>
          <a:p>
            <a:r>
              <a:rPr lang="en-US" dirty="0"/>
              <a:t>Why do we need this stage?</a:t>
            </a:r>
          </a:p>
          <a:p>
            <a:endParaRPr lang="en-US" dirty="0"/>
          </a:p>
          <a:p>
            <a:endParaRPr lang="en-US" dirty="0"/>
          </a:p>
          <a:p>
            <a:endParaRPr lang="en-US" dirty="0"/>
          </a:p>
          <a:p>
            <a:endParaRPr lang="en-US" dirty="0"/>
          </a:p>
          <a:p>
            <a:endParaRPr lang="en-US" dirty="0">
              <a:solidFill>
                <a:srgbClr val="56127A"/>
              </a:solidFill>
            </a:endParaRPr>
          </a:p>
          <a:p>
            <a:endParaRPr lang="en-US" dirty="0"/>
          </a:p>
          <a:p>
            <a:r>
              <a:rPr lang="en-US" dirty="0"/>
              <a:t>Is the required function unit available?</a:t>
            </a:r>
          </a:p>
          <a:p>
            <a:r>
              <a:rPr lang="en-US" dirty="0"/>
              <a:t>Is the input data available? </a:t>
            </a:r>
            <a:r>
              <a:rPr lang="en-US" dirty="0" smtClean="0"/>
              <a:t>=&gt; </a:t>
            </a:r>
            <a:r>
              <a:rPr lang="en-US" dirty="0"/>
              <a:t>RAW?</a:t>
            </a:r>
          </a:p>
          <a:p>
            <a:r>
              <a:rPr lang="en-US" dirty="0"/>
              <a:t>Is it safe to write the destination? =&gt; </a:t>
            </a:r>
            <a:r>
              <a:rPr lang="en-US" dirty="0" smtClean="0"/>
              <a:t>WAR? WAW</a:t>
            </a:r>
            <a:r>
              <a:rPr lang="en-US" dirty="0"/>
              <a:t>?</a:t>
            </a:r>
          </a:p>
          <a:p>
            <a:r>
              <a:rPr lang="en-US" dirty="0"/>
              <a:t>Is there a structural conflict at the WB stage?</a:t>
            </a:r>
          </a:p>
          <a:p>
            <a:endParaRPr lang="en-US" dirty="0"/>
          </a:p>
          <a:p>
            <a:endParaRPr lang="en-US" dirty="0"/>
          </a:p>
        </p:txBody>
      </p:sp>
      <p:grpSp>
        <p:nvGrpSpPr>
          <p:cNvPr id="2" name="Group 4"/>
          <p:cNvGrpSpPr>
            <a:grpSpLocks/>
          </p:cNvGrpSpPr>
          <p:nvPr/>
        </p:nvGrpSpPr>
        <p:grpSpPr bwMode="auto">
          <a:xfrm>
            <a:off x="2209800" y="1600200"/>
            <a:ext cx="6073775" cy="2093913"/>
            <a:chOff x="287" y="2567"/>
            <a:chExt cx="3826" cy="1319"/>
          </a:xfrm>
        </p:grpSpPr>
        <p:grpSp>
          <p:nvGrpSpPr>
            <p:cNvPr id="3" name="Group 5"/>
            <p:cNvGrpSpPr>
              <a:grpSpLocks/>
            </p:cNvGrpSpPr>
            <p:nvPr/>
          </p:nvGrpSpPr>
          <p:grpSpPr bwMode="auto">
            <a:xfrm>
              <a:off x="287" y="3009"/>
              <a:ext cx="1906" cy="431"/>
              <a:chOff x="158" y="890"/>
              <a:chExt cx="1906" cy="431"/>
            </a:xfrm>
          </p:grpSpPr>
          <p:sp>
            <p:nvSpPr>
              <p:cNvPr id="52230" name="Rectangle 6"/>
              <p:cNvSpPr>
                <a:spLocks noChangeArrowheads="1"/>
              </p:cNvSpPr>
              <p:nvPr/>
            </p:nvSpPr>
            <p:spPr bwMode="gray">
              <a:xfrm>
                <a:off x="158" y="890"/>
                <a:ext cx="477"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1</a:t>
                </a:r>
              </a:p>
            </p:txBody>
          </p:sp>
          <p:sp>
            <p:nvSpPr>
              <p:cNvPr id="52231" name="Rectangle 7"/>
              <p:cNvSpPr>
                <a:spLocks noChangeArrowheads="1"/>
              </p:cNvSpPr>
              <p:nvPr/>
            </p:nvSpPr>
            <p:spPr bwMode="gray">
              <a:xfrm>
                <a:off x="635"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Fetch</a:t>
                </a:r>
              </a:p>
              <a:p>
                <a:pPr algn="ctr" eaLnBrk="0" hangingPunct="0"/>
                <a:r>
                  <a:rPr lang="en-US" sz="1200" b="1">
                    <a:solidFill>
                      <a:schemeClr val="bg1"/>
                    </a:solidFill>
                  </a:rPr>
                  <a:t>2</a:t>
                </a:r>
              </a:p>
            </p:txBody>
          </p:sp>
          <p:sp>
            <p:nvSpPr>
              <p:cNvPr id="52232" name="Rectangle 8"/>
              <p:cNvSpPr>
                <a:spLocks noChangeArrowheads="1"/>
              </p:cNvSpPr>
              <p:nvPr/>
            </p:nvSpPr>
            <p:spPr bwMode="gray">
              <a:xfrm>
                <a:off x="1111" y="890"/>
                <a:ext cx="476" cy="431"/>
              </a:xfrm>
              <a:prstGeom prst="rect">
                <a:avLst/>
              </a:prstGeom>
              <a:solidFill>
                <a:schemeClr val="tx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Decode</a:t>
                </a:r>
              </a:p>
            </p:txBody>
          </p:sp>
          <p:sp>
            <p:nvSpPr>
              <p:cNvPr id="52233" name="Rectangle 9"/>
              <p:cNvSpPr>
                <a:spLocks noChangeArrowheads="1"/>
              </p:cNvSpPr>
              <p:nvPr/>
            </p:nvSpPr>
            <p:spPr bwMode="gray">
              <a:xfrm>
                <a:off x="1587" y="890"/>
                <a:ext cx="477" cy="431"/>
              </a:xfrm>
              <a:prstGeom prst="rect">
                <a:avLst/>
              </a:prstGeom>
              <a:solidFill>
                <a:srgbClr val="CCFFFF"/>
              </a:solidFill>
              <a:ln w="25400" algn="ctr">
                <a:solidFill>
                  <a:schemeClr val="tx1"/>
                </a:solidFill>
                <a:miter lim="800000"/>
                <a:headEnd/>
                <a:tailEnd/>
              </a:ln>
              <a:effectLst/>
            </p:spPr>
            <p:txBody>
              <a:bodyPr wrap="none" anchor="ctr"/>
              <a:lstStyle/>
              <a:p>
                <a:pPr algn="ctr" eaLnBrk="0" hangingPunct="0"/>
                <a:r>
                  <a:rPr lang="en-US" sz="1200" b="1"/>
                  <a:t>Issue</a:t>
                </a:r>
                <a:endParaRPr lang="en-GB" sz="1200" b="1"/>
              </a:p>
            </p:txBody>
          </p:sp>
        </p:grpSp>
        <p:grpSp>
          <p:nvGrpSpPr>
            <p:cNvPr id="4" name="Group 10"/>
            <p:cNvGrpSpPr>
              <a:grpSpLocks/>
            </p:cNvGrpSpPr>
            <p:nvPr/>
          </p:nvGrpSpPr>
          <p:grpSpPr bwMode="auto">
            <a:xfrm>
              <a:off x="2210" y="2567"/>
              <a:ext cx="1430" cy="431"/>
              <a:chOff x="2857" y="890"/>
              <a:chExt cx="1430" cy="431"/>
            </a:xfrm>
          </p:grpSpPr>
          <p:sp>
            <p:nvSpPr>
              <p:cNvPr id="52235" name="Rectangle 11"/>
              <p:cNvSpPr>
                <a:spLocks noChangeArrowheads="1"/>
              </p:cNvSpPr>
              <p:nvPr/>
            </p:nvSpPr>
            <p:spPr bwMode="gray">
              <a:xfrm>
                <a:off x="2857"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Shift</a:t>
                </a:r>
              </a:p>
            </p:txBody>
          </p:sp>
          <p:sp>
            <p:nvSpPr>
              <p:cNvPr id="52236" name="Rectangle 12"/>
              <p:cNvSpPr>
                <a:spLocks noChangeArrowheads="1"/>
              </p:cNvSpPr>
              <p:nvPr/>
            </p:nvSpPr>
            <p:spPr bwMode="gray">
              <a:xfrm>
                <a:off x="3334"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ALU</a:t>
                </a:r>
              </a:p>
            </p:txBody>
          </p:sp>
          <p:sp>
            <p:nvSpPr>
              <p:cNvPr id="52237" name="Rectangle 13"/>
              <p:cNvSpPr>
                <a:spLocks noChangeArrowheads="1"/>
              </p:cNvSpPr>
              <p:nvPr/>
            </p:nvSpPr>
            <p:spPr bwMode="gray">
              <a:xfrm>
                <a:off x="3810" y="890"/>
                <a:ext cx="477" cy="431"/>
              </a:xfrm>
              <a:prstGeom prst="rect">
                <a:avLst/>
              </a:prstGeom>
              <a:solidFill>
                <a:schemeClr val="bg2"/>
              </a:solidFill>
              <a:ln w="25400" algn="ctr">
                <a:solidFill>
                  <a:schemeClr val="tx1"/>
                </a:solidFill>
                <a:miter lim="800000"/>
                <a:headEnd/>
                <a:tailEnd/>
              </a:ln>
              <a:effectLst/>
            </p:spPr>
            <p:txBody>
              <a:bodyPr wrap="none" anchor="ctr"/>
              <a:lstStyle/>
              <a:p>
                <a:pPr algn="ctr" eaLnBrk="0" hangingPunct="0">
                  <a:lnSpc>
                    <a:spcPct val="90000"/>
                  </a:lnSpc>
                </a:pPr>
                <a:r>
                  <a:rPr lang="en-US" sz="1200" b="1">
                    <a:solidFill>
                      <a:schemeClr val="bg1"/>
                    </a:solidFill>
                  </a:rPr>
                  <a:t>Saturate</a:t>
                </a:r>
                <a:endParaRPr lang="en-GB" sz="1200">
                  <a:solidFill>
                    <a:schemeClr val="bg1"/>
                  </a:solidFill>
                </a:endParaRPr>
              </a:p>
            </p:txBody>
          </p:sp>
        </p:grpSp>
        <p:sp>
          <p:nvSpPr>
            <p:cNvPr id="52238" name="Rectangle 14"/>
            <p:cNvSpPr>
              <a:spLocks noChangeArrowheads="1"/>
            </p:cNvSpPr>
            <p:nvPr/>
          </p:nvSpPr>
          <p:spPr bwMode="gray">
            <a:xfrm>
              <a:off x="3637" y="2567"/>
              <a:ext cx="476" cy="1319"/>
            </a:xfrm>
            <a:prstGeom prst="rect">
              <a:avLst/>
            </a:prstGeom>
            <a:solidFill>
              <a:schemeClr val="accent1"/>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Write</a:t>
              </a:r>
            </a:p>
            <a:p>
              <a:pPr algn="ctr" eaLnBrk="0" hangingPunct="0"/>
              <a:r>
                <a:rPr lang="en-US" sz="1200" b="1">
                  <a:solidFill>
                    <a:schemeClr val="bg1"/>
                  </a:solidFill>
                </a:rPr>
                <a:t>back</a:t>
              </a:r>
              <a:endParaRPr lang="en-GB" sz="1200" b="1">
                <a:solidFill>
                  <a:schemeClr val="bg1"/>
                </a:solidFill>
              </a:endParaRPr>
            </a:p>
          </p:txBody>
        </p:sp>
        <p:grpSp>
          <p:nvGrpSpPr>
            <p:cNvPr id="5" name="Group 15"/>
            <p:cNvGrpSpPr>
              <a:grpSpLocks/>
            </p:cNvGrpSpPr>
            <p:nvPr/>
          </p:nvGrpSpPr>
          <p:grpSpPr bwMode="auto">
            <a:xfrm>
              <a:off x="2202" y="3009"/>
              <a:ext cx="1430" cy="431"/>
              <a:chOff x="2880" y="1616"/>
              <a:chExt cx="1430" cy="431"/>
            </a:xfrm>
          </p:grpSpPr>
          <p:sp>
            <p:nvSpPr>
              <p:cNvPr id="52240" name="Rectangle 16"/>
              <p:cNvSpPr>
                <a:spLocks noChangeArrowheads="1"/>
              </p:cNvSpPr>
              <p:nvPr/>
            </p:nvSpPr>
            <p:spPr bwMode="gray">
              <a:xfrm>
                <a:off x="2880"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1</a:t>
                </a:r>
              </a:p>
            </p:txBody>
          </p:sp>
          <p:sp>
            <p:nvSpPr>
              <p:cNvPr id="52241" name="Rectangle 17"/>
              <p:cNvSpPr>
                <a:spLocks noChangeArrowheads="1"/>
              </p:cNvSpPr>
              <p:nvPr/>
            </p:nvSpPr>
            <p:spPr bwMode="gray">
              <a:xfrm>
                <a:off x="3357"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2</a:t>
                </a:r>
              </a:p>
            </p:txBody>
          </p:sp>
          <p:sp>
            <p:nvSpPr>
              <p:cNvPr id="52242" name="Rectangle 18"/>
              <p:cNvSpPr>
                <a:spLocks noChangeArrowheads="1"/>
              </p:cNvSpPr>
              <p:nvPr/>
            </p:nvSpPr>
            <p:spPr bwMode="gray">
              <a:xfrm>
                <a:off x="3833" y="1616"/>
                <a:ext cx="477" cy="431"/>
              </a:xfrm>
              <a:prstGeom prst="rect">
                <a:avLst/>
              </a:prstGeom>
              <a:solidFill>
                <a:schemeClr val="folHlink"/>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MAC</a:t>
                </a:r>
              </a:p>
              <a:p>
                <a:pPr algn="ctr" eaLnBrk="0" hangingPunct="0"/>
                <a:r>
                  <a:rPr lang="en-US" sz="1200" b="1">
                    <a:solidFill>
                      <a:schemeClr val="bg1"/>
                    </a:solidFill>
                  </a:rPr>
                  <a:t>3</a:t>
                </a:r>
              </a:p>
            </p:txBody>
          </p:sp>
        </p:grpSp>
        <p:grpSp>
          <p:nvGrpSpPr>
            <p:cNvPr id="6" name="Group 19"/>
            <p:cNvGrpSpPr>
              <a:grpSpLocks/>
            </p:cNvGrpSpPr>
            <p:nvPr/>
          </p:nvGrpSpPr>
          <p:grpSpPr bwMode="auto">
            <a:xfrm>
              <a:off x="2208" y="3455"/>
              <a:ext cx="1429" cy="431"/>
              <a:chOff x="2880" y="2228"/>
              <a:chExt cx="1429" cy="431"/>
            </a:xfrm>
          </p:grpSpPr>
          <p:sp>
            <p:nvSpPr>
              <p:cNvPr id="52244" name="Rectangle 20"/>
              <p:cNvSpPr>
                <a:spLocks noChangeArrowheads="1"/>
              </p:cNvSpPr>
              <p:nvPr/>
            </p:nvSpPr>
            <p:spPr bwMode="gray">
              <a:xfrm>
                <a:off x="2880"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Address</a:t>
                </a:r>
              </a:p>
            </p:txBody>
          </p:sp>
          <p:sp>
            <p:nvSpPr>
              <p:cNvPr id="52245" name="Rectangle 21"/>
              <p:cNvSpPr>
                <a:spLocks noChangeArrowheads="1"/>
              </p:cNvSpPr>
              <p:nvPr/>
            </p:nvSpPr>
            <p:spPr bwMode="gray">
              <a:xfrm>
                <a:off x="3356" y="2228"/>
                <a:ext cx="476"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1</a:t>
                </a:r>
              </a:p>
            </p:txBody>
          </p:sp>
          <p:sp>
            <p:nvSpPr>
              <p:cNvPr id="52246" name="Rectangle 22"/>
              <p:cNvSpPr>
                <a:spLocks noChangeArrowheads="1"/>
              </p:cNvSpPr>
              <p:nvPr/>
            </p:nvSpPr>
            <p:spPr bwMode="gray">
              <a:xfrm>
                <a:off x="3832" y="2228"/>
                <a:ext cx="477" cy="431"/>
              </a:xfrm>
              <a:prstGeom prst="rect">
                <a:avLst/>
              </a:prstGeom>
              <a:solidFill>
                <a:schemeClr val="accent2"/>
              </a:solidFill>
              <a:ln w="25400" algn="ctr">
                <a:solidFill>
                  <a:schemeClr val="tx1"/>
                </a:solidFill>
                <a:miter lim="800000"/>
                <a:headEnd/>
                <a:tailEnd/>
              </a:ln>
              <a:effectLst/>
            </p:spPr>
            <p:txBody>
              <a:bodyPr wrap="none" anchor="ctr"/>
              <a:lstStyle/>
              <a:p>
                <a:pPr algn="ctr" eaLnBrk="0" hangingPunct="0"/>
                <a:r>
                  <a:rPr lang="en-US" sz="1200" b="1">
                    <a:solidFill>
                      <a:schemeClr val="bg1"/>
                    </a:solidFill>
                  </a:rPr>
                  <a:t>Data</a:t>
                </a:r>
              </a:p>
              <a:p>
                <a:pPr algn="ctr" eaLnBrk="0" hangingPunct="0"/>
                <a:r>
                  <a:rPr lang="en-US" sz="1200" b="1">
                    <a:solidFill>
                      <a:schemeClr val="bg1"/>
                    </a:solidFill>
                  </a:rPr>
                  <a:t>Cache</a:t>
                </a:r>
              </a:p>
              <a:p>
                <a:pPr algn="ctr" eaLnBrk="0" hangingPunct="0"/>
                <a:r>
                  <a:rPr lang="en-US" sz="1200" b="1">
                    <a:solidFill>
                      <a:schemeClr val="bg1"/>
                    </a:solidFill>
                  </a:rPr>
                  <a:t>2</a:t>
                </a:r>
              </a:p>
            </p:txBody>
          </p:sp>
        </p:grpSp>
      </p:grpSp>
      <p:sp>
        <p:nvSpPr>
          <p:cNvPr id="52247" name="Oval 23"/>
          <p:cNvSpPr>
            <a:spLocks noChangeArrowheads="1"/>
          </p:cNvSpPr>
          <p:nvPr/>
        </p:nvSpPr>
        <p:spPr bwMode="auto">
          <a:xfrm>
            <a:off x="4343400" y="2133600"/>
            <a:ext cx="990600" cy="1066800"/>
          </a:xfrm>
          <a:prstGeom prst="ellipse">
            <a:avLst/>
          </a:prstGeom>
          <a:noFill/>
          <a:ln w="38100">
            <a:solidFill>
              <a:srgbClr val="F73703"/>
            </a:solidFill>
            <a:round/>
            <a:headEnd/>
            <a:tailEnd/>
          </a:ln>
          <a:effectLst/>
        </p:spPr>
        <p:txBody>
          <a:bodyPr wrap="none" anchor="ctr"/>
          <a:lstStyle/>
          <a:p>
            <a:endParaRPr lang="en-US"/>
          </a:p>
        </p:txBody>
      </p:sp>
      <p:sp>
        <p:nvSpPr>
          <p:cNvPr id="52248" name="Line 24"/>
          <p:cNvSpPr>
            <a:spLocks noChangeShapeType="1"/>
          </p:cNvSpPr>
          <p:nvPr/>
        </p:nvSpPr>
        <p:spPr bwMode="auto">
          <a:xfrm>
            <a:off x="4419600" y="1219200"/>
            <a:ext cx="304800" cy="914400"/>
          </a:xfrm>
          <a:prstGeom prst="line">
            <a:avLst/>
          </a:prstGeom>
          <a:noFill/>
          <a:ln w="28575">
            <a:solidFill>
              <a:srgbClr val="F73703"/>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RM_confidential_2003_0409">
  <a:themeElements>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fontScheme name="ARM_confidential_2003_04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rgbClr val="000000"/>
            </a:solidFill>
            <a:effectLst/>
            <a:latin typeface="Arial" charset="0"/>
            <a:ea typeface="MS PGothic" pitchFamily="34" charset="-128"/>
          </a:defRPr>
        </a:defPPr>
      </a:lstStyle>
    </a:lnDef>
  </a:objectDefaults>
  <a:extraClrSchemeLst>
    <a:extraClrScheme>
      <a:clrScheme name="ARM_confidential_2003_0409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6190</TotalTime>
  <Words>2139</Words>
  <Application>Microsoft Office PowerPoint</Application>
  <PresentationFormat>On-screen Show (4:3)</PresentationFormat>
  <Paragraphs>482</Paragraphs>
  <Slides>44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ARM_confidential_2003_0409</vt:lpstr>
      <vt:lpstr>Worksheet</vt:lpstr>
      <vt:lpstr>Module 29 - 31</vt:lpstr>
      <vt:lpstr>Outline</vt:lpstr>
      <vt:lpstr>Overview of Techniques used for reducing stalls</vt:lpstr>
      <vt:lpstr>Getting CPI below 1…</vt:lpstr>
      <vt:lpstr>ILP</vt:lpstr>
      <vt:lpstr>Superscalar Vs VLIW</vt:lpstr>
      <vt:lpstr>Superscalar vs. VLIW</vt:lpstr>
      <vt:lpstr>Some Complication…</vt:lpstr>
      <vt:lpstr>Dynamic Scheduling</vt:lpstr>
      <vt:lpstr>In order and Out of Order (OOO)  issue</vt:lpstr>
      <vt:lpstr>Superscalar</vt:lpstr>
      <vt:lpstr>Things to consider in Multiple Issue</vt:lpstr>
      <vt:lpstr>Tomasulo Organization (a technique for dynamic scheduling)</vt:lpstr>
      <vt:lpstr>Reservation Station Components</vt:lpstr>
      <vt:lpstr>Three Stages of Tomasulo Algorithm</vt:lpstr>
      <vt:lpstr>Tomasulo Example</vt:lpstr>
      <vt:lpstr>Tomasulo Example Cycle 1</vt:lpstr>
      <vt:lpstr>Tomasulo Example Cycle 2</vt:lpstr>
      <vt:lpstr>Tomasulo Example Cycle 3</vt:lpstr>
      <vt:lpstr>Tomasulo Example Cycle 4</vt:lpstr>
      <vt:lpstr>Tomasulo Example Cycle 5</vt:lpstr>
      <vt:lpstr>Tomasulo Example Cycle 6</vt:lpstr>
      <vt:lpstr>Tomasulo Example Cycle 7</vt:lpstr>
      <vt:lpstr>Tomasulo Example Cycle 8</vt:lpstr>
      <vt:lpstr>Tomasulo Example Cycle 9</vt:lpstr>
      <vt:lpstr>Tomasulo Example Cycle 10</vt:lpstr>
      <vt:lpstr>Tomasulo Example Cycle 11</vt:lpstr>
      <vt:lpstr>Tomasulo Example Cycle 12</vt:lpstr>
      <vt:lpstr>Tomasulo Example Cycle 13</vt:lpstr>
      <vt:lpstr>Tomasulo Example Cycle 14</vt:lpstr>
      <vt:lpstr>Tomasulo Example Cycle 15</vt:lpstr>
      <vt:lpstr>Tomasulo Example Cycle 16</vt:lpstr>
      <vt:lpstr>Loop Level Parallelism (LLP)</vt:lpstr>
      <vt:lpstr>Loop without scheduling… </vt:lpstr>
      <vt:lpstr>Loop with Static Scheduling…</vt:lpstr>
      <vt:lpstr>Loop unrolling</vt:lpstr>
      <vt:lpstr>Loop unrolling + Scheduling </vt:lpstr>
      <vt:lpstr>Software Pipelining and Trace Scheduling</vt:lpstr>
      <vt:lpstr>Example of Software Pipelining</vt:lpstr>
      <vt:lpstr>Speculation….</vt:lpstr>
      <vt:lpstr>Trace Scheduling </vt:lpstr>
      <vt:lpstr>How much to speculate?</vt:lpstr>
      <vt:lpstr>Architecture Comparison</vt:lpstr>
      <vt:lpstr>Next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Amit</dc:creator>
  <cp:lastModifiedBy>Amit</cp:lastModifiedBy>
  <cp:revision>58</cp:revision>
  <dcterms:created xsi:type="dcterms:W3CDTF">2009-05-18T13:22:32Z</dcterms:created>
  <dcterms:modified xsi:type="dcterms:W3CDTF">2018-10-31T04:04:20Z</dcterms:modified>
</cp:coreProperties>
</file>