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0"/>
  </p:notesMasterIdLst>
  <p:handoutMasterIdLst>
    <p:handoutMasterId r:id="rId41"/>
  </p:handoutMasterIdLst>
  <p:sldIdLst>
    <p:sldId id="271" r:id="rId2"/>
    <p:sldId id="314" r:id="rId3"/>
    <p:sldId id="273" r:id="rId4"/>
    <p:sldId id="274" r:id="rId5"/>
    <p:sldId id="275" r:id="rId6"/>
    <p:sldId id="312" r:id="rId7"/>
    <p:sldId id="277" r:id="rId8"/>
    <p:sldId id="329" r:id="rId9"/>
    <p:sldId id="278" r:id="rId10"/>
    <p:sldId id="279" r:id="rId11"/>
    <p:sldId id="280" r:id="rId12"/>
    <p:sldId id="315" r:id="rId13"/>
    <p:sldId id="281" r:id="rId14"/>
    <p:sldId id="316" r:id="rId15"/>
    <p:sldId id="330" r:id="rId16"/>
    <p:sldId id="307" r:id="rId17"/>
    <p:sldId id="331" r:id="rId18"/>
    <p:sldId id="283" r:id="rId19"/>
    <p:sldId id="284" r:id="rId20"/>
    <p:sldId id="317" r:id="rId21"/>
    <p:sldId id="286" r:id="rId22"/>
    <p:sldId id="287" r:id="rId23"/>
    <p:sldId id="358" r:id="rId24"/>
    <p:sldId id="288" r:id="rId25"/>
    <p:sldId id="318" r:id="rId26"/>
    <p:sldId id="289" r:id="rId27"/>
    <p:sldId id="319" r:id="rId28"/>
    <p:sldId id="290" r:id="rId29"/>
    <p:sldId id="320" r:id="rId30"/>
    <p:sldId id="321" r:id="rId31"/>
    <p:sldId id="322" r:id="rId32"/>
    <p:sldId id="323" r:id="rId33"/>
    <p:sldId id="324" r:id="rId34"/>
    <p:sldId id="291" r:id="rId35"/>
    <p:sldId id="359" r:id="rId36"/>
    <p:sldId id="361" r:id="rId37"/>
    <p:sldId id="293" r:id="rId38"/>
    <p:sldId id="325" r:id="rId3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E4EE"/>
    <a:srgbClr val="CCEECC"/>
    <a:srgbClr val="FFCDCD"/>
    <a:srgbClr val="FFF0A3"/>
    <a:srgbClr val="FF3399"/>
    <a:srgbClr val="9A8B7C"/>
    <a:srgbClr val="95B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7" autoAdjust="0"/>
    <p:restoredTop sz="87810" autoAdjust="0"/>
  </p:normalViewPr>
  <p:slideViewPr>
    <p:cSldViewPr snapToGrid="0">
      <p:cViewPr>
        <p:scale>
          <a:sx n="80" d="100"/>
          <a:sy n="80" d="100"/>
        </p:scale>
        <p:origin x="-14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65" cy="47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213" y="0"/>
            <a:ext cx="3170265" cy="47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907"/>
            <a:ext cx="3170265" cy="47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213" y="9119907"/>
            <a:ext cx="3170265" cy="47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BCEC63-4202-421F-89C2-FE59A3966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65" cy="47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13" y="0"/>
            <a:ext cx="3170265" cy="47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66" y="4559953"/>
            <a:ext cx="5851471" cy="43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907"/>
            <a:ext cx="3170265" cy="47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13" y="9119907"/>
            <a:ext cx="3170265" cy="47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0ACF49-02FB-4312-831A-4AA509DA6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8504C4-B8C0-46F1-BAB4-BB5D4291A74D}" type="slidenum">
              <a:rPr lang="en-US"/>
              <a:pPr/>
              <a:t>1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8588" y="882650"/>
            <a:ext cx="4502150" cy="3376613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77239"/>
            <a:ext cx="5366173" cy="4338876"/>
          </a:xfrm>
        </p:spPr>
        <p:txBody>
          <a:bodyPr/>
          <a:lstStyle/>
          <a:p>
            <a:r>
              <a:rPr lang="en-US"/>
              <a:t>v10: 28/04/03, Chris Shore</a:t>
            </a:r>
          </a:p>
          <a:p>
            <a:r>
              <a:rPr lang="en-US"/>
              <a:t>slide 4: added China to text (already on graphic). Updated employee count and geographical distribution.</a:t>
            </a:r>
          </a:p>
          <a:p>
            <a:r>
              <a:rPr lang="en-US"/>
              <a:t>slide 19: added V6</a:t>
            </a:r>
          </a:p>
          <a:p>
            <a:r>
              <a:rPr lang="en-US"/>
              <a:t>slides 32: Imported from RV Overview to replace original ADS slide.</a:t>
            </a:r>
          </a:p>
          <a:p>
            <a:r>
              <a:rPr lang="en-US"/>
              <a:t>slide 33: New general debug architecture diagram</a:t>
            </a:r>
          </a:p>
          <a:p>
            <a:r>
              <a:rPr lang="en-US"/>
              <a:t>slide 34: new product montage (crib in notes)</a:t>
            </a:r>
          </a:p>
          <a:p>
            <a:r>
              <a:rPr lang="en-US"/>
              <a:t>slide 35: New question about embedded trace.</a:t>
            </a:r>
          </a:p>
          <a:p>
            <a:endParaRPr lang="en-US"/>
          </a:p>
          <a:p>
            <a:r>
              <a:rPr lang="en-US"/>
              <a:t>v09: 19/11/02, Chris Shore</a:t>
            </a:r>
          </a:p>
          <a:p>
            <a:r>
              <a:rPr lang="en-US"/>
              <a:t>slides 6-8: New slides showing IP deployment (imported from 926 core module)</a:t>
            </a:r>
          </a:p>
          <a:p>
            <a:endParaRPr lang="en-US"/>
          </a:p>
          <a:p>
            <a:r>
              <a:rPr lang="en-US"/>
              <a:t>v08: 08/02, Rob Levy</a:t>
            </a:r>
          </a:p>
          <a:p>
            <a:r>
              <a:rPr lang="en-US"/>
              <a:t>- Style update, black &amp; white view amended</a:t>
            </a:r>
          </a:p>
          <a:p>
            <a:endParaRPr lang="en-US"/>
          </a:p>
          <a:p>
            <a:r>
              <a:rPr lang="en-US"/>
              <a:t>v07: 12/01, CJS</a:t>
            </a:r>
          </a:p>
          <a:p>
            <a:r>
              <a:rPr lang="en-US"/>
              <a:t>Main changes:</a:t>
            </a:r>
          </a:p>
          <a:p>
            <a:r>
              <a:rPr lang="en-US"/>
              <a:t>- ARM Development Boards slide removed (now in Debug Solutions module)</a:t>
            </a:r>
          </a:p>
          <a:p>
            <a:r>
              <a:rPr lang="en-US"/>
              <a:t>- Register set slides re-ordered so that the animated graphic comes first</a:t>
            </a:r>
          </a:p>
          <a:p>
            <a:r>
              <a:rPr lang="en-US"/>
              <a:t>- slide 12: Q bit in v5TEJ as well as v5TE</a:t>
            </a:r>
          </a:p>
          <a:p>
            <a:r>
              <a:rPr lang="en-US"/>
              <a:t>- slide 14: CPSR changes rephrased slightly</a:t>
            </a:r>
          </a:p>
          <a:p>
            <a:r>
              <a:rPr lang="en-US"/>
              <a:t>- slide 16: reference to v5T removed.</a:t>
            </a:r>
          </a:p>
          <a:p>
            <a:r>
              <a:rPr lang="en-US"/>
              <a:t>- slide 27: EASY/Micropack replaced with ADK/ACT</a:t>
            </a:r>
          </a:p>
          <a:p>
            <a:r>
              <a:rPr lang="en-US"/>
              <a:t>- slide 30: Trace slide updated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97904-85CA-4978-BA59-50C86974922F}" type="slidenum">
              <a:rPr lang="en-US"/>
              <a:pPr/>
              <a:t>32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gdhgfdgf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US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88517E2-CDF0-439F-BC28-1820066F2C44}" type="slidenum">
              <a:rPr lang="en-US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8910637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363" y="3719513"/>
            <a:ext cx="8910637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combinedfoot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US"/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US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8A2B72DB-FD2F-4CF1-9466-2F684CABE4B3}" type="slidenum">
              <a:rPr lang="en-US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924800" cy="43434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Computer Architecture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4200" dirty="0"/>
              <a:t/>
            </a:r>
            <a:br>
              <a:rPr lang="en-US" sz="4200" dirty="0"/>
            </a:br>
            <a:r>
              <a:rPr lang="en-US" sz="4200" dirty="0"/>
              <a:t/>
            </a:r>
            <a:br>
              <a:rPr lang="en-US" sz="4200" dirty="0"/>
            </a:br>
            <a:r>
              <a:rPr lang="en-US" sz="2800" dirty="0"/>
              <a:t>Part 1</a:t>
            </a:r>
            <a:r>
              <a:rPr lang="en-US" sz="4200" dirty="0"/>
              <a:t>                      </a:t>
            </a:r>
            <a:br>
              <a:rPr lang="en-US" sz="4200" dirty="0"/>
            </a:br>
            <a:r>
              <a:rPr lang="en-US" sz="2800" dirty="0" smtClean="0"/>
              <a:t>The Concepts</a:t>
            </a:r>
            <a:r>
              <a:rPr lang="en-US" sz="4200" dirty="0"/>
              <a:t/>
            </a:r>
            <a:br>
              <a:rPr lang="en-US" sz="4200" dirty="0"/>
            </a:br>
            <a:r>
              <a:rPr lang="en-US" sz="4200" dirty="0"/>
              <a:t>                      </a:t>
            </a:r>
            <a:br>
              <a:rPr lang="en-US" sz="4200" dirty="0"/>
            </a:br>
            <a:r>
              <a:rPr lang="en-US" sz="2800" dirty="0" smtClean="0"/>
              <a:t>Module 5 - 15</a:t>
            </a:r>
            <a:endParaRPr lang="en-US" sz="4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Data Hazard (continued)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17488" y="1545771"/>
            <a:ext cx="8775700" cy="4834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WAR Hazard </a:t>
            </a:r>
            <a:r>
              <a:rPr lang="en-US" dirty="0"/>
              <a:t>(Write after Read) – Due to Anti-dependence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Instr I writes operand </a:t>
            </a:r>
            <a:r>
              <a:rPr lang="en-US" i="1" u="sng" dirty="0">
                <a:solidFill>
                  <a:srgbClr val="990000"/>
                </a:solidFill>
              </a:rPr>
              <a:t>before</a:t>
            </a:r>
            <a:r>
              <a:rPr lang="en-US" dirty="0"/>
              <a:t> Instr J</a:t>
            </a:r>
            <a:r>
              <a:rPr lang="en-US" baseline="-25000" dirty="0"/>
              <a:t> </a:t>
            </a:r>
            <a:r>
              <a:rPr lang="en-US" dirty="0"/>
              <a:t>reads it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 </a:t>
            </a:r>
            <a:r>
              <a:rPr lang="en-US" dirty="0"/>
              <a:t>problem of WAR hazard in </a:t>
            </a:r>
            <a:r>
              <a:rPr lang="en-US" dirty="0" smtClean="0"/>
              <a:t>simple “in-line” pipelining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Will cause a problem in multiple issue, out of order execution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95538" y="2689225"/>
            <a:ext cx="3700463" cy="828675"/>
            <a:chOff x="2037" y="1934"/>
            <a:chExt cx="2331" cy="522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2256" y="1934"/>
              <a:ext cx="2112" cy="52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I: </a:t>
              </a:r>
              <a:r>
                <a:rPr lang="en-US" sz="2400" b="1" dirty="0" smtClean="0">
                  <a:latin typeface="Courier New" pitchFamily="49" charset="0"/>
                </a:rPr>
                <a:t>SUB R4,</a:t>
              </a:r>
              <a:r>
                <a:rPr lang="en-US" sz="2400" b="1" dirty="0" smtClean="0">
                  <a:solidFill>
                    <a:srgbClr val="990000"/>
                  </a:solidFill>
                  <a:latin typeface="Courier New" pitchFamily="49" charset="0"/>
                </a:rPr>
                <a:t>R1</a:t>
              </a:r>
              <a:r>
                <a:rPr lang="en-US" sz="2400" b="1" dirty="0" smtClean="0">
                  <a:latin typeface="Courier New" pitchFamily="49" charset="0"/>
                </a:rPr>
                <a:t>,R3 </a:t>
              </a:r>
              <a:endParaRPr lang="en-US" sz="2400" b="1" dirty="0">
                <a:latin typeface="Courier New" pitchFamily="49" charset="0"/>
              </a:endParaRPr>
            </a:p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J: add </a:t>
              </a:r>
              <a:r>
                <a:rPr lang="en-US" sz="2400" b="1" dirty="0" smtClean="0">
                  <a:solidFill>
                    <a:srgbClr val="990000"/>
                  </a:solidFill>
                  <a:latin typeface="Courier New" pitchFamily="49" charset="0"/>
                </a:rPr>
                <a:t>R1</a:t>
              </a:r>
              <a:r>
                <a:rPr lang="en-US" sz="2400" b="1" dirty="0" smtClean="0">
                  <a:latin typeface="Courier New" pitchFamily="49" charset="0"/>
                </a:rPr>
                <a:t>,R2,R3</a:t>
              </a:r>
              <a:endParaRPr lang="en-US" sz="2400" b="1" dirty="0">
                <a:latin typeface="Courier New" pitchFamily="49" charset="0"/>
              </a:endParaRPr>
            </a:p>
          </p:txBody>
        </p:sp>
        <p:sp>
          <p:nvSpPr>
            <p:cNvPr id="22534" name="Arc 6"/>
            <p:cNvSpPr>
              <a:spLocks/>
            </p:cNvSpPr>
            <p:nvPr/>
          </p:nvSpPr>
          <p:spPr bwMode="auto">
            <a:xfrm flipH="1" flipV="1">
              <a:off x="2037" y="2037"/>
              <a:ext cx="295" cy="288"/>
            </a:xfrm>
            <a:custGeom>
              <a:avLst/>
              <a:gdLst>
                <a:gd name="G0" fmla="+- 2932 0 0"/>
                <a:gd name="G1" fmla="+- 21600 0 0"/>
                <a:gd name="G2" fmla="+- 21600 0 0"/>
                <a:gd name="T0" fmla="*/ 0 w 24532"/>
                <a:gd name="T1" fmla="*/ 200 h 43200"/>
                <a:gd name="T2" fmla="*/ 870 w 24532"/>
                <a:gd name="T3" fmla="*/ 43101 h 43200"/>
                <a:gd name="T4" fmla="*/ 2932 w 2453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WAW hazard (Write after Write) </a:t>
            </a:r>
            <a:r>
              <a:rPr lang="en-US" dirty="0"/>
              <a:t>– Due to Output dependence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Instr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</a:rPr>
              <a:t>J</a:t>
            </a:r>
            <a:r>
              <a:rPr lang="en-US" dirty="0" smtClean="0"/>
              <a:t> </a:t>
            </a:r>
            <a:r>
              <a:rPr lang="en-US" dirty="0"/>
              <a:t>writes operand </a:t>
            </a:r>
            <a:r>
              <a:rPr lang="en-US" i="1" u="sng" dirty="0">
                <a:solidFill>
                  <a:srgbClr val="990000"/>
                </a:solidFill>
              </a:rPr>
              <a:t>before</a:t>
            </a:r>
            <a:r>
              <a:rPr lang="en-US" dirty="0"/>
              <a:t> </a:t>
            </a:r>
            <a:r>
              <a:rPr lang="en-US" dirty="0" err="1"/>
              <a:t>Instr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</a:rPr>
              <a:t>I </a:t>
            </a:r>
            <a:r>
              <a:rPr lang="en-US" dirty="0" smtClean="0"/>
              <a:t>writes 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200" dirty="0"/>
          </a:p>
          <a:p>
            <a:r>
              <a:rPr lang="en-US" dirty="0" smtClean="0"/>
              <a:t>No </a:t>
            </a:r>
            <a:r>
              <a:rPr lang="en-US" dirty="0"/>
              <a:t>possibility of WAW hazard </a:t>
            </a:r>
            <a:r>
              <a:rPr lang="en-US" dirty="0" smtClean="0"/>
              <a:t>in simple “in-line” pipelining</a:t>
            </a:r>
          </a:p>
          <a:p>
            <a:r>
              <a:rPr lang="en-US" dirty="0" smtClean="0"/>
              <a:t>Will become an issue when out of order execution is allowed</a:t>
            </a:r>
            <a:endParaRPr lang="en-US" dirty="0"/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2667000"/>
            <a:ext cx="3810000" cy="828675"/>
            <a:chOff x="1296" y="1680"/>
            <a:chExt cx="2400" cy="522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584" y="1680"/>
              <a:ext cx="2112" cy="52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400" b="1" dirty="0" smtClean="0">
                  <a:latin typeface="Courier New" pitchFamily="49" charset="0"/>
                </a:rPr>
                <a:t>I: SUB </a:t>
              </a:r>
              <a:r>
                <a:rPr lang="en-US" sz="2400" b="1" dirty="0" smtClean="0">
                  <a:solidFill>
                    <a:srgbClr val="990000"/>
                  </a:solidFill>
                  <a:latin typeface="Courier New" pitchFamily="49" charset="0"/>
                </a:rPr>
                <a:t>R1</a:t>
              </a:r>
              <a:r>
                <a:rPr lang="en-US" sz="2400" b="1" dirty="0" smtClean="0">
                  <a:latin typeface="Courier New" pitchFamily="49" charset="0"/>
                </a:rPr>
                <a:t>,R4,R3 </a:t>
              </a:r>
            </a:p>
            <a:p>
              <a:pPr eaLnBrk="0" hangingPunct="0"/>
              <a:r>
                <a:rPr lang="en-US" sz="2400" b="1" dirty="0" smtClean="0">
                  <a:latin typeface="Courier New" pitchFamily="49" charset="0"/>
                </a:rPr>
                <a:t>J: ADD </a:t>
              </a:r>
              <a:r>
                <a:rPr lang="en-US" sz="2400" b="1" dirty="0" smtClean="0">
                  <a:solidFill>
                    <a:srgbClr val="990000"/>
                  </a:solidFill>
                  <a:latin typeface="Courier New" pitchFamily="49" charset="0"/>
                </a:rPr>
                <a:t>R1</a:t>
              </a:r>
              <a:r>
                <a:rPr lang="en-US" sz="2400" b="1" dirty="0" smtClean="0">
                  <a:latin typeface="Courier New" pitchFamily="49" charset="0"/>
                </a:rPr>
                <a:t>,R2,R3</a:t>
              </a:r>
              <a:endParaRPr lang="en-US" sz="2400" b="1" dirty="0">
                <a:latin typeface="Courier New" pitchFamily="49" charset="0"/>
              </a:endParaRPr>
            </a:p>
          </p:txBody>
        </p:sp>
        <p:sp>
          <p:nvSpPr>
            <p:cNvPr id="25606" name="Arc 6"/>
            <p:cNvSpPr>
              <a:spLocks/>
            </p:cNvSpPr>
            <p:nvPr/>
          </p:nvSpPr>
          <p:spPr bwMode="auto">
            <a:xfrm flipH="1" flipV="1">
              <a:off x="1296" y="1776"/>
              <a:ext cx="295" cy="288"/>
            </a:xfrm>
            <a:custGeom>
              <a:avLst/>
              <a:gdLst>
                <a:gd name="G0" fmla="+- 2932 0 0"/>
                <a:gd name="G1" fmla="+- 21600 0 0"/>
                <a:gd name="G2" fmla="+- 21600 0 0"/>
                <a:gd name="T0" fmla="*/ 0 w 24532"/>
                <a:gd name="T1" fmla="*/ 200 h 43200"/>
                <a:gd name="T2" fmla="*/ 870 w 24532"/>
                <a:gd name="T3" fmla="*/ 43101 h 43200"/>
                <a:gd name="T4" fmla="*/ 2932 w 2453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Name Dependence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88" y="1200149"/>
            <a:ext cx="8775700" cy="5180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Two instructions use the same name but no flow of information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 a true data dependence, </a:t>
            </a:r>
            <a:r>
              <a:rPr lang="en-US" i="1" dirty="0" smtClean="0"/>
              <a:t>but is a problem when reordering instructions</a:t>
            </a:r>
          </a:p>
          <a:p>
            <a:pPr>
              <a:lnSpc>
                <a:spcPct val="90000"/>
              </a:lnSpc>
              <a:buNone/>
            </a:pPr>
            <a:endParaRPr lang="en-US" i="1" dirty="0" smtClean="0"/>
          </a:p>
          <a:p>
            <a:pPr lvl="1">
              <a:lnSpc>
                <a:spcPct val="90000"/>
              </a:lnSpc>
            </a:pPr>
            <a:r>
              <a:rPr lang="en-US" sz="2400" i="1" dirty="0" err="1" smtClean="0"/>
              <a:t>Antidependence</a:t>
            </a:r>
            <a:r>
              <a:rPr lang="en-US" sz="2400" dirty="0" smtClean="0"/>
              <a:t>:  instruction j writes a register or memory location that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reads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Initial ordering (</a:t>
            </a:r>
            <a:r>
              <a:rPr lang="en-US" dirty="0" err="1" smtClean="0"/>
              <a:t>i</a:t>
            </a:r>
            <a:r>
              <a:rPr lang="en-US" dirty="0" smtClean="0"/>
              <a:t> before j) must be preserved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Output dependence</a:t>
            </a:r>
            <a:r>
              <a:rPr lang="en-US" sz="2400" dirty="0" smtClean="0"/>
              <a:t>: 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and instruction j write the same register or memory location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Ordering must be preserved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To resolve, use register renaming technique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Structural hazard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752600"/>
            <a:ext cx="7920037" cy="4627563"/>
          </a:xfrm>
        </p:spPr>
        <p:txBody>
          <a:bodyPr/>
          <a:lstStyle/>
          <a:p>
            <a:r>
              <a:rPr lang="en-US"/>
              <a:t>Hardware can not support the given combination of instructions. If there is just one memory system for instruction and data then structural hazard may occur. </a:t>
            </a:r>
          </a:p>
          <a:p>
            <a:r>
              <a:rPr lang="en-US"/>
              <a:t>For complex pipeline with split execution unit (many functional units) structural hazard may occur. </a:t>
            </a:r>
          </a:p>
          <a:p>
            <a:r>
              <a:rPr lang="en-US"/>
              <a:t>Solution?  Wait….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Control Hazard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Ordering of an instruction </a:t>
            </a:r>
            <a:r>
              <a:rPr lang="en-US" dirty="0" err="1" smtClean="0"/>
              <a:t>i</a:t>
            </a:r>
            <a:r>
              <a:rPr lang="en-US" dirty="0" smtClean="0"/>
              <a:t> with respect to a branch instruction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Instruction control dependent on a branch cannot be moved before the branch so that its execution is no longer controlled by the branch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 instruction not control dependent on a branch cannot be moved after the branch so that its execution is controlled by the branch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marL="265113" lvl="1" indent="-265113">
              <a:lnSpc>
                <a:spcPct val="90000"/>
              </a:lnSpc>
            </a:pPr>
            <a:r>
              <a:rPr lang="en-US" sz="2400" dirty="0" smtClean="0"/>
              <a:t>If some how we can predict the behavior of branch or even better - eliminate them, then code execution would be very fast.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Final word on dependences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Preserving Control dependence is a simple and effective way of maintaining program correctness</a:t>
            </a:r>
          </a:p>
          <a:p>
            <a:r>
              <a:rPr lang="en-US" dirty="0" smtClean="0"/>
              <a:t>However, Control dependence is not a fundamental performance limit</a:t>
            </a:r>
          </a:p>
          <a:p>
            <a:r>
              <a:rPr lang="en-US" dirty="0" smtClean="0"/>
              <a:t>Control dependence can be violated if;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Exception behavior &amp;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Data Flow</a:t>
            </a:r>
          </a:p>
          <a:p>
            <a:pPr>
              <a:buNone/>
            </a:pPr>
            <a:r>
              <a:rPr lang="en-US" dirty="0" smtClean="0"/>
              <a:t>   are maintained</a:t>
            </a:r>
          </a:p>
          <a:p>
            <a:r>
              <a:rPr lang="en-US" dirty="0" smtClean="0"/>
              <a:t>Preserving the Exception behavior means that any change in the order of the instruction execution should not change how exception are raised in the program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So what happens to the pipeline CPI?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52" y="2215165"/>
            <a:ext cx="8775700" cy="411348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Pipeline CPI = Ideal CPI + </a:t>
            </a:r>
            <a:r>
              <a:rPr lang="en-US" dirty="0" smtClean="0">
                <a:solidFill>
                  <a:srgbClr val="FF0000"/>
                </a:solidFill>
              </a:rPr>
              <a:t>structural stalls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FF0000"/>
                </a:solidFill>
              </a:rPr>
              <a:t>RAW stalls </a:t>
            </a:r>
            <a:r>
              <a:rPr lang="en-US" dirty="0" smtClean="0"/>
              <a:t>+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WAR stalls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FF0000"/>
                </a:solidFill>
              </a:rPr>
              <a:t>WAW stalls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FF0000"/>
                </a:solidFill>
              </a:rPr>
              <a:t>Control stalls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What can we do about these stall penalties?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Overview of Techniques used for reducing stalls</a:t>
            </a:r>
            <a:endParaRPr lang="en-IN" sz="2800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3946" y="1505178"/>
          <a:ext cx="87757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0"/>
                <a:gridCol w="438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ISA based 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hazard stalls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Forwarding and Bypassing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 data hazard stalls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Delayed Branches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hazard stalls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Scheduling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hazard stalls from true dependence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Scheduling with renaming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hazard</a:t>
                      </a:r>
                      <a:r>
                        <a:rPr lang="en-US" baseline="0" dirty="0" smtClean="0"/>
                        <a:t> stalls &amp; name dependencies stalls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Branch 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hazard stalls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Instruction per cycle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Ideal CPI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Speculation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hazard and Control hazard</a:t>
                      </a:r>
                      <a:r>
                        <a:rPr lang="en-US" baseline="0" dirty="0" smtClean="0"/>
                        <a:t> stalls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Loop Unrolling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hazard stalls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</a:t>
                      </a:r>
                      <a:r>
                        <a:rPr lang="en-US" baseline="0" dirty="0" smtClean="0"/>
                        <a:t> dependence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Ideal CPI, Data hazard stalls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pipelining, trace scheduling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Ideal CPI, Data hazard stalls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ISA based </a:t>
            </a:r>
            <a:r>
              <a:rPr lang="en-US" sz="2800" dirty="0">
                <a:solidFill>
                  <a:srgbClr val="0070C0"/>
                </a:solidFill>
              </a:rPr>
              <a:t>solution…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A </a:t>
            </a:r>
            <a:r>
              <a:rPr lang="en-US" sz="2000" dirty="0"/>
              <a:t>cleaver solution has been </a:t>
            </a:r>
            <a:r>
              <a:rPr lang="en-US" sz="2000" dirty="0" smtClean="0"/>
              <a:t>created to address some of the control stalls</a:t>
            </a:r>
            <a:endParaRPr lang="en-US" sz="2000" dirty="0"/>
          </a:p>
          <a:p>
            <a:r>
              <a:rPr lang="en-US" sz="2000" dirty="0"/>
              <a:t>In ARM instruction set, almost every instruction may be conditionally executed.</a:t>
            </a:r>
          </a:p>
          <a:p>
            <a:r>
              <a:rPr lang="en-US" sz="2000" dirty="0"/>
              <a:t>There are 16 possible condition starting from “Always” to “Never” (which is not used. Code reserved for future expansion).</a:t>
            </a:r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chemeClr val="bg2"/>
                </a:solidFill>
              </a:rPr>
              <a:t>(conventional way)                            (ARM way)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CMP   R3,#0                CMP   R3,#0 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BEQ   SKIP                 ADDNE R0,R1,R2 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ADD   R0,R1,R2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Skip                            </a:t>
            </a: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sz="2000" dirty="0"/>
              <a:t>The conventional way could waste up to three cycles!</a:t>
            </a:r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Another example…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/>
              <a:t>Take a look at following C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 code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int gcd (int i, int j)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    while (i !=  0)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     {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         if (i &gt; j)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             i -= j;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 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             j -= i;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     return i;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}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3505200" y="906463"/>
            <a:ext cx="5638800" cy="5473700"/>
          </a:xfrm>
        </p:spPr>
        <p:txBody>
          <a:bodyPr/>
          <a:lstStyle/>
          <a:p>
            <a:pPr marL="0" indent="0"/>
            <a:r>
              <a:rPr lang="en-US" sz="2100"/>
              <a:t>Equivalent ARM assembly language code would be</a:t>
            </a:r>
          </a:p>
          <a:p>
            <a:pPr marL="0" indent="0">
              <a:buFont typeface="Wingdings" pitchFamily="2" charset="2"/>
              <a:buNone/>
            </a:pPr>
            <a:r>
              <a:rPr lang="en-US" sz="2100"/>
              <a:t> </a:t>
            </a:r>
            <a:endParaRPr lang="en-US" sz="1800"/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Loop	CMP	    Ri, 0		; set condition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				; “NE” if (i != 0)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				; “GT” if (i &gt; j)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				; “LT” if (i &lt; j)	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	SUBGT	   Ri, Ri, Rj	; if GT, i = i – j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	SUBLT    Ri, Rj, Ri	; if LT, j = j – i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             BNE	   Loop</a:t>
            </a:r>
          </a:p>
          <a:p>
            <a:pPr marL="0" indent="0">
              <a:buFont typeface="Wingdings" pitchFamily="2" charset="2"/>
              <a:buNone/>
            </a:pPr>
            <a:endParaRPr lang="en-US" sz="1800"/>
          </a:p>
          <a:p>
            <a:pPr marL="0" indent="0">
              <a:buFont typeface="Wingdings" pitchFamily="2" charset="2"/>
              <a:buNone/>
            </a:pPr>
            <a:r>
              <a:rPr lang="en-US" sz="1800"/>
              <a:t>This code avoids branches around “then” and “else” clause.</a:t>
            </a:r>
          </a:p>
          <a:p>
            <a:pPr marL="0" indent="0">
              <a:buFont typeface="Wingdings" pitchFamily="2" charset="2"/>
              <a:buNone/>
            </a:pPr>
            <a:endParaRPr lang="en-US" sz="1800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276600" y="838200"/>
            <a:ext cx="0" cy="548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Computing Environment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866" y="1460861"/>
            <a:ext cx="327472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Computer Architecture</a:t>
            </a:r>
            <a:endParaRPr lang="en-IN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590219" y="3342459"/>
            <a:ext cx="331884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Compiler Techniques</a:t>
            </a:r>
            <a:endParaRPr lang="en-IN" sz="2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582930" y="4751615"/>
            <a:ext cx="3760470" cy="12003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Operating system</a:t>
            </a:r>
          </a:p>
          <a:p>
            <a:r>
              <a:rPr lang="en-US" sz="2400" b="0" dirty="0" smtClean="0"/>
              <a:t>&amp;</a:t>
            </a:r>
          </a:p>
          <a:p>
            <a:r>
              <a:rPr lang="en-US" sz="2400" b="0" dirty="0" smtClean="0"/>
              <a:t>Software Techniques</a:t>
            </a:r>
            <a:endParaRPr lang="en-IN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759" y="1878331"/>
            <a:ext cx="192764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 smtClean="0"/>
              <a:t>Implementation</a:t>
            </a:r>
            <a:endParaRPr lang="en-IN" sz="18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318430" y="945969"/>
            <a:ext cx="189281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 smtClean="0"/>
              <a:t>Instruction Set Architecture</a:t>
            </a:r>
            <a:endParaRPr lang="en-IN" sz="1800" b="0" dirty="0"/>
          </a:p>
        </p:txBody>
      </p:sp>
      <p:cxnSp>
        <p:nvCxnSpPr>
          <p:cNvPr id="14" name="Straight Arrow Connector 13"/>
          <p:cNvCxnSpPr>
            <a:stCxn id="6" idx="3"/>
            <a:endCxn id="11" idx="1"/>
          </p:cNvCxnSpPr>
          <p:nvPr/>
        </p:nvCxnSpPr>
        <p:spPr bwMode="auto">
          <a:xfrm>
            <a:off x="3872593" y="1691694"/>
            <a:ext cx="1462166" cy="37130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3"/>
            <a:endCxn id="12" idx="1"/>
          </p:cNvCxnSpPr>
          <p:nvPr/>
        </p:nvCxnSpPr>
        <p:spPr bwMode="auto">
          <a:xfrm flipV="1">
            <a:off x="3872593" y="1269135"/>
            <a:ext cx="1445837" cy="4225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7" idx="3"/>
            <a:endCxn id="18" idx="1"/>
          </p:cNvCxnSpPr>
          <p:nvPr/>
        </p:nvCxnSpPr>
        <p:spPr bwMode="auto">
          <a:xfrm flipV="1">
            <a:off x="3909060" y="2856518"/>
            <a:ext cx="1414812" cy="7167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19" idx="1"/>
          </p:cNvCxnSpPr>
          <p:nvPr/>
        </p:nvCxnSpPr>
        <p:spPr bwMode="auto">
          <a:xfrm>
            <a:off x="3909060" y="3573292"/>
            <a:ext cx="1447471" cy="3097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909059" y="3584178"/>
            <a:ext cx="1447471" cy="64057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323872" y="2564130"/>
            <a:ext cx="2677127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Loop Transformation &amp;</a:t>
            </a:r>
          </a:p>
          <a:p>
            <a:r>
              <a:rPr lang="en-US" sz="1600" b="0" dirty="0" smtClean="0"/>
              <a:t>Procedure </a:t>
            </a:r>
            <a:r>
              <a:rPr lang="en-US" sz="1600" b="0" dirty="0" err="1" smtClean="0"/>
              <a:t>inlining</a:t>
            </a:r>
            <a:endParaRPr lang="en-IN" sz="1600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5356531" y="3434987"/>
            <a:ext cx="192764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Register Allocation</a:t>
            </a:r>
            <a:endParaRPr lang="en-IN" sz="1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5345645" y="4044589"/>
            <a:ext cx="3308498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Local and Global Optimization &amp;</a:t>
            </a:r>
          </a:p>
          <a:p>
            <a:r>
              <a:rPr lang="en-US" sz="1600" b="0" dirty="0" smtClean="0"/>
              <a:t>Pipeline Scheduling</a:t>
            </a:r>
            <a:endParaRPr lang="en-IN" sz="1600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Branch Prediction 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branches can be predicted (Taken or Not-Taken) with high percentage, then we can reduce stalls by fetching the “target instruction” earlier</a:t>
            </a:r>
          </a:p>
          <a:p>
            <a:r>
              <a:rPr lang="en-US" dirty="0" smtClean="0"/>
              <a:t>When is information about branches gathered/applied?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– When the program is compiled (“compile-time” or Static)</a:t>
            </a:r>
          </a:p>
          <a:p>
            <a:pPr>
              <a:buFontTx/>
              <a:buNone/>
            </a:pPr>
            <a:r>
              <a:rPr lang="en-US" dirty="0" smtClean="0"/>
              <a:t>	– </a:t>
            </a:r>
            <a:r>
              <a:rPr lang="en-US" dirty="0" smtClean="0">
                <a:solidFill>
                  <a:schemeClr val="tx1"/>
                </a:solidFill>
              </a:rPr>
              <a:t>As the program is being executed (“dynamic”)</a:t>
            </a:r>
          </a:p>
          <a:p>
            <a:pPr>
              <a:buFontTx/>
              <a:buNone/>
            </a:pPr>
            <a:r>
              <a:rPr lang="en-US" dirty="0" smtClean="0"/>
              <a:t>   – When a “training run” of the program is executed</a:t>
            </a:r>
          </a:p>
          <a:p>
            <a:pPr>
              <a:buFontTx/>
              <a:buNone/>
            </a:pPr>
            <a:r>
              <a:rPr lang="en-US" dirty="0" smtClean="0"/>
              <a:t>		(“profile-based”) … compile – profile - compile</a:t>
            </a:r>
          </a:p>
          <a:p>
            <a:pPr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Prediction is a gamble!</a:t>
            </a:r>
          </a:p>
          <a:p>
            <a:r>
              <a:rPr lang="en-US" dirty="0" smtClean="0"/>
              <a:t>Performance gain = </a:t>
            </a:r>
            <a:r>
              <a:rPr lang="en-US" dirty="0" smtClean="0">
                <a:cs typeface="Arial" charset="0"/>
              </a:rPr>
              <a:t>ƒ(accuracy, cost of </a:t>
            </a:r>
            <a:r>
              <a:rPr lang="en-US" dirty="0" err="1" smtClean="0">
                <a:cs typeface="Arial" charset="0"/>
              </a:rPr>
              <a:t>misprediction</a:t>
            </a:r>
            <a:r>
              <a:rPr lang="en-US" dirty="0" smtClean="0">
                <a:cs typeface="Arial" charset="0"/>
              </a:rPr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Static Branch Prediction Techniques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Branch prediction.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to implement. Not much hardware required. </a:t>
            </a:r>
          </a:p>
          <a:p>
            <a:r>
              <a:rPr lang="en-US" dirty="0"/>
              <a:t>Can be used as a fall through mechanism.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219200" y="19050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sz="2400" dirty="0"/>
              <a:t>  Predict always not taken </a:t>
            </a:r>
            <a:endParaRPr lang="en-US" sz="2400" dirty="0" smtClean="0"/>
          </a:p>
          <a:p>
            <a:pPr lvl="1" algn="l">
              <a:buFontTx/>
              <a:buChar char="•"/>
            </a:pPr>
            <a:r>
              <a:rPr lang="en-US" sz="2400" dirty="0" smtClean="0"/>
              <a:t>  </a:t>
            </a:r>
            <a:r>
              <a:rPr lang="en-US" sz="2400" dirty="0"/>
              <a:t>Predict always taken </a:t>
            </a:r>
          </a:p>
          <a:p>
            <a:pPr lvl="1" algn="l">
              <a:buFontTx/>
              <a:buChar char="•"/>
            </a:pPr>
            <a:r>
              <a:rPr lang="en-US" sz="2400" dirty="0"/>
              <a:t>  Backward branch predict taken, forward</a:t>
            </a:r>
          </a:p>
          <a:p>
            <a:pPr lvl="1" algn="l"/>
            <a:r>
              <a:rPr lang="en-US" sz="2400" dirty="0"/>
              <a:t>   </a:t>
            </a:r>
            <a:r>
              <a:rPr lang="en-US" sz="2400" dirty="0" smtClean="0"/>
              <a:t>branch </a:t>
            </a:r>
            <a:r>
              <a:rPr lang="en-US" sz="2400" dirty="0"/>
              <a:t>predict not taken.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Dynamic Branch Prediction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Branch Prediction Scheme. </a:t>
            </a:r>
          </a:p>
          <a:p>
            <a:pPr lvl="1"/>
            <a:r>
              <a:rPr lang="en-US" sz="2400" dirty="0"/>
              <a:t>Learning based on the past behavior.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62000" y="1981200"/>
            <a:ext cx="7620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0" dirty="0"/>
              <a:t>Temporal correlation</a:t>
            </a:r>
          </a:p>
          <a:p>
            <a:pPr algn="l"/>
            <a:endParaRPr lang="en-US" sz="2400" b="0" dirty="0"/>
          </a:p>
          <a:p>
            <a:pPr lvl="1" algn="l"/>
            <a:r>
              <a:rPr lang="en-US" sz="2400" b="0" dirty="0"/>
              <a:t>The way a branch resolves may be a good predictor of the way it will resolve at the next execution</a:t>
            </a:r>
          </a:p>
          <a:p>
            <a:pPr algn="l"/>
            <a:endParaRPr lang="en-US" sz="2400" b="0" dirty="0"/>
          </a:p>
          <a:p>
            <a:pPr algn="l"/>
            <a:endParaRPr lang="en-US" sz="2400" b="0" dirty="0"/>
          </a:p>
          <a:p>
            <a:pPr algn="l"/>
            <a:r>
              <a:rPr lang="en-US" sz="2400" b="0" dirty="0"/>
              <a:t>Spatial correlation </a:t>
            </a:r>
          </a:p>
          <a:p>
            <a:pPr algn="l"/>
            <a:endParaRPr lang="en-US" sz="2400" b="0" dirty="0"/>
          </a:p>
          <a:p>
            <a:pPr lvl="1" algn="l"/>
            <a:r>
              <a:rPr lang="en-US" sz="2400" b="0" dirty="0"/>
              <a:t>Several branches may resolve in a highly correlated manner</a:t>
            </a:r>
            <a:r>
              <a:rPr lang="en-US" sz="2400" b="0" i="1" dirty="0"/>
              <a:t> (a preferred path of execution)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rgbClr val="0070C0"/>
                </a:solidFill>
              </a:rPr>
              <a:t>Dynamic Branch </a:t>
            </a:r>
            <a:r>
              <a:rPr lang="en-US" altLang="en-US" sz="2800" dirty="0">
                <a:solidFill>
                  <a:srgbClr val="0070C0"/>
                </a:solidFill>
              </a:rPr>
              <a:t>Prediction Schemes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354667"/>
            <a:ext cx="8775700" cy="5025496"/>
          </a:xfrm>
        </p:spPr>
        <p:txBody>
          <a:bodyPr/>
          <a:lstStyle/>
          <a:p>
            <a:pPr marL="457200" indent="-457200"/>
            <a:r>
              <a:rPr lang="en-US" altLang="en-US" dirty="0"/>
              <a:t>1-bit Branch-Prediction Buffer</a:t>
            </a:r>
          </a:p>
          <a:p>
            <a:pPr marL="457200" indent="-457200"/>
            <a:r>
              <a:rPr lang="en-US" altLang="en-US" dirty="0" smtClean="0"/>
              <a:t>2-bit Branch-Prediction Buffer</a:t>
            </a:r>
          </a:p>
          <a:p>
            <a:pPr marL="457200" indent="-457200"/>
            <a:r>
              <a:rPr lang="en-US" altLang="en-US" dirty="0" smtClean="0"/>
              <a:t>Correlating </a:t>
            </a:r>
            <a:r>
              <a:rPr lang="en-US" altLang="en-US" dirty="0"/>
              <a:t>Branch Prediction Buffer</a:t>
            </a:r>
          </a:p>
          <a:p>
            <a:pPr marL="457200" indent="-457200"/>
            <a:r>
              <a:rPr lang="en-US" altLang="en-US" dirty="0"/>
              <a:t>Tournament Branch Predictor</a:t>
            </a:r>
          </a:p>
          <a:p>
            <a:pPr marL="457200" indent="-457200"/>
            <a:r>
              <a:rPr lang="en-US" altLang="en-US" dirty="0"/>
              <a:t>Branch Target Buffer</a:t>
            </a:r>
          </a:p>
          <a:p>
            <a:pPr marL="457200" indent="-457200"/>
            <a:r>
              <a:rPr lang="en-US" altLang="en-US" dirty="0"/>
              <a:t>Integrated Instruction Fetch Units</a:t>
            </a:r>
          </a:p>
          <a:p>
            <a:pPr marL="457200" indent="-457200"/>
            <a:r>
              <a:rPr lang="en-US" altLang="en-US" dirty="0"/>
              <a:t>Return Address Predictors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Dynamic Branch Prediction (Contd.)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advantage of the knowledge of temporal correlation.</a:t>
            </a:r>
          </a:p>
          <a:p>
            <a:r>
              <a:rPr lang="en-US" dirty="0"/>
              <a:t>Use Branch prediction buffer </a:t>
            </a:r>
          </a:p>
          <a:p>
            <a:r>
              <a:rPr lang="en-US" sz="2000" dirty="0" smtClean="0"/>
              <a:t>Example; Consider 1 bit prediction buffer; 0 = branch not taken and 1 = branch taken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Suppose we have to take this loop 100 times, how will one bit branch prediction scheme perform?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11493" y="2646887"/>
          <a:ext cx="7341705" cy="246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774"/>
                <a:gridCol w="1054297"/>
                <a:gridCol w="1789043"/>
                <a:gridCol w="3604591"/>
              </a:tblGrid>
              <a:tr h="134929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loop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CMP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Ri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, 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; Set Condition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; “NE” if (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!= 0)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; “GT” if (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&gt; j)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; “LT”  if (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&lt; j)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SUBGT</a:t>
                      </a:r>
                      <a:endParaRPr lang="en-US" sz="1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Ri</a:t>
                      </a:r>
                      <a:r>
                        <a:rPr lang="en-US" sz="1600" b="1" dirty="0" smtClean="0"/>
                        <a:t>, </a:t>
                      </a:r>
                      <a:r>
                        <a:rPr lang="en-US" sz="1600" b="1" dirty="0" err="1" smtClean="0"/>
                        <a:t>Ri</a:t>
                      </a:r>
                      <a:r>
                        <a:rPr lang="en-US" sz="1600" b="1" dirty="0" smtClean="0"/>
                        <a:t>, </a:t>
                      </a:r>
                      <a:r>
                        <a:rPr lang="en-US" sz="1600" b="1" dirty="0" err="1" smtClean="0"/>
                        <a:t>Rj</a:t>
                      </a:r>
                      <a:endParaRPr lang="en-US" sz="1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; if GT, </a:t>
                      </a:r>
                      <a:r>
                        <a:rPr lang="en-US" sz="1600" b="1" dirty="0" err="1" smtClean="0"/>
                        <a:t>i</a:t>
                      </a:r>
                      <a:r>
                        <a:rPr lang="en-US" sz="1600" b="1" dirty="0" smtClean="0"/>
                        <a:t> = </a:t>
                      </a:r>
                      <a:r>
                        <a:rPr lang="en-US" sz="1600" b="1" dirty="0" err="1" smtClean="0"/>
                        <a:t>i</a:t>
                      </a:r>
                      <a:r>
                        <a:rPr lang="en-US" sz="1600" b="1" dirty="0" smtClean="0"/>
                        <a:t> - j</a:t>
                      </a:r>
                      <a:endParaRPr lang="en-US" sz="1600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SUBLT</a:t>
                      </a:r>
                      <a:endParaRPr lang="en-US" sz="1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Ri</a:t>
                      </a:r>
                      <a:r>
                        <a:rPr lang="en-US" sz="1600" b="1" dirty="0" smtClean="0"/>
                        <a:t>,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Rj</a:t>
                      </a:r>
                      <a:r>
                        <a:rPr lang="en-US" sz="1600" b="1" baseline="0" dirty="0" smtClean="0"/>
                        <a:t>, </a:t>
                      </a:r>
                      <a:r>
                        <a:rPr lang="en-US" sz="1600" b="1" baseline="0" dirty="0" err="1" smtClean="0"/>
                        <a:t>Ri</a:t>
                      </a:r>
                      <a:endParaRPr lang="en-US" sz="1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; if LT, j = j – </a:t>
                      </a:r>
                      <a:r>
                        <a:rPr lang="en-US" sz="1600" b="1" dirty="0" err="1" smtClean="0"/>
                        <a:t>i</a:t>
                      </a:r>
                      <a:r>
                        <a:rPr lang="en-US" sz="1600" b="1" dirty="0" smtClean="0"/>
                        <a:t> </a:t>
                      </a:r>
                      <a:endParaRPr lang="en-US" sz="1600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BNE</a:t>
                      </a:r>
                      <a:endParaRPr lang="en-US" sz="1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loop</a:t>
                      </a:r>
                      <a:endParaRPr lang="en-US" sz="1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One Bit Branch Prediction Counter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88" y="1062989"/>
            <a:ext cx="8775700" cy="5317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ranch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istory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 (</a:t>
            </a:r>
            <a:r>
              <a:rPr lang="en-US" dirty="0" smtClean="0">
                <a:solidFill>
                  <a:srgbClr val="FF0000"/>
                </a:solidFill>
              </a:rPr>
              <a:t>BHT</a:t>
            </a:r>
            <a:r>
              <a:rPr lang="en-US" dirty="0" smtClean="0"/>
              <a:t>): Lower bits of PC address index table of 1-bit values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Says whether or not branch taken last time ( </a:t>
            </a:r>
            <a:r>
              <a:rPr lang="en-US" dirty="0" smtClean="0">
                <a:solidFill>
                  <a:srgbClr val="0070C0"/>
                </a:solidFill>
                <a:ea typeface="ＭＳ Ｐゴシック" pitchFamily="34" charset="-128"/>
              </a:rPr>
              <a:t>T</a:t>
            </a:r>
            <a:r>
              <a:rPr lang="en-US" dirty="0" smtClean="0">
                <a:ea typeface="ＭＳ Ｐゴシック" pitchFamily="34" charset="-128"/>
              </a:rPr>
              <a:t>-Taken, </a:t>
            </a:r>
            <a:r>
              <a:rPr lang="en-US" dirty="0" smtClean="0">
                <a:solidFill>
                  <a:srgbClr val="0070C0"/>
                </a:solidFill>
                <a:ea typeface="ＭＳ Ｐゴシック" pitchFamily="34" charset="-128"/>
              </a:rPr>
              <a:t>NT 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Not taken</a:t>
            </a:r>
            <a:r>
              <a:rPr lang="en-US" dirty="0" smtClean="0">
                <a:ea typeface="ＭＳ Ｐゴシック" pitchFamily="34" charset="-128"/>
              </a:rPr>
              <a:t> 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No full address check (saves HW, but may be wrong)</a:t>
            </a:r>
            <a:endParaRPr lang="en-US" altLang="ko-KR" sz="2800" dirty="0" smtClean="0">
              <a:ea typeface="Gulim" pitchFamily="34" charset="-127"/>
            </a:endParaRPr>
          </a:p>
          <a:p>
            <a:r>
              <a:rPr lang="en-US" altLang="ko-KR" sz="2800" dirty="0" smtClean="0">
                <a:ea typeface="Gulim" pitchFamily="34" charset="-127"/>
              </a:rPr>
              <a:t>In a given single loop, One bit branch prediction counter will provide two wrong predictions;</a:t>
            </a:r>
          </a:p>
          <a:p>
            <a:pPr lvl="1"/>
            <a:r>
              <a:rPr lang="en-US" altLang="ko-KR" sz="2400" dirty="0" smtClean="0">
                <a:ea typeface="Gulim" pitchFamily="34" charset="-127"/>
              </a:rPr>
              <a:t>First time through the loop, when it predicts exit instead of looping</a:t>
            </a:r>
          </a:p>
          <a:p>
            <a:pPr lvl="1"/>
            <a:r>
              <a:rPr lang="en-US" altLang="ko-KR" sz="2400" dirty="0" smtClean="0">
                <a:ea typeface="Gulim" pitchFamily="34" charset="-127"/>
              </a:rPr>
              <a:t>Last time through the loop, when it predicts looping instead of exit</a:t>
            </a:r>
          </a:p>
          <a:p>
            <a:r>
              <a:rPr lang="en-US" altLang="ko-KR" sz="2800" dirty="0" smtClean="0">
                <a:ea typeface="Gulim" pitchFamily="34" charset="-127"/>
              </a:rPr>
              <a:t>How about using a two bit counter?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Dynamic Branch Prediction </a:t>
            </a:r>
            <a:r>
              <a:rPr lang="en-US" sz="2800" dirty="0" smtClean="0">
                <a:solidFill>
                  <a:srgbClr val="0070C0"/>
                </a:solidFill>
              </a:rPr>
              <a:t>(2 bit counter)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better the performance ?</a:t>
            </a:r>
          </a:p>
          <a:p>
            <a:r>
              <a:rPr lang="en-US" dirty="0"/>
              <a:t>Use two bit branch prediction buffer… i.e. change prediction only when the prediction is wrong twice.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286000"/>
            <a:ext cx="6938963" cy="3060700"/>
            <a:chOff x="707" y="1632"/>
            <a:chExt cx="4371" cy="1928"/>
          </a:xfrm>
        </p:grpSpPr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2352" y="1632"/>
              <a:ext cx="21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73703"/>
                  </a:solidFill>
                </a:rPr>
                <a:t>T</a:t>
              </a:r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1819" y="2488"/>
              <a:ext cx="21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73703"/>
                  </a:solidFill>
                </a:rPr>
                <a:t>T</a:t>
              </a:r>
            </a:p>
          </p:txBody>
        </p:sp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3731" y="2504"/>
              <a:ext cx="32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hlink"/>
                  </a:solidFill>
                </a:rPr>
                <a:t>NT</a:t>
              </a: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3552" y="3312"/>
              <a:ext cx="32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hlink"/>
                  </a:solidFill>
                </a:rPr>
                <a:t>NT</a:t>
              </a: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707" y="2256"/>
              <a:ext cx="116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73703"/>
                  </a:solidFill>
                </a:rPr>
                <a:t>Predict Taken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874" y="2752"/>
              <a:ext cx="1011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Predict Not </a:t>
              </a:r>
            </a:p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Taken</a:t>
              </a:r>
            </a:p>
          </p:txBody>
        </p:sp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3915" y="2256"/>
              <a:ext cx="116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73703"/>
                  </a:solidFill>
                </a:rPr>
                <a:t>Predict Taken</a:t>
              </a: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3890" y="2728"/>
              <a:ext cx="1011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Predict Not </a:t>
              </a:r>
            </a:p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Taken</a:t>
              </a:r>
            </a:p>
          </p:txBody>
        </p:sp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1864" y="2208"/>
              <a:ext cx="800" cy="3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Oval 14"/>
            <p:cNvSpPr>
              <a:spLocks noChangeArrowheads="1"/>
            </p:cNvSpPr>
            <p:nvPr/>
          </p:nvSpPr>
          <p:spPr bwMode="auto">
            <a:xfrm>
              <a:off x="3136" y="2216"/>
              <a:ext cx="800" cy="3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>
              <a:off x="1880" y="2680"/>
              <a:ext cx="800" cy="3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144" y="2680"/>
              <a:ext cx="800" cy="3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Arc 17"/>
            <p:cNvSpPr>
              <a:spLocks/>
            </p:cNvSpPr>
            <p:nvPr/>
          </p:nvSpPr>
          <p:spPr bwMode="auto">
            <a:xfrm>
              <a:off x="2083" y="1882"/>
              <a:ext cx="480" cy="34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62 w 43200"/>
                <a:gd name="T1" fmla="*/ 30809 h 31458"/>
                <a:gd name="T2" fmla="*/ 40819 w 43200"/>
                <a:gd name="T3" fmla="*/ 31458 h 31458"/>
                <a:gd name="T4" fmla="*/ 21600 w 43200"/>
                <a:gd name="T5" fmla="*/ 21600 h 3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Arc 18"/>
            <p:cNvSpPr>
              <a:spLocks/>
            </p:cNvSpPr>
            <p:nvPr/>
          </p:nvSpPr>
          <p:spPr bwMode="auto">
            <a:xfrm flipH="1" flipV="1">
              <a:off x="3360" y="2976"/>
              <a:ext cx="480" cy="34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62 w 43200"/>
                <a:gd name="T1" fmla="*/ 30809 h 31458"/>
                <a:gd name="T2" fmla="*/ 40819 w 43200"/>
                <a:gd name="T3" fmla="*/ 31458 h 31458"/>
                <a:gd name="T4" fmla="*/ 21600 w 43200"/>
                <a:gd name="T5" fmla="*/ 21600 h 3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688" y="2560"/>
              <a:ext cx="480" cy="545"/>
              <a:chOff x="2688" y="2560"/>
              <a:chExt cx="480" cy="545"/>
            </a:xfrm>
          </p:grpSpPr>
          <p:sp>
            <p:nvSpPr>
              <p:cNvPr id="44052" name="Line 20"/>
              <p:cNvSpPr>
                <a:spLocks noChangeShapeType="1"/>
              </p:cNvSpPr>
              <p:nvPr/>
            </p:nvSpPr>
            <p:spPr bwMode="auto">
              <a:xfrm flipH="1">
                <a:off x="2688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3" name="Rectangle 21"/>
              <p:cNvSpPr>
                <a:spLocks noChangeArrowheads="1"/>
              </p:cNvSpPr>
              <p:nvPr/>
            </p:nvSpPr>
            <p:spPr bwMode="auto">
              <a:xfrm>
                <a:off x="2810" y="2857"/>
                <a:ext cx="21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F73703"/>
                    </a:solidFill>
                  </a:rPr>
                  <a:t>T</a:t>
                </a:r>
              </a:p>
            </p:txBody>
          </p:sp>
          <p:sp>
            <p:nvSpPr>
              <p:cNvPr id="44054" name="Rectangle 22"/>
              <p:cNvSpPr>
                <a:spLocks noChangeArrowheads="1"/>
              </p:cNvSpPr>
              <p:nvPr/>
            </p:nvSpPr>
            <p:spPr bwMode="auto">
              <a:xfrm>
                <a:off x="2752" y="2560"/>
                <a:ext cx="3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chemeClr val="hlink"/>
                    </a:solidFill>
                  </a:rPr>
                  <a:t>NT</a:t>
                </a:r>
              </a:p>
            </p:txBody>
          </p:sp>
          <p:sp>
            <p:nvSpPr>
              <p:cNvPr id="44055" name="Line 23"/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2680" y="2091"/>
              <a:ext cx="480" cy="545"/>
              <a:chOff x="2688" y="2560"/>
              <a:chExt cx="480" cy="545"/>
            </a:xfrm>
          </p:grpSpPr>
          <p:sp>
            <p:nvSpPr>
              <p:cNvPr id="44057" name="Line 25"/>
              <p:cNvSpPr>
                <a:spLocks noChangeShapeType="1"/>
              </p:cNvSpPr>
              <p:nvPr/>
            </p:nvSpPr>
            <p:spPr bwMode="auto">
              <a:xfrm flipH="1">
                <a:off x="2688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8" name="Rectangle 26"/>
              <p:cNvSpPr>
                <a:spLocks noChangeArrowheads="1"/>
              </p:cNvSpPr>
              <p:nvPr/>
            </p:nvSpPr>
            <p:spPr bwMode="auto">
              <a:xfrm>
                <a:off x="2810" y="2857"/>
                <a:ext cx="21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F73703"/>
                    </a:solidFill>
                  </a:rPr>
                  <a:t>T</a:t>
                </a:r>
              </a:p>
            </p:txBody>
          </p:sp>
          <p:sp>
            <p:nvSpPr>
              <p:cNvPr id="44059" name="Rectangle 27"/>
              <p:cNvSpPr>
                <a:spLocks noChangeArrowheads="1"/>
              </p:cNvSpPr>
              <p:nvPr/>
            </p:nvSpPr>
            <p:spPr bwMode="auto">
              <a:xfrm>
                <a:off x="2752" y="2560"/>
                <a:ext cx="3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chemeClr val="hlink"/>
                    </a:solidFill>
                  </a:rPr>
                  <a:t>NT</a:t>
                </a:r>
              </a:p>
            </p:txBody>
          </p:sp>
          <p:sp>
            <p:nvSpPr>
              <p:cNvPr id="44060" name="Line 28"/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 flipV="1">
              <a:off x="2256" y="25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>
              <a:off x="3552" y="25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2971800" y="3276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029200" y="3276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029200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00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971800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Can we do better with n-bit counter?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8250"/>
            <a:ext cx="8096250" cy="518477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sz="2400" dirty="0"/>
              <a:t>n-bit predictor: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counter can hold values between 0 and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predict taken when value is greater than or equal to half of maximum value: 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The counter is incremented on each taken branch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and decremented on each not taken </a:t>
            </a:r>
            <a:r>
              <a:rPr lang="en-US" sz="2400" dirty="0" smtClean="0"/>
              <a:t>branch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Not much benefit over 2 bit counter…</a:t>
            </a:r>
            <a:endParaRPr lang="en-US" dirty="0"/>
          </a:p>
        </p:txBody>
      </p:sp>
      <p:pic>
        <p:nvPicPr>
          <p:cNvPr id="75780" name="Picture 4" descr="2n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4650" y="2576513"/>
            <a:ext cx="762000" cy="223837"/>
          </a:xfrm>
          <a:prstGeom prst="rect">
            <a:avLst/>
          </a:prstGeom>
          <a:noFill/>
        </p:spPr>
      </p:pic>
      <p:pic>
        <p:nvPicPr>
          <p:cNvPr id="75781" name="Picture 5" descr="2n-1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8500" y="3584575"/>
            <a:ext cx="717550" cy="293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Dynamic Branch Prediction (Contd.)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How about Spatial correlation?</a:t>
            </a:r>
          </a:p>
          <a:p>
            <a:r>
              <a:rPr lang="en-US"/>
              <a:t>Consider following example…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If first condition fails, second condition also fails</a:t>
            </a:r>
          </a:p>
          <a:p>
            <a:r>
              <a:rPr lang="en-US"/>
              <a:t>Global History Buffer</a:t>
            </a:r>
            <a:r>
              <a:rPr lang="en-US" i="1"/>
              <a:t> (G</a:t>
            </a:r>
            <a:r>
              <a:rPr lang="en-US"/>
              <a:t>HB), records the direction of the last N branches executed by the processor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438400" y="2286000"/>
            <a:ext cx="2936875" cy="1320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if (x[i] &lt; 7) then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	y += 1;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if (x[i] &lt; 5) then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	c -= 4;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90525"/>
            <a:ext cx="8229600" cy="91440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Correlating </a:t>
            </a:r>
            <a:r>
              <a:rPr lang="en-US" sz="2800" dirty="0" smtClean="0">
                <a:solidFill>
                  <a:srgbClr val="0070C0"/>
                </a:solidFill>
              </a:rPr>
              <a:t>Branch predictor</a:t>
            </a: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085850"/>
            <a:ext cx="8418512" cy="5353050"/>
          </a:xfrm>
        </p:spPr>
        <p:txBody>
          <a:bodyPr/>
          <a:lstStyle/>
          <a:p>
            <a:r>
              <a:rPr lang="en-US" dirty="0"/>
              <a:t>Hypothesis:  Previous 2-bit predictor schemes use only the recent behavior of a single branch to predict the future behavior of that branch</a:t>
            </a:r>
          </a:p>
          <a:p>
            <a:r>
              <a:rPr lang="en-US" dirty="0"/>
              <a:t>But branches are correlated;  that is, behavior of recently-executed branches affects prediction of current </a:t>
            </a:r>
            <a:r>
              <a:rPr lang="en-US" dirty="0" smtClean="0"/>
              <a:t>branch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if (</a:t>
            </a:r>
            <a:r>
              <a:rPr lang="en-US" sz="2000" dirty="0" err="1">
                <a:solidFill>
                  <a:srgbClr val="FF0000"/>
                </a:solidFill>
              </a:rPr>
              <a:t>aa</a:t>
            </a:r>
            <a:r>
              <a:rPr lang="en-US" sz="2000" dirty="0">
                <a:solidFill>
                  <a:srgbClr val="FF0000"/>
                </a:solidFill>
              </a:rPr>
              <a:t> == 2)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			</a:t>
            </a:r>
            <a:r>
              <a:rPr lang="en-US" sz="2000" dirty="0" err="1">
                <a:solidFill>
                  <a:srgbClr val="FF0000"/>
                </a:solidFill>
              </a:rPr>
              <a:t>aa</a:t>
            </a:r>
            <a:r>
              <a:rPr lang="en-US" sz="2000" dirty="0">
                <a:solidFill>
                  <a:srgbClr val="FF0000"/>
                </a:solidFill>
              </a:rPr>
              <a:t> = 0;	#Branch 1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		if (bb == 2)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			bb = 0;	#Branch 2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		if (</a:t>
            </a:r>
            <a:r>
              <a:rPr lang="en-US" sz="2000" dirty="0" err="1">
                <a:solidFill>
                  <a:srgbClr val="FF0000"/>
                </a:solidFill>
              </a:rPr>
              <a:t>aa</a:t>
            </a:r>
            <a:r>
              <a:rPr lang="en-US" sz="2000" dirty="0">
                <a:solidFill>
                  <a:srgbClr val="FF0000"/>
                </a:solidFill>
              </a:rPr>
              <a:t>! = bb)    {	#Branch </a:t>
            </a:r>
            <a:r>
              <a:rPr lang="en-US" sz="20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Clearly branch #3 depends on outcome of #1 and #2</a:t>
            </a:r>
          </a:p>
          <a:p>
            <a:r>
              <a:rPr lang="en-US" dirty="0"/>
              <a:t>Prediction must be a function of own branch as well as recent outcomes of other branches</a:t>
            </a:r>
          </a:p>
          <a:p>
            <a:pPr>
              <a:buFontTx/>
              <a:buNone/>
            </a:pPr>
            <a:endParaRPr lang="en-US" sz="1800" b="1" dirty="0"/>
          </a:p>
          <a:p>
            <a:pPr>
              <a:buFontTx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85056" y="0"/>
            <a:ext cx="8749393" cy="839788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The basics…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100"/>
              <a:t>Non-pipelined processor. </a:t>
            </a:r>
          </a:p>
          <a:p>
            <a:pPr marL="0" indent="0"/>
            <a:r>
              <a:rPr lang="en-US" sz="2100"/>
              <a:t> Assume that each operation </a:t>
            </a:r>
          </a:p>
          <a:p>
            <a:pPr marL="0" indent="0">
              <a:buFont typeface="Wingdings" pitchFamily="2" charset="2"/>
              <a:buNone/>
            </a:pPr>
            <a:r>
              <a:rPr lang="en-US" sz="2100"/>
              <a:t>   takes 75ns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419600" y="838200"/>
            <a:ext cx="4379913" cy="54737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100" dirty="0"/>
              <a:t>Pipelined processor with 5 stages</a:t>
            </a:r>
          </a:p>
          <a:p>
            <a:pPr marL="0" indent="0"/>
            <a:r>
              <a:rPr lang="en-US" sz="2100" dirty="0"/>
              <a:t> Assume each stage takes 17ns.</a:t>
            </a:r>
          </a:p>
          <a:p>
            <a:pPr marL="0" indent="0">
              <a:buFont typeface="Wingdings" pitchFamily="2" charset="2"/>
              <a:buNone/>
            </a:pPr>
            <a:endParaRPr lang="en-US" sz="2100" dirty="0"/>
          </a:p>
          <a:p>
            <a:pPr marL="0" indent="0"/>
            <a:endParaRPr lang="en-US" sz="2100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0" y="2819400"/>
            <a:ext cx="2133600" cy="990600"/>
            <a:chOff x="288" y="2064"/>
            <a:chExt cx="1344" cy="624"/>
          </a:xfrm>
        </p:grpSpPr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528" y="2064"/>
              <a:ext cx="91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288" y="23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1440" y="23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133600" y="3124200"/>
            <a:ext cx="18288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1</a:t>
            </a:r>
            <a:r>
              <a:rPr lang="en-US" sz="1600" b="1" baseline="30000"/>
              <a:t>st</a:t>
            </a:r>
            <a:r>
              <a:rPr lang="en-US" sz="1600" b="1"/>
              <a:t> Output  75ns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 baseline="30000"/>
              <a:t>nd</a:t>
            </a:r>
            <a:r>
              <a:rPr lang="en-US" sz="1600" b="1"/>
              <a:t> Output 150ns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3</a:t>
            </a:r>
            <a:r>
              <a:rPr lang="en-US" sz="1600" b="1" baseline="30000"/>
              <a:t>rd</a:t>
            </a:r>
            <a:r>
              <a:rPr lang="en-US" sz="1600" b="1"/>
              <a:t> Output 225ns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…        …       ….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5029200" y="2362200"/>
            <a:ext cx="381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5638800" y="2362200"/>
            <a:ext cx="381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6248400" y="2362200"/>
            <a:ext cx="381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6858000" y="2362200"/>
            <a:ext cx="381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7467600" y="2362200"/>
            <a:ext cx="381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4800600" y="2819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5410200" y="2819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6019800" y="2819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6629400" y="2819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7239000" y="2819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8305800" y="2819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7848600" y="2819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7086600" y="3810000"/>
            <a:ext cx="190500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1</a:t>
            </a:r>
            <a:r>
              <a:rPr lang="en-US" sz="1600" b="1" baseline="30000"/>
              <a:t>st</a:t>
            </a:r>
            <a:r>
              <a:rPr lang="en-US" sz="1600" b="1"/>
              <a:t> Output 85ns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 baseline="30000"/>
              <a:t>nd</a:t>
            </a:r>
            <a:r>
              <a:rPr lang="en-US" sz="1600" b="1"/>
              <a:t> Output</a:t>
            </a:r>
            <a:r>
              <a:rPr lang="en-US"/>
              <a:t> </a:t>
            </a:r>
            <a:r>
              <a:rPr lang="en-US" sz="1600" b="1"/>
              <a:t>102ns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3</a:t>
            </a:r>
            <a:r>
              <a:rPr lang="en-US" sz="1600" b="1" baseline="30000"/>
              <a:t>rd</a:t>
            </a:r>
            <a:r>
              <a:rPr lang="en-US" sz="1600" b="1"/>
              <a:t> Output 119ns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105400" y="2667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029200" y="2667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5699125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6248400" y="2667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6858000" y="26670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7467600" y="266700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838200" y="5715000"/>
            <a:ext cx="7543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73703"/>
                </a:solidFill>
              </a:rPr>
              <a:t>Pipe-lining is a good idea as long as </a:t>
            </a:r>
            <a:r>
              <a:rPr lang="en-US" sz="2400" b="0" dirty="0">
                <a:solidFill>
                  <a:srgbClr val="F73703"/>
                </a:solidFill>
              </a:rPr>
              <a:t>we</a:t>
            </a:r>
            <a:r>
              <a:rPr lang="en-US" sz="2000" dirty="0">
                <a:solidFill>
                  <a:srgbClr val="F73703"/>
                </a:solidFill>
              </a:rPr>
              <a:t> </a:t>
            </a:r>
            <a:r>
              <a:rPr lang="en-US" sz="2000" dirty="0" smtClean="0">
                <a:solidFill>
                  <a:srgbClr val="F73703"/>
                </a:solidFill>
              </a:rPr>
              <a:t>manage to keep </a:t>
            </a:r>
            <a:r>
              <a:rPr lang="en-US" sz="2000" dirty="0">
                <a:solidFill>
                  <a:srgbClr val="F73703"/>
                </a:solidFill>
              </a:rPr>
              <a:t>it filled…</a:t>
            </a: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381000" y="3124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Processor A</a:t>
            </a: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4876800" y="1828800"/>
            <a:ext cx="3124200" cy="16764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5334000" y="19050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5715000" y="1905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Processor B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228600" y="47244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Proc A Speed = 13.33MHz</a:t>
            </a:r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4724400" y="49530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Proc. B Speed = 58.82MHz</a:t>
            </a:r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4267200" y="8382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Correlating </a:t>
            </a:r>
            <a:r>
              <a:rPr lang="en-US" sz="2800" dirty="0" smtClean="0">
                <a:solidFill>
                  <a:srgbClr val="0070C0"/>
                </a:solidFill>
              </a:rPr>
              <a:t> Branch predictor (cont.)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 record </a:t>
            </a:r>
            <a:r>
              <a:rPr lang="en-US" i="1" dirty="0"/>
              <a:t>m</a:t>
            </a:r>
            <a:r>
              <a:rPr lang="en-US" dirty="0"/>
              <a:t> most recently executed branches as taken or not taken, and use that pattern to select the proper </a:t>
            </a:r>
            <a:r>
              <a:rPr lang="en-US" i="1" dirty="0"/>
              <a:t>n</a:t>
            </a:r>
            <a:r>
              <a:rPr lang="en-US" dirty="0"/>
              <a:t>-bit branch history table</a:t>
            </a:r>
          </a:p>
          <a:p>
            <a:pPr>
              <a:buFontTx/>
              <a:buNone/>
            </a:pPr>
            <a:endParaRPr lang="en-US" sz="2800" dirty="0"/>
          </a:p>
          <a:p>
            <a:r>
              <a:rPr lang="en-US" dirty="0"/>
              <a:t>In general, (</a:t>
            </a:r>
            <a:r>
              <a:rPr lang="en-US" i="1" dirty="0" err="1"/>
              <a:t>m</a:t>
            </a:r>
            <a:r>
              <a:rPr lang="en-US" dirty="0" err="1"/>
              <a:t>,</a:t>
            </a:r>
            <a:r>
              <a:rPr lang="en-US" i="1" dirty="0" err="1"/>
              <a:t>n</a:t>
            </a:r>
            <a:r>
              <a:rPr lang="en-US" dirty="0"/>
              <a:t>) predictor means record last </a:t>
            </a:r>
            <a:r>
              <a:rPr lang="en-US" i="1" dirty="0"/>
              <a:t>m</a:t>
            </a:r>
            <a:r>
              <a:rPr lang="en-US" dirty="0"/>
              <a:t> branches to select between 2</a:t>
            </a:r>
            <a:r>
              <a:rPr lang="en-US" baseline="30000" dirty="0"/>
              <a:t>m</a:t>
            </a:r>
            <a:r>
              <a:rPr lang="en-US" dirty="0"/>
              <a:t> history tables, each with </a:t>
            </a:r>
            <a:r>
              <a:rPr lang="en-US" i="1" dirty="0"/>
              <a:t>n</a:t>
            </a:r>
            <a:r>
              <a:rPr lang="en-US" dirty="0"/>
              <a:t>-bit counters</a:t>
            </a:r>
          </a:p>
          <a:p>
            <a:pPr lvl="1"/>
            <a:r>
              <a:rPr lang="en-US" sz="2400" dirty="0"/>
              <a:t>Thus, old 2-bit BHT is a (0,2) predictor</a:t>
            </a:r>
          </a:p>
          <a:p>
            <a:pPr lvl="1"/>
            <a:endParaRPr lang="en-US" sz="2400" dirty="0"/>
          </a:p>
          <a:p>
            <a:r>
              <a:rPr lang="en-US" dirty="0"/>
              <a:t>Global Branch History:  </a:t>
            </a:r>
            <a:r>
              <a:rPr lang="en-US" i="1" dirty="0"/>
              <a:t>m-</a:t>
            </a:r>
            <a:r>
              <a:rPr lang="en-US" dirty="0"/>
              <a:t>bit shift register keeping T/NT status of last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smtClean="0"/>
              <a:t>branches</a:t>
            </a:r>
            <a:endParaRPr lang="en-US" sz="2800" dirty="0"/>
          </a:p>
          <a:p>
            <a:endParaRPr lang="en-US" sz="2800" dirty="0"/>
          </a:p>
          <a:p>
            <a:r>
              <a:rPr lang="en-US" dirty="0"/>
              <a:t>Each entry in table has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i="1" dirty="0"/>
              <a:t>n-</a:t>
            </a:r>
            <a:r>
              <a:rPr lang="en-US" dirty="0"/>
              <a:t>bit </a:t>
            </a:r>
            <a:r>
              <a:rPr lang="en-US" dirty="0" smtClean="0"/>
              <a:t>predictors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409575"/>
            <a:ext cx="8229600" cy="339725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Correlating Branches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73075" y="2447925"/>
            <a:ext cx="3048000" cy="2739211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/>
              <a:t>(2,2) predictor</a:t>
            </a:r>
          </a:p>
          <a:p>
            <a:pPr algn="l">
              <a:spcBef>
                <a:spcPct val="50000"/>
              </a:spcBef>
            </a:pPr>
            <a:r>
              <a:rPr lang="en-US" sz="2000" dirty="0"/>
              <a:t>Behavior of recent branches(global branch history) is used to select between four predictions of next branch, updating just that prediction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3524250" y="1019175"/>
            <a:ext cx="5305425" cy="4686300"/>
            <a:chOff x="2256" y="984"/>
            <a:chExt cx="3072" cy="2544"/>
          </a:xfrm>
        </p:grpSpPr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2671" y="984"/>
              <a:ext cx="132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Branch address(low-order bits)</a:t>
              </a:r>
            </a:p>
          </p:txBody>
        </p:sp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2256" y="1528"/>
              <a:ext cx="20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 2-bits per branch predictor</a:t>
              </a:r>
            </a:p>
          </p:txBody>
        </p:sp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2581" y="2246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2954" y="2113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2954" y="2047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2954" y="1981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2954" y="1914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2954" y="1848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0" name="Rectangle 12"/>
            <p:cNvSpPr>
              <a:spLocks noChangeArrowheads="1"/>
            </p:cNvSpPr>
            <p:nvPr/>
          </p:nvSpPr>
          <p:spPr bwMode="auto">
            <a:xfrm>
              <a:off x="2954" y="1782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2954" y="1717"/>
              <a:ext cx="261" cy="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2" name="Rectangle 14"/>
            <p:cNvSpPr>
              <a:spLocks noChangeArrowheads="1"/>
            </p:cNvSpPr>
            <p:nvPr/>
          </p:nvSpPr>
          <p:spPr bwMode="auto">
            <a:xfrm>
              <a:off x="2581" y="2180"/>
              <a:ext cx="261" cy="6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2581" y="2113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2581" y="2047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2581" y="1981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2581" y="1914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2581" y="1848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2581" y="1782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9" name="Rectangle 21"/>
            <p:cNvSpPr>
              <a:spLocks noChangeArrowheads="1"/>
            </p:cNvSpPr>
            <p:nvPr/>
          </p:nvSpPr>
          <p:spPr bwMode="auto">
            <a:xfrm>
              <a:off x="2581" y="1717"/>
              <a:ext cx="261" cy="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0" name="Rectangle 22"/>
            <p:cNvSpPr>
              <a:spLocks noChangeArrowheads="1"/>
            </p:cNvSpPr>
            <p:nvPr/>
          </p:nvSpPr>
          <p:spPr bwMode="auto">
            <a:xfrm>
              <a:off x="2581" y="2379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1" name="Rectangle 23"/>
            <p:cNvSpPr>
              <a:spLocks noChangeArrowheads="1"/>
            </p:cNvSpPr>
            <p:nvPr/>
          </p:nvSpPr>
          <p:spPr bwMode="auto">
            <a:xfrm>
              <a:off x="2581" y="2312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2581" y="2445"/>
              <a:ext cx="261" cy="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2954" y="2379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4" name="Rectangle 26"/>
            <p:cNvSpPr>
              <a:spLocks noChangeArrowheads="1"/>
            </p:cNvSpPr>
            <p:nvPr/>
          </p:nvSpPr>
          <p:spPr bwMode="auto">
            <a:xfrm>
              <a:off x="2954" y="2312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5" name="Rectangle 27"/>
            <p:cNvSpPr>
              <a:spLocks noChangeArrowheads="1"/>
            </p:cNvSpPr>
            <p:nvPr/>
          </p:nvSpPr>
          <p:spPr bwMode="auto">
            <a:xfrm>
              <a:off x="2954" y="2246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6" name="Rectangle 28"/>
            <p:cNvSpPr>
              <a:spLocks noChangeArrowheads="1"/>
            </p:cNvSpPr>
            <p:nvPr/>
          </p:nvSpPr>
          <p:spPr bwMode="auto">
            <a:xfrm>
              <a:off x="2954" y="2180"/>
              <a:ext cx="261" cy="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2581" y="2709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8" name="Rectangle 30"/>
            <p:cNvSpPr>
              <a:spLocks noChangeArrowheads="1"/>
            </p:cNvSpPr>
            <p:nvPr/>
          </p:nvSpPr>
          <p:spPr bwMode="auto">
            <a:xfrm>
              <a:off x="2581" y="2643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9" name="Rectangle 31"/>
            <p:cNvSpPr>
              <a:spLocks noChangeArrowheads="1"/>
            </p:cNvSpPr>
            <p:nvPr/>
          </p:nvSpPr>
          <p:spPr bwMode="auto">
            <a:xfrm>
              <a:off x="2581" y="2577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0" name="Rectangle 32"/>
            <p:cNvSpPr>
              <a:spLocks noChangeArrowheads="1"/>
            </p:cNvSpPr>
            <p:nvPr/>
          </p:nvSpPr>
          <p:spPr bwMode="auto">
            <a:xfrm>
              <a:off x="2581" y="2510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1" name="Rectangle 33"/>
            <p:cNvSpPr>
              <a:spLocks noChangeArrowheads="1"/>
            </p:cNvSpPr>
            <p:nvPr/>
          </p:nvSpPr>
          <p:spPr bwMode="auto">
            <a:xfrm>
              <a:off x="2954" y="2643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2" name="Rectangle 34"/>
            <p:cNvSpPr>
              <a:spLocks noChangeArrowheads="1"/>
            </p:cNvSpPr>
            <p:nvPr/>
          </p:nvSpPr>
          <p:spPr bwMode="auto">
            <a:xfrm>
              <a:off x="2954" y="2577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3" name="Rectangle 35"/>
            <p:cNvSpPr>
              <a:spLocks noChangeArrowheads="1"/>
            </p:cNvSpPr>
            <p:nvPr/>
          </p:nvSpPr>
          <p:spPr bwMode="auto">
            <a:xfrm>
              <a:off x="2954" y="2510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4" name="Rectangle 36"/>
            <p:cNvSpPr>
              <a:spLocks noChangeArrowheads="1"/>
            </p:cNvSpPr>
            <p:nvPr/>
          </p:nvSpPr>
          <p:spPr bwMode="auto">
            <a:xfrm>
              <a:off x="2954" y="2445"/>
              <a:ext cx="261" cy="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5" name="Rectangle 37"/>
            <p:cNvSpPr>
              <a:spLocks noChangeArrowheads="1"/>
            </p:cNvSpPr>
            <p:nvPr/>
          </p:nvSpPr>
          <p:spPr bwMode="auto">
            <a:xfrm>
              <a:off x="2954" y="2709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6" name="Rectangle 38"/>
            <p:cNvSpPr>
              <a:spLocks noChangeArrowheads="1"/>
            </p:cNvSpPr>
            <p:nvPr/>
          </p:nvSpPr>
          <p:spPr bwMode="auto">
            <a:xfrm>
              <a:off x="3327" y="2643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7" name="Rectangle 39"/>
            <p:cNvSpPr>
              <a:spLocks noChangeArrowheads="1"/>
            </p:cNvSpPr>
            <p:nvPr/>
          </p:nvSpPr>
          <p:spPr bwMode="auto">
            <a:xfrm>
              <a:off x="3327" y="2577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8" name="Rectangle 40"/>
            <p:cNvSpPr>
              <a:spLocks noChangeArrowheads="1"/>
            </p:cNvSpPr>
            <p:nvPr/>
          </p:nvSpPr>
          <p:spPr bwMode="auto">
            <a:xfrm>
              <a:off x="3327" y="2510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9" name="Rectangle 41"/>
            <p:cNvSpPr>
              <a:spLocks noChangeArrowheads="1"/>
            </p:cNvSpPr>
            <p:nvPr/>
          </p:nvSpPr>
          <p:spPr bwMode="auto">
            <a:xfrm>
              <a:off x="3327" y="2445"/>
              <a:ext cx="261" cy="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0" name="Rectangle 42"/>
            <p:cNvSpPr>
              <a:spLocks noChangeArrowheads="1"/>
            </p:cNvSpPr>
            <p:nvPr/>
          </p:nvSpPr>
          <p:spPr bwMode="auto">
            <a:xfrm>
              <a:off x="3327" y="2379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1" name="Rectangle 43"/>
            <p:cNvSpPr>
              <a:spLocks noChangeArrowheads="1"/>
            </p:cNvSpPr>
            <p:nvPr/>
          </p:nvSpPr>
          <p:spPr bwMode="auto">
            <a:xfrm>
              <a:off x="3327" y="2312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2" name="Rectangle 44"/>
            <p:cNvSpPr>
              <a:spLocks noChangeArrowheads="1"/>
            </p:cNvSpPr>
            <p:nvPr/>
          </p:nvSpPr>
          <p:spPr bwMode="auto">
            <a:xfrm>
              <a:off x="3327" y="2246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3" name="Rectangle 45"/>
            <p:cNvSpPr>
              <a:spLocks noChangeArrowheads="1"/>
            </p:cNvSpPr>
            <p:nvPr/>
          </p:nvSpPr>
          <p:spPr bwMode="auto">
            <a:xfrm>
              <a:off x="3327" y="2180"/>
              <a:ext cx="261" cy="6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4" name="Rectangle 46"/>
            <p:cNvSpPr>
              <a:spLocks noChangeArrowheads="1"/>
            </p:cNvSpPr>
            <p:nvPr/>
          </p:nvSpPr>
          <p:spPr bwMode="auto">
            <a:xfrm>
              <a:off x="3700" y="1717"/>
              <a:ext cx="261" cy="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5" name="Rectangle 47"/>
            <p:cNvSpPr>
              <a:spLocks noChangeArrowheads="1"/>
            </p:cNvSpPr>
            <p:nvPr/>
          </p:nvSpPr>
          <p:spPr bwMode="auto">
            <a:xfrm>
              <a:off x="3327" y="2113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327" y="2047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7" name="Rectangle 49"/>
            <p:cNvSpPr>
              <a:spLocks noChangeArrowheads="1"/>
            </p:cNvSpPr>
            <p:nvPr/>
          </p:nvSpPr>
          <p:spPr bwMode="auto">
            <a:xfrm>
              <a:off x="3327" y="1981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3327" y="1914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9" name="Rectangle 51"/>
            <p:cNvSpPr>
              <a:spLocks noChangeArrowheads="1"/>
            </p:cNvSpPr>
            <p:nvPr/>
          </p:nvSpPr>
          <p:spPr bwMode="auto">
            <a:xfrm>
              <a:off x="3327" y="1848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0" name="Rectangle 52"/>
            <p:cNvSpPr>
              <a:spLocks noChangeArrowheads="1"/>
            </p:cNvSpPr>
            <p:nvPr/>
          </p:nvSpPr>
          <p:spPr bwMode="auto">
            <a:xfrm>
              <a:off x="3327" y="1782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1" name="Rectangle 53"/>
            <p:cNvSpPr>
              <a:spLocks noChangeArrowheads="1"/>
            </p:cNvSpPr>
            <p:nvPr/>
          </p:nvSpPr>
          <p:spPr bwMode="auto">
            <a:xfrm>
              <a:off x="3327" y="1717"/>
              <a:ext cx="261" cy="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327" y="2709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3" name="Rectangle 55"/>
            <p:cNvSpPr>
              <a:spLocks noChangeArrowheads="1"/>
            </p:cNvSpPr>
            <p:nvPr/>
          </p:nvSpPr>
          <p:spPr bwMode="auto">
            <a:xfrm>
              <a:off x="3700" y="1914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4" name="Rectangle 56"/>
            <p:cNvSpPr>
              <a:spLocks noChangeArrowheads="1"/>
            </p:cNvSpPr>
            <p:nvPr/>
          </p:nvSpPr>
          <p:spPr bwMode="auto">
            <a:xfrm>
              <a:off x="3700" y="1848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700" y="1782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6" name="Rectangle 58"/>
            <p:cNvSpPr>
              <a:spLocks noChangeArrowheads="1"/>
            </p:cNvSpPr>
            <p:nvPr/>
          </p:nvSpPr>
          <p:spPr bwMode="auto">
            <a:xfrm>
              <a:off x="3700" y="2113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7" name="Rectangle 59"/>
            <p:cNvSpPr>
              <a:spLocks noChangeArrowheads="1"/>
            </p:cNvSpPr>
            <p:nvPr/>
          </p:nvSpPr>
          <p:spPr bwMode="auto">
            <a:xfrm>
              <a:off x="3700" y="2047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3700" y="1981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9" name="Rectangle 61"/>
            <p:cNvSpPr>
              <a:spLocks noChangeArrowheads="1"/>
            </p:cNvSpPr>
            <p:nvPr/>
          </p:nvSpPr>
          <p:spPr bwMode="auto">
            <a:xfrm>
              <a:off x="3700" y="2379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0" name="Rectangle 62"/>
            <p:cNvSpPr>
              <a:spLocks noChangeArrowheads="1"/>
            </p:cNvSpPr>
            <p:nvPr/>
          </p:nvSpPr>
          <p:spPr bwMode="auto">
            <a:xfrm>
              <a:off x="3700" y="2312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3700" y="2246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2" name="Rectangle 64"/>
            <p:cNvSpPr>
              <a:spLocks noChangeArrowheads="1"/>
            </p:cNvSpPr>
            <p:nvPr/>
          </p:nvSpPr>
          <p:spPr bwMode="auto">
            <a:xfrm>
              <a:off x="3700" y="2180"/>
              <a:ext cx="261" cy="6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3" name="Rectangle 65"/>
            <p:cNvSpPr>
              <a:spLocks noChangeArrowheads="1"/>
            </p:cNvSpPr>
            <p:nvPr/>
          </p:nvSpPr>
          <p:spPr bwMode="auto">
            <a:xfrm>
              <a:off x="3700" y="2577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700" y="2510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5" name="Rectangle 67"/>
            <p:cNvSpPr>
              <a:spLocks noChangeArrowheads="1"/>
            </p:cNvSpPr>
            <p:nvPr/>
          </p:nvSpPr>
          <p:spPr bwMode="auto">
            <a:xfrm>
              <a:off x="3700" y="2445"/>
              <a:ext cx="261" cy="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6" name="Rectangle 68"/>
            <p:cNvSpPr>
              <a:spLocks noChangeArrowheads="1"/>
            </p:cNvSpPr>
            <p:nvPr/>
          </p:nvSpPr>
          <p:spPr bwMode="auto">
            <a:xfrm>
              <a:off x="3700" y="2709"/>
              <a:ext cx="261" cy="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3700" y="2643"/>
              <a:ext cx="261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8918" name="AutoShape 70"/>
            <p:cNvCxnSpPr>
              <a:cxnSpLocks noChangeShapeType="1"/>
            </p:cNvCxnSpPr>
            <p:nvPr/>
          </p:nvCxnSpPr>
          <p:spPr bwMode="auto">
            <a:xfrm rot="10800000" flipV="1">
              <a:off x="2534" y="1409"/>
              <a:ext cx="795" cy="804"/>
            </a:xfrm>
            <a:prstGeom prst="bentConnector3">
              <a:avLst>
                <a:gd name="adj1" fmla="val 12213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 flipV="1">
              <a:off x="3950" y="2213"/>
              <a:ext cx="18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185" y="2180"/>
              <a:ext cx="261" cy="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21" name="Text Box 73"/>
            <p:cNvSpPr txBox="1">
              <a:spLocks noChangeArrowheads="1"/>
            </p:cNvSpPr>
            <p:nvPr/>
          </p:nvSpPr>
          <p:spPr bwMode="auto">
            <a:xfrm>
              <a:off x="4475" y="2090"/>
              <a:ext cx="853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Prediction</a:t>
              </a:r>
            </a:p>
          </p:txBody>
        </p:sp>
        <p:sp>
          <p:nvSpPr>
            <p:cNvPr id="78922" name="Rectangle 74"/>
            <p:cNvSpPr>
              <a:spLocks noChangeArrowheads="1"/>
            </p:cNvSpPr>
            <p:nvPr/>
          </p:nvSpPr>
          <p:spPr bwMode="auto">
            <a:xfrm>
              <a:off x="2544" y="3329"/>
              <a:ext cx="1901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2-bit global branch history</a:t>
              </a:r>
            </a:p>
          </p:txBody>
        </p:sp>
        <p:cxnSp>
          <p:nvCxnSpPr>
            <p:cNvPr id="78923" name="AutoShape 75"/>
            <p:cNvCxnSpPr>
              <a:cxnSpLocks noChangeShapeType="1"/>
              <a:endCxn id="78885" idx="2"/>
            </p:cNvCxnSpPr>
            <p:nvPr/>
          </p:nvCxnSpPr>
          <p:spPr bwMode="auto">
            <a:xfrm rot="16200000">
              <a:off x="2923" y="2938"/>
              <a:ext cx="32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8924" name="Line 76"/>
            <p:cNvSpPr>
              <a:spLocks noChangeShapeType="1"/>
            </p:cNvSpPr>
            <p:nvPr/>
          </p:nvSpPr>
          <p:spPr bwMode="auto">
            <a:xfrm flipH="1" flipV="1">
              <a:off x="3333" y="1186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25" name="Line 77"/>
            <p:cNvSpPr>
              <a:spLocks noChangeShapeType="1"/>
            </p:cNvSpPr>
            <p:nvPr/>
          </p:nvSpPr>
          <p:spPr bwMode="auto">
            <a:xfrm>
              <a:off x="3247" y="1275"/>
              <a:ext cx="191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26" name="Text Box 78"/>
            <p:cNvSpPr txBox="1">
              <a:spLocks noChangeArrowheads="1"/>
            </p:cNvSpPr>
            <p:nvPr/>
          </p:nvSpPr>
          <p:spPr bwMode="auto">
            <a:xfrm>
              <a:off x="3438" y="1203"/>
              <a:ext cx="51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4 bits</a:t>
              </a:r>
              <a:endParaRPr lang="en-US"/>
            </a:p>
          </p:txBody>
        </p:sp>
        <p:sp>
          <p:nvSpPr>
            <p:cNvPr id="78927" name="Text Box 79"/>
            <p:cNvSpPr txBox="1">
              <a:spLocks noChangeArrowheads="1"/>
            </p:cNvSpPr>
            <p:nvPr/>
          </p:nvSpPr>
          <p:spPr bwMode="auto">
            <a:xfrm>
              <a:off x="4262" y="1302"/>
              <a:ext cx="10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2708" y="3096"/>
              <a:ext cx="764" cy="220"/>
              <a:chOff x="2976" y="3084"/>
              <a:chExt cx="764" cy="220"/>
            </a:xfrm>
          </p:grpSpPr>
          <p:sp>
            <p:nvSpPr>
              <p:cNvPr id="78929" name="Line 81"/>
              <p:cNvSpPr>
                <a:spLocks noChangeShapeType="1"/>
              </p:cNvSpPr>
              <p:nvPr/>
            </p:nvSpPr>
            <p:spPr bwMode="auto">
              <a:xfrm>
                <a:off x="3360" y="3092"/>
                <a:ext cx="376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930" name="Line 82"/>
              <p:cNvSpPr>
                <a:spLocks noChangeShapeType="1"/>
              </p:cNvSpPr>
              <p:nvPr/>
            </p:nvSpPr>
            <p:spPr bwMode="auto">
              <a:xfrm flipV="1">
                <a:off x="2976" y="3084"/>
                <a:ext cx="380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931" name="Rectangle 83"/>
              <p:cNvSpPr>
                <a:spLocks noChangeArrowheads="1"/>
              </p:cNvSpPr>
              <p:nvPr/>
            </p:nvSpPr>
            <p:spPr bwMode="auto">
              <a:xfrm>
                <a:off x="2976" y="3212"/>
                <a:ext cx="764" cy="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932" name="Line 84"/>
              <p:cNvSpPr>
                <a:spLocks noChangeShapeType="1"/>
              </p:cNvSpPr>
              <p:nvPr/>
            </p:nvSpPr>
            <p:spPr bwMode="auto">
              <a:xfrm>
                <a:off x="3358" y="3216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8933" name="Text Box 85"/>
            <p:cNvSpPr txBox="1">
              <a:spLocks noChangeArrowheads="1"/>
            </p:cNvSpPr>
            <p:nvPr/>
          </p:nvSpPr>
          <p:spPr bwMode="auto">
            <a:xfrm>
              <a:off x="2574" y="2813"/>
              <a:ext cx="264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NN</a:t>
              </a:r>
            </a:p>
          </p:txBody>
        </p:sp>
        <p:sp>
          <p:nvSpPr>
            <p:cNvPr id="78934" name="Rectangle 86"/>
            <p:cNvSpPr>
              <a:spLocks noChangeArrowheads="1"/>
            </p:cNvSpPr>
            <p:nvPr/>
          </p:nvSpPr>
          <p:spPr bwMode="auto">
            <a:xfrm>
              <a:off x="2953" y="2811"/>
              <a:ext cx="254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NT</a:t>
              </a:r>
            </a:p>
          </p:txBody>
        </p:sp>
        <p:sp>
          <p:nvSpPr>
            <p:cNvPr id="78935" name="Rectangle 87"/>
            <p:cNvSpPr>
              <a:spLocks noChangeArrowheads="1"/>
            </p:cNvSpPr>
            <p:nvPr/>
          </p:nvSpPr>
          <p:spPr bwMode="auto">
            <a:xfrm>
              <a:off x="3330" y="2823"/>
              <a:ext cx="224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TN</a:t>
              </a:r>
            </a:p>
          </p:txBody>
        </p:sp>
        <p:sp>
          <p:nvSpPr>
            <p:cNvPr id="78936" name="Rectangle 88"/>
            <p:cNvSpPr>
              <a:spLocks noChangeArrowheads="1"/>
            </p:cNvSpPr>
            <p:nvPr/>
          </p:nvSpPr>
          <p:spPr bwMode="auto">
            <a:xfrm>
              <a:off x="3708" y="2829"/>
              <a:ext cx="215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TT</a:t>
              </a:r>
            </a:p>
          </p:txBody>
        </p:sp>
        <p:sp>
          <p:nvSpPr>
            <p:cNvPr id="78937" name="Rectangle 89"/>
            <p:cNvSpPr>
              <a:spLocks noChangeArrowheads="1"/>
            </p:cNvSpPr>
            <p:nvPr/>
          </p:nvSpPr>
          <p:spPr bwMode="auto">
            <a:xfrm>
              <a:off x="2790" y="3186"/>
              <a:ext cx="160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N</a:t>
              </a:r>
            </a:p>
          </p:txBody>
        </p:sp>
        <p:sp>
          <p:nvSpPr>
            <p:cNvPr id="78938" name="Rectangle 90"/>
            <p:cNvSpPr>
              <a:spLocks noChangeArrowheads="1"/>
            </p:cNvSpPr>
            <p:nvPr/>
          </p:nvSpPr>
          <p:spPr bwMode="auto">
            <a:xfrm>
              <a:off x="3204" y="3192"/>
              <a:ext cx="15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T</a:t>
              </a:r>
            </a:p>
          </p:txBody>
        </p:sp>
        <p:sp>
          <p:nvSpPr>
            <p:cNvPr id="78939" name="Line 91"/>
            <p:cNvSpPr>
              <a:spLocks noChangeShapeType="1"/>
            </p:cNvSpPr>
            <p:nvPr/>
          </p:nvSpPr>
          <p:spPr bwMode="auto">
            <a:xfrm flipH="1">
              <a:off x="3654" y="3264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8940" name="Line 92"/>
            <p:cNvSpPr>
              <a:spLocks noChangeShapeType="1"/>
            </p:cNvSpPr>
            <p:nvPr/>
          </p:nvSpPr>
          <p:spPr bwMode="auto">
            <a:xfrm flipH="1">
              <a:off x="2292" y="3258"/>
              <a:ext cx="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8941" name="Rectangle 93"/>
            <p:cNvSpPr>
              <a:spLocks noChangeArrowheads="1"/>
            </p:cNvSpPr>
            <p:nvPr/>
          </p:nvSpPr>
          <p:spPr bwMode="auto">
            <a:xfrm>
              <a:off x="4086" y="3171"/>
              <a:ext cx="372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SHIFT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76200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Tournament Predictors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742950"/>
            <a:ext cx="8915399" cy="5514975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/>
              <a:t>Tournament Predictors are the most popular form of </a:t>
            </a:r>
            <a:r>
              <a:rPr lang="en-US" i="1" dirty="0"/>
              <a:t>Multilevel branch predictors</a:t>
            </a:r>
          </a:p>
          <a:p>
            <a:pPr>
              <a:spcBef>
                <a:spcPct val="70000"/>
              </a:spcBef>
            </a:pPr>
            <a:r>
              <a:rPr lang="en-US" dirty="0"/>
              <a:t>Use </a:t>
            </a:r>
            <a:r>
              <a:rPr lang="en-US" i="1" dirty="0"/>
              <a:t>2</a:t>
            </a:r>
            <a:r>
              <a:rPr lang="en-US" dirty="0"/>
              <a:t>-bit saturating counter per branch to choose between two different predictors</a:t>
            </a:r>
          </a:p>
          <a:p>
            <a:pPr>
              <a:spcBef>
                <a:spcPct val="70000"/>
              </a:spcBef>
            </a:pPr>
            <a:r>
              <a:rPr lang="en-US" dirty="0"/>
              <a:t>Use choice predictor to choose between global and local predictors</a:t>
            </a:r>
          </a:p>
        </p:txBody>
      </p:sp>
      <p:pic>
        <p:nvPicPr>
          <p:cNvPr id="88068" name="Picture 1028" descr="Ch3-fig16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3598862" y="3295650"/>
            <a:ext cx="4764088" cy="3562350"/>
          </a:xfrm>
          <a:prstGeom prst="rect">
            <a:avLst/>
          </a:prstGeom>
          <a:noFill/>
        </p:spPr>
      </p:pic>
      <p:sp>
        <p:nvSpPr>
          <p:cNvPr id="88069" name="Text Box 1029"/>
          <p:cNvSpPr txBox="1">
            <a:spLocks noChangeArrowheads="1"/>
          </p:cNvSpPr>
          <p:nvPr/>
        </p:nvSpPr>
        <p:spPr bwMode="auto">
          <a:xfrm>
            <a:off x="533400" y="3867150"/>
            <a:ext cx="29337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/>
              <a:t>n/m means:</a:t>
            </a:r>
          </a:p>
          <a:p>
            <a:pPr>
              <a:spcBef>
                <a:spcPct val="50000"/>
              </a:spcBef>
            </a:pPr>
            <a:r>
              <a:rPr lang="en-US" sz="1400" b="1" i="1"/>
              <a:t>n = left predictor value</a:t>
            </a:r>
          </a:p>
          <a:p>
            <a:pPr>
              <a:spcBef>
                <a:spcPct val="50000"/>
              </a:spcBef>
            </a:pPr>
            <a:r>
              <a:rPr lang="en-US" sz="1400" b="1" i="1"/>
              <a:t>m = right predictor value</a:t>
            </a:r>
          </a:p>
          <a:p>
            <a:pPr>
              <a:spcBef>
                <a:spcPct val="50000"/>
              </a:spcBef>
            </a:pPr>
            <a:r>
              <a:rPr lang="en-US" sz="1400" b="1" i="1"/>
              <a:t>0: Incorrect</a:t>
            </a:r>
          </a:p>
          <a:p>
            <a:pPr>
              <a:spcBef>
                <a:spcPct val="50000"/>
              </a:spcBef>
            </a:pPr>
            <a:r>
              <a:rPr lang="en-US" sz="1400" b="1" i="1"/>
              <a:t>1: 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Branch Target Predictions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We have been looking at the ways to predict </a:t>
            </a:r>
            <a:r>
              <a:rPr lang="en-US" sz="2400" i="1"/>
              <a:t>direction </a:t>
            </a:r>
            <a:r>
              <a:rPr lang="en-US" sz="2400"/>
              <a:t>of branches (Taken/Not-Taken)</a:t>
            </a:r>
          </a:p>
          <a:p>
            <a:r>
              <a:rPr lang="en-US" sz="2400"/>
              <a:t>It would be beneficial if we could predict the </a:t>
            </a:r>
            <a:r>
              <a:rPr lang="en-US" sz="2400" i="1"/>
              <a:t>branch</a:t>
            </a:r>
            <a:r>
              <a:rPr lang="en-US" sz="2400"/>
              <a:t> </a:t>
            </a:r>
            <a:r>
              <a:rPr lang="en-US" sz="2400" i="1"/>
              <a:t>address (target address) </a:t>
            </a:r>
            <a:r>
              <a:rPr lang="en-US" sz="2400"/>
              <a:t>and fetch it ASAP</a:t>
            </a:r>
            <a:endParaRPr lang="en-US" sz="2400" i="1"/>
          </a:p>
          <a:p>
            <a:pPr>
              <a:buFontTx/>
              <a:buNone/>
            </a:pPr>
            <a:r>
              <a:rPr lang="en-US" sz="2400"/>
              <a:t>	– Branch Target Buffer (BTB)</a:t>
            </a:r>
          </a:p>
          <a:p>
            <a:pPr>
              <a:buFontTx/>
              <a:buNone/>
            </a:pPr>
            <a:r>
              <a:rPr lang="en-US" sz="2400"/>
              <a:t>		• Branch target buffer (BTB) stores address of the last 	target location to avoid recomputing</a:t>
            </a:r>
            <a:r>
              <a:rPr lang="en-US"/>
              <a:t> </a:t>
            </a:r>
          </a:p>
          <a:p>
            <a:pPr lvl="2"/>
            <a:r>
              <a:rPr lang="en-US" sz="2400"/>
              <a:t>Useful for conditional/unconditional branches</a:t>
            </a:r>
          </a:p>
          <a:p>
            <a:pPr>
              <a:buFontTx/>
              <a:buNone/>
            </a:pPr>
            <a:r>
              <a:rPr lang="en-US" sz="2400"/>
              <a:t>	– Return Address Stack (RAS)</a:t>
            </a:r>
          </a:p>
          <a:p>
            <a:pPr>
              <a:buFontTx/>
              <a:buNone/>
            </a:pPr>
            <a:r>
              <a:rPr lang="en-US" sz="2400"/>
              <a:t>		• Useful for procedure returns</a:t>
            </a:r>
          </a:p>
          <a:p>
            <a:pPr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Branch Target Buffer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history buffer Only predicts branch direction. Therefore, cannot redirect fetch stream until after branch target is determined. This is no good.</a:t>
            </a:r>
          </a:p>
          <a:p>
            <a:r>
              <a:rPr lang="en-US" dirty="0"/>
              <a:t>Use Branch Target Buffer along with GHB.</a:t>
            </a:r>
          </a:p>
          <a:p>
            <a:r>
              <a:rPr lang="en-US" dirty="0"/>
              <a:t>BTB stores PCs the same way as caches</a:t>
            </a:r>
          </a:p>
          <a:p>
            <a:r>
              <a:rPr lang="en-US" dirty="0"/>
              <a:t>The PC of a branch is sent to the BTB</a:t>
            </a:r>
          </a:p>
          <a:p>
            <a:r>
              <a:rPr lang="en-US" dirty="0"/>
              <a:t>When a match is found the corresponding Predicted PC is returned</a:t>
            </a:r>
          </a:p>
          <a:p>
            <a:r>
              <a:rPr lang="en-US" dirty="0"/>
              <a:t>If the branch was predicted taken, instruction fetch continues at the returned predicted PC</a:t>
            </a:r>
          </a:p>
          <a:p>
            <a:r>
              <a:rPr lang="en-US" b="1" dirty="0">
                <a:solidFill>
                  <a:srgbClr val="FF0000"/>
                </a:solidFill>
              </a:rPr>
              <a:t>Zero cycle unconditional branch and some times zero cycle conditional branch  (Branch folding)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BTB flow chart</a:t>
            </a:r>
            <a:endParaRPr lang="en-US" sz="2800" dirty="0">
              <a:solidFill>
                <a:srgbClr val="0070C0"/>
              </a:solidFill>
            </a:endParaRPr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217488" y="906463"/>
            <a:ext cx="8775700" cy="5473700"/>
            <a:chOff x="152400" y="928688"/>
            <a:chExt cx="6210300" cy="5554662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1266825" y="3267075"/>
              <a:ext cx="1076325" cy="1057275"/>
            </a:xfrm>
            <a:prstGeom prst="flowChartManualOperation">
              <a:avLst/>
            </a:prstGeom>
            <a:solidFill>
              <a:srgbClr val="0FEF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52700" y="1914525"/>
              <a:ext cx="1076325" cy="1057275"/>
            </a:xfrm>
            <a:prstGeom prst="flowChartManualOperation">
              <a:avLst/>
            </a:prstGeom>
            <a:solidFill>
              <a:srgbClr val="0FEF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771900" y="3952875"/>
              <a:ext cx="1076325" cy="1057275"/>
            </a:xfrm>
            <a:prstGeom prst="flowChartManualOperation">
              <a:avLst/>
            </a:prstGeom>
            <a:solidFill>
              <a:srgbClr val="0FEF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810000" y="4021138"/>
              <a:ext cx="1009650" cy="623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Taken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Branch?</a:t>
              </a:r>
              <a:endParaRPr 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14600" y="2014538"/>
              <a:ext cx="1162050" cy="8223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Entry found in branch-target buffer?</a:t>
              </a:r>
              <a:endParaRPr lang="en-US" dirty="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486150" y="3278188"/>
              <a:ext cx="1809750" cy="485775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Send out predicted PC</a:t>
              </a:r>
              <a:endParaRPr 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209675" y="3367088"/>
              <a:ext cx="1162050" cy="8223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Is instruction  a taken branch?</a:t>
              </a:r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257425" y="928688"/>
              <a:ext cx="1809750" cy="668337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Send PC to memory and  branch-target buffer</a:t>
              </a:r>
              <a:endParaRPr lang="en-US" dirty="0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742950" y="5349875"/>
              <a:ext cx="1752600" cy="1033463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Enter branch instruction address and next PC into branch-target buffer</a:t>
              </a:r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828925" y="5267325"/>
              <a:ext cx="1809750" cy="1216025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Mispredicted branch, kill fetched instruction; restart fetch at other target; delete entry from target buffer</a:t>
              </a:r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33400" y="4410075"/>
              <a:ext cx="1476375" cy="6397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Normal instruction execution</a:t>
              </a:r>
              <a:endParaRPr 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4733925" y="5424488"/>
              <a:ext cx="1628775" cy="8223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Branch correctly predicted; continue execution with no stalls</a:t>
              </a:r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23900" y="3457575"/>
              <a:ext cx="514350" cy="2746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905250" y="2085975"/>
              <a:ext cx="514350" cy="2746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876800" y="4191000"/>
              <a:ext cx="514350" cy="2746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343150" y="3486150"/>
              <a:ext cx="514350" cy="2746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857375" y="2085975"/>
              <a:ext cx="514350" cy="2746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238500" y="4162425"/>
              <a:ext cx="514350" cy="2746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295275" y="3953079"/>
              <a:ext cx="514350" cy="3123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61950" y="1914729"/>
              <a:ext cx="514350" cy="3123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IF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52400" y="5705679"/>
              <a:ext cx="514350" cy="3123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EX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3057525" y="1600200"/>
              <a:ext cx="0" cy="323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3524250" y="2447925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828800" y="241935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4352925" y="2447925"/>
              <a:ext cx="0" cy="828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1838325" y="2419350"/>
              <a:ext cx="0" cy="847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4752975" y="4486275"/>
              <a:ext cx="676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H="1">
              <a:off x="3362325" y="4486275"/>
              <a:ext cx="504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2238375" y="3857625"/>
              <a:ext cx="390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2638425" y="3843338"/>
              <a:ext cx="0" cy="904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2143125" y="4733925"/>
              <a:ext cx="485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 flipH="1">
              <a:off x="1123950" y="3829050"/>
              <a:ext cx="2476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4343400" y="3762375"/>
              <a:ext cx="9525" cy="190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1133475" y="3829050"/>
              <a:ext cx="0" cy="600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2162175" y="473392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3371850" y="4486275"/>
              <a:ext cx="0" cy="781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5429250" y="4486275"/>
              <a:ext cx="0" cy="942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228600" y="3048000"/>
              <a:ext cx="5562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200025" y="5095875"/>
              <a:ext cx="56102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BTB with GHB</a:t>
            </a:r>
            <a:endParaRPr lang="en-US" sz="2800" dirty="0">
              <a:solidFill>
                <a:srgbClr val="0070C0"/>
              </a:solidFill>
            </a:endParaRPr>
          </a:p>
        </p:txBody>
      </p:sp>
      <p:grpSp>
        <p:nvGrpSpPr>
          <p:cNvPr id="41" name="Content Placeholder 40"/>
          <p:cNvGrpSpPr>
            <a:grpSpLocks noGrp="1"/>
          </p:cNvGrpSpPr>
          <p:nvPr/>
        </p:nvGrpSpPr>
        <p:grpSpPr>
          <a:xfrm>
            <a:off x="-273579" y="923397"/>
            <a:ext cx="9199034" cy="5659967"/>
            <a:chOff x="-159660" y="2484438"/>
            <a:chExt cx="8436885" cy="4287655"/>
          </a:xfrm>
        </p:grpSpPr>
        <p:sp>
          <p:nvSpPr>
            <p:cNvPr id="42" name="Text Box 34"/>
            <p:cNvSpPr txBox="1">
              <a:spLocks noChangeArrowheads="1"/>
            </p:cNvSpPr>
            <p:nvPr/>
          </p:nvSpPr>
          <p:spPr bwMode="auto">
            <a:xfrm>
              <a:off x="4114800" y="5181600"/>
              <a:ext cx="2209800" cy="13684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Yes: instruction is branch and use predicted PC as next PC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-159660" y="5856105"/>
              <a:ext cx="3294062" cy="9159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No: branch not 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predicted, proceed normally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(Next PC = PC+4)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roup 36"/>
            <p:cNvGrpSpPr/>
            <p:nvPr/>
          </p:nvGrpSpPr>
          <p:grpSpPr>
            <a:xfrm>
              <a:off x="1009540" y="2484438"/>
              <a:ext cx="7267685" cy="3594100"/>
              <a:chOff x="1009540" y="2484438"/>
              <a:chExt cx="7267685" cy="3594100"/>
            </a:xfrm>
          </p:grpSpPr>
          <p:grpSp>
            <p:nvGrpSpPr>
              <p:cNvPr id="45" name="Group 4"/>
              <p:cNvGrpSpPr>
                <a:grpSpLocks/>
              </p:cNvGrpSpPr>
              <p:nvPr/>
            </p:nvGrpSpPr>
            <p:grpSpPr bwMode="auto">
              <a:xfrm>
                <a:off x="2114550" y="2484438"/>
                <a:ext cx="5257800" cy="2174875"/>
                <a:chOff x="1440" y="2134"/>
                <a:chExt cx="3312" cy="1370"/>
              </a:xfrm>
            </p:grpSpPr>
            <p:grpSp>
              <p:nvGrpSpPr>
                <p:cNvPr id="55" name="Group 5"/>
                <p:cNvGrpSpPr>
                  <a:grpSpLocks/>
                </p:cNvGrpSpPr>
                <p:nvPr/>
              </p:nvGrpSpPr>
              <p:grpSpPr bwMode="auto">
                <a:xfrm>
                  <a:off x="1440" y="2352"/>
                  <a:ext cx="3312" cy="1152"/>
                  <a:chOff x="960" y="1056"/>
                  <a:chExt cx="3312" cy="1152"/>
                </a:xfrm>
              </p:grpSpPr>
              <p:sp>
                <p:nvSpPr>
                  <p:cNvPr id="5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056"/>
                    <a:ext cx="1536" cy="192"/>
                  </a:xfrm>
                  <a:prstGeom prst="rect">
                    <a:avLst/>
                  </a:prstGeom>
                  <a:solidFill>
                    <a:srgbClr val="A6F6E5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1056"/>
                    <a:ext cx="1536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056"/>
                    <a:ext cx="240" cy="192"/>
                  </a:xfrm>
                  <a:prstGeom prst="rect">
                    <a:avLst/>
                  </a:prstGeom>
                  <a:solidFill>
                    <a:srgbClr val="FC0128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248"/>
                    <a:ext cx="1536" cy="192"/>
                  </a:xfrm>
                  <a:prstGeom prst="rect">
                    <a:avLst/>
                  </a:prstGeom>
                  <a:solidFill>
                    <a:srgbClr val="A6F6E5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1248"/>
                    <a:ext cx="1536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48"/>
                    <a:ext cx="240" cy="192"/>
                  </a:xfrm>
                  <a:prstGeom prst="rect">
                    <a:avLst/>
                  </a:prstGeom>
                  <a:solidFill>
                    <a:srgbClr val="FC0128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440"/>
                    <a:ext cx="1536" cy="192"/>
                  </a:xfrm>
                  <a:prstGeom prst="rect">
                    <a:avLst/>
                  </a:prstGeom>
                  <a:solidFill>
                    <a:srgbClr val="A6F6E5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1440"/>
                    <a:ext cx="1536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440"/>
                    <a:ext cx="240" cy="192"/>
                  </a:xfrm>
                  <a:prstGeom prst="rect">
                    <a:avLst/>
                  </a:prstGeom>
                  <a:solidFill>
                    <a:srgbClr val="FC0128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32"/>
                    <a:ext cx="1536" cy="192"/>
                  </a:xfrm>
                  <a:prstGeom prst="rect">
                    <a:avLst/>
                  </a:prstGeom>
                  <a:solidFill>
                    <a:srgbClr val="A6F6E5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1632"/>
                    <a:ext cx="1536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632"/>
                    <a:ext cx="240" cy="192"/>
                  </a:xfrm>
                  <a:prstGeom prst="rect">
                    <a:avLst/>
                  </a:prstGeom>
                  <a:solidFill>
                    <a:srgbClr val="FC0128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824"/>
                    <a:ext cx="1536" cy="192"/>
                  </a:xfrm>
                  <a:prstGeom prst="rect">
                    <a:avLst/>
                  </a:prstGeom>
                  <a:solidFill>
                    <a:srgbClr val="A6F6E5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1824"/>
                    <a:ext cx="1536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824"/>
                    <a:ext cx="240" cy="192"/>
                  </a:xfrm>
                  <a:prstGeom prst="rect">
                    <a:avLst/>
                  </a:prstGeom>
                  <a:solidFill>
                    <a:srgbClr val="FC0128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2016"/>
                    <a:ext cx="1536" cy="192"/>
                  </a:xfrm>
                  <a:prstGeom prst="rect">
                    <a:avLst/>
                  </a:prstGeom>
                  <a:solidFill>
                    <a:srgbClr val="A6F6E5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016"/>
                    <a:ext cx="1536" cy="192"/>
                  </a:xfrm>
                  <a:prstGeom prst="rect">
                    <a:avLst/>
                  </a:prstGeom>
                  <a:solidFill>
                    <a:srgbClr val="FFFF66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240" cy="192"/>
                  </a:xfrm>
                  <a:prstGeom prst="rect">
                    <a:avLst/>
                  </a:prstGeom>
                  <a:solidFill>
                    <a:srgbClr val="FC0128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76" y="2134"/>
                  <a:ext cx="816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Branch PC</a:t>
                  </a:r>
                </a:p>
              </p:txBody>
            </p:sp>
            <p:sp>
              <p:nvSpPr>
                <p:cNvPr id="5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221" y="2134"/>
                  <a:ext cx="1004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Predicted PC</a:t>
                  </a:r>
                </a:p>
              </p:txBody>
            </p:sp>
          </p:grpSp>
          <p:sp>
            <p:nvSpPr>
              <p:cNvPr id="46" name="Oval 26"/>
              <p:cNvSpPr>
                <a:spLocks noChangeArrowheads="1"/>
              </p:cNvSpPr>
              <p:nvPr/>
            </p:nvSpPr>
            <p:spPr bwMode="auto">
              <a:xfrm>
                <a:off x="2971800" y="5029200"/>
                <a:ext cx="609600" cy="6096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=?</a:t>
                </a:r>
              </a:p>
            </p:txBody>
          </p:sp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>
                <a:off x="3276600" y="4648200"/>
                <a:ext cx="0" cy="381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Text Box 28"/>
              <p:cNvSpPr txBox="1">
                <a:spLocks noChangeArrowheads="1"/>
              </p:cNvSpPr>
              <p:nvPr/>
            </p:nvSpPr>
            <p:spPr bwMode="auto">
              <a:xfrm rot="5400000">
                <a:off x="312737" y="3441592"/>
                <a:ext cx="2039937" cy="6463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PC of instruction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FETCH</a:t>
                </a:r>
              </a:p>
            </p:txBody>
          </p:sp>
          <p:sp>
            <p:nvSpPr>
              <p:cNvPr id="49" name="AutoShape 29"/>
              <p:cNvSpPr>
                <a:spLocks/>
              </p:cNvSpPr>
              <p:nvPr/>
            </p:nvSpPr>
            <p:spPr bwMode="auto">
              <a:xfrm>
                <a:off x="1600200" y="2819400"/>
                <a:ext cx="457200" cy="1905000"/>
              </a:xfrm>
              <a:prstGeom prst="rightBrace">
                <a:avLst>
                  <a:gd name="adj1" fmla="val 34722"/>
                  <a:gd name="adj2" fmla="val 50000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1295400" y="4724400"/>
                <a:ext cx="1600200" cy="609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3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lnTo>
                      <a:pt x="0" y="432"/>
                    </a:lnTo>
                    <a:lnTo>
                      <a:pt x="1008" y="43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31"/>
              <p:cNvSpPr>
                <a:spLocks noChangeShapeType="1"/>
              </p:cNvSpPr>
              <p:nvPr/>
            </p:nvSpPr>
            <p:spPr bwMode="auto">
              <a:xfrm>
                <a:off x="7162800" y="4648200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Text Box 32"/>
              <p:cNvSpPr txBox="1">
                <a:spLocks noChangeArrowheads="1"/>
              </p:cNvSpPr>
              <p:nvPr/>
            </p:nvSpPr>
            <p:spPr bwMode="auto">
              <a:xfrm>
                <a:off x="6324600" y="5029200"/>
                <a:ext cx="1952625" cy="104933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Extra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prediction state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bits</a:t>
                </a:r>
              </a:p>
            </p:txBody>
          </p:sp>
          <p:sp>
            <p:nvSpPr>
              <p:cNvPr id="53" name="Line 33"/>
              <p:cNvSpPr>
                <a:spLocks noChangeShapeType="1"/>
              </p:cNvSpPr>
              <p:nvPr/>
            </p:nvSpPr>
            <p:spPr bwMode="auto">
              <a:xfrm>
                <a:off x="3581400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36"/>
              <p:cNvSpPr>
                <a:spLocks noChangeShapeType="1"/>
              </p:cNvSpPr>
              <p:nvPr/>
            </p:nvSpPr>
            <p:spPr bwMode="auto">
              <a:xfrm>
                <a:off x="3398838" y="5568950"/>
                <a:ext cx="1587" cy="479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Price to pay for </a:t>
            </a:r>
            <a:r>
              <a:rPr lang="en-US" sz="2800" dirty="0" err="1" smtClean="0">
                <a:solidFill>
                  <a:srgbClr val="0070C0"/>
                </a:solidFill>
              </a:rPr>
              <a:t>Misprediction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524000"/>
            <a:ext cx="8910637" cy="4856163"/>
          </a:xfrm>
        </p:spPr>
        <p:txBody>
          <a:bodyPr/>
          <a:lstStyle/>
          <a:p>
            <a:r>
              <a:rPr lang="en-US" dirty="0"/>
              <a:t>In a simple “in order” architecture, kill all instructions behind the </a:t>
            </a:r>
            <a:r>
              <a:rPr lang="en-US" dirty="0" err="1"/>
              <a:t>mispredicted</a:t>
            </a:r>
            <a:r>
              <a:rPr lang="en-US" dirty="0"/>
              <a:t>  branch.</a:t>
            </a:r>
          </a:p>
          <a:p>
            <a:r>
              <a:rPr lang="en-US" dirty="0"/>
              <a:t>Fetch from the new PC value.</a:t>
            </a:r>
          </a:p>
          <a:p>
            <a:r>
              <a:rPr lang="en-US" dirty="0"/>
              <a:t>How about interrupts?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0"/>
            <a:ext cx="8229600" cy="619125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Return Address Predictors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800100"/>
            <a:ext cx="7772400" cy="5276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Procedure </a:t>
            </a:r>
            <a:r>
              <a:rPr lang="en-US" sz="2400" dirty="0"/>
              <a:t>returns account for ~85% of indirect jumps (jumps whose address varies at run time). It will then return to many different locations—BTB may not predict accurately,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Therefore, </a:t>
            </a:r>
            <a:r>
              <a:rPr lang="en-US" sz="2400" dirty="0">
                <a:sym typeface="Wingdings" pitchFamily="2" charset="2"/>
              </a:rPr>
              <a:t>small buffer of Return Addresses=cache of the most recent return addresses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•   Like a hardware stack, LIFO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– At Procedure Call =&gt; Push Return address onto stack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– Procedure Return =&gt; Prediction off of top of stack, Pop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•   RAS tends to work quite well since call depths are typically not large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524000"/>
            <a:ext cx="8910637" cy="4856163"/>
          </a:xfrm>
        </p:spPr>
        <p:txBody>
          <a:bodyPr/>
          <a:lstStyle/>
          <a:p>
            <a:r>
              <a:rPr lang="en-US" dirty="0"/>
              <a:t>Issues in </a:t>
            </a:r>
            <a:r>
              <a:rPr lang="en-US" dirty="0" smtClean="0"/>
              <a:t>Pipelining (understanding the rules of the game!)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smtClean="0"/>
              <a:t>Dependency / Hazard</a:t>
            </a:r>
            <a:endParaRPr lang="en-US" dirty="0"/>
          </a:p>
          <a:p>
            <a:pPr lvl="1"/>
            <a:r>
              <a:rPr lang="en-US" dirty="0"/>
              <a:t>Structural </a:t>
            </a:r>
            <a:r>
              <a:rPr lang="en-US" dirty="0" smtClean="0"/>
              <a:t>Dependency / Hazard</a:t>
            </a:r>
            <a:endParaRPr lang="en-US" dirty="0"/>
          </a:p>
          <a:p>
            <a:pPr lvl="1"/>
            <a:r>
              <a:rPr lang="en-US" dirty="0"/>
              <a:t>Control </a:t>
            </a:r>
            <a:r>
              <a:rPr lang="en-US" dirty="0" smtClean="0"/>
              <a:t>Dependency / Hazard</a:t>
            </a:r>
            <a:endParaRPr lang="en-US" dirty="0"/>
          </a:p>
          <a:p>
            <a:r>
              <a:rPr lang="en-US" dirty="0"/>
              <a:t>ILP, </a:t>
            </a:r>
            <a:r>
              <a:rPr lang="en-US" dirty="0" smtClean="0"/>
              <a:t>LLP</a:t>
            </a:r>
          </a:p>
          <a:p>
            <a:r>
              <a:rPr lang="en-US" dirty="0" smtClean="0"/>
              <a:t>Branch Prediction and Speculation</a:t>
            </a:r>
          </a:p>
          <a:p>
            <a:r>
              <a:rPr lang="en-US" dirty="0" smtClean="0"/>
              <a:t>Complex pipelining</a:t>
            </a:r>
            <a:endParaRPr lang="en-US" dirty="0"/>
          </a:p>
          <a:p>
            <a:r>
              <a:rPr lang="en-US" dirty="0"/>
              <a:t>Superscalar or VLIW?</a:t>
            </a:r>
          </a:p>
          <a:p>
            <a:pPr lvl="1"/>
            <a:r>
              <a:rPr lang="en-US" dirty="0"/>
              <a:t>In order and out of order (issue, execution and retirement)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Single issue pipeline architecture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33363" y="3124200"/>
            <a:ext cx="8910637" cy="3352800"/>
          </a:xfrm>
        </p:spPr>
        <p:txBody>
          <a:bodyPr/>
          <a:lstStyle/>
          <a:p>
            <a:pPr marL="0" indent="0"/>
            <a:r>
              <a:rPr lang="en-US" dirty="0"/>
              <a:t>In such single issue pipeline, the upper limit of performance is                1 clock cycle per instruction (CPI)</a:t>
            </a:r>
          </a:p>
          <a:p>
            <a:pPr marL="0" indent="0"/>
            <a:r>
              <a:rPr lang="en-US" dirty="0"/>
              <a:t>Many road blocks in achieving the CPI = 1</a:t>
            </a:r>
          </a:p>
          <a:p>
            <a:pPr lvl="1"/>
            <a:r>
              <a:rPr lang="en-US" sz="2400" dirty="0" smtClean="0"/>
              <a:t>Data Flow related issues</a:t>
            </a:r>
            <a:endParaRPr lang="en-US" sz="2400" dirty="0"/>
          </a:p>
          <a:p>
            <a:pPr lvl="1"/>
            <a:r>
              <a:rPr lang="en-US" sz="2400" dirty="0" smtClean="0"/>
              <a:t>Limitation of resources</a:t>
            </a:r>
            <a:endParaRPr lang="en-US" sz="2400" dirty="0"/>
          </a:p>
          <a:p>
            <a:pPr lvl="1"/>
            <a:r>
              <a:rPr lang="en-US" sz="2400" dirty="0" smtClean="0"/>
              <a:t>Branches</a:t>
            </a:r>
            <a:endParaRPr lang="en-US" sz="17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" y="1439864"/>
            <a:ext cx="8235950" cy="1258888"/>
            <a:chOff x="336" y="2779"/>
            <a:chExt cx="5188" cy="793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gray">
            <a:xfrm>
              <a:off x="336" y="2784"/>
              <a:ext cx="1056" cy="576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gray">
            <a:xfrm>
              <a:off x="336" y="2928"/>
              <a:ext cx="105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</a:rPr>
                <a:t>Instruction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</a:rPr>
                <a:t>Fetch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gray">
            <a:xfrm>
              <a:off x="2640" y="2784"/>
              <a:ext cx="1056" cy="568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gray">
            <a:xfrm>
              <a:off x="2640" y="2976"/>
              <a:ext cx="105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</a:rPr>
                <a:t> Shift + ALU</a:t>
              </a:r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gray">
            <a:xfrm>
              <a:off x="3792" y="2784"/>
              <a:ext cx="1056" cy="56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gray">
            <a:xfrm>
              <a:off x="3792" y="2928"/>
              <a:ext cx="105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</a:rPr>
                <a:t>Memory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</a:rPr>
                <a:t>Access</a:t>
              </a:r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gray">
            <a:xfrm>
              <a:off x="4948" y="2784"/>
              <a:ext cx="576" cy="568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gray">
            <a:xfrm>
              <a:off x="4944" y="2908"/>
              <a:ext cx="57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</a:rPr>
                <a:t>Reg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</a:rPr>
                <a:t>Write</a:t>
              </a: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gray">
            <a:xfrm>
              <a:off x="1488" y="2784"/>
              <a:ext cx="1056" cy="576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Rectangle 19"/>
            <p:cNvSpPr>
              <a:spLocks noChangeArrowheads="1"/>
            </p:cNvSpPr>
            <p:nvPr/>
          </p:nvSpPr>
          <p:spPr bwMode="gray">
            <a:xfrm>
              <a:off x="2064" y="3072"/>
              <a:ext cx="38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</a:rPr>
                <a:t>Reg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</a:rPr>
                <a:t>Read</a:t>
              </a:r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gray">
            <a:xfrm>
              <a:off x="1488" y="3072"/>
              <a:ext cx="51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</a:rPr>
                <a:t>Reg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</a:rPr>
                <a:t>Decode</a:t>
              </a:r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gray">
            <a:xfrm>
              <a:off x="603" y="3375"/>
              <a:ext cx="54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/>
                <a:t>FETCH</a:t>
              </a:r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gray">
            <a:xfrm>
              <a:off x="1667" y="3375"/>
              <a:ext cx="66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/>
                <a:t>DECODE</a:t>
              </a:r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gray">
            <a:xfrm>
              <a:off x="2775" y="3375"/>
              <a:ext cx="71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/>
                <a:t>EXECUTE</a:t>
              </a:r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gray">
            <a:xfrm>
              <a:off x="3972" y="3375"/>
              <a:ext cx="69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/>
                <a:t>MEMORY</a:t>
              </a:r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gray">
            <a:xfrm>
              <a:off x="4970" y="3375"/>
              <a:ext cx="52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600"/>
                <a:t>WRITE</a:t>
              </a:r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gray">
            <a:xfrm>
              <a:off x="1502" y="279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gray">
            <a:xfrm flipH="1">
              <a:off x="2016" y="2779"/>
              <a:ext cx="12" cy="5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Data Dependencies…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1085850"/>
            <a:ext cx="8467090" cy="5006340"/>
          </a:xfrm>
        </p:spPr>
        <p:txBody>
          <a:bodyPr/>
          <a:lstStyle/>
          <a:p>
            <a:r>
              <a:rPr lang="en-US" altLang="en-US" dirty="0" smtClean="0"/>
              <a:t>Dependences are the property of a </a:t>
            </a:r>
            <a:r>
              <a:rPr lang="en-US" altLang="en-US" dirty="0" smtClean="0">
                <a:solidFill>
                  <a:schemeClr val="tx1"/>
                </a:solidFill>
              </a:rPr>
              <a:t>program (Data flow)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Date Dependence conveys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Order in which results must be calculated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sz="2400" dirty="0" smtClean="0"/>
              <a:t>P</a:t>
            </a:r>
            <a:r>
              <a:rPr lang="en-US" altLang="en-US" sz="2400" dirty="0" smtClean="0">
                <a:solidFill>
                  <a:schemeClr val="tx1"/>
                </a:solidFill>
              </a:rPr>
              <a:t>otential for a hazard, but actual hazard and length of any stall is a property of the pipeline</a:t>
            </a:r>
          </a:p>
          <a:p>
            <a:pPr>
              <a:buNone/>
            </a:pPr>
            <a:r>
              <a:rPr lang="en-US" b="1" dirty="0" smtClean="0"/>
              <a:t>			I: ADD </a:t>
            </a:r>
            <a:r>
              <a:rPr lang="en-US" b="1" dirty="0" smtClean="0">
                <a:solidFill>
                  <a:srgbClr val="990000"/>
                </a:solidFill>
              </a:rPr>
              <a:t>R1</a:t>
            </a:r>
            <a:r>
              <a:rPr lang="en-US" b="1" dirty="0" smtClean="0"/>
              <a:t>,R2,R3</a:t>
            </a:r>
          </a:p>
          <a:p>
            <a:pPr>
              <a:buNone/>
            </a:pPr>
            <a:r>
              <a:rPr lang="en-US" b="1" dirty="0" smtClean="0"/>
              <a:t>                     J: SUB R4,</a:t>
            </a:r>
            <a:r>
              <a:rPr lang="en-US" b="1" dirty="0" smtClean="0">
                <a:solidFill>
                  <a:srgbClr val="990000"/>
                </a:solidFill>
              </a:rPr>
              <a:t>R1</a:t>
            </a:r>
            <a:r>
              <a:rPr lang="en-US" b="1" dirty="0" smtClean="0"/>
              <a:t>,R3</a:t>
            </a:r>
          </a:p>
          <a:p>
            <a:pPr lvl="1"/>
            <a:r>
              <a:rPr lang="en-US" sz="2400" dirty="0" smtClean="0"/>
              <a:t>Upper bound on exploitable instruction level parallelism</a:t>
            </a:r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Dependencies that flow through memory locations are difficult to detect </a:t>
            </a:r>
            <a:r>
              <a:rPr lang="en-US" dirty="0" err="1" smtClean="0"/>
              <a:t>eg</a:t>
            </a:r>
            <a:r>
              <a:rPr lang="en-US" dirty="0" smtClean="0"/>
              <a:t> [R1, #32] and [R4, #8] might be pointing to the same memory location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Data Hazard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Hazard (Read after Write) – Due to Data Dependency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dirty="0" smtClean="0"/>
              <a:t>Instruction </a:t>
            </a:r>
            <a:r>
              <a:rPr lang="en-US" dirty="0"/>
              <a:t>J</a:t>
            </a:r>
            <a:r>
              <a:rPr lang="en-US" baseline="-25000" dirty="0"/>
              <a:t> </a:t>
            </a:r>
            <a:r>
              <a:rPr lang="en-US" dirty="0"/>
              <a:t> tries to read operand before </a:t>
            </a:r>
            <a:r>
              <a:rPr lang="en-US" dirty="0" smtClean="0"/>
              <a:t>Instr. </a:t>
            </a:r>
            <a:r>
              <a:rPr lang="en-US" dirty="0"/>
              <a:t>I writes </a:t>
            </a:r>
            <a:r>
              <a:rPr lang="en-US" dirty="0" smtClean="0"/>
              <a:t>it                                                     		</a:t>
            </a:r>
            <a:r>
              <a:rPr lang="en-US" b="1" dirty="0" smtClean="0"/>
              <a:t>I</a:t>
            </a:r>
            <a:r>
              <a:rPr lang="en-US" b="1" dirty="0"/>
              <a:t>: 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rgbClr val="990000"/>
                </a:solidFill>
              </a:rPr>
              <a:t>R1</a:t>
            </a:r>
            <a:r>
              <a:rPr lang="en-US" b="1" dirty="0" smtClean="0"/>
              <a:t>,R2,R3</a:t>
            </a:r>
            <a:endParaRPr lang="en-US" b="1" dirty="0"/>
          </a:p>
          <a:p>
            <a:pPr>
              <a:buFont typeface="Wingdings" pitchFamily="2" charset="2"/>
              <a:buNone/>
            </a:pPr>
            <a:r>
              <a:rPr lang="en-US" b="1" dirty="0"/>
              <a:t>                     J: </a:t>
            </a:r>
            <a:r>
              <a:rPr lang="en-US" b="1" dirty="0" smtClean="0"/>
              <a:t>SUB R4,</a:t>
            </a:r>
            <a:r>
              <a:rPr lang="en-US" b="1" dirty="0" smtClean="0">
                <a:solidFill>
                  <a:srgbClr val="990000"/>
                </a:solidFill>
              </a:rPr>
              <a:t>R1</a:t>
            </a:r>
            <a:r>
              <a:rPr lang="en-US" b="1" dirty="0" smtClean="0"/>
              <a:t>,R3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Caused by a “</a:t>
            </a:r>
            <a:r>
              <a:rPr lang="en-US" dirty="0">
                <a:solidFill>
                  <a:srgbClr val="990000"/>
                </a:solidFill>
              </a:rPr>
              <a:t>Dependence</a:t>
            </a:r>
            <a:r>
              <a:rPr lang="en-US" dirty="0"/>
              <a:t>” (in compiler nomenclature).  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21508" name="Arc 4"/>
          <p:cNvSpPr>
            <a:spLocks/>
          </p:cNvSpPr>
          <p:nvPr/>
        </p:nvSpPr>
        <p:spPr bwMode="auto">
          <a:xfrm flipH="1" flipV="1">
            <a:off x="1430867" y="1938867"/>
            <a:ext cx="468313" cy="457200"/>
          </a:xfrm>
          <a:custGeom>
            <a:avLst/>
            <a:gdLst>
              <a:gd name="G0" fmla="+- 2932 0 0"/>
              <a:gd name="G1" fmla="+- 21600 0 0"/>
              <a:gd name="G2" fmla="+- 21600 0 0"/>
              <a:gd name="T0" fmla="*/ 0 w 24532"/>
              <a:gd name="T1" fmla="*/ 200 h 43200"/>
              <a:gd name="T2" fmla="*/ 870 w 24532"/>
              <a:gd name="T3" fmla="*/ 43101 h 43200"/>
              <a:gd name="T4" fmla="*/ 2932 w 24532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51103" y="3962400"/>
            <a:ext cx="3879850" cy="700088"/>
            <a:chOff x="1962" y="1200"/>
            <a:chExt cx="1910" cy="441"/>
          </a:xfrm>
        </p:grpSpPr>
        <p:grpSp>
          <p:nvGrpSpPr>
            <p:cNvPr id="3" name="Group 7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" name="Group 8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513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4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515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1516" name="Line 12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4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21519" name="AutoShape 15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1520" name="AutoShape 16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Freeform 17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192" y="0"/>
                  </a:cxn>
                  <a:cxn ang="0">
                    <a:pos x="384" y="288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Text Box 18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1523" name="Line 19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1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21526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1527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1528" name="Freeform 24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720" y="384"/>
                </a:cxn>
                <a:cxn ang="0">
                  <a:pos x="720" y="144"/>
                </a:cxn>
                <a:cxn ang="0">
                  <a:pos x="816" y="144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26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7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21532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1533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1535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5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0" name="Group 36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541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2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543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689302" y="5449229"/>
            <a:ext cx="3879850" cy="700088"/>
            <a:chOff x="1962" y="1200"/>
            <a:chExt cx="1910" cy="441"/>
          </a:xfrm>
        </p:grpSpPr>
        <p:grpSp>
          <p:nvGrpSpPr>
            <p:cNvPr id="12" name="Group 41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13" name="Group 42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547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8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549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 dirty="0" err="1">
                    <a:latin typeface="Comic Sans MS" pitchFamily="66" charset="0"/>
                  </a:rPr>
                  <a:t>Reg</a:t>
                </a:r>
                <a:endParaRPr lang="en-US" sz="1000" b="1" dirty="0">
                  <a:latin typeface="Comic Sans MS" pitchFamily="66" charset="0"/>
                </a:endParaRPr>
              </a:p>
            </p:txBody>
          </p:sp>
        </p:grpSp>
        <p:sp>
          <p:nvSpPr>
            <p:cNvPr id="21550" name="Line 46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Line 47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48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21553" name="AutoShape 49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1554" name="AutoShape 50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Freeform 51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192" y="0"/>
                  </a:cxn>
                  <a:cxn ang="0">
                    <a:pos x="384" y="288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5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1557" name="Line 53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Line 54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5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2156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1561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1562" name="Freeform 58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720" y="384"/>
                </a:cxn>
                <a:cxn ang="0">
                  <a:pos x="720" y="144"/>
                </a:cxn>
                <a:cxn ang="0">
                  <a:pos x="816" y="144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Line 59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4" name="Line 60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61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21566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1567" name="Text Box 63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17" name="Group 64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1569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1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69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9" name="Group 7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1575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76" name="Rectangle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1577" name="Text Box 73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</p:grpSp>
      <p:sp>
        <p:nvSpPr>
          <p:cNvPr id="21578" name="Rectangle 74"/>
          <p:cNvSpPr>
            <a:spLocks noChangeArrowheads="1"/>
          </p:cNvSpPr>
          <p:nvPr/>
        </p:nvSpPr>
        <p:spPr bwMode="auto">
          <a:xfrm>
            <a:off x="3236148" y="3402752"/>
            <a:ext cx="2374900" cy="3333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 dirty="0"/>
              <a:t>Time (clock cycles)</a:t>
            </a:r>
          </a:p>
        </p:txBody>
      </p:sp>
      <p:sp>
        <p:nvSpPr>
          <p:cNvPr id="21579" name="Line 75"/>
          <p:cNvSpPr>
            <a:spLocks noChangeShapeType="1"/>
          </p:cNvSpPr>
          <p:nvPr/>
        </p:nvSpPr>
        <p:spPr bwMode="auto">
          <a:xfrm>
            <a:off x="2016512" y="3811859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81" name="Rectangle 77"/>
          <p:cNvSpPr>
            <a:spLocks noChangeArrowheads="1"/>
          </p:cNvSpPr>
          <p:nvPr/>
        </p:nvSpPr>
        <p:spPr bwMode="auto">
          <a:xfrm>
            <a:off x="185854" y="4114800"/>
            <a:ext cx="163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I: add </a:t>
            </a:r>
            <a:r>
              <a:rPr lang="en-US" b="1" dirty="0">
                <a:solidFill>
                  <a:srgbClr val="990000"/>
                </a:solidFill>
              </a:rPr>
              <a:t>r1</a:t>
            </a:r>
            <a:r>
              <a:rPr lang="en-US" b="1" dirty="0"/>
              <a:t>,r2,r3</a:t>
            </a:r>
          </a:p>
        </p:txBody>
      </p:sp>
      <p:sp>
        <p:nvSpPr>
          <p:cNvPr id="21582" name="Rectangle 78"/>
          <p:cNvSpPr>
            <a:spLocks noChangeArrowheads="1"/>
          </p:cNvSpPr>
          <p:nvPr/>
        </p:nvSpPr>
        <p:spPr bwMode="auto">
          <a:xfrm>
            <a:off x="174702" y="5601629"/>
            <a:ext cx="169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J: sub r4,</a:t>
            </a:r>
            <a:r>
              <a:rPr lang="en-US" b="1" dirty="0">
                <a:solidFill>
                  <a:srgbClr val="990000"/>
                </a:solidFill>
              </a:rPr>
              <a:t>r1</a:t>
            </a:r>
            <a:r>
              <a:rPr lang="en-US" b="1" dirty="0"/>
              <a:t>,r3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5441796" y="3936380"/>
            <a:ext cx="512956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3888059" y="5281961"/>
            <a:ext cx="512956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5943601" y="4148254"/>
            <a:ext cx="747131" cy="3010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5118410" y="4906536"/>
            <a:ext cx="2107580" cy="41259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26505" y="4047892"/>
            <a:ext cx="2053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R1 generated</a:t>
            </a:r>
            <a:endParaRPr lang="en-IN" dirty="0"/>
          </a:p>
        </p:txBody>
      </p:sp>
      <p:cxnSp>
        <p:nvCxnSpPr>
          <p:cNvPr id="86" name="Straight Arrow Connector 85"/>
          <p:cNvCxnSpPr/>
          <p:nvPr/>
        </p:nvCxnSpPr>
        <p:spPr bwMode="auto">
          <a:xfrm flipH="1">
            <a:off x="4345259" y="5125844"/>
            <a:ext cx="747131" cy="3010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5220475" y="4947423"/>
            <a:ext cx="182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R1 needed</a:t>
            </a:r>
            <a:endParaRPr lang="en-IN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6675863" y="3954965"/>
            <a:ext cx="2107580" cy="41259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Solutions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8" name="Line 79"/>
          <p:cNvSpPr>
            <a:spLocks noChangeShapeType="1"/>
          </p:cNvSpPr>
          <p:nvPr/>
        </p:nvSpPr>
        <p:spPr bwMode="auto">
          <a:xfrm>
            <a:off x="4136571" y="4528456"/>
            <a:ext cx="266" cy="1034143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40"/>
          <p:cNvGrpSpPr>
            <a:grpSpLocks/>
          </p:cNvGrpSpPr>
          <p:nvPr/>
        </p:nvGrpSpPr>
        <p:grpSpPr bwMode="auto">
          <a:xfrm>
            <a:off x="1622502" y="1312658"/>
            <a:ext cx="3879850" cy="700088"/>
            <a:chOff x="1962" y="1200"/>
            <a:chExt cx="1910" cy="441"/>
          </a:xfrm>
        </p:grpSpPr>
        <p:grpSp>
          <p:nvGrpSpPr>
            <p:cNvPr id="74" name="Group 41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103" name="Group 42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05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04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 dirty="0" err="1">
                    <a:latin typeface="Comic Sans MS" pitchFamily="66" charset="0"/>
                  </a:rPr>
                  <a:t>Reg</a:t>
                </a:r>
                <a:endParaRPr lang="en-US" sz="1000" b="1" dirty="0">
                  <a:latin typeface="Comic Sans MS" pitchFamily="66" charset="0"/>
                </a:endParaRPr>
              </a:p>
            </p:txBody>
          </p:sp>
        </p:grpSp>
        <p:sp>
          <p:nvSpPr>
            <p:cNvPr id="75" name="Line 46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47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48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99" name="AutoShape 49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100" name="AutoShape 50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51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192" y="0"/>
                  </a:cxn>
                  <a:cxn ang="0">
                    <a:pos x="384" y="288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Text Box 5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78" name="Line 53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54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55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97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98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81" name="Freeform 58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720" y="384"/>
                </a:cxn>
                <a:cxn ang="0">
                  <a:pos x="720" y="144"/>
                </a:cxn>
                <a:cxn ang="0">
                  <a:pos x="816" y="144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59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0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61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9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96" name="Text Box 63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85" name="Group 64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91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" name="Group 69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87" name="Group 7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9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Rectangle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88" name="Text Box 73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 dirty="0" err="1">
                    <a:latin typeface="Comic Sans MS" pitchFamily="66" charset="0"/>
                  </a:rPr>
                  <a:t>Reg</a:t>
                </a:r>
                <a:endParaRPr lang="en-US" sz="1000" b="1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2482474" y="2466544"/>
            <a:ext cx="5578021" cy="700088"/>
            <a:chOff x="2471588" y="2640715"/>
            <a:chExt cx="5578021" cy="700088"/>
          </a:xfrm>
        </p:grpSpPr>
        <p:grpSp>
          <p:nvGrpSpPr>
            <p:cNvPr id="40" name="Group 41"/>
            <p:cNvGrpSpPr>
              <a:grpSpLocks noChangeAspect="1"/>
            </p:cNvGrpSpPr>
            <p:nvPr/>
          </p:nvGrpSpPr>
          <p:grpSpPr bwMode="auto">
            <a:xfrm>
              <a:off x="3420221" y="2805815"/>
              <a:ext cx="448925" cy="369888"/>
              <a:chOff x="1374" y="528"/>
              <a:chExt cx="480" cy="432"/>
            </a:xfrm>
          </p:grpSpPr>
          <p:grpSp>
            <p:nvGrpSpPr>
              <p:cNvPr id="69" name="Group 42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71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70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 dirty="0" err="1">
                    <a:latin typeface="Comic Sans MS" pitchFamily="66" charset="0"/>
                  </a:rPr>
                  <a:t>Reg</a:t>
                </a:r>
                <a:endParaRPr lang="en-US" sz="1000" b="1" dirty="0">
                  <a:latin typeface="Comic Sans MS" pitchFamily="66" charset="0"/>
                </a:endParaRPr>
              </a:p>
            </p:txBody>
          </p:sp>
        </p:grpSp>
        <p:sp>
          <p:nvSpPr>
            <p:cNvPr id="45" name="Line 54"/>
            <p:cNvSpPr>
              <a:spLocks noChangeAspect="1" noChangeShapeType="1"/>
            </p:cNvSpPr>
            <p:nvPr/>
          </p:nvSpPr>
          <p:spPr bwMode="auto">
            <a:xfrm>
              <a:off x="7210512" y="2958896"/>
              <a:ext cx="3768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59"/>
            <p:cNvSpPr>
              <a:spLocks noChangeAspect="1" noChangeShapeType="1"/>
            </p:cNvSpPr>
            <p:nvPr/>
          </p:nvSpPr>
          <p:spPr bwMode="auto">
            <a:xfrm>
              <a:off x="2953014" y="3102678"/>
              <a:ext cx="4672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0"/>
            <p:cNvSpPr>
              <a:spLocks noChangeAspect="1" noChangeShapeType="1"/>
            </p:cNvSpPr>
            <p:nvPr/>
          </p:nvSpPr>
          <p:spPr bwMode="auto">
            <a:xfrm>
              <a:off x="2892074" y="2880428"/>
              <a:ext cx="5261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61"/>
            <p:cNvGrpSpPr>
              <a:grpSpLocks noChangeAspect="1"/>
            </p:cNvGrpSpPr>
            <p:nvPr/>
          </p:nvGrpSpPr>
          <p:grpSpPr bwMode="auto">
            <a:xfrm>
              <a:off x="2471588" y="2807403"/>
              <a:ext cx="589087" cy="368300"/>
              <a:chOff x="1123" y="576"/>
              <a:chExt cx="626" cy="480"/>
            </a:xfrm>
          </p:grpSpPr>
          <p:sp>
            <p:nvSpPr>
              <p:cNvPr id="61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62" name="Text Box 63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 dirty="0" err="1">
                    <a:latin typeface="Comic Sans MS" pitchFamily="66" charset="0"/>
                  </a:rPr>
                  <a:t>Ifetch</a:t>
                </a:r>
                <a:endParaRPr lang="en-US" sz="1000" b="1" dirty="0">
                  <a:latin typeface="Comic Sans MS" pitchFamily="66" charset="0"/>
                </a:endParaRPr>
              </a:p>
            </p:txBody>
          </p:sp>
        </p:grpSp>
        <p:sp>
          <p:nvSpPr>
            <p:cNvPr id="59" name="Rectangle 67"/>
            <p:cNvSpPr>
              <a:spLocks noChangeAspect="1" noChangeArrowheads="1"/>
            </p:cNvSpPr>
            <p:nvPr/>
          </p:nvSpPr>
          <p:spPr bwMode="auto">
            <a:xfrm>
              <a:off x="3133803" y="2640715"/>
              <a:ext cx="90850" cy="7000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3864429" y="2640715"/>
              <a:ext cx="4185180" cy="700088"/>
              <a:chOff x="2166258" y="2640715"/>
              <a:chExt cx="4185180" cy="700088"/>
            </a:xfrm>
          </p:grpSpPr>
          <p:sp>
            <p:nvSpPr>
              <p:cNvPr id="41" name="Line 46"/>
              <p:cNvSpPr>
                <a:spLocks noChangeAspect="1" noChangeShapeType="1"/>
              </p:cNvSpPr>
              <p:nvPr/>
            </p:nvSpPr>
            <p:spPr bwMode="auto">
              <a:xfrm>
                <a:off x="2166258" y="2880428"/>
                <a:ext cx="22005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47"/>
              <p:cNvSpPr>
                <a:spLocks noChangeAspect="1" noChangeShapeType="1"/>
              </p:cNvSpPr>
              <p:nvPr/>
            </p:nvSpPr>
            <p:spPr bwMode="auto">
              <a:xfrm>
                <a:off x="2188029" y="3101090"/>
                <a:ext cx="21787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" name="Group 48"/>
              <p:cNvGrpSpPr>
                <a:grpSpLocks noChangeAspect="1"/>
              </p:cNvGrpSpPr>
              <p:nvPr/>
            </p:nvGrpSpPr>
            <p:grpSpPr bwMode="auto">
              <a:xfrm>
                <a:off x="4277445" y="2696278"/>
                <a:ext cx="404236" cy="588963"/>
                <a:chOff x="2991" y="411"/>
                <a:chExt cx="359" cy="768"/>
              </a:xfrm>
            </p:grpSpPr>
            <p:sp>
              <p:nvSpPr>
                <p:cNvPr id="65" name="AutoShape 49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66" name="AutoShape 50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51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192" y="0"/>
                    </a:cxn>
                    <a:cxn ang="0">
                      <a:pos x="384" y="288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Text Box 52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 dirty="0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44" name="Line 53"/>
              <p:cNvSpPr>
                <a:spLocks noChangeAspect="1" noChangeShapeType="1"/>
              </p:cNvSpPr>
              <p:nvPr/>
            </p:nvSpPr>
            <p:spPr bwMode="auto">
              <a:xfrm>
                <a:off x="4685743" y="2991553"/>
                <a:ext cx="4976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" name="Group 55"/>
              <p:cNvGrpSpPr>
                <a:grpSpLocks noChangeAspect="1"/>
              </p:cNvGrpSpPr>
              <p:nvPr/>
            </p:nvGrpSpPr>
            <p:grpSpPr bwMode="auto">
              <a:xfrm>
                <a:off x="5004663" y="2807403"/>
                <a:ext cx="558617" cy="368300"/>
                <a:chOff x="3853" y="576"/>
                <a:chExt cx="594" cy="480"/>
              </a:xfrm>
            </p:grpSpPr>
            <p:sp>
              <p:nvSpPr>
                <p:cNvPr id="63" name="Rectangle 56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64" name="Text Box 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47" name="Freeform 58"/>
              <p:cNvSpPr>
                <a:spLocks noChangeAspect="1"/>
              </p:cNvSpPr>
              <p:nvPr/>
            </p:nvSpPr>
            <p:spPr bwMode="auto">
              <a:xfrm>
                <a:off x="5002632" y="2991553"/>
                <a:ext cx="674403" cy="2936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720" y="384"/>
                  </a:cxn>
                  <a:cxn ang="0">
                    <a:pos x="720" y="144"/>
                  </a:cxn>
                  <a:cxn ang="0">
                    <a:pos x="816" y="144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3981734" y="2640715"/>
                <a:ext cx="90850" cy="700088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5677595" y="2640715"/>
                <a:ext cx="90850" cy="700088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4829665" y="2644827"/>
                <a:ext cx="89588" cy="690836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69"/>
              <p:cNvGrpSpPr>
                <a:grpSpLocks noChangeAspect="1"/>
              </p:cNvGrpSpPr>
              <p:nvPr/>
            </p:nvGrpSpPr>
            <p:grpSpPr bwMode="auto">
              <a:xfrm flipH="1">
                <a:off x="5898450" y="2793115"/>
                <a:ext cx="452988" cy="369888"/>
                <a:chOff x="1374" y="528"/>
                <a:chExt cx="480" cy="432"/>
              </a:xfrm>
            </p:grpSpPr>
            <p:grpSp>
              <p:nvGrpSpPr>
                <p:cNvPr id="53" name="Group 7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5" name="Rectangle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Rectangle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54" name="Text Box 7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108" name="Freeform 107"/>
            <p:cNvSpPr/>
            <p:nvPr/>
          </p:nvSpPr>
          <p:spPr bwMode="auto">
            <a:xfrm>
              <a:off x="4180114" y="2665424"/>
              <a:ext cx="566058" cy="667102"/>
            </a:xfrm>
            <a:custGeom>
              <a:avLst/>
              <a:gdLst>
                <a:gd name="connsiteX0" fmla="*/ 478972 w 566058"/>
                <a:gd name="connsiteY0" fmla="*/ 164862 h 667102"/>
                <a:gd name="connsiteX1" fmla="*/ 478972 w 566058"/>
                <a:gd name="connsiteY1" fmla="*/ 164862 h 667102"/>
                <a:gd name="connsiteX2" fmla="*/ 424543 w 566058"/>
                <a:gd name="connsiteY2" fmla="*/ 45119 h 667102"/>
                <a:gd name="connsiteX3" fmla="*/ 391886 w 566058"/>
                <a:gd name="connsiteY3" fmla="*/ 34233 h 667102"/>
                <a:gd name="connsiteX4" fmla="*/ 348343 w 566058"/>
                <a:gd name="connsiteY4" fmla="*/ 23347 h 667102"/>
                <a:gd name="connsiteX5" fmla="*/ 315686 w 566058"/>
                <a:gd name="connsiteY5" fmla="*/ 12462 h 667102"/>
                <a:gd name="connsiteX6" fmla="*/ 261258 w 566058"/>
                <a:gd name="connsiteY6" fmla="*/ 1576 h 667102"/>
                <a:gd name="connsiteX7" fmla="*/ 152400 w 566058"/>
                <a:gd name="connsiteY7" fmla="*/ 12462 h 667102"/>
                <a:gd name="connsiteX8" fmla="*/ 141515 w 566058"/>
                <a:gd name="connsiteY8" fmla="*/ 45119 h 667102"/>
                <a:gd name="connsiteX9" fmla="*/ 108858 w 566058"/>
                <a:gd name="connsiteY9" fmla="*/ 56005 h 667102"/>
                <a:gd name="connsiteX10" fmla="*/ 43543 w 566058"/>
                <a:gd name="connsiteY10" fmla="*/ 110433 h 667102"/>
                <a:gd name="connsiteX11" fmla="*/ 10886 w 566058"/>
                <a:gd name="connsiteY11" fmla="*/ 121319 h 667102"/>
                <a:gd name="connsiteX12" fmla="*/ 0 w 566058"/>
                <a:gd name="connsiteY12" fmla="*/ 251947 h 667102"/>
                <a:gd name="connsiteX13" fmla="*/ 21772 w 566058"/>
                <a:gd name="connsiteY13" fmla="*/ 382576 h 667102"/>
                <a:gd name="connsiteX14" fmla="*/ 43543 w 566058"/>
                <a:gd name="connsiteY14" fmla="*/ 426119 h 667102"/>
                <a:gd name="connsiteX15" fmla="*/ 65315 w 566058"/>
                <a:gd name="connsiteY15" fmla="*/ 458776 h 667102"/>
                <a:gd name="connsiteX16" fmla="*/ 97972 w 566058"/>
                <a:gd name="connsiteY16" fmla="*/ 578519 h 667102"/>
                <a:gd name="connsiteX17" fmla="*/ 119743 w 566058"/>
                <a:gd name="connsiteY17" fmla="*/ 611176 h 667102"/>
                <a:gd name="connsiteX18" fmla="*/ 152400 w 566058"/>
                <a:gd name="connsiteY18" fmla="*/ 632947 h 667102"/>
                <a:gd name="connsiteX19" fmla="*/ 206829 w 566058"/>
                <a:gd name="connsiteY19" fmla="*/ 665605 h 667102"/>
                <a:gd name="connsiteX20" fmla="*/ 304800 w 566058"/>
                <a:gd name="connsiteY20" fmla="*/ 654719 h 667102"/>
                <a:gd name="connsiteX21" fmla="*/ 326572 w 566058"/>
                <a:gd name="connsiteY21" fmla="*/ 632947 h 667102"/>
                <a:gd name="connsiteX22" fmla="*/ 348343 w 566058"/>
                <a:gd name="connsiteY22" fmla="*/ 545862 h 667102"/>
                <a:gd name="connsiteX23" fmla="*/ 424543 w 566058"/>
                <a:gd name="connsiteY23" fmla="*/ 513205 h 667102"/>
                <a:gd name="connsiteX24" fmla="*/ 446315 w 566058"/>
                <a:gd name="connsiteY24" fmla="*/ 491433 h 667102"/>
                <a:gd name="connsiteX25" fmla="*/ 478972 w 566058"/>
                <a:gd name="connsiteY25" fmla="*/ 480547 h 667102"/>
                <a:gd name="connsiteX26" fmla="*/ 500743 w 566058"/>
                <a:gd name="connsiteY26" fmla="*/ 447890 h 667102"/>
                <a:gd name="connsiteX27" fmla="*/ 522515 w 566058"/>
                <a:gd name="connsiteY27" fmla="*/ 426119 h 667102"/>
                <a:gd name="connsiteX28" fmla="*/ 533400 w 566058"/>
                <a:gd name="connsiteY28" fmla="*/ 393462 h 667102"/>
                <a:gd name="connsiteX29" fmla="*/ 555172 w 566058"/>
                <a:gd name="connsiteY29" fmla="*/ 339033 h 667102"/>
                <a:gd name="connsiteX30" fmla="*/ 566058 w 566058"/>
                <a:gd name="connsiteY30" fmla="*/ 295490 h 667102"/>
                <a:gd name="connsiteX31" fmla="*/ 533400 w 566058"/>
                <a:gd name="connsiteY31" fmla="*/ 230176 h 667102"/>
                <a:gd name="connsiteX32" fmla="*/ 500743 w 566058"/>
                <a:gd name="connsiteY32" fmla="*/ 219290 h 667102"/>
                <a:gd name="connsiteX33" fmla="*/ 478972 w 566058"/>
                <a:gd name="connsiteY33" fmla="*/ 164862 h 66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66058" h="667102">
                  <a:moveTo>
                    <a:pt x="478972" y="164862"/>
                  </a:moveTo>
                  <a:lnTo>
                    <a:pt x="478972" y="164862"/>
                  </a:lnTo>
                  <a:cubicBezTo>
                    <a:pt x="476348" y="157865"/>
                    <a:pt x="448900" y="64605"/>
                    <a:pt x="424543" y="45119"/>
                  </a:cubicBezTo>
                  <a:cubicBezTo>
                    <a:pt x="415583" y="37951"/>
                    <a:pt x="402919" y="37385"/>
                    <a:pt x="391886" y="34233"/>
                  </a:cubicBezTo>
                  <a:cubicBezTo>
                    <a:pt x="377501" y="30123"/>
                    <a:pt x="362728" y="27457"/>
                    <a:pt x="348343" y="23347"/>
                  </a:cubicBezTo>
                  <a:cubicBezTo>
                    <a:pt x="337310" y="20195"/>
                    <a:pt x="326818" y="15245"/>
                    <a:pt x="315686" y="12462"/>
                  </a:cubicBezTo>
                  <a:cubicBezTo>
                    <a:pt x="297736" y="7975"/>
                    <a:pt x="279401" y="5205"/>
                    <a:pt x="261258" y="1576"/>
                  </a:cubicBezTo>
                  <a:cubicBezTo>
                    <a:pt x="224972" y="5205"/>
                    <a:pt x="186671" y="0"/>
                    <a:pt x="152400" y="12462"/>
                  </a:cubicBezTo>
                  <a:cubicBezTo>
                    <a:pt x="141616" y="16383"/>
                    <a:pt x="149629" y="37005"/>
                    <a:pt x="141515" y="45119"/>
                  </a:cubicBezTo>
                  <a:cubicBezTo>
                    <a:pt x="133401" y="53233"/>
                    <a:pt x="119744" y="52376"/>
                    <a:pt x="108858" y="56005"/>
                  </a:cubicBezTo>
                  <a:cubicBezTo>
                    <a:pt x="84783" y="80080"/>
                    <a:pt x="73854" y="95278"/>
                    <a:pt x="43543" y="110433"/>
                  </a:cubicBezTo>
                  <a:cubicBezTo>
                    <a:pt x="33280" y="115565"/>
                    <a:pt x="21772" y="117690"/>
                    <a:pt x="10886" y="121319"/>
                  </a:cubicBezTo>
                  <a:cubicBezTo>
                    <a:pt x="7257" y="164862"/>
                    <a:pt x="0" y="208253"/>
                    <a:pt x="0" y="251947"/>
                  </a:cubicBezTo>
                  <a:cubicBezTo>
                    <a:pt x="0" y="292353"/>
                    <a:pt x="4739" y="342832"/>
                    <a:pt x="21772" y="382576"/>
                  </a:cubicBezTo>
                  <a:cubicBezTo>
                    <a:pt x="28164" y="397491"/>
                    <a:pt x="35492" y="412030"/>
                    <a:pt x="43543" y="426119"/>
                  </a:cubicBezTo>
                  <a:cubicBezTo>
                    <a:pt x="50034" y="437478"/>
                    <a:pt x="58058" y="447890"/>
                    <a:pt x="65315" y="458776"/>
                  </a:cubicBezTo>
                  <a:cubicBezTo>
                    <a:pt x="71157" y="487991"/>
                    <a:pt x="82185" y="554839"/>
                    <a:pt x="97972" y="578519"/>
                  </a:cubicBezTo>
                  <a:cubicBezTo>
                    <a:pt x="105229" y="589405"/>
                    <a:pt x="110492" y="601925"/>
                    <a:pt x="119743" y="611176"/>
                  </a:cubicBezTo>
                  <a:cubicBezTo>
                    <a:pt x="128994" y="620427"/>
                    <a:pt x="142184" y="624774"/>
                    <a:pt x="152400" y="632947"/>
                  </a:cubicBezTo>
                  <a:cubicBezTo>
                    <a:pt x="195095" y="667102"/>
                    <a:pt x="150115" y="646700"/>
                    <a:pt x="206829" y="665605"/>
                  </a:cubicBezTo>
                  <a:cubicBezTo>
                    <a:pt x="239486" y="661976"/>
                    <a:pt x="273100" y="663365"/>
                    <a:pt x="304800" y="654719"/>
                  </a:cubicBezTo>
                  <a:cubicBezTo>
                    <a:pt x="314702" y="652018"/>
                    <a:pt x="322760" y="642476"/>
                    <a:pt x="326572" y="632947"/>
                  </a:cubicBezTo>
                  <a:cubicBezTo>
                    <a:pt x="337685" y="605165"/>
                    <a:pt x="327185" y="567020"/>
                    <a:pt x="348343" y="545862"/>
                  </a:cubicBezTo>
                  <a:cubicBezTo>
                    <a:pt x="383198" y="511007"/>
                    <a:pt x="360051" y="526103"/>
                    <a:pt x="424543" y="513205"/>
                  </a:cubicBezTo>
                  <a:cubicBezTo>
                    <a:pt x="431800" y="505948"/>
                    <a:pt x="437514" y="496714"/>
                    <a:pt x="446315" y="491433"/>
                  </a:cubicBezTo>
                  <a:cubicBezTo>
                    <a:pt x="456154" y="485529"/>
                    <a:pt x="470012" y="487715"/>
                    <a:pt x="478972" y="480547"/>
                  </a:cubicBezTo>
                  <a:cubicBezTo>
                    <a:pt x="489188" y="472374"/>
                    <a:pt x="492570" y="458106"/>
                    <a:pt x="500743" y="447890"/>
                  </a:cubicBezTo>
                  <a:cubicBezTo>
                    <a:pt x="507154" y="439876"/>
                    <a:pt x="515258" y="433376"/>
                    <a:pt x="522515" y="426119"/>
                  </a:cubicBezTo>
                  <a:cubicBezTo>
                    <a:pt x="526143" y="415233"/>
                    <a:pt x="529371" y="404206"/>
                    <a:pt x="533400" y="393462"/>
                  </a:cubicBezTo>
                  <a:cubicBezTo>
                    <a:pt x="540261" y="375165"/>
                    <a:pt x="548993" y="357571"/>
                    <a:pt x="555172" y="339033"/>
                  </a:cubicBezTo>
                  <a:cubicBezTo>
                    <a:pt x="559903" y="324840"/>
                    <a:pt x="562429" y="310004"/>
                    <a:pt x="566058" y="295490"/>
                  </a:cubicBezTo>
                  <a:cubicBezTo>
                    <a:pt x="558231" y="264181"/>
                    <a:pt x="561946" y="247303"/>
                    <a:pt x="533400" y="230176"/>
                  </a:cubicBezTo>
                  <a:cubicBezTo>
                    <a:pt x="523561" y="224272"/>
                    <a:pt x="511629" y="222919"/>
                    <a:pt x="500743" y="219290"/>
                  </a:cubicBezTo>
                  <a:cubicBezTo>
                    <a:pt x="463218" y="169256"/>
                    <a:pt x="482600" y="173933"/>
                    <a:pt x="478972" y="164862"/>
                  </a:cubicBezTo>
                  <a:close/>
                </a:path>
              </a:pathLst>
            </a:cu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S PGothic" pitchFamily="34" charset="-128"/>
                </a:rPr>
                <a:t>Bubble</a:t>
              </a:r>
              <a:endParaRPr kumimoji="0" lang="en-IN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5040085" y="2665424"/>
              <a:ext cx="566058" cy="667102"/>
            </a:xfrm>
            <a:custGeom>
              <a:avLst/>
              <a:gdLst>
                <a:gd name="connsiteX0" fmla="*/ 478972 w 566058"/>
                <a:gd name="connsiteY0" fmla="*/ 164862 h 667102"/>
                <a:gd name="connsiteX1" fmla="*/ 478972 w 566058"/>
                <a:gd name="connsiteY1" fmla="*/ 164862 h 667102"/>
                <a:gd name="connsiteX2" fmla="*/ 424543 w 566058"/>
                <a:gd name="connsiteY2" fmla="*/ 45119 h 667102"/>
                <a:gd name="connsiteX3" fmla="*/ 391886 w 566058"/>
                <a:gd name="connsiteY3" fmla="*/ 34233 h 667102"/>
                <a:gd name="connsiteX4" fmla="*/ 348343 w 566058"/>
                <a:gd name="connsiteY4" fmla="*/ 23347 h 667102"/>
                <a:gd name="connsiteX5" fmla="*/ 315686 w 566058"/>
                <a:gd name="connsiteY5" fmla="*/ 12462 h 667102"/>
                <a:gd name="connsiteX6" fmla="*/ 261258 w 566058"/>
                <a:gd name="connsiteY6" fmla="*/ 1576 h 667102"/>
                <a:gd name="connsiteX7" fmla="*/ 152400 w 566058"/>
                <a:gd name="connsiteY7" fmla="*/ 12462 h 667102"/>
                <a:gd name="connsiteX8" fmla="*/ 141515 w 566058"/>
                <a:gd name="connsiteY8" fmla="*/ 45119 h 667102"/>
                <a:gd name="connsiteX9" fmla="*/ 108858 w 566058"/>
                <a:gd name="connsiteY9" fmla="*/ 56005 h 667102"/>
                <a:gd name="connsiteX10" fmla="*/ 43543 w 566058"/>
                <a:gd name="connsiteY10" fmla="*/ 110433 h 667102"/>
                <a:gd name="connsiteX11" fmla="*/ 10886 w 566058"/>
                <a:gd name="connsiteY11" fmla="*/ 121319 h 667102"/>
                <a:gd name="connsiteX12" fmla="*/ 0 w 566058"/>
                <a:gd name="connsiteY12" fmla="*/ 251947 h 667102"/>
                <a:gd name="connsiteX13" fmla="*/ 21772 w 566058"/>
                <a:gd name="connsiteY13" fmla="*/ 382576 h 667102"/>
                <a:gd name="connsiteX14" fmla="*/ 43543 w 566058"/>
                <a:gd name="connsiteY14" fmla="*/ 426119 h 667102"/>
                <a:gd name="connsiteX15" fmla="*/ 65315 w 566058"/>
                <a:gd name="connsiteY15" fmla="*/ 458776 h 667102"/>
                <a:gd name="connsiteX16" fmla="*/ 97972 w 566058"/>
                <a:gd name="connsiteY16" fmla="*/ 578519 h 667102"/>
                <a:gd name="connsiteX17" fmla="*/ 119743 w 566058"/>
                <a:gd name="connsiteY17" fmla="*/ 611176 h 667102"/>
                <a:gd name="connsiteX18" fmla="*/ 152400 w 566058"/>
                <a:gd name="connsiteY18" fmla="*/ 632947 h 667102"/>
                <a:gd name="connsiteX19" fmla="*/ 206829 w 566058"/>
                <a:gd name="connsiteY19" fmla="*/ 665605 h 667102"/>
                <a:gd name="connsiteX20" fmla="*/ 304800 w 566058"/>
                <a:gd name="connsiteY20" fmla="*/ 654719 h 667102"/>
                <a:gd name="connsiteX21" fmla="*/ 326572 w 566058"/>
                <a:gd name="connsiteY21" fmla="*/ 632947 h 667102"/>
                <a:gd name="connsiteX22" fmla="*/ 348343 w 566058"/>
                <a:gd name="connsiteY22" fmla="*/ 545862 h 667102"/>
                <a:gd name="connsiteX23" fmla="*/ 424543 w 566058"/>
                <a:gd name="connsiteY23" fmla="*/ 513205 h 667102"/>
                <a:gd name="connsiteX24" fmla="*/ 446315 w 566058"/>
                <a:gd name="connsiteY24" fmla="*/ 491433 h 667102"/>
                <a:gd name="connsiteX25" fmla="*/ 478972 w 566058"/>
                <a:gd name="connsiteY25" fmla="*/ 480547 h 667102"/>
                <a:gd name="connsiteX26" fmla="*/ 500743 w 566058"/>
                <a:gd name="connsiteY26" fmla="*/ 447890 h 667102"/>
                <a:gd name="connsiteX27" fmla="*/ 522515 w 566058"/>
                <a:gd name="connsiteY27" fmla="*/ 426119 h 667102"/>
                <a:gd name="connsiteX28" fmla="*/ 533400 w 566058"/>
                <a:gd name="connsiteY28" fmla="*/ 393462 h 667102"/>
                <a:gd name="connsiteX29" fmla="*/ 555172 w 566058"/>
                <a:gd name="connsiteY29" fmla="*/ 339033 h 667102"/>
                <a:gd name="connsiteX30" fmla="*/ 566058 w 566058"/>
                <a:gd name="connsiteY30" fmla="*/ 295490 h 667102"/>
                <a:gd name="connsiteX31" fmla="*/ 533400 w 566058"/>
                <a:gd name="connsiteY31" fmla="*/ 230176 h 667102"/>
                <a:gd name="connsiteX32" fmla="*/ 500743 w 566058"/>
                <a:gd name="connsiteY32" fmla="*/ 219290 h 667102"/>
                <a:gd name="connsiteX33" fmla="*/ 478972 w 566058"/>
                <a:gd name="connsiteY33" fmla="*/ 164862 h 66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66058" h="667102">
                  <a:moveTo>
                    <a:pt x="478972" y="164862"/>
                  </a:moveTo>
                  <a:lnTo>
                    <a:pt x="478972" y="164862"/>
                  </a:lnTo>
                  <a:cubicBezTo>
                    <a:pt x="476348" y="157865"/>
                    <a:pt x="448900" y="64605"/>
                    <a:pt x="424543" y="45119"/>
                  </a:cubicBezTo>
                  <a:cubicBezTo>
                    <a:pt x="415583" y="37951"/>
                    <a:pt x="402919" y="37385"/>
                    <a:pt x="391886" y="34233"/>
                  </a:cubicBezTo>
                  <a:cubicBezTo>
                    <a:pt x="377501" y="30123"/>
                    <a:pt x="362728" y="27457"/>
                    <a:pt x="348343" y="23347"/>
                  </a:cubicBezTo>
                  <a:cubicBezTo>
                    <a:pt x="337310" y="20195"/>
                    <a:pt x="326818" y="15245"/>
                    <a:pt x="315686" y="12462"/>
                  </a:cubicBezTo>
                  <a:cubicBezTo>
                    <a:pt x="297736" y="7975"/>
                    <a:pt x="279401" y="5205"/>
                    <a:pt x="261258" y="1576"/>
                  </a:cubicBezTo>
                  <a:cubicBezTo>
                    <a:pt x="224972" y="5205"/>
                    <a:pt x="186671" y="0"/>
                    <a:pt x="152400" y="12462"/>
                  </a:cubicBezTo>
                  <a:cubicBezTo>
                    <a:pt x="141616" y="16383"/>
                    <a:pt x="149629" y="37005"/>
                    <a:pt x="141515" y="45119"/>
                  </a:cubicBezTo>
                  <a:cubicBezTo>
                    <a:pt x="133401" y="53233"/>
                    <a:pt x="119744" y="52376"/>
                    <a:pt x="108858" y="56005"/>
                  </a:cubicBezTo>
                  <a:cubicBezTo>
                    <a:pt x="84783" y="80080"/>
                    <a:pt x="73854" y="95278"/>
                    <a:pt x="43543" y="110433"/>
                  </a:cubicBezTo>
                  <a:cubicBezTo>
                    <a:pt x="33280" y="115565"/>
                    <a:pt x="21772" y="117690"/>
                    <a:pt x="10886" y="121319"/>
                  </a:cubicBezTo>
                  <a:cubicBezTo>
                    <a:pt x="7257" y="164862"/>
                    <a:pt x="0" y="208253"/>
                    <a:pt x="0" y="251947"/>
                  </a:cubicBezTo>
                  <a:cubicBezTo>
                    <a:pt x="0" y="292353"/>
                    <a:pt x="4739" y="342832"/>
                    <a:pt x="21772" y="382576"/>
                  </a:cubicBezTo>
                  <a:cubicBezTo>
                    <a:pt x="28164" y="397491"/>
                    <a:pt x="35492" y="412030"/>
                    <a:pt x="43543" y="426119"/>
                  </a:cubicBezTo>
                  <a:cubicBezTo>
                    <a:pt x="50034" y="437478"/>
                    <a:pt x="58058" y="447890"/>
                    <a:pt x="65315" y="458776"/>
                  </a:cubicBezTo>
                  <a:cubicBezTo>
                    <a:pt x="71157" y="487991"/>
                    <a:pt x="82185" y="554839"/>
                    <a:pt x="97972" y="578519"/>
                  </a:cubicBezTo>
                  <a:cubicBezTo>
                    <a:pt x="105229" y="589405"/>
                    <a:pt x="110492" y="601925"/>
                    <a:pt x="119743" y="611176"/>
                  </a:cubicBezTo>
                  <a:cubicBezTo>
                    <a:pt x="128994" y="620427"/>
                    <a:pt x="142184" y="624774"/>
                    <a:pt x="152400" y="632947"/>
                  </a:cubicBezTo>
                  <a:cubicBezTo>
                    <a:pt x="195095" y="667102"/>
                    <a:pt x="150115" y="646700"/>
                    <a:pt x="206829" y="665605"/>
                  </a:cubicBezTo>
                  <a:cubicBezTo>
                    <a:pt x="239486" y="661976"/>
                    <a:pt x="273100" y="663365"/>
                    <a:pt x="304800" y="654719"/>
                  </a:cubicBezTo>
                  <a:cubicBezTo>
                    <a:pt x="314702" y="652018"/>
                    <a:pt x="322760" y="642476"/>
                    <a:pt x="326572" y="632947"/>
                  </a:cubicBezTo>
                  <a:cubicBezTo>
                    <a:pt x="337685" y="605165"/>
                    <a:pt x="327185" y="567020"/>
                    <a:pt x="348343" y="545862"/>
                  </a:cubicBezTo>
                  <a:cubicBezTo>
                    <a:pt x="383198" y="511007"/>
                    <a:pt x="360051" y="526103"/>
                    <a:pt x="424543" y="513205"/>
                  </a:cubicBezTo>
                  <a:cubicBezTo>
                    <a:pt x="431800" y="505948"/>
                    <a:pt x="437514" y="496714"/>
                    <a:pt x="446315" y="491433"/>
                  </a:cubicBezTo>
                  <a:cubicBezTo>
                    <a:pt x="456154" y="485529"/>
                    <a:pt x="470012" y="487715"/>
                    <a:pt x="478972" y="480547"/>
                  </a:cubicBezTo>
                  <a:cubicBezTo>
                    <a:pt x="489188" y="472374"/>
                    <a:pt x="492570" y="458106"/>
                    <a:pt x="500743" y="447890"/>
                  </a:cubicBezTo>
                  <a:cubicBezTo>
                    <a:pt x="507154" y="439876"/>
                    <a:pt x="515258" y="433376"/>
                    <a:pt x="522515" y="426119"/>
                  </a:cubicBezTo>
                  <a:cubicBezTo>
                    <a:pt x="526143" y="415233"/>
                    <a:pt x="529371" y="404206"/>
                    <a:pt x="533400" y="393462"/>
                  </a:cubicBezTo>
                  <a:cubicBezTo>
                    <a:pt x="540261" y="375165"/>
                    <a:pt x="548993" y="357571"/>
                    <a:pt x="555172" y="339033"/>
                  </a:cubicBezTo>
                  <a:cubicBezTo>
                    <a:pt x="559903" y="324840"/>
                    <a:pt x="562429" y="310004"/>
                    <a:pt x="566058" y="295490"/>
                  </a:cubicBezTo>
                  <a:cubicBezTo>
                    <a:pt x="558231" y="264181"/>
                    <a:pt x="561946" y="247303"/>
                    <a:pt x="533400" y="230176"/>
                  </a:cubicBezTo>
                  <a:cubicBezTo>
                    <a:pt x="523561" y="224272"/>
                    <a:pt x="511629" y="222919"/>
                    <a:pt x="500743" y="219290"/>
                  </a:cubicBezTo>
                  <a:cubicBezTo>
                    <a:pt x="463218" y="169256"/>
                    <a:pt x="482600" y="173933"/>
                    <a:pt x="478972" y="164862"/>
                  </a:cubicBezTo>
                  <a:close/>
                </a:path>
              </a:pathLst>
            </a:cu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S PGothic" pitchFamily="34" charset="-128"/>
                </a:rPr>
                <a:t>Bubble</a:t>
              </a:r>
              <a:endParaRPr kumimoji="0" lang="en-IN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214715" y="1360715"/>
            <a:ext cx="214622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 till the Value of R1</a:t>
            </a:r>
          </a:p>
          <a:p>
            <a:r>
              <a:rPr lang="en-US" dirty="0" smtClean="0"/>
              <a:t>Becomes available</a:t>
            </a:r>
            <a:endParaRPr lang="en-IN" dirty="0"/>
          </a:p>
        </p:txBody>
      </p:sp>
      <p:grpSp>
        <p:nvGrpSpPr>
          <p:cNvPr id="112" name="Group 6"/>
          <p:cNvGrpSpPr>
            <a:grpSpLocks/>
          </p:cNvGrpSpPr>
          <p:nvPr/>
        </p:nvGrpSpPr>
        <p:grpSpPr bwMode="auto">
          <a:xfrm>
            <a:off x="2482474" y="5290457"/>
            <a:ext cx="3879850" cy="700088"/>
            <a:chOff x="1962" y="1200"/>
            <a:chExt cx="1910" cy="441"/>
          </a:xfrm>
        </p:grpSpPr>
        <p:grpSp>
          <p:nvGrpSpPr>
            <p:cNvPr id="113" name="Group 7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142" name="Group 8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44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43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114" name="Line 12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3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" name="Group 14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138" name="AutoShape 15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139" name="AutoShape 16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17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192" y="0"/>
                  </a:cxn>
                  <a:cxn ang="0">
                    <a:pos x="384" y="288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Text Box 18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117" name="Line 19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0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" name="Group 21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136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137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120" name="Freeform 24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720" y="384"/>
                </a:cxn>
                <a:cxn ang="0">
                  <a:pos x="720" y="144"/>
                </a:cxn>
                <a:cxn ang="0">
                  <a:pos x="816" y="144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5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6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27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134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135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124" name="Group 30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130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35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26" name="Group 36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28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27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146" name="Group 6"/>
          <p:cNvGrpSpPr>
            <a:grpSpLocks/>
          </p:cNvGrpSpPr>
          <p:nvPr/>
        </p:nvGrpSpPr>
        <p:grpSpPr bwMode="auto">
          <a:xfrm>
            <a:off x="1633389" y="4114799"/>
            <a:ext cx="3879850" cy="700088"/>
            <a:chOff x="1962" y="1200"/>
            <a:chExt cx="1910" cy="441"/>
          </a:xfrm>
        </p:grpSpPr>
        <p:grpSp>
          <p:nvGrpSpPr>
            <p:cNvPr id="147" name="Group 7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176" name="Group 8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8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9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77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148" name="Line 12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3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0" name="Group 14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172" name="AutoShape 15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173" name="AutoShape 16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17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192" y="0"/>
                  </a:cxn>
                  <a:cxn ang="0">
                    <a:pos x="384" y="288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Text Box 18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151" name="Line 19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0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21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170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171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154" name="Freeform 24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720" y="384"/>
                </a:cxn>
                <a:cxn ang="0">
                  <a:pos x="720" y="144"/>
                </a:cxn>
                <a:cxn ang="0">
                  <a:pos x="816" y="144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25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26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7" name="Group 27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168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169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158" name="Group 30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164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" name="Group 35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60" name="Group 36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62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61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6399536" y="4223658"/>
            <a:ext cx="188545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 Data Forwarding</a:t>
            </a:r>
            <a:endParaRPr lang="en-IN" dirty="0"/>
          </a:p>
        </p:txBody>
      </p:sp>
      <p:sp>
        <p:nvSpPr>
          <p:cNvPr id="181" name="Rectangle 68"/>
          <p:cNvSpPr>
            <a:spLocks noChangeAspect="1" noChangeArrowheads="1"/>
          </p:cNvSpPr>
          <p:nvPr/>
        </p:nvSpPr>
        <p:spPr bwMode="auto">
          <a:xfrm>
            <a:off x="3980579" y="2459770"/>
            <a:ext cx="89588" cy="69083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68"/>
          <p:cNvSpPr>
            <a:spLocks noChangeAspect="1" noChangeArrowheads="1"/>
          </p:cNvSpPr>
          <p:nvPr/>
        </p:nvSpPr>
        <p:spPr bwMode="auto">
          <a:xfrm>
            <a:off x="4851436" y="2481541"/>
            <a:ext cx="89588" cy="69083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94310"/>
            <a:ext cx="8910637" cy="618585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forwarding can not solve all the problems (Load interlock)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Solution: Wait and your problems will go away!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5562600"/>
            <a:ext cx="4456113" cy="701675"/>
            <a:chOff x="2394" y="2157"/>
            <a:chExt cx="2807" cy="442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2967" y="2259"/>
              <a:ext cx="266" cy="233"/>
              <a:chOff x="1374" y="528"/>
              <a:chExt cx="480" cy="432"/>
            </a:xfrm>
          </p:grpSpPr>
          <p:grpSp>
            <p:nvGrpSpPr>
              <p:cNvPr id="4" name="Group 6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3559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0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3561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1387" y="574"/>
                <a:ext cx="45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3562" name="Line 10"/>
            <p:cNvSpPr>
              <a:spLocks noChangeAspect="1" noChangeShapeType="1"/>
            </p:cNvSpPr>
            <p:nvPr/>
          </p:nvSpPr>
          <p:spPr bwMode="auto">
            <a:xfrm>
              <a:off x="3234" y="2306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Aspect="1" noChangeShapeType="1"/>
            </p:cNvSpPr>
            <p:nvPr/>
          </p:nvSpPr>
          <p:spPr bwMode="auto">
            <a:xfrm>
              <a:off x="3216" y="244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Aspect="1" noChangeShapeType="1"/>
            </p:cNvSpPr>
            <p:nvPr/>
          </p:nvSpPr>
          <p:spPr bwMode="auto">
            <a:xfrm>
              <a:off x="2690" y="2446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Aspect="1" noChangeShapeType="1"/>
            </p:cNvSpPr>
            <p:nvPr/>
          </p:nvSpPr>
          <p:spPr bwMode="auto">
            <a:xfrm>
              <a:off x="2654" y="230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4"/>
            <p:cNvGrpSpPr>
              <a:grpSpLocks noChangeAspect="1"/>
            </p:cNvGrpSpPr>
            <p:nvPr/>
          </p:nvGrpSpPr>
          <p:grpSpPr bwMode="auto">
            <a:xfrm>
              <a:off x="2394" y="2260"/>
              <a:ext cx="371" cy="232"/>
              <a:chOff x="1104" y="576"/>
              <a:chExt cx="664" cy="480"/>
            </a:xfrm>
          </p:grpSpPr>
          <p:sp>
            <p:nvSpPr>
              <p:cNvPr id="23567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568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Ifetch</a:t>
                </a:r>
              </a:p>
            </p:txBody>
          </p:sp>
        </p:grpSp>
        <p:sp>
          <p:nvSpPr>
            <p:cNvPr id="23569" name="Rectangle 17"/>
            <p:cNvSpPr>
              <a:spLocks noChangeAspect="1" noChangeArrowheads="1"/>
            </p:cNvSpPr>
            <p:nvPr/>
          </p:nvSpPr>
          <p:spPr bwMode="auto">
            <a:xfrm>
              <a:off x="3300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Rectangle 18"/>
            <p:cNvSpPr>
              <a:spLocks noChangeAspect="1" noChangeArrowheads="1"/>
            </p:cNvSpPr>
            <p:nvPr/>
          </p:nvSpPr>
          <p:spPr bwMode="auto">
            <a:xfrm>
              <a:off x="2797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972" y="2157"/>
              <a:ext cx="1229" cy="441"/>
              <a:chOff x="3475" y="2155"/>
              <a:chExt cx="1229" cy="441"/>
            </a:xfrm>
          </p:grpSpPr>
          <p:sp>
            <p:nvSpPr>
              <p:cNvPr id="23572" name="AutoShape 20"/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573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Freeform 22"/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192" y="0"/>
                  </a:cxn>
                  <a:cxn ang="0">
                    <a:pos x="384" y="288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Text Box 23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496" y="2276"/>
                <a:ext cx="278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23576" name="Line 24"/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Line 25"/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579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3896" y="2285"/>
                <a:ext cx="352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DMem</a:t>
                </a:r>
              </a:p>
            </p:txBody>
          </p:sp>
          <p:sp>
            <p:nvSpPr>
              <p:cNvPr id="23580" name="Freeform 28"/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720" y="384"/>
                  </a:cxn>
                  <a:cxn ang="0">
                    <a:pos x="720" y="144"/>
                  </a:cxn>
                  <a:cxn ang="0">
                    <a:pos x="816" y="144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1"/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23584" name="Rectangle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5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3586" name="Text Box 34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38" y="2276"/>
                <a:ext cx="25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3587" name="Rectangle 35"/>
            <p:cNvSpPr>
              <a:spLocks noChangeAspect="1" noChangeArrowheads="1"/>
            </p:cNvSpPr>
            <p:nvPr/>
          </p:nvSpPr>
          <p:spPr bwMode="auto">
            <a:xfrm>
              <a:off x="3792" y="2158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AutoShape 36"/>
            <p:cNvSpPr>
              <a:spLocks noChangeArrowheads="1"/>
            </p:cNvSpPr>
            <p:nvPr/>
          </p:nvSpPr>
          <p:spPr bwMode="auto">
            <a:xfrm>
              <a:off x="3380" y="2171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F73703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chemeClr val="bg1"/>
                  </a:solidFill>
                  <a:latin typeface="Comic Sans MS" pitchFamily="66" charset="0"/>
                </a:rPr>
                <a:t>Bubble</a:t>
              </a:r>
              <a:endParaRPr lang="en-US" sz="1600" b="1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676400" y="4495800"/>
            <a:ext cx="3879850" cy="700088"/>
            <a:chOff x="1962" y="1200"/>
            <a:chExt cx="1910" cy="441"/>
          </a:xfrm>
        </p:grpSpPr>
        <p:grpSp>
          <p:nvGrpSpPr>
            <p:cNvPr id="9" name="Group 38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10" name="Group 39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3592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3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3594" name="Text Box 42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3595" name="Line 43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45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23598" name="AutoShape 46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599" name="AutoShape 47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Freeform 48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192" y="0"/>
                  </a:cxn>
                  <a:cxn ang="0">
                    <a:pos x="384" y="288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Text Box 49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3602" name="Line 50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Line 51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2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23605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606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3607" name="Freeform 55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720" y="384"/>
                </a:cxn>
                <a:cxn ang="0">
                  <a:pos x="720" y="144"/>
                </a:cxn>
                <a:cxn ang="0">
                  <a:pos x="816" y="144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Line 56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Line 57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58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2361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612" name="Text Box 60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14" name="Group 61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361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6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6" name="Group 6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3620" name="Rectangl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1" name="Rectangle 6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3622" name="Text Box 70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17" name="Group 71"/>
          <p:cNvGrpSpPr>
            <a:grpSpLocks/>
          </p:cNvGrpSpPr>
          <p:nvPr/>
        </p:nvGrpSpPr>
        <p:grpSpPr bwMode="auto">
          <a:xfrm>
            <a:off x="2590800" y="2819400"/>
            <a:ext cx="3879850" cy="700088"/>
            <a:chOff x="1962" y="1200"/>
            <a:chExt cx="1910" cy="441"/>
          </a:xfrm>
        </p:grpSpPr>
        <p:grpSp>
          <p:nvGrpSpPr>
            <p:cNvPr id="18" name="Group 72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19" name="Group 7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3626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7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3628" name="Text Box 76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3629" name="Line 77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Line 78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79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23632" name="AutoShape 80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633" name="AutoShape 8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4" name="Freeform 8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192" y="0"/>
                  </a:cxn>
                  <a:cxn ang="0">
                    <a:pos x="384" y="288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Text Box 83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3636" name="Line 84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Line 85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86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236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640" name="Text Box 88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3641" name="Freeform 89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720" y="384"/>
                </a:cxn>
                <a:cxn ang="0">
                  <a:pos x="720" y="144"/>
                </a:cxn>
                <a:cxn ang="0">
                  <a:pos x="816" y="144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2" name="Line 90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Line 91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92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23645" name="Rectangle 93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646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23" name="Group 95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3648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9" name="Rectangle 97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0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1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00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25" name="Group 10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3654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5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3656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</p:grpSp>
      <p:grpSp>
        <p:nvGrpSpPr>
          <p:cNvPr id="26" name="Group 105"/>
          <p:cNvGrpSpPr>
            <a:grpSpLocks/>
          </p:cNvGrpSpPr>
          <p:nvPr/>
        </p:nvGrpSpPr>
        <p:grpSpPr bwMode="auto">
          <a:xfrm>
            <a:off x="1752600" y="1828800"/>
            <a:ext cx="3879850" cy="700088"/>
            <a:chOff x="1962" y="1200"/>
            <a:chExt cx="1910" cy="441"/>
          </a:xfrm>
        </p:grpSpPr>
        <p:grpSp>
          <p:nvGrpSpPr>
            <p:cNvPr id="27" name="Group 106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28" name="Group 10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3660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1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3662" name="Text Box 110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23663" name="Line 111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4" name="Line 112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113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23666" name="AutoShape 114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667" name="AutoShape 115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8" name="Freeform 116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192" y="0"/>
                  </a:cxn>
                  <a:cxn ang="0">
                    <a:pos x="384" y="288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9" name="Text Box 117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3670" name="Line 118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1" name="Line 119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20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23673" name="Rectangle 121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674" name="Text Box 122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23675" name="Freeform 123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720" y="384"/>
                </a:cxn>
                <a:cxn ang="0">
                  <a:pos x="720" y="144"/>
                </a:cxn>
                <a:cxn ang="0">
                  <a:pos x="816" y="144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6" name="Line 124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7" name="Line 125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26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23679" name="Rectangle 127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 eaLnBrk="0" hangingPunct="0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23680" name="Text Box 128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23552" name="Group 129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23682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3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53" name="Group 134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23554" name="Group 135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23688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89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3690" name="Text Box 138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</p:grpSp>
      <p:sp>
        <p:nvSpPr>
          <p:cNvPr id="23691" name="Line 139"/>
          <p:cNvSpPr>
            <a:spLocks noChangeShapeType="1"/>
          </p:cNvSpPr>
          <p:nvPr/>
        </p:nvSpPr>
        <p:spPr bwMode="auto">
          <a:xfrm flipH="1">
            <a:off x="4267200" y="2133600"/>
            <a:ext cx="762000" cy="914400"/>
          </a:xfrm>
          <a:prstGeom prst="line">
            <a:avLst/>
          </a:prstGeom>
          <a:noFill/>
          <a:ln w="76200">
            <a:solidFill>
              <a:srgbClr val="F7370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92" name="Line 140"/>
          <p:cNvSpPr>
            <a:spLocks noChangeShapeType="1"/>
          </p:cNvSpPr>
          <p:nvPr/>
        </p:nvSpPr>
        <p:spPr bwMode="auto">
          <a:xfrm>
            <a:off x="4572000" y="2438400"/>
            <a:ext cx="1524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94" name="Line 142"/>
          <p:cNvSpPr>
            <a:spLocks noChangeShapeType="1"/>
          </p:cNvSpPr>
          <p:nvPr/>
        </p:nvSpPr>
        <p:spPr bwMode="auto">
          <a:xfrm flipV="1">
            <a:off x="4419600" y="2514600"/>
            <a:ext cx="4572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95" name="Rectangle 143"/>
          <p:cNvSpPr>
            <a:spLocks noChangeArrowheads="1"/>
          </p:cNvSpPr>
          <p:nvPr/>
        </p:nvSpPr>
        <p:spPr bwMode="auto">
          <a:xfrm>
            <a:off x="175589" y="2057400"/>
            <a:ext cx="1277595" cy="67454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990000"/>
                </a:solidFill>
              </a:rPr>
              <a:t>LDR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R</a:t>
            </a:r>
            <a:r>
              <a:rPr lang="en-US" b="1" dirty="0" smtClean="0">
                <a:solidFill>
                  <a:srgbClr val="990000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b="1" dirty="0" smtClean="0"/>
              <a:t>R2</a:t>
            </a:r>
            <a:r>
              <a:rPr lang="en-US" dirty="0"/>
              <a:t>]</a:t>
            </a:r>
            <a:endParaRPr lang="en-US" b="1" dirty="0"/>
          </a:p>
          <a:p>
            <a:pPr eaLnBrk="0" latinLnBrk="1" hangingPunct="0"/>
            <a:endParaRPr lang="en-US" sz="2400" b="1" dirty="0"/>
          </a:p>
        </p:txBody>
      </p:sp>
      <p:sp>
        <p:nvSpPr>
          <p:cNvPr id="23696" name="Rectangle 144"/>
          <p:cNvSpPr>
            <a:spLocks noChangeArrowheads="1"/>
          </p:cNvSpPr>
          <p:nvPr/>
        </p:nvSpPr>
        <p:spPr bwMode="auto">
          <a:xfrm>
            <a:off x="165478" y="2971800"/>
            <a:ext cx="1399423" cy="67454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 smtClean="0"/>
              <a:t>SUB R4,</a:t>
            </a:r>
            <a:r>
              <a:rPr lang="en-US" b="1" dirty="0" smtClean="0">
                <a:solidFill>
                  <a:srgbClr val="990000"/>
                </a:solidFill>
              </a:rPr>
              <a:t>R1</a:t>
            </a:r>
            <a:r>
              <a:rPr lang="en-US" b="1" dirty="0" smtClean="0"/>
              <a:t>,R6</a:t>
            </a:r>
            <a:endParaRPr lang="en-US" b="1" dirty="0"/>
          </a:p>
          <a:p>
            <a:pPr eaLnBrk="0" latinLnBrk="1" hangingPunct="0"/>
            <a:endParaRPr lang="en-US" sz="2400" b="1" dirty="0"/>
          </a:p>
        </p:txBody>
      </p:sp>
      <p:sp>
        <p:nvSpPr>
          <p:cNvPr id="23697" name="Line 145"/>
          <p:cNvSpPr>
            <a:spLocks noChangeShapeType="1"/>
          </p:cNvSpPr>
          <p:nvPr/>
        </p:nvSpPr>
        <p:spPr bwMode="auto">
          <a:xfrm>
            <a:off x="4953000" y="4800600"/>
            <a:ext cx="152400" cy="106680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98" name="Rectangle 146"/>
          <p:cNvSpPr>
            <a:spLocks noChangeArrowheads="1"/>
          </p:cNvSpPr>
          <p:nvPr/>
        </p:nvSpPr>
        <p:spPr bwMode="auto">
          <a:xfrm>
            <a:off x="251791" y="4572000"/>
            <a:ext cx="1277594" cy="67454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990000"/>
                </a:solidFill>
              </a:rPr>
              <a:t>LDR R1</a:t>
            </a:r>
            <a:r>
              <a:rPr lang="en-US" b="1" dirty="0">
                <a:solidFill>
                  <a:schemeClr val="hlink"/>
                </a:solidFill>
              </a:rPr>
              <a:t>, </a:t>
            </a:r>
            <a:r>
              <a:rPr lang="en-US" b="1" dirty="0" smtClean="0"/>
              <a:t>[R2]</a:t>
            </a:r>
            <a:endParaRPr lang="en-US" b="1" dirty="0"/>
          </a:p>
          <a:p>
            <a:pPr eaLnBrk="0" latinLnBrk="1" hangingPunct="0"/>
            <a:endParaRPr lang="en-US" sz="2400" b="1" dirty="0"/>
          </a:p>
        </p:txBody>
      </p:sp>
      <p:sp>
        <p:nvSpPr>
          <p:cNvPr id="23699" name="Rectangle 147"/>
          <p:cNvSpPr>
            <a:spLocks noChangeArrowheads="1"/>
          </p:cNvSpPr>
          <p:nvPr/>
        </p:nvSpPr>
        <p:spPr bwMode="auto">
          <a:xfrm>
            <a:off x="241678" y="5638800"/>
            <a:ext cx="1399423" cy="67454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 smtClean="0"/>
              <a:t>SUB R4,</a:t>
            </a:r>
            <a:r>
              <a:rPr lang="en-US" b="1" dirty="0" smtClean="0">
                <a:solidFill>
                  <a:srgbClr val="990000"/>
                </a:solidFill>
              </a:rPr>
              <a:t>R1</a:t>
            </a:r>
            <a:r>
              <a:rPr lang="en-US" b="1" dirty="0" smtClean="0"/>
              <a:t>,R6</a:t>
            </a:r>
            <a:endParaRPr lang="en-US" b="1" dirty="0"/>
          </a:p>
          <a:p>
            <a:pPr eaLnBrk="0" latinLnBrk="1" hangingPunct="0"/>
            <a:endParaRPr lang="en-US" sz="2400" b="1" dirty="0"/>
          </a:p>
        </p:txBody>
      </p:sp>
      <p:sp>
        <p:nvSpPr>
          <p:cNvPr id="23700" name="Line 148"/>
          <p:cNvSpPr>
            <a:spLocks noChangeShapeType="1"/>
          </p:cNvSpPr>
          <p:nvPr/>
        </p:nvSpPr>
        <p:spPr bwMode="auto">
          <a:xfrm>
            <a:off x="1905000" y="1676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701" name="Rectangle 149"/>
          <p:cNvSpPr>
            <a:spLocks noChangeArrowheads="1"/>
          </p:cNvSpPr>
          <p:nvPr/>
        </p:nvSpPr>
        <p:spPr bwMode="auto">
          <a:xfrm>
            <a:off x="3124200" y="1219200"/>
            <a:ext cx="2133600" cy="3333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Time (clock cycles)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confidential_2003_0409">
  <a:themeElements>
    <a:clrScheme name="ARM_confidential_2003_0409 1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FFFFFF"/>
      </a:accent3>
      <a:accent4>
        <a:srgbClr val="000000"/>
      </a:accent4>
      <a:accent5>
        <a:srgbClr val="AAC5D2"/>
      </a:accent5>
      <a:accent6>
        <a:srgbClr val="831719"/>
      </a:accent6>
      <a:hlink>
        <a:srgbClr val="9FB43B"/>
      </a:hlink>
      <a:folHlink>
        <a:srgbClr val="9A8B7C"/>
      </a:folHlink>
    </a:clrScheme>
    <a:fontScheme name="ARM_confidential_2003_04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idential_2003_0409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6182</TotalTime>
  <Words>2356</Words>
  <Application>Microsoft Office PowerPoint</Application>
  <PresentationFormat>On-screen Show (4:3)</PresentationFormat>
  <Paragraphs>539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ARM_confidential_2003_0409</vt:lpstr>
      <vt:lpstr>Computer Architecture   Part 1                       The Concepts                        Module 5 - 15</vt:lpstr>
      <vt:lpstr>Computing Environment</vt:lpstr>
      <vt:lpstr>The basics…</vt:lpstr>
      <vt:lpstr>Outline</vt:lpstr>
      <vt:lpstr>Single issue pipeline architecture</vt:lpstr>
      <vt:lpstr>Data Dependencies…</vt:lpstr>
      <vt:lpstr>Data Hazard</vt:lpstr>
      <vt:lpstr>Solutions</vt:lpstr>
      <vt:lpstr>PowerPoint Presentation</vt:lpstr>
      <vt:lpstr>Data Hazard (continued)</vt:lpstr>
      <vt:lpstr>PowerPoint Presentation</vt:lpstr>
      <vt:lpstr>Name Dependence</vt:lpstr>
      <vt:lpstr>Structural hazard</vt:lpstr>
      <vt:lpstr>Control Hazard</vt:lpstr>
      <vt:lpstr>Final word on dependences</vt:lpstr>
      <vt:lpstr>So what happens to the pipeline CPI?</vt:lpstr>
      <vt:lpstr>Overview of Techniques used for reducing stalls</vt:lpstr>
      <vt:lpstr>ISA based solution…</vt:lpstr>
      <vt:lpstr>Another example…</vt:lpstr>
      <vt:lpstr>Branch Prediction </vt:lpstr>
      <vt:lpstr>Static Branch Prediction Techniques</vt:lpstr>
      <vt:lpstr>Dynamic Branch Prediction</vt:lpstr>
      <vt:lpstr>Dynamic Branch Prediction Schemes</vt:lpstr>
      <vt:lpstr>Dynamic Branch Prediction (Contd.)</vt:lpstr>
      <vt:lpstr>One Bit Branch Prediction Counter</vt:lpstr>
      <vt:lpstr>Dynamic Branch Prediction (2 bit counter)</vt:lpstr>
      <vt:lpstr>Can we do better with n-bit counter?</vt:lpstr>
      <vt:lpstr>Dynamic Branch Prediction (Contd.)</vt:lpstr>
      <vt:lpstr>Correlating Branch predictor </vt:lpstr>
      <vt:lpstr>Correlating  Branch predictor (cont.)</vt:lpstr>
      <vt:lpstr>Correlating Branches</vt:lpstr>
      <vt:lpstr>Tournament Predictors</vt:lpstr>
      <vt:lpstr>Branch Target Predictions</vt:lpstr>
      <vt:lpstr>Branch Target Buffer</vt:lpstr>
      <vt:lpstr>BTB flow chart</vt:lpstr>
      <vt:lpstr>BTB with GHB</vt:lpstr>
      <vt:lpstr>Price to pay for Misprediction</vt:lpstr>
      <vt:lpstr>Return Address Predictors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</dc:creator>
  <cp:lastModifiedBy>Amit</cp:lastModifiedBy>
  <cp:revision>56</cp:revision>
  <dcterms:created xsi:type="dcterms:W3CDTF">2009-05-18T13:22:32Z</dcterms:created>
  <dcterms:modified xsi:type="dcterms:W3CDTF">2018-09-24T03:23:17Z</dcterms:modified>
</cp:coreProperties>
</file>