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267" r:id="rId3"/>
    <p:sldId id="268" r:id="rId4"/>
    <p:sldId id="269" r:id="rId5"/>
    <p:sldId id="273" r:id="rId6"/>
    <p:sldId id="274" r:id="rId7"/>
    <p:sldId id="276" r:id="rId8"/>
    <p:sldId id="277" r:id="rId9"/>
    <p:sldId id="278" r:id="rId10"/>
    <p:sldId id="279" r:id="rId11"/>
    <p:sldId id="280" r:id="rId12"/>
    <p:sldId id="275"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003" autoAdjust="0"/>
  </p:normalViewPr>
  <p:slideViewPr>
    <p:cSldViewPr showGuides="1">
      <p:cViewPr varScale="1">
        <p:scale>
          <a:sx n="69" d="100"/>
          <a:sy n="69" d="100"/>
        </p:scale>
        <p:origin x="780" y="7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19-Nov-19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19-Nov-19</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term in the second equation is Jacobian.</a:t>
            </a:r>
          </a:p>
        </p:txBody>
      </p:sp>
      <p:sp>
        <p:nvSpPr>
          <p:cNvPr id="4" name="Slide Number Placeholder 3"/>
          <p:cNvSpPr>
            <a:spLocks noGrp="1"/>
          </p:cNvSpPr>
          <p:nvPr>
            <p:ph type="sldNum" sz="quarter" idx="5"/>
          </p:nvPr>
        </p:nvSpPr>
        <p:spPr/>
        <p:txBody>
          <a:bodyPr/>
          <a:lstStyle/>
          <a:p>
            <a:fld id="{841221E5-7225-48EB-A4EE-420E7BFCF705}" type="slidenum">
              <a:rPr lang="en-US" smtClean="0"/>
              <a:pPr/>
              <a:t>5</a:t>
            </a:fld>
            <a:endParaRPr lang="en-US"/>
          </a:p>
        </p:txBody>
      </p:sp>
    </p:spTree>
    <p:extLst>
      <p:ext uri="{BB962C8B-B14F-4D97-AF65-F5344CB8AC3E}">
        <p14:creationId xmlns:p14="http://schemas.microsoft.com/office/powerpoint/2010/main" val="228638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term in the second equation is Jacobian.</a:t>
            </a:r>
          </a:p>
        </p:txBody>
      </p:sp>
      <p:sp>
        <p:nvSpPr>
          <p:cNvPr id="4" name="Slide Number Placeholder 3"/>
          <p:cNvSpPr>
            <a:spLocks noGrp="1"/>
          </p:cNvSpPr>
          <p:nvPr>
            <p:ph type="sldNum" sz="quarter" idx="5"/>
          </p:nvPr>
        </p:nvSpPr>
        <p:spPr/>
        <p:txBody>
          <a:bodyPr/>
          <a:lstStyle/>
          <a:p>
            <a:fld id="{841221E5-7225-48EB-A4EE-420E7BFCF705}" type="slidenum">
              <a:rPr lang="en-US" smtClean="0"/>
              <a:pPr/>
              <a:t>6</a:t>
            </a:fld>
            <a:endParaRPr lang="en-US"/>
          </a:p>
        </p:txBody>
      </p:sp>
    </p:spTree>
    <p:extLst>
      <p:ext uri="{BB962C8B-B14F-4D97-AF65-F5344CB8AC3E}">
        <p14:creationId xmlns:p14="http://schemas.microsoft.com/office/powerpoint/2010/main" val="2842316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7</a:t>
            </a:fld>
            <a:endParaRPr lang="en-US"/>
          </a:p>
        </p:txBody>
      </p:sp>
    </p:spTree>
    <p:extLst>
      <p:ext uri="{BB962C8B-B14F-4D97-AF65-F5344CB8AC3E}">
        <p14:creationId xmlns:p14="http://schemas.microsoft.com/office/powerpoint/2010/main" val="4251923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8</a:t>
            </a:fld>
            <a:endParaRPr lang="en-US"/>
          </a:p>
        </p:txBody>
      </p:sp>
    </p:spTree>
    <p:extLst>
      <p:ext uri="{BB962C8B-B14F-4D97-AF65-F5344CB8AC3E}">
        <p14:creationId xmlns:p14="http://schemas.microsoft.com/office/powerpoint/2010/main" val="205648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9</a:t>
            </a:fld>
            <a:endParaRPr lang="en-US"/>
          </a:p>
        </p:txBody>
      </p:sp>
    </p:spTree>
    <p:extLst>
      <p:ext uri="{BB962C8B-B14F-4D97-AF65-F5344CB8AC3E}">
        <p14:creationId xmlns:p14="http://schemas.microsoft.com/office/powerpoint/2010/main" val="663011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10</a:t>
            </a:fld>
            <a:endParaRPr lang="en-US"/>
          </a:p>
        </p:txBody>
      </p:sp>
    </p:spTree>
    <p:extLst>
      <p:ext uri="{BB962C8B-B14F-4D97-AF65-F5344CB8AC3E}">
        <p14:creationId xmlns:p14="http://schemas.microsoft.com/office/powerpoint/2010/main" val="148547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1221E5-7225-48EB-A4EE-420E7BFCF705}" type="slidenum">
              <a:rPr lang="en-US" smtClean="0"/>
              <a:pPr/>
              <a:t>11</a:t>
            </a:fld>
            <a:endParaRPr lang="en-US"/>
          </a:p>
        </p:txBody>
      </p:sp>
    </p:spTree>
    <p:extLst>
      <p:ext uri="{BB962C8B-B14F-4D97-AF65-F5344CB8AC3E}">
        <p14:creationId xmlns:p14="http://schemas.microsoft.com/office/powerpoint/2010/main" val="248679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19-Nov-19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19-Nov-19</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19-Nov-19</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19-Nov-19</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19-Nov-19</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19-Nov-19</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19-Nov-19</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19-Nov-19</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19-Nov-19</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19-Nov-19</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19-Nov-19</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19-Nov-19</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669" y="1143000"/>
            <a:ext cx="8329031" cy="1613327"/>
          </a:xfrm>
        </p:spPr>
        <p:txBody>
          <a:bodyPr/>
          <a:lstStyle/>
          <a:p>
            <a:r>
              <a:rPr lang="en-US" sz="4800" dirty="0"/>
              <a:t>Optimization of Unpaired Data Translation</a:t>
            </a:r>
          </a:p>
        </p:txBody>
      </p:sp>
      <p:sp>
        <p:nvSpPr>
          <p:cNvPr id="3" name="Subtitle 2"/>
          <p:cNvSpPr>
            <a:spLocks noGrp="1"/>
          </p:cNvSpPr>
          <p:nvPr>
            <p:ph type="subTitle" idx="1"/>
          </p:nvPr>
        </p:nvSpPr>
        <p:spPr>
          <a:xfrm>
            <a:off x="2439438" y="2993282"/>
            <a:ext cx="7516442" cy="2493118"/>
          </a:xfrm>
        </p:spPr>
        <p:txBody>
          <a:bodyPr>
            <a:normAutofit/>
          </a:bodyPr>
          <a:lstStyle/>
          <a:p>
            <a:r>
              <a:rPr lang="en-US" dirty="0"/>
              <a:t>Group Members:</a:t>
            </a:r>
          </a:p>
          <a:p>
            <a:endParaRPr lang="en-US" sz="1800" dirty="0"/>
          </a:p>
          <a:p>
            <a:r>
              <a:rPr lang="en-US" sz="1800" dirty="0"/>
              <a:t>Jalansh Munshi - 201601042</a:t>
            </a:r>
          </a:p>
          <a:p>
            <a:r>
              <a:rPr lang="en-US" sz="1800" dirty="0"/>
              <a:t>Raksha Rank - 201601055</a:t>
            </a:r>
          </a:p>
          <a:p>
            <a:r>
              <a:rPr lang="en-US" sz="1800" dirty="0"/>
              <a:t>Dharmil Patel - 201601103 </a:t>
            </a:r>
          </a:p>
          <a:p>
            <a:r>
              <a:rPr lang="en-US" sz="1800" dirty="0"/>
              <a:t>Sakshee Patel - 201601132 </a:t>
            </a:r>
          </a:p>
          <a:p>
            <a:r>
              <a:rPr lang="en-US" sz="1800" dirty="0"/>
              <a:t>Akshat </a:t>
            </a:r>
            <a:r>
              <a:rPr lang="en-US" sz="1800" dirty="0" err="1"/>
              <a:t>Kaneria</a:t>
            </a:r>
            <a:r>
              <a:rPr lang="en-US" sz="1800" dirty="0"/>
              <a:t> - 201601242 </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Analysis</a:t>
            </a:r>
          </a:p>
        </p:txBody>
      </p:sp>
      <p:sp>
        <p:nvSpPr>
          <p:cNvPr id="5" name="Content Placeholder 4">
            <a:extLst>
              <a:ext uri="{FF2B5EF4-FFF2-40B4-BE49-F238E27FC236}">
                <a16:creationId xmlns:a16="http://schemas.microsoft.com/office/drawing/2014/main" id="{7FB3EADB-923D-4F49-AB07-2522D675C7E4}"/>
              </a:ext>
            </a:extLst>
          </p:cNvPr>
          <p:cNvSpPr>
            <a:spLocks noGrp="1"/>
          </p:cNvSpPr>
          <p:nvPr>
            <p:ph idx="1"/>
          </p:nvPr>
        </p:nvSpPr>
        <p:spPr/>
        <p:txBody>
          <a:bodyPr>
            <a:normAutofit/>
          </a:bodyPr>
          <a:lstStyle/>
          <a:p>
            <a:r>
              <a:rPr lang="en-IN" sz="1800" dirty="0"/>
              <a:t>We performed the experiment of Non-Audible Murmur (NAM) to Whisper conversion, to improve the intelligibility of NAM speech. </a:t>
            </a:r>
          </a:p>
          <a:p>
            <a:r>
              <a:rPr lang="en-IN" sz="1800" dirty="0"/>
              <a:t>We </a:t>
            </a:r>
            <a:r>
              <a:rPr lang="en-IN" sz="1800" dirty="0" err="1"/>
              <a:t>analyzed</a:t>
            </a:r>
            <a:r>
              <a:rPr lang="en-IN" sz="1800" dirty="0"/>
              <a:t> the effectiveness of our model by comparing the scatter plots of the original whispered speech and the whispered speech converted by our model.</a:t>
            </a:r>
          </a:p>
          <a:p>
            <a:r>
              <a:rPr lang="en-IN" sz="1800" dirty="0"/>
              <a:t>Our model’s effectiveness can be clearly observed from the figure.</a:t>
            </a:r>
            <a:endParaRPr lang="en-US" sz="1800" dirty="0"/>
          </a:p>
        </p:txBody>
      </p:sp>
      <p:pic>
        <p:nvPicPr>
          <p:cNvPr id="3" name="Picture 2">
            <a:extLst>
              <a:ext uri="{FF2B5EF4-FFF2-40B4-BE49-F238E27FC236}">
                <a16:creationId xmlns:a16="http://schemas.microsoft.com/office/drawing/2014/main" id="{E566E09A-F7B4-44FD-BE48-DE1A6A9C1029}"/>
              </a:ext>
            </a:extLst>
          </p:cNvPr>
          <p:cNvPicPr>
            <a:picLocks noChangeAspect="1"/>
          </p:cNvPicPr>
          <p:nvPr/>
        </p:nvPicPr>
        <p:blipFill>
          <a:blip r:embed="rId3"/>
          <a:stretch>
            <a:fillRect/>
          </a:stretch>
        </p:blipFill>
        <p:spPr>
          <a:xfrm>
            <a:off x="3808412" y="3309773"/>
            <a:ext cx="5134851" cy="3342718"/>
          </a:xfrm>
          <a:prstGeom prst="rect">
            <a:avLst/>
          </a:prstGeom>
        </p:spPr>
      </p:pic>
    </p:spTree>
    <p:extLst>
      <p:ext uri="{BB962C8B-B14F-4D97-AF65-F5344CB8AC3E}">
        <p14:creationId xmlns:p14="http://schemas.microsoft.com/office/powerpoint/2010/main" val="379806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7FB3EADB-923D-4F49-AB07-2522D675C7E4}"/>
              </a:ext>
            </a:extLst>
          </p:cNvPr>
          <p:cNvSpPr>
            <a:spLocks noGrp="1"/>
          </p:cNvSpPr>
          <p:nvPr>
            <p:ph idx="1"/>
          </p:nvPr>
        </p:nvSpPr>
        <p:spPr/>
        <p:txBody>
          <a:bodyPr>
            <a:normAutofit/>
          </a:bodyPr>
          <a:lstStyle/>
          <a:p>
            <a:pPr marL="0" indent="0">
              <a:buNone/>
            </a:pPr>
            <a:r>
              <a:rPr lang="en-US" sz="1800" dirty="0"/>
              <a:t>[1] Goodfellow, Ian, Jean </a:t>
            </a:r>
            <a:r>
              <a:rPr lang="en-US" sz="1800" dirty="0" err="1"/>
              <a:t>Pouget</a:t>
            </a:r>
            <a:r>
              <a:rPr lang="en-US" sz="1800" dirty="0"/>
              <a:t>-Abadie, Mehdi Mirza, Bing Xu, David </a:t>
            </a:r>
            <a:r>
              <a:rPr lang="en-US" sz="1800" dirty="0" err="1"/>
              <a:t>Warde</a:t>
            </a:r>
            <a:r>
              <a:rPr lang="en-US" sz="1800" dirty="0"/>
              <a:t>-Farley, </a:t>
            </a:r>
            <a:r>
              <a:rPr lang="en-US" sz="1800" dirty="0" err="1"/>
              <a:t>Sherjil</a:t>
            </a:r>
            <a:r>
              <a:rPr lang="en-US" sz="1800" dirty="0"/>
              <a:t> </a:t>
            </a:r>
            <a:r>
              <a:rPr lang="en-US" sz="1800" dirty="0" err="1"/>
              <a:t>Ozair</a:t>
            </a:r>
            <a:r>
              <a:rPr lang="en-US" sz="1800" dirty="0"/>
              <a:t>, Aaron Courville, and </a:t>
            </a:r>
            <a:r>
              <a:rPr lang="en-US" sz="1800" dirty="0" err="1"/>
              <a:t>Yoshua</a:t>
            </a:r>
            <a:r>
              <a:rPr lang="en-US" sz="1800" dirty="0"/>
              <a:t> </a:t>
            </a:r>
            <a:r>
              <a:rPr lang="en-US" sz="1800" dirty="0" err="1"/>
              <a:t>Bengio</a:t>
            </a:r>
            <a:r>
              <a:rPr lang="en-US" sz="1800" dirty="0"/>
              <a:t>. "Generative adversarial nets." In </a:t>
            </a:r>
            <a:r>
              <a:rPr lang="en-US" sz="1800" i="1" dirty="0"/>
              <a:t>Advances in neural information processing systems</a:t>
            </a:r>
            <a:r>
              <a:rPr lang="en-US" sz="1800" dirty="0"/>
              <a:t>, pp. 2672-2680. 2014.</a:t>
            </a:r>
          </a:p>
          <a:p>
            <a:pPr marL="0" indent="0">
              <a:buNone/>
            </a:pPr>
            <a:r>
              <a:rPr lang="en-US" sz="1800" dirty="0"/>
              <a:t>[2] Zhu, Jun-Yan, </a:t>
            </a:r>
            <a:r>
              <a:rPr lang="en-US" sz="1800" dirty="0" err="1"/>
              <a:t>Taesung</a:t>
            </a:r>
            <a:r>
              <a:rPr lang="en-US" sz="1800" dirty="0"/>
              <a:t> Park, Phillip Isola, and Alexei A. </a:t>
            </a:r>
            <a:r>
              <a:rPr lang="en-US" sz="1800" dirty="0" err="1"/>
              <a:t>Efros</a:t>
            </a:r>
            <a:r>
              <a:rPr lang="en-US" sz="1800" dirty="0"/>
              <a:t>. "Unpaired image-to-image translation using cycle-consistent adversarial networks." In </a:t>
            </a:r>
            <a:r>
              <a:rPr lang="en-US" sz="1800" i="1" dirty="0"/>
              <a:t>Proceedings of the IEEE international conference on computer vision</a:t>
            </a:r>
            <a:r>
              <a:rPr lang="en-US" sz="1800" dirty="0"/>
              <a:t>, pp. 2223-2232. 2017.</a:t>
            </a:r>
          </a:p>
          <a:p>
            <a:pPr marL="0" indent="0">
              <a:buNone/>
            </a:pPr>
            <a:r>
              <a:rPr lang="en-IN" sz="1800" dirty="0"/>
              <a:t>[3] </a:t>
            </a:r>
            <a:r>
              <a:rPr lang="en-IN" sz="1800" dirty="0" err="1"/>
              <a:t>Renu</a:t>
            </a:r>
            <a:r>
              <a:rPr lang="en-IN" sz="1800" dirty="0"/>
              <a:t> Khandelwal, “Machine learning gradient descent,” in Medium - https://medium.com/datadriveninvestor/gradient-descent-5a13f385d403, Last Accessed: 14 November 2019. Medium, 2018</a:t>
            </a:r>
          </a:p>
          <a:p>
            <a:endParaRPr lang="en-US" sz="1800" dirty="0"/>
          </a:p>
          <a:p>
            <a:pPr marL="0" indent="0">
              <a:buNone/>
            </a:pPr>
            <a:endParaRPr lang="en-US" sz="1800" dirty="0"/>
          </a:p>
        </p:txBody>
      </p:sp>
    </p:spTree>
    <p:extLst>
      <p:ext uri="{BB962C8B-B14F-4D97-AF65-F5344CB8AC3E}">
        <p14:creationId xmlns:p14="http://schemas.microsoft.com/office/powerpoint/2010/main" val="1300271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3098AA-0116-4BFB-8798-FB805929BE5F}"/>
              </a:ext>
            </a:extLst>
          </p:cNvPr>
          <p:cNvSpPr>
            <a:spLocks noGrp="1"/>
          </p:cNvSpPr>
          <p:nvPr>
            <p:ph type="title"/>
          </p:nvPr>
        </p:nvSpPr>
        <p:spPr>
          <a:xfrm>
            <a:off x="1446212" y="2590800"/>
            <a:ext cx="9782801" cy="1239837"/>
          </a:xfrm>
        </p:spPr>
        <p:txBody>
          <a:bodyPr/>
          <a:lstStyle/>
          <a:p>
            <a:r>
              <a:rPr lang="en-US" dirty="0"/>
              <a:t>Thank you</a:t>
            </a:r>
          </a:p>
        </p:txBody>
      </p:sp>
    </p:spTree>
    <p:extLst>
      <p:ext uri="{BB962C8B-B14F-4D97-AF65-F5344CB8AC3E}">
        <p14:creationId xmlns:p14="http://schemas.microsoft.com/office/powerpoint/2010/main" val="122903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a:bodyPr>
          <a:lstStyle/>
          <a:p>
            <a:r>
              <a:rPr lang="en-US" sz="2000" dirty="0"/>
              <a:t>Vision, graphics, and speech problems often involve mapping between input and target data using a training set of aligned data pairs.</a:t>
            </a:r>
          </a:p>
          <a:p>
            <a:r>
              <a:rPr lang="en-US" sz="2000" dirty="0"/>
              <a:t>But it is not necessary that paired data is available for all the tasks.</a:t>
            </a:r>
          </a:p>
          <a:p>
            <a:r>
              <a:rPr lang="en-US" sz="2000" dirty="0"/>
              <a:t>We present an optimization problem which performs conversion between two different data distributions, in the absence of any parallel data.</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Approach</a:t>
            </a:r>
          </a:p>
        </p:txBody>
      </p:sp>
      <p:sp>
        <p:nvSpPr>
          <p:cNvPr id="4" name="Content Placeholder 3">
            <a:extLst>
              <a:ext uri="{FF2B5EF4-FFF2-40B4-BE49-F238E27FC236}">
                <a16:creationId xmlns:a16="http://schemas.microsoft.com/office/drawing/2014/main" id="{222CB1BB-2D5C-47B5-9298-E729F7AEFE87}"/>
              </a:ext>
            </a:extLst>
          </p:cNvPr>
          <p:cNvSpPr>
            <a:spLocks noGrp="1"/>
          </p:cNvSpPr>
          <p:nvPr>
            <p:ph idx="1"/>
          </p:nvPr>
        </p:nvSpPr>
        <p:spPr/>
        <p:txBody>
          <a:bodyPr>
            <a:normAutofit/>
          </a:bodyPr>
          <a:lstStyle/>
          <a:p>
            <a:r>
              <a:rPr lang="en-US" sz="2000" dirty="0"/>
              <a:t>The primary objective function of the problem consists of Adversarial Loss, which was introduced by Goodfellow et. al. [1]</a:t>
            </a:r>
          </a:p>
          <a:p>
            <a:r>
              <a:rPr lang="en-US" sz="2000" dirty="0"/>
              <a:t>Adversarial loss tries to learn the mapping such that the generated data cannot be distinguished from the original data distribution.</a:t>
            </a:r>
          </a:p>
          <a:p>
            <a:r>
              <a:rPr lang="en-US" sz="2000" dirty="0"/>
              <a:t>Furthermore, we also require cycle consistency loss, in order to prevent the learned mappings from contradicting each other.</a:t>
            </a:r>
          </a:p>
          <a:p>
            <a:r>
              <a:rPr lang="en-US" sz="2000" dirty="0"/>
              <a:t>Lastly, we also include identity loss for generating near identity mappings.</a:t>
            </a:r>
          </a:p>
          <a:p>
            <a:r>
              <a:rPr lang="en-US" sz="2000" dirty="0"/>
              <a:t>We optimize the final objective function using Stochastic Gradient Descent.</a:t>
            </a:r>
          </a:p>
        </p:txBody>
      </p:sp>
      <p:sp>
        <p:nvSpPr>
          <p:cNvPr id="6" name="TextBox 5">
            <a:extLst>
              <a:ext uri="{FF2B5EF4-FFF2-40B4-BE49-F238E27FC236}">
                <a16:creationId xmlns:a16="http://schemas.microsoft.com/office/drawing/2014/main" id="{55BB5FF8-2AD0-45A4-969C-06FCA442B5E7}"/>
              </a:ext>
            </a:extLst>
          </p:cNvPr>
          <p:cNvSpPr txBox="1"/>
          <p:nvPr/>
        </p:nvSpPr>
        <p:spPr>
          <a:xfrm>
            <a:off x="1593436" y="6123930"/>
            <a:ext cx="9530176" cy="461665"/>
          </a:xfrm>
          <a:prstGeom prst="rect">
            <a:avLst/>
          </a:prstGeom>
          <a:noFill/>
        </p:spPr>
        <p:txBody>
          <a:bodyPr wrap="square" rtlCol="0">
            <a:spAutoFit/>
          </a:bodyPr>
          <a:lstStyle/>
          <a:p>
            <a:r>
              <a:rPr lang="en-US" sz="1200" dirty="0"/>
              <a:t>[1] Goodfellow, Ian, Jean </a:t>
            </a:r>
            <a:r>
              <a:rPr lang="en-US" sz="1200" dirty="0" err="1"/>
              <a:t>Pouget</a:t>
            </a:r>
            <a:r>
              <a:rPr lang="en-US" sz="1200" dirty="0"/>
              <a:t>-Abadie, Mehdi Mirza, Bing Xu, David </a:t>
            </a:r>
            <a:r>
              <a:rPr lang="en-US" sz="1200" dirty="0" err="1"/>
              <a:t>Warde</a:t>
            </a:r>
            <a:r>
              <a:rPr lang="en-US" sz="1200" dirty="0"/>
              <a:t>-Farley, </a:t>
            </a:r>
            <a:r>
              <a:rPr lang="en-US" sz="1200" dirty="0" err="1"/>
              <a:t>Sherjil</a:t>
            </a:r>
            <a:r>
              <a:rPr lang="en-US" sz="1200" dirty="0"/>
              <a:t> </a:t>
            </a:r>
            <a:r>
              <a:rPr lang="en-US" sz="1200" dirty="0" err="1"/>
              <a:t>Ozair</a:t>
            </a:r>
            <a:r>
              <a:rPr lang="en-US" sz="1200" dirty="0"/>
              <a:t>, Aaron Courville, and </a:t>
            </a:r>
            <a:r>
              <a:rPr lang="en-US" sz="1200" dirty="0" err="1"/>
              <a:t>Yoshua</a:t>
            </a:r>
            <a:r>
              <a:rPr lang="en-US" sz="1200" dirty="0"/>
              <a:t> </a:t>
            </a:r>
            <a:r>
              <a:rPr lang="en-US" sz="1200" dirty="0" err="1"/>
              <a:t>Bengio</a:t>
            </a:r>
            <a:r>
              <a:rPr lang="en-US" sz="1200" dirty="0"/>
              <a:t>. "Generative adversarial nets." In </a:t>
            </a:r>
            <a:r>
              <a:rPr lang="en-US" sz="1200" i="1" dirty="0"/>
              <a:t>Advances in neural information processing systems</a:t>
            </a:r>
            <a:r>
              <a:rPr lang="en-US" sz="1200" dirty="0"/>
              <a:t>, pp. 2672-2680. 2014.</a:t>
            </a:r>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of Adversarial Loss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FB3EADB-923D-4F49-AB07-2522D675C7E4}"/>
                  </a:ext>
                </a:extLst>
              </p:cNvPr>
              <p:cNvSpPr>
                <a:spLocks noGrp="1"/>
              </p:cNvSpPr>
              <p:nvPr>
                <p:ph idx="1"/>
              </p:nvPr>
            </p:nvSpPr>
            <p:spPr/>
            <p:txBody>
              <a:bodyPr>
                <a:normAutofit lnSpcReduction="10000"/>
              </a:bodyPr>
              <a:lstStyle/>
              <a:p>
                <a:r>
                  <a:rPr lang="en-IN" sz="1800" dirty="0"/>
                  <a:t>Our inherent architecture consists of two generators and discriminators [2]. The  generator tries to fool the discriminator by generating fake data, and discriminator tries to classify whether the generated data is fake or real.</a:t>
                </a:r>
                <a:endParaRPr lang="en-US" sz="1800" dirty="0"/>
              </a:p>
              <a:p>
                <a:r>
                  <a:rPr lang="en-US" sz="1800" dirty="0"/>
                  <a:t>Let us consider the adversarial loss for only one generator (G) and discriminator (D) for now.</a:t>
                </a:r>
              </a:p>
              <a:p>
                <a:r>
                  <a:rPr lang="en-US" sz="1800" dirty="0"/>
                  <a:t>The data distribution is denoted as </a:t>
                </a:r>
                <a14:m>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 </m:t>
                        </m:r>
                        <m:r>
                          <a:rPr lang="en-US" sz="1800" b="0" i="1" smtClean="0">
                            <a:latin typeface="Cambria Math" panose="02040503050406030204" pitchFamily="18" charset="0"/>
                          </a:rPr>
                          <m:t>𝑝</m:t>
                        </m:r>
                      </m:e>
                      <m:sub>
                        <m:r>
                          <a:rPr lang="en-US" sz="1800" b="0" i="1" smtClean="0">
                            <a:latin typeface="Cambria Math" panose="02040503050406030204" pitchFamily="18" charset="0"/>
                          </a:rPr>
                          <m:t>𝑑𝑎𝑡𝑎</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oMath>
                </a14:m>
                <a:r>
                  <a:rPr lang="en-US" sz="1800" dirty="0"/>
                  <a:t> and the generated data is denoted by z.</a:t>
                </a:r>
              </a:p>
              <a:p>
                <a:r>
                  <a:rPr lang="en-US" sz="1800" dirty="0"/>
                  <a:t>We get the following cost function for the problem statement – (equation 1)</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𝑉</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𝐷</m:t>
                          </m:r>
                          <m:r>
                            <a:rPr lang="en-US" sz="1800" b="0" i="1" smtClean="0">
                              <a:latin typeface="Cambria Math" panose="02040503050406030204" pitchFamily="18" charset="0"/>
                            </a:rPr>
                            <m:t>, </m:t>
                          </m:r>
                          <m:r>
                            <a:rPr lang="en-US" sz="1800" b="0" i="1" smtClean="0">
                              <a:latin typeface="Cambria Math" panose="02040503050406030204" pitchFamily="18" charset="0"/>
                            </a:rPr>
                            <m:t>𝐺</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𝐸</m:t>
                          </m:r>
                        </m:e>
                        <m:sub>
                          <m:r>
                            <a:rPr lang="en-US" sz="1800" b="0" i="1" smtClean="0">
                              <a:latin typeface="Cambria Math" panose="02040503050406030204" pitchFamily="18" charset="0"/>
                            </a:rPr>
                            <m:t>𝑥</m:t>
                          </m:r>
                          <m:r>
                            <a:rPr lang="en-US" sz="1800" i="1">
                              <a:latin typeface="Cambria Math" panose="02040503050406030204" pitchFamily="18" charset="0"/>
                            </a:rPr>
                            <m:t>~</m:t>
                          </m:r>
                          <m:sSub>
                            <m:sSubPr>
                              <m:ctrlPr>
                                <a:rPr lang="en-US" sz="1800" b="0" i="1" smtClean="0">
                                  <a:latin typeface="Cambria Math" panose="02040503050406030204" pitchFamily="18" charset="0"/>
                                </a:rPr>
                              </m:ctrlPr>
                            </m:sSubPr>
                            <m:e>
                              <m:r>
                                <a:rPr lang="en-US" sz="1800" i="1">
                                  <a:latin typeface="Cambria Math" panose="02040503050406030204" pitchFamily="18" charset="0"/>
                                </a:rPr>
                                <m:t>𝑝</m:t>
                              </m:r>
                            </m:e>
                            <m:sub>
                              <m:r>
                                <a:rPr lang="en-US" sz="1800" b="0" i="1" smtClean="0">
                                  <a:latin typeface="Cambria Math" panose="02040503050406030204" pitchFamily="18" charset="0"/>
                                </a:rPr>
                                <m:t>𝑑𝑎𝑡𝑎</m:t>
                              </m:r>
                            </m:sub>
                          </m:sSub>
                          <m:d>
                            <m:dPr>
                              <m:ctrlPr>
                                <a:rPr lang="en-US" sz="1800" i="1">
                                  <a:latin typeface="Cambria Math" panose="02040503050406030204" pitchFamily="18" charset="0"/>
                                </a:rPr>
                              </m:ctrlPr>
                            </m:dPr>
                            <m:e>
                              <m:r>
                                <a:rPr lang="en-US" sz="1800" i="1">
                                  <a:latin typeface="Cambria Math" panose="02040503050406030204" pitchFamily="18" charset="0"/>
                                </a:rPr>
                                <m:t>𝑥</m:t>
                              </m:r>
                            </m:e>
                          </m:d>
                        </m:sub>
                      </m:sSub>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𝑙𝑜𝑔𝐷</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𝐸</m:t>
                          </m:r>
                        </m:e>
                        <m:sub>
                          <m:r>
                            <a:rPr lang="en-US" sz="1800" b="0" i="1" smtClean="0">
                              <a:latin typeface="Cambria Math" panose="02040503050406030204" pitchFamily="18" charset="0"/>
                            </a:rPr>
                            <m:t>𝑥</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𝑧</m:t>
                              </m:r>
                            </m:sub>
                          </m:sSub>
                          <m:r>
                            <a:rPr lang="en-US" sz="1800" b="0" i="1" smtClean="0">
                              <a:latin typeface="Cambria Math" panose="02040503050406030204" pitchFamily="18" charset="0"/>
                            </a:rPr>
                            <m:t>(</m:t>
                          </m:r>
                          <m:r>
                            <a:rPr lang="en-US" sz="1800" b="0" i="1" smtClean="0">
                              <a:latin typeface="Cambria Math" panose="02040503050406030204" pitchFamily="18" charset="0"/>
                            </a:rPr>
                            <m:t>𝑧</m:t>
                          </m:r>
                          <m:r>
                            <a:rPr lang="en-US" sz="1800" b="0" i="1" smtClean="0">
                              <a:latin typeface="Cambria Math" panose="02040503050406030204" pitchFamily="18" charset="0"/>
                            </a:rPr>
                            <m:t>)</m:t>
                          </m:r>
                        </m:sub>
                      </m:sSub>
                      <m:r>
                        <a:rPr lang="en-US" sz="1800" b="0" i="1" smtClean="0">
                          <a:latin typeface="Cambria Math" panose="02040503050406030204" pitchFamily="18" charset="0"/>
                        </a:rPr>
                        <m:t>[</m:t>
                      </m:r>
                      <m:r>
                        <m:rPr>
                          <m:sty m:val="p"/>
                        </m:rPr>
                        <a:rPr lang="en-US" sz="1800" b="0" i="0" smtClean="0">
                          <a:latin typeface="Cambria Math" panose="02040503050406030204" pitchFamily="18" charset="0"/>
                        </a:rPr>
                        <m:t>log</m:t>
                      </m:r>
                      <m:r>
                        <a:rPr lang="en-US" sz="1800" b="0" i="1" smtClean="0">
                          <a:latin typeface="Cambria Math" panose="02040503050406030204" pitchFamily="18" charset="0"/>
                        </a:rPr>
                        <m:t>⁡(1−</m:t>
                      </m:r>
                      <m:r>
                        <a:rPr lang="en-US" sz="1800" b="0" i="1" smtClean="0">
                          <a:latin typeface="Cambria Math" panose="02040503050406030204" pitchFamily="18" charset="0"/>
                        </a:rPr>
                        <m:t>𝐷</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𝐺</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𝑧</m:t>
                              </m:r>
                            </m:e>
                          </m:d>
                        </m:e>
                      </m:d>
                    </m:oMath>
                  </m:oMathPara>
                </a14:m>
                <a:endParaRPr lang="en-US" sz="1800" dirty="0"/>
              </a:p>
              <a:p>
                <a:r>
                  <a:rPr lang="en-US" sz="1800" dirty="0"/>
                  <a:t>D maximizes the probability of assigning the correct label to the training examples and samples from G. Simultaneously, G tries to minimize </a:t>
                </a:r>
                <a14:m>
                  <m:oMath xmlns:m="http://schemas.openxmlformats.org/officeDocument/2006/math">
                    <m:r>
                      <m:rPr>
                        <m:sty m:val="p"/>
                      </m:rPr>
                      <a:rPr lang="en-US" sz="1800">
                        <a:latin typeface="Cambria Math" panose="02040503050406030204" pitchFamily="18" charset="0"/>
                      </a:rPr>
                      <m:t>log</m:t>
                    </m:r>
                    <m:r>
                      <a:rPr lang="en-US" sz="1800" i="1">
                        <a:latin typeface="Cambria Math" panose="02040503050406030204" pitchFamily="18" charset="0"/>
                      </a:rPr>
                      <m:t>⁡(1−</m:t>
                    </m:r>
                    <m:r>
                      <a:rPr lang="en-US" sz="1800" i="1">
                        <a:latin typeface="Cambria Math" panose="02040503050406030204" pitchFamily="18" charset="0"/>
                      </a:rPr>
                      <m:t>𝐷</m:t>
                    </m:r>
                    <m:d>
                      <m:dPr>
                        <m:ctrlPr>
                          <a:rPr lang="en-US" sz="1800" i="1">
                            <a:latin typeface="Cambria Math" panose="02040503050406030204" pitchFamily="18" charset="0"/>
                          </a:rPr>
                        </m:ctrlPr>
                      </m:dPr>
                      <m:e>
                        <m:r>
                          <a:rPr lang="en-US" sz="1800" i="1">
                            <a:latin typeface="Cambria Math" panose="02040503050406030204" pitchFamily="18" charset="0"/>
                          </a:rPr>
                          <m:t>𝐺</m:t>
                        </m:r>
                        <m:d>
                          <m:dPr>
                            <m:ctrlPr>
                              <a:rPr lang="en-US" sz="1800" i="1">
                                <a:latin typeface="Cambria Math" panose="02040503050406030204" pitchFamily="18" charset="0"/>
                              </a:rPr>
                            </m:ctrlPr>
                          </m:dPr>
                          <m:e>
                            <m:r>
                              <a:rPr lang="en-US" sz="1800" i="1">
                                <a:latin typeface="Cambria Math" panose="02040503050406030204" pitchFamily="18" charset="0"/>
                              </a:rPr>
                              <m:t>𝑧</m:t>
                            </m:r>
                          </m:e>
                        </m:d>
                      </m:e>
                    </m:d>
                  </m:oMath>
                </a14:m>
                <a:r>
                  <a:rPr lang="en-US" sz="1800" dirty="0"/>
                  <a:t>. They are basically trying to play a minimax game with value function </a:t>
                </a:r>
                <a14:m>
                  <m:oMath xmlns:m="http://schemas.openxmlformats.org/officeDocument/2006/math">
                    <m:r>
                      <a:rPr lang="en-US" sz="1800" i="1">
                        <a:latin typeface="Cambria Math" panose="02040503050406030204" pitchFamily="18" charset="0"/>
                      </a:rPr>
                      <m:t>𝑉</m:t>
                    </m:r>
                    <m:d>
                      <m:dPr>
                        <m:ctrlPr>
                          <a:rPr lang="en-US" sz="1800" i="1">
                            <a:latin typeface="Cambria Math" panose="02040503050406030204" pitchFamily="18" charset="0"/>
                          </a:rPr>
                        </m:ctrlPr>
                      </m:dPr>
                      <m:e>
                        <m:r>
                          <a:rPr lang="en-US" sz="1800" i="1">
                            <a:latin typeface="Cambria Math" panose="02040503050406030204" pitchFamily="18" charset="0"/>
                          </a:rPr>
                          <m:t>𝐷</m:t>
                        </m:r>
                        <m:r>
                          <a:rPr lang="en-US" sz="1800" i="1">
                            <a:latin typeface="Cambria Math" panose="02040503050406030204" pitchFamily="18" charset="0"/>
                          </a:rPr>
                          <m:t>, </m:t>
                        </m:r>
                        <m:r>
                          <a:rPr lang="en-US" sz="1800" i="1">
                            <a:latin typeface="Cambria Math" panose="02040503050406030204" pitchFamily="18" charset="0"/>
                          </a:rPr>
                          <m:t>𝐺</m:t>
                        </m:r>
                      </m:e>
                    </m:d>
                  </m:oMath>
                </a14:m>
                <a:r>
                  <a:rPr lang="en-US" sz="1800" dirty="0"/>
                  <a:t>.</a:t>
                </a:r>
              </a:p>
              <a:p>
                <a:pPr marL="0" indent="0">
                  <a:buNone/>
                </a:pPr>
                <a14:m>
                  <m:oMathPara xmlns:m="http://schemas.openxmlformats.org/officeDocument/2006/math">
                    <m:oMathParaPr>
                      <m:jc m:val="centerGroup"/>
                    </m:oMathParaPr>
                    <m:oMath xmlns:m="http://schemas.openxmlformats.org/officeDocument/2006/math">
                      <m:func>
                        <m:funcPr>
                          <m:ctrlPr>
                            <a:rPr lang="en-US" sz="1800" b="0" i="1" smtClean="0">
                              <a:latin typeface="Cambria Math" panose="02040503050406030204" pitchFamily="18" charset="0"/>
                            </a:rPr>
                          </m:ctrlPr>
                        </m:funcPr>
                        <m:fName>
                          <m:limLow>
                            <m:limLowPr>
                              <m:ctrlPr>
                                <a:rPr lang="en-US" sz="1800" b="0" i="1" smtClean="0">
                                  <a:latin typeface="Cambria Math" panose="02040503050406030204" pitchFamily="18" charset="0"/>
                                </a:rPr>
                              </m:ctrlPr>
                            </m:limLowPr>
                            <m:e>
                              <m:r>
                                <m:rPr>
                                  <m:sty m:val="p"/>
                                </m:rPr>
                                <a:rPr lang="en-US" sz="1800" b="0" i="0" smtClean="0">
                                  <a:latin typeface="Cambria Math" panose="02040503050406030204" pitchFamily="18" charset="0"/>
                                </a:rPr>
                                <m:t>min</m:t>
                              </m:r>
                            </m:e>
                            <m:lim>
                              <m:r>
                                <a:rPr lang="en-US" sz="1800" b="0" i="1" smtClean="0">
                                  <a:latin typeface="Cambria Math" panose="02040503050406030204" pitchFamily="18" charset="0"/>
                                </a:rPr>
                                <m:t>𝐺</m:t>
                              </m:r>
                            </m:lim>
                          </m:limLow>
                        </m:fName>
                        <m:e>
                          <m:func>
                            <m:funcPr>
                              <m:ctrlPr>
                                <a:rPr lang="en-US" sz="1800" b="0" i="1" smtClean="0">
                                  <a:latin typeface="Cambria Math" panose="02040503050406030204" pitchFamily="18" charset="0"/>
                                </a:rPr>
                              </m:ctrlPr>
                            </m:funcPr>
                            <m:fName>
                              <m:limLow>
                                <m:limLowPr>
                                  <m:ctrlPr>
                                    <a:rPr lang="en-US" sz="1800" b="0" i="1" smtClean="0">
                                      <a:latin typeface="Cambria Math" panose="02040503050406030204" pitchFamily="18" charset="0"/>
                                    </a:rPr>
                                  </m:ctrlPr>
                                </m:limLowPr>
                                <m:e>
                                  <m:r>
                                    <m:rPr>
                                      <m:sty m:val="p"/>
                                    </m:rPr>
                                    <a:rPr lang="en-US" sz="1800" b="0" i="0" smtClean="0">
                                      <a:latin typeface="Cambria Math" panose="02040503050406030204" pitchFamily="18" charset="0"/>
                                    </a:rPr>
                                    <m:t>max</m:t>
                                  </m:r>
                                </m:e>
                                <m:lim>
                                  <m:r>
                                    <a:rPr lang="en-US" sz="1800" b="0" i="1" smtClean="0">
                                      <a:latin typeface="Cambria Math" panose="02040503050406030204" pitchFamily="18" charset="0"/>
                                    </a:rPr>
                                    <m:t>𝐷</m:t>
                                  </m:r>
                                </m:lim>
                              </m:limLow>
                            </m:fName>
                            <m:e>
                              <m:r>
                                <a:rPr lang="en-US" sz="1800" b="0" i="1" smtClean="0">
                                  <a:latin typeface="Cambria Math" panose="02040503050406030204" pitchFamily="18" charset="0"/>
                                </a:rPr>
                                <m:t>𝑉</m:t>
                              </m:r>
                              <m:r>
                                <a:rPr lang="en-US" sz="1800" b="0" i="1" smtClean="0">
                                  <a:latin typeface="Cambria Math" panose="02040503050406030204" pitchFamily="18" charset="0"/>
                                </a:rPr>
                                <m:t>(</m:t>
                              </m:r>
                              <m:r>
                                <a:rPr lang="en-US" sz="1800" b="0" i="1" smtClean="0">
                                  <a:latin typeface="Cambria Math" panose="02040503050406030204" pitchFamily="18" charset="0"/>
                                </a:rPr>
                                <m:t>𝐷</m:t>
                              </m:r>
                              <m:r>
                                <a:rPr lang="en-US" sz="1800" b="0" i="1" smtClean="0">
                                  <a:latin typeface="Cambria Math" panose="02040503050406030204" pitchFamily="18" charset="0"/>
                                </a:rPr>
                                <m:t>, </m:t>
                              </m:r>
                              <m:r>
                                <a:rPr lang="en-US" sz="1800" b="0" i="1" smtClean="0">
                                  <a:latin typeface="Cambria Math" panose="02040503050406030204" pitchFamily="18" charset="0"/>
                                </a:rPr>
                                <m:t>𝐺</m:t>
                              </m:r>
                              <m:r>
                                <a:rPr lang="en-US" sz="1800" b="0" i="1" smtClean="0">
                                  <a:latin typeface="Cambria Math" panose="02040503050406030204" pitchFamily="18" charset="0"/>
                                </a:rPr>
                                <m:t>)</m:t>
                              </m:r>
                            </m:e>
                          </m:func>
                        </m:e>
                      </m:func>
                    </m:oMath>
                  </m:oMathPara>
                </a14:m>
                <a:endParaRPr lang="en-US" sz="1800" dirty="0"/>
              </a:p>
              <a:p>
                <a:r>
                  <a:rPr lang="en-US" sz="1800" dirty="0"/>
                  <a:t>For a given G, it will first find the optimal D, and then for a given optimal D, it will find the optimal value of G. </a:t>
                </a:r>
              </a:p>
            </p:txBody>
          </p:sp>
        </mc:Choice>
        <mc:Fallback xmlns="">
          <p:sp>
            <p:nvSpPr>
              <p:cNvPr id="5" name="Content Placeholder 4">
                <a:extLst>
                  <a:ext uri="{FF2B5EF4-FFF2-40B4-BE49-F238E27FC236}">
                    <a16:creationId xmlns:a16="http://schemas.microsoft.com/office/drawing/2014/main" id="{7FB3EADB-923D-4F49-AB07-2522D675C7E4}"/>
                  </a:ext>
                </a:extLst>
              </p:cNvPr>
              <p:cNvSpPr>
                <a:spLocks noGrp="1" noRot="1" noChangeAspect="1" noMove="1" noResize="1" noEditPoints="1" noAdjustHandles="1" noChangeArrowheads="1" noChangeShapeType="1" noTextEdit="1"/>
              </p:cNvSpPr>
              <p:nvPr>
                <p:ph idx="1"/>
              </p:nvPr>
            </p:nvSpPr>
            <p:spPr>
              <a:blipFill>
                <a:blip r:embed="rId2"/>
                <a:stretch>
                  <a:fillRect l="-623" t="-2667" r="-168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48D917A-AED6-4835-80F1-2A1E9A68F960}"/>
              </a:ext>
            </a:extLst>
          </p:cNvPr>
          <p:cNvSpPr txBox="1"/>
          <p:nvPr/>
        </p:nvSpPr>
        <p:spPr>
          <a:xfrm>
            <a:off x="1593436" y="6123930"/>
            <a:ext cx="9530176" cy="461665"/>
          </a:xfrm>
          <a:prstGeom prst="rect">
            <a:avLst/>
          </a:prstGeom>
          <a:noFill/>
        </p:spPr>
        <p:txBody>
          <a:bodyPr wrap="square" rtlCol="0">
            <a:spAutoFit/>
          </a:bodyPr>
          <a:lstStyle/>
          <a:p>
            <a:r>
              <a:rPr lang="en-US" sz="1200" dirty="0"/>
              <a:t>[2] Zhu, Jun-Yan, </a:t>
            </a:r>
            <a:r>
              <a:rPr lang="en-US" sz="1200" dirty="0" err="1"/>
              <a:t>Taesung</a:t>
            </a:r>
            <a:r>
              <a:rPr lang="en-US" sz="1200" dirty="0"/>
              <a:t> Park, Phillip Isola, and Alexei A. </a:t>
            </a:r>
            <a:r>
              <a:rPr lang="en-US" sz="1200" dirty="0" err="1"/>
              <a:t>Efros</a:t>
            </a:r>
            <a:r>
              <a:rPr lang="en-US" sz="1200" dirty="0"/>
              <a:t>. "Unpaired image-to-image translation using cycle-consistent adversarial networks." In </a:t>
            </a:r>
            <a:r>
              <a:rPr lang="en-US" sz="1200" i="1" dirty="0"/>
              <a:t>Proceedings of the IEEE international conference on computer vision</a:t>
            </a:r>
            <a:r>
              <a:rPr lang="en-US" sz="1200" dirty="0"/>
              <a:t>, pp. 2223-2232. 2017.</a:t>
            </a:r>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of Adversarial Loss</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FB3EADB-923D-4F49-AB07-2522D675C7E4}"/>
                  </a:ext>
                </a:extLst>
              </p:cNvPr>
              <p:cNvSpPr>
                <a:spLocks noGrp="1"/>
              </p:cNvSpPr>
              <p:nvPr>
                <p:ph idx="1"/>
              </p:nvPr>
            </p:nvSpPr>
            <p:spPr>
              <a:xfrm>
                <a:off x="1593436" y="1600200"/>
                <a:ext cx="9782801" cy="4572000"/>
              </a:xfrm>
            </p:spPr>
            <p:txBody>
              <a:bodyPr>
                <a:normAutofit/>
              </a:bodyPr>
              <a:lstStyle/>
              <a:p>
                <a:r>
                  <a:rPr lang="en-US" sz="1800" dirty="0"/>
                  <a:t>Converting everything to a single variable </a:t>
                </a:r>
                <a14:m>
                  <m:oMath xmlns:m="http://schemas.openxmlformats.org/officeDocument/2006/math">
                    <m:r>
                      <a:rPr lang="en-US" sz="1800" b="0" i="1" smtClean="0">
                        <a:latin typeface="Cambria Math" panose="02040503050406030204" pitchFamily="18" charset="0"/>
                      </a:rPr>
                      <m:t>𝑥</m:t>
                    </m:r>
                  </m:oMath>
                </a14:m>
                <a:r>
                  <a:rPr lang="en-US" sz="1800" dirty="0"/>
                  <a:t>.</a:t>
                </a: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𝐺</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𝑧</m:t>
                          </m:r>
                        </m:e>
                      </m:d>
                      <m:r>
                        <a:rPr lang="en-US" sz="1800" b="0" i="1" smtClean="0">
                          <a:latin typeface="Cambria Math" panose="02040503050406030204" pitchFamily="18" charset="0"/>
                        </a:rPr>
                        <m:t>→</m:t>
                      </m:r>
                      <m:r>
                        <a:rPr lang="en-US" sz="1800" b="0" i="1" smtClean="0">
                          <a:latin typeface="Cambria Math" panose="02040503050406030204" pitchFamily="18" charset="0"/>
                        </a:rPr>
                        <m:t>𝑧</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𝐺</m:t>
                          </m:r>
                        </m:e>
                        <m:sup>
                          <m:r>
                            <a:rPr lang="en-US" sz="1800" b="0" i="1" smtClean="0">
                              <a:latin typeface="Cambria Math" panose="02040503050406030204" pitchFamily="18" charset="0"/>
                            </a:rPr>
                            <m:t>−1</m:t>
                          </m:r>
                        </m:sup>
                      </m:s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r>
                        <a:rPr lang="en-US" sz="1800" b="0" i="1" smtClean="0">
                          <a:latin typeface="Cambria Math" panose="02040503050406030204" pitchFamily="18" charset="0"/>
                        </a:rPr>
                        <m:t>𝑑𝑧</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d>
                            <m:dPr>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r>
                                    <a:rPr lang="en-US" sz="1800" i="1">
                                      <a:latin typeface="Cambria Math" panose="02040503050406030204" pitchFamily="18" charset="0"/>
                                    </a:rPr>
                                    <m:t>𝐺</m:t>
                                  </m:r>
                                </m:e>
                                <m:sup>
                                  <m:r>
                                    <a:rPr lang="en-US" sz="1800" i="1">
                                      <a:latin typeface="Cambria Math" panose="02040503050406030204" pitchFamily="18" charset="0"/>
                                    </a:rPr>
                                    <m:t>−1</m:t>
                                  </m:r>
                                </m:sup>
                              </m:sSup>
                            </m:e>
                          </m:d>
                        </m:e>
                        <m:sup>
                          <m:r>
                            <a:rPr lang="en-US" sz="1800" b="0" i="1" smtClean="0">
                              <a:latin typeface="Cambria Math" panose="02040503050406030204" pitchFamily="18" charset="0"/>
                            </a:rPr>
                            <m:t>′</m:t>
                          </m:r>
                        </m:sup>
                      </m:s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𝑑𝑥</m:t>
                      </m:r>
                    </m:oMath>
                  </m:oMathPara>
                </a14:m>
                <a:endParaRPr lang="en-US" sz="1800" dirty="0"/>
              </a:p>
              <a:p>
                <a:r>
                  <a:rPr lang="en-US" sz="1800" dirty="0"/>
                  <a:t>Also,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𝑔</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𝑧</m:t>
                        </m:r>
                      </m:sub>
                    </m:sSub>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𝐺</m:t>
                            </m:r>
                          </m:e>
                          <m:sup>
                            <m:r>
                              <a:rPr lang="en-US" sz="1800" b="0" i="1" smtClean="0">
                                <a:latin typeface="Cambria Math" panose="02040503050406030204" pitchFamily="18" charset="0"/>
                              </a:rPr>
                              <m:t>−1</m:t>
                            </m:r>
                          </m:sup>
                        </m:s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e>
                    </m:d>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𝐺</m:t>
                                </m:r>
                              </m:e>
                              <m:sup>
                                <m:r>
                                  <a:rPr lang="en-US" sz="1800" b="0" i="1" smtClean="0">
                                    <a:latin typeface="Cambria Math" panose="02040503050406030204" pitchFamily="18" charset="0"/>
                                  </a:rPr>
                                  <m:t>−1</m:t>
                                </m:r>
                              </m:sup>
                            </m:sSup>
                          </m:e>
                        </m:d>
                      </m:e>
                      <m:sup>
                        <m:r>
                          <a:rPr lang="en-US" sz="1800" b="0" i="1" smtClean="0">
                            <a:latin typeface="Cambria Math" panose="02040503050406030204" pitchFamily="18" charset="0"/>
                          </a:rPr>
                          <m:t>′</m:t>
                        </m:r>
                      </m:sup>
                    </m:sSup>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𝑑𝑥</m:t>
                    </m:r>
                  </m:oMath>
                </a14:m>
                <a:r>
                  <a:rPr lang="en-US" sz="1800" b="0" dirty="0"/>
                  <a:t>, wher</a:t>
                </a:r>
                <a:r>
                  <a:rPr lang="en-US" sz="1800" dirty="0"/>
                  <a:t>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𝑔</m:t>
                        </m:r>
                      </m:sub>
                    </m:sSub>
                  </m:oMath>
                </a14:m>
                <a:r>
                  <a:rPr lang="en-US" sz="1800" b="0" dirty="0"/>
                  <a:t> is the generated distribution.</a:t>
                </a:r>
              </a:p>
              <a:p>
                <a:r>
                  <a:rPr lang="en-US" sz="1800" dirty="0"/>
                  <a:t>So, equation (1) becomes – </a:t>
                </a:r>
              </a:p>
              <a:p>
                <a:pPr marL="0" indent="0">
                  <a:buNone/>
                </a:pPr>
                <a:endParaRPr lang="en-US" sz="1800" dirty="0"/>
              </a:p>
              <a:p>
                <a:r>
                  <a:rPr lang="en-US" sz="1800" b="0" dirty="0"/>
                  <a:t>For a given G, optimal D comes out to be - </a:t>
                </a:r>
              </a:p>
              <a:p>
                <a:pPr>
                  <a:lnSpc>
                    <a:spcPct val="100000"/>
                  </a:lnSpc>
                </a:pPr>
                <a:r>
                  <a:rPr lang="en-US" sz="1800" dirty="0"/>
                  <a:t>Now we solve the optimization problem </a:t>
                </a:r>
                <a14:m>
                  <m:oMath xmlns:m="http://schemas.openxmlformats.org/officeDocument/2006/math">
                    <m:r>
                      <a:rPr lang="en-US" sz="1800" b="0" i="1" smtClean="0">
                        <a:latin typeface="Cambria Math" panose="02040503050406030204" pitchFamily="18" charset="0"/>
                      </a:rPr>
                      <m:t>𝐶</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𝐺</m:t>
                        </m:r>
                      </m:e>
                    </m:d>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limLow>
                          <m:limLowPr>
                            <m:ctrlPr>
                              <a:rPr lang="en-US" sz="1800" i="1">
                                <a:latin typeface="Cambria Math" panose="02040503050406030204" pitchFamily="18" charset="0"/>
                              </a:rPr>
                            </m:ctrlPr>
                          </m:limLowPr>
                          <m:e>
                            <m:r>
                              <m:rPr>
                                <m:sty m:val="p"/>
                              </m:rPr>
                              <a:rPr lang="en-US" sz="1800">
                                <a:latin typeface="Cambria Math" panose="02040503050406030204" pitchFamily="18" charset="0"/>
                              </a:rPr>
                              <m:t>m</m:t>
                            </m:r>
                            <m:r>
                              <a:rPr lang="en-US" sz="1800" b="0" i="1" smtClean="0">
                                <a:latin typeface="Cambria Math" panose="02040503050406030204" pitchFamily="18" charset="0"/>
                              </a:rPr>
                              <m:t>𝑖𝑛</m:t>
                            </m:r>
                          </m:e>
                          <m:lim>
                            <m:r>
                              <a:rPr lang="en-US" sz="1800" b="0" i="1" smtClean="0">
                                <a:latin typeface="Cambria Math" panose="02040503050406030204" pitchFamily="18" charset="0"/>
                              </a:rPr>
                              <m:t>𝐺</m:t>
                            </m:r>
                          </m:lim>
                        </m:limLow>
                      </m:fName>
                      <m:e>
                        <m:r>
                          <a:rPr lang="en-US" sz="1800" b="0" i="1" smtClean="0">
                            <a:latin typeface="Cambria Math" panose="02040503050406030204" pitchFamily="18" charset="0"/>
                          </a:rPr>
                          <m:t>𝑉</m:t>
                        </m:r>
                        <m:r>
                          <a:rPr lang="en-US" sz="1800" b="0" i="1" smtClean="0">
                            <a:latin typeface="Cambria Math" panose="02040503050406030204" pitchFamily="18" charset="0"/>
                          </a:rPr>
                          <m:t>(</m:t>
                        </m:r>
                        <m:r>
                          <a:rPr lang="en-US" sz="1800" b="0" i="1" smtClean="0">
                            <a:latin typeface="Cambria Math" panose="02040503050406030204" pitchFamily="18" charset="0"/>
                          </a:rPr>
                          <m:t>𝐷</m:t>
                        </m:r>
                        <m:r>
                          <a:rPr lang="en-US" sz="1800" b="0" i="1" smtClean="0">
                            <a:latin typeface="Cambria Math" panose="02040503050406030204" pitchFamily="18" charset="0"/>
                          </a:rPr>
                          <m:t>, </m:t>
                        </m:r>
                        <m:r>
                          <a:rPr lang="en-US" sz="1800" b="0" i="1" smtClean="0">
                            <a:latin typeface="Cambria Math" panose="02040503050406030204" pitchFamily="18" charset="0"/>
                          </a:rPr>
                          <m:t>𝐺</m:t>
                        </m:r>
                        <m:r>
                          <a:rPr lang="en-US" sz="1800" b="0" i="1" smtClean="0">
                            <a:latin typeface="Cambria Math" panose="02040503050406030204" pitchFamily="18" charset="0"/>
                          </a:rPr>
                          <m:t>)</m:t>
                        </m:r>
                      </m:e>
                    </m:func>
                  </m:oMath>
                </a14:m>
                <a:endParaRPr lang="en-US" sz="1800" b="0" dirty="0"/>
              </a:p>
            </p:txBody>
          </p:sp>
        </mc:Choice>
        <mc:Fallback>
          <p:sp>
            <p:nvSpPr>
              <p:cNvPr id="5" name="Content Placeholder 4">
                <a:extLst>
                  <a:ext uri="{FF2B5EF4-FFF2-40B4-BE49-F238E27FC236}">
                    <a16:creationId xmlns:a16="http://schemas.microsoft.com/office/drawing/2014/main" id="{7FB3EADB-923D-4F49-AB07-2522D675C7E4}"/>
                  </a:ext>
                </a:extLst>
              </p:cNvPr>
              <p:cNvSpPr>
                <a:spLocks noGrp="1" noRot="1" noChangeAspect="1" noMove="1" noResize="1" noEditPoints="1" noAdjustHandles="1" noChangeArrowheads="1" noChangeShapeType="1" noTextEdit="1"/>
              </p:cNvSpPr>
              <p:nvPr>
                <p:ph idx="1"/>
              </p:nvPr>
            </p:nvSpPr>
            <p:spPr>
              <a:xfrm>
                <a:off x="1593436" y="1600200"/>
                <a:ext cx="9782801" cy="4572000"/>
              </a:xfrm>
              <a:blipFill>
                <a:blip r:embed="rId3"/>
                <a:stretch>
                  <a:fillRect l="-623" t="-213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2CA8FCA5-068C-4654-8BE6-DF832CB01A14}"/>
              </a:ext>
            </a:extLst>
          </p:cNvPr>
          <p:cNvPicPr>
            <a:picLocks noChangeAspect="1"/>
          </p:cNvPicPr>
          <p:nvPr/>
        </p:nvPicPr>
        <p:blipFill rotWithShape="1">
          <a:blip r:embed="rId4"/>
          <a:srcRect t="1" r="40678" b="-10776"/>
          <a:stretch/>
        </p:blipFill>
        <p:spPr>
          <a:xfrm>
            <a:off x="5103812" y="2971800"/>
            <a:ext cx="2362200" cy="728144"/>
          </a:xfrm>
          <a:prstGeom prst="rect">
            <a:avLst/>
          </a:prstGeom>
        </p:spPr>
      </p:pic>
      <p:pic>
        <p:nvPicPr>
          <p:cNvPr id="4" name="Picture 3">
            <a:extLst>
              <a:ext uri="{FF2B5EF4-FFF2-40B4-BE49-F238E27FC236}">
                <a16:creationId xmlns:a16="http://schemas.microsoft.com/office/drawing/2014/main" id="{12F49995-5C68-4412-B411-7CC531B17F5B}"/>
              </a:ext>
            </a:extLst>
          </p:cNvPr>
          <p:cNvPicPr>
            <a:picLocks noChangeAspect="1"/>
          </p:cNvPicPr>
          <p:nvPr/>
        </p:nvPicPr>
        <p:blipFill>
          <a:blip r:embed="rId5"/>
          <a:stretch>
            <a:fillRect/>
          </a:stretch>
        </p:blipFill>
        <p:spPr>
          <a:xfrm>
            <a:off x="4294074" y="3079125"/>
            <a:ext cx="809738" cy="342948"/>
          </a:xfrm>
          <a:prstGeom prst="rect">
            <a:avLst/>
          </a:prstGeom>
        </p:spPr>
      </p:pic>
      <p:pic>
        <p:nvPicPr>
          <p:cNvPr id="6" name="Picture 5">
            <a:extLst>
              <a:ext uri="{FF2B5EF4-FFF2-40B4-BE49-F238E27FC236}">
                <a16:creationId xmlns:a16="http://schemas.microsoft.com/office/drawing/2014/main" id="{82C6E315-1456-4308-8BD7-B9F9159C88BD}"/>
              </a:ext>
            </a:extLst>
          </p:cNvPr>
          <p:cNvPicPr>
            <a:picLocks noChangeAspect="1"/>
          </p:cNvPicPr>
          <p:nvPr/>
        </p:nvPicPr>
        <p:blipFill>
          <a:blip r:embed="rId6"/>
          <a:stretch>
            <a:fillRect/>
          </a:stretch>
        </p:blipFill>
        <p:spPr>
          <a:xfrm>
            <a:off x="6227919" y="3554469"/>
            <a:ext cx="1733792" cy="514422"/>
          </a:xfrm>
          <a:prstGeom prst="rect">
            <a:avLst/>
          </a:prstGeom>
        </p:spPr>
      </p:pic>
      <p:pic>
        <p:nvPicPr>
          <p:cNvPr id="7" name="Picture 6">
            <a:extLst>
              <a:ext uri="{FF2B5EF4-FFF2-40B4-BE49-F238E27FC236}">
                <a16:creationId xmlns:a16="http://schemas.microsoft.com/office/drawing/2014/main" id="{6DCB015C-DCDF-4F2B-A076-B23500E30E17}"/>
              </a:ext>
            </a:extLst>
          </p:cNvPr>
          <p:cNvPicPr>
            <a:picLocks noChangeAspect="1"/>
          </p:cNvPicPr>
          <p:nvPr/>
        </p:nvPicPr>
        <p:blipFill>
          <a:blip r:embed="rId7"/>
          <a:stretch>
            <a:fillRect/>
          </a:stretch>
        </p:blipFill>
        <p:spPr>
          <a:xfrm>
            <a:off x="7973978" y="2974374"/>
            <a:ext cx="1619250" cy="552450"/>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B42FAA5-4AA0-4E6D-A92D-544BD52B183F}"/>
                  </a:ext>
                </a:extLst>
              </p:cNvPr>
              <p:cNvSpPr txBox="1"/>
              <p:nvPr/>
            </p:nvSpPr>
            <p:spPr>
              <a:xfrm>
                <a:off x="7364120" y="3039657"/>
                <a:ext cx="788677" cy="35856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𝑔</m:t>
                          </m:r>
                        </m:sub>
                      </m:sSub>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m:oMathPara>
                </a14:m>
                <a:endParaRPr lang="en-US" sz="1600" dirty="0"/>
              </a:p>
            </p:txBody>
          </p:sp>
        </mc:Choice>
        <mc:Fallback>
          <p:sp>
            <p:nvSpPr>
              <p:cNvPr id="8" name="TextBox 7">
                <a:extLst>
                  <a:ext uri="{FF2B5EF4-FFF2-40B4-BE49-F238E27FC236}">
                    <a16:creationId xmlns:a16="http://schemas.microsoft.com/office/drawing/2014/main" id="{9B42FAA5-4AA0-4E6D-A92D-544BD52B183F}"/>
                  </a:ext>
                </a:extLst>
              </p:cNvPr>
              <p:cNvSpPr txBox="1">
                <a:spLocks noRot="1" noChangeAspect="1" noMove="1" noResize="1" noEditPoints="1" noAdjustHandles="1" noChangeArrowheads="1" noChangeShapeType="1" noTextEdit="1"/>
              </p:cNvSpPr>
              <p:nvPr/>
            </p:nvSpPr>
            <p:spPr>
              <a:xfrm>
                <a:off x="7364120" y="3039657"/>
                <a:ext cx="788677" cy="358560"/>
              </a:xfrm>
              <a:prstGeom prst="rect">
                <a:avLst/>
              </a:prstGeom>
              <a:blipFill>
                <a:blip r:embed="rId8"/>
                <a:stretch>
                  <a:fillRect b="-6897"/>
                </a:stretch>
              </a:blipFill>
            </p:spPr>
            <p:txBody>
              <a:bodyPr/>
              <a:lstStyle/>
              <a:p>
                <a:r>
                  <a:rPr lang="en-US">
                    <a:noFill/>
                  </a:rPr>
                  <a:t> </a:t>
                </a:r>
              </a:p>
            </p:txBody>
          </p:sp>
        </mc:Fallback>
      </mc:AlternateContent>
    </p:spTree>
    <p:extLst>
      <p:ext uri="{BB962C8B-B14F-4D97-AF65-F5344CB8AC3E}">
        <p14:creationId xmlns:p14="http://schemas.microsoft.com/office/powerpoint/2010/main" val="392760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of Adversarial Loss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FB3EADB-923D-4F49-AB07-2522D675C7E4}"/>
                  </a:ext>
                </a:extLst>
              </p:cNvPr>
              <p:cNvSpPr>
                <a:spLocks noGrp="1"/>
              </p:cNvSpPr>
              <p:nvPr>
                <p:ph idx="1"/>
              </p:nvPr>
            </p:nvSpPr>
            <p:spPr/>
            <p:txBody>
              <a:bodyPr>
                <a:normAutofit/>
              </a:bodyPr>
              <a:lstStyle/>
              <a:p>
                <a:r>
                  <a:rPr lang="en-US" sz="1800" b="0" dirty="0"/>
                  <a:t>The final expression comes out to be – </a:t>
                </a:r>
              </a:p>
              <a:p>
                <a:pPr marL="0" indent="0">
                  <a:buNone/>
                </a:pPr>
                <a:endParaRPr lang="en-US" sz="1800" dirty="0"/>
              </a:p>
              <a:p>
                <a:r>
                  <a:rPr lang="en-US" sz="1800" dirty="0"/>
                  <a:t>where KL[.] represents the KL divergence.</a:t>
                </a:r>
              </a:p>
              <a:p>
                <a:r>
                  <a:rPr lang="en-US" sz="1800" b="0" dirty="0"/>
                  <a:t>KL divergence is always non-negative. Since we are minimizing, the minimum value of KL divergence </a:t>
                </a:r>
                <a:r>
                  <a:rPr lang="en-US" sz="1800" dirty="0"/>
                  <a:t>will be</a:t>
                </a:r>
                <a:r>
                  <a:rPr lang="en-US" sz="1800" b="0" dirty="0"/>
                  <a:t> 0. Therefore,</a:t>
                </a:r>
              </a:p>
              <a:p>
                <a:pPr marL="0" indent="0">
                  <a:buNone/>
                </a:pPr>
                <a:endParaRPr lang="en-US" sz="1800" b="0" dirty="0"/>
              </a:p>
              <a:p>
                <a:r>
                  <a:rPr lang="en-US" sz="1800" dirty="0"/>
                  <a:t>Also, since KL divergence is 0, we get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𝑑𝑎𝑡𝑎</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𝑔</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oMath>
                </a14:m>
                <a:r>
                  <a:rPr lang="en-US" sz="1800" b="0" dirty="0"/>
                  <a:t>, which is exactly what we desired to achieve. </a:t>
                </a:r>
              </a:p>
            </p:txBody>
          </p:sp>
        </mc:Choice>
        <mc:Fallback xmlns="">
          <p:sp>
            <p:nvSpPr>
              <p:cNvPr id="5" name="Content Placeholder 4">
                <a:extLst>
                  <a:ext uri="{FF2B5EF4-FFF2-40B4-BE49-F238E27FC236}">
                    <a16:creationId xmlns:a16="http://schemas.microsoft.com/office/drawing/2014/main" id="{7FB3EADB-923D-4F49-AB07-2522D675C7E4}"/>
                  </a:ext>
                </a:extLst>
              </p:cNvPr>
              <p:cNvSpPr>
                <a:spLocks noGrp="1" noRot="1" noChangeAspect="1" noMove="1" noResize="1" noEditPoints="1" noAdjustHandles="1" noChangeArrowheads="1" noChangeShapeType="1" noTextEdit="1"/>
              </p:cNvSpPr>
              <p:nvPr>
                <p:ph idx="1"/>
              </p:nvPr>
            </p:nvSpPr>
            <p:spPr>
              <a:blipFill>
                <a:blip r:embed="rId3"/>
                <a:stretch>
                  <a:fillRect l="-623" t="-2000" r="-1682"/>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07A8408B-E50A-43E3-AE40-4BD448E3813D}"/>
              </a:ext>
            </a:extLst>
          </p:cNvPr>
          <p:cNvPicPr>
            <a:picLocks noChangeAspect="1"/>
          </p:cNvPicPr>
          <p:nvPr/>
        </p:nvPicPr>
        <p:blipFill>
          <a:blip r:embed="rId4"/>
          <a:stretch>
            <a:fillRect/>
          </a:stretch>
        </p:blipFill>
        <p:spPr>
          <a:xfrm>
            <a:off x="4331690" y="1905000"/>
            <a:ext cx="4277322" cy="447737"/>
          </a:xfrm>
          <a:prstGeom prst="rect">
            <a:avLst/>
          </a:prstGeom>
        </p:spPr>
      </p:pic>
      <p:pic>
        <p:nvPicPr>
          <p:cNvPr id="4" name="Picture 3">
            <a:extLst>
              <a:ext uri="{FF2B5EF4-FFF2-40B4-BE49-F238E27FC236}">
                <a16:creationId xmlns:a16="http://schemas.microsoft.com/office/drawing/2014/main" id="{E8A598F4-CFD7-485A-B407-569A911796AD}"/>
              </a:ext>
            </a:extLst>
          </p:cNvPr>
          <p:cNvPicPr>
            <a:picLocks noChangeAspect="1"/>
          </p:cNvPicPr>
          <p:nvPr/>
        </p:nvPicPr>
        <p:blipFill>
          <a:blip r:embed="rId5"/>
          <a:stretch>
            <a:fillRect/>
          </a:stretch>
        </p:blipFill>
        <p:spPr>
          <a:xfrm>
            <a:off x="3801825" y="1985973"/>
            <a:ext cx="514422" cy="285790"/>
          </a:xfrm>
          <a:prstGeom prst="rect">
            <a:avLst/>
          </a:prstGeom>
        </p:spPr>
      </p:pic>
      <p:pic>
        <p:nvPicPr>
          <p:cNvPr id="6" name="Picture 5">
            <a:extLst>
              <a:ext uri="{FF2B5EF4-FFF2-40B4-BE49-F238E27FC236}">
                <a16:creationId xmlns:a16="http://schemas.microsoft.com/office/drawing/2014/main" id="{DF4D375E-222F-42AA-AEB3-602F37965711}"/>
              </a:ext>
            </a:extLst>
          </p:cNvPr>
          <p:cNvPicPr>
            <a:picLocks noChangeAspect="1"/>
          </p:cNvPicPr>
          <p:nvPr/>
        </p:nvPicPr>
        <p:blipFill>
          <a:blip r:embed="rId6"/>
          <a:stretch>
            <a:fillRect/>
          </a:stretch>
        </p:blipFill>
        <p:spPr>
          <a:xfrm>
            <a:off x="4622475" y="3366655"/>
            <a:ext cx="2943873" cy="447737"/>
          </a:xfrm>
          <a:prstGeom prst="rect">
            <a:avLst/>
          </a:prstGeom>
        </p:spPr>
      </p:pic>
    </p:spTree>
    <p:extLst>
      <p:ext uri="{BB962C8B-B14F-4D97-AF65-F5344CB8AC3E}">
        <p14:creationId xmlns:p14="http://schemas.microsoft.com/office/powerpoint/2010/main" val="128239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of Cycle-consistency Loss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FB3EADB-923D-4F49-AB07-2522D675C7E4}"/>
                  </a:ext>
                </a:extLst>
              </p:cNvPr>
              <p:cNvSpPr>
                <a:spLocks noGrp="1"/>
              </p:cNvSpPr>
              <p:nvPr>
                <p:ph idx="1"/>
              </p:nvPr>
            </p:nvSpPr>
            <p:spPr>
              <a:xfrm>
                <a:off x="1569411" y="1600200"/>
                <a:ext cx="9782801" cy="4572000"/>
              </a:xfrm>
            </p:spPr>
            <p:txBody>
              <a:bodyPr>
                <a:normAutofit/>
              </a:bodyPr>
              <a:lstStyle/>
              <a:p>
                <a:r>
                  <a:rPr lang="en-IN" sz="1800" dirty="0"/>
                  <a:t>Adversarial loss alone cannot guarantee that the learned mapping function can map an individual input to the desired output. </a:t>
                </a:r>
              </a:p>
              <a:p>
                <a:r>
                  <a:rPr lang="en-IN" sz="1800" b="0" dirty="0"/>
                  <a:t>Cycle-consistency loss minimizes the loss between source and target data distributions. </a:t>
                </a:r>
              </a:p>
              <a:p>
                <a:r>
                  <a:rPr lang="en-IN" sz="1800" dirty="0"/>
                  <a:t>For two data distributions, </a:t>
                </a:r>
                <a14:m>
                  <m:oMath xmlns:m="http://schemas.openxmlformats.org/officeDocument/2006/math">
                    <m:r>
                      <a:rPr lang="en-US" sz="1800" b="0" i="1" smtClean="0">
                        <a:latin typeface="Cambria Math" panose="02040503050406030204" pitchFamily="18" charset="0"/>
                      </a:rPr>
                      <m:t>𝑥</m:t>
                    </m:r>
                  </m:oMath>
                </a14:m>
                <a:r>
                  <a:rPr lang="en-US" sz="1800" b="0" dirty="0"/>
                  <a:t> and </a:t>
                </a:r>
                <a14:m>
                  <m:oMath xmlns:m="http://schemas.openxmlformats.org/officeDocument/2006/math">
                    <m:r>
                      <a:rPr lang="en-US" sz="1800" b="0" i="1" smtClean="0">
                        <a:latin typeface="Cambria Math" panose="02040503050406030204" pitchFamily="18" charset="0"/>
                      </a:rPr>
                      <m:t>𝑦</m:t>
                    </m:r>
                  </m:oMath>
                </a14:m>
                <a:r>
                  <a:rPr lang="en-US" sz="1800" b="0" dirty="0"/>
                  <a:t>, the cycle-consistency </a:t>
                </a:r>
                <a:r>
                  <a:rPr lang="en-US" sz="1800" dirty="0"/>
                  <a:t>losses are given by</a:t>
                </a:r>
              </a:p>
              <a:p>
                <a:pPr marL="0" indent="0">
                  <a:buNone/>
                </a:pPr>
                <a:endParaRPr lang="en-US" sz="1800" b="0" dirty="0"/>
              </a:p>
              <a:p>
                <a:pPr marL="0" indent="0">
                  <a:buNone/>
                </a:pPr>
                <a:endParaRPr lang="en-US" sz="1800" dirty="0"/>
              </a:p>
              <a:p>
                <a:pPr marL="0" indent="0">
                  <a:buNone/>
                </a:pPr>
                <a:endParaRPr lang="en-US" sz="1800" b="0" dirty="0"/>
              </a:p>
              <a:p>
                <a:r>
                  <a:rPr lang="en-US" sz="1800" b="0" dirty="0"/>
                  <a:t>These two equations represent forward and backward cycle losses respectively. </a:t>
                </a:r>
                <a:r>
                  <a:rPr lang="en-US" sz="1800" dirty="0"/>
                  <a:t>||.|| represents the L1 norm. </a:t>
                </a:r>
                <a:r>
                  <a:rPr lang="en-US" sz="1800" b="0" dirty="0"/>
                  <a:t> </a:t>
                </a:r>
              </a:p>
            </p:txBody>
          </p:sp>
        </mc:Choice>
        <mc:Fallback xmlns="">
          <p:sp>
            <p:nvSpPr>
              <p:cNvPr id="5" name="Content Placeholder 4">
                <a:extLst>
                  <a:ext uri="{FF2B5EF4-FFF2-40B4-BE49-F238E27FC236}">
                    <a16:creationId xmlns:a16="http://schemas.microsoft.com/office/drawing/2014/main" id="{7FB3EADB-923D-4F49-AB07-2522D675C7E4}"/>
                  </a:ext>
                </a:extLst>
              </p:cNvPr>
              <p:cNvSpPr>
                <a:spLocks noGrp="1" noRot="1" noChangeAspect="1" noMove="1" noResize="1" noEditPoints="1" noAdjustHandles="1" noChangeArrowheads="1" noChangeShapeType="1" noTextEdit="1"/>
              </p:cNvSpPr>
              <p:nvPr>
                <p:ph idx="1"/>
              </p:nvPr>
            </p:nvSpPr>
            <p:spPr>
              <a:xfrm>
                <a:off x="1569411" y="1600200"/>
                <a:ext cx="9782801" cy="4572000"/>
              </a:xfrm>
              <a:blipFill>
                <a:blip r:embed="rId3"/>
                <a:stretch>
                  <a:fillRect l="-623" t="-200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E2FFF2C-86FB-4939-97CB-5066E4CC6945}"/>
              </a:ext>
            </a:extLst>
          </p:cNvPr>
          <p:cNvPicPr>
            <a:picLocks noChangeAspect="1"/>
          </p:cNvPicPr>
          <p:nvPr/>
        </p:nvPicPr>
        <p:blipFill>
          <a:blip r:embed="rId4"/>
          <a:stretch>
            <a:fillRect/>
          </a:stretch>
        </p:blipFill>
        <p:spPr>
          <a:xfrm>
            <a:off x="4784541" y="3124200"/>
            <a:ext cx="2910416" cy="1143000"/>
          </a:xfrm>
          <a:prstGeom prst="rect">
            <a:avLst/>
          </a:prstGeom>
        </p:spPr>
      </p:pic>
    </p:spTree>
    <p:extLst>
      <p:ext uri="{BB962C8B-B14F-4D97-AF65-F5344CB8AC3E}">
        <p14:creationId xmlns:p14="http://schemas.microsoft.com/office/powerpoint/2010/main" val="375200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 of Identity Loss</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FB3EADB-923D-4F49-AB07-2522D675C7E4}"/>
                  </a:ext>
                </a:extLst>
              </p:cNvPr>
              <p:cNvSpPr>
                <a:spLocks noGrp="1"/>
              </p:cNvSpPr>
              <p:nvPr>
                <p:ph idx="1"/>
              </p:nvPr>
            </p:nvSpPr>
            <p:spPr/>
            <p:txBody>
              <a:bodyPr>
                <a:normAutofit/>
              </a:bodyPr>
              <a:lstStyle/>
              <a:p>
                <a:r>
                  <a:rPr lang="en-US" sz="1800" b="0" dirty="0"/>
                  <a:t>Main objective </a:t>
                </a:r>
                <a:r>
                  <a:rPr lang="en-US" sz="1800" dirty="0"/>
                  <a:t>of this additional loss </a:t>
                </a:r>
                <a:r>
                  <a:rPr lang="en-US" sz="1800" b="0" dirty="0"/>
                  <a:t>is to regularize the generator so that it produces a near-identity mapping.</a:t>
                </a:r>
              </a:p>
              <a:p>
                <a:r>
                  <a:rPr lang="en-IN" sz="1800" dirty="0"/>
                  <a:t>The identity loss for two data distributions </a:t>
                </a:r>
                <a14:m>
                  <m:oMath xmlns:m="http://schemas.openxmlformats.org/officeDocument/2006/math">
                    <m:r>
                      <a:rPr lang="en-IN" sz="1800" i="1" dirty="0" smtClean="0">
                        <a:latin typeface="Cambria Math" panose="02040503050406030204" pitchFamily="18" charset="0"/>
                      </a:rPr>
                      <m:t>𝑥</m:t>
                    </m:r>
                  </m:oMath>
                </a14:m>
                <a:r>
                  <a:rPr lang="en-IN" sz="1800" dirty="0"/>
                  <a:t> and </a:t>
                </a:r>
                <a14:m>
                  <m:oMath xmlns:m="http://schemas.openxmlformats.org/officeDocument/2006/math">
                    <m:r>
                      <a:rPr lang="en-IN" sz="1800" i="1" dirty="0" smtClean="0">
                        <a:latin typeface="Cambria Math" panose="02040503050406030204" pitchFamily="18" charset="0"/>
                      </a:rPr>
                      <m:t>𝑦</m:t>
                    </m:r>
                  </m:oMath>
                </a14:m>
                <a:r>
                  <a:rPr lang="en-IN" sz="1800" dirty="0"/>
                  <a:t> is given by</a:t>
                </a:r>
                <a:r>
                  <a:rPr lang="en-US" sz="1800" b="0" dirty="0"/>
                  <a:t> </a:t>
                </a:r>
              </a:p>
              <a:p>
                <a:pPr marL="0" indent="0">
                  <a:buNone/>
                </a:pPr>
                <a:endParaRPr lang="en-US" sz="1800" b="0" dirty="0"/>
              </a:p>
              <a:p>
                <a:r>
                  <a:rPr lang="en-IN" sz="1800" dirty="0"/>
                  <a:t>The final objective function for the problem is as follows – </a:t>
                </a:r>
              </a:p>
              <a:p>
                <a:pPr marL="0" indent="0">
                  <a:buNone/>
                </a:pPr>
                <a:endParaRPr lang="en-US" sz="1800" dirty="0"/>
              </a:p>
              <a:p>
                <a:r>
                  <a:rPr lang="en-US" sz="1800" dirty="0"/>
                  <a:t>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a:rPr lang="en-US" sz="1800" b="0" i="1" smtClean="0">
                            <a:latin typeface="Cambria Math" panose="02040503050406030204" pitchFamily="18" charset="0"/>
                          </a:rPr>
                          <m:t>𝑐𝑦𝑐</m:t>
                        </m:r>
                      </m:sub>
                    </m:sSub>
                  </m:oMath>
                </a14:m>
                <a:r>
                  <a:rPr lang="en-US" sz="1800" dirty="0"/>
                  <a:t> and </a:t>
                </a:r>
                <a14:m>
                  <m:oMath xmlns:m="http://schemas.openxmlformats.org/officeDocument/2006/math">
                    <m:sSub>
                      <m:sSubPr>
                        <m:ctrlPr>
                          <a:rPr lang="en-US" sz="1800" b="0" i="1" smtClean="0">
                            <a:latin typeface="Cambria Math" panose="02040503050406030204" pitchFamily="18" charset="0"/>
                          </a:rPr>
                        </m:ctrlPr>
                      </m:sSubPr>
                      <m:e>
                        <m:r>
                          <m:rPr>
                            <m:sty m:val="p"/>
                          </m:rPr>
                          <a:rPr lang="en-US" sz="1800" b="0" i="1" smtClean="0">
                            <a:latin typeface="Cambria Math" panose="02040503050406030204" pitchFamily="18" charset="0"/>
                          </a:rPr>
                          <m:t>λ</m:t>
                        </m:r>
                      </m:e>
                      <m:sub>
                        <m:r>
                          <a:rPr lang="en-US" sz="1800" b="0" i="1" smtClean="0">
                            <a:latin typeface="Cambria Math" panose="02040503050406030204" pitchFamily="18" charset="0"/>
                          </a:rPr>
                          <m:t>𝑖𝑑</m:t>
                        </m:r>
                      </m:sub>
                    </m:sSub>
                  </m:oMath>
                </a14:m>
                <a:r>
                  <a:rPr lang="en-US" sz="1800" b="0" dirty="0"/>
                  <a:t> are empirically chosen trade-off parameters. </a:t>
                </a:r>
              </a:p>
              <a:p>
                <a:r>
                  <a:rPr lang="en-US" sz="1800" b="0" dirty="0"/>
                  <a:t>At the end of every iteration, the loss is calculated, and the model tunes its parameters on the basis of this loss. We use Stochastic Gradient Descent method for tuning or optimizing the parameters.</a:t>
                </a:r>
              </a:p>
              <a:p>
                <a:pPr marL="0" indent="0">
                  <a:buNone/>
                </a:pPr>
                <a:endParaRPr lang="en-US" sz="1800" dirty="0"/>
              </a:p>
            </p:txBody>
          </p:sp>
        </mc:Choice>
        <mc:Fallback>
          <p:sp>
            <p:nvSpPr>
              <p:cNvPr id="5" name="Content Placeholder 4">
                <a:extLst>
                  <a:ext uri="{FF2B5EF4-FFF2-40B4-BE49-F238E27FC236}">
                    <a16:creationId xmlns:a16="http://schemas.microsoft.com/office/drawing/2014/main" id="{7FB3EADB-923D-4F49-AB07-2522D675C7E4}"/>
                  </a:ext>
                </a:extLst>
              </p:cNvPr>
              <p:cNvSpPr>
                <a:spLocks noGrp="1" noRot="1" noChangeAspect="1" noMove="1" noResize="1" noEditPoints="1" noAdjustHandles="1" noChangeArrowheads="1" noChangeShapeType="1" noTextEdit="1"/>
              </p:cNvSpPr>
              <p:nvPr>
                <p:ph idx="1"/>
              </p:nvPr>
            </p:nvSpPr>
            <p:spPr>
              <a:blipFill>
                <a:blip r:embed="rId3"/>
                <a:stretch>
                  <a:fillRect l="-623" t="-200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B34057EC-4AAF-45B6-8908-B1B33B8E7988}"/>
              </a:ext>
            </a:extLst>
          </p:cNvPr>
          <p:cNvPicPr>
            <a:picLocks noChangeAspect="1"/>
          </p:cNvPicPr>
          <p:nvPr/>
        </p:nvPicPr>
        <p:blipFill>
          <a:blip r:embed="rId4"/>
          <a:stretch>
            <a:fillRect/>
          </a:stretch>
        </p:blipFill>
        <p:spPr>
          <a:xfrm>
            <a:off x="3012489" y="2677169"/>
            <a:ext cx="6944694" cy="381053"/>
          </a:xfrm>
          <a:prstGeom prst="rect">
            <a:avLst/>
          </a:prstGeom>
        </p:spPr>
      </p:pic>
      <p:pic>
        <p:nvPicPr>
          <p:cNvPr id="4" name="Picture 3">
            <a:extLst>
              <a:ext uri="{FF2B5EF4-FFF2-40B4-BE49-F238E27FC236}">
                <a16:creationId xmlns:a16="http://schemas.microsoft.com/office/drawing/2014/main" id="{938ED1B1-3857-43E3-9FAF-4D5856E82F50}"/>
              </a:ext>
            </a:extLst>
          </p:cNvPr>
          <p:cNvPicPr>
            <a:picLocks noChangeAspect="1"/>
          </p:cNvPicPr>
          <p:nvPr/>
        </p:nvPicPr>
        <p:blipFill>
          <a:blip r:embed="rId5"/>
          <a:stretch>
            <a:fillRect/>
          </a:stretch>
        </p:blipFill>
        <p:spPr>
          <a:xfrm>
            <a:off x="4436830" y="3497536"/>
            <a:ext cx="3315163" cy="295316"/>
          </a:xfrm>
          <a:prstGeom prst="rect">
            <a:avLst/>
          </a:prstGeom>
        </p:spPr>
      </p:pic>
    </p:spTree>
    <p:extLst>
      <p:ext uri="{BB962C8B-B14F-4D97-AF65-F5344CB8AC3E}">
        <p14:creationId xmlns:p14="http://schemas.microsoft.com/office/powerpoint/2010/main" val="1714304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FB3EADB-923D-4F49-AB07-2522D675C7E4}"/>
                  </a:ext>
                </a:extLst>
              </p:cNvPr>
              <p:cNvSpPr>
                <a:spLocks noGrp="1"/>
              </p:cNvSpPr>
              <p:nvPr>
                <p:ph idx="1"/>
              </p:nvPr>
            </p:nvSpPr>
            <p:spPr/>
            <p:txBody>
              <a:bodyPr>
                <a:normAutofit/>
              </a:bodyPr>
              <a:lstStyle/>
              <a:p>
                <a:r>
                  <a:rPr lang="en-US" sz="1800" dirty="0"/>
                  <a:t>It is used in Machine Learning to minimize or optimize the cost function, so that our model can make accurate predictions in accordance with our data. [3]</a:t>
                </a:r>
              </a:p>
              <a:p>
                <a:r>
                  <a:rPr lang="en-US" sz="1800" dirty="0"/>
                  <a:t>The weights of our network are initialized randomly. Thereafter, we calculate the gradient, and modify the weights of the network. </a:t>
                </a:r>
              </a:p>
              <a:p>
                <a:r>
                  <a:rPr lang="en-US" sz="1800" dirty="0"/>
                  <a:t>The degree at which the modification should occur, is controlled by the learning rate </a:t>
                </a:r>
                <a14:m>
                  <m:oMath xmlns:m="http://schemas.openxmlformats.org/officeDocument/2006/math">
                    <m:r>
                      <a:rPr lang="en-US" sz="1800" b="0" i="1" smtClean="0">
                        <a:latin typeface="Cambria Math" panose="02040503050406030204" pitchFamily="18" charset="0"/>
                      </a:rPr>
                      <m:t>𝛼</m:t>
                    </m:r>
                  </m:oMath>
                </a14:m>
                <a:r>
                  <a:rPr lang="en-US" sz="1800" dirty="0"/>
                  <a:t>.</a:t>
                </a:r>
              </a:p>
              <a:p>
                <a:r>
                  <a:rPr lang="en-US" sz="1800" dirty="0"/>
                  <a:t>We update the weights at the end of every </a:t>
                </a:r>
              </a:p>
              <a:p>
                <a:pPr marL="0" indent="0">
                  <a:spcBef>
                    <a:spcPts val="0"/>
                  </a:spcBef>
                  <a:buNone/>
                </a:pPr>
                <a:r>
                  <a:rPr lang="en-US" sz="1800" dirty="0"/>
                  <a:t>  iteration, and hence it is known as Stochastic </a:t>
                </a:r>
              </a:p>
              <a:p>
                <a:pPr marL="0" indent="0">
                  <a:spcBef>
                    <a:spcPts val="0"/>
                  </a:spcBef>
                  <a:buNone/>
                </a:pPr>
                <a:r>
                  <a:rPr lang="en-US" sz="1800" dirty="0"/>
                  <a:t>  Gradient Descent method. </a:t>
                </a:r>
              </a:p>
            </p:txBody>
          </p:sp>
        </mc:Choice>
        <mc:Fallback>
          <p:sp>
            <p:nvSpPr>
              <p:cNvPr id="5" name="Content Placeholder 4">
                <a:extLst>
                  <a:ext uri="{FF2B5EF4-FFF2-40B4-BE49-F238E27FC236}">
                    <a16:creationId xmlns:a16="http://schemas.microsoft.com/office/drawing/2014/main" id="{7FB3EADB-923D-4F49-AB07-2522D675C7E4}"/>
                  </a:ext>
                </a:extLst>
              </p:cNvPr>
              <p:cNvSpPr>
                <a:spLocks noGrp="1" noRot="1" noChangeAspect="1" noMove="1" noResize="1" noEditPoints="1" noAdjustHandles="1" noChangeArrowheads="1" noChangeShapeType="1" noTextEdit="1"/>
              </p:cNvSpPr>
              <p:nvPr>
                <p:ph idx="1"/>
              </p:nvPr>
            </p:nvSpPr>
            <p:spPr>
              <a:blipFill>
                <a:blip r:embed="rId3"/>
                <a:stretch>
                  <a:fillRect l="-623" t="-2000" r="-149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727FC51-30B4-406B-9F99-EFDA64C1AF07}"/>
              </a:ext>
            </a:extLst>
          </p:cNvPr>
          <p:cNvPicPr>
            <a:picLocks noChangeAspect="1"/>
          </p:cNvPicPr>
          <p:nvPr/>
        </p:nvPicPr>
        <p:blipFill>
          <a:blip r:embed="rId4"/>
          <a:stretch>
            <a:fillRect/>
          </a:stretch>
        </p:blipFill>
        <p:spPr>
          <a:xfrm>
            <a:off x="6627812" y="3378475"/>
            <a:ext cx="4571950" cy="3025184"/>
          </a:xfrm>
          <a:prstGeom prst="rect">
            <a:avLst/>
          </a:prstGeom>
        </p:spPr>
      </p:pic>
      <p:sp>
        <p:nvSpPr>
          <p:cNvPr id="8" name="TextBox 7">
            <a:extLst>
              <a:ext uri="{FF2B5EF4-FFF2-40B4-BE49-F238E27FC236}">
                <a16:creationId xmlns:a16="http://schemas.microsoft.com/office/drawing/2014/main" id="{156DAE24-B3E7-434B-B26E-E44425B652E6}"/>
              </a:ext>
            </a:extLst>
          </p:cNvPr>
          <p:cNvSpPr txBox="1"/>
          <p:nvPr/>
        </p:nvSpPr>
        <p:spPr>
          <a:xfrm>
            <a:off x="1192253" y="6362538"/>
            <a:ext cx="10871118" cy="646331"/>
          </a:xfrm>
          <a:prstGeom prst="rect">
            <a:avLst/>
          </a:prstGeom>
          <a:noFill/>
        </p:spPr>
        <p:txBody>
          <a:bodyPr wrap="none" rtlCol="0">
            <a:spAutoFit/>
          </a:bodyPr>
          <a:lstStyle/>
          <a:p>
            <a:r>
              <a:rPr lang="en-IN" sz="1200" dirty="0"/>
              <a:t>[3] </a:t>
            </a:r>
            <a:r>
              <a:rPr lang="en-IN" sz="1200" dirty="0" err="1"/>
              <a:t>Renu</a:t>
            </a:r>
            <a:r>
              <a:rPr lang="en-IN" sz="1200" dirty="0"/>
              <a:t> Khandelwal, “Machine learning gradient descent,” in Medium - https://medium.com/datadriveninvestor/gradient-descent-5a13f385d403, Last </a:t>
            </a:r>
          </a:p>
          <a:p>
            <a:r>
              <a:rPr lang="en-IN" sz="1200" dirty="0"/>
              <a:t>Accessed: 14 November 2019 . Medium, 2018</a:t>
            </a:r>
          </a:p>
          <a:p>
            <a:endParaRPr lang="en-US" sz="1200" dirty="0"/>
          </a:p>
        </p:txBody>
      </p:sp>
    </p:spTree>
    <p:extLst>
      <p:ext uri="{BB962C8B-B14F-4D97-AF65-F5344CB8AC3E}">
        <p14:creationId xmlns:p14="http://schemas.microsoft.com/office/powerpoint/2010/main" val="973248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526</TotalTime>
  <Words>1127</Words>
  <Application>Microsoft Office PowerPoint</Application>
  <PresentationFormat>Custom</PresentationFormat>
  <Paragraphs>88</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 Math</vt:lpstr>
      <vt:lpstr>Euphemia</vt:lpstr>
      <vt:lpstr>Math 16x9</vt:lpstr>
      <vt:lpstr>Optimization of Unpaired Data Translation</vt:lpstr>
      <vt:lpstr>Introduction</vt:lpstr>
      <vt:lpstr>Proposed Approach</vt:lpstr>
      <vt:lpstr>Optimization of Adversarial Loss</vt:lpstr>
      <vt:lpstr>Optimization of Adversarial Loss</vt:lpstr>
      <vt:lpstr>Optimization of Adversarial Loss</vt:lpstr>
      <vt:lpstr>Optimization of Cycle-consistency Loss</vt:lpstr>
      <vt:lpstr>Optimization of Identity Loss</vt:lpstr>
      <vt:lpstr>Gradient Descent</vt:lpstr>
      <vt:lpstr>Results and Analysis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Unpaired Image-to-Image Translation</dc:title>
  <dc:creator>Jalansh Munshi</dc:creator>
  <cp:lastModifiedBy>Jalansh Munshi</cp:lastModifiedBy>
  <cp:revision>47</cp:revision>
  <dcterms:created xsi:type="dcterms:W3CDTF">2019-10-02T19:12:07Z</dcterms:created>
  <dcterms:modified xsi:type="dcterms:W3CDTF">2019-11-19T08:06:08Z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