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4" r:id="rId3"/>
    <p:sldId id="316" r:id="rId4"/>
    <p:sldId id="287" r:id="rId5"/>
    <p:sldId id="310" r:id="rId6"/>
    <p:sldId id="311" r:id="rId7"/>
    <p:sldId id="318" r:id="rId8"/>
    <p:sldId id="312" r:id="rId9"/>
    <p:sldId id="319" r:id="rId10"/>
    <p:sldId id="321" r:id="rId11"/>
    <p:sldId id="320" r:id="rId12"/>
    <p:sldId id="293" r:id="rId13"/>
    <p:sldId id="317" r:id="rId14"/>
    <p:sldId id="309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76" d="100"/>
          <a:sy n="76" d="100"/>
        </p:scale>
        <p:origin x="456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1/30/2018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1/30/2018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/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455612" y="1155192"/>
            <a:ext cx="7315200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198438"/>
            <a:ext cx="7114847" cy="868362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812" y="1447800"/>
            <a:ext cx="10820400" cy="4724400"/>
          </a:xfrm>
        </p:spPr>
        <p:txBody>
          <a:bodyPr/>
          <a:lstStyle>
            <a:lvl1pPr>
              <a:defRPr sz="2000"/>
            </a:lvl1pPr>
            <a:lvl2pPr marL="548640">
              <a:defRPr sz="1800"/>
            </a:lvl2pPr>
            <a:lvl3pPr marL="777240">
              <a:defRPr sz="1600"/>
            </a:lvl3pPr>
            <a:lvl4pPr marL="1005840">
              <a:defRPr sz="1400"/>
            </a:lvl4pPr>
            <a:lvl5pPr marL="1234440">
              <a:defRPr sz="1400"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410" y="6400801"/>
            <a:ext cx="1143002" cy="276226"/>
          </a:xfrm>
        </p:spPr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  <p:sp>
        <p:nvSpPr>
          <p:cNvPr id="82" name="Rectangle 81"/>
          <p:cNvSpPr/>
          <p:nvPr userDrawn="1"/>
        </p:nvSpPr>
        <p:spPr>
          <a:xfrm>
            <a:off x="150812" y="76200"/>
            <a:ext cx="11887200" cy="670560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 userDrawn="1"/>
        </p:nvCxnSpPr>
        <p:spPr>
          <a:xfrm>
            <a:off x="150812" y="6345324"/>
            <a:ext cx="118872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TextBox 83"/>
          <p:cNvSpPr txBox="1"/>
          <p:nvPr userDrawn="1"/>
        </p:nvSpPr>
        <p:spPr>
          <a:xfrm>
            <a:off x="513792" y="6428365"/>
            <a:ext cx="8076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Yash Vasavada         </a:t>
            </a:r>
            <a:r>
              <a:rPr lang="en-US" sz="1200" baseline="0" dirty="0" smtClean="0"/>
              <a:t>                                            </a:t>
            </a:r>
            <a:r>
              <a:rPr lang="en-US" sz="1200" dirty="0" smtClean="0"/>
              <a:t>DA-IICT.</a:t>
            </a:r>
            <a:r>
              <a:rPr lang="en-US" sz="1200" baseline="0" dirty="0" smtClean="0"/>
              <a:t>  Winter 2018                                                     </a:t>
            </a:r>
            <a:r>
              <a:rPr lang="en-US" sz="1200" u="sng" baseline="0" dirty="0" smtClean="0"/>
              <a:t>CT-111</a:t>
            </a:r>
            <a:r>
              <a:rPr lang="en-US" sz="1200" u="none" baseline="0" dirty="0" smtClean="0"/>
              <a:t>.  </a:t>
            </a:r>
            <a:r>
              <a:rPr lang="en-US" sz="1200" baseline="0" dirty="0" smtClean="0"/>
              <a:t>Lecture 8:  28</a:t>
            </a:r>
            <a:r>
              <a:rPr lang="en-US" sz="1200" baseline="30000" dirty="0" smtClean="0"/>
              <a:t>th</a:t>
            </a:r>
            <a:r>
              <a:rPr lang="en-US" sz="1200" baseline="0" dirty="0" smtClean="0"/>
              <a:t> January 2018.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</a:t>
            </a:r>
            <a:r>
              <a:rPr dirty="0" smtClean="0"/>
              <a:t>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3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0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fKBhvDjuy0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nimations.physics.unsw.edu.au/jw/dB.ht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828800"/>
            <a:ext cx="9144000" cy="2667000"/>
          </a:xfrm>
        </p:spPr>
        <p:txBody>
          <a:bodyPr/>
          <a:lstStyle/>
          <a:p>
            <a:r>
              <a:rPr lang="en-US" sz="4400" b="1" dirty="0" smtClean="0"/>
              <a:t>CT-111 (ICT)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5029200"/>
            <a:ext cx="2286000" cy="10668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Yash</a:t>
            </a:r>
            <a:r>
              <a:rPr lang="en-US" dirty="0" smtClean="0"/>
              <a:t> </a:t>
            </a:r>
            <a:r>
              <a:rPr lang="en-US" dirty="0" err="1" smtClean="0"/>
              <a:t>Vasavada</a:t>
            </a:r>
            <a:endParaRPr lang="en-US" dirty="0" smtClean="0"/>
          </a:p>
          <a:p>
            <a:r>
              <a:rPr lang="en-US" dirty="0" smtClean="0"/>
              <a:t>Winter 2018</a:t>
            </a:r>
          </a:p>
          <a:p>
            <a:r>
              <a:rPr lang="en-US" dirty="0" smtClean="0"/>
              <a:t>DA-IICT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561012" y="5029200"/>
            <a:ext cx="46482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Lecture 8</a:t>
            </a:r>
          </a:p>
          <a:p>
            <a:r>
              <a:rPr lang="en-US" dirty="0" smtClean="0"/>
              <a:t>Power, Energy and SNR</a:t>
            </a:r>
          </a:p>
          <a:p>
            <a:r>
              <a:rPr lang="en-US" dirty="0" smtClean="0"/>
              <a:t>29</a:t>
            </a:r>
            <a:r>
              <a:rPr lang="en-US" baseline="30000" dirty="0" smtClean="0"/>
              <a:t>th</a:t>
            </a:r>
            <a:r>
              <a:rPr lang="en-US" dirty="0" smtClean="0"/>
              <a:t> January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Decibel Units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For converting the power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in Watts (linear scale) into decibel (logarithmic scale) requires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For converting the voltages into decibel requires 20 times log 10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Power  in Watts (linear scale) converted into decibel (logarithmic scale) makes it </a:t>
                </a:r>
                <a:r>
                  <a:rPr lang="en-US" dirty="0" err="1" smtClean="0"/>
                  <a:t>dBW</a:t>
                </a: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Power in </a:t>
                </a:r>
                <a:r>
                  <a:rPr lang="en-US" dirty="0" err="1" smtClean="0"/>
                  <a:t>milliWatts</a:t>
                </a:r>
                <a:r>
                  <a:rPr lang="en-US" dirty="0" smtClean="0"/>
                  <a:t> converted into decibel scale makes it </a:t>
                </a:r>
                <a:r>
                  <a:rPr lang="en-US" dirty="0" err="1" smtClean="0"/>
                  <a:t>dBm</a:t>
                </a: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Difference of two powers in </a:t>
                </a:r>
                <a:r>
                  <a:rPr lang="en-US" dirty="0" err="1" smtClean="0"/>
                  <a:t>dBm</a:t>
                </a:r>
                <a:r>
                  <a:rPr lang="en-US" dirty="0" smtClean="0"/>
                  <a:t> or </a:t>
                </a:r>
                <a:r>
                  <a:rPr lang="en-US" dirty="0" err="1" smtClean="0"/>
                  <a:t>dBW</a:t>
                </a:r>
                <a:r>
                  <a:rPr lang="en-US" dirty="0" smtClean="0"/>
                  <a:t> has a unit of dB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20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7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12812" y="2286000"/>
            <a:ext cx="5181600" cy="19050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Decibel Units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signals add (i.e., their voltages add), the summed signal power is the sum of individual signal powers: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sz="3200" b="0" dirty="0"/>
                  <a:t> </a:t>
                </a:r>
                <a:r>
                  <a:rPr lang="en-US" sz="3200" b="0" dirty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in Watts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07" t="-1419" r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12" y="2514600"/>
            <a:ext cx="4015488" cy="1128563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22" y="1981200"/>
            <a:ext cx="548849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5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79612" y="2286000"/>
            <a:ext cx="7391400" cy="25908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Amplitude, Power and Energy: </a:t>
            </a:r>
            <a:br>
              <a:rPr lang="en-US" dirty="0" smtClean="0"/>
            </a:br>
            <a:r>
              <a:rPr lang="en-US" dirty="0" smtClean="0"/>
              <a:t>Time versus Frequency Domain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rough analogy and a conceptual (mathematically inexact) visualization of the dual relationship between the power and energy in time-frequency domains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Thus, two ways of measuring the quality or fidelity of the received signal compared to the noise</a:t>
            </a:r>
          </a:p>
          <a:p>
            <a:pPr lvl="1"/>
            <a:r>
              <a:rPr lang="en-US" dirty="0" smtClean="0"/>
              <a:t>Ratio of power levels of signal and noise (level ratio in time domain, area ratio in frequency domain)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atio of energy levels of signal and noise (level ratio in frequency domain, area ratio in time domain)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188414"/>
              </p:ext>
            </p:extLst>
          </p:nvPr>
        </p:nvGraphicFramePr>
        <p:xfrm>
          <a:off x="2055812" y="2438400"/>
          <a:ext cx="7264331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Visio" r:id="rId3" imgW="5557892" imgH="1690765" progId="Visio.Drawing.11">
                  <p:embed/>
                </p:oleObj>
              </mc:Choice>
              <mc:Fallback>
                <p:oleObj name="Visio" r:id="rId3" imgW="5557892" imgH="1690765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5812" y="2438400"/>
                        <a:ext cx="7264331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89472" y="4562868"/>
                <a:ext cx="154754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 smtClean="0">
                    <a:solidFill>
                      <a:schemeClr val="bg1"/>
                    </a:solidFill>
                  </a:rPr>
                  <a:t>Span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/>
                      </a:rPr>
                      <m:t>=1/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472" y="4562868"/>
                <a:ext cx="1547540" cy="313932"/>
              </a:xfrm>
              <a:prstGeom prst="rect">
                <a:avLst/>
              </a:prstGeom>
              <a:blipFill rotWithShape="1">
                <a:blip r:embed="rId5"/>
                <a:stretch>
                  <a:fillRect l="-1969" t="-13725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23012" y="4562868"/>
                <a:ext cx="154754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 smtClean="0">
                    <a:solidFill>
                      <a:schemeClr val="bg1"/>
                    </a:solidFill>
                  </a:rPr>
                  <a:t>Span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1"/>
                        </a:solidFill>
                        <a:latin typeface="Cambria Math"/>
                      </a:rPr>
                      <m:t>=1/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012" y="4562868"/>
                <a:ext cx="1547540" cy="313932"/>
              </a:xfrm>
              <a:prstGeom prst="rect">
                <a:avLst/>
              </a:prstGeom>
              <a:blipFill rotWithShape="1">
                <a:blip r:embed="rId6"/>
                <a:stretch>
                  <a:fillRect l="-1969" t="-13725" b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84412" y="3429000"/>
                <a:ext cx="2057400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 smtClean="0"/>
                  <a:t>Area: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𝑃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/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 smtClean="0"/>
                  <a:t> equals the energy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sz="1600" dirty="0" smtClean="0"/>
                  <a:t> over time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412" y="3429000"/>
                <a:ext cx="2057400" cy="757130"/>
              </a:xfrm>
              <a:prstGeom prst="rect">
                <a:avLst/>
              </a:prstGeom>
              <a:blipFill rotWithShape="1">
                <a:blip r:embed="rId7"/>
                <a:stretch>
                  <a:fillRect l="-1780" t="-5645" b="-8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70612" y="3429000"/>
                <a:ext cx="2057400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 smtClean="0"/>
                  <a:t>Area: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  <a:ea typeface="Cambria Math"/>
                      </a:rPr>
                      <m:t>E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sz="1600" b="0" i="1" smtClean="0">
                        <a:latin typeface="Cambria Math"/>
                        <a:ea typeface="Cambria Math"/>
                      </a:rPr>
                      <m:t>/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 smtClean="0"/>
                  <a:t> equals the power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 smtClean="0"/>
                  <a:t> over bandwidth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612" y="3429000"/>
                <a:ext cx="2057400" cy="757130"/>
              </a:xfrm>
              <a:prstGeom prst="rect">
                <a:avLst/>
              </a:prstGeom>
              <a:blipFill rotWithShape="1">
                <a:blip r:embed="rId8"/>
                <a:stretch>
                  <a:fillRect l="-1479" t="-5645" b="-8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387864" y="2741751"/>
            <a:ext cx="137569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chemeClr val="bg1"/>
                </a:solidFill>
              </a:rPr>
              <a:t>Time Domain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66012" y="2743200"/>
            <a:ext cx="185178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 smtClean="0">
                <a:solidFill>
                  <a:schemeClr val="bg1"/>
                </a:solidFill>
              </a:rPr>
              <a:t>Frequency Domain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142412" y="2514600"/>
            <a:ext cx="685800" cy="22715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828212" y="2228469"/>
            <a:ext cx="16764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Power Spectral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8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versus Nonlinear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Amplification and Mixing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Linear Amplification: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Nonlinear Amplification: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 smtClean="0"/>
                  <a:t> is comprised of a single frequency:</a:t>
                </a:r>
              </a:p>
              <a:p>
                <a:pPr lvl="1"/>
                <a:r>
                  <a:rPr lang="en-US" dirty="0" smtClean="0"/>
                  <a:t>Linear amplification: output is the same frequency with a voltage gain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Nonlinear amplification: </a:t>
                </a:r>
              </a:p>
              <a:p>
                <a:pPr lvl="2"/>
                <a:r>
                  <a:rPr lang="en-US" dirty="0" smtClean="0"/>
                  <a:t>output has that frequency with a voltage gain of A</a:t>
                </a:r>
              </a:p>
              <a:p>
                <a:pPr lvl="2"/>
                <a:r>
                  <a:rPr lang="en-US" dirty="0" smtClean="0"/>
                  <a:t>First Harmonic with a voltage gain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Second Harmonic with a voltage gain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, etc.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 is comprised of </a:t>
                </a:r>
                <a:r>
                  <a:rPr lang="en-US" dirty="0" smtClean="0"/>
                  <a:t>two frequencies:</a:t>
                </a:r>
              </a:p>
              <a:p>
                <a:pPr lvl="1"/>
                <a:r>
                  <a:rPr lang="en-US" dirty="0"/>
                  <a:t>Linear amplification: output is the same frequency with a voltage gain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Nonlinear amplification: </a:t>
                </a:r>
              </a:p>
              <a:p>
                <a:pPr lvl="2"/>
                <a:r>
                  <a:rPr lang="en-US" dirty="0"/>
                  <a:t>output has that frequency with a voltage gain of A</a:t>
                </a:r>
              </a:p>
              <a:p>
                <a:pPr lvl="2"/>
                <a:r>
                  <a:rPr lang="en-US" dirty="0"/>
                  <a:t>First Harmonic </a:t>
                </a:r>
                <a:r>
                  <a:rPr lang="en-US" dirty="0" smtClean="0"/>
                  <a:t>of both the frequencies with </a:t>
                </a:r>
                <a:r>
                  <a:rPr lang="en-US" dirty="0"/>
                  <a:t>a voltage gain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Second Harmonic </a:t>
                </a:r>
                <a:r>
                  <a:rPr lang="en-US" dirty="0" smtClean="0"/>
                  <a:t>of both the frequencies with </a:t>
                </a:r>
                <a:r>
                  <a:rPr lang="en-US" dirty="0"/>
                  <a:t>a voltage gain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etc</a:t>
                </a:r>
                <a:r>
                  <a:rPr lang="en-US" dirty="0" smtClean="0"/>
                  <a:t>.</a:t>
                </a:r>
              </a:p>
              <a:p>
                <a:pPr lvl="2"/>
                <a:r>
                  <a:rPr lang="en-US" dirty="0" smtClean="0"/>
                  <a:t>Inter-Modulation Distortion (IMD): frequencies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(where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94" t="-1677" b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12" y="2286000"/>
            <a:ext cx="35909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5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46061" y="1295401"/>
            <a:ext cx="11652117" cy="4953000"/>
          </a:xfrm>
          <a:prstGeom prst="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53144"/>
              </p:ext>
            </p:extLst>
          </p:nvPr>
        </p:nvGraphicFramePr>
        <p:xfrm>
          <a:off x="1238476" y="2209801"/>
          <a:ext cx="978433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Visio" r:id="rId3" imgW="7728432" imgH="3083834" progId="Visio.Drawing.11">
                  <p:embed/>
                </p:oleObj>
              </mc:Choice>
              <mc:Fallback>
                <p:oleObj name="Visio" r:id="rId3" imgW="7728432" imgH="3083834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8476" y="2209801"/>
                        <a:ext cx="978433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a Digital Communication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1612" y="1295401"/>
            <a:ext cx="2514600" cy="685800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Transmitted power is determined by the HPA used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14</a:t>
            </a:fld>
            <a:endParaRPr lang="en-US"/>
          </a:p>
        </p:txBody>
      </p:sp>
      <p:cxnSp>
        <p:nvCxnSpPr>
          <p:cNvPr id="10" name="Straight Arrow Connector 9"/>
          <p:cNvCxnSpPr>
            <a:endCxn id="11" idx="0"/>
          </p:cNvCxnSpPr>
          <p:nvPr/>
        </p:nvCxnSpPr>
        <p:spPr>
          <a:xfrm flipH="1">
            <a:off x="7999412" y="1600200"/>
            <a:ext cx="152400" cy="190500"/>
          </a:xfrm>
          <a:prstGeom prst="straightConnector1">
            <a:avLst/>
          </a:prstGeom>
          <a:ln w="25400"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161212" y="1790700"/>
            <a:ext cx="1676400" cy="2095500"/>
          </a:xfrm>
          <a:prstGeom prst="ellipse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41412" y="2286000"/>
            <a:ext cx="1066800" cy="3122170"/>
          </a:xfrm>
          <a:prstGeom prst="ellipse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46062" y="5491270"/>
            <a:ext cx="600075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Data rate is as required by the user (e.g., a video download/upload will have a much greater data rate requirement compared to transfer of emails)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36612" y="1524000"/>
            <a:ext cx="60198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Attained bandwidth is determined by the design of modem</a:t>
            </a:r>
            <a:endParaRPr lang="en-US" sz="1600" dirty="0"/>
          </a:p>
        </p:txBody>
      </p:sp>
      <p:sp>
        <p:nvSpPr>
          <p:cNvPr id="18" name="Oval 17"/>
          <p:cNvSpPr/>
          <p:nvPr/>
        </p:nvSpPr>
        <p:spPr>
          <a:xfrm>
            <a:off x="2284412" y="2286001"/>
            <a:ext cx="2971800" cy="3122170"/>
          </a:xfrm>
          <a:prstGeom prst="ellipse">
            <a:avLst/>
          </a:prstGeom>
          <a:noFill/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507680" y="1837932"/>
            <a:ext cx="102957" cy="448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1934237" y="5234971"/>
            <a:ext cx="273975" cy="17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066212" y="1600200"/>
            <a:ext cx="2970213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Allotted bandwidth is determined by the spectrum granted by the regulatory bodies (e.g., FCC, ITU)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0551318" y="3048000"/>
            <a:ext cx="800894" cy="60960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miter lim="800000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0806245" y="3423952"/>
            <a:ext cx="100316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/>
              <a:t>Electro-magnetic Signal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136396" y="1990332"/>
            <a:ext cx="177216" cy="224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551318" y="2621240"/>
            <a:ext cx="177216" cy="224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4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3" grpId="0" animBg="1"/>
      <p:bldP spid="12" grpId="0"/>
      <p:bldP spid="15" grpId="0"/>
      <p:bldP spid="18" grpId="0" animBg="1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Instantaneous Power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Voltage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current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resistance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are related by Ohm’s Law: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When the load is resistive, the power is given as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07" t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Power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1812" y="1447800"/>
                <a:ext cx="6477000" cy="4724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Recall time averaging: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the waveform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periodic with a period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seconds: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RMS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RMS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d>
                        </m:e>
                      </m:rad>
                    </m:oMath>
                  </m:oMathPara>
                </a14:m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r>
                  <a:rPr lang="en-US" dirty="0" smtClean="0"/>
                  <a:t>What </a:t>
                </a:r>
                <a:r>
                  <a:rPr lang="en-US" dirty="0"/>
                  <a:t>is the RMS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What is the RMS value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a rectangular periodic waveform?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812" y="1447800"/>
                <a:ext cx="6477000" cy="4724400"/>
              </a:xfrm>
              <a:blipFill rotWithShape="0">
                <a:blip r:embed="rId2"/>
                <a:stretch>
                  <a:fillRect l="-847" t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6399212" y="1447800"/>
                <a:ext cx="5410200" cy="47244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74320" indent="-27432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7432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77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4630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916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9202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Consolas" pitchFamily="49" charset="0"/>
                  <a:buChar char="–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14884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SzPct val="100000"/>
                  <a:buFont typeface="Arial" pitchFamily="34" charset="0"/>
                  <a:buChar char="▪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When the load is resistive, the average power is given as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𝑅𝑀𝑆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𝑅𝑀𝑆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212" y="1447800"/>
                <a:ext cx="5410200" cy="4724400"/>
              </a:xfrm>
              <a:prstGeom prst="rect">
                <a:avLst/>
              </a:prstGeom>
              <a:blipFill rotWithShape="0">
                <a:blip r:embed="rId3"/>
                <a:stretch>
                  <a:fillRect l="-1015" t="-1419" r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285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8111" y="3430761"/>
            <a:ext cx="6172200" cy="24384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Amplitude, Power, and Energy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87980" y="3429000"/>
            <a:ext cx="96693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Amplitude</a:t>
            </a:r>
            <a:endParaRPr 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20706" y="3830329"/>
                <a:ext cx="335476" cy="286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706" y="3830329"/>
                <a:ext cx="335476" cy="2862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298982" y="4897129"/>
                <a:ext cx="470129" cy="286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1400" b="0" i="1" dirty="0" smtClean="0">
                          <a:solidFill>
                            <a:schemeClr val="bg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982" y="4897129"/>
                <a:ext cx="470129" cy="2862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513030"/>
              </p:ext>
            </p:extLst>
          </p:nvPr>
        </p:nvGraphicFramePr>
        <p:xfrm>
          <a:off x="2616711" y="3506961"/>
          <a:ext cx="6045990" cy="2283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name="Visio" r:id="rId5" imgW="4085310" imgH="1623338" progId="Visio.Drawing.11">
                  <p:embed/>
                </p:oleObj>
              </mc:Choice>
              <mc:Fallback>
                <p:oleObj name="Visio" r:id="rId5" imgW="4085310" imgH="1623338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6711" y="3506961"/>
                        <a:ext cx="6045990" cy="22839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7798311" y="4592329"/>
            <a:ext cx="56457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Time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79111" y="3430761"/>
            <a:ext cx="199214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 smtClean="0">
                <a:solidFill>
                  <a:srgbClr val="C00000"/>
                </a:solidFill>
              </a:rPr>
              <a:t>A Binary Symbol Stream</a:t>
            </a:r>
            <a:endParaRPr lang="en-US" sz="1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750311" y="5562457"/>
                <a:ext cx="1433919" cy="258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 dirty="0" smtClean="0">
                    <a:solidFill>
                      <a:schemeClr val="bg1"/>
                    </a:solidFill>
                  </a:rPr>
                  <a:t>Symbol Duration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311" y="5562457"/>
                <a:ext cx="1433919" cy="258532"/>
              </a:xfrm>
              <a:prstGeom prst="rect">
                <a:avLst/>
              </a:prstGeom>
              <a:blipFill rotWithShape="1">
                <a:blip r:embed="rId7"/>
                <a:stretch>
                  <a:fillRect t="-6977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Instantaneous power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in Watts is proportional to Amplitude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squared</a:t>
                </a:r>
              </a:p>
              <a:p>
                <a:r>
                  <a:rPr lang="en-US" dirty="0" smtClean="0"/>
                  <a:t>Energy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in Joules is power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 Watts integrated over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For the following waveform, energy per symbol: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∝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is the symbol duration in seconds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is the symbol rate in symbols/sec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8"/>
                <a:stretch>
                  <a:fillRect l="-507" t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05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  <p:bldP spid="16" grpId="0"/>
      <p:bldP spid="15" grpId="0"/>
      <p:bldP spid="19" grpId="0"/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in Watts and </a:t>
            </a:r>
            <a:r>
              <a:rPr lang="en-US" dirty="0" err="1" smtClean="0"/>
              <a:t>dBW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9412" y="1447800"/>
                <a:ext cx="11277600" cy="1676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The unit of power is Watt.</a:t>
                </a:r>
              </a:p>
              <a:p>
                <a:r>
                  <a:rPr lang="en-US" dirty="0" smtClean="0"/>
                  <a:t>Power is typically represented in logarithmic decibel unit.  Convention: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𝑑𝐵𝑊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𝑊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 in </a:t>
                </a:r>
                <a:r>
                  <a:rPr lang="en-US" dirty="0" err="1" smtClean="0"/>
                  <a:t>dBW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Decibel unit converts an exponential growth into a linear growth</a:t>
                </a:r>
              </a:p>
              <a:p>
                <a:pPr lvl="1"/>
                <a:r>
                  <a:rPr lang="en-US" dirty="0"/>
                  <a:t>For each doubling of (or halving of)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dirty="0"/>
                  <a:t>, the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𝑑𝐵𝑊</m:t>
                        </m:r>
                      </m:sub>
                    </m:sSub>
                  </m:oMath>
                </a14:m>
                <a:r>
                  <a:rPr lang="en-US" dirty="0"/>
                  <a:t> increases (or reduces) by 3 </a:t>
                </a:r>
                <a:r>
                  <a:rPr lang="en-US" dirty="0" smtClean="0"/>
                  <a:t>dB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412" y="1447800"/>
                <a:ext cx="11277600" cy="1676400"/>
              </a:xfrm>
              <a:blipFill rotWithShape="0">
                <a:blip r:embed="rId2"/>
                <a:stretch>
                  <a:fillRect l="-486" t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18812" y="6400800"/>
            <a:ext cx="1143002" cy="276226"/>
          </a:xfrm>
        </p:spPr>
        <p:txBody>
          <a:bodyPr/>
          <a:lstStyle/>
          <a:p>
            <a:fld id="{25BA54BD-C84D-46CE-8B72-31BFB26ABA43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52352" y="3200400"/>
            <a:ext cx="8462962" cy="3059741"/>
            <a:chOff x="752352" y="3200400"/>
            <a:chExt cx="8462962" cy="3059741"/>
          </a:xfrm>
        </p:grpSpPr>
        <p:sp>
          <p:nvSpPr>
            <p:cNvPr id="20" name="Rectangle 19"/>
            <p:cNvSpPr/>
            <p:nvPr/>
          </p:nvSpPr>
          <p:spPr>
            <a:xfrm>
              <a:off x="752352" y="3200400"/>
              <a:ext cx="8462962" cy="11430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352" y="3200400"/>
              <a:ext cx="8462962" cy="12962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352" y="3810126"/>
              <a:ext cx="8462962" cy="2450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02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Logarithmic </a:t>
            </a:r>
            <a:r>
              <a:rPr lang="en-US" dirty="0"/>
              <a:t>versus Linear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Substantial amount of increase in Watts translates to only a small increase in </a:t>
                </a:r>
                <a:r>
                  <a:rPr lang="en-US" dirty="0" err="1"/>
                  <a:t>dBW</a:t>
                </a:r>
                <a:endParaRPr lang="en-US" dirty="0"/>
              </a:p>
              <a:p>
                <a:pPr lvl="1"/>
                <a:r>
                  <a:rPr lang="en-US" dirty="0"/>
                  <a:t>Power in </a:t>
                </a:r>
                <a:r>
                  <a:rPr lang="en-US" dirty="0" err="1"/>
                  <a:t>dBW</a:t>
                </a:r>
                <a:r>
                  <a:rPr lang="en-US" dirty="0"/>
                  <a:t> of 30 </a:t>
                </a:r>
                <a:r>
                  <a:rPr lang="en-US" dirty="0" err="1"/>
                  <a:t>dBW</a:t>
                </a:r>
                <a:r>
                  <a:rPr lang="en-US" dirty="0"/>
                  <a:t> or 40 </a:t>
                </a:r>
                <a:r>
                  <a:rPr lang="en-US" dirty="0" err="1"/>
                  <a:t>dBW</a:t>
                </a:r>
                <a:r>
                  <a:rPr lang="en-US" dirty="0"/>
                  <a:t> is a lot of power in Watts (1000 W or 10000 Watts</a:t>
                </a:r>
                <a:r>
                  <a:rPr lang="en-US" dirty="0" smtClean="0"/>
                  <a:t>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pPr lvl="1"/>
                <a:endParaRPr lang="en-US" dirty="0" smtClean="0"/>
              </a:p>
              <a:p>
                <a:pPr lvl="1"/>
                <a:endParaRPr lang="en-US" dirty="0"/>
              </a:p>
              <a:p>
                <a:r>
                  <a:rPr lang="en-US" dirty="0"/>
                  <a:t>Multiplication of power numbers in Watts is same as addition in </a:t>
                </a:r>
                <a:r>
                  <a:rPr lang="en-US" dirty="0" err="1"/>
                  <a:t>dBW</a:t>
                </a:r>
                <a:endParaRPr lang="en-US" dirty="0"/>
              </a:p>
              <a:p>
                <a:pPr lvl="1"/>
                <a:r>
                  <a:rPr lang="en-US" dirty="0"/>
                  <a:t>Division is same as subtraction</a:t>
                </a:r>
              </a:p>
              <a:p>
                <a:r>
                  <a:rPr lang="en-US" dirty="0"/>
                  <a:t>Ratio of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/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in Watts has no unit; likewise difference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𝑑𝐵𝑊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𝑑𝐵𝑊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in dB and not in </a:t>
                </a:r>
                <a:r>
                  <a:rPr lang="en-US" dirty="0" err="1" smtClean="0"/>
                  <a:t>dBW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07" t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52350" y="2705100"/>
            <a:ext cx="10447460" cy="8001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51" y="2782765"/>
            <a:ext cx="10447460" cy="646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3273" y="2259568"/>
                <a:ext cx="100555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For each 10 times increase/decrease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dirty="0"/>
                  <a:t>,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𝑑𝐵𝑊</m:t>
                        </m:r>
                      </m:sub>
                    </m:sSub>
                  </m:oMath>
                </a14:m>
                <a:r>
                  <a:rPr lang="en-US" dirty="0"/>
                  <a:t> increases/decreases by 10 dB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73" y="2259568"/>
                <a:ext cx="1005553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64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38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Decibels on Internet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198438"/>
            <a:ext cx="3047998" cy="607982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2812" y="1524000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Power of Ten Video (1977): </a:t>
            </a:r>
            <a:r>
              <a:rPr lang="en-US" dirty="0">
                <a:hlinkClick r:id="rId3"/>
              </a:rPr>
              <a:t>https://www.youtube.com/watch?v=0fKBhvDjuy0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useful site: </a:t>
            </a:r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www.animations.physics.unsw.edu.au/jw/dB.htm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6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Logarithmic </a:t>
            </a:r>
            <a:r>
              <a:rPr lang="en-US" dirty="0"/>
              <a:t>versus Linear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Amplifier gain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 smtClean="0"/>
                  <a:t> is often specified as a power </a:t>
                </a:r>
                <a:r>
                  <a:rPr lang="en-US" dirty="0"/>
                  <a:t>r</a:t>
                </a:r>
                <a:r>
                  <a:rPr lang="en-US" dirty="0" smtClean="0"/>
                  <a:t>atio in dB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dB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𝑂𝑢𝑡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𝐼𝑛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𝑂𝑢𝑡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𝐼𝑛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/>
                          <a:ea typeface="Cambria Math"/>
                        </a:rPr>
                        <m:t>20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×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𝑂𝑢𝑡</m:t>
                                  </m:r>
                                </m:sub>
                                <m:sup/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𝐼𝑛</m:t>
                                  </m:r>
                                </m:sub>
                                <m:sup/>
                              </m:sSubSup>
                            </m:den>
                          </m:f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Therefore, </a:t>
                </a:r>
              </a:p>
              <a:p>
                <a:pPr marL="0" indent="0">
                  <a:buNone/>
                </a:pPr>
                <a:r>
                  <a:rPr lang="en-US" b="0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𝑂𝑢𝑡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0.1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𝑑𝐵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𝑂𝑢𝑡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FF00"/>
                            </a:solidFill>
                            <a:latin typeface="Cambria Math"/>
                            <a:ea typeface="Cambria Math"/>
                          </a:rPr>
                          <m:t>0.05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𝑑𝐵</m:t>
                            </m:r>
                          </m:sub>
                        </m:sSub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Power in </a:t>
                </a:r>
                <a:r>
                  <a:rPr lang="en-US" dirty="0" err="1" smtClean="0"/>
                  <a:t>dBm</a:t>
                </a:r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𝑑𝐵𝑚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𝑚𝑊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𝑚𝑊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dirty="0" smtClean="0"/>
                  <a:t> is power in </a:t>
                </a:r>
                <a:r>
                  <a:rPr lang="en-US" dirty="0" err="1" smtClean="0"/>
                  <a:t>milliwatts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𝑑𝐵𝑚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=30+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𝑑𝐵𝑊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07" t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Decibel Units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two signals are added, their powers in Watts add:</a:t>
                </a:r>
              </a:p>
              <a:p>
                <a:pPr lvl="1"/>
                <a:r>
                  <a:rPr lang="en-US" dirty="0" smtClean="0"/>
                  <a:t>If the two signals have nearly equal powers, the power of the summed signal increases by 3 dB</a:t>
                </a:r>
              </a:p>
              <a:p>
                <a:pPr lvl="1"/>
                <a:r>
                  <a:rPr lang="en-US" dirty="0" smtClean="0"/>
                  <a:t>If one signal has half the power (or one-tenth the power) compared to the stronger signal, the summed signal power is about 1.8 dB higher (or 0.3 dB higher) than the strong signal power</a:t>
                </a:r>
              </a:p>
              <a:p>
                <a:r>
                  <a:rPr lang="en-US" dirty="0" smtClean="0"/>
                  <a:t>If </a:t>
                </a:r>
                <a:r>
                  <a:rPr lang="en-US" dirty="0"/>
                  <a:t>a signal goes through multiple chains of amplification, the individual gains multiply, and therefore, their values in dB get </a:t>
                </a:r>
                <a:r>
                  <a:rPr lang="en-US" dirty="0" smtClean="0"/>
                  <a:t>added</a:t>
                </a:r>
              </a:p>
              <a:p>
                <a:pPr lvl="1"/>
                <a:r>
                  <a:rPr lang="en-US" dirty="0" smtClean="0"/>
                  <a:t>Spreading loss: the area of the spherical surface at a distance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 smtClean="0"/>
                  <a:t> is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Accordingly, the power loss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 smtClean="0"/>
                  <a:t> 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km,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 smtClean="0"/>
                  <a:t> km,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 smtClean="0"/>
                  <a:t> km,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dirty="0" smtClean="0"/>
                  <a:t> km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10000</m:t>
                    </m:r>
                  </m:oMath>
                </a14:m>
                <a:r>
                  <a:rPr lang="en-US" dirty="0" smtClean="0"/>
                  <a:t> km is best expressed in </a:t>
                </a:r>
                <a:r>
                  <a:rPr lang="en-US" smtClean="0"/>
                  <a:t>dB units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07" t="-1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7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</TotalTime>
  <Words>582</Words>
  <Application>Microsoft Office PowerPoint</Application>
  <PresentationFormat>Custom</PresentationFormat>
  <Paragraphs>137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Cambria Math</vt:lpstr>
      <vt:lpstr>Consolas</vt:lpstr>
      <vt:lpstr>Corbel</vt:lpstr>
      <vt:lpstr>Wingdings</vt:lpstr>
      <vt:lpstr>Chalkboard 16x9</vt:lpstr>
      <vt:lpstr>Visio</vt:lpstr>
      <vt:lpstr>CT-111 (ICT)</vt:lpstr>
      <vt:lpstr>Instantaneous Power</vt:lpstr>
      <vt:lpstr>Average Power</vt:lpstr>
      <vt:lpstr>Amplitude, Power, and Energy</vt:lpstr>
      <vt:lpstr>Power in Watts and dBW</vt:lpstr>
      <vt:lpstr>Logarithmic versus Linear Units</vt:lpstr>
      <vt:lpstr>Decibels on Internet</vt:lpstr>
      <vt:lpstr>Logarithmic versus Linear Units</vt:lpstr>
      <vt:lpstr>Decibel Units</vt:lpstr>
      <vt:lpstr>Decibel Units</vt:lpstr>
      <vt:lpstr>Decibel Units</vt:lpstr>
      <vt:lpstr>Amplitude, Power and Energy:  Time versus Frequency Domain Views</vt:lpstr>
      <vt:lpstr>Linear versus Nonlinear  Amplification and Mixing</vt:lpstr>
      <vt:lpstr>Block Diagram of a Digital Communication System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Administrator</dc:creator>
  <cp:lastModifiedBy>Yash Vasavada</cp:lastModifiedBy>
  <cp:revision>179</cp:revision>
  <dcterms:created xsi:type="dcterms:W3CDTF">2014-04-17T22:18:44Z</dcterms:created>
  <dcterms:modified xsi:type="dcterms:W3CDTF">2018-01-30T04:24:39Z</dcterms:modified>
</cp:coreProperties>
</file>