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69" r:id="rId3"/>
    <p:sldId id="256" r:id="rId4"/>
    <p:sldId id="259" r:id="rId5"/>
    <p:sldId id="260" r:id="rId6"/>
    <p:sldId id="271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53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4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6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9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0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4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0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7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4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9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DA9D-F23B-4532-AA43-B6AE31B1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161" y="604222"/>
            <a:ext cx="9603275" cy="1172327"/>
          </a:xfrm>
        </p:spPr>
        <p:txBody>
          <a:bodyPr>
            <a:normAutofit/>
          </a:bodyPr>
          <a:lstStyle/>
          <a:p>
            <a:r>
              <a:rPr lang="en-IN" dirty="0"/>
              <a:t>				</a:t>
            </a:r>
            <a:r>
              <a:rPr lang="en-IN" dirty="0" smtClean="0"/>
              <a:t> </a:t>
            </a:r>
            <a:r>
              <a:rPr lang="en-IN" b="1" u="sng" dirty="0" smtClean="0"/>
              <a:t>CT </a:t>
            </a:r>
            <a:r>
              <a:rPr lang="en-IN" b="1" u="sng" dirty="0"/>
              <a:t>-</a:t>
            </a:r>
            <a:r>
              <a:rPr lang="en-IN" b="1" u="sng" dirty="0" smtClean="0"/>
              <a:t>111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			</a:t>
            </a:r>
            <a:r>
              <a:rPr lang="en-IN" dirty="0" smtClean="0"/>
              <a:t>     END </a:t>
            </a:r>
            <a:r>
              <a:rPr lang="en-IN" dirty="0"/>
              <a:t>SEM PROJECT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8326-DE45-4A19-9D9F-400575BC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161" y="5184542"/>
            <a:ext cx="8255977" cy="627232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IN" sz="3200" dirty="0" smtClean="0"/>
              <a:t> GROUP 15           </a:t>
            </a:r>
          </a:p>
        </p:txBody>
      </p:sp>
      <p:pic>
        <p:nvPicPr>
          <p:cNvPr id="1026" name="Picture 2" descr="Image result for DAIICT LOGO">
            <a:extLst>
              <a:ext uri="{FF2B5EF4-FFF2-40B4-BE49-F238E27FC236}">
                <a16:creationId xmlns:a16="http://schemas.microsoft.com/office/drawing/2014/main" id="{82305AF1-51B8-49AC-8EC3-6EE3FAC4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51" y="2119256"/>
            <a:ext cx="2940294" cy="294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149" y="5082659"/>
            <a:ext cx="62553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r>
              <a:rPr lang="en-IN" sz="2400" dirty="0"/>
              <a:t>Assigned By:</a:t>
            </a:r>
          </a:p>
          <a:p>
            <a:pPr lvl="8"/>
            <a:r>
              <a:rPr lang="en-IN" sz="2400" dirty="0"/>
              <a:t>Prof  </a:t>
            </a:r>
            <a:r>
              <a:rPr lang="en-IN" sz="2400" dirty="0" err="1" smtClean="0"/>
              <a:t>Yash</a:t>
            </a:r>
            <a:r>
              <a:rPr lang="en-IN" sz="2400" dirty="0" smtClean="0"/>
              <a:t> </a:t>
            </a:r>
            <a:r>
              <a:rPr lang="en-IN" sz="2400" dirty="0" err="1" smtClean="0"/>
              <a:t>Vasavada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57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6BC7-09B1-4407-9F8B-03E6E227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4926"/>
            <a:ext cx="9603275" cy="4084320"/>
          </a:xfrm>
        </p:spPr>
        <p:txBody>
          <a:bodyPr/>
          <a:lstStyle/>
          <a:p>
            <a:r>
              <a:rPr lang="en-US" dirty="0" smtClean="0"/>
              <a:t>Now the help of this two diagram we can construct the H matrix.</a:t>
            </a:r>
          </a:p>
          <a:p>
            <a:r>
              <a:rPr lang="en-US" dirty="0" smtClean="0"/>
              <a:t>So the H matrix for is.</a:t>
            </a:r>
          </a:p>
          <a:p>
            <a:r>
              <a:rPr lang="en-US" dirty="0" smtClean="0"/>
              <a:t>Here we place ‘1’ at the place where syndrome is connected and ‘0’ at other places.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H=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71" y="0"/>
            <a:ext cx="5913120" cy="1767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564" y="-1049"/>
            <a:ext cx="2095813" cy="1768889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86285"/>
              </p:ext>
            </p:extLst>
          </p:nvPr>
        </p:nvGraphicFramePr>
        <p:xfrm>
          <a:off x="3077031" y="3474720"/>
          <a:ext cx="4865184" cy="218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576">
                  <a:extLst>
                    <a:ext uri="{9D8B030D-6E8A-4147-A177-3AD203B41FA5}">
                      <a16:colId xmlns:a16="http://schemas.microsoft.com/office/drawing/2014/main" val="829403370"/>
                    </a:ext>
                  </a:extLst>
                </a:gridCol>
                <a:gridCol w="540576">
                  <a:extLst>
                    <a:ext uri="{9D8B030D-6E8A-4147-A177-3AD203B41FA5}">
                      <a16:colId xmlns:a16="http://schemas.microsoft.com/office/drawing/2014/main" val="1048029917"/>
                    </a:ext>
                  </a:extLst>
                </a:gridCol>
                <a:gridCol w="540576">
                  <a:extLst>
                    <a:ext uri="{9D8B030D-6E8A-4147-A177-3AD203B41FA5}">
                      <a16:colId xmlns:a16="http://schemas.microsoft.com/office/drawing/2014/main" val="18291485"/>
                    </a:ext>
                  </a:extLst>
                </a:gridCol>
                <a:gridCol w="540576">
                  <a:extLst>
                    <a:ext uri="{9D8B030D-6E8A-4147-A177-3AD203B41FA5}">
                      <a16:colId xmlns:a16="http://schemas.microsoft.com/office/drawing/2014/main" val="3545491692"/>
                    </a:ext>
                  </a:extLst>
                </a:gridCol>
                <a:gridCol w="540576">
                  <a:extLst>
                    <a:ext uri="{9D8B030D-6E8A-4147-A177-3AD203B41FA5}">
                      <a16:colId xmlns:a16="http://schemas.microsoft.com/office/drawing/2014/main" val="4117160454"/>
                    </a:ext>
                  </a:extLst>
                </a:gridCol>
                <a:gridCol w="540576">
                  <a:extLst>
                    <a:ext uri="{9D8B030D-6E8A-4147-A177-3AD203B41FA5}">
                      <a16:colId xmlns:a16="http://schemas.microsoft.com/office/drawing/2014/main" val="3381248318"/>
                    </a:ext>
                  </a:extLst>
                </a:gridCol>
                <a:gridCol w="540576">
                  <a:extLst>
                    <a:ext uri="{9D8B030D-6E8A-4147-A177-3AD203B41FA5}">
                      <a16:colId xmlns:a16="http://schemas.microsoft.com/office/drawing/2014/main" val="2950892668"/>
                    </a:ext>
                  </a:extLst>
                </a:gridCol>
                <a:gridCol w="540576">
                  <a:extLst>
                    <a:ext uri="{9D8B030D-6E8A-4147-A177-3AD203B41FA5}">
                      <a16:colId xmlns:a16="http://schemas.microsoft.com/office/drawing/2014/main" val="2044756956"/>
                    </a:ext>
                  </a:extLst>
                </a:gridCol>
                <a:gridCol w="540576">
                  <a:extLst>
                    <a:ext uri="{9D8B030D-6E8A-4147-A177-3AD203B41FA5}">
                      <a16:colId xmlns:a16="http://schemas.microsoft.com/office/drawing/2014/main" val="3958285357"/>
                    </a:ext>
                  </a:extLst>
                </a:gridCol>
              </a:tblGrid>
              <a:tr h="436396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0452"/>
                  </a:ext>
                </a:extLst>
              </a:tr>
              <a:tr h="436396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3546"/>
                  </a:ext>
                </a:extLst>
              </a:tr>
              <a:tr h="436396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1851"/>
                  </a:ext>
                </a:extLst>
              </a:tr>
              <a:tr h="436396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27032"/>
                  </a:ext>
                </a:extLst>
              </a:tr>
              <a:tr h="436396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5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CF19-FCDA-4EF2-A6F0-849C2060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14697"/>
            <a:ext cx="9603275" cy="4351649"/>
          </a:xfrm>
        </p:spPr>
        <p:txBody>
          <a:bodyPr/>
          <a:lstStyle/>
          <a:p>
            <a:r>
              <a:rPr lang="en-US" dirty="0" smtClean="0"/>
              <a:t>Similarly H matrix for (16,9) is as follow: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H=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79103"/>
              </p:ext>
            </p:extLst>
          </p:nvPr>
        </p:nvGraphicFramePr>
        <p:xfrm>
          <a:off x="2676434" y="2355208"/>
          <a:ext cx="79828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929">
                  <a:extLst>
                    <a:ext uri="{9D8B030D-6E8A-4147-A177-3AD203B41FA5}">
                      <a16:colId xmlns:a16="http://schemas.microsoft.com/office/drawing/2014/main" val="4243100867"/>
                    </a:ext>
                  </a:extLst>
                </a:gridCol>
                <a:gridCol w="498929">
                  <a:extLst>
                    <a:ext uri="{9D8B030D-6E8A-4147-A177-3AD203B41FA5}">
                      <a16:colId xmlns:a16="http://schemas.microsoft.com/office/drawing/2014/main" val="3559446155"/>
                    </a:ext>
                  </a:extLst>
                </a:gridCol>
                <a:gridCol w="498929">
                  <a:extLst>
                    <a:ext uri="{9D8B030D-6E8A-4147-A177-3AD203B41FA5}">
                      <a16:colId xmlns:a16="http://schemas.microsoft.com/office/drawing/2014/main" val="3613839579"/>
                    </a:ext>
                  </a:extLst>
                </a:gridCol>
                <a:gridCol w="498929">
                  <a:extLst>
                    <a:ext uri="{9D8B030D-6E8A-4147-A177-3AD203B41FA5}">
                      <a16:colId xmlns:a16="http://schemas.microsoft.com/office/drawing/2014/main" val="3042172064"/>
                    </a:ext>
                  </a:extLst>
                </a:gridCol>
                <a:gridCol w="498929">
                  <a:extLst>
                    <a:ext uri="{9D8B030D-6E8A-4147-A177-3AD203B41FA5}">
                      <a16:colId xmlns:a16="http://schemas.microsoft.com/office/drawing/2014/main" val="3102656132"/>
                    </a:ext>
                  </a:extLst>
                </a:gridCol>
                <a:gridCol w="498929">
                  <a:extLst>
                    <a:ext uri="{9D8B030D-6E8A-4147-A177-3AD203B41FA5}">
                      <a16:colId xmlns:a16="http://schemas.microsoft.com/office/drawing/2014/main" val="889589513"/>
                    </a:ext>
                  </a:extLst>
                </a:gridCol>
                <a:gridCol w="498929">
                  <a:extLst>
                    <a:ext uri="{9D8B030D-6E8A-4147-A177-3AD203B41FA5}">
                      <a16:colId xmlns:a16="http://schemas.microsoft.com/office/drawing/2014/main" val="750719380"/>
                    </a:ext>
                  </a:extLst>
                </a:gridCol>
                <a:gridCol w="498929">
                  <a:extLst>
                    <a:ext uri="{9D8B030D-6E8A-4147-A177-3AD203B41FA5}">
                      <a16:colId xmlns:a16="http://schemas.microsoft.com/office/drawing/2014/main" val="3388485898"/>
                    </a:ext>
                  </a:extLst>
                </a:gridCol>
                <a:gridCol w="498929">
                  <a:extLst>
                    <a:ext uri="{9D8B030D-6E8A-4147-A177-3AD203B41FA5}">
                      <a16:colId xmlns:a16="http://schemas.microsoft.com/office/drawing/2014/main" val="3534689568"/>
                    </a:ext>
                  </a:extLst>
                </a:gridCol>
                <a:gridCol w="498929">
                  <a:extLst>
                    <a:ext uri="{9D8B030D-6E8A-4147-A177-3AD203B41FA5}">
                      <a16:colId xmlns:a16="http://schemas.microsoft.com/office/drawing/2014/main" val="4201888494"/>
                    </a:ext>
                  </a:extLst>
                </a:gridCol>
                <a:gridCol w="498929">
                  <a:extLst>
                    <a:ext uri="{9D8B030D-6E8A-4147-A177-3AD203B41FA5}">
                      <a16:colId xmlns:a16="http://schemas.microsoft.com/office/drawing/2014/main" val="342208785"/>
                    </a:ext>
                  </a:extLst>
                </a:gridCol>
                <a:gridCol w="498929">
                  <a:extLst>
                    <a:ext uri="{9D8B030D-6E8A-4147-A177-3AD203B41FA5}">
                      <a16:colId xmlns:a16="http://schemas.microsoft.com/office/drawing/2014/main" val="4003232710"/>
                    </a:ext>
                  </a:extLst>
                </a:gridCol>
                <a:gridCol w="498929">
                  <a:extLst>
                    <a:ext uri="{9D8B030D-6E8A-4147-A177-3AD203B41FA5}">
                      <a16:colId xmlns:a16="http://schemas.microsoft.com/office/drawing/2014/main" val="232771785"/>
                    </a:ext>
                  </a:extLst>
                </a:gridCol>
                <a:gridCol w="498929">
                  <a:extLst>
                    <a:ext uri="{9D8B030D-6E8A-4147-A177-3AD203B41FA5}">
                      <a16:colId xmlns:a16="http://schemas.microsoft.com/office/drawing/2014/main" val="2605288755"/>
                    </a:ext>
                  </a:extLst>
                </a:gridCol>
                <a:gridCol w="498929">
                  <a:extLst>
                    <a:ext uri="{9D8B030D-6E8A-4147-A177-3AD203B41FA5}">
                      <a16:colId xmlns:a16="http://schemas.microsoft.com/office/drawing/2014/main" val="576000778"/>
                    </a:ext>
                  </a:extLst>
                </a:gridCol>
                <a:gridCol w="498929">
                  <a:extLst>
                    <a:ext uri="{9D8B030D-6E8A-4147-A177-3AD203B41FA5}">
                      <a16:colId xmlns:a16="http://schemas.microsoft.com/office/drawing/2014/main" val="32046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9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9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6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1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9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4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42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1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8761-60E1-477E-B789-065534D2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So the code for this is 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A92E-8338-444E-BD12-AA83881D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406" y="1853754"/>
            <a:ext cx="9931449" cy="4257025"/>
          </a:xfrm>
        </p:spPr>
        <p:txBody>
          <a:bodyPr/>
          <a:lstStyle/>
          <a:p>
            <a:r>
              <a:rPr lang="en-US" dirty="0" smtClean="0"/>
              <a:t>Here r is the </a:t>
            </a:r>
            <a:r>
              <a:rPr lang="en-US" dirty="0" err="1" smtClean="0"/>
              <a:t>sqrt</a:t>
            </a:r>
            <a:r>
              <a:rPr lang="en-US" dirty="0" smtClean="0"/>
              <a:t>(K).</a:t>
            </a:r>
          </a:p>
          <a:p>
            <a:r>
              <a:rPr lang="en-US" dirty="0" smtClean="0"/>
              <a:t>Here in first for loop the row are being checked by the syndrome.</a:t>
            </a:r>
          </a:p>
          <a:p>
            <a:r>
              <a:rPr lang="en-US" dirty="0" smtClean="0"/>
              <a:t>And in next for loop the columns are checked by syndrome.</a:t>
            </a:r>
          </a:p>
          <a:p>
            <a:r>
              <a:rPr lang="en-US" dirty="0" smtClean="0"/>
              <a:t>So at that location where syndrome are connected we put 1.</a:t>
            </a:r>
          </a:p>
          <a:p>
            <a:r>
              <a:rPr lang="en-US" dirty="0" smtClean="0"/>
              <a:t>And at other places we put 0 where syndrome are not connected.</a:t>
            </a:r>
          </a:p>
          <a:p>
            <a:r>
              <a:rPr lang="en-US" dirty="0" smtClean="0"/>
              <a:t>This is how H matrix is made.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21" y="1954488"/>
            <a:ext cx="2869154" cy="4055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55" y="4242050"/>
            <a:ext cx="2097206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AED9-D7E6-4AAF-AE22-0A3AA46F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Simulation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1931A-B6CE-4B46-AF17-5DECD0D1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88977"/>
          </a:xfrm>
        </p:spPr>
        <p:txBody>
          <a:bodyPr/>
          <a:lstStyle/>
          <a:p>
            <a:r>
              <a:rPr lang="en-US" dirty="0" smtClean="0"/>
              <a:t>Here we are making H matrix.</a:t>
            </a:r>
          </a:p>
          <a:p>
            <a:r>
              <a:rPr lang="en-US" dirty="0" smtClean="0"/>
              <a:t>First for (9,4) value for r=2.</a:t>
            </a:r>
          </a:p>
          <a:p>
            <a:r>
              <a:rPr lang="en-US" dirty="0" smtClean="0"/>
              <a:t>Second (16,9) value for r=3.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34" y="2146360"/>
            <a:ext cx="2180820" cy="3191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92686" y="2290354"/>
            <a:ext cx="1201783" cy="461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This is the code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994469" y="2551611"/>
            <a:ext cx="84473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541" y="3533503"/>
            <a:ext cx="395478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37" y="4586696"/>
            <a:ext cx="7063740" cy="12725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47063" y="2760182"/>
            <a:ext cx="1201783" cy="461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 for(9,4)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431165" y="3705194"/>
            <a:ext cx="1247790" cy="461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 for(16,9)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 flipH="1">
            <a:off x="5947954" y="3221737"/>
            <a:ext cx="1" cy="3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3055060" y="4166749"/>
            <a:ext cx="0" cy="41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03E9-D297-4735-8806-23AABE57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Encoding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04E78-619E-4668-A766-72E55B374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24829"/>
          </a:xfrm>
        </p:spPr>
        <p:txBody>
          <a:bodyPr/>
          <a:lstStyle/>
          <a:p>
            <a:r>
              <a:rPr lang="en-US" dirty="0" smtClean="0"/>
              <a:t>Here Encoding takes K bits and convert those K bits into N bits.</a:t>
            </a:r>
          </a:p>
          <a:p>
            <a:pPr marL="457200" lvl="1" indent="0">
              <a:buNone/>
            </a:pPr>
            <a:r>
              <a:rPr lang="en-IN" b="1" dirty="0" smtClean="0"/>
              <a:t>N </a:t>
            </a:r>
            <a:r>
              <a:rPr lang="en-IN" b="1" dirty="0"/>
              <a:t>= (</a:t>
            </a:r>
            <a:r>
              <a:rPr lang="en-IN" b="1" dirty="0" err="1"/>
              <a:t>sqrt</a:t>
            </a:r>
            <a:r>
              <a:rPr lang="en-IN" b="1" dirty="0"/>
              <a:t>(K) + 1)</a:t>
            </a:r>
            <a:r>
              <a:rPr lang="en-IN" b="1" baseline="30000" dirty="0"/>
              <a:t>2</a:t>
            </a:r>
            <a:r>
              <a:rPr lang="en-IN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Where </a:t>
            </a:r>
            <a:r>
              <a:rPr lang="en-IN" dirty="0" smtClean="0"/>
              <a:t>N </a:t>
            </a:r>
            <a:r>
              <a:rPr lang="en-IN" dirty="0"/>
              <a:t>is length of code word.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K is number of information bits.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N-K number of redundant bits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US" dirty="0" smtClean="0"/>
              <a:t>Here example of (9,4) product code is shown.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84475"/>
              </p:ext>
            </p:extLst>
          </p:nvPr>
        </p:nvGraphicFramePr>
        <p:xfrm>
          <a:off x="5771341" y="2902989"/>
          <a:ext cx="1108430" cy="95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15">
                  <a:extLst>
                    <a:ext uri="{9D8B030D-6E8A-4147-A177-3AD203B41FA5}">
                      <a16:colId xmlns:a16="http://schemas.microsoft.com/office/drawing/2014/main" val="1350232071"/>
                    </a:ext>
                  </a:extLst>
                </a:gridCol>
                <a:gridCol w="554215">
                  <a:extLst>
                    <a:ext uri="{9D8B030D-6E8A-4147-A177-3AD203B41FA5}">
                      <a16:colId xmlns:a16="http://schemas.microsoft.com/office/drawing/2014/main" val="3171855124"/>
                    </a:ext>
                  </a:extLst>
                </a:gridCol>
              </a:tblGrid>
              <a:tr h="477454">
                <a:tc>
                  <a:txBody>
                    <a:bodyPr/>
                    <a:lstStyle/>
                    <a:p>
                      <a:r>
                        <a:rPr lang="en-IN" dirty="0" smtClean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35642"/>
                  </a:ext>
                </a:extLst>
              </a:tr>
              <a:tr h="477454">
                <a:tc>
                  <a:txBody>
                    <a:bodyPr/>
                    <a:lstStyle/>
                    <a:p>
                      <a:r>
                        <a:rPr lang="en-IN" dirty="0" smtClean="0"/>
                        <a:t>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4215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709" y="2496446"/>
            <a:ext cx="2097206" cy="176799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879771" y="3380442"/>
            <a:ext cx="103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4C1-709A-4A87-A841-CACCB14E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How it is done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9279-239C-408E-B86C-0DA4BA5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5434"/>
          </a:xfrm>
        </p:spPr>
        <p:txBody>
          <a:bodyPr/>
          <a:lstStyle/>
          <a:p>
            <a:r>
              <a:rPr lang="en-US" dirty="0" smtClean="0"/>
              <a:t>Here we encode 4 bit into 9 bits.</a:t>
            </a:r>
          </a:p>
          <a:p>
            <a:r>
              <a:rPr lang="en-US" dirty="0"/>
              <a:t>H</a:t>
            </a:r>
            <a:r>
              <a:rPr lang="en-US" dirty="0" smtClean="0"/>
              <a:t>ere to get P1, P2, P3, P4, P5 we use following scheme.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P1 = (C1+C2) mod 2.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P2 = (C3+C4) mod 2.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P3 = (C1+C3) mod 2.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P4 = (C2+C4) mod 2.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P5 = (P1+P2) mod 2.</a:t>
            </a:r>
          </a:p>
          <a:p>
            <a:pPr marL="457200" lvl="1" indent="0">
              <a:buNone/>
            </a:pPr>
            <a:r>
              <a:rPr lang="en-US" dirty="0" smtClean="0"/>
              <a:t>Now we write this 3x3 matrix in straight line.</a:t>
            </a:r>
          </a:p>
          <a:p>
            <a:pPr marL="457200" lvl="1" indent="0">
              <a:buNone/>
            </a:pPr>
            <a:r>
              <a:rPr lang="en-US" dirty="0" smtClean="0"/>
              <a:t>And now we write this code as C1 C2 P1 C3 C4 P2 P3 P4 P5.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46" y="2649506"/>
            <a:ext cx="2097206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75954"/>
            <a:ext cx="9603275" cy="4676502"/>
          </a:xfrm>
        </p:spPr>
        <p:txBody>
          <a:bodyPr/>
          <a:lstStyle/>
          <a:p>
            <a:r>
              <a:rPr lang="en-IN" dirty="0" smtClean="0"/>
              <a:t>Now for (16,9) hamming code.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P1 = (C1+C2+C3) mod 2.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P2 =</a:t>
            </a:r>
            <a:r>
              <a:rPr lang="en-IN" dirty="0"/>
              <a:t> (</a:t>
            </a:r>
            <a:r>
              <a:rPr lang="en-IN" dirty="0" smtClean="0"/>
              <a:t>C4+C5+C6) </a:t>
            </a:r>
            <a:r>
              <a:rPr lang="en-IN" dirty="0"/>
              <a:t>mod 2.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P3 = </a:t>
            </a:r>
            <a:r>
              <a:rPr lang="en-IN" dirty="0"/>
              <a:t>(</a:t>
            </a:r>
            <a:r>
              <a:rPr lang="en-IN" dirty="0" smtClean="0"/>
              <a:t>C7+C8+C9) </a:t>
            </a:r>
            <a:r>
              <a:rPr lang="en-IN" dirty="0"/>
              <a:t>mod 2.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P4 = </a:t>
            </a:r>
            <a:r>
              <a:rPr lang="en-IN" dirty="0"/>
              <a:t>(</a:t>
            </a:r>
            <a:r>
              <a:rPr lang="en-IN" dirty="0" smtClean="0"/>
              <a:t>C1+C4+C7) </a:t>
            </a:r>
            <a:r>
              <a:rPr lang="en-IN" dirty="0"/>
              <a:t>mod 2.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P5 = </a:t>
            </a:r>
            <a:r>
              <a:rPr lang="en-IN" dirty="0"/>
              <a:t>(</a:t>
            </a:r>
            <a:r>
              <a:rPr lang="en-IN" dirty="0" smtClean="0"/>
              <a:t>C2+C5+C8) </a:t>
            </a:r>
            <a:r>
              <a:rPr lang="en-IN" dirty="0"/>
              <a:t>mod 2.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P6 = </a:t>
            </a:r>
            <a:r>
              <a:rPr lang="en-IN" dirty="0"/>
              <a:t>(</a:t>
            </a:r>
            <a:r>
              <a:rPr lang="en-IN" dirty="0" smtClean="0"/>
              <a:t>C3+C6+C9) </a:t>
            </a:r>
            <a:r>
              <a:rPr lang="en-IN" dirty="0"/>
              <a:t>mod 2.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P7 = (P1+P2+P3</a:t>
            </a:r>
            <a:r>
              <a:rPr lang="en-IN" dirty="0"/>
              <a:t>) mod 2.</a:t>
            </a:r>
            <a:endParaRPr lang="en-IN" dirty="0" smtClean="0"/>
          </a:p>
          <a:p>
            <a:pPr marL="457200" lvl="1" indent="0">
              <a:buNone/>
            </a:pPr>
            <a:r>
              <a:rPr lang="en-US" dirty="0"/>
              <a:t>Now we write this </a:t>
            </a:r>
            <a:r>
              <a:rPr lang="en-US" dirty="0" smtClean="0"/>
              <a:t>4x4 matrix </a:t>
            </a:r>
            <a:r>
              <a:rPr lang="en-US" dirty="0"/>
              <a:t>in straight line.</a:t>
            </a:r>
          </a:p>
          <a:p>
            <a:pPr marL="457200" lvl="1" indent="0">
              <a:buNone/>
            </a:pPr>
            <a:r>
              <a:rPr lang="en-US" dirty="0"/>
              <a:t>And now we write this code as C1 </a:t>
            </a:r>
            <a:r>
              <a:rPr lang="en-US" dirty="0" smtClean="0"/>
              <a:t>C2 C3 P1 C4 C5 C6 P2 C7 C8 C9 P3 P4 P5 P6 P7.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18627"/>
              </p:ext>
            </p:extLst>
          </p:nvPr>
        </p:nvGraphicFramePr>
        <p:xfrm>
          <a:off x="8288431" y="2017241"/>
          <a:ext cx="2592252" cy="203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63">
                  <a:extLst>
                    <a:ext uri="{9D8B030D-6E8A-4147-A177-3AD203B41FA5}">
                      <a16:colId xmlns:a16="http://schemas.microsoft.com/office/drawing/2014/main" val="2001159515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689081014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750088257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423889075"/>
                    </a:ext>
                  </a:extLst>
                </a:gridCol>
              </a:tblGrid>
              <a:tr h="508061">
                <a:tc>
                  <a:txBody>
                    <a:bodyPr/>
                    <a:lstStyle/>
                    <a:p>
                      <a:r>
                        <a:rPr lang="en-IN" dirty="0" smtClean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46328"/>
                  </a:ext>
                </a:extLst>
              </a:tr>
              <a:tr h="508061">
                <a:tc>
                  <a:txBody>
                    <a:bodyPr/>
                    <a:lstStyle/>
                    <a:p>
                      <a:r>
                        <a:rPr lang="en-IN" dirty="0" smtClean="0"/>
                        <a:t>C4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76095"/>
                  </a:ext>
                </a:extLst>
              </a:tr>
              <a:tr h="508061">
                <a:tc>
                  <a:txBody>
                    <a:bodyPr/>
                    <a:lstStyle/>
                    <a:p>
                      <a:r>
                        <a:rPr lang="en-IN" dirty="0" smtClean="0"/>
                        <a:t>C7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94335"/>
                  </a:ext>
                </a:extLst>
              </a:tr>
              <a:tr h="508061"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5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125413"/>
            <a:ext cx="9178833" cy="641350"/>
          </a:xfrm>
        </p:spPr>
        <p:txBody>
          <a:bodyPr/>
          <a:lstStyle/>
          <a:p>
            <a:pPr algn="ctr"/>
            <a:r>
              <a:rPr lang="en-IN" u="sng" dirty="0" smtClean="0"/>
              <a:t>NOW THE CODE FOR THIS IS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71538"/>
            <a:ext cx="9178834" cy="5624512"/>
          </a:xfrm>
        </p:spPr>
        <p:txBody>
          <a:bodyPr/>
          <a:lstStyle/>
          <a:p>
            <a:r>
              <a:rPr lang="en-IN" dirty="0" smtClean="0"/>
              <a:t>Here in this code we enter </a:t>
            </a:r>
            <a:r>
              <a:rPr lang="en-IN" dirty="0" err="1" smtClean="0"/>
              <a:t>ib</a:t>
            </a:r>
            <a:r>
              <a:rPr lang="en-IN" dirty="0" smtClean="0"/>
              <a:t> which is the array of information bits.</a:t>
            </a:r>
          </a:p>
          <a:p>
            <a:r>
              <a:rPr lang="en-IN" dirty="0" err="1" smtClean="0"/>
              <a:t>ib</a:t>
            </a:r>
            <a:r>
              <a:rPr lang="en-IN" dirty="0" smtClean="0"/>
              <a:t> can be visualised as C1,C2,C3,C4 (for (9,4)).</a:t>
            </a:r>
          </a:p>
          <a:p>
            <a:r>
              <a:rPr lang="en-IN" dirty="0" smtClean="0"/>
              <a:t>In first loop.</a:t>
            </a:r>
          </a:p>
          <a:p>
            <a:r>
              <a:rPr lang="en-IN" dirty="0" smtClean="0"/>
              <a:t>Now we select first r=</a:t>
            </a:r>
            <a:r>
              <a:rPr lang="en-IN" dirty="0" err="1" smtClean="0"/>
              <a:t>sqrt</a:t>
            </a:r>
            <a:r>
              <a:rPr lang="en-IN" dirty="0" smtClean="0"/>
              <a:t>(k) bits from </a:t>
            </a:r>
            <a:r>
              <a:rPr lang="en-IN" dirty="0" err="1" smtClean="0"/>
              <a:t>ib</a:t>
            </a:r>
            <a:r>
              <a:rPr lang="en-IN" dirty="0" smtClean="0"/>
              <a:t> and put it as the O/P as it is.</a:t>
            </a:r>
          </a:p>
          <a:p>
            <a:r>
              <a:rPr lang="en-IN" dirty="0" smtClean="0"/>
              <a:t>Than we add a parity bit corresponding to it the next bit.</a:t>
            </a:r>
          </a:p>
          <a:p>
            <a:r>
              <a:rPr lang="en-IN" dirty="0" smtClean="0"/>
              <a:t>This we do it for r times. (</a:t>
            </a:r>
            <a:r>
              <a:rPr lang="en-IN" dirty="0" err="1" smtClean="0"/>
              <a:t>eg</a:t>
            </a:r>
            <a:r>
              <a:rPr lang="en-IN" dirty="0" smtClean="0"/>
              <a:t> select C3 C4 and then add P2, similarly P1, P3etc.)</a:t>
            </a:r>
          </a:p>
          <a:p>
            <a:r>
              <a:rPr lang="en-IN" dirty="0" smtClean="0"/>
              <a:t>In next loop.</a:t>
            </a:r>
          </a:p>
          <a:p>
            <a:r>
              <a:rPr lang="en-IN" dirty="0" smtClean="0"/>
              <a:t>We select r bits from </a:t>
            </a:r>
            <a:r>
              <a:rPr lang="en-IN" dirty="0" err="1" smtClean="0"/>
              <a:t>ib</a:t>
            </a:r>
            <a:r>
              <a:rPr lang="en-IN" dirty="0" smtClean="0"/>
              <a:t> in a way that we select such that we select a bit then leave next r-1 bit and select next and than do its mod 2 sum and add parity at last.</a:t>
            </a:r>
          </a:p>
          <a:p>
            <a:r>
              <a:rPr lang="en-IN" dirty="0" smtClean="0"/>
              <a:t>Hence by this way we add total of r+1 parity bits. (Think of adding P3,P4,P5)</a:t>
            </a:r>
          </a:p>
          <a:p>
            <a:r>
              <a:rPr lang="en-IN" dirty="0" smtClean="0"/>
              <a:t>Hence it is encoded as C1C2P1C3C4P2P3P4P5 (</a:t>
            </a:r>
            <a:r>
              <a:rPr lang="en-IN" dirty="0" err="1" smtClean="0"/>
              <a:t>eg</a:t>
            </a:r>
            <a:r>
              <a:rPr lang="en-IN" dirty="0" smtClean="0"/>
              <a:t> for (9,4)).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834" y="1853754"/>
            <a:ext cx="2621280" cy="4260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871" y="42371"/>
            <a:ext cx="2097206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Simulation</a:t>
            </a:r>
            <a:endParaRPr lang="en-IN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51579" y="1853754"/>
            <a:ext cx="6899941" cy="4260914"/>
          </a:xfrm>
        </p:spPr>
        <p:txBody>
          <a:bodyPr/>
          <a:lstStyle/>
          <a:p>
            <a:r>
              <a:rPr lang="en-IN" dirty="0" smtClean="0"/>
              <a:t>Now we stimulate for (9,4) with </a:t>
            </a:r>
            <a:r>
              <a:rPr lang="en-IN" dirty="0" err="1" smtClean="0"/>
              <a:t>ib</a:t>
            </a:r>
            <a:r>
              <a:rPr lang="en-IN" dirty="0" smtClean="0"/>
              <a:t>=[1,0,1,1].</a:t>
            </a:r>
            <a:endParaRPr lang="en-IN" dirty="0"/>
          </a:p>
          <a:p>
            <a:r>
              <a:rPr lang="en-IN" dirty="0" smtClean="0"/>
              <a:t>So it is encoded as.</a:t>
            </a:r>
          </a:p>
          <a:p>
            <a:r>
              <a:rPr lang="en-IN" dirty="0" smtClean="0"/>
              <a:t>Now we stimulate for (16,9) with </a:t>
            </a:r>
            <a:r>
              <a:rPr lang="en-IN" dirty="0" err="1" smtClean="0"/>
              <a:t>ib</a:t>
            </a:r>
            <a:r>
              <a:rPr lang="en-IN" dirty="0" smtClean="0"/>
              <a:t>=[1,0,1,1,1,0,1,0,0].</a:t>
            </a:r>
          </a:p>
          <a:p>
            <a:r>
              <a:rPr lang="en-IN" dirty="0" smtClean="0"/>
              <a:t>So it is encoded as.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74" y="1853754"/>
            <a:ext cx="2621280" cy="42609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2480855"/>
            <a:ext cx="3947160" cy="259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22" y="3866101"/>
            <a:ext cx="7078980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Decoding for product code and LDPC code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639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Here we passed the received string into the decoder.</a:t>
            </a:r>
          </a:p>
          <a:p>
            <a:r>
              <a:rPr lang="en-IN" dirty="0" smtClean="0"/>
              <a:t>Here it will use the H matrix which we generated for product code and for LDPC codes we use H matrix provided by the user.</a:t>
            </a:r>
          </a:p>
          <a:p>
            <a:r>
              <a:rPr lang="en-IN" dirty="0" smtClean="0"/>
              <a:t>Now it will compare the received code with each row H matrix.</a:t>
            </a:r>
          </a:p>
          <a:p>
            <a:r>
              <a:rPr lang="en-IN" dirty="0" smtClean="0"/>
              <a:t>Now if the there is one error than it will correct using the syndrome and if more than one error is occurred then it will keep it for next iteration.</a:t>
            </a:r>
          </a:p>
          <a:p>
            <a:r>
              <a:rPr lang="en-IN" dirty="0" smtClean="0"/>
              <a:t>Here it is done as:  that all variable nodes send information to the check node and accordingly check node returns corrected value to variable node which is in error it is valid for only 1 error connected attached to that check node else it will solve it in next iteration if possible.</a:t>
            </a:r>
          </a:p>
          <a:p>
            <a:r>
              <a:rPr lang="en-IN" dirty="0" smtClean="0"/>
              <a:t>Here we are talking about BEC(Binary Erase channel).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7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28017"/>
          </a:xfrm>
        </p:spPr>
        <p:txBody>
          <a:bodyPr>
            <a:normAutofit/>
          </a:bodyPr>
          <a:lstStyle/>
          <a:p>
            <a:r>
              <a:rPr lang="en-IN" dirty="0" smtClean="0"/>
              <a:t>Why Encoding?</a:t>
            </a:r>
          </a:p>
          <a:p>
            <a:r>
              <a:rPr lang="en-IN" dirty="0" smtClean="0"/>
              <a:t>Product Code.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Generating of H matrix.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Encoding.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Decoding (Same logic for both product code and LDPC).</a:t>
            </a:r>
          </a:p>
          <a:p>
            <a:r>
              <a:rPr lang="en-IN" dirty="0" smtClean="0"/>
              <a:t>Viterbi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Encoding.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Decoding.</a:t>
            </a:r>
          </a:p>
        </p:txBody>
      </p:sp>
    </p:spTree>
    <p:extLst>
      <p:ext uri="{BB962C8B-B14F-4D97-AF65-F5344CB8AC3E}">
        <p14:creationId xmlns:p14="http://schemas.microsoft.com/office/powerpoint/2010/main" val="37980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0036-AF59-4E09-B786-317229E3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Correcting the Errors : Theoretically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774A76-A4AB-4689-A20F-8826BAD604DF}"/>
              </a:ext>
            </a:extLst>
          </p:cNvPr>
          <p:cNvSpPr txBox="1">
            <a:spLocks/>
          </p:cNvSpPr>
          <p:nvPr/>
        </p:nvSpPr>
        <p:spPr>
          <a:xfrm>
            <a:off x="1349107" y="1890055"/>
            <a:ext cx="10972802" cy="7737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Here, we can see that there are errors represented by ‘e’.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14189-2F50-443C-A7D9-67FB7262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17" y="2967195"/>
            <a:ext cx="9030483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0036-AF59-4E09-B786-317229E3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Correcting the Errors : Theoretically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774A76-A4AB-4689-A20F-8826BAD604DF}"/>
              </a:ext>
            </a:extLst>
          </p:cNvPr>
          <p:cNvSpPr txBox="1">
            <a:spLocks/>
          </p:cNvSpPr>
          <p:nvPr/>
        </p:nvSpPr>
        <p:spPr>
          <a:xfrm>
            <a:off x="571498" y="2373922"/>
            <a:ext cx="10972802" cy="7737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5CA80-06FE-4F23-81B4-916CF0AF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44" y="2760784"/>
            <a:ext cx="10478754" cy="32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0036-AF59-4E09-B786-317229E3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Correcting the Errors : Theoretically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1BDD3-658B-445C-948B-F2F8E4E69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92" y="2892669"/>
            <a:ext cx="10698416" cy="316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0036-AF59-4E09-B786-317229E3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Correcting the Errors : Theoretically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774A76-A4AB-4689-A20F-8826BAD604DF}"/>
              </a:ext>
            </a:extLst>
          </p:cNvPr>
          <p:cNvSpPr txBox="1">
            <a:spLocks/>
          </p:cNvSpPr>
          <p:nvPr/>
        </p:nvSpPr>
        <p:spPr>
          <a:xfrm>
            <a:off x="571498" y="2373922"/>
            <a:ext cx="10972802" cy="7737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0434C-3D70-4BF1-9887-85A8B489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29" y="2395191"/>
            <a:ext cx="10647009" cy="32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0036-AF59-4E09-B786-317229E3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Correcting the Errors : Theoretically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774A76-A4AB-4689-A20F-8826BAD604DF}"/>
              </a:ext>
            </a:extLst>
          </p:cNvPr>
          <p:cNvSpPr txBox="1">
            <a:spLocks/>
          </p:cNvSpPr>
          <p:nvPr/>
        </p:nvSpPr>
        <p:spPr>
          <a:xfrm>
            <a:off x="571498" y="2373922"/>
            <a:ext cx="10972802" cy="7737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9C825-490E-4696-B847-4167DDCC5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79" y="2373922"/>
            <a:ext cx="10938703" cy="318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0036-AF59-4E09-B786-317229E3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Correcting the Errors : Theoretically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4CFA1-E4D0-4A95-9B3F-CA7E8F0D5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97" y="2475913"/>
            <a:ext cx="10709273" cy="313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Now the code is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53754"/>
            <a:ext cx="12192000" cy="5004246"/>
          </a:xfrm>
        </p:spPr>
      </p:pic>
    </p:spTree>
    <p:extLst>
      <p:ext uri="{BB962C8B-B14F-4D97-AF65-F5344CB8AC3E}">
        <p14:creationId xmlns:p14="http://schemas.microsoft.com/office/powerpoint/2010/main" val="11705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20379" y="182880"/>
            <a:ext cx="9604375" cy="1049337"/>
          </a:xfrm>
        </p:spPr>
        <p:txBody>
          <a:bodyPr/>
          <a:lstStyle/>
          <a:p>
            <a:pPr algn="ctr"/>
            <a:r>
              <a:rPr lang="en-IN" u="sng" dirty="0" smtClean="0"/>
              <a:t>Simulation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20379" y="796924"/>
            <a:ext cx="9604375" cy="6061076"/>
          </a:xfrm>
        </p:spPr>
        <p:txBody>
          <a:bodyPr/>
          <a:lstStyle/>
          <a:p>
            <a:r>
              <a:rPr lang="en-IN" dirty="0" smtClean="0"/>
              <a:t>Now we take an example of a (9,16) code </a:t>
            </a:r>
            <a:r>
              <a:rPr lang="en-IN" dirty="0" err="1" smtClean="0"/>
              <a:t>ib</a:t>
            </a:r>
            <a:r>
              <a:rPr lang="en-IN" dirty="0" smtClean="0"/>
              <a:t>=[</a:t>
            </a:r>
            <a:r>
              <a:rPr lang="en-IN" dirty="0"/>
              <a:t>1 0 1 1 1 0 1 0 </a:t>
            </a:r>
            <a:r>
              <a:rPr lang="en-IN" dirty="0" smtClean="0"/>
              <a:t>0] .</a:t>
            </a:r>
          </a:p>
          <a:p>
            <a:r>
              <a:rPr lang="en-IN" dirty="0" smtClean="0"/>
              <a:t>So it will be encoded </a:t>
            </a:r>
            <a:r>
              <a:rPr lang="en-IN" dirty="0"/>
              <a:t>as </a:t>
            </a:r>
            <a:r>
              <a:rPr lang="en-IN" dirty="0" smtClean="0"/>
              <a:t>1 0 1 0 1 1 0 0 1 0 0 1 1 1 1 1.</a:t>
            </a:r>
          </a:p>
          <a:p>
            <a:r>
              <a:rPr lang="en-IN" dirty="0" smtClean="0"/>
              <a:t>Now we introduce error and send </a:t>
            </a:r>
            <a:r>
              <a:rPr lang="en-IN" dirty="0"/>
              <a:t>decoder 1 </a:t>
            </a:r>
            <a:r>
              <a:rPr lang="en-IN" dirty="0" smtClean="0"/>
              <a:t>0  4  0 1 1 7 0 1 6 3 1 1 1 6 1.</a:t>
            </a:r>
          </a:p>
          <a:p>
            <a:r>
              <a:rPr lang="en-IN" dirty="0" smtClean="0"/>
              <a:t>Now it decode it properly and at each iteration number is shown in graph. Here 1 iteration means checking with 1 row of H matrix. The graph is as.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3056708"/>
            <a:ext cx="4876800" cy="374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" y="278674"/>
            <a:ext cx="11155680" cy="5187671"/>
          </a:xfrm>
        </p:spPr>
        <p:txBody>
          <a:bodyPr/>
          <a:lstStyle/>
          <a:p>
            <a:r>
              <a:rPr lang="en-IN" dirty="0" smtClean="0"/>
              <a:t>Now we plot Monte-Carlo for this for different number of errors. Here it is for (9,4) code and now it introduces 1,2,3,4,5,6,7,8,9 errors in it and performs 1000 experiments of 1 type and the graph of its correct-ability vs number of errors is plotted here.</a:t>
            </a:r>
          </a:p>
          <a:p>
            <a:r>
              <a:rPr lang="en-IN" dirty="0" smtClean="0"/>
              <a:t>Here x axis shows number of errors and  axis shows how much it corrected out of 100 experiments.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74" y="1982288"/>
            <a:ext cx="4922520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Viterbi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Encoder</a:t>
            </a:r>
          </a:p>
          <a:p>
            <a:r>
              <a:rPr lang="en-IN" dirty="0" smtClean="0"/>
              <a:t>Decoder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30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7EEA-8583-4012-A769-BF6F13A2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6" y="190274"/>
            <a:ext cx="11913577" cy="1638526"/>
          </a:xfrm>
        </p:spPr>
        <p:txBody>
          <a:bodyPr/>
          <a:lstStyle/>
          <a:p>
            <a:r>
              <a:rPr lang="en-IN" sz="5400" dirty="0"/>
              <a:t>Why Encoding is necessary?</a:t>
            </a:r>
            <a:br>
              <a:rPr lang="en-IN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7DD66-F881-4E72-AEE1-D1A9113E5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39" y="1477108"/>
            <a:ext cx="11083938" cy="5380892"/>
          </a:xfrm>
        </p:spPr>
        <p:txBody>
          <a:bodyPr/>
          <a:lstStyle/>
          <a:p>
            <a:r>
              <a:rPr lang="en-IN" dirty="0"/>
              <a:t>When there is no noise there does not occur any problem.</a:t>
            </a:r>
          </a:p>
          <a:p>
            <a:r>
              <a:rPr lang="en-IN" dirty="0"/>
              <a:t>For example:-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33A17-52B3-4A19-B67F-A7A96FC93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70" y="2299188"/>
            <a:ext cx="2694214" cy="373673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258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Encoder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Viterbi is a convolutional code.</a:t>
            </a:r>
          </a:p>
          <a:p>
            <a:r>
              <a:rPr lang="en-IN" dirty="0" smtClean="0"/>
              <a:t>It uses memory units.</a:t>
            </a:r>
          </a:p>
          <a:p>
            <a:r>
              <a:rPr lang="en-IN" dirty="0" smtClean="0"/>
              <a:t>One such encoded is shown.</a:t>
            </a:r>
          </a:p>
          <a:p>
            <a:r>
              <a:rPr lang="en-IN" dirty="0" smtClean="0"/>
              <a:t>Its FSM is as shown.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45" y="1941307"/>
            <a:ext cx="3798134" cy="1799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79" y="3741038"/>
            <a:ext cx="3810000" cy="21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566058"/>
            <a:ext cx="9603275" cy="4900288"/>
          </a:xfrm>
        </p:spPr>
        <p:txBody>
          <a:bodyPr/>
          <a:lstStyle/>
          <a:p>
            <a:r>
              <a:rPr lang="en-IN" dirty="0" smtClean="0"/>
              <a:t>This is represented by trails.</a:t>
            </a:r>
          </a:p>
          <a:p>
            <a:r>
              <a:rPr lang="en-IN" dirty="0" smtClean="0"/>
              <a:t>Its outcome is shown by trails.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84" y="1994263"/>
            <a:ext cx="6787926" cy="378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Now code for its encoding is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532695" cy="3450613"/>
          </a:xfrm>
        </p:spPr>
        <p:txBody>
          <a:bodyPr/>
          <a:lstStyle/>
          <a:p>
            <a:r>
              <a:rPr lang="en-IN" dirty="0" smtClean="0"/>
              <a:t>Here ff1 and ff2 are memory units.</a:t>
            </a:r>
          </a:p>
          <a:p>
            <a:r>
              <a:rPr lang="en-IN" dirty="0" smtClean="0"/>
              <a:t>U is message string we want to encode.</a:t>
            </a:r>
          </a:p>
          <a:p>
            <a:r>
              <a:rPr lang="en-IN" dirty="0" smtClean="0"/>
              <a:t>Its length here is 4.</a:t>
            </a:r>
          </a:p>
          <a:p>
            <a:r>
              <a:rPr lang="en-IN" dirty="0" smtClean="0"/>
              <a:t>We add 2 zero bits in its end to ensure memory bits become 0 after encoding.</a:t>
            </a:r>
            <a:endParaRPr lang="en-IN" dirty="0"/>
          </a:p>
          <a:p>
            <a:r>
              <a:rPr lang="en-IN" dirty="0" smtClean="0"/>
              <a:t>And </a:t>
            </a:r>
            <a:r>
              <a:rPr lang="en-IN" dirty="0" err="1" smtClean="0"/>
              <a:t>ed</a:t>
            </a:r>
            <a:r>
              <a:rPr lang="en-IN" dirty="0" smtClean="0"/>
              <a:t> will be encoded string.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03" y="2193387"/>
            <a:ext cx="3932951" cy="27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177130" cy="3450613"/>
          </a:xfrm>
        </p:spPr>
        <p:txBody>
          <a:bodyPr/>
          <a:lstStyle/>
          <a:p>
            <a:r>
              <a:rPr lang="en-IN" dirty="0" smtClean="0"/>
              <a:t>Here we encode u=[ 1 1 0 1]</a:t>
            </a:r>
          </a:p>
          <a:p>
            <a:r>
              <a:rPr lang="en-IN" dirty="0" smtClean="0"/>
              <a:t>So we will encode u=[1 1 0 1 0 0 ] as we add 2 zero bits at end to make memory bits zero.</a:t>
            </a:r>
          </a:p>
          <a:p>
            <a:r>
              <a:rPr lang="en-IN" dirty="0" smtClean="0"/>
              <a:t>So it is encoded as.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954" y="2109651"/>
            <a:ext cx="30099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866" y="4243251"/>
            <a:ext cx="5318760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Decoding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Now in decoding scheme we will use dynamic approach to decode it.</a:t>
            </a:r>
          </a:p>
          <a:p>
            <a:r>
              <a:rPr lang="en-IN" dirty="0" smtClean="0"/>
              <a:t>Here we will find a path from where by minimum number of distance from received signal we can reach from starting of trails to end.</a:t>
            </a:r>
          </a:p>
          <a:p>
            <a:r>
              <a:rPr lang="en-IN" dirty="0" smtClean="0"/>
              <a:t>For this also we will need trails as an help to decode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9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Trails whose help we seek</a:t>
            </a:r>
            <a:endParaRPr lang="en-IN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75" y="2377440"/>
            <a:ext cx="5451481" cy="3140053"/>
          </a:xfrm>
        </p:spPr>
      </p:pic>
    </p:spTree>
    <p:extLst>
      <p:ext uri="{BB962C8B-B14F-4D97-AF65-F5344CB8AC3E}">
        <p14:creationId xmlns:p14="http://schemas.microsoft.com/office/powerpoint/2010/main" val="23003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61273"/>
            <a:ext cx="9603275" cy="597561"/>
          </a:xfrm>
        </p:spPr>
        <p:txBody>
          <a:bodyPr/>
          <a:lstStyle/>
          <a:p>
            <a:pPr algn="ctr"/>
            <a:r>
              <a:rPr lang="en-IN" u="sng" dirty="0" smtClean="0"/>
              <a:t>code for decoding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IN" dirty="0" smtClean="0"/>
              <a:t>It uses a dynamic approach which is similar as how we solve in pen paper base.</a:t>
            </a:r>
          </a:p>
          <a:p>
            <a:r>
              <a:rPr lang="en-IN" dirty="0" smtClean="0"/>
              <a:t>The </a:t>
            </a:r>
            <a:r>
              <a:rPr lang="en-IN" dirty="0" smtClean="0"/>
              <a:t>trellis </a:t>
            </a:r>
            <a:r>
              <a:rPr lang="en-IN" dirty="0" smtClean="0"/>
              <a:t>and matrix for error code is shown.</a:t>
            </a:r>
          </a:p>
          <a:p>
            <a:r>
              <a:rPr lang="en-IN" dirty="0" smtClean="0"/>
              <a:t>The other matrix stores index of node before it from which it has emerged so using this 2 information using back tracking we get the path we want to go ad so we obtain original path and using it we decode and get the original transmitted signal.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96" y="4251573"/>
            <a:ext cx="5341620" cy="784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712" y="4251573"/>
            <a:ext cx="4302004" cy="2601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66" y="5241337"/>
            <a:ext cx="2545080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96" y="6291944"/>
            <a:ext cx="2674620" cy="3352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4170" y="4251573"/>
            <a:ext cx="1722665" cy="784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 total distance storing matrix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04142" y="5215211"/>
            <a:ext cx="2494873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Index of previous node from where current node is visited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53143" y="6291944"/>
            <a:ext cx="2185851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 path obtained 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0" idx="3"/>
            <a:endCxn id="6" idx="1"/>
          </p:cNvCxnSpPr>
          <p:nvPr/>
        </p:nvCxnSpPr>
        <p:spPr>
          <a:xfrm>
            <a:off x="1896835" y="4644003"/>
            <a:ext cx="365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8" idx="1"/>
          </p:cNvCxnSpPr>
          <p:nvPr/>
        </p:nvCxnSpPr>
        <p:spPr>
          <a:xfrm>
            <a:off x="2699015" y="5607097"/>
            <a:ext cx="961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9" idx="1"/>
          </p:cNvCxnSpPr>
          <p:nvPr/>
        </p:nvCxnSpPr>
        <p:spPr>
          <a:xfrm>
            <a:off x="2838994" y="6459584"/>
            <a:ext cx="757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426721"/>
            <a:ext cx="9603275" cy="154141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Here this the Monte-Carlo for different number of errors vs how many corrected for 1000 experiments.</a:t>
            </a:r>
          </a:p>
          <a:p>
            <a:r>
              <a:rPr lang="en-IN" dirty="0" smtClean="0"/>
              <a:t>X axis show number of errors and y axis shows number of times error corrected out of 1000 experiments.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1" y="2151562"/>
            <a:ext cx="4831080" cy="37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u="sng" dirty="0" smtClean="0"/>
              <a:t>Thank You</a:t>
            </a:r>
            <a:endParaRPr lang="en-IN" sz="9600" u="sng" dirty="0"/>
          </a:p>
        </p:txBody>
      </p:sp>
    </p:spTree>
    <p:extLst>
      <p:ext uri="{BB962C8B-B14F-4D97-AF65-F5344CB8AC3E}">
        <p14:creationId xmlns:p14="http://schemas.microsoft.com/office/powerpoint/2010/main" val="36894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CAAB-2156-46A3-A063-5ADDB8DC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5651992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But such a situation is not possible in real life.</a:t>
            </a:r>
            <a:br>
              <a:rPr lang="en-IN" sz="2000" dirty="0"/>
            </a:br>
            <a:r>
              <a:rPr lang="en-IN" sz="2000" dirty="0"/>
              <a:t>Noise always gets added into the signal causing error in the original codeword sent .</a:t>
            </a:r>
            <a:br>
              <a:rPr lang="en-IN" sz="2000" dirty="0"/>
            </a:br>
            <a:r>
              <a:rPr lang="en-IN" sz="2000" dirty="0"/>
              <a:t>For example:-																																																																	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Here, due </a:t>
            </a:r>
            <a:r>
              <a:rPr lang="en-IN" sz="2000" dirty="0"/>
              <a:t>to noise, the signal gets converted </a:t>
            </a:r>
            <a:r>
              <a:rPr lang="en-IN" sz="2000" dirty="0" smtClean="0"/>
              <a:t>into </a:t>
            </a:r>
            <a:r>
              <a:rPr lang="en-IN" sz="2000" dirty="0"/>
              <a:t>another valid </a:t>
            </a:r>
            <a:r>
              <a:rPr lang="en-IN" sz="2000" dirty="0" smtClean="0"/>
              <a:t>code word.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As </a:t>
            </a:r>
            <a:r>
              <a:rPr lang="en-IN" sz="2000" dirty="0"/>
              <a:t>result the information gets wrongly 	</a:t>
            </a:r>
            <a:r>
              <a:rPr lang="en-IN" sz="2000" dirty="0" smtClean="0"/>
              <a:t>transmitted. 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C25A05-B8D1-4439-955D-72A8E7DF2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514" y="1454331"/>
            <a:ext cx="2611891" cy="35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4C15-4BBE-46B5-BED0-60EE70A1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174" y="347211"/>
            <a:ext cx="9456249" cy="587912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encoded signal gets transmitted  but how will one get back the original codeword to be sent.</a:t>
            </a:r>
          </a:p>
          <a:p>
            <a:pPr marL="0" indent="0">
              <a:buNone/>
            </a:pPr>
            <a:r>
              <a:rPr lang="en-IN" dirty="0"/>
              <a:t> 	</a:t>
            </a:r>
          </a:p>
          <a:p>
            <a:pPr marL="0" indent="0">
              <a:buNone/>
            </a:pPr>
            <a:r>
              <a:rPr lang="en-IN" sz="2800" dirty="0"/>
              <a:t>	That’s where decoding algorithms will play their     		role!!!!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Many different decoding algorithms are present. For example LDPC </a:t>
            </a:r>
            <a:r>
              <a:rPr lang="en-IN" dirty="0" smtClean="0"/>
              <a:t>decoding, </a:t>
            </a:r>
            <a:r>
              <a:rPr lang="en-IN" dirty="0"/>
              <a:t>product code </a:t>
            </a:r>
            <a:r>
              <a:rPr lang="en-IN" dirty="0" smtClean="0"/>
              <a:t>decoding,  Viterbi decoding algorithm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LDPC:- low density parity check  algorithm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395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Product code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product code?</a:t>
            </a:r>
          </a:p>
          <a:p>
            <a:r>
              <a:rPr lang="en-IN" dirty="0" smtClean="0"/>
              <a:t>Generation of H matrix.</a:t>
            </a:r>
          </a:p>
          <a:p>
            <a:r>
              <a:rPr lang="en-IN" dirty="0" smtClean="0"/>
              <a:t>Encoding.</a:t>
            </a:r>
          </a:p>
          <a:p>
            <a:r>
              <a:rPr lang="en-IN" dirty="0" smtClean="0"/>
              <a:t>Decoding.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2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599B-143E-4985-AECB-0F279BA3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What is Product code?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0ACA-151D-4EF9-A63B-54DB77A8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code is a coding technique in which K bits (K is a perfect square) is converted to</a:t>
            </a:r>
            <a:r>
              <a:rPr lang="en-US" dirty="0"/>
              <a:t> </a:t>
            </a:r>
            <a:r>
              <a:rPr lang="en-US" dirty="0" smtClean="0"/>
              <a:t>square(</a:t>
            </a:r>
            <a:r>
              <a:rPr lang="en-US" dirty="0" err="1" smtClean="0"/>
              <a:t>sqrt</a:t>
            </a:r>
            <a:r>
              <a:rPr lang="en-US" dirty="0" smtClean="0"/>
              <a:t>(K)+1) bits.</a:t>
            </a:r>
          </a:p>
          <a:p>
            <a:r>
              <a:rPr lang="en-US" dirty="0" smtClean="0"/>
              <a:t>Some examples of product code are (9,4), (16,9), (25,16).</a:t>
            </a:r>
          </a:p>
          <a:p>
            <a:r>
              <a:rPr lang="en-US" dirty="0" smtClean="0"/>
              <a:t>Here K bit string is selected from the coming sequence and it is encoded in.</a:t>
            </a:r>
          </a:p>
          <a:p>
            <a:pPr marL="457200" lvl="1" indent="0">
              <a:buNone/>
            </a:pPr>
            <a:r>
              <a:rPr lang="en-IN" b="1" dirty="0"/>
              <a:t>N</a:t>
            </a:r>
            <a:r>
              <a:rPr lang="en-IN" b="1" dirty="0" smtClean="0"/>
              <a:t> = (</a:t>
            </a:r>
            <a:r>
              <a:rPr lang="en-IN" b="1" dirty="0" err="1" smtClean="0"/>
              <a:t>sqrt</a:t>
            </a:r>
            <a:r>
              <a:rPr lang="en-IN" b="1" dirty="0" smtClean="0"/>
              <a:t>(K) + 1)</a:t>
            </a:r>
            <a:r>
              <a:rPr lang="en-IN" b="1" baseline="30000" dirty="0" smtClean="0"/>
              <a:t>2</a:t>
            </a:r>
            <a:r>
              <a:rPr lang="en-IN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Where </a:t>
            </a:r>
            <a:r>
              <a:rPr lang="en-IN" dirty="0"/>
              <a:t>N</a:t>
            </a:r>
            <a:r>
              <a:rPr lang="en-IN" dirty="0" smtClean="0"/>
              <a:t> </a:t>
            </a:r>
            <a:r>
              <a:rPr lang="en-IN" dirty="0" smtClean="0"/>
              <a:t>is length of code word.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K is number of information bits.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N-K number of redundant bits.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4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What is H matrix?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 matrix is a parity check matrix.</a:t>
            </a:r>
          </a:p>
          <a:p>
            <a:r>
              <a:rPr lang="en-IN" dirty="0" smtClean="0"/>
              <a:t>Basically H matrix is matrix of dimension (N-K) x N.</a:t>
            </a:r>
          </a:p>
          <a:p>
            <a:r>
              <a:rPr lang="en-IN" dirty="0" smtClean="0"/>
              <a:t>Both encoder and decoder will have same H matrix in order to do unique encoding and decoding.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0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3D68-A602-4C67-9843-0FE8D205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Generation of H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3CBE-B700-42F9-A7F7-82ECF5614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65766"/>
            <a:ext cx="9603275" cy="23272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Here our data bits and parity check bits are arranged as follows.</a:t>
            </a:r>
          </a:p>
          <a:p>
            <a:r>
              <a:rPr lang="en-US" dirty="0" smtClean="0"/>
              <a:t>Here let us understand how to make H matrix for (4,9) code.</a:t>
            </a:r>
          </a:p>
          <a:p>
            <a:r>
              <a:rPr lang="en-US" dirty="0" smtClean="0"/>
              <a:t>Here C1, C2, C3,C4 are our information bit.</a:t>
            </a:r>
          </a:p>
          <a:p>
            <a:r>
              <a:rPr lang="en-US" dirty="0" smtClean="0"/>
              <a:t>And P1, P2, P3, P4, P5 are our check bits.</a:t>
            </a:r>
          </a:p>
          <a:p>
            <a:r>
              <a:rPr lang="en-US" dirty="0" smtClean="0"/>
              <a:t>S1, S2, S3, S4, S5 are check nodes.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61799"/>
              </p:ext>
            </p:extLst>
          </p:nvPr>
        </p:nvGraphicFramePr>
        <p:xfrm>
          <a:off x="8786948" y="2717071"/>
          <a:ext cx="2151018" cy="179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06">
                  <a:extLst>
                    <a:ext uri="{9D8B030D-6E8A-4147-A177-3AD203B41FA5}">
                      <a16:colId xmlns:a16="http://schemas.microsoft.com/office/drawing/2014/main" val="1291455950"/>
                    </a:ext>
                  </a:extLst>
                </a:gridCol>
                <a:gridCol w="717006">
                  <a:extLst>
                    <a:ext uri="{9D8B030D-6E8A-4147-A177-3AD203B41FA5}">
                      <a16:colId xmlns:a16="http://schemas.microsoft.com/office/drawing/2014/main" val="3844057181"/>
                    </a:ext>
                  </a:extLst>
                </a:gridCol>
                <a:gridCol w="717006">
                  <a:extLst>
                    <a:ext uri="{9D8B030D-6E8A-4147-A177-3AD203B41FA5}">
                      <a16:colId xmlns:a16="http://schemas.microsoft.com/office/drawing/2014/main" val="3801764894"/>
                    </a:ext>
                  </a:extLst>
                </a:gridCol>
              </a:tblGrid>
              <a:tr h="597988">
                <a:tc>
                  <a:txBody>
                    <a:bodyPr/>
                    <a:lstStyle/>
                    <a:p>
                      <a:r>
                        <a:rPr lang="en-IN" dirty="0" smtClean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36161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r>
                        <a:rPr lang="en-IN" dirty="0" smtClean="0"/>
                        <a:t>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41851"/>
                  </a:ext>
                </a:extLst>
              </a:tr>
              <a:tr h="597988">
                <a:tc>
                  <a:txBody>
                    <a:bodyPr/>
                    <a:lstStyle/>
                    <a:p>
                      <a:r>
                        <a:rPr lang="en-IN" dirty="0" smtClean="0"/>
                        <a:t>P3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58628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494227" y="4093020"/>
            <a:ext cx="618309" cy="418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3553794" y="4093019"/>
            <a:ext cx="618309" cy="418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689854" y="4093019"/>
            <a:ext cx="618309" cy="418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821908" y="4084300"/>
            <a:ext cx="618309" cy="418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S4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6904786" y="4093023"/>
            <a:ext cx="618309" cy="418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S5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1663337" y="5390606"/>
            <a:ext cx="522514" cy="50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C1</a:t>
            </a:r>
            <a:endParaRPr lang="en-IN" sz="1200" dirty="0"/>
          </a:p>
        </p:txBody>
      </p:sp>
      <p:cxnSp>
        <p:nvCxnSpPr>
          <p:cNvPr id="21" name="Straight Arrow Connector 20"/>
          <p:cNvCxnSpPr>
            <a:stCxn id="5" idx="4"/>
            <a:endCxn id="11" idx="0"/>
          </p:cNvCxnSpPr>
          <p:nvPr/>
        </p:nvCxnSpPr>
        <p:spPr>
          <a:xfrm flipH="1">
            <a:off x="1924594" y="4511031"/>
            <a:ext cx="878788" cy="87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97609" y="5375774"/>
            <a:ext cx="522514" cy="50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C2</a:t>
            </a:r>
            <a:endParaRPr lang="en-IN" sz="1200" dirty="0"/>
          </a:p>
        </p:txBody>
      </p:sp>
      <p:sp>
        <p:nvSpPr>
          <p:cNvPr id="28" name="Oval 27"/>
          <p:cNvSpPr/>
          <p:nvPr/>
        </p:nvSpPr>
        <p:spPr>
          <a:xfrm>
            <a:off x="3130279" y="5390606"/>
            <a:ext cx="522514" cy="50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P1</a:t>
            </a:r>
            <a:endParaRPr lang="en-IN" sz="1200" dirty="0"/>
          </a:p>
        </p:txBody>
      </p:sp>
      <p:sp>
        <p:nvSpPr>
          <p:cNvPr id="29" name="Oval 28"/>
          <p:cNvSpPr/>
          <p:nvPr/>
        </p:nvSpPr>
        <p:spPr>
          <a:xfrm>
            <a:off x="3862949" y="5375774"/>
            <a:ext cx="522514" cy="50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C3</a:t>
            </a:r>
            <a:endParaRPr lang="en-IN" sz="1200" dirty="0"/>
          </a:p>
        </p:txBody>
      </p:sp>
      <p:sp>
        <p:nvSpPr>
          <p:cNvPr id="30" name="Oval 29"/>
          <p:cNvSpPr/>
          <p:nvPr/>
        </p:nvSpPr>
        <p:spPr>
          <a:xfrm>
            <a:off x="4595619" y="5375773"/>
            <a:ext cx="522514" cy="50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C4</a:t>
            </a:r>
            <a:endParaRPr lang="en-IN" sz="1200" dirty="0"/>
          </a:p>
        </p:txBody>
      </p:sp>
      <p:sp>
        <p:nvSpPr>
          <p:cNvPr id="31" name="Oval 30"/>
          <p:cNvSpPr/>
          <p:nvPr/>
        </p:nvSpPr>
        <p:spPr>
          <a:xfrm>
            <a:off x="5328289" y="5375772"/>
            <a:ext cx="522514" cy="50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P2</a:t>
            </a:r>
            <a:endParaRPr lang="en-IN" sz="1200" dirty="0"/>
          </a:p>
        </p:txBody>
      </p:sp>
      <p:sp>
        <p:nvSpPr>
          <p:cNvPr id="32" name="Oval 31"/>
          <p:cNvSpPr/>
          <p:nvPr/>
        </p:nvSpPr>
        <p:spPr>
          <a:xfrm>
            <a:off x="6060959" y="5375771"/>
            <a:ext cx="522514" cy="50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P3</a:t>
            </a:r>
            <a:endParaRPr lang="en-IN" sz="1200" dirty="0"/>
          </a:p>
        </p:txBody>
      </p:sp>
      <p:sp>
        <p:nvSpPr>
          <p:cNvPr id="33" name="Oval 32"/>
          <p:cNvSpPr/>
          <p:nvPr/>
        </p:nvSpPr>
        <p:spPr>
          <a:xfrm>
            <a:off x="6792027" y="5383617"/>
            <a:ext cx="522514" cy="50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P4</a:t>
            </a:r>
            <a:endParaRPr lang="en-IN" sz="1200" dirty="0"/>
          </a:p>
        </p:txBody>
      </p:sp>
      <p:sp>
        <p:nvSpPr>
          <p:cNvPr id="34" name="Oval 33"/>
          <p:cNvSpPr/>
          <p:nvPr/>
        </p:nvSpPr>
        <p:spPr>
          <a:xfrm>
            <a:off x="7523095" y="5383617"/>
            <a:ext cx="522514" cy="50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P5</a:t>
            </a:r>
            <a:endParaRPr lang="en-IN" sz="1200" dirty="0"/>
          </a:p>
        </p:txBody>
      </p:sp>
      <p:cxnSp>
        <p:nvCxnSpPr>
          <p:cNvPr id="39" name="Straight Arrow Connector 38"/>
          <p:cNvCxnSpPr>
            <a:stCxn id="5" idx="4"/>
            <a:endCxn id="27" idx="0"/>
          </p:cNvCxnSpPr>
          <p:nvPr/>
        </p:nvCxnSpPr>
        <p:spPr>
          <a:xfrm flipH="1">
            <a:off x="2658866" y="4511031"/>
            <a:ext cx="144516" cy="86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4"/>
            <a:endCxn id="28" idx="0"/>
          </p:cNvCxnSpPr>
          <p:nvPr/>
        </p:nvCxnSpPr>
        <p:spPr>
          <a:xfrm>
            <a:off x="2803382" y="4511031"/>
            <a:ext cx="588154" cy="87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4"/>
            <a:endCxn id="29" idx="0"/>
          </p:cNvCxnSpPr>
          <p:nvPr/>
        </p:nvCxnSpPr>
        <p:spPr>
          <a:xfrm>
            <a:off x="3862949" y="4511030"/>
            <a:ext cx="261257" cy="8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4"/>
            <a:endCxn id="30" idx="0"/>
          </p:cNvCxnSpPr>
          <p:nvPr/>
        </p:nvCxnSpPr>
        <p:spPr>
          <a:xfrm>
            <a:off x="3862949" y="4511030"/>
            <a:ext cx="993927" cy="86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4"/>
            <a:endCxn id="31" idx="0"/>
          </p:cNvCxnSpPr>
          <p:nvPr/>
        </p:nvCxnSpPr>
        <p:spPr>
          <a:xfrm>
            <a:off x="3862949" y="4511030"/>
            <a:ext cx="1726597" cy="86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4"/>
            <a:endCxn id="11" idx="0"/>
          </p:cNvCxnSpPr>
          <p:nvPr/>
        </p:nvCxnSpPr>
        <p:spPr>
          <a:xfrm flipH="1">
            <a:off x="1924594" y="4511030"/>
            <a:ext cx="3074415" cy="8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4"/>
            <a:endCxn id="29" idx="0"/>
          </p:cNvCxnSpPr>
          <p:nvPr/>
        </p:nvCxnSpPr>
        <p:spPr>
          <a:xfrm flipH="1">
            <a:off x="4124206" y="4511030"/>
            <a:ext cx="874803" cy="8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4"/>
            <a:endCxn id="32" idx="0"/>
          </p:cNvCxnSpPr>
          <p:nvPr/>
        </p:nvCxnSpPr>
        <p:spPr>
          <a:xfrm>
            <a:off x="4999009" y="4511030"/>
            <a:ext cx="1323207" cy="86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4"/>
            <a:endCxn id="27" idx="0"/>
          </p:cNvCxnSpPr>
          <p:nvPr/>
        </p:nvCxnSpPr>
        <p:spPr>
          <a:xfrm flipH="1">
            <a:off x="2658866" y="4502311"/>
            <a:ext cx="3472197" cy="87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4"/>
            <a:endCxn id="30" idx="0"/>
          </p:cNvCxnSpPr>
          <p:nvPr/>
        </p:nvCxnSpPr>
        <p:spPr>
          <a:xfrm flipH="1">
            <a:off x="4856876" y="4502311"/>
            <a:ext cx="1274187" cy="87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4"/>
            <a:endCxn id="33" idx="0"/>
          </p:cNvCxnSpPr>
          <p:nvPr/>
        </p:nvCxnSpPr>
        <p:spPr>
          <a:xfrm>
            <a:off x="6131063" y="4502311"/>
            <a:ext cx="922221" cy="88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4"/>
            <a:endCxn id="28" idx="0"/>
          </p:cNvCxnSpPr>
          <p:nvPr/>
        </p:nvCxnSpPr>
        <p:spPr>
          <a:xfrm flipH="1">
            <a:off x="3391536" y="4511034"/>
            <a:ext cx="3822405" cy="87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4"/>
            <a:endCxn id="31" idx="0"/>
          </p:cNvCxnSpPr>
          <p:nvPr/>
        </p:nvCxnSpPr>
        <p:spPr>
          <a:xfrm flipH="1">
            <a:off x="5589546" y="4511034"/>
            <a:ext cx="1624395" cy="86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4"/>
            <a:endCxn id="34" idx="0"/>
          </p:cNvCxnSpPr>
          <p:nvPr/>
        </p:nvCxnSpPr>
        <p:spPr>
          <a:xfrm>
            <a:off x="7213941" y="4511034"/>
            <a:ext cx="570411" cy="87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5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361</TotalTime>
  <Words>1822</Words>
  <Application>Microsoft Office PowerPoint</Application>
  <PresentationFormat>Widescreen</PresentationFormat>
  <Paragraphs>377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Gill Sans MT</vt:lpstr>
      <vt:lpstr>Wingdings</vt:lpstr>
      <vt:lpstr>Wingdings 2</vt:lpstr>
      <vt:lpstr>Gallery</vt:lpstr>
      <vt:lpstr>     CT -111         END SEM PROJECT </vt:lpstr>
      <vt:lpstr>InDex</vt:lpstr>
      <vt:lpstr>Why Encoding is necessary? </vt:lpstr>
      <vt:lpstr>But such a situation is not possible in real life. Noise always gets added into the signal causing error in the original codeword sent . For example:-                                                                         Here, due to noise, the signal gets converted into another valid code word. As result the information gets wrongly  transmitted. </vt:lpstr>
      <vt:lpstr>PowerPoint Presentation</vt:lpstr>
      <vt:lpstr>Product code</vt:lpstr>
      <vt:lpstr>What is Product code?</vt:lpstr>
      <vt:lpstr>What is H matrix?</vt:lpstr>
      <vt:lpstr>Generation of H Matrix</vt:lpstr>
      <vt:lpstr>PowerPoint Presentation</vt:lpstr>
      <vt:lpstr>PowerPoint Presentation</vt:lpstr>
      <vt:lpstr>So the code for this is </vt:lpstr>
      <vt:lpstr>Simulation</vt:lpstr>
      <vt:lpstr>Encoding</vt:lpstr>
      <vt:lpstr>How it is done</vt:lpstr>
      <vt:lpstr>PowerPoint Presentation</vt:lpstr>
      <vt:lpstr>NOW THE CODE FOR THIS IS</vt:lpstr>
      <vt:lpstr>Simulation</vt:lpstr>
      <vt:lpstr>Decoding for product code and LDPC code</vt:lpstr>
      <vt:lpstr>Correcting the Errors : Theoretically</vt:lpstr>
      <vt:lpstr>Correcting the Errors : Theoretically</vt:lpstr>
      <vt:lpstr>Correcting the Errors : Theoretically</vt:lpstr>
      <vt:lpstr>Correcting the Errors : Theoretically</vt:lpstr>
      <vt:lpstr>Correcting the Errors : Theoretically</vt:lpstr>
      <vt:lpstr>Correcting the Errors : Theoretically</vt:lpstr>
      <vt:lpstr>Now the code is</vt:lpstr>
      <vt:lpstr>Simulation</vt:lpstr>
      <vt:lpstr>PowerPoint Presentation</vt:lpstr>
      <vt:lpstr>Viterbi</vt:lpstr>
      <vt:lpstr>Encoder</vt:lpstr>
      <vt:lpstr>PowerPoint Presentation</vt:lpstr>
      <vt:lpstr>Now code for its encoding is</vt:lpstr>
      <vt:lpstr>Simulation</vt:lpstr>
      <vt:lpstr>Decoding</vt:lpstr>
      <vt:lpstr>Trails whose help we seek</vt:lpstr>
      <vt:lpstr>code for decoding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-111        END SEM PROJECT</dc:title>
  <dc:creator>Meet Raval</dc:creator>
  <cp:lastModifiedBy>Rushiraj Baxi</cp:lastModifiedBy>
  <cp:revision>51</cp:revision>
  <dcterms:created xsi:type="dcterms:W3CDTF">2018-04-30T13:22:15Z</dcterms:created>
  <dcterms:modified xsi:type="dcterms:W3CDTF">2018-01-31T03:27:45Z</dcterms:modified>
</cp:coreProperties>
</file>