
<file path=[Content_Types].xml><?xml version="1.0" encoding="utf-8"?>
<Types xmlns="http://schemas.openxmlformats.org/package/2006/content-types">
  <Default Extension="xml" ContentType="application/xml"/>
  <Default Extension="svg" ContentType="image/svg+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wdp" ContentType="image/vnd.ms-photo"/>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 id="2147483821" r:id="rId5"/>
    <p:sldMasterId id="2147483833" r:id="rId6"/>
    <p:sldMasterId id="2147483857" r:id="rId7"/>
  </p:sldMasterIdLst>
  <p:notesMasterIdLst>
    <p:notesMasterId r:id="rId57"/>
  </p:notesMasterIdLst>
  <p:sldIdLst>
    <p:sldId id="256" r:id="rId8"/>
    <p:sldId id="262" r:id="rId9"/>
    <p:sldId id="263" r:id="rId10"/>
    <p:sldId id="264" r:id="rId11"/>
    <p:sldId id="265" r:id="rId12"/>
    <p:sldId id="266" r:id="rId13"/>
    <p:sldId id="267" r:id="rId14"/>
    <p:sldId id="269" r:id="rId15"/>
    <p:sldId id="270" r:id="rId16"/>
    <p:sldId id="261" r:id="rId17"/>
    <p:sldId id="273" r:id="rId18"/>
    <p:sldId id="271" r:id="rId19"/>
    <p:sldId id="317" r:id="rId20"/>
    <p:sldId id="316" r:id="rId21"/>
    <p:sldId id="275" r:id="rId22"/>
    <p:sldId id="276" r:id="rId23"/>
    <p:sldId id="277" r:id="rId24"/>
    <p:sldId id="280" r:id="rId25"/>
    <p:sldId id="282" r:id="rId26"/>
    <p:sldId id="283" r:id="rId27"/>
    <p:sldId id="284" r:id="rId28"/>
    <p:sldId id="285" r:id="rId29"/>
    <p:sldId id="286" r:id="rId30"/>
    <p:sldId id="287" r:id="rId31"/>
    <p:sldId id="288" r:id="rId32"/>
    <p:sldId id="289" r:id="rId33"/>
    <p:sldId id="291" r:id="rId34"/>
    <p:sldId id="292" r:id="rId35"/>
    <p:sldId id="293" r:id="rId36"/>
    <p:sldId id="294" r:id="rId37"/>
    <p:sldId id="295" r:id="rId38"/>
    <p:sldId id="296" r:id="rId39"/>
    <p:sldId id="297" r:id="rId40"/>
    <p:sldId id="298" r:id="rId41"/>
    <p:sldId id="299" r:id="rId42"/>
    <p:sldId id="300" r:id="rId43"/>
    <p:sldId id="301" r:id="rId44"/>
    <p:sldId id="310" r:id="rId45"/>
    <p:sldId id="320" r:id="rId46"/>
    <p:sldId id="322" r:id="rId47"/>
    <p:sldId id="304" r:id="rId48"/>
    <p:sldId id="305" r:id="rId49"/>
    <p:sldId id="303" r:id="rId50"/>
    <p:sldId id="306" r:id="rId51"/>
    <p:sldId id="307" r:id="rId52"/>
    <p:sldId id="311" r:id="rId53"/>
    <p:sldId id="258" r:id="rId54"/>
    <p:sldId id="308" r:id="rId55"/>
    <p:sldId id="26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46" autoAdjust="0"/>
  </p:normalViewPr>
  <p:slideViewPr>
    <p:cSldViewPr snapToGrid="0">
      <p:cViewPr>
        <p:scale>
          <a:sx n="100" d="100"/>
          <a:sy n="100" d="100"/>
        </p:scale>
        <p:origin x="104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 Target="slides/slide1.xml"/><Relationship Id="rId9" Type="http://schemas.openxmlformats.org/officeDocument/2006/relationships/slide" Target="slides/slide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chemeClr val="accent6"/>
              </a:solidFill>
              <a:ln w="19050">
                <a:noFill/>
              </a:ln>
              <a:effectLst/>
            </c:spPr>
            <c:extLst xmlns:c16r2="http://schemas.microsoft.com/office/drawing/2015/06/chart">
              <c:ext xmlns:c16="http://schemas.microsoft.com/office/drawing/2014/chart" uri="{C3380CC4-5D6E-409C-BE32-E72D297353CC}">
                <c16:uniqueId val="{00000001-85A0-4D08-B4CB-473E33CE814B}"/>
              </c:ext>
            </c:extLst>
          </c:dPt>
          <c:dPt>
            <c:idx val="1"/>
            <c:bubble3D val="0"/>
            <c:spPr>
              <a:solidFill>
                <a:schemeClr val="tx1">
                  <a:lumMod val="65000"/>
                  <a:lumOff val="35000"/>
                </a:schemeClr>
              </a:solidFill>
              <a:ln w="19050">
                <a:noFill/>
              </a:ln>
              <a:effectLst/>
            </c:spPr>
            <c:extLst xmlns:c16r2="http://schemas.microsoft.com/office/drawing/2015/06/chart">
              <c:ext xmlns:c16="http://schemas.microsoft.com/office/drawing/2014/chart" uri="{C3380CC4-5D6E-409C-BE32-E72D297353CC}">
                <c16:uniqueId val="{00000003-85A0-4D08-B4CB-473E33CE814B}"/>
              </c:ext>
            </c:extLst>
          </c:dPt>
          <c:dPt>
            <c:idx val="2"/>
            <c:bubble3D val="0"/>
            <c:spPr>
              <a:solidFill>
                <a:schemeClr val="accent1"/>
              </a:solidFill>
              <a:ln w="19050">
                <a:noFill/>
              </a:ln>
              <a:effectLst/>
            </c:spPr>
            <c:extLst xmlns:c16r2="http://schemas.microsoft.com/office/drawing/2015/06/chart">
              <c:ext xmlns:c16="http://schemas.microsoft.com/office/drawing/2014/chart" uri="{C3380CC4-5D6E-409C-BE32-E72D297353CC}">
                <c16:uniqueId val="{00000005-85A0-4D08-B4CB-473E33CE814B}"/>
              </c:ext>
            </c:extLst>
          </c:dPt>
          <c:dPt>
            <c:idx val="3"/>
            <c:bubble3D val="0"/>
            <c:spPr>
              <a:solidFill>
                <a:schemeClr val="bg1">
                  <a:lumMod val="95000"/>
                </a:schemeClr>
              </a:solidFill>
              <a:ln w="19050">
                <a:noFill/>
              </a:ln>
              <a:effectLst/>
            </c:spPr>
            <c:extLst xmlns:c16r2="http://schemas.microsoft.com/office/drawing/2015/06/chart">
              <c:ext xmlns:c16="http://schemas.microsoft.com/office/drawing/2014/chart" uri="{C3380CC4-5D6E-409C-BE32-E72D297353CC}">
                <c16:uniqueId val="{00000007-85A0-4D08-B4CB-473E33CE814B}"/>
              </c:ext>
            </c:extLst>
          </c:dPt>
          <c:val>
            <c:numRef>
              <c:f>Sheet1!$B$2:$B$5</c:f>
              <c:numCache>
                <c:formatCode>General</c:formatCode>
                <c:ptCount val="4"/>
                <c:pt idx="0">
                  <c:v>82000.0</c:v>
                </c:pt>
                <c:pt idx="1">
                  <c:v>32000.0</c:v>
                </c:pt>
                <c:pt idx="2">
                  <c:v>14000.0</c:v>
                </c:pt>
                <c:pt idx="3">
                  <c:v>12000.0</c:v>
                </c:pt>
              </c:numCache>
            </c:numRef>
          </c:val>
          <c:extLst xmlns:c16r2="http://schemas.microsoft.com/office/drawing/2015/06/chart">
            <c:ext xmlns:c16="http://schemas.microsoft.com/office/drawing/2014/chart" uri="{C3380CC4-5D6E-409C-BE32-E72D297353CC}">
              <c16:uniqueId val="{00000008-85A0-4D08-B4CB-473E33CE814B}"/>
            </c:ext>
            <c:ext xmlns:c15="http://schemas.microsoft.com/office/drawing/2012/chart" uri="{02D57815-91ED-43cb-92C2-25804820EDAC}">
              <c15:filteredSeriesTitle>
                <c15:tx>
                  <c:strRef>
                    <c:extLst xmlns:c16r2="http://schemas.microsoft.com/office/drawing/2015/06/chart" xmlns:c16="http://schemas.microsoft.com/office/drawing/2014/char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xmlns:c16r2="http://schemas.microsoft.com/office/drawing/2015/06/chart">
                      <c:ext uri="{02D57815-91ED-43cb-92C2-25804820EDAC}">
                        <c15:formulaRef>
                          <c15:sqref>Sheet1!$A$2:$A$5</c15:sqref>
                        </c15:formulaRef>
                      </c:ext>
                    </c:extLst>
                    <c:strCache>
                      <c:ptCount val="4"/>
                      <c:pt idx="0">
                        <c:v>Part 1</c:v>
                      </c:pt>
                      <c:pt idx="1">
                        <c:v>Part 2</c:v>
                      </c:pt>
                      <c:pt idx="2">
                        <c:v>Part 3</c:v>
                      </c:pt>
                      <c:pt idx="3">
                        <c:v>Part 4</c:v>
                      </c:pt>
                    </c:strCache>
                  </c:strRef>
                </c15:cat>
              </c15:filteredCategoryTitle>
            </c:ext>
          </c:extLst>
        </c:ser>
        <c:dLbls>
          <c:showLegendKey val="0"/>
          <c:showVal val="0"/>
          <c:showCatName val="0"/>
          <c:showSerName val="0"/>
          <c:showPercent val="0"/>
          <c:showBubbleSize val="0"/>
          <c:showLeaderLines val="0"/>
        </c:dLbls>
        <c:firstSliceAng val="16"/>
        <c:holeSize val="90"/>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diagrams/_rels/data1.xml.rels><?xml version="1.0" encoding="UTF-8" standalone="yes"?>
<Relationships xmlns="http://schemas.openxmlformats.org/package/2006/relationships"><Relationship Id="rId4" Type="http://schemas.openxmlformats.org/officeDocument/2006/relationships/image" Target="../media/image5.svg"/><Relationship Id="rId5" Type="http://schemas.openxmlformats.org/officeDocument/2006/relationships/image" Target="../media/image6.png"/><Relationship Id="rId1" Type="http://schemas.openxmlformats.org/officeDocument/2006/relationships/image" Target="../media/image4.jpg"/><Relationship Id="rId2" Type="http://schemas.openxmlformats.org/officeDocument/2006/relationships/image" Target="../media/image5.png"/></Relationships>
</file>

<file path=ppt/diagrams/_rels/data2.xml.rels><?xml version="1.0" encoding="UTF-8" standalone="yes"?>
<Relationships xmlns="http://schemas.openxmlformats.org/package/2006/relationships"><Relationship Id="rId4" Type="http://schemas.openxmlformats.org/officeDocument/2006/relationships/image" Target="../media/image5.svg"/><Relationship Id="rId5" Type="http://schemas.openxmlformats.org/officeDocument/2006/relationships/image" Target="../media/image6.png"/><Relationship Id="rId1" Type="http://schemas.openxmlformats.org/officeDocument/2006/relationships/image" Target="../media/image4.jpg"/><Relationship Id="rId2" Type="http://schemas.openxmlformats.org/officeDocument/2006/relationships/image" Target="../media/image5.png"/></Relationships>
</file>

<file path=ppt/diagrams/_rels/data3.xml.rels><?xml version="1.0" encoding="UTF-8" standalone="yes"?>
<Relationships xmlns="http://schemas.openxmlformats.org/package/2006/relationships"><Relationship Id="rId4" Type="http://schemas.openxmlformats.org/officeDocument/2006/relationships/image" Target="../media/image5.svg"/><Relationship Id="rId5" Type="http://schemas.openxmlformats.org/officeDocument/2006/relationships/image" Target="../media/image6.png"/><Relationship Id="rId1" Type="http://schemas.openxmlformats.org/officeDocument/2006/relationships/image" Target="../media/image4.jpg"/><Relationship Id="rId2" Type="http://schemas.openxmlformats.org/officeDocument/2006/relationships/image" Target="../media/image5.png"/></Relationships>
</file>

<file path=ppt/diagrams/_rels/drawing1.xml.rels><?xml version="1.0" encoding="UTF-8" standalone="yes"?>
<Relationships xmlns="http://schemas.openxmlformats.org/package/2006/relationships"><Relationship Id="rId4" Type="http://schemas.openxmlformats.org/officeDocument/2006/relationships/image" Target="../media/image5.svg"/><Relationship Id="rId5" Type="http://schemas.openxmlformats.org/officeDocument/2006/relationships/image" Target="../media/image6.png"/><Relationship Id="rId1" Type="http://schemas.openxmlformats.org/officeDocument/2006/relationships/image" Target="../media/image4.jpg"/><Relationship Id="rId2" Type="http://schemas.openxmlformats.org/officeDocument/2006/relationships/image" Target="../media/image5.png"/></Relationships>
</file>

<file path=ppt/diagrams/_rels/drawing2.xml.rels><?xml version="1.0" encoding="UTF-8" standalone="yes"?>
<Relationships xmlns="http://schemas.openxmlformats.org/package/2006/relationships"><Relationship Id="rId4" Type="http://schemas.openxmlformats.org/officeDocument/2006/relationships/image" Target="../media/image5.svg"/><Relationship Id="rId5" Type="http://schemas.openxmlformats.org/officeDocument/2006/relationships/image" Target="../media/image6.png"/><Relationship Id="rId1" Type="http://schemas.openxmlformats.org/officeDocument/2006/relationships/image" Target="../media/image4.jpg"/><Relationship Id="rId2" Type="http://schemas.openxmlformats.org/officeDocument/2006/relationships/image" Target="../media/image5.png"/></Relationships>
</file>

<file path=ppt/diagrams/_rels/drawing3.xml.rels><?xml version="1.0" encoding="UTF-8" standalone="yes"?>
<Relationships xmlns="http://schemas.openxmlformats.org/package/2006/relationships"><Relationship Id="rId4" Type="http://schemas.openxmlformats.org/officeDocument/2006/relationships/image" Target="../media/image5.svg"/><Relationship Id="rId5" Type="http://schemas.openxmlformats.org/officeDocument/2006/relationships/image" Target="../media/image6.png"/><Relationship Id="rId1" Type="http://schemas.openxmlformats.org/officeDocument/2006/relationships/image" Target="../media/image4.jpg"/><Relationship Id="rId2"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91A66877-AC1C-46D9-BF2C-6024B638DEA9}">
      <dgm:prSet phldrT="[Text]"/>
      <dgm:spPr/>
      <dgm:t>
        <a:bodyPr/>
        <a:lstStyle/>
        <a:p>
          <a:pPr>
            <a:lnSpc>
              <a:spcPct val="100000"/>
            </a:lnSpc>
            <a:defRPr cap="all"/>
          </a:pPr>
          <a:r>
            <a:rPr lang="en-US" dirty="0" smtClean="0"/>
            <a:t>Channel</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4389E84B-1672-D448-B266-44A2150FC6A0}">
      <dgm:prSet/>
      <dgm:spPr/>
      <dgm:t>
        <a:bodyPr/>
        <a:lstStyle/>
        <a:p>
          <a:r>
            <a:rPr lang="en-US" dirty="0" smtClean="0"/>
            <a:t>DECODING</a:t>
          </a:r>
          <a:endParaRPr lang="en-US" dirty="0"/>
        </a:p>
      </dgm:t>
    </dgm:pt>
    <dgm:pt modelId="{37D1F100-8FAB-8D45-8087-860F8218342E}" type="parTrans" cxnId="{450ACB37-033B-9545-8676-9A7D8681263E}">
      <dgm:prSet/>
      <dgm:spPr/>
      <dgm:t>
        <a:bodyPr/>
        <a:lstStyle/>
        <a:p>
          <a:endParaRPr lang="en-US"/>
        </a:p>
      </dgm:t>
    </dgm:pt>
    <dgm:pt modelId="{EC58621D-734D-3A4A-BEB3-F4C7066EF0DE}" type="sibTrans" cxnId="{450ACB37-033B-9545-8676-9A7D8681263E}">
      <dgm:prSet/>
      <dgm:spPr/>
      <dgm:t>
        <a:bodyPr/>
        <a:lstStyle/>
        <a:p>
          <a:endParaRPr lang="en-US"/>
        </a:p>
      </dgm:t>
    </dgm:pt>
    <dgm:pt modelId="{1BCB9492-7C9C-784E-9063-5961CAA1020F}">
      <dgm:prSet phldrT="[Text]"/>
      <dgm:spPr/>
      <dgm:t>
        <a:bodyPr/>
        <a:lstStyle/>
        <a:p>
          <a:pPr>
            <a:defRPr cap="all"/>
          </a:pPr>
          <a:r>
            <a:rPr lang="en-ZA" dirty="0" smtClean="0"/>
            <a:t>Encoding</a:t>
          </a:r>
          <a:endParaRPr lang="en-US" dirty="0"/>
        </a:p>
      </dgm:t>
    </dgm:pt>
    <dgm:pt modelId="{E10206E6-7072-334A-9EFF-BEA90BF6B655}" type="parTrans" cxnId="{41A9D94C-CD91-6047-84F4-CB07284387D1}">
      <dgm:prSet/>
      <dgm:spPr/>
      <dgm:t>
        <a:bodyPr/>
        <a:lstStyle/>
        <a:p>
          <a:endParaRPr lang="en-US"/>
        </a:p>
      </dgm:t>
    </dgm:pt>
    <dgm:pt modelId="{4F420A45-9DD0-3A49-B13D-5CC804A558BE}" type="sibTrans" cxnId="{41A9D94C-CD91-6047-84F4-CB07284387D1}">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54569CE-6224-0E41-9B21-4BBEB0B0010B}" type="pres">
      <dgm:prSet presAssocID="{1BCB9492-7C9C-784E-9063-5961CAA1020F}" presName="compNode" presStyleCnt="0"/>
      <dgm:spPr/>
    </dgm:pt>
    <dgm:pt modelId="{BF418B09-3245-F843-9A42-B67D008A4F44}" type="pres">
      <dgm:prSet presAssocID="{1BCB9492-7C9C-784E-9063-5961CAA1020F}" presName="iconBgRect" presStyleLbl="bgShp" presStyleIdx="0" presStyleCnt="3"/>
      <dgm:spPr/>
    </dgm:pt>
    <dgm:pt modelId="{FEE442FA-0267-924F-BCE9-9E9D81B3DB9B}" type="pres">
      <dgm:prSet presAssocID="{1BCB9492-7C9C-784E-9063-5961CAA1020F}" presName="iconRect" presStyleLbl="node1" presStyleIdx="0" presStyleCnt="3" custScaleX="119500"/>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2000" r="-12000"/>
          </a:stretch>
        </a:blipFill>
      </dgm:spPr>
    </dgm:pt>
    <dgm:pt modelId="{01D2C9A5-D515-D94A-899E-C4CCB49DB9DB}" type="pres">
      <dgm:prSet presAssocID="{1BCB9492-7C9C-784E-9063-5961CAA1020F}" presName="spaceRect" presStyleCnt="0"/>
      <dgm:spPr/>
    </dgm:pt>
    <dgm:pt modelId="{EFF0A948-9AC1-CE4E-BC48-78B210373C2A}" type="pres">
      <dgm:prSet presAssocID="{1BCB9492-7C9C-784E-9063-5961CAA1020F}" presName="textRect" presStyleLbl="revTx" presStyleIdx="0" presStyleCnt="3">
        <dgm:presLayoutVars>
          <dgm:chMax val="1"/>
          <dgm:chPref val="1"/>
        </dgm:presLayoutVars>
      </dgm:prSet>
      <dgm:spPr/>
      <dgm:t>
        <a:bodyPr/>
        <a:lstStyle/>
        <a:p>
          <a:endParaRPr lang="en-US"/>
        </a:p>
      </dgm:t>
    </dgm:pt>
    <dgm:pt modelId="{9DDAE55D-08B8-0B49-A6B8-FF78BA592E35}" type="pres">
      <dgm:prSet presAssocID="{4F420A45-9DD0-3A49-B13D-5CC804A558BE}"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3"/>
      <dgm:spPr/>
    </dgm:pt>
    <dgm:pt modelId="{25E3B37B-74D0-4A88-B4DE-941AD611607D}" type="pres">
      <dgm:prSet presAssocID="{91A66877-AC1C-46D9-BF2C-6024B638DEA9}"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Satellite"/>
        </a:ext>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3">
        <dgm:presLayoutVars>
          <dgm:chMax val="1"/>
          <dgm:chPref val="1"/>
        </dgm:presLayoutVars>
      </dgm:prSet>
      <dgm:spPr/>
      <dgm:t>
        <a:bodyPr/>
        <a:lstStyle/>
        <a:p>
          <a:endParaRPr lang="en-US"/>
        </a:p>
      </dgm:t>
    </dgm:pt>
    <dgm:pt modelId="{3415AE4C-1FA3-4F9C-B78C-46AB8BC3FA98}" type="pres">
      <dgm:prSet presAssocID="{BFCE4A28-C381-46FF-935A-B11534EF7D87}" presName="sibTrans" presStyleCnt="0"/>
      <dgm:spPr/>
    </dgm:pt>
    <dgm:pt modelId="{45C9F462-2C2C-6041-94D6-131D7B94F1AB}" type="pres">
      <dgm:prSet presAssocID="{4389E84B-1672-D448-B266-44A2150FC6A0}" presName="compNode" presStyleCnt="0"/>
      <dgm:spPr/>
    </dgm:pt>
    <dgm:pt modelId="{B3FE31FD-D539-CD4A-92ED-B2D1FA3DE8F4}" type="pres">
      <dgm:prSet presAssocID="{4389E84B-1672-D448-B266-44A2150FC6A0}" presName="iconBgRect" presStyleLbl="bgShp" presStyleIdx="2" presStyleCnt="3"/>
      <dgm:spPr/>
    </dgm:pt>
    <dgm:pt modelId="{6E052F4F-4526-074B-94B5-7212002A252B}" type="pres">
      <dgm:prSet presAssocID="{4389E84B-1672-D448-B266-44A2150FC6A0}" presName="iconRect" presStyleLbl="node1" presStyleIdx="2" presStyleCnt="3"/>
      <dgm:spPr>
        <a:blipFill>
          <a:blip xmlns:r="http://schemas.openxmlformats.org/officeDocument/2006/relationships" r:embed="rId5">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pt>
    <dgm:pt modelId="{53BBD5BA-CE54-F646-92CB-312FD3BF054D}" type="pres">
      <dgm:prSet presAssocID="{4389E84B-1672-D448-B266-44A2150FC6A0}" presName="spaceRect" presStyleCnt="0"/>
      <dgm:spPr/>
    </dgm:pt>
    <dgm:pt modelId="{7785B568-8CCD-6D44-A23A-26CE8AC2E8F5}" type="pres">
      <dgm:prSet presAssocID="{4389E84B-1672-D448-B266-44A2150FC6A0}" presName="textRect" presStyleLbl="revTx" presStyleIdx="2" presStyleCnt="3">
        <dgm:presLayoutVars>
          <dgm:chMax val="1"/>
          <dgm:chPref val="1"/>
        </dgm:presLayoutVars>
      </dgm:prSet>
      <dgm:spPr/>
      <dgm:t>
        <a:bodyPr/>
        <a:lstStyle/>
        <a:p>
          <a:endParaRPr lang="en-US"/>
        </a:p>
      </dgm:t>
    </dgm:pt>
  </dgm:ptLst>
  <dgm:cxnLst>
    <dgm:cxn modelId="{0A57BEF4-F5AF-DA43-B3F3-835EF8051BF1}" type="presOf" srcId="{91A66877-AC1C-46D9-BF2C-6024B638DEA9}" destId="{B87C32D5-7B07-49E2-84BD-BC5A516ABFE6}" srcOrd="0" destOrd="0" presId="urn:microsoft.com/office/officeart/2018/5/layout/IconCircleLabelList"/>
    <dgm:cxn modelId="{7EEDE58B-481E-7C4D-8B4D-AE699966ABB6}" type="presOf" srcId="{1BCB9492-7C9C-784E-9063-5961CAA1020F}" destId="{EFF0A948-9AC1-CE4E-BC48-78B210373C2A}" srcOrd="0" destOrd="0" presId="urn:microsoft.com/office/officeart/2018/5/layout/IconCircleLabelList"/>
    <dgm:cxn modelId="{7F0DAB6F-9257-4F2D-B31A-3418F73F6952}" srcId="{7D9C16A6-8C48-4165-8DAF-8C957C12A8FA}" destId="{91A66877-AC1C-46D9-BF2C-6024B638DEA9}" srcOrd="1" destOrd="0" parTransId="{913FED05-DF41-48A7-B1F8-81937A468EF9}" sibTransId="{BFCE4A28-C381-46FF-935A-B11534EF7D87}"/>
    <dgm:cxn modelId="{41A9D94C-CD91-6047-84F4-CB07284387D1}" srcId="{7D9C16A6-8C48-4165-8DAF-8C957C12A8FA}" destId="{1BCB9492-7C9C-784E-9063-5961CAA1020F}" srcOrd="0" destOrd="0" parTransId="{E10206E6-7072-334A-9EFF-BEA90BF6B655}" sibTransId="{4F420A45-9DD0-3A49-B13D-5CC804A558BE}"/>
    <dgm:cxn modelId="{2073A8C3-B762-E542-A411-32810065A0A1}" type="presOf" srcId="{4389E84B-1672-D448-B266-44A2150FC6A0}" destId="{7785B568-8CCD-6D44-A23A-26CE8AC2E8F5}" srcOrd="0" destOrd="0" presId="urn:microsoft.com/office/officeart/2018/5/layout/IconCircleLabelList"/>
    <dgm:cxn modelId="{0400886E-8A1A-44C2-95A7-DB0EF4911494}" srcId="{91A66877-AC1C-46D9-BF2C-6024B638DEA9}" destId="{76CC3289-2662-43F0-A3C6-BA04A135F08C}" srcOrd="0" destOrd="0" parTransId="{D46DB4DA-1442-4ECE-89FE-BBB1E3489E3D}" sibTransId="{FA28C9D6-476E-43CD-BA23-D6D990FD78D0}"/>
    <dgm:cxn modelId="{450ACB37-033B-9545-8676-9A7D8681263E}" srcId="{7D9C16A6-8C48-4165-8DAF-8C957C12A8FA}" destId="{4389E84B-1672-D448-B266-44A2150FC6A0}" srcOrd="2" destOrd="0" parTransId="{37D1F100-8FAB-8D45-8087-860F8218342E}" sibTransId="{EC58621D-734D-3A4A-BEB3-F4C7066EF0DE}"/>
    <dgm:cxn modelId="{1DCAC474-202E-48E4-8885-832453650F99}" type="presOf" srcId="{7D9C16A6-8C48-4165-8DAF-8C957C12A8FA}" destId="{25C14C25-2A98-4731-B0BF-677AD8191C30}" srcOrd="0" destOrd="0" presId="urn:microsoft.com/office/officeart/2018/5/layout/IconCircleLabelList"/>
    <dgm:cxn modelId="{0210BDE6-66DC-CF4F-876B-B2F6EB8CD4B8}" type="presParOf" srcId="{25C14C25-2A98-4731-B0BF-677AD8191C30}" destId="{754569CE-6224-0E41-9B21-4BBEB0B0010B}" srcOrd="0" destOrd="0" presId="urn:microsoft.com/office/officeart/2018/5/layout/IconCircleLabelList"/>
    <dgm:cxn modelId="{28880745-0D36-7648-8AF0-1D7AA8735C41}" type="presParOf" srcId="{754569CE-6224-0E41-9B21-4BBEB0B0010B}" destId="{BF418B09-3245-F843-9A42-B67D008A4F44}" srcOrd="0" destOrd="0" presId="urn:microsoft.com/office/officeart/2018/5/layout/IconCircleLabelList"/>
    <dgm:cxn modelId="{355074A5-F7D5-F546-AF47-72EF99D3F605}" type="presParOf" srcId="{754569CE-6224-0E41-9B21-4BBEB0B0010B}" destId="{FEE442FA-0267-924F-BCE9-9E9D81B3DB9B}" srcOrd="1" destOrd="0" presId="urn:microsoft.com/office/officeart/2018/5/layout/IconCircleLabelList"/>
    <dgm:cxn modelId="{2386B579-03B6-684B-9737-9FB15E4CC296}" type="presParOf" srcId="{754569CE-6224-0E41-9B21-4BBEB0B0010B}" destId="{01D2C9A5-D515-D94A-899E-C4CCB49DB9DB}" srcOrd="2" destOrd="0" presId="urn:microsoft.com/office/officeart/2018/5/layout/IconCircleLabelList"/>
    <dgm:cxn modelId="{82943588-0944-BE4A-A02F-75DF8671ACC8}" type="presParOf" srcId="{754569CE-6224-0E41-9B21-4BBEB0B0010B}" destId="{EFF0A948-9AC1-CE4E-BC48-78B210373C2A}" srcOrd="3" destOrd="0" presId="urn:microsoft.com/office/officeart/2018/5/layout/IconCircleLabelList"/>
    <dgm:cxn modelId="{1301F358-74E6-0B42-9925-D07D025003F6}" type="presParOf" srcId="{25C14C25-2A98-4731-B0BF-677AD8191C30}" destId="{9DDAE55D-08B8-0B49-A6B8-FF78BA592E35}" srcOrd="1" destOrd="0" presId="urn:microsoft.com/office/officeart/2018/5/layout/IconCircleLabelList"/>
    <dgm:cxn modelId="{59B49F2A-0F8F-A74F-B363-5BDA4C041BCD}" type="presParOf" srcId="{25C14C25-2A98-4731-B0BF-677AD8191C30}" destId="{BE6E5E78-2FF3-4F40-80FF-8626E060970A}" srcOrd="2" destOrd="0" presId="urn:microsoft.com/office/officeart/2018/5/layout/IconCircleLabelList"/>
    <dgm:cxn modelId="{3FF3412B-262C-6444-8B94-08650A3F70A3}" type="presParOf" srcId="{BE6E5E78-2FF3-4F40-80FF-8626E060970A}" destId="{AE6D994C-35CC-4E2D-93F7-0749D531DB38}" srcOrd="0" destOrd="0" presId="urn:microsoft.com/office/officeart/2018/5/layout/IconCircleLabelList"/>
    <dgm:cxn modelId="{7ED678A7-FECD-F641-AFFC-5A1120B4B33B}" type="presParOf" srcId="{BE6E5E78-2FF3-4F40-80FF-8626E060970A}" destId="{25E3B37B-74D0-4A88-B4DE-941AD611607D}" srcOrd="1" destOrd="0" presId="urn:microsoft.com/office/officeart/2018/5/layout/IconCircleLabelList"/>
    <dgm:cxn modelId="{0EE07780-4B0A-4F43-8A71-1F42D89CF889}" type="presParOf" srcId="{BE6E5E78-2FF3-4F40-80FF-8626E060970A}" destId="{D43D9762-97CA-499D-8A22-68E4735A6BBF}" srcOrd="2" destOrd="0" presId="urn:microsoft.com/office/officeart/2018/5/layout/IconCircleLabelList"/>
    <dgm:cxn modelId="{AA8D605B-3004-D94B-B47B-C09871792CD0}" type="presParOf" srcId="{BE6E5E78-2FF3-4F40-80FF-8626E060970A}" destId="{B87C32D5-7B07-49E2-84BD-BC5A516ABFE6}" srcOrd="3" destOrd="0" presId="urn:microsoft.com/office/officeart/2018/5/layout/IconCircleLabelList"/>
    <dgm:cxn modelId="{0E107E58-5C50-1849-8CF3-D396BD7A6696}" type="presParOf" srcId="{25C14C25-2A98-4731-B0BF-677AD8191C30}" destId="{3415AE4C-1FA3-4F9C-B78C-46AB8BC3FA98}" srcOrd="3" destOrd="0" presId="urn:microsoft.com/office/officeart/2018/5/layout/IconCircleLabelList"/>
    <dgm:cxn modelId="{70624A23-543F-0844-938D-F2CA8D3D03D5}" type="presParOf" srcId="{25C14C25-2A98-4731-B0BF-677AD8191C30}" destId="{45C9F462-2C2C-6041-94D6-131D7B94F1AB}" srcOrd="4" destOrd="0" presId="urn:microsoft.com/office/officeart/2018/5/layout/IconCircleLabelList"/>
    <dgm:cxn modelId="{96E0294C-3A80-D549-A81C-961826839BD7}" type="presParOf" srcId="{45C9F462-2C2C-6041-94D6-131D7B94F1AB}" destId="{B3FE31FD-D539-CD4A-92ED-B2D1FA3DE8F4}" srcOrd="0" destOrd="0" presId="urn:microsoft.com/office/officeart/2018/5/layout/IconCircleLabelList"/>
    <dgm:cxn modelId="{8C341069-EDAA-F940-BA84-80EE832618DE}" type="presParOf" srcId="{45C9F462-2C2C-6041-94D6-131D7B94F1AB}" destId="{6E052F4F-4526-074B-94B5-7212002A252B}" srcOrd="1" destOrd="0" presId="urn:microsoft.com/office/officeart/2018/5/layout/IconCircleLabelList"/>
    <dgm:cxn modelId="{6E282F46-6565-7A49-B3EA-3080E91DE4DB}" type="presParOf" srcId="{45C9F462-2C2C-6041-94D6-131D7B94F1AB}" destId="{53BBD5BA-CE54-F646-92CB-312FD3BF054D}" srcOrd="2" destOrd="0" presId="urn:microsoft.com/office/officeart/2018/5/layout/IconCircleLabelList"/>
    <dgm:cxn modelId="{C9EC9196-A80B-1741-8FAD-0FDEC92F006D}" type="presParOf" srcId="{45C9F462-2C2C-6041-94D6-131D7B94F1AB}" destId="{7785B568-8CCD-6D44-A23A-26CE8AC2E8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91A66877-AC1C-46D9-BF2C-6024B638DEA9}">
      <dgm:prSet phldrT="[Text]"/>
      <dgm:spPr/>
      <dgm:t>
        <a:bodyPr/>
        <a:lstStyle/>
        <a:p>
          <a:pPr>
            <a:lnSpc>
              <a:spcPct val="100000"/>
            </a:lnSpc>
            <a:defRPr cap="all"/>
          </a:pPr>
          <a:r>
            <a:rPr lang="en-US" dirty="0" smtClean="0"/>
            <a:t>Channel</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4389E84B-1672-D448-B266-44A2150FC6A0}">
      <dgm:prSet/>
      <dgm:spPr/>
      <dgm:t>
        <a:bodyPr/>
        <a:lstStyle/>
        <a:p>
          <a:r>
            <a:rPr lang="en-US" dirty="0" smtClean="0"/>
            <a:t>DECODING</a:t>
          </a:r>
          <a:endParaRPr lang="en-US" dirty="0"/>
        </a:p>
      </dgm:t>
    </dgm:pt>
    <dgm:pt modelId="{37D1F100-8FAB-8D45-8087-860F8218342E}" type="parTrans" cxnId="{450ACB37-033B-9545-8676-9A7D8681263E}">
      <dgm:prSet/>
      <dgm:spPr/>
      <dgm:t>
        <a:bodyPr/>
        <a:lstStyle/>
        <a:p>
          <a:endParaRPr lang="en-US"/>
        </a:p>
      </dgm:t>
    </dgm:pt>
    <dgm:pt modelId="{EC58621D-734D-3A4A-BEB3-F4C7066EF0DE}" type="sibTrans" cxnId="{450ACB37-033B-9545-8676-9A7D8681263E}">
      <dgm:prSet/>
      <dgm:spPr/>
      <dgm:t>
        <a:bodyPr/>
        <a:lstStyle/>
        <a:p>
          <a:endParaRPr lang="en-US"/>
        </a:p>
      </dgm:t>
    </dgm:pt>
    <dgm:pt modelId="{1BCB9492-7C9C-784E-9063-5961CAA1020F}">
      <dgm:prSet phldrT="[Text]"/>
      <dgm:spPr/>
      <dgm:t>
        <a:bodyPr/>
        <a:lstStyle/>
        <a:p>
          <a:pPr>
            <a:defRPr cap="all"/>
          </a:pPr>
          <a:r>
            <a:rPr lang="en-ZA" dirty="0" smtClean="0"/>
            <a:t>Encoding</a:t>
          </a:r>
          <a:endParaRPr lang="en-US" dirty="0"/>
        </a:p>
      </dgm:t>
    </dgm:pt>
    <dgm:pt modelId="{E10206E6-7072-334A-9EFF-BEA90BF6B655}" type="parTrans" cxnId="{41A9D94C-CD91-6047-84F4-CB07284387D1}">
      <dgm:prSet/>
      <dgm:spPr/>
      <dgm:t>
        <a:bodyPr/>
        <a:lstStyle/>
        <a:p>
          <a:endParaRPr lang="en-US"/>
        </a:p>
      </dgm:t>
    </dgm:pt>
    <dgm:pt modelId="{4F420A45-9DD0-3A49-B13D-5CC804A558BE}" type="sibTrans" cxnId="{41A9D94C-CD91-6047-84F4-CB07284387D1}">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54569CE-6224-0E41-9B21-4BBEB0B0010B}" type="pres">
      <dgm:prSet presAssocID="{1BCB9492-7C9C-784E-9063-5961CAA1020F}" presName="compNode" presStyleCnt="0"/>
      <dgm:spPr/>
    </dgm:pt>
    <dgm:pt modelId="{BF418B09-3245-F843-9A42-B67D008A4F44}" type="pres">
      <dgm:prSet presAssocID="{1BCB9492-7C9C-784E-9063-5961CAA1020F}" presName="iconBgRect" presStyleLbl="bgShp" presStyleIdx="0" presStyleCnt="3"/>
      <dgm:spPr/>
    </dgm:pt>
    <dgm:pt modelId="{FEE442FA-0267-924F-BCE9-9E9D81B3DB9B}" type="pres">
      <dgm:prSet presAssocID="{1BCB9492-7C9C-784E-9063-5961CAA1020F}" presName="iconRect" presStyleLbl="node1" presStyleIdx="0" presStyleCnt="3" custScaleX="119500"/>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2000" r="-12000"/>
          </a:stretch>
        </a:blipFill>
      </dgm:spPr>
    </dgm:pt>
    <dgm:pt modelId="{01D2C9A5-D515-D94A-899E-C4CCB49DB9DB}" type="pres">
      <dgm:prSet presAssocID="{1BCB9492-7C9C-784E-9063-5961CAA1020F}" presName="spaceRect" presStyleCnt="0"/>
      <dgm:spPr/>
    </dgm:pt>
    <dgm:pt modelId="{EFF0A948-9AC1-CE4E-BC48-78B210373C2A}" type="pres">
      <dgm:prSet presAssocID="{1BCB9492-7C9C-784E-9063-5961CAA1020F}" presName="textRect" presStyleLbl="revTx" presStyleIdx="0" presStyleCnt="3">
        <dgm:presLayoutVars>
          <dgm:chMax val="1"/>
          <dgm:chPref val="1"/>
        </dgm:presLayoutVars>
      </dgm:prSet>
      <dgm:spPr/>
      <dgm:t>
        <a:bodyPr/>
        <a:lstStyle/>
        <a:p>
          <a:endParaRPr lang="en-US"/>
        </a:p>
      </dgm:t>
    </dgm:pt>
    <dgm:pt modelId="{9DDAE55D-08B8-0B49-A6B8-FF78BA592E35}" type="pres">
      <dgm:prSet presAssocID="{4F420A45-9DD0-3A49-B13D-5CC804A558BE}"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3"/>
      <dgm:spPr/>
    </dgm:pt>
    <dgm:pt modelId="{25E3B37B-74D0-4A88-B4DE-941AD611607D}" type="pres">
      <dgm:prSet presAssocID="{91A66877-AC1C-46D9-BF2C-6024B638DEA9}"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Satellite"/>
        </a:ext>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3">
        <dgm:presLayoutVars>
          <dgm:chMax val="1"/>
          <dgm:chPref val="1"/>
        </dgm:presLayoutVars>
      </dgm:prSet>
      <dgm:spPr/>
      <dgm:t>
        <a:bodyPr/>
        <a:lstStyle/>
        <a:p>
          <a:endParaRPr lang="en-US"/>
        </a:p>
      </dgm:t>
    </dgm:pt>
    <dgm:pt modelId="{3415AE4C-1FA3-4F9C-B78C-46AB8BC3FA98}" type="pres">
      <dgm:prSet presAssocID="{BFCE4A28-C381-46FF-935A-B11534EF7D87}" presName="sibTrans" presStyleCnt="0"/>
      <dgm:spPr/>
    </dgm:pt>
    <dgm:pt modelId="{45C9F462-2C2C-6041-94D6-131D7B94F1AB}" type="pres">
      <dgm:prSet presAssocID="{4389E84B-1672-D448-B266-44A2150FC6A0}" presName="compNode" presStyleCnt="0"/>
      <dgm:spPr/>
    </dgm:pt>
    <dgm:pt modelId="{B3FE31FD-D539-CD4A-92ED-B2D1FA3DE8F4}" type="pres">
      <dgm:prSet presAssocID="{4389E84B-1672-D448-B266-44A2150FC6A0}" presName="iconBgRect" presStyleLbl="bgShp" presStyleIdx="2" presStyleCnt="3"/>
      <dgm:spPr/>
    </dgm:pt>
    <dgm:pt modelId="{6E052F4F-4526-074B-94B5-7212002A252B}" type="pres">
      <dgm:prSet presAssocID="{4389E84B-1672-D448-B266-44A2150FC6A0}" presName="iconRect" presStyleLbl="node1" presStyleIdx="2" presStyleCnt="3"/>
      <dgm:spPr>
        <a:blipFill>
          <a:blip xmlns:r="http://schemas.openxmlformats.org/officeDocument/2006/relationships" r:embed="rId5">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pt>
    <dgm:pt modelId="{53BBD5BA-CE54-F646-92CB-312FD3BF054D}" type="pres">
      <dgm:prSet presAssocID="{4389E84B-1672-D448-B266-44A2150FC6A0}" presName="spaceRect" presStyleCnt="0"/>
      <dgm:spPr/>
    </dgm:pt>
    <dgm:pt modelId="{7785B568-8CCD-6D44-A23A-26CE8AC2E8F5}" type="pres">
      <dgm:prSet presAssocID="{4389E84B-1672-D448-B266-44A2150FC6A0}" presName="textRect" presStyleLbl="revTx" presStyleIdx="2" presStyleCnt="3">
        <dgm:presLayoutVars>
          <dgm:chMax val="1"/>
          <dgm:chPref val="1"/>
        </dgm:presLayoutVars>
      </dgm:prSet>
      <dgm:spPr/>
      <dgm:t>
        <a:bodyPr/>
        <a:lstStyle/>
        <a:p>
          <a:endParaRPr lang="en-US"/>
        </a:p>
      </dgm:t>
    </dgm:pt>
  </dgm:ptLst>
  <dgm:cxnLst>
    <dgm:cxn modelId="{23FD5152-6325-5F4D-AD81-D7F8F476431F}" type="presOf" srcId="{4389E84B-1672-D448-B266-44A2150FC6A0}" destId="{7785B568-8CCD-6D44-A23A-26CE8AC2E8F5}" srcOrd="0" destOrd="0" presId="urn:microsoft.com/office/officeart/2018/5/layout/IconCircleLabelList"/>
    <dgm:cxn modelId="{7F0DAB6F-9257-4F2D-B31A-3418F73F6952}" srcId="{7D9C16A6-8C48-4165-8DAF-8C957C12A8FA}" destId="{91A66877-AC1C-46D9-BF2C-6024B638DEA9}" srcOrd="1" destOrd="0" parTransId="{913FED05-DF41-48A7-B1F8-81937A468EF9}" sibTransId="{BFCE4A28-C381-46FF-935A-B11534EF7D87}"/>
    <dgm:cxn modelId="{41A9D94C-CD91-6047-84F4-CB07284387D1}" srcId="{7D9C16A6-8C48-4165-8DAF-8C957C12A8FA}" destId="{1BCB9492-7C9C-784E-9063-5961CAA1020F}" srcOrd="0" destOrd="0" parTransId="{E10206E6-7072-334A-9EFF-BEA90BF6B655}" sibTransId="{4F420A45-9DD0-3A49-B13D-5CC804A558BE}"/>
    <dgm:cxn modelId="{0400886E-8A1A-44C2-95A7-DB0EF4911494}" srcId="{91A66877-AC1C-46D9-BF2C-6024B638DEA9}" destId="{76CC3289-2662-43F0-A3C6-BA04A135F08C}" srcOrd="0" destOrd="0" parTransId="{D46DB4DA-1442-4ECE-89FE-BBB1E3489E3D}" sibTransId="{FA28C9D6-476E-43CD-BA23-D6D990FD78D0}"/>
    <dgm:cxn modelId="{4112FBA1-0AF2-0D43-964E-EF43691FBFB3}" type="presOf" srcId="{7D9C16A6-8C48-4165-8DAF-8C957C12A8FA}" destId="{25C14C25-2A98-4731-B0BF-677AD8191C30}" srcOrd="0" destOrd="0" presId="urn:microsoft.com/office/officeart/2018/5/layout/IconCircleLabelList"/>
    <dgm:cxn modelId="{D9087A2C-80D6-E842-82E9-2493423CD691}" type="presOf" srcId="{91A66877-AC1C-46D9-BF2C-6024B638DEA9}" destId="{B87C32D5-7B07-49E2-84BD-BC5A516ABFE6}" srcOrd="0" destOrd="0" presId="urn:microsoft.com/office/officeart/2018/5/layout/IconCircleLabelList"/>
    <dgm:cxn modelId="{4557BBBA-6855-9843-ACA3-E3D04F8B888C}" type="presOf" srcId="{1BCB9492-7C9C-784E-9063-5961CAA1020F}" destId="{EFF0A948-9AC1-CE4E-BC48-78B210373C2A}" srcOrd="0" destOrd="0" presId="urn:microsoft.com/office/officeart/2018/5/layout/IconCircleLabelList"/>
    <dgm:cxn modelId="{450ACB37-033B-9545-8676-9A7D8681263E}" srcId="{7D9C16A6-8C48-4165-8DAF-8C957C12A8FA}" destId="{4389E84B-1672-D448-B266-44A2150FC6A0}" srcOrd="2" destOrd="0" parTransId="{37D1F100-8FAB-8D45-8087-860F8218342E}" sibTransId="{EC58621D-734D-3A4A-BEB3-F4C7066EF0DE}"/>
    <dgm:cxn modelId="{3488A70A-8C3F-D54C-AE46-010D672B04E8}" type="presParOf" srcId="{25C14C25-2A98-4731-B0BF-677AD8191C30}" destId="{754569CE-6224-0E41-9B21-4BBEB0B0010B}" srcOrd="0" destOrd="0" presId="urn:microsoft.com/office/officeart/2018/5/layout/IconCircleLabelList"/>
    <dgm:cxn modelId="{4CEB0C5C-6B09-A14E-B764-15A31B4B03D0}" type="presParOf" srcId="{754569CE-6224-0E41-9B21-4BBEB0B0010B}" destId="{BF418B09-3245-F843-9A42-B67D008A4F44}" srcOrd="0" destOrd="0" presId="urn:microsoft.com/office/officeart/2018/5/layout/IconCircleLabelList"/>
    <dgm:cxn modelId="{1AC8A450-EC36-7D45-A4CF-7B743646EE19}" type="presParOf" srcId="{754569CE-6224-0E41-9B21-4BBEB0B0010B}" destId="{FEE442FA-0267-924F-BCE9-9E9D81B3DB9B}" srcOrd="1" destOrd="0" presId="urn:microsoft.com/office/officeart/2018/5/layout/IconCircleLabelList"/>
    <dgm:cxn modelId="{BD009ED7-87E1-8F4B-992E-81C83584619F}" type="presParOf" srcId="{754569CE-6224-0E41-9B21-4BBEB0B0010B}" destId="{01D2C9A5-D515-D94A-899E-C4CCB49DB9DB}" srcOrd="2" destOrd="0" presId="urn:microsoft.com/office/officeart/2018/5/layout/IconCircleLabelList"/>
    <dgm:cxn modelId="{6FACE7D5-C89C-7B44-B5FC-BD22D33EFEEB}" type="presParOf" srcId="{754569CE-6224-0E41-9B21-4BBEB0B0010B}" destId="{EFF0A948-9AC1-CE4E-BC48-78B210373C2A}" srcOrd="3" destOrd="0" presId="urn:microsoft.com/office/officeart/2018/5/layout/IconCircleLabelList"/>
    <dgm:cxn modelId="{C2EEE7C1-D5EE-574D-AE5B-BDA1E57A595C}" type="presParOf" srcId="{25C14C25-2A98-4731-B0BF-677AD8191C30}" destId="{9DDAE55D-08B8-0B49-A6B8-FF78BA592E35}" srcOrd="1" destOrd="0" presId="urn:microsoft.com/office/officeart/2018/5/layout/IconCircleLabelList"/>
    <dgm:cxn modelId="{73E13372-050C-524F-919E-66DB19273C40}" type="presParOf" srcId="{25C14C25-2A98-4731-B0BF-677AD8191C30}" destId="{BE6E5E78-2FF3-4F40-80FF-8626E060970A}" srcOrd="2" destOrd="0" presId="urn:microsoft.com/office/officeart/2018/5/layout/IconCircleLabelList"/>
    <dgm:cxn modelId="{EB2FA234-404E-8B48-BCC2-1C8CA34FE349}" type="presParOf" srcId="{BE6E5E78-2FF3-4F40-80FF-8626E060970A}" destId="{AE6D994C-35CC-4E2D-93F7-0749D531DB38}" srcOrd="0" destOrd="0" presId="urn:microsoft.com/office/officeart/2018/5/layout/IconCircleLabelList"/>
    <dgm:cxn modelId="{C966B081-7C08-5D4D-86F8-32F860ABA5DC}" type="presParOf" srcId="{BE6E5E78-2FF3-4F40-80FF-8626E060970A}" destId="{25E3B37B-74D0-4A88-B4DE-941AD611607D}" srcOrd="1" destOrd="0" presId="urn:microsoft.com/office/officeart/2018/5/layout/IconCircleLabelList"/>
    <dgm:cxn modelId="{E84745A5-0078-924E-86F2-40ECF1730B83}" type="presParOf" srcId="{BE6E5E78-2FF3-4F40-80FF-8626E060970A}" destId="{D43D9762-97CA-499D-8A22-68E4735A6BBF}" srcOrd="2" destOrd="0" presId="urn:microsoft.com/office/officeart/2018/5/layout/IconCircleLabelList"/>
    <dgm:cxn modelId="{C96807F4-6432-CA4F-9DD5-C24D61E6B268}" type="presParOf" srcId="{BE6E5E78-2FF3-4F40-80FF-8626E060970A}" destId="{B87C32D5-7B07-49E2-84BD-BC5A516ABFE6}" srcOrd="3" destOrd="0" presId="urn:microsoft.com/office/officeart/2018/5/layout/IconCircleLabelList"/>
    <dgm:cxn modelId="{9C697AAC-185C-0A47-9DA1-51ED787C172D}" type="presParOf" srcId="{25C14C25-2A98-4731-B0BF-677AD8191C30}" destId="{3415AE4C-1FA3-4F9C-B78C-46AB8BC3FA98}" srcOrd="3" destOrd="0" presId="urn:microsoft.com/office/officeart/2018/5/layout/IconCircleLabelList"/>
    <dgm:cxn modelId="{366EE58D-4B5A-A741-8E31-D8ED4F640C5A}" type="presParOf" srcId="{25C14C25-2A98-4731-B0BF-677AD8191C30}" destId="{45C9F462-2C2C-6041-94D6-131D7B94F1AB}" srcOrd="4" destOrd="0" presId="urn:microsoft.com/office/officeart/2018/5/layout/IconCircleLabelList"/>
    <dgm:cxn modelId="{6F50DE2D-DD8E-6840-97E7-AB5EACD9C11B}" type="presParOf" srcId="{45C9F462-2C2C-6041-94D6-131D7B94F1AB}" destId="{B3FE31FD-D539-CD4A-92ED-B2D1FA3DE8F4}" srcOrd="0" destOrd="0" presId="urn:microsoft.com/office/officeart/2018/5/layout/IconCircleLabelList"/>
    <dgm:cxn modelId="{3ACD728F-F7A9-134F-97CA-1A79793BA9A5}" type="presParOf" srcId="{45C9F462-2C2C-6041-94D6-131D7B94F1AB}" destId="{6E052F4F-4526-074B-94B5-7212002A252B}" srcOrd="1" destOrd="0" presId="urn:microsoft.com/office/officeart/2018/5/layout/IconCircleLabelList"/>
    <dgm:cxn modelId="{B86F60D6-6B84-F142-9622-33C23961E5E4}" type="presParOf" srcId="{45C9F462-2C2C-6041-94D6-131D7B94F1AB}" destId="{53BBD5BA-CE54-F646-92CB-312FD3BF054D}" srcOrd="2" destOrd="0" presId="urn:microsoft.com/office/officeart/2018/5/layout/IconCircleLabelList"/>
    <dgm:cxn modelId="{72ACD584-5B56-E945-82FE-0A585ED1356A}" type="presParOf" srcId="{45C9F462-2C2C-6041-94D6-131D7B94F1AB}" destId="{7785B568-8CCD-6D44-A23A-26CE8AC2E8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91A66877-AC1C-46D9-BF2C-6024B638DEA9}">
      <dgm:prSet phldrT="[Text]"/>
      <dgm:spPr/>
      <dgm:t>
        <a:bodyPr/>
        <a:lstStyle/>
        <a:p>
          <a:pPr>
            <a:lnSpc>
              <a:spcPct val="100000"/>
            </a:lnSpc>
            <a:defRPr cap="all"/>
          </a:pPr>
          <a:r>
            <a:rPr lang="en-US" dirty="0" smtClean="0"/>
            <a:t>Channel</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4389E84B-1672-D448-B266-44A2150FC6A0}">
      <dgm:prSet/>
      <dgm:spPr/>
      <dgm:t>
        <a:bodyPr/>
        <a:lstStyle/>
        <a:p>
          <a:r>
            <a:rPr lang="en-US" dirty="0" smtClean="0"/>
            <a:t>DECODING</a:t>
          </a:r>
          <a:endParaRPr lang="en-US" dirty="0"/>
        </a:p>
      </dgm:t>
    </dgm:pt>
    <dgm:pt modelId="{37D1F100-8FAB-8D45-8087-860F8218342E}" type="parTrans" cxnId="{450ACB37-033B-9545-8676-9A7D8681263E}">
      <dgm:prSet/>
      <dgm:spPr/>
      <dgm:t>
        <a:bodyPr/>
        <a:lstStyle/>
        <a:p>
          <a:endParaRPr lang="en-US"/>
        </a:p>
      </dgm:t>
    </dgm:pt>
    <dgm:pt modelId="{EC58621D-734D-3A4A-BEB3-F4C7066EF0DE}" type="sibTrans" cxnId="{450ACB37-033B-9545-8676-9A7D8681263E}">
      <dgm:prSet/>
      <dgm:spPr/>
      <dgm:t>
        <a:bodyPr/>
        <a:lstStyle/>
        <a:p>
          <a:endParaRPr lang="en-US"/>
        </a:p>
      </dgm:t>
    </dgm:pt>
    <dgm:pt modelId="{1BCB9492-7C9C-784E-9063-5961CAA1020F}">
      <dgm:prSet phldrT="[Text]"/>
      <dgm:spPr/>
      <dgm:t>
        <a:bodyPr/>
        <a:lstStyle/>
        <a:p>
          <a:pPr>
            <a:defRPr cap="all"/>
          </a:pPr>
          <a:r>
            <a:rPr lang="en-ZA" dirty="0" smtClean="0"/>
            <a:t>Encoding</a:t>
          </a:r>
          <a:endParaRPr lang="en-US" dirty="0"/>
        </a:p>
      </dgm:t>
    </dgm:pt>
    <dgm:pt modelId="{E10206E6-7072-334A-9EFF-BEA90BF6B655}" type="parTrans" cxnId="{41A9D94C-CD91-6047-84F4-CB07284387D1}">
      <dgm:prSet/>
      <dgm:spPr/>
      <dgm:t>
        <a:bodyPr/>
        <a:lstStyle/>
        <a:p>
          <a:endParaRPr lang="en-US"/>
        </a:p>
      </dgm:t>
    </dgm:pt>
    <dgm:pt modelId="{4F420A45-9DD0-3A49-B13D-5CC804A558BE}" type="sibTrans" cxnId="{41A9D94C-CD91-6047-84F4-CB07284387D1}">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54569CE-6224-0E41-9B21-4BBEB0B0010B}" type="pres">
      <dgm:prSet presAssocID="{1BCB9492-7C9C-784E-9063-5961CAA1020F}" presName="compNode" presStyleCnt="0"/>
      <dgm:spPr/>
    </dgm:pt>
    <dgm:pt modelId="{BF418B09-3245-F843-9A42-B67D008A4F44}" type="pres">
      <dgm:prSet presAssocID="{1BCB9492-7C9C-784E-9063-5961CAA1020F}" presName="iconBgRect" presStyleLbl="bgShp" presStyleIdx="0" presStyleCnt="3"/>
      <dgm:spPr/>
    </dgm:pt>
    <dgm:pt modelId="{FEE442FA-0267-924F-BCE9-9E9D81B3DB9B}" type="pres">
      <dgm:prSet presAssocID="{1BCB9492-7C9C-784E-9063-5961CAA1020F}" presName="iconRect" presStyleLbl="node1" presStyleIdx="0" presStyleCnt="3" custScaleX="119500"/>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2000" r="-12000"/>
          </a:stretch>
        </a:blipFill>
      </dgm:spPr>
    </dgm:pt>
    <dgm:pt modelId="{01D2C9A5-D515-D94A-899E-C4CCB49DB9DB}" type="pres">
      <dgm:prSet presAssocID="{1BCB9492-7C9C-784E-9063-5961CAA1020F}" presName="spaceRect" presStyleCnt="0"/>
      <dgm:spPr/>
    </dgm:pt>
    <dgm:pt modelId="{EFF0A948-9AC1-CE4E-BC48-78B210373C2A}" type="pres">
      <dgm:prSet presAssocID="{1BCB9492-7C9C-784E-9063-5961CAA1020F}" presName="textRect" presStyleLbl="revTx" presStyleIdx="0" presStyleCnt="3">
        <dgm:presLayoutVars>
          <dgm:chMax val="1"/>
          <dgm:chPref val="1"/>
        </dgm:presLayoutVars>
      </dgm:prSet>
      <dgm:spPr/>
      <dgm:t>
        <a:bodyPr/>
        <a:lstStyle/>
        <a:p>
          <a:endParaRPr lang="en-US"/>
        </a:p>
      </dgm:t>
    </dgm:pt>
    <dgm:pt modelId="{9DDAE55D-08B8-0B49-A6B8-FF78BA592E35}" type="pres">
      <dgm:prSet presAssocID="{4F420A45-9DD0-3A49-B13D-5CC804A558BE}"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3"/>
      <dgm:spPr/>
    </dgm:pt>
    <dgm:pt modelId="{25E3B37B-74D0-4A88-B4DE-941AD611607D}" type="pres">
      <dgm:prSet presAssocID="{91A66877-AC1C-46D9-BF2C-6024B638DEA9}"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Satellite"/>
        </a:ext>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3">
        <dgm:presLayoutVars>
          <dgm:chMax val="1"/>
          <dgm:chPref val="1"/>
        </dgm:presLayoutVars>
      </dgm:prSet>
      <dgm:spPr/>
      <dgm:t>
        <a:bodyPr/>
        <a:lstStyle/>
        <a:p>
          <a:endParaRPr lang="en-US"/>
        </a:p>
      </dgm:t>
    </dgm:pt>
    <dgm:pt modelId="{3415AE4C-1FA3-4F9C-B78C-46AB8BC3FA98}" type="pres">
      <dgm:prSet presAssocID="{BFCE4A28-C381-46FF-935A-B11534EF7D87}" presName="sibTrans" presStyleCnt="0"/>
      <dgm:spPr/>
    </dgm:pt>
    <dgm:pt modelId="{45C9F462-2C2C-6041-94D6-131D7B94F1AB}" type="pres">
      <dgm:prSet presAssocID="{4389E84B-1672-D448-B266-44A2150FC6A0}" presName="compNode" presStyleCnt="0"/>
      <dgm:spPr/>
    </dgm:pt>
    <dgm:pt modelId="{B3FE31FD-D539-CD4A-92ED-B2D1FA3DE8F4}" type="pres">
      <dgm:prSet presAssocID="{4389E84B-1672-D448-B266-44A2150FC6A0}" presName="iconBgRect" presStyleLbl="bgShp" presStyleIdx="2" presStyleCnt="3"/>
      <dgm:spPr/>
    </dgm:pt>
    <dgm:pt modelId="{6E052F4F-4526-074B-94B5-7212002A252B}" type="pres">
      <dgm:prSet presAssocID="{4389E84B-1672-D448-B266-44A2150FC6A0}" presName="iconRect" presStyleLbl="node1" presStyleIdx="2" presStyleCnt="3"/>
      <dgm:spPr>
        <a:blipFill>
          <a:blip xmlns:r="http://schemas.openxmlformats.org/officeDocument/2006/relationships" r:embed="rId5">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pt>
    <dgm:pt modelId="{53BBD5BA-CE54-F646-92CB-312FD3BF054D}" type="pres">
      <dgm:prSet presAssocID="{4389E84B-1672-D448-B266-44A2150FC6A0}" presName="spaceRect" presStyleCnt="0"/>
      <dgm:spPr/>
    </dgm:pt>
    <dgm:pt modelId="{7785B568-8CCD-6D44-A23A-26CE8AC2E8F5}" type="pres">
      <dgm:prSet presAssocID="{4389E84B-1672-D448-B266-44A2150FC6A0}" presName="textRect" presStyleLbl="revTx" presStyleIdx="2" presStyleCnt="3">
        <dgm:presLayoutVars>
          <dgm:chMax val="1"/>
          <dgm:chPref val="1"/>
        </dgm:presLayoutVars>
      </dgm:prSet>
      <dgm:spPr/>
      <dgm:t>
        <a:bodyPr/>
        <a:lstStyle/>
        <a:p>
          <a:endParaRPr lang="en-US"/>
        </a:p>
      </dgm:t>
    </dgm:pt>
  </dgm:ptLst>
  <dgm:cxnLst>
    <dgm:cxn modelId="{5B2445FB-6788-4C4A-847D-36A5550FF138}" type="presOf" srcId="{91A66877-AC1C-46D9-BF2C-6024B638DEA9}" destId="{B87C32D5-7B07-49E2-84BD-BC5A516ABFE6}" srcOrd="0" destOrd="0" presId="urn:microsoft.com/office/officeart/2018/5/layout/IconCircleLabelList"/>
    <dgm:cxn modelId="{7F0DAB6F-9257-4F2D-B31A-3418F73F6952}" srcId="{7D9C16A6-8C48-4165-8DAF-8C957C12A8FA}" destId="{91A66877-AC1C-46D9-BF2C-6024B638DEA9}" srcOrd="1" destOrd="0" parTransId="{913FED05-DF41-48A7-B1F8-81937A468EF9}" sibTransId="{BFCE4A28-C381-46FF-935A-B11534EF7D87}"/>
    <dgm:cxn modelId="{BA61539E-5FAC-3B42-ABC8-63B048549D05}" type="presOf" srcId="{7D9C16A6-8C48-4165-8DAF-8C957C12A8FA}" destId="{25C14C25-2A98-4731-B0BF-677AD8191C30}" srcOrd="0" destOrd="0" presId="urn:microsoft.com/office/officeart/2018/5/layout/IconCircleLabelList"/>
    <dgm:cxn modelId="{41A9D94C-CD91-6047-84F4-CB07284387D1}" srcId="{7D9C16A6-8C48-4165-8DAF-8C957C12A8FA}" destId="{1BCB9492-7C9C-784E-9063-5961CAA1020F}" srcOrd="0" destOrd="0" parTransId="{E10206E6-7072-334A-9EFF-BEA90BF6B655}" sibTransId="{4F420A45-9DD0-3A49-B13D-5CC804A558BE}"/>
    <dgm:cxn modelId="{18531736-E9A0-5E46-8F3A-D54976AB2B5D}" type="presOf" srcId="{1BCB9492-7C9C-784E-9063-5961CAA1020F}" destId="{EFF0A948-9AC1-CE4E-BC48-78B210373C2A}" srcOrd="0" destOrd="0" presId="urn:microsoft.com/office/officeart/2018/5/layout/IconCircleLabelList"/>
    <dgm:cxn modelId="{0400886E-8A1A-44C2-95A7-DB0EF4911494}" srcId="{91A66877-AC1C-46D9-BF2C-6024B638DEA9}" destId="{76CC3289-2662-43F0-A3C6-BA04A135F08C}" srcOrd="0" destOrd="0" parTransId="{D46DB4DA-1442-4ECE-89FE-BBB1E3489E3D}" sibTransId="{FA28C9D6-476E-43CD-BA23-D6D990FD78D0}"/>
    <dgm:cxn modelId="{2CA10124-916E-734D-83CD-02E803DC6AFD}" type="presOf" srcId="{4389E84B-1672-D448-B266-44A2150FC6A0}" destId="{7785B568-8CCD-6D44-A23A-26CE8AC2E8F5}" srcOrd="0" destOrd="0" presId="urn:microsoft.com/office/officeart/2018/5/layout/IconCircleLabelList"/>
    <dgm:cxn modelId="{450ACB37-033B-9545-8676-9A7D8681263E}" srcId="{7D9C16A6-8C48-4165-8DAF-8C957C12A8FA}" destId="{4389E84B-1672-D448-B266-44A2150FC6A0}" srcOrd="2" destOrd="0" parTransId="{37D1F100-8FAB-8D45-8087-860F8218342E}" sibTransId="{EC58621D-734D-3A4A-BEB3-F4C7066EF0DE}"/>
    <dgm:cxn modelId="{97BA5E22-88D5-7345-A777-564C4B2FAC9B}" type="presParOf" srcId="{25C14C25-2A98-4731-B0BF-677AD8191C30}" destId="{754569CE-6224-0E41-9B21-4BBEB0B0010B}" srcOrd="0" destOrd="0" presId="urn:microsoft.com/office/officeart/2018/5/layout/IconCircleLabelList"/>
    <dgm:cxn modelId="{BFD5BD02-9CA7-AA41-B557-95D926BA936D}" type="presParOf" srcId="{754569CE-6224-0E41-9B21-4BBEB0B0010B}" destId="{BF418B09-3245-F843-9A42-B67D008A4F44}" srcOrd="0" destOrd="0" presId="urn:microsoft.com/office/officeart/2018/5/layout/IconCircleLabelList"/>
    <dgm:cxn modelId="{899B435B-1CB6-9A4F-9955-F6F0FD38B7CB}" type="presParOf" srcId="{754569CE-6224-0E41-9B21-4BBEB0B0010B}" destId="{FEE442FA-0267-924F-BCE9-9E9D81B3DB9B}" srcOrd="1" destOrd="0" presId="urn:microsoft.com/office/officeart/2018/5/layout/IconCircleLabelList"/>
    <dgm:cxn modelId="{0A991A8C-7E2D-9640-B553-BDDF7F1D55CF}" type="presParOf" srcId="{754569CE-6224-0E41-9B21-4BBEB0B0010B}" destId="{01D2C9A5-D515-D94A-899E-C4CCB49DB9DB}" srcOrd="2" destOrd="0" presId="urn:microsoft.com/office/officeart/2018/5/layout/IconCircleLabelList"/>
    <dgm:cxn modelId="{4DCD6D22-2B44-E548-8E72-99B8420483F9}" type="presParOf" srcId="{754569CE-6224-0E41-9B21-4BBEB0B0010B}" destId="{EFF0A948-9AC1-CE4E-BC48-78B210373C2A}" srcOrd="3" destOrd="0" presId="urn:microsoft.com/office/officeart/2018/5/layout/IconCircleLabelList"/>
    <dgm:cxn modelId="{5FFA9641-D951-6F40-BF43-B9703AE58C2B}" type="presParOf" srcId="{25C14C25-2A98-4731-B0BF-677AD8191C30}" destId="{9DDAE55D-08B8-0B49-A6B8-FF78BA592E35}" srcOrd="1" destOrd="0" presId="urn:microsoft.com/office/officeart/2018/5/layout/IconCircleLabelList"/>
    <dgm:cxn modelId="{F25718A1-DFA1-184F-8F40-B91D7245F080}" type="presParOf" srcId="{25C14C25-2A98-4731-B0BF-677AD8191C30}" destId="{BE6E5E78-2FF3-4F40-80FF-8626E060970A}" srcOrd="2" destOrd="0" presId="urn:microsoft.com/office/officeart/2018/5/layout/IconCircleLabelList"/>
    <dgm:cxn modelId="{B3113E0C-FE1C-F242-ACB0-0EAC0789E1A8}" type="presParOf" srcId="{BE6E5E78-2FF3-4F40-80FF-8626E060970A}" destId="{AE6D994C-35CC-4E2D-93F7-0749D531DB38}" srcOrd="0" destOrd="0" presId="urn:microsoft.com/office/officeart/2018/5/layout/IconCircleLabelList"/>
    <dgm:cxn modelId="{70B83CE3-DF6F-B74E-A16D-B564D708F109}" type="presParOf" srcId="{BE6E5E78-2FF3-4F40-80FF-8626E060970A}" destId="{25E3B37B-74D0-4A88-B4DE-941AD611607D}" srcOrd="1" destOrd="0" presId="urn:microsoft.com/office/officeart/2018/5/layout/IconCircleLabelList"/>
    <dgm:cxn modelId="{192D7F89-40F3-D34E-9DEF-AC3E31AA5198}" type="presParOf" srcId="{BE6E5E78-2FF3-4F40-80FF-8626E060970A}" destId="{D43D9762-97CA-499D-8A22-68E4735A6BBF}" srcOrd="2" destOrd="0" presId="urn:microsoft.com/office/officeart/2018/5/layout/IconCircleLabelList"/>
    <dgm:cxn modelId="{21ED1080-5984-BB42-AD90-9CA997FA6F87}" type="presParOf" srcId="{BE6E5E78-2FF3-4F40-80FF-8626E060970A}" destId="{B87C32D5-7B07-49E2-84BD-BC5A516ABFE6}" srcOrd="3" destOrd="0" presId="urn:microsoft.com/office/officeart/2018/5/layout/IconCircleLabelList"/>
    <dgm:cxn modelId="{B100F3AA-4E85-6C49-B363-3841185C9E46}" type="presParOf" srcId="{25C14C25-2A98-4731-B0BF-677AD8191C30}" destId="{3415AE4C-1FA3-4F9C-B78C-46AB8BC3FA98}" srcOrd="3" destOrd="0" presId="urn:microsoft.com/office/officeart/2018/5/layout/IconCircleLabelList"/>
    <dgm:cxn modelId="{C5B6B649-AFF3-FE4C-9BC1-E76558BC96CD}" type="presParOf" srcId="{25C14C25-2A98-4731-B0BF-677AD8191C30}" destId="{45C9F462-2C2C-6041-94D6-131D7B94F1AB}" srcOrd="4" destOrd="0" presId="urn:microsoft.com/office/officeart/2018/5/layout/IconCircleLabelList"/>
    <dgm:cxn modelId="{0118E955-8F32-FF45-B3C9-EE11303E8DB6}" type="presParOf" srcId="{45C9F462-2C2C-6041-94D6-131D7B94F1AB}" destId="{B3FE31FD-D539-CD4A-92ED-B2D1FA3DE8F4}" srcOrd="0" destOrd="0" presId="urn:microsoft.com/office/officeart/2018/5/layout/IconCircleLabelList"/>
    <dgm:cxn modelId="{B9AB643F-68AD-7046-93E0-83DBF73E5811}" type="presParOf" srcId="{45C9F462-2C2C-6041-94D6-131D7B94F1AB}" destId="{6E052F4F-4526-074B-94B5-7212002A252B}" srcOrd="1" destOrd="0" presId="urn:microsoft.com/office/officeart/2018/5/layout/IconCircleLabelList"/>
    <dgm:cxn modelId="{4AC1CE1E-C325-AC4D-9CAD-CDC66C4DF0FB}" type="presParOf" srcId="{45C9F462-2C2C-6041-94D6-131D7B94F1AB}" destId="{53BBD5BA-CE54-F646-92CB-312FD3BF054D}" srcOrd="2" destOrd="0" presId="urn:microsoft.com/office/officeart/2018/5/layout/IconCircleLabelList"/>
    <dgm:cxn modelId="{EF2F1790-5472-3040-B2A0-F69A4D9BA18D}" type="presParOf" srcId="{45C9F462-2C2C-6041-94D6-131D7B94F1AB}" destId="{7785B568-8CCD-6D44-A23A-26CE8AC2E8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8B09-3245-F843-9A42-B67D008A4F44}">
      <dsp:nvSpPr>
        <dsp:cNvPr id="0" name=""/>
        <dsp:cNvSpPr/>
      </dsp:nvSpPr>
      <dsp:spPr>
        <a:xfrm>
          <a:off x="686474"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E442FA-0267-924F-BCE9-9E9D81B3DB9B}">
      <dsp:nvSpPr>
        <dsp:cNvPr id="0" name=""/>
        <dsp:cNvSpPr/>
      </dsp:nvSpPr>
      <dsp:spPr>
        <a:xfrm>
          <a:off x="999267" y="598243"/>
          <a:ext cx="1364540" cy="1141875"/>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2000" r="-12000"/>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F0A948-9AC1-CE4E-BC48-78B210373C2A}">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78000">
            <a:lnSpc>
              <a:spcPct val="90000"/>
            </a:lnSpc>
            <a:spcBef>
              <a:spcPct val="0"/>
            </a:spcBef>
            <a:spcAft>
              <a:spcPct val="35000"/>
            </a:spcAft>
            <a:defRPr cap="all"/>
          </a:pPr>
          <a:r>
            <a:rPr lang="en-ZA" sz="4000" kern="1200" dirty="0" smtClean="0"/>
            <a:t>Encoding</a:t>
          </a:r>
          <a:endParaRPr lang="en-US" sz="4000" kern="1200" dirty="0"/>
        </a:p>
      </dsp:txBody>
      <dsp:txXfrm>
        <a:off x="50287" y="2784119"/>
        <a:ext cx="3262500" cy="720000"/>
      </dsp:txXfrm>
    </dsp:sp>
    <dsp:sp modelId="{AE6D994C-35CC-4E2D-93F7-0749D531DB38}">
      <dsp:nvSpPr>
        <dsp:cNvPr id="0" name=""/>
        <dsp:cNvSpPr/>
      </dsp:nvSpPr>
      <dsp:spPr>
        <a:xfrm>
          <a:off x="4519912"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B37B-74D0-4A88-B4DE-941AD611607D}">
      <dsp:nvSpPr>
        <dsp:cNvPr id="0" name=""/>
        <dsp:cNvSpPr/>
      </dsp:nvSpPr>
      <dsp:spPr>
        <a:xfrm>
          <a:off x="4944037" y="598243"/>
          <a:ext cx="1141875" cy="1141875"/>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C32D5-7B07-49E2-84BD-BC5A516ABFE6}">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78000">
            <a:lnSpc>
              <a:spcPct val="100000"/>
            </a:lnSpc>
            <a:spcBef>
              <a:spcPct val="0"/>
            </a:spcBef>
            <a:spcAft>
              <a:spcPct val="35000"/>
            </a:spcAft>
            <a:defRPr cap="all"/>
          </a:pPr>
          <a:r>
            <a:rPr lang="en-US" sz="4000" kern="1200" dirty="0" smtClean="0"/>
            <a:t>Channel</a:t>
          </a:r>
          <a:endParaRPr lang="en-US" sz="4000" kern="1200" dirty="0"/>
        </a:p>
      </dsp:txBody>
      <dsp:txXfrm>
        <a:off x="3883725" y="2784119"/>
        <a:ext cx="3262500" cy="720000"/>
      </dsp:txXfrm>
    </dsp:sp>
    <dsp:sp modelId="{B3FE31FD-D539-CD4A-92ED-B2D1FA3DE8F4}">
      <dsp:nvSpPr>
        <dsp:cNvPr id="0" name=""/>
        <dsp:cNvSpPr/>
      </dsp:nvSpPr>
      <dsp:spPr>
        <a:xfrm>
          <a:off x="8353350"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052F4F-4526-074B-94B5-7212002A252B}">
      <dsp:nvSpPr>
        <dsp:cNvPr id="0" name=""/>
        <dsp:cNvSpPr/>
      </dsp:nvSpPr>
      <dsp:spPr>
        <a:xfrm>
          <a:off x="8777475" y="598243"/>
          <a:ext cx="1141875" cy="1141875"/>
        </a:xfrm>
        <a:prstGeom prst="rect">
          <a:avLst/>
        </a:prstGeom>
        <a:blipFill>
          <a:blip xmlns:r="http://schemas.openxmlformats.org/officeDocument/2006/relationships" r:embed="rId5">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85B568-8CCD-6D44-A23A-26CE8AC2E8F5}">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78000">
            <a:lnSpc>
              <a:spcPct val="90000"/>
            </a:lnSpc>
            <a:spcBef>
              <a:spcPct val="0"/>
            </a:spcBef>
            <a:spcAft>
              <a:spcPct val="35000"/>
            </a:spcAft>
          </a:pPr>
          <a:r>
            <a:rPr lang="en-US" sz="4000" kern="1200" dirty="0" smtClean="0"/>
            <a:t>DECODING</a:t>
          </a:r>
          <a:endParaRPr lang="en-US" sz="4000" kern="1200" dirty="0"/>
        </a:p>
      </dsp:txBody>
      <dsp:txXfrm>
        <a:off x="7717162" y="2784119"/>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8B09-3245-F843-9A42-B67D008A4F44}">
      <dsp:nvSpPr>
        <dsp:cNvPr id="0" name=""/>
        <dsp:cNvSpPr/>
      </dsp:nvSpPr>
      <dsp:spPr>
        <a:xfrm>
          <a:off x="686474"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E442FA-0267-924F-BCE9-9E9D81B3DB9B}">
      <dsp:nvSpPr>
        <dsp:cNvPr id="0" name=""/>
        <dsp:cNvSpPr/>
      </dsp:nvSpPr>
      <dsp:spPr>
        <a:xfrm>
          <a:off x="999267" y="598243"/>
          <a:ext cx="1364540" cy="1141875"/>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2000" r="-12000"/>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F0A948-9AC1-CE4E-BC48-78B210373C2A}">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78000">
            <a:lnSpc>
              <a:spcPct val="90000"/>
            </a:lnSpc>
            <a:spcBef>
              <a:spcPct val="0"/>
            </a:spcBef>
            <a:spcAft>
              <a:spcPct val="35000"/>
            </a:spcAft>
            <a:defRPr cap="all"/>
          </a:pPr>
          <a:r>
            <a:rPr lang="en-ZA" sz="4000" kern="1200" dirty="0" smtClean="0"/>
            <a:t>Encoding</a:t>
          </a:r>
          <a:endParaRPr lang="en-US" sz="4000" kern="1200" dirty="0"/>
        </a:p>
      </dsp:txBody>
      <dsp:txXfrm>
        <a:off x="50287" y="2784119"/>
        <a:ext cx="3262500" cy="720000"/>
      </dsp:txXfrm>
    </dsp:sp>
    <dsp:sp modelId="{AE6D994C-35CC-4E2D-93F7-0749D531DB38}">
      <dsp:nvSpPr>
        <dsp:cNvPr id="0" name=""/>
        <dsp:cNvSpPr/>
      </dsp:nvSpPr>
      <dsp:spPr>
        <a:xfrm>
          <a:off x="4519912"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B37B-74D0-4A88-B4DE-941AD611607D}">
      <dsp:nvSpPr>
        <dsp:cNvPr id="0" name=""/>
        <dsp:cNvSpPr/>
      </dsp:nvSpPr>
      <dsp:spPr>
        <a:xfrm>
          <a:off x="4944037" y="598243"/>
          <a:ext cx="1141875" cy="1141875"/>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C32D5-7B07-49E2-84BD-BC5A516ABFE6}">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78000">
            <a:lnSpc>
              <a:spcPct val="100000"/>
            </a:lnSpc>
            <a:spcBef>
              <a:spcPct val="0"/>
            </a:spcBef>
            <a:spcAft>
              <a:spcPct val="35000"/>
            </a:spcAft>
            <a:defRPr cap="all"/>
          </a:pPr>
          <a:r>
            <a:rPr lang="en-US" sz="4000" kern="1200" dirty="0" smtClean="0"/>
            <a:t>Channel</a:t>
          </a:r>
          <a:endParaRPr lang="en-US" sz="4000" kern="1200" dirty="0"/>
        </a:p>
      </dsp:txBody>
      <dsp:txXfrm>
        <a:off x="3883725" y="2784119"/>
        <a:ext cx="3262500" cy="720000"/>
      </dsp:txXfrm>
    </dsp:sp>
    <dsp:sp modelId="{B3FE31FD-D539-CD4A-92ED-B2D1FA3DE8F4}">
      <dsp:nvSpPr>
        <dsp:cNvPr id="0" name=""/>
        <dsp:cNvSpPr/>
      </dsp:nvSpPr>
      <dsp:spPr>
        <a:xfrm>
          <a:off x="8353350"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052F4F-4526-074B-94B5-7212002A252B}">
      <dsp:nvSpPr>
        <dsp:cNvPr id="0" name=""/>
        <dsp:cNvSpPr/>
      </dsp:nvSpPr>
      <dsp:spPr>
        <a:xfrm>
          <a:off x="8777475" y="598243"/>
          <a:ext cx="1141875" cy="1141875"/>
        </a:xfrm>
        <a:prstGeom prst="rect">
          <a:avLst/>
        </a:prstGeom>
        <a:blipFill>
          <a:blip xmlns:r="http://schemas.openxmlformats.org/officeDocument/2006/relationships" r:embed="rId5">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85B568-8CCD-6D44-A23A-26CE8AC2E8F5}">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78000">
            <a:lnSpc>
              <a:spcPct val="90000"/>
            </a:lnSpc>
            <a:spcBef>
              <a:spcPct val="0"/>
            </a:spcBef>
            <a:spcAft>
              <a:spcPct val="35000"/>
            </a:spcAft>
          </a:pPr>
          <a:r>
            <a:rPr lang="en-US" sz="4000" kern="1200" dirty="0" smtClean="0"/>
            <a:t>DECODING</a:t>
          </a:r>
          <a:endParaRPr lang="en-US" sz="4000" kern="1200" dirty="0"/>
        </a:p>
      </dsp:txBody>
      <dsp:txXfrm>
        <a:off x="7717162" y="2784119"/>
        <a:ext cx="3262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8B09-3245-F843-9A42-B67D008A4F44}">
      <dsp:nvSpPr>
        <dsp:cNvPr id="0" name=""/>
        <dsp:cNvSpPr/>
      </dsp:nvSpPr>
      <dsp:spPr>
        <a:xfrm>
          <a:off x="686474"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E442FA-0267-924F-BCE9-9E9D81B3DB9B}">
      <dsp:nvSpPr>
        <dsp:cNvPr id="0" name=""/>
        <dsp:cNvSpPr/>
      </dsp:nvSpPr>
      <dsp:spPr>
        <a:xfrm>
          <a:off x="999267" y="598243"/>
          <a:ext cx="1364540" cy="1141875"/>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2000" r="-12000"/>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F0A948-9AC1-CE4E-BC48-78B210373C2A}">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78000">
            <a:lnSpc>
              <a:spcPct val="90000"/>
            </a:lnSpc>
            <a:spcBef>
              <a:spcPct val="0"/>
            </a:spcBef>
            <a:spcAft>
              <a:spcPct val="35000"/>
            </a:spcAft>
            <a:defRPr cap="all"/>
          </a:pPr>
          <a:r>
            <a:rPr lang="en-ZA" sz="4000" kern="1200" dirty="0" smtClean="0"/>
            <a:t>Encoding</a:t>
          </a:r>
          <a:endParaRPr lang="en-US" sz="4000" kern="1200" dirty="0"/>
        </a:p>
      </dsp:txBody>
      <dsp:txXfrm>
        <a:off x="50287" y="2784119"/>
        <a:ext cx="3262500" cy="720000"/>
      </dsp:txXfrm>
    </dsp:sp>
    <dsp:sp modelId="{AE6D994C-35CC-4E2D-93F7-0749D531DB38}">
      <dsp:nvSpPr>
        <dsp:cNvPr id="0" name=""/>
        <dsp:cNvSpPr/>
      </dsp:nvSpPr>
      <dsp:spPr>
        <a:xfrm>
          <a:off x="4519912"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B37B-74D0-4A88-B4DE-941AD611607D}">
      <dsp:nvSpPr>
        <dsp:cNvPr id="0" name=""/>
        <dsp:cNvSpPr/>
      </dsp:nvSpPr>
      <dsp:spPr>
        <a:xfrm>
          <a:off x="4944037" y="598243"/>
          <a:ext cx="1141875" cy="1141875"/>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C32D5-7B07-49E2-84BD-BC5A516ABFE6}">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78000">
            <a:lnSpc>
              <a:spcPct val="100000"/>
            </a:lnSpc>
            <a:spcBef>
              <a:spcPct val="0"/>
            </a:spcBef>
            <a:spcAft>
              <a:spcPct val="35000"/>
            </a:spcAft>
            <a:defRPr cap="all"/>
          </a:pPr>
          <a:r>
            <a:rPr lang="en-US" sz="4000" kern="1200" dirty="0" smtClean="0"/>
            <a:t>Channel</a:t>
          </a:r>
          <a:endParaRPr lang="en-US" sz="4000" kern="1200" dirty="0"/>
        </a:p>
      </dsp:txBody>
      <dsp:txXfrm>
        <a:off x="3883725" y="2784119"/>
        <a:ext cx="3262500" cy="720000"/>
      </dsp:txXfrm>
    </dsp:sp>
    <dsp:sp modelId="{B3FE31FD-D539-CD4A-92ED-B2D1FA3DE8F4}">
      <dsp:nvSpPr>
        <dsp:cNvPr id="0" name=""/>
        <dsp:cNvSpPr/>
      </dsp:nvSpPr>
      <dsp:spPr>
        <a:xfrm>
          <a:off x="8353350"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052F4F-4526-074B-94B5-7212002A252B}">
      <dsp:nvSpPr>
        <dsp:cNvPr id="0" name=""/>
        <dsp:cNvSpPr/>
      </dsp:nvSpPr>
      <dsp:spPr>
        <a:xfrm>
          <a:off x="8777475" y="598243"/>
          <a:ext cx="1141875" cy="1141875"/>
        </a:xfrm>
        <a:prstGeom prst="rect">
          <a:avLst/>
        </a:prstGeom>
        <a:blipFill>
          <a:blip xmlns:r="http://schemas.openxmlformats.org/officeDocument/2006/relationships" r:embed="rId5">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85B568-8CCD-6D44-A23A-26CE8AC2E8F5}">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78000">
            <a:lnSpc>
              <a:spcPct val="90000"/>
            </a:lnSpc>
            <a:spcBef>
              <a:spcPct val="0"/>
            </a:spcBef>
            <a:spcAft>
              <a:spcPct val="35000"/>
            </a:spcAft>
          </a:pPr>
          <a:r>
            <a:rPr lang="en-US" sz="4000" kern="1200" dirty="0" smtClean="0"/>
            <a:t>DECODING</a:t>
          </a:r>
          <a:endParaRPr lang="en-US" sz="4000" kern="1200" dirty="0"/>
        </a:p>
      </dsp:txBody>
      <dsp:txXfrm>
        <a:off x="7717162" y="2784119"/>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9AD01-4B54-4B43-AF13-2B16CB60232D}" type="datetimeFigureOut">
              <a:rPr lang="en-US" smtClean="0"/>
              <a:t>4/19/19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BA21F-ABF2-4C4F-9EBE-9FDD6740327B}" type="slidenum">
              <a:rPr lang="en-US" smtClean="0"/>
              <a:t>‹#›</a:t>
            </a:fld>
            <a:endParaRPr lang="en-US"/>
          </a:p>
        </p:txBody>
      </p:sp>
    </p:spTree>
    <p:extLst>
      <p:ext uri="{BB962C8B-B14F-4D97-AF65-F5344CB8AC3E}">
        <p14:creationId xmlns:p14="http://schemas.microsoft.com/office/powerpoint/2010/main" val="821004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ABA21F-ABF2-4C4F-9EBE-9FDD6740327B}" type="slidenum">
              <a:rPr lang="en-US" smtClean="0"/>
              <a:t>3</a:t>
            </a:fld>
            <a:endParaRPr lang="en-US"/>
          </a:p>
        </p:txBody>
      </p:sp>
    </p:spTree>
    <p:extLst>
      <p:ext uri="{BB962C8B-B14F-4D97-AF65-F5344CB8AC3E}">
        <p14:creationId xmlns:p14="http://schemas.microsoft.com/office/powerpoint/2010/main" val="1036989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5686cc4483_9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686cc4483_9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467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5686cc4483_9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5686cc4483_9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842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5686cc4483_9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5686cc4483_9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105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5686cc4483_9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5686cc4483_9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2006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5689691faa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5689691faa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14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686cc4483_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686cc4483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66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686cc4483_9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686cc4483_9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8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686cc4483_9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686cc4483_9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374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686cc4483_9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686cc4483_9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783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686cc4483_9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686cc4483_9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91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5686cc4483_9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5686cc4483_9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983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5686cc4483_9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5686cc4483_9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02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5686cc4483_9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5686cc4483_9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42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3145BDA-482A-794A-A849-4109CE048AE9}" type="datetime1">
              <a:rPr lang="en-IN" smtClean="0"/>
              <a:t>19/04/19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CT-III End-Semester Project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64B3BE-3C73-0441-83A8-ACFE97A15EFE}" type="datetime1">
              <a:rPr lang="en-IN" smtClean="0"/>
              <a:t>19/04/19</a:t>
            </a:fld>
            <a:endParaRPr lang="en-US" dirty="0"/>
          </a:p>
        </p:txBody>
      </p:sp>
      <p:sp>
        <p:nvSpPr>
          <p:cNvPr id="5" name="Footer Placeholder 4"/>
          <p:cNvSpPr>
            <a:spLocks noGrp="1"/>
          </p:cNvSpPr>
          <p:nvPr>
            <p:ph type="ftr" sz="quarter" idx="11"/>
          </p:nvPr>
        </p:nvSpPr>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C13C539-C11A-8C45-86D0-6BDA95A7532E}" type="datetime1">
              <a:rPr lang="en-IN" smtClean="0"/>
              <a:t>19/04/19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3145BDA-482A-794A-A849-4109CE048AE9}" type="datetime1">
              <a:rPr lang="en-IN" smtClean="0"/>
              <a:t>19/04/19</a:t>
            </a:fld>
            <a:endParaRPr lang="en-US" dirty="0"/>
          </a:p>
        </p:txBody>
      </p:sp>
      <p:sp>
        <p:nvSpPr>
          <p:cNvPr id="8" name="Footer Placeholder 7"/>
          <p:cNvSpPr>
            <a:spLocks noGrp="1"/>
          </p:cNvSpPr>
          <p:nvPr>
            <p:ph type="ftr" sz="quarter" idx="11"/>
          </p:nvPr>
        </p:nvSpPr>
        <p:spPr/>
        <p:txBody>
          <a:bodyPr/>
          <a:lstStyle/>
          <a:p>
            <a:r>
              <a:rPr lang="en-US" smtClean="0"/>
              <a:t>CT-III End-Semester Project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34C12E-D234-FE45-ABBF-BB4A3AC1933F}" type="datetime1">
              <a:rPr lang="en-IN" smtClean="0"/>
              <a:t>19/04/19</a:t>
            </a:fld>
            <a:endParaRPr lang="en-US" dirty="0"/>
          </a:p>
        </p:txBody>
      </p:sp>
      <p:sp>
        <p:nvSpPr>
          <p:cNvPr id="8" name="Footer Placeholder 7"/>
          <p:cNvSpPr>
            <a:spLocks noGrp="1"/>
          </p:cNvSpPr>
          <p:nvPr>
            <p:ph type="ftr" sz="quarter" idx="11"/>
          </p:nvPr>
        </p:nvSpPr>
        <p:spPr/>
        <p:txBody>
          <a:bodyPr/>
          <a:lstStyle/>
          <a:p>
            <a:r>
              <a:rPr lang="en-US" smtClean="0"/>
              <a:t>CT-III End-Semester Project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E7773D4-7E53-6B47-B180-DD2D850E86FF}" type="datetime1">
              <a:rPr lang="en-IN" smtClean="0"/>
              <a:t>19/04/19</a:t>
            </a:fld>
            <a:endParaRPr lang="en-US" dirty="0"/>
          </a:p>
        </p:txBody>
      </p:sp>
      <p:sp>
        <p:nvSpPr>
          <p:cNvPr id="8" name="Footer Placeholder 7"/>
          <p:cNvSpPr>
            <a:spLocks noGrp="1"/>
          </p:cNvSpPr>
          <p:nvPr>
            <p:ph type="ftr" sz="quarter" idx="11"/>
          </p:nvPr>
        </p:nvSpPr>
        <p:spPr/>
        <p:txBody>
          <a:bodyPr/>
          <a:lstStyle/>
          <a:p>
            <a:r>
              <a:rPr lang="en-US" smtClean="0"/>
              <a:t>CT-III End-Semester Project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D8B1D49-260D-2745-BA99-CCC3BC71E176}" type="datetime1">
              <a:rPr lang="en-IN" smtClean="0"/>
              <a:t>19/04/19</a:t>
            </a:fld>
            <a:endParaRPr lang="en-US" dirty="0"/>
          </a:p>
        </p:txBody>
      </p:sp>
      <p:sp>
        <p:nvSpPr>
          <p:cNvPr id="9" name="Footer Placeholder 8"/>
          <p:cNvSpPr>
            <a:spLocks noGrp="1"/>
          </p:cNvSpPr>
          <p:nvPr>
            <p:ph type="ftr" sz="quarter" idx="11"/>
          </p:nvPr>
        </p:nvSpPr>
        <p:spPr/>
        <p:txBody>
          <a:bodyPr/>
          <a:lstStyle/>
          <a:p>
            <a:r>
              <a:rPr lang="en-US" smtClean="0"/>
              <a:t>CT-III End-Semester Project </a:t>
            </a:r>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D14B866-DD2E-7D4F-A83B-445F2DDB73FE}" type="datetime1">
              <a:rPr lang="en-IN" smtClean="0"/>
              <a:t>19/04/19</a:t>
            </a:fld>
            <a:endParaRPr lang="en-US" dirty="0"/>
          </a:p>
        </p:txBody>
      </p:sp>
      <p:sp>
        <p:nvSpPr>
          <p:cNvPr id="8" name="Footer Placeholder 7"/>
          <p:cNvSpPr>
            <a:spLocks noGrp="1"/>
          </p:cNvSpPr>
          <p:nvPr>
            <p:ph type="ftr" sz="quarter" idx="11"/>
          </p:nvPr>
        </p:nvSpPr>
        <p:spPr/>
        <p:txBody>
          <a:bodyPr/>
          <a:lstStyle/>
          <a:p>
            <a:r>
              <a:rPr lang="en-US" smtClean="0"/>
              <a:t>CT-III End-Semester Project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4ADC4F-EBE2-4346-AD88-591220014261}" type="datetime1">
              <a:rPr lang="en-IN" smtClean="0"/>
              <a:t>19/04/19</a:t>
            </a:fld>
            <a:endParaRPr lang="en-US" dirty="0"/>
          </a:p>
        </p:txBody>
      </p:sp>
      <p:sp>
        <p:nvSpPr>
          <p:cNvPr id="4" name="Footer Placeholder 3"/>
          <p:cNvSpPr>
            <a:spLocks noGrp="1"/>
          </p:cNvSpPr>
          <p:nvPr>
            <p:ph type="ftr" sz="quarter" idx="11"/>
          </p:nvPr>
        </p:nvSpPr>
        <p:spPr/>
        <p:txBody>
          <a:bodyPr/>
          <a:lstStyle/>
          <a:p>
            <a:r>
              <a:rPr lang="en-US" smtClean="0"/>
              <a:t>CT-III End-Semester Project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3DB35-91EE-1B49-A292-B73DD29E5F97}" type="datetime1">
              <a:rPr lang="en-IN" smtClean="0"/>
              <a:t>19/04/19</a:t>
            </a:fld>
            <a:endParaRPr lang="en-US" dirty="0"/>
          </a:p>
        </p:txBody>
      </p:sp>
      <p:sp>
        <p:nvSpPr>
          <p:cNvPr id="3" name="Footer Placeholder 2"/>
          <p:cNvSpPr>
            <a:spLocks noGrp="1"/>
          </p:cNvSpPr>
          <p:nvPr>
            <p:ph type="ftr" sz="quarter" idx="11"/>
          </p:nvPr>
        </p:nvSpPr>
        <p:spPr/>
        <p:txBody>
          <a:bodyPr/>
          <a:lstStyle/>
          <a:p>
            <a:r>
              <a:rPr lang="en-US" smtClean="0"/>
              <a:t>CT-III End-Semester Project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31003874-629A-C148-93DF-5DBBBD5B4C2A}" type="datetime1">
              <a:rPr lang="en-IN" smtClean="0"/>
              <a:t>19/04/19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smtClean="0"/>
              <a:t>CT-III End-Semester Project </a:t>
            </a:r>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34C12E-D234-FE45-ABBF-BB4A3AC1933F}" type="datetime1">
              <a:rPr lang="en-IN" smtClean="0"/>
              <a:t>19/04/19</a:t>
            </a:fld>
            <a:endParaRPr lang="en-US" dirty="0"/>
          </a:p>
        </p:txBody>
      </p:sp>
      <p:sp>
        <p:nvSpPr>
          <p:cNvPr id="5" name="Footer Placeholder 4"/>
          <p:cNvSpPr>
            <a:spLocks noGrp="1"/>
          </p:cNvSpPr>
          <p:nvPr>
            <p:ph type="ftr" sz="quarter" idx="11"/>
          </p:nvPr>
        </p:nvSpPr>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A2CE3B7-5A39-5547-A87A-17AF132A7648}" type="datetime1">
              <a:rPr lang="en-IN" smtClean="0"/>
              <a:t>19/04/19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64B3BE-3C73-0441-83A8-ACFE97A15EFE}" type="datetime1">
              <a:rPr lang="en-IN" smtClean="0"/>
              <a:t>19/04/19</a:t>
            </a:fld>
            <a:endParaRPr lang="en-US" dirty="0"/>
          </a:p>
        </p:txBody>
      </p:sp>
      <p:sp>
        <p:nvSpPr>
          <p:cNvPr id="5" name="Footer Placeholder 4"/>
          <p:cNvSpPr>
            <a:spLocks noGrp="1"/>
          </p:cNvSpPr>
          <p:nvPr>
            <p:ph type="ftr" sz="quarter" idx="11"/>
          </p:nvPr>
        </p:nvSpPr>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13C539-C11A-8C45-86D0-6BDA95A7532E}" type="datetime1">
              <a:rPr lang="en-IN" smtClean="0"/>
              <a:t>19/04/19</a:t>
            </a:fld>
            <a:endParaRPr lang="en-US" dirty="0"/>
          </a:p>
        </p:txBody>
      </p:sp>
      <p:sp>
        <p:nvSpPr>
          <p:cNvPr id="5" name="Footer Placeholder 4"/>
          <p:cNvSpPr>
            <a:spLocks noGrp="1"/>
          </p:cNvSpPr>
          <p:nvPr>
            <p:ph type="ftr" sz="quarter" idx="11"/>
          </p:nvPr>
        </p:nvSpPr>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145BDA-482A-794A-A849-4109CE048AE9}" type="datetime1">
              <a:rPr lang="en-IN" smtClean="0"/>
              <a:t>19/04/19</a:t>
            </a:fld>
            <a:endParaRPr lang="en-US" dirty="0"/>
          </a:p>
        </p:txBody>
      </p:sp>
      <p:sp>
        <p:nvSpPr>
          <p:cNvPr id="5" name="Footer Placeholder 4"/>
          <p:cNvSpPr>
            <a:spLocks noGrp="1"/>
          </p:cNvSpPr>
          <p:nvPr>
            <p:ph type="ftr" sz="quarter" idx="11"/>
          </p:nvPr>
        </p:nvSpPr>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34C12E-D234-FE45-ABBF-BB4A3AC1933F}" type="datetime1">
              <a:rPr lang="en-IN" smtClean="0"/>
              <a:t>19/04/19</a:t>
            </a:fld>
            <a:endParaRPr lang="en-US" dirty="0"/>
          </a:p>
        </p:txBody>
      </p:sp>
      <p:sp>
        <p:nvSpPr>
          <p:cNvPr id="5" name="Footer Placeholder 4"/>
          <p:cNvSpPr>
            <a:spLocks noGrp="1"/>
          </p:cNvSpPr>
          <p:nvPr>
            <p:ph type="ftr" sz="quarter" idx="11"/>
          </p:nvPr>
        </p:nvSpPr>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7773D4-7E53-6B47-B180-DD2D850E86FF}" type="datetime1">
              <a:rPr lang="en-IN" smtClean="0"/>
              <a:t>19/04/19</a:t>
            </a:fld>
            <a:endParaRPr lang="en-US" dirty="0"/>
          </a:p>
        </p:txBody>
      </p:sp>
      <p:sp>
        <p:nvSpPr>
          <p:cNvPr id="5" name="Footer Placeholder 4"/>
          <p:cNvSpPr>
            <a:spLocks noGrp="1"/>
          </p:cNvSpPr>
          <p:nvPr>
            <p:ph type="ftr" sz="quarter" idx="11"/>
          </p:nvPr>
        </p:nvSpPr>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8B1D49-260D-2745-BA99-CCC3BC71E176}" type="datetime1">
              <a:rPr lang="en-IN" smtClean="0"/>
              <a:t>19/04/19</a:t>
            </a:fld>
            <a:endParaRPr lang="en-US" dirty="0"/>
          </a:p>
        </p:txBody>
      </p:sp>
      <p:sp>
        <p:nvSpPr>
          <p:cNvPr id="6" name="Footer Placeholder 5"/>
          <p:cNvSpPr>
            <a:spLocks noGrp="1"/>
          </p:cNvSpPr>
          <p:nvPr>
            <p:ph type="ftr" sz="quarter" idx="11"/>
          </p:nvPr>
        </p:nvSpPr>
        <p:spPr/>
        <p:txBody>
          <a:bodyPr/>
          <a:lstStyle/>
          <a:p>
            <a:r>
              <a:rPr lang="en-US" smtClean="0"/>
              <a:t>CT-III End-Semester Project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14B866-DD2E-7D4F-A83B-445F2DDB73FE}" type="datetime1">
              <a:rPr lang="en-IN" smtClean="0"/>
              <a:t>19/04/19</a:t>
            </a:fld>
            <a:endParaRPr lang="en-US" dirty="0"/>
          </a:p>
        </p:txBody>
      </p:sp>
      <p:sp>
        <p:nvSpPr>
          <p:cNvPr id="8" name="Footer Placeholder 7"/>
          <p:cNvSpPr>
            <a:spLocks noGrp="1"/>
          </p:cNvSpPr>
          <p:nvPr>
            <p:ph type="ftr" sz="quarter" idx="11"/>
          </p:nvPr>
        </p:nvSpPr>
        <p:spPr/>
        <p:txBody>
          <a:bodyPr/>
          <a:lstStyle/>
          <a:p>
            <a:r>
              <a:rPr lang="en-US" smtClean="0"/>
              <a:t>CT-III End-Semester Project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4ADC4F-EBE2-4346-AD88-591220014261}" type="datetime1">
              <a:rPr lang="en-IN" smtClean="0"/>
              <a:t>19/04/19</a:t>
            </a:fld>
            <a:endParaRPr lang="en-US" dirty="0"/>
          </a:p>
        </p:txBody>
      </p:sp>
      <p:sp>
        <p:nvSpPr>
          <p:cNvPr id="4" name="Footer Placeholder 3"/>
          <p:cNvSpPr>
            <a:spLocks noGrp="1"/>
          </p:cNvSpPr>
          <p:nvPr>
            <p:ph type="ftr" sz="quarter" idx="11"/>
          </p:nvPr>
        </p:nvSpPr>
        <p:spPr/>
        <p:txBody>
          <a:bodyPr/>
          <a:lstStyle/>
          <a:p>
            <a:r>
              <a:rPr lang="en-US" smtClean="0"/>
              <a:t>CT-III End-Semester Project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3DB35-91EE-1B49-A292-B73DD29E5F97}" type="datetime1">
              <a:rPr lang="en-IN" smtClean="0"/>
              <a:t>19/04/19</a:t>
            </a:fld>
            <a:endParaRPr lang="en-US" dirty="0"/>
          </a:p>
        </p:txBody>
      </p:sp>
      <p:sp>
        <p:nvSpPr>
          <p:cNvPr id="3" name="Footer Placeholder 2"/>
          <p:cNvSpPr>
            <a:spLocks noGrp="1"/>
          </p:cNvSpPr>
          <p:nvPr>
            <p:ph type="ftr" sz="quarter" idx="11"/>
          </p:nvPr>
        </p:nvSpPr>
        <p:spPr/>
        <p:txBody>
          <a:bodyPr/>
          <a:lstStyle/>
          <a:p>
            <a:r>
              <a:rPr lang="en-US" smtClean="0"/>
              <a:t>CT-III End-Semester Project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E7773D4-7E53-6B47-B180-DD2D850E86FF}" type="datetime1">
              <a:rPr lang="en-IN" smtClean="0"/>
              <a:t>19/04/19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CT-III End-Semester Project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003874-629A-C148-93DF-5DBBBD5B4C2A}" type="datetime1">
              <a:rPr lang="en-IN" smtClean="0"/>
              <a:t>19/04/19</a:t>
            </a:fld>
            <a:endParaRPr lang="en-US" dirty="0"/>
          </a:p>
        </p:txBody>
      </p:sp>
      <p:sp>
        <p:nvSpPr>
          <p:cNvPr id="6" name="Footer Placeholder 5"/>
          <p:cNvSpPr>
            <a:spLocks noGrp="1"/>
          </p:cNvSpPr>
          <p:nvPr>
            <p:ph type="ftr" sz="quarter" idx="11"/>
          </p:nvPr>
        </p:nvSpPr>
        <p:spPr/>
        <p:txBody>
          <a:bodyPr/>
          <a:lstStyle/>
          <a:p>
            <a:r>
              <a:rPr lang="en-US" smtClean="0"/>
              <a:t>CT-III End-Semester Project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CE3B7-5A39-5547-A87A-17AF132A7648}" type="datetime1">
              <a:rPr lang="en-IN" smtClean="0"/>
              <a:t>19/04/19</a:t>
            </a:fld>
            <a:endParaRPr lang="en-US" dirty="0"/>
          </a:p>
        </p:txBody>
      </p:sp>
      <p:sp>
        <p:nvSpPr>
          <p:cNvPr id="6" name="Footer Placeholder 5"/>
          <p:cNvSpPr>
            <a:spLocks noGrp="1"/>
          </p:cNvSpPr>
          <p:nvPr>
            <p:ph type="ftr" sz="quarter" idx="11"/>
          </p:nvPr>
        </p:nvSpPr>
        <p:spPr/>
        <p:txBody>
          <a:bodyPr/>
          <a:lstStyle/>
          <a:p>
            <a:r>
              <a:rPr lang="en-US" smtClean="0"/>
              <a:t>CT-III End-Semester Project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4B3BE-3C73-0441-83A8-ACFE97A15EFE}" type="datetime1">
              <a:rPr lang="en-IN" smtClean="0"/>
              <a:t>19/04/19</a:t>
            </a:fld>
            <a:endParaRPr lang="en-US" dirty="0"/>
          </a:p>
        </p:txBody>
      </p:sp>
      <p:sp>
        <p:nvSpPr>
          <p:cNvPr id="5" name="Footer Placeholder 4"/>
          <p:cNvSpPr>
            <a:spLocks noGrp="1"/>
          </p:cNvSpPr>
          <p:nvPr>
            <p:ph type="ftr" sz="quarter" idx="11"/>
          </p:nvPr>
        </p:nvSpPr>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3C539-C11A-8C45-86D0-6BDA95A7532E}" type="datetime1">
              <a:rPr lang="en-IN" smtClean="0"/>
              <a:t>19/04/19</a:t>
            </a:fld>
            <a:endParaRPr lang="en-US" dirty="0"/>
          </a:p>
        </p:txBody>
      </p:sp>
      <p:sp>
        <p:nvSpPr>
          <p:cNvPr id="5" name="Footer Placeholder 4"/>
          <p:cNvSpPr>
            <a:spLocks noGrp="1"/>
          </p:cNvSpPr>
          <p:nvPr>
            <p:ph type="ftr" sz="quarter" idx="11"/>
          </p:nvPr>
        </p:nvSpPr>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3145BDA-482A-794A-A849-4109CE048AE9}" type="datetime1">
              <a:rPr lang="en-IN" smtClean="0"/>
              <a:t>19/04/19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34C12E-D234-FE45-ABBF-BB4A3AC1933F}" type="datetime1">
              <a:rPr lang="en-IN" smtClean="0"/>
              <a:t>19/04/19</a:t>
            </a:fld>
            <a:endParaRPr lang="en-US" dirty="0"/>
          </a:p>
        </p:txBody>
      </p:sp>
      <p:sp>
        <p:nvSpPr>
          <p:cNvPr id="5" name="Footer Placeholder 4"/>
          <p:cNvSpPr>
            <a:spLocks noGrp="1"/>
          </p:cNvSpPr>
          <p:nvPr>
            <p:ph type="ftr" sz="quarter" idx="11"/>
          </p:nvPr>
        </p:nvSpPr>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E7773D4-7E53-6B47-B180-DD2D850E86FF}" type="datetime1">
              <a:rPr lang="en-IN" smtClean="0"/>
              <a:t>19/04/19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8B1D49-260D-2745-BA99-CCC3BC71E176}" type="datetime1">
              <a:rPr lang="en-IN" smtClean="0"/>
              <a:t>19/04/19</a:t>
            </a:fld>
            <a:endParaRPr lang="en-US" dirty="0"/>
          </a:p>
        </p:txBody>
      </p:sp>
      <p:sp>
        <p:nvSpPr>
          <p:cNvPr id="6" name="Footer Placeholder 5"/>
          <p:cNvSpPr>
            <a:spLocks noGrp="1"/>
          </p:cNvSpPr>
          <p:nvPr>
            <p:ph type="ftr" sz="quarter" idx="11"/>
          </p:nvPr>
        </p:nvSpPr>
        <p:spPr/>
        <p:txBody>
          <a:bodyPr/>
          <a:lstStyle/>
          <a:p>
            <a:r>
              <a:rPr lang="en-US" smtClean="0"/>
              <a:t>CT-III End-Semester Project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4B866-DD2E-7D4F-A83B-445F2DDB73FE}" type="datetime1">
              <a:rPr lang="en-IN" smtClean="0"/>
              <a:t>19/04/19</a:t>
            </a:fld>
            <a:endParaRPr lang="en-US" dirty="0"/>
          </a:p>
        </p:txBody>
      </p:sp>
      <p:sp>
        <p:nvSpPr>
          <p:cNvPr id="8" name="Footer Placeholder 7"/>
          <p:cNvSpPr>
            <a:spLocks noGrp="1"/>
          </p:cNvSpPr>
          <p:nvPr>
            <p:ph type="ftr" sz="quarter" idx="11"/>
          </p:nvPr>
        </p:nvSpPr>
        <p:spPr/>
        <p:txBody>
          <a:bodyPr/>
          <a:lstStyle/>
          <a:p>
            <a:r>
              <a:rPr lang="en-US" smtClean="0"/>
              <a:t>CT-III End-Semester Project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4ADC4F-EBE2-4346-AD88-591220014261}" type="datetime1">
              <a:rPr lang="en-IN" smtClean="0"/>
              <a:t>19/04/19</a:t>
            </a:fld>
            <a:endParaRPr lang="en-US" dirty="0"/>
          </a:p>
        </p:txBody>
      </p:sp>
      <p:sp>
        <p:nvSpPr>
          <p:cNvPr id="4" name="Footer Placeholder 3"/>
          <p:cNvSpPr>
            <a:spLocks noGrp="1"/>
          </p:cNvSpPr>
          <p:nvPr>
            <p:ph type="ftr" sz="quarter" idx="11"/>
          </p:nvPr>
        </p:nvSpPr>
        <p:spPr/>
        <p:txBody>
          <a:bodyPr/>
          <a:lstStyle/>
          <a:p>
            <a:r>
              <a:rPr lang="en-US" smtClean="0"/>
              <a:t>CT-III End-Semester Project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8B1D49-260D-2745-BA99-CCC3BC71E176}" type="datetime1">
              <a:rPr lang="en-IN" smtClean="0"/>
              <a:t>19/04/19</a:t>
            </a:fld>
            <a:endParaRPr lang="en-US" dirty="0"/>
          </a:p>
        </p:txBody>
      </p:sp>
      <p:sp>
        <p:nvSpPr>
          <p:cNvPr id="6" name="Footer Placeholder 5"/>
          <p:cNvSpPr>
            <a:spLocks noGrp="1"/>
          </p:cNvSpPr>
          <p:nvPr>
            <p:ph type="ftr" sz="quarter" idx="11"/>
          </p:nvPr>
        </p:nvSpPr>
        <p:spPr/>
        <p:txBody>
          <a:bodyPr/>
          <a:lstStyle/>
          <a:p>
            <a:r>
              <a:rPr lang="en-US" smtClean="0"/>
              <a:t>CT-III End-Semester Project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3DB35-91EE-1B49-A292-B73DD29E5F97}" type="datetime1">
              <a:rPr lang="en-IN" smtClean="0"/>
              <a:t>19/04/19</a:t>
            </a:fld>
            <a:endParaRPr lang="en-US" dirty="0"/>
          </a:p>
        </p:txBody>
      </p:sp>
      <p:sp>
        <p:nvSpPr>
          <p:cNvPr id="3" name="Footer Placeholder 2"/>
          <p:cNvSpPr>
            <a:spLocks noGrp="1"/>
          </p:cNvSpPr>
          <p:nvPr>
            <p:ph type="ftr" sz="quarter" idx="11"/>
          </p:nvPr>
        </p:nvSpPr>
        <p:spPr/>
        <p:txBody>
          <a:bodyPr/>
          <a:lstStyle/>
          <a:p>
            <a:r>
              <a:rPr lang="en-US" smtClean="0"/>
              <a:t>CT-III End-Semester Project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003874-629A-C148-93DF-5DBBBD5B4C2A}" type="datetime1">
              <a:rPr lang="en-IN" smtClean="0"/>
              <a:t>19/04/19</a:t>
            </a:fld>
            <a:endParaRPr lang="en-US" dirty="0"/>
          </a:p>
        </p:txBody>
      </p:sp>
      <p:sp>
        <p:nvSpPr>
          <p:cNvPr id="6" name="Footer Placeholder 5"/>
          <p:cNvSpPr>
            <a:spLocks noGrp="1"/>
          </p:cNvSpPr>
          <p:nvPr>
            <p:ph type="ftr" sz="quarter" idx="11"/>
          </p:nvPr>
        </p:nvSpPr>
        <p:spPr/>
        <p:txBody>
          <a:bodyPr/>
          <a:lstStyle/>
          <a:p>
            <a:r>
              <a:rPr lang="en-US" smtClean="0"/>
              <a:t>CT-III End-Semester Project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CE3B7-5A39-5547-A87A-17AF132A7648}" type="datetime1">
              <a:rPr lang="en-IN" smtClean="0"/>
              <a:t>19/04/19</a:t>
            </a:fld>
            <a:endParaRPr lang="en-US" dirty="0"/>
          </a:p>
        </p:txBody>
      </p:sp>
      <p:sp>
        <p:nvSpPr>
          <p:cNvPr id="6" name="Footer Placeholder 5"/>
          <p:cNvSpPr>
            <a:spLocks noGrp="1"/>
          </p:cNvSpPr>
          <p:nvPr>
            <p:ph type="ftr" sz="quarter" idx="11"/>
          </p:nvPr>
        </p:nvSpPr>
        <p:spPr/>
        <p:txBody>
          <a:bodyPr/>
          <a:lstStyle/>
          <a:p>
            <a:r>
              <a:rPr lang="en-US" smtClean="0"/>
              <a:t>CT-III End-Semester Project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18258F-A077-9940-944A-5735FD094A93}" type="datetime1">
              <a:rPr lang="en-IN" smtClean="0"/>
              <a:t>19/04/19</a:t>
            </a:fld>
            <a:endParaRPr lang="en-US" dirty="0"/>
          </a:p>
        </p:txBody>
      </p:sp>
      <p:sp>
        <p:nvSpPr>
          <p:cNvPr id="6" name="Footer Placeholder 5"/>
          <p:cNvSpPr>
            <a:spLocks noGrp="1"/>
          </p:cNvSpPr>
          <p:nvPr>
            <p:ph type="ftr" sz="quarter" idx="11"/>
          </p:nvPr>
        </p:nvSpPr>
        <p:spPr/>
        <p:txBody>
          <a:bodyPr/>
          <a:lstStyle/>
          <a:p>
            <a:r>
              <a:rPr lang="en-US" smtClean="0"/>
              <a:t>CT-III End-Semester Project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818258F-A077-9940-944A-5735FD094A93}" type="datetime1">
              <a:rPr lang="en-IN" smtClean="0"/>
              <a:t>19/04/19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smtClean="0"/>
              <a:t>CT-III End-Semester Project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818258F-A077-9940-944A-5735FD094A93}" type="datetime1">
              <a:rPr lang="en-IN" smtClean="0"/>
              <a:t>19/04/19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smtClean="0"/>
              <a:t>CT-III End-Semester Project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818258F-A077-9940-944A-5735FD094A93}" type="datetime1">
              <a:rPr lang="en-IN" smtClean="0"/>
              <a:t>19/04/19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smtClean="0"/>
              <a:t>CT-III End-Semester Project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818258F-A077-9940-944A-5735FD094A93}" type="datetime1">
              <a:rPr lang="en-IN" smtClean="0"/>
              <a:t>19/04/19</a:t>
            </a:fld>
            <a:endParaRPr lang="en-US" dirty="0"/>
          </a:p>
        </p:txBody>
      </p:sp>
      <p:sp>
        <p:nvSpPr>
          <p:cNvPr id="4" name="Footer Placeholder 3"/>
          <p:cNvSpPr>
            <a:spLocks noGrp="1"/>
          </p:cNvSpPr>
          <p:nvPr>
            <p:ph type="ftr" sz="quarter" idx="11"/>
          </p:nvPr>
        </p:nvSpPr>
        <p:spPr/>
        <p:txBody>
          <a:bodyPr/>
          <a:lstStyle/>
          <a:p>
            <a:r>
              <a:rPr lang="en-US" smtClean="0"/>
              <a:t>CT-III End-Semester Project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818258F-A077-9940-944A-5735FD094A93}" type="datetime1">
              <a:rPr lang="en-IN" smtClean="0"/>
              <a:t>19/04/19</a:t>
            </a:fld>
            <a:endParaRPr lang="en-US" dirty="0"/>
          </a:p>
        </p:txBody>
      </p:sp>
      <p:sp>
        <p:nvSpPr>
          <p:cNvPr id="4" name="Footer Placeholder 3"/>
          <p:cNvSpPr>
            <a:spLocks noGrp="1"/>
          </p:cNvSpPr>
          <p:nvPr>
            <p:ph type="ftr" sz="quarter" idx="11"/>
          </p:nvPr>
        </p:nvSpPr>
        <p:spPr/>
        <p:txBody>
          <a:bodyPr/>
          <a:lstStyle/>
          <a:p>
            <a:r>
              <a:rPr lang="en-US" smtClean="0"/>
              <a:t>CT-III End-Semester Project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64B3BE-3C73-0441-83A8-ACFE97A15EFE}" type="datetime1">
              <a:rPr lang="en-IN" smtClean="0"/>
              <a:t>19/04/19</a:t>
            </a:fld>
            <a:endParaRPr lang="en-US" dirty="0"/>
          </a:p>
        </p:txBody>
      </p:sp>
      <p:sp>
        <p:nvSpPr>
          <p:cNvPr id="5" name="Footer Placeholder 4"/>
          <p:cNvSpPr>
            <a:spLocks noGrp="1"/>
          </p:cNvSpPr>
          <p:nvPr>
            <p:ph type="ftr" sz="quarter" idx="11"/>
          </p:nvPr>
        </p:nvSpPr>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4B866-DD2E-7D4F-A83B-445F2DDB73FE}" type="datetime1">
              <a:rPr lang="en-IN" smtClean="0"/>
              <a:t>19/04/19</a:t>
            </a:fld>
            <a:endParaRPr lang="en-US" dirty="0"/>
          </a:p>
        </p:txBody>
      </p:sp>
      <p:sp>
        <p:nvSpPr>
          <p:cNvPr id="8" name="Footer Placeholder 7"/>
          <p:cNvSpPr>
            <a:spLocks noGrp="1"/>
          </p:cNvSpPr>
          <p:nvPr>
            <p:ph type="ftr" sz="quarter" idx="11"/>
          </p:nvPr>
        </p:nvSpPr>
        <p:spPr/>
        <p:txBody>
          <a:bodyPr/>
          <a:lstStyle/>
          <a:p>
            <a:r>
              <a:rPr lang="en-US" smtClean="0"/>
              <a:t>CT-III End-Semester Project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C13C539-C11A-8C45-86D0-6BDA95A7532E}" type="datetime1">
              <a:rPr lang="en-IN" smtClean="0"/>
              <a:t>19/04/19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smtClean="0"/>
              <a:t>CT-III End-Semester Project </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4ADC4F-EBE2-4346-AD88-591220014261}" type="datetime1">
              <a:rPr lang="en-IN" smtClean="0"/>
              <a:t>19/04/19</a:t>
            </a:fld>
            <a:endParaRPr lang="en-US" dirty="0"/>
          </a:p>
        </p:txBody>
      </p:sp>
      <p:sp>
        <p:nvSpPr>
          <p:cNvPr id="4" name="Footer Placeholder 3"/>
          <p:cNvSpPr>
            <a:spLocks noGrp="1"/>
          </p:cNvSpPr>
          <p:nvPr>
            <p:ph type="ftr" sz="quarter" idx="11"/>
          </p:nvPr>
        </p:nvSpPr>
        <p:spPr/>
        <p:txBody>
          <a:bodyPr/>
          <a:lstStyle/>
          <a:p>
            <a:r>
              <a:rPr lang="en-US" smtClean="0"/>
              <a:t>CT-III End-Semester Project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3DB35-91EE-1B49-A292-B73DD29E5F97}" type="datetime1">
              <a:rPr lang="en-IN" smtClean="0"/>
              <a:t>19/04/19</a:t>
            </a:fld>
            <a:endParaRPr lang="en-US" dirty="0"/>
          </a:p>
        </p:txBody>
      </p:sp>
      <p:sp>
        <p:nvSpPr>
          <p:cNvPr id="3" name="Footer Placeholder 2"/>
          <p:cNvSpPr>
            <a:spLocks noGrp="1"/>
          </p:cNvSpPr>
          <p:nvPr>
            <p:ph type="ftr" sz="quarter" idx="11"/>
          </p:nvPr>
        </p:nvSpPr>
        <p:spPr/>
        <p:txBody>
          <a:bodyPr/>
          <a:lstStyle/>
          <a:p>
            <a:r>
              <a:rPr lang="en-US" smtClean="0"/>
              <a:t>CT-III End-Semester Project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1003874-629A-C148-93DF-5DBBBD5B4C2A}" type="datetime1">
              <a:rPr lang="en-IN" smtClean="0"/>
              <a:t>19/04/19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CT-III End-Semester Project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CE3B7-5A39-5547-A87A-17AF132A7648}" type="datetime1">
              <a:rPr lang="en-IN" smtClean="0"/>
              <a:t>19/04/19</a:t>
            </a:fld>
            <a:endParaRPr lang="en-US" dirty="0"/>
          </a:p>
        </p:txBody>
      </p:sp>
      <p:sp>
        <p:nvSpPr>
          <p:cNvPr id="6" name="Footer Placeholder 5"/>
          <p:cNvSpPr>
            <a:spLocks noGrp="1"/>
          </p:cNvSpPr>
          <p:nvPr>
            <p:ph type="ftr" sz="quarter" idx="11"/>
          </p:nvPr>
        </p:nvSpPr>
        <p:spPr/>
        <p:txBody>
          <a:bodyPr/>
          <a:lstStyle/>
          <a:p>
            <a:r>
              <a:rPr lang="en-US" smtClean="0"/>
              <a:t>CT-III End-Semester Project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Relationship Id="rId16" Type="http://schemas.openxmlformats.org/officeDocument/2006/relationships/slideLayout" Target="../slideLayouts/slideLayout49.xml"/><Relationship Id="rId17" Type="http://schemas.openxmlformats.org/officeDocument/2006/relationships/slideLayout" Target="../slideLayouts/slideLayout50.xml"/><Relationship Id="rId18" Type="http://schemas.openxmlformats.org/officeDocument/2006/relationships/theme" Target="../theme/theme4.xml"/><Relationship Id="rId19" Type="http://schemas.openxmlformats.org/officeDocument/2006/relationships/image" Target="../media/image1.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818258F-A077-9940-944A-5735FD094A93}" type="datetime1">
              <a:rPr lang="en-IN" smtClean="0"/>
              <a:t>19/04/19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CT-III End-Semester Project </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818258F-A077-9940-944A-5735FD094A93}" type="datetime1">
              <a:rPr lang="en-IN" smtClean="0"/>
              <a:t>19/04/19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smtClean="0"/>
              <a:t>CT-III End-Semester Project </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98643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8258F-A077-9940-944A-5735FD094A93}" type="datetime1">
              <a:rPr lang="en-IN" smtClean="0"/>
              <a:t>19/04/19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CT-III End-Semester Project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3436748"/>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18258F-A077-9940-944A-5735FD094A93}" type="datetime1">
              <a:rPr lang="en-IN" smtClean="0"/>
              <a:t>19/04/19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smtClean="0"/>
              <a:t>CT-III End-Semester Project </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5483109"/>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chart" Target="../charts/char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e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eg"/><Relationship Id="rId3" Type="http://schemas.microsoft.com/office/2007/relationships/hdphoto" Target="../media/hdphoto1.wdp"/></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446535" y="4431624"/>
            <a:ext cx="11128206" cy="1143676"/>
          </a:xfrm>
        </p:spPr>
        <p:txBody>
          <a:bodyPr>
            <a:noAutofit/>
          </a:bodyPr>
          <a:lstStyle/>
          <a:p>
            <a:r>
              <a:rPr lang="en-US" sz="6000" dirty="0" smtClean="0">
                <a:solidFill>
                  <a:schemeClr val="bg1"/>
                </a:solidFill>
              </a:rPr>
              <a:t/>
            </a:r>
            <a:br>
              <a:rPr lang="en-US" sz="6000" dirty="0" smtClean="0">
                <a:solidFill>
                  <a:schemeClr val="bg1"/>
                </a:solidFill>
              </a:rPr>
            </a:br>
            <a:r>
              <a:rPr lang="en-US" sz="6000" dirty="0">
                <a:solidFill>
                  <a:schemeClr val="bg1"/>
                </a:solidFill>
              </a:rPr>
              <a:t/>
            </a:r>
            <a:br>
              <a:rPr lang="en-US" sz="6000" dirty="0">
                <a:solidFill>
                  <a:schemeClr val="bg1"/>
                </a:solidFill>
              </a:rPr>
            </a:br>
            <a:r>
              <a:rPr lang="en-US" sz="6000" dirty="0">
                <a:solidFill>
                  <a:srgbClr val="7CEBFF"/>
                </a:solidFill>
              </a:rPr>
              <a:t/>
            </a:r>
            <a:br>
              <a:rPr lang="en-US" sz="6000" dirty="0">
                <a:solidFill>
                  <a:srgbClr val="7CEBFF"/>
                </a:solidFill>
              </a:rPr>
            </a:br>
            <a:r>
              <a:rPr lang="en-US" sz="9600" dirty="0">
                <a:solidFill>
                  <a:schemeClr val="bg1"/>
                </a:solidFill>
              </a:rPr>
              <a:t> </a:t>
            </a:r>
            <a:r>
              <a:rPr lang="en-US" sz="6000" dirty="0">
                <a:solidFill>
                  <a:schemeClr val="bg1"/>
                </a:solidFill>
              </a:rPr>
              <a:t>CT-iii </a:t>
            </a:r>
            <a:r>
              <a:rPr lang="en-US" dirty="0">
                <a:solidFill>
                  <a:schemeClr val="bg1"/>
                </a:solidFill>
              </a:rPr>
              <a:t>End-Semester Project</a:t>
            </a:r>
            <a:r>
              <a:rPr lang="en-US" sz="6000" dirty="0">
                <a:solidFill>
                  <a:schemeClr val="bg1"/>
                </a:solidFill>
              </a:rPr>
              <a:t> </a:t>
            </a:r>
            <a:endParaRPr lang="en-US" sz="6000" dirty="0">
              <a:solidFill>
                <a:schemeClr val="bg1"/>
              </a:solidFill>
            </a:endParaRP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581194" y="5467246"/>
            <a:ext cx="10993546" cy="923318"/>
          </a:xfrm>
        </p:spPr>
        <p:txBody>
          <a:bodyPr>
            <a:normAutofit fontScale="70000" lnSpcReduction="20000"/>
          </a:bodyPr>
          <a:lstStyle/>
          <a:p>
            <a:pPr lvl="0"/>
            <a:r>
              <a:rPr lang="en-US" sz="5700" dirty="0">
                <a:solidFill>
                  <a:srgbClr val="7CEBFF"/>
                </a:solidFill>
                <a:latin typeface="Abadi MT Condensed Extra Bold" charset="0"/>
                <a:ea typeface="Abadi MT Condensed Extra Bold" charset="0"/>
                <a:cs typeface="Abadi MT Condensed Extra Bold" charset="0"/>
              </a:rPr>
              <a:t>Group 5</a:t>
            </a:r>
            <a:r>
              <a:rPr lang="en-US" sz="5700" dirty="0" smtClean="0">
                <a:solidFill>
                  <a:srgbClr val="7CEBFF"/>
                </a:solidFill>
                <a:latin typeface="Abadi MT Condensed Extra Bold" charset="0"/>
                <a:ea typeface="Abadi MT Condensed Extra Bold" charset="0"/>
                <a:cs typeface="Abadi MT Condensed Extra Bold" charset="0"/>
              </a:rPr>
              <a:t>	</a:t>
            </a:r>
            <a:r>
              <a:rPr lang="en-US" sz="3600" dirty="0" smtClean="0">
                <a:solidFill>
                  <a:srgbClr val="7CEBFF"/>
                </a:solidFill>
                <a:latin typeface="Abadi MT Condensed Extra Bold" charset="0"/>
                <a:ea typeface="Abadi MT Condensed Extra Bold" charset="0"/>
                <a:cs typeface="Abadi MT Condensed Extra Bold" charset="0"/>
              </a:rPr>
              <a:t>						           </a:t>
            </a:r>
            <a:r>
              <a:rPr lang="en-US" sz="3600" dirty="0">
                <a:solidFill>
                  <a:srgbClr val="7CEBFF"/>
                </a:solidFill>
                <a:latin typeface="Abadi MT Condensed Extra Bold" charset="0"/>
                <a:ea typeface="Abadi MT Condensed Extra Bold" charset="0"/>
                <a:cs typeface="Abadi MT Condensed Extra Bold" charset="0"/>
              </a:rPr>
              <a:t>Assigned </a:t>
            </a:r>
            <a:r>
              <a:rPr lang="en-US" sz="3600" dirty="0">
                <a:solidFill>
                  <a:srgbClr val="7CEBFF"/>
                </a:solidFill>
                <a:latin typeface="Abadi MT Condensed Extra Bold" charset="0"/>
                <a:ea typeface="Abadi MT Condensed Extra Bold" charset="0"/>
                <a:cs typeface="Abadi MT Condensed Extra Bold" charset="0"/>
              </a:rPr>
              <a:t>by: Prof. </a:t>
            </a:r>
            <a:r>
              <a:rPr lang="en-US" sz="3600" dirty="0" err="1">
                <a:solidFill>
                  <a:srgbClr val="7CEBFF"/>
                </a:solidFill>
                <a:latin typeface="Abadi MT Condensed Extra Bold" charset="0"/>
                <a:ea typeface="Abadi MT Condensed Extra Bold" charset="0"/>
                <a:cs typeface="Abadi MT Condensed Extra Bold" charset="0"/>
              </a:rPr>
              <a:t>Yash</a:t>
            </a:r>
            <a:r>
              <a:rPr lang="en-US" sz="3600" dirty="0">
                <a:solidFill>
                  <a:srgbClr val="7CEBFF"/>
                </a:solidFill>
                <a:latin typeface="Abadi MT Condensed Extra Bold" charset="0"/>
                <a:ea typeface="Abadi MT Condensed Extra Bold" charset="0"/>
                <a:cs typeface="Abadi MT Condensed Extra Bold" charset="0"/>
              </a:rPr>
              <a:t> </a:t>
            </a:r>
            <a:r>
              <a:rPr lang="en-US" sz="3600" dirty="0" err="1">
                <a:solidFill>
                  <a:srgbClr val="7CEBFF"/>
                </a:solidFill>
                <a:latin typeface="Abadi MT Condensed Extra Bold" charset="0"/>
                <a:ea typeface="Abadi MT Condensed Extra Bold" charset="0"/>
                <a:cs typeface="Abadi MT Condensed Extra Bold" charset="0"/>
              </a:rPr>
              <a:t>Vasavada</a:t>
            </a:r>
            <a:endParaRPr lang="en-US" sz="3600" dirty="0">
              <a:solidFill>
                <a:srgbClr val="7CEBFF"/>
              </a:solidFill>
              <a:latin typeface="Abadi MT Condensed Extra Bold" charset="0"/>
              <a:ea typeface="Abadi MT Condensed Extra Bold" charset="0"/>
              <a:cs typeface="Abadi MT Condensed Extra Bold" charset="0"/>
            </a:endParaRPr>
          </a:p>
          <a:p>
            <a:endParaRPr lang="en-US" sz="3600" dirty="0">
              <a:solidFill>
                <a:srgbClr val="7CEBFF"/>
              </a:solidFill>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694844"/>
          </a:xfrm>
        </p:spPr>
        <p:txBody>
          <a:bodyPr>
            <a:noAutofit/>
          </a:bodyPr>
          <a:lstStyle/>
          <a:p>
            <a:r>
              <a:rPr lang="en-US" sz="4000" dirty="0" smtClean="0">
                <a:solidFill>
                  <a:srgbClr val="FFFEFF"/>
                </a:solidFill>
              </a:rPr>
              <a:t>Channel Encoding </a:t>
            </a:r>
            <a:endParaRPr lang="en-US" sz="4000" dirty="0">
              <a:solidFill>
                <a:srgbClr val="FFFEFF"/>
              </a:solidFill>
            </a:endParaRPr>
          </a:p>
        </p:txBody>
      </p:sp>
      <p:graphicFrame>
        <p:nvGraphicFramePr>
          <p:cNvPr id="4" name="Content Placeholder 3" descr="icon SmartArt graphic">
            <a:extLst>
              <a:ext uri="{FF2B5EF4-FFF2-40B4-BE49-F238E27FC236}">
                <a16:creationId xmlns:a16="http://schemas.microsoft.com/office/drawing/2014/main" xmlns="" id="{81E592E1-99DF-4294-A2E9-EF46299BD3F4}"/>
              </a:ext>
            </a:extLst>
          </p:cNvPr>
          <p:cNvGraphicFramePr>
            <a:graphicFrameLocks noGrp="1"/>
          </p:cNvGraphicFramePr>
          <p:nvPr>
            <p:ph idx="1"/>
            <p:extLst>
              <p:ext uri="{D42A27DB-BD31-4B8C-83A1-F6EECF244321}">
                <p14:modId xmlns:p14="http://schemas.microsoft.com/office/powerpoint/2010/main" val="109861607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rame 6"/>
          <p:cNvSpPr/>
          <p:nvPr/>
        </p:nvSpPr>
        <p:spPr>
          <a:xfrm>
            <a:off x="463550" y="1918494"/>
            <a:ext cx="3568700" cy="4203700"/>
          </a:xfrm>
          <a:prstGeom prst="fram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033425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592" y="892656"/>
            <a:ext cx="11029616" cy="1013800"/>
          </a:xfrm>
        </p:spPr>
        <p:txBody>
          <a:bodyPr>
            <a:noAutofit/>
          </a:bodyPr>
          <a:lstStyle/>
          <a:p>
            <a:pPr lvl="0" algn="ctr"/>
            <a:r>
              <a:rPr lang="en-GB" sz="3600" b="1" dirty="0"/>
              <a:t>PRODUCT </a:t>
            </a:r>
            <a:r>
              <a:rPr lang="en-GB" sz="3600" b="1" dirty="0" smtClean="0"/>
              <a:t>CODE</a:t>
            </a:r>
            <a:r>
              <a:rPr lang="en-GB" sz="1600" dirty="0"/>
              <a:t/>
            </a:r>
            <a:br>
              <a:rPr lang="en-GB" sz="1600" dirty="0"/>
            </a:br>
            <a:endParaRPr lang="en-US" sz="3600" dirty="0"/>
          </a:p>
        </p:txBody>
      </p:sp>
      <p:sp>
        <p:nvSpPr>
          <p:cNvPr id="3" name="Content Placeholder 2"/>
          <p:cNvSpPr>
            <a:spLocks noGrp="1"/>
          </p:cNvSpPr>
          <p:nvPr>
            <p:ph idx="1"/>
          </p:nvPr>
        </p:nvSpPr>
        <p:spPr>
          <a:xfrm>
            <a:off x="479593" y="2739297"/>
            <a:ext cx="11029615" cy="3610704"/>
          </a:xfrm>
        </p:spPr>
        <p:txBody>
          <a:bodyPr>
            <a:noAutofit/>
          </a:bodyPr>
          <a:lstStyle/>
          <a:p>
            <a:pPr marL="0" lvl="0" indent="0">
              <a:lnSpc>
                <a:spcPct val="70000"/>
              </a:lnSpc>
              <a:spcBef>
                <a:spcPts val="800"/>
              </a:spcBef>
              <a:spcAft>
                <a:spcPts val="0"/>
              </a:spcAft>
              <a:buClr>
                <a:schemeClr val="dk1"/>
              </a:buClr>
              <a:buSzPts val="1600"/>
              <a:buNone/>
            </a:pPr>
            <a:endParaRPr lang="en-GB" sz="2400" dirty="0"/>
          </a:p>
          <a:p>
            <a:pPr marL="254000" lvl="0" indent="-254000">
              <a:lnSpc>
                <a:spcPct val="70000"/>
              </a:lnSpc>
              <a:spcBef>
                <a:spcPts val="800"/>
              </a:spcBef>
              <a:spcAft>
                <a:spcPts val="0"/>
              </a:spcAft>
              <a:buClr>
                <a:schemeClr val="dk1"/>
              </a:buClr>
              <a:buSzPts val="1800"/>
              <a:buFont typeface="Arial"/>
              <a:buChar char="•"/>
            </a:pPr>
            <a:r>
              <a:rPr lang="en-GB" sz="2800" dirty="0" smtClean="0"/>
              <a:t>Its </a:t>
            </a:r>
            <a:r>
              <a:rPr lang="en-GB" sz="2800" dirty="0" err="1" smtClean="0"/>
              <a:t>codeword</a:t>
            </a:r>
            <a:r>
              <a:rPr lang="en-GB" sz="2800" dirty="0"/>
              <a:t>, </a:t>
            </a:r>
            <a:r>
              <a:rPr lang="en-GB" sz="2800" dirty="0" smtClean="0"/>
              <a:t>have </a:t>
            </a:r>
            <a:r>
              <a:rPr lang="en-GB" sz="2800" i="1" dirty="0"/>
              <a:t>K</a:t>
            </a:r>
            <a:r>
              <a:rPr lang="en-GB" sz="2800" dirty="0"/>
              <a:t> number of message bits, </a:t>
            </a:r>
            <a:r>
              <a:rPr lang="en-GB" sz="2800" i="1" dirty="0"/>
              <a:t>N</a:t>
            </a:r>
            <a:r>
              <a:rPr lang="en-GB" sz="2800" dirty="0"/>
              <a:t> number of total encoded bits, and (</a:t>
            </a:r>
            <a:r>
              <a:rPr lang="en-GB" sz="2800" i="1" dirty="0"/>
              <a:t>N-K</a:t>
            </a:r>
            <a:r>
              <a:rPr lang="en-GB" sz="2800" dirty="0"/>
              <a:t>) number of parity bits.</a:t>
            </a:r>
          </a:p>
          <a:p>
            <a:pPr marL="0" lvl="0" indent="0">
              <a:lnSpc>
                <a:spcPct val="70000"/>
              </a:lnSpc>
              <a:spcBef>
                <a:spcPts val="800"/>
              </a:spcBef>
              <a:spcAft>
                <a:spcPts val="0"/>
              </a:spcAft>
              <a:buNone/>
            </a:pPr>
            <a:endParaRPr lang="en-GB" sz="2800" dirty="0"/>
          </a:p>
          <a:p>
            <a:pPr marL="254000" lvl="0" indent="-254000">
              <a:lnSpc>
                <a:spcPct val="70000"/>
              </a:lnSpc>
              <a:spcBef>
                <a:spcPts val="800"/>
              </a:spcBef>
              <a:spcAft>
                <a:spcPts val="0"/>
              </a:spcAft>
              <a:buClr>
                <a:schemeClr val="dk1"/>
              </a:buClr>
              <a:buSzPts val="1800"/>
              <a:buFont typeface="Arial"/>
              <a:buChar char="•"/>
            </a:pPr>
            <a:r>
              <a:rPr lang="en-GB" sz="2800" dirty="0"/>
              <a:t>Cases we deal with have the relation, N = (</a:t>
            </a:r>
            <a:r>
              <a:rPr lang="en-GB" sz="2800" dirty="0" err="1"/>
              <a:t>sqrt</a:t>
            </a:r>
            <a:r>
              <a:rPr lang="en-GB" sz="2800" dirty="0"/>
              <a:t>(K)+1)*(</a:t>
            </a:r>
            <a:r>
              <a:rPr lang="en-GB" sz="2800" dirty="0" err="1"/>
              <a:t>sqrt</a:t>
            </a:r>
            <a:r>
              <a:rPr lang="en-GB" sz="2800" dirty="0"/>
              <a:t>(K)+1).</a:t>
            </a:r>
            <a:endParaRPr lang="en-GB" sz="1600" dirty="0"/>
          </a:p>
          <a:p>
            <a:pPr marL="0" lvl="0" indent="0">
              <a:lnSpc>
                <a:spcPct val="70000"/>
              </a:lnSpc>
              <a:spcBef>
                <a:spcPts val="800"/>
              </a:spcBef>
              <a:spcAft>
                <a:spcPts val="0"/>
              </a:spcAft>
              <a:buNone/>
            </a:pPr>
            <a:endParaRPr lang="en-GB" sz="1600" dirty="0"/>
          </a:p>
          <a:p>
            <a:pPr marL="254000" lvl="0" indent="-254000">
              <a:lnSpc>
                <a:spcPct val="70000"/>
              </a:lnSpc>
              <a:spcBef>
                <a:spcPts val="800"/>
              </a:spcBef>
              <a:spcAft>
                <a:spcPts val="0"/>
              </a:spcAft>
              <a:buClr>
                <a:schemeClr val="dk1"/>
              </a:buClr>
              <a:buSzPts val="1800"/>
              <a:buFont typeface="Arial"/>
              <a:buChar char="•"/>
            </a:pPr>
            <a:r>
              <a:rPr lang="en-GB" sz="2800" dirty="0"/>
              <a:t>The Product Code Matrix has the dimensions of ((</a:t>
            </a:r>
            <a:r>
              <a:rPr lang="en-GB" sz="2800" dirty="0" err="1"/>
              <a:t>sqrt</a:t>
            </a:r>
            <a:r>
              <a:rPr lang="en-GB" sz="2800" dirty="0"/>
              <a:t>(K)+1), (</a:t>
            </a:r>
            <a:r>
              <a:rPr lang="en-GB" sz="2800" dirty="0" err="1"/>
              <a:t>sqrt</a:t>
            </a:r>
            <a:r>
              <a:rPr lang="en-GB" sz="2800" dirty="0"/>
              <a:t>(K)+1)).</a:t>
            </a:r>
            <a:endParaRPr lang="en-GB" sz="1600" dirty="0"/>
          </a:p>
          <a:p>
            <a:pPr marL="254000" lvl="0" indent="-139700">
              <a:lnSpc>
                <a:spcPct val="70000"/>
              </a:lnSpc>
              <a:spcBef>
                <a:spcPts val="800"/>
              </a:spcBef>
              <a:spcAft>
                <a:spcPts val="0"/>
              </a:spcAft>
              <a:buClr>
                <a:schemeClr val="dk1"/>
              </a:buClr>
              <a:buSzPts val="1800"/>
              <a:buNone/>
            </a:pPr>
            <a:endParaRPr lang="en-GB" sz="2800" dirty="0"/>
          </a:p>
          <a:p>
            <a:pPr marL="254000" lvl="0" indent="-254000">
              <a:lnSpc>
                <a:spcPct val="70000"/>
              </a:lnSpc>
              <a:spcBef>
                <a:spcPts val="800"/>
              </a:spcBef>
              <a:spcAft>
                <a:spcPts val="0"/>
              </a:spcAft>
              <a:buClr>
                <a:schemeClr val="dk1"/>
              </a:buClr>
              <a:buSzPts val="1800"/>
              <a:buFont typeface="Arial"/>
              <a:buChar char="•"/>
            </a:pPr>
            <a:r>
              <a:rPr lang="en-GB" sz="2800" dirty="0"/>
              <a:t>The value of each parity bit is obtained by computing the XOR of numbers in corresponding rows or columns</a:t>
            </a:r>
            <a:r>
              <a:rPr lang="en-GB" sz="2400" dirty="0" smtClean="0"/>
              <a:t>.</a:t>
            </a:r>
          </a:p>
          <a:p>
            <a:pPr marL="177800" lvl="0" indent="-177800">
              <a:lnSpc>
                <a:spcPct val="90000"/>
              </a:lnSpc>
              <a:spcBef>
                <a:spcPts val="800"/>
              </a:spcBef>
              <a:spcAft>
                <a:spcPts val="0"/>
              </a:spcAft>
              <a:buClr>
                <a:schemeClr val="dk1"/>
              </a:buClr>
              <a:buSzPts val="1800"/>
              <a:buChar char="•"/>
            </a:pPr>
            <a:r>
              <a:rPr lang="en-GB" sz="2400" dirty="0"/>
              <a:t>EX: (9,4) Product Code: Here, K=4 and hence using the relation of K and N,</a:t>
            </a:r>
            <a:endParaRPr lang="en-GB" sz="1400" dirty="0"/>
          </a:p>
          <a:p>
            <a:pPr marL="0" lvl="0" indent="0">
              <a:lnSpc>
                <a:spcPct val="90000"/>
              </a:lnSpc>
              <a:spcBef>
                <a:spcPts val="800"/>
              </a:spcBef>
              <a:spcAft>
                <a:spcPts val="0"/>
              </a:spcAft>
              <a:buClr>
                <a:schemeClr val="dk1"/>
              </a:buClr>
              <a:buSzPts val="1800"/>
              <a:buNone/>
            </a:pPr>
            <a:r>
              <a:rPr lang="en-GB" sz="2400" dirty="0"/>
              <a:t>   N=9. Thus, for the product code encoding, we generate a 3x3 matrix, which </a:t>
            </a:r>
            <a:endParaRPr lang="en-GB" sz="1400" dirty="0"/>
          </a:p>
          <a:p>
            <a:pPr marL="0" lvl="0" indent="0">
              <a:lnSpc>
                <a:spcPct val="90000"/>
              </a:lnSpc>
              <a:spcBef>
                <a:spcPts val="800"/>
              </a:spcBef>
              <a:spcAft>
                <a:spcPts val="0"/>
              </a:spcAft>
              <a:buClr>
                <a:schemeClr val="dk1"/>
              </a:buClr>
              <a:buSzPts val="1800"/>
              <a:buNone/>
            </a:pPr>
            <a:r>
              <a:rPr lang="en-GB" sz="2400" dirty="0"/>
              <a:t>   contains all the encoded bits</a:t>
            </a:r>
            <a:r>
              <a:rPr lang="en-GB" sz="2400" dirty="0" smtClean="0"/>
              <a:t>.</a:t>
            </a:r>
            <a:endParaRPr lang="en-GB" sz="1600" dirty="0"/>
          </a:p>
          <a:p>
            <a:endParaRPr lang="en-US" sz="2800" dirty="0"/>
          </a:p>
        </p:txBody>
      </p:sp>
    </p:spTree>
    <p:extLst>
      <p:ext uri="{BB962C8B-B14F-4D97-AF65-F5344CB8AC3E}">
        <p14:creationId xmlns:p14="http://schemas.microsoft.com/office/powerpoint/2010/main" val="1429583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6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75844"/>
          </a:xfrm>
        </p:spPr>
        <p:txBody>
          <a:bodyPr>
            <a:noAutofit/>
          </a:bodyPr>
          <a:lstStyle/>
          <a:p>
            <a:pPr algn="ctr"/>
            <a:r>
              <a:rPr lang="en-US" sz="3600" dirty="0"/>
              <a:t>Encoded </a:t>
            </a:r>
            <a:r>
              <a:rPr lang="en-US" sz="3600" dirty="0" smtClean="0"/>
              <a:t>matrix(Product Code)</a:t>
            </a:r>
            <a:r>
              <a:rPr lang="en-US" sz="3600" dirty="0"/>
              <a:t/>
            </a:r>
            <a:br>
              <a:rPr lang="en-US" sz="3600" dirty="0"/>
            </a:br>
            <a:endParaRPr lang="en-US" sz="3600" dirty="0"/>
          </a:p>
        </p:txBody>
      </p:sp>
      <p:sp>
        <p:nvSpPr>
          <p:cNvPr id="3" name="Content Placeholder 2"/>
          <p:cNvSpPr>
            <a:spLocks noGrp="1"/>
          </p:cNvSpPr>
          <p:nvPr>
            <p:ph idx="1"/>
          </p:nvPr>
        </p:nvSpPr>
        <p:spPr>
          <a:xfrm>
            <a:off x="441492" y="490778"/>
            <a:ext cx="11029615" cy="5617922"/>
          </a:xfrm>
        </p:spPr>
        <p:txBody>
          <a:bodyPr/>
          <a:lstStyle/>
          <a:p>
            <a:r>
              <a:rPr lang="en-US" dirty="0"/>
              <a:t>It is denoted by “C” and has the dimensions (N,1). </a:t>
            </a:r>
            <a:endParaRPr lang="en-US" dirty="0"/>
          </a:p>
          <a:p>
            <a:r>
              <a:rPr lang="en-US" dirty="0" smtClean="0"/>
              <a:t> </a:t>
            </a:r>
            <a:r>
              <a:rPr lang="en-US" dirty="0"/>
              <a:t>Each element of this column-matrix represents an encoded bit (parity bits are also present along with message bits). </a:t>
            </a:r>
            <a:endParaRPr lang="en-US" dirty="0" smtClean="0"/>
          </a:p>
          <a:p>
            <a:r>
              <a:rPr lang="en-US" dirty="0"/>
              <a:t>Ex: (9,4) Product Code, where Message Signal = 1 1 0 1. </a:t>
            </a:r>
            <a:endParaRPr lang="en-US" dirty="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932" y="3517900"/>
            <a:ext cx="7396694" cy="3238500"/>
          </a:xfrm>
          <a:prstGeom prst="rect">
            <a:avLst/>
          </a:prstGeom>
        </p:spPr>
      </p:pic>
    </p:spTree>
    <p:extLst>
      <p:ext uri="{BB962C8B-B14F-4D97-AF65-F5344CB8AC3E}">
        <p14:creationId xmlns:p14="http://schemas.microsoft.com/office/powerpoint/2010/main" val="1212858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 y="0"/>
            <a:ext cx="11583224" cy="6553200"/>
          </a:xfrm>
          <a:prstGeom prst="rect">
            <a:avLst/>
          </a:prstGeom>
        </p:spPr>
      </p:pic>
    </p:spTree>
    <p:extLst>
      <p:ext uri="{BB962C8B-B14F-4D97-AF65-F5344CB8AC3E}">
        <p14:creationId xmlns:p14="http://schemas.microsoft.com/office/powerpoint/2010/main" val="1771750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700"/>
            <a:ext cx="11018661" cy="6159500"/>
          </a:xfrm>
          <a:prstGeom prst="rect">
            <a:avLst/>
          </a:prstGeom>
        </p:spPr>
      </p:pic>
    </p:spTree>
    <p:extLst>
      <p:ext uri="{BB962C8B-B14F-4D97-AF65-F5344CB8AC3E}">
        <p14:creationId xmlns:p14="http://schemas.microsoft.com/office/powerpoint/2010/main" val="976663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694844"/>
          </a:xfrm>
        </p:spPr>
        <p:txBody>
          <a:bodyPr>
            <a:noAutofit/>
          </a:bodyPr>
          <a:lstStyle/>
          <a:p>
            <a:r>
              <a:rPr lang="en-US" sz="4000" dirty="0" smtClean="0">
                <a:solidFill>
                  <a:srgbClr val="FFFEFF"/>
                </a:solidFill>
              </a:rPr>
              <a:t>Channel Encoding </a:t>
            </a:r>
            <a:endParaRPr lang="en-US" sz="4000" dirty="0">
              <a:solidFill>
                <a:srgbClr val="FFFEFF"/>
              </a:solidFill>
            </a:endParaRPr>
          </a:p>
        </p:txBody>
      </p:sp>
      <p:graphicFrame>
        <p:nvGraphicFramePr>
          <p:cNvPr id="4" name="Content Placeholder 3" descr="icon SmartArt graphic">
            <a:extLst>
              <a:ext uri="{FF2B5EF4-FFF2-40B4-BE49-F238E27FC236}">
                <a16:creationId xmlns:a16="http://schemas.microsoft.com/office/drawing/2014/main" xmlns="" id="{81E592E1-99DF-4294-A2E9-EF46299BD3F4}"/>
              </a:ext>
            </a:extLst>
          </p:cNvPr>
          <p:cNvGraphicFramePr>
            <a:graphicFrameLocks noGrp="1"/>
          </p:cNvGraphicFramePr>
          <p:nvPr>
            <p:ph idx="1"/>
            <p:extLst>
              <p:ext uri="{D42A27DB-BD31-4B8C-83A1-F6EECF244321}">
                <p14:modId xmlns:p14="http://schemas.microsoft.com/office/powerpoint/2010/main" val="109861607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rame 5"/>
          <p:cNvSpPr/>
          <p:nvPr/>
        </p:nvSpPr>
        <p:spPr>
          <a:xfrm>
            <a:off x="463550" y="1918494"/>
            <a:ext cx="3568700" cy="4203700"/>
          </a:xfrm>
          <a:prstGeom prst="fram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065974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08 -0.02523 L 0.31563 -0.02338 " pathEditMode="relative" ptsTypes="AA">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Binary Symmetric Channel (BSC) </a:t>
            </a:r>
            <a:r>
              <a:rPr lang="en-US" dirty="0"/>
              <a:t/>
            </a:r>
            <a:br>
              <a:rPr lang="en-US" dirty="0"/>
            </a:br>
            <a:endParaRPr lang="en-US" dirty="0"/>
          </a:p>
        </p:txBody>
      </p:sp>
      <p:sp>
        <p:nvSpPr>
          <p:cNvPr id="3" name="Content Placeholder 2"/>
          <p:cNvSpPr>
            <a:spLocks noGrp="1"/>
          </p:cNvSpPr>
          <p:nvPr>
            <p:ph idx="1"/>
          </p:nvPr>
        </p:nvSpPr>
        <p:spPr>
          <a:xfrm>
            <a:off x="581193" y="1997556"/>
            <a:ext cx="11029615" cy="3678303"/>
          </a:xfrm>
        </p:spPr>
        <p:txBody>
          <a:bodyPr/>
          <a:lstStyle/>
          <a:p>
            <a:r>
              <a:rPr lang="en-US" dirty="0"/>
              <a:t>Binary Symmetric Channel (BSC) is one of the common channels that is used for the transmission of the encoded bits. </a:t>
            </a:r>
            <a:endParaRPr lang="en-US" dirty="0"/>
          </a:p>
          <a:p>
            <a:r>
              <a:rPr lang="en-US" dirty="0" smtClean="0"/>
              <a:t>In this channel the bits gets flipped during transmission.</a:t>
            </a:r>
          </a:p>
          <a:p>
            <a:r>
              <a:rPr lang="en-US" dirty="0"/>
              <a:t>A binary symmetric channel with cross-over probability p </a:t>
            </a:r>
            <a:r>
              <a:rPr lang="en-US" dirty="0" smtClean="0"/>
              <a:t>:</a:t>
            </a:r>
          </a:p>
          <a:p>
            <a:endParaRPr lang="en-US" dirty="0"/>
          </a:p>
          <a:p>
            <a:endParaRPr lang="en-US" dirty="0"/>
          </a:p>
          <a:p>
            <a:endParaRPr lang="en-US" dirty="0"/>
          </a:p>
        </p:txBody>
      </p:sp>
      <p:pic>
        <p:nvPicPr>
          <p:cNvPr id="2049" name="Picture 1" descr="age21image383302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1" y="3933825"/>
            <a:ext cx="44577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810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92656"/>
            <a:ext cx="11029616" cy="1013800"/>
          </a:xfrm>
        </p:spPr>
        <p:txBody>
          <a:bodyPr>
            <a:noAutofit/>
          </a:bodyPr>
          <a:lstStyle/>
          <a:p>
            <a:r>
              <a:rPr lang="en-US" sz="3600" dirty="0"/>
              <a:t>Binary Erasure Channel (BEC) </a:t>
            </a:r>
            <a:r>
              <a:rPr lang="en-US" sz="3600" dirty="0"/>
              <a:t/>
            </a:r>
            <a:br>
              <a:rPr lang="en-US" sz="3600" dirty="0"/>
            </a:br>
            <a:endParaRPr lang="en-US" sz="3600" dirty="0"/>
          </a:p>
        </p:txBody>
      </p:sp>
      <p:sp>
        <p:nvSpPr>
          <p:cNvPr id="3" name="Content Placeholder 2"/>
          <p:cNvSpPr>
            <a:spLocks noGrp="1"/>
          </p:cNvSpPr>
          <p:nvPr>
            <p:ph idx="1"/>
          </p:nvPr>
        </p:nvSpPr>
        <p:spPr>
          <a:xfrm>
            <a:off x="581192" y="2345597"/>
            <a:ext cx="11029615" cy="2607404"/>
          </a:xfrm>
        </p:spPr>
        <p:txBody>
          <a:bodyPr>
            <a:normAutofit/>
          </a:bodyPr>
          <a:lstStyle/>
          <a:p>
            <a:r>
              <a:rPr lang="en-US" sz="3200" dirty="0"/>
              <a:t>Binary Erasure Channel (BEC) is again one of the common channels that is used for the transmission of the encoded bits. </a:t>
            </a:r>
            <a:endParaRPr lang="en-US" sz="3200" dirty="0" smtClean="0"/>
          </a:p>
          <a:p>
            <a:r>
              <a:rPr lang="en-US" sz="3200" dirty="0"/>
              <a:t>In this channel the bits </a:t>
            </a:r>
            <a:r>
              <a:rPr lang="en-US" sz="3200"/>
              <a:t>gets </a:t>
            </a:r>
            <a:r>
              <a:rPr lang="en-US" sz="3200" smtClean="0"/>
              <a:t>erased </a:t>
            </a:r>
            <a:r>
              <a:rPr lang="en-US" sz="3200" dirty="0"/>
              <a:t>during transmission</a:t>
            </a:r>
            <a:r>
              <a:rPr lang="en-US" sz="3200" dirty="0" smtClean="0"/>
              <a:t>.</a:t>
            </a:r>
          </a:p>
          <a:p>
            <a:endParaRPr lang="en-US" sz="3200" dirty="0"/>
          </a:p>
          <a:p>
            <a:endParaRPr lang="en-US" sz="3200" dirty="0"/>
          </a:p>
          <a:p>
            <a:endParaRPr lang="en-US" sz="32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791"/>
          <a:stretch/>
        </p:blipFill>
        <p:spPr>
          <a:xfrm>
            <a:off x="3272784" y="3598500"/>
            <a:ext cx="4723644" cy="3149600"/>
          </a:xfrm>
          <a:prstGeom prst="rect">
            <a:avLst/>
          </a:prstGeom>
        </p:spPr>
      </p:pic>
    </p:spTree>
    <p:extLst>
      <p:ext uri="{BB962C8B-B14F-4D97-AF65-F5344CB8AC3E}">
        <p14:creationId xmlns:p14="http://schemas.microsoft.com/office/powerpoint/2010/main" val="1661583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635000"/>
            <a:ext cx="10942982" cy="5651500"/>
          </a:xfrm>
          <a:prstGeom prst="rect">
            <a:avLst/>
          </a:prstGeom>
        </p:spPr>
      </p:pic>
    </p:spTree>
    <p:extLst>
      <p:ext uri="{BB962C8B-B14F-4D97-AF65-F5344CB8AC3E}">
        <p14:creationId xmlns:p14="http://schemas.microsoft.com/office/powerpoint/2010/main" val="680376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694844"/>
          </a:xfrm>
        </p:spPr>
        <p:txBody>
          <a:bodyPr>
            <a:noAutofit/>
          </a:bodyPr>
          <a:lstStyle/>
          <a:p>
            <a:r>
              <a:rPr lang="en-US" sz="4000" dirty="0" smtClean="0">
                <a:solidFill>
                  <a:srgbClr val="FFFEFF"/>
                </a:solidFill>
              </a:rPr>
              <a:t>Channel Encoding </a:t>
            </a:r>
            <a:endParaRPr lang="en-US" sz="4000" dirty="0">
              <a:solidFill>
                <a:srgbClr val="FFFEFF"/>
              </a:solidFill>
            </a:endParaRPr>
          </a:p>
        </p:txBody>
      </p:sp>
      <p:graphicFrame>
        <p:nvGraphicFramePr>
          <p:cNvPr id="4" name="Content Placeholder 3" descr="icon SmartArt graphic">
            <a:extLst>
              <a:ext uri="{FF2B5EF4-FFF2-40B4-BE49-F238E27FC236}">
                <a16:creationId xmlns:a16="http://schemas.microsoft.com/office/drawing/2014/main" xmlns="" id="{81E592E1-99DF-4294-A2E9-EF46299BD3F4}"/>
              </a:ext>
            </a:extLst>
          </p:cNvPr>
          <p:cNvGraphicFramePr>
            <a:graphicFrameLocks noGrp="1"/>
          </p:cNvGraphicFramePr>
          <p:nvPr>
            <p:ph idx="1"/>
            <p:extLst>
              <p:ext uri="{D42A27DB-BD31-4B8C-83A1-F6EECF244321}">
                <p14:modId xmlns:p14="http://schemas.microsoft.com/office/powerpoint/2010/main" val="109861607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rame 5"/>
          <p:cNvSpPr/>
          <p:nvPr/>
        </p:nvSpPr>
        <p:spPr>
          <a:xfrm>
            <a:off x="4311650" y="1918494"/>
            <a:ext cx="3568700" cy="4203700"/>
          </a:xfrm>
          <a:prstGeom prst="fram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31046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1667 -0.01482 " pathEditMode="relative" ptsTypes="AA">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82144"/>
          </a:xfrm>
        </p:spPr>
        <p:txBody>
          <a:bodyPr/>
          <a:lstStyle/>
          <a:p>
            <a:r>
              <a:rPr lang="en-GB" b="1" dirty="0"/>
              <a:t>Group Members: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66589597"/>
              </p:ext>
            </p:extLst>
          </p:nvPr>
        </p:nvGraphicFramePr>
        <p:xfrm>
          <a:off x="1244600" y="1917700"/>
          <a:ext cx="9080500" cy="4754880"/>
        </p:xfrm>
        <a:graphic>
          <a:graphicData uri="http://schemas.openxmlformats.org/drawingml/2006/table">
            <a:tbl>
              <a:tblPr firstRow="1" bandRow="1">
                <a:tableStyleId>{5C22544A-7EE6-4342-B048-85BDC9FD1C3A}</a:tableStyleId>
              </a:tblPr>
              <a:tblGrid>
                <a:gridCol w="3089418"/>
                <a:gridCol w="5991082"/>
              </a:tblGrid>
              <a:tr h="390948">
                <a:tc>
                  <a:txBody>
                    <a:bodyPr/>
                    <a:lstStyle/>
                    <a:p>
                      <a:r>
                        <a:rPr lang="en-US" sz="2000" dirty="0" smtClean="0"/>
                        <a:t>ID</a:t>
                      </a:r>
                      <a:endParaRPr lang="en-US" sz="2000" dirty="0"/>
                    </a:p>
                  </a:txBody>
                  <a:tcPr/>
                </a:tc>
                <a:tc>
                  <a:txBody>
                    <a:bodyPr/>
                    <a:lstStyle/>
                    <a:p>
                      <a:r>
                        <a:rPr lang="en-US" sz="2000" dirty="0" smtClean="0"/>
                        <a:t>Name</a:t>
                      </a:r>
                      <a:endParaRPr lang="en-US" sz="2000" dirty="0"/>
                    </a:p>
                  </a:txBody>
                  <a:tcPr/>
                </a:tc>
              </a:tr>
              <a:tr h="390948">
                <a:tc>
                  <a:txBody>
                    <a:bodyPr/>
                    <a:lstStyle/>
                    <a:p>
                      <a:r>
                        <a:rPr lang="en-GB" sz="2000" dirty="0" smtClean="0"/>
                        <a:t>201801046</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dirty="0" smtClean="0"/>
                        <a:t>Ravi Patel</a:t>
                      </a:r>
                    </a:p>
                  </a:txBody>
                  <a:tcPr/>
                </a:tc>
              </a:tr>
              <a:tr h="390948">
                <a:tc>
                  <a:txBody>
                    <a:bodyPr/>
                    <a:lstStyle/>
                    <a:p>
                      <a:r>
                        <a:rPr lang="en-GB" sz="2000" dirty="0" smtClean="0"/>
                        <a:t>201801047</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dirty="0" err="1" smtClean="0"/>
                        <a:t>Bhagyesh</a:t>
                      </a:r>
                      <a:r>
                        <a:rPr lang="en-GB" sz="2000" dirty="0" smtClean="0"/>
                        <a:t> </a:t>
                      </a:r>
                      <a:r>
                        <a:rPr lang="en-GB" sz="2000" dirty="0" err="1" smtClean="0"/>
                        <a:t>Ganatra</a:t>
                      </a:r>
                      <a:endParaRPr lang="en-GB" sz="2000" dirty="0" smtClean="0"/>
                    </a:p>
                  </a:txBody>
                  <a:tcPr/>
                </a:tc>
              </a:tr>
              <a:tr h="390948">
                <a:tc>
                  <a:txBody>
                    <a:bodyPr/>
                    <a:lstStyle/>
                    <a:p>
                      <a:r>
                        <a:rPr lang="en-GB" sz="2000" dirty="0" smtClean="0"/>
                        <a:t>201801048</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dirty="0" err="1" smtClean="0"/>
                        <a:t>Ayush</a:t>
                      </a:r>
                      <a:r>
                        <a:rPr lang="en-GB" sz="2000" dirty="0" smtClean="0"/>
                        <a:t> Krishan Mohan</a:t>
                      </a:r>
                    </a:p>
                  </a:txBody>
                  <a:tcPr/>
                </a:tc>
              </a:tr>
              <a:tr h="390948">
                <a:tc>
                  <a:txBody>
                    <a:bodyPr/>
                    <a:lstStyle/>
                    <a:p>
                      <a:r>
                        <a:rPr lang="en-GB" sz="2000" dirty="0" smtClean="0"/>
                        <a:t>201801049</a:t>
                      </a:r>
                      <a:endParaRPr lang="en-US" sz="2000" dirty="0"/>
                    </a:p>
                  </a:txBody>
                  <a:tcPr/>
                </a:tc>
                <a:tc>
                  <a:txBody>
                    <a:bodyPr/>
                    <a:lstStyle/>
                    <a:p>
                      <a:r>
                        <a:rPr lang="en-GB" sz="2000" dirty="0" err="1" smtClean="0"/>
                        <a:t>Darsh</a:t>
                      </a:r>
                      <a:r>
                        <a:rPr lang="en-GB" sz="2000" dirty="0" smtClean="0"/>
                        <a:t> </a:t>
                      </a:r>
                      <a:r>
                        <a:rPr lang="en-GB" sz="2000" dirty="0" err="1" smtClean="0"/>
                        <a:t>Badodariya</a:t>
                      </a:r>
                      <a:endParaRPr lang="en-US" sz="2000" dirty="0"/>
                    </a:p>
                  </a:txBody>
                  <a:tcPr/>
                </a:tc>
              </a:tr>
              <a:tr h="390948">
                <a:tc>
                  <a:txBody>
                    <a:bodyPr/>
                    <a:lstStyle/>
                    <a:p>
                      <a:r>
                        <a:rPr lang="en-GB" sz="2000" dirty="0" smtClean="0"/>
                        <a:t>201801050</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dirty="0" err="1" smtClean="0"/>
                        <a:t>Anirudh</a:t>
                      </a:r>
                      <a:r>
                        <a:rPr lang="en-GB" sz="2000" dirty="0" smtClean="0"/>
                        <a:t> </a:t>
                      </a:r>
                      <a:r>
                        <a:rPr lang="en-GB" sz="2000" dirty="0" err="1" smtClean="0"/>
                        <a:t>Iyengar</a:t>
                      </a:r>
                      <a:endParaRPr lang="en-GB" sz="2000" dirty="0" smtClean="0"/>
                    </a:p>
                  </a:txBody>
                  <a:tcPr/>
                </a:tc>
              </a:tr>
              <a:tr h="390948">
                <a:tc>
                  <a:txBody>
                    <a:bodyPr/>
                    <a:lstStyle/>
                    <a:p>
                      <a:r>
                        <a:rPr lang="en-GB" sz="2000" dirty="0" smtClean="0"/>
                        <a:t>201801051</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dirty="0" err="1" smtClean="0"/>
                        <a:t>Preet</a:t>
                      </a:r>
                      <a:r>
                        <a:rPr lang="en-GB" sz="2000" dirty="0" smtClean="0"/>
                        <a:t> Amin</a:t>
                      </a:r>
                    </a:p>
                  </a:txBody>
                  <a:tcPr/>
                </a:tc>
              </a:tr>
              <a:tr h="390948">
                <a:tc>
                  <a:txBody>
                    <a:bodyPr/>
                    <a:lstStyle/>
                    <a:p>
                      <a:r>
                        <a:rPr lang="en-GB" sz="2000" dirty="0" smtClean="0"/>
                        <a:t>201801052</a:t>
                      </a:r>
                      <a:endParaRPr lang="en-US" sz="2000" dirty="0"/>
                    </a:p>
                  </a:txBody>
                  <a:tcPr/>
                </a:tc>
                <a:tc>
                  <a:txBody>
                    <a:bodyPr/>
                    <a:lstStyle/>
                    <a:p>
                      <a:r>
                        <a:rPr lang="en-GB" sz="2000" dirty="0" smtClean="0"/>
                        <a:t>Hitesh Goyal</a:t>
                      </a:r>
                      <a:endParaRPr lang="en-US" sz="2000" dirty="0"/>
                    </a:p>
                  </a:txBody>
                  <a:tcPr/>
                </a:tc>
              </a:tr>
              <a:tr h="390948">
                <a:tc>
                  <a:txBody>
                    <a:bodyPr/>
                    <a:lstStyle/>
                    <a:p>
                      <a:r>
                        <a:rPr lang="en-GB" sz="2000" dirty="0" smtClean="0"/>
                        <a:t>201801053</a:t>
                      </a:r>
                      <a:endParaRPr lang="en-US" sz="2000" dirty="0"/>
                    </a:p>
                  </a:txBody>
                  <a:tcPr/>
                </a:tc>
                <a:tc>
                  <a:txBody>
                    <a:bodyPr/>
                    <a:lstStyle/>
                    <a:p>
                      <a:r>
                        <a:rPr lang="en-GB" sz="2000" dirty="0" err="1" smtClean="0"/>
                        <a:t>Vatsal</a:t>
                      </a:r>
                      <a:r>
                        <a:rPr lang="en-GB" sz="2000" dirty="0" smtClean="0"/>
                        <a:t> Agrawal</a:t>
                      </a:r>
                      <a:endParaRPr lang="en-US" sz="2000" dirty="0"/>
                    </a:p>
                  </a:txBody>
                  <a:tcPr/>
                </a:tc>
              </a:tr>
              <a:tr h="390948">
                <a:tc>
                  <a:txBody>
                    <a:bodyPr/>
                    <a:lstStyle/>
                    <a:p>
                      <a:r>
                        <a:rPr lang="en-GB" sz="2000" dirty="0" smtClean="0"/>
                        <a:t>201801054</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dirty="0" err="1" smtClean="0"/>
                        <a:t>Tejaswa</a:t>
                      </a:r>
                      <a:r>
                        <a:rPr lang="en-GB" sz="2000" dirty="0" smtClean="0"/>
                        <a:t> Alia</a:t>
                      </a:r>
                    </a:p>
                  </a:txBody>
                  <a:tcPr/>
                </a:tc>
              </a:tr>
              <a:tr h="390948">
                <a:tc>
                  <a:txBody>
                    <a:bodyPr/>
                    <a:lstStyle/>
                    <a:p>
                      <a:r>
                        <a:rPr lang="en-GB" sz="2000" dirty="0" smtClean="0"/>
                        <a:t>201801055</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dirty="0" smtClean="0"/>
                        <a:t>Rahul Khatri</a:t>
                      </a:r>
                    </a:p>
                  </a:txBody>
                  <a:tcPr/>
                </a:tc>
              </a:tr>
              <a:tr h="390948">
                <a:tc>
                  <a:txBody>
                    <a:bodyPr/>
                    <a:lstStyle/>
                    <a:p>
                      <a:r>
                        <a:rPr lang="en-GB" sz="2000" dirty="0" smtClean="0"/>
                        <a:t>201801056</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dirty="0" err="1" smtClean="0"/>
                        <a:t>Dhruvil</a:t>
                      </a:r>
                      <a:r>
                        <a:rPr lang="en-GB" sz="2000" dirty="0" smtClean="0"/>
                        <a:t> Bhatt</a:t>
                      </a:r>
                    </a:p>
                  </a:txBody>
                  <a:tcPr/>
                </a:tc>
              </a:tr>
            </a:tbl>
          </a:graphicData>
        </a:graphic>
      </p:graphicFrame>
    </p:spTree>
    <p:extLst>
      <p:ext uri="{BB962C8B-B14F-4D97-AF65-F5344CB8AC3E}">
        <p14:creationId xmlns:p14="http://schemas.microsoft.com/office/powerpoint/2010/main" val="16976819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Parity Check Matrix </a:t>
            </a:r>
            <a:endParaRPr lang="en-US" sz="4800" dirty="0">
              <a:effectLst/>
            </a:endParaRPr>
          </a:p>
        </p:txBody>
      </p:sp>
      <p:sp>
        <p:nvSpPr>
          <p:cNvPr id="3" name="Content Placeholder 2"/>
          <p:cNvSpPr>
            <a:spLocks noGrp="1"/>
          </p:cNvSpPr>
          <p:nvPr>
            <p:ph idx="1"/>
          </p:nvPr>
        </p:nvSpPr>
        <p:spPr/>
        <p:txBody>
          <a:bodyPr>
            <a:normAutofit/>
          </a:bodyPr>
          <a:lstStyle/>
          <a:p>
            <a:r>
              <a:rPr lang="en-US" sz="2400" dirty="0"/>
              <a:t>The solution developed is based on Parity Check Matrix, H which is based on the encoding scheme.  Product Code of (</a:t>
            </a:r>
            <a:r>
              <a:rPr lang="en-US" sz="2400" dirty="0" err="1"/>
              <a:t>n,k</a:t>
            </a:r>
            <a:r>
              <a:rPr lang="en-US" sz="2400" dirty="0"/>
              <a:t>) dimensions has has H matrix of (n-k)*k order. </a:t>
            </a:r>
            <a:endParaRPr lang="en-US" sz="2400" dirty="0"/>
          </a:p>
          <a:p>
            <a:r>
              <a:rPr lang="en-US" sz="2400" dirty="0"/>
              <a:t> Similarly Low-Density-Parity-Check Matrix(LDPC)is higher order </a:t>
            </a:r>
            <a:r>
              <a:rPr lang="en-US" sz="2400" dirty="0" smtClean="0"/>
              <a:t>parity </a:t>
            </a:r>
            <a:r>
              <a:rPr lang="en-US" sz="2400" dirty="0"/>
              <a:t>check matrix and as the name suggests has low density of 1’s in </a:t>
            </a:r>
            <a:r>
              <a:rPr lang="en-US" sz="2400" dirty="0" smtClean="0"/>
              <a:t>its </a:t>
            </a:r>
            <a:r>
              <a:rPr lang="en-US" sz="2400" dirty="0"/>
              <a:t>matrix.  It is unique for a particular value of N and K. </a:t>
            </a:r>
            <a:endParaRPr lang="en-US" sz="2400" dirty="0"/>
          </a:p>
          <a:p>
            <a:r>
              <a:rPr lang="en-US" sz="2400" dirty="0" smtClean="0"/>
              <a:t>The </a:t>
            </a:r>
            <a:r>
              <a:rPr lang="en-US" sz="2400" dirty="0"/>
              <a:t>value of H.G turns out to be zero matrix, irrespective of whether </a:t>
            </a:r>
            <a:r>
              <a:rPr lang="en-US" sz="2400" dirty="0" smtClean="0"/>
              <a:t>noise </a:t>
            </a:r>
            <a:r>
              <a:rPr lang="en-US" sz="2400" dirty="0"/>
              <a:t>is added to the channel or not! </a:t>
            </a:r>
            <a:endParaRPr lang="en-US" sz="2400" dirty="0"/>
          </a:p>
          <a:p>
            <a:endParaRPr lang="en-US" sz="2400" dirty="0"/>
          </a:p>
        </p:txBody>
      </p:sp>
    </p:spTree>
    <p:extLst>
      <p:ext uri="{BB962C8B-B14F-4D97-AF65-F5344CB8AC3E}">
        <p14:creationId xmlns:p14="http://schemas.microsoft.com/office/powerpoint/2010/main" val="559267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Parity Check Matrix For Product Code </a:t>
            </a:r>
            <a:endParaRPr lang="en-US" sz="4000" dirty="0">
              <a:effectLst/>
            </a:endParaRPr>
          </a:p>
        </p:txBody>
      </p:sp>
      <p:sp>
        <p:nvSpPr>
          <p:cNvPr id="3" name="Content Placeholder 2"/>
          <p:cNvSpPr>
            <a:spLocks noGrp="1"/>
          </p:cNvSpPr>
          <p:nvPr>
            <p:ph idx="1"/>
          </p:nvPr>
        </p:nvSpPr>
        <p:spPr>
          <a:xfrm>
            <a:off x="581192" y="2459896"/>
            <a:ext cx="11029615" cy="3678303"/>
          </a:xfrm>
        </p:spPr>
        <p:txBody>
          <a:bodyPr>
            <a:normAutofit/>
          </a:bodyPr>
          <a:lstStyle/>
          <a:p>
            <a:r>
              <a:rPr lang="en-US" sz="2400" dirty="0"/>
              <a:t>For first </a:t>
            </a:r>
            <a:r>
              <a:rPr lang="en-US" sz="2400" dirty="0" err="1"/>
              <a:t>sqrt</a:t>
            </a:r>
            <a:r>
              <a:rPr lang="en-US" sz="2400" dirty="0"/>
              <a:t>(k)-1 rows we put ‘1’ at columns from j=offset to </a:t>
            </a:r>
            <a:r>
              <a:rPr lang="en-US" sz="2400" dirty="0" err="1"/>
              <a:t>offset+sqrt</a:t>
            </a:r>
            <a:r>
              <a:rPr lang="en-US" sz="2400" dirty="0"/>
              <a:t>(k) where offset is initially ‘0’ and is incremented by </a:t>
            </a:r>
            <a:r>
              <a:rPr lang="en-US" sz="2400" dirty="0" err="1"/>
              <a:t>sqrt</a:t>
            </a:r>
            <a:r>
              <a:rPr lang="en-US" sz="2400" dirty="0"/>
              <a:t>(n)+1 at the end of each iteration. </a:t>
            </a:r>
            <a:endParaRPr lang="en-US" sz="2400" dirty="0"/>
          </a:p>
          <a:p>
            <a:r>
              <a:rPr lang="en-US" sz="2400" dirty="0"/>
              <a:t> For next </a:t>
            </a:r>
            <a:r>
              <a:rPr lang="en-US" sz="2400" dirty="0" err="1"/>
              <a:t>sqrt</a:t>
            </a:r>
            <a:r>
              <a:rPr lang="en-US" sz="2400" dirty="0"/>
              <a:t>(k)-1 rows we put ‘1’ at columns from </a:t>
            </a:r>
            <a:r>
              <a:rPr lang="en-US" sz="2400" dirty="0" err="1"/>
              <a:t>i-sqrt</a:t>
            </a:r>
            <a:r>
              <a:rPr lang="en-US" sz="2400" dirty="0"/>
              <a:t>(n) to n where </a:t>
            </a:r>
            <a:r>
              <a:rPr lang="en-US" sz="2400" dirty="0" err="1"/>
              <a:t>i</a:t>
            </a:r>
            <a:r>
              <a:rPr lang="en-US" sz="2400" dirty="0"/>
              <a:t> starts from </a:t>
            </a:r>
            <a:r>
              <a:rPr lang="en-US" sz="2400" dirty="0" err="1"/>
              <a:t>sqrt</a:t>
            </a:r>
            <a:r>
              <a:rPr lang="en-US" sz="2400" dirty="0"/>
              <a:t>(k) to 2*</a:t>
            </a:r>
            <a:r>
              <a:rPr lang="en-US" sz="2400" dirty="0" err="1"/>
              <a:t>sqrt</a:t>
            </a:r>
            <a:r>
              <a:rPr lang="en-US" sz="2400" dirty="0"/>
              <a:t>(k)-1 and incremented by 1 at each iteration and columns are incremented by </a:t>
            </a:r>
            <a:r>
              <a:rPr lang="en-US" sz="2400" dirty="0" err="1"/>
              <a:t>sqrt</a:t>
            </a:r>
            <a:r>
              <a:rPr lang="en-US" sz="2400" dirty="0"/>
              <a:t>(n). </a:t>
            </a:r>
            <a:endParaRPr lang="en-US" sz="2400" dirty="0"/>
          </a:p>
          <a:p>
            <a:r>
              <a:rPr lang="en-US" sz="2400" dirty="0"/>
              <a:t> For the last remaining (n-k-1)</a:t>
            </a:r>
            <a:r>
              <a:rPr lang="en-US" sz="2400" dirty="0" err="1"/>
              <a:t>th</a:t>
            </a:r>
            <a:r>
              <a:rPr lang="en-US" sz="2400" dirty="0"/>
              <a:t> row we put ‘1’ at columns ‘</a:t>
            </a:r>
            <a:r>
              <a:rPr lang="en-US" sz="2400" dirty="0" err="1"/>
              <a:t>i</a:t>
            </a:r>
            <a:r>
              <a:rPr lang="en-US" sz="2400" dirty="0"/>
              <a:t>*</a:t>
            </a:r>
            <a:r>
              <a:rPr lang="en-US" sz="2400" dirty="0" err="1"/>
              <a:t>sqrt</a:t>
            </a:r>
            <a:r>
              <a:rPr lang="en-US" sz="2400" dirty="0"/>
              <a:t>(n) + </a:t>
            </a:r>
            <a:r>
              <a:rPr lang="en-US" sz="2400" dirty="0" err="1"/>
              <a:t>sqrt</a:t>
            </a:r>
            <a:r>
              <a:rPr lang="en-US" sz="2400" dirty="0"/>
              <a:t>(k)’ and ‘</a:t>
            </a:r>
            <a:r>
              <a:rPr lang="en-US" sz="2400" dirty="0" err="1"/>
              <a:t>sqrt</a:t>
            </a:r>
            <a:r>
              <a:rPr lang="en-US" sz="2400" dirty="0"/>
              <a:t>(n)*</a:t>
            </a:r>
            <a:r>
              <a:rPr lang="en-US" sz="2400" dirty="0" err="1"/>
              <a:t>sqrt</a:t>
            </a:r>
            <a:r>
              <a:rPr lang="en-US" sz="2400" dirty="0"/>
              <a:t>(k) + </a:t>
            </a:r>
            <a:r>
              <a:rPr lang="en-US" sz="2400" dirty="0" err="1"/>
              <a:t>i</a:t>
            </a:r>
            <a:r>
              <a:rPr lang="en-US" sz="2400" dirty="0"/>
              <a:t>’ where </a:t>
            </a:r>
            <a:r>
              <a:rPr lang="en-US" sz="2400" dirty="0" err="1"/>
              <a:t>i</a:t>
            </a:r>
            <a:r>
              <a:rPr lang="en-US" sz="2400" dirty="0"/>
              <a:t> starts from ‘0’ and ends at </a:t>
            </a:r>
            <a:r>
              <a:rPr lang="en-US" sz="2400" dirty="0" err="1"/>
              <a:t>sqrt</a:t>
            </a:r>
            <a:r>
              <a:rPr lang="en-US" sz="2400" dirty="0"/>
              <a:t>(n). </a:t>
            </a:r>
            <a:endParaRPr lang="en-US" sz="2400" dirty="0"/>
          </a:p>
          <a:p>
            <a:r>
              <a:rPr lang="en-US" sz="2400" dirty="0" smtClean="0"/>
              <a:t> </a:t>
            </a:r>
            <a:r>
              <a:rPr lang="en-US" sz="2400" dirty="0"/>
              <a:t> At last we return our parity check matrix. </a:t>
            </a:r>
            <a:endParaRPr lang="en-US" sz="2400" dirty="0"/>
          </a:p>
          <a:p>
            <a:endParaRPr lang="en-US" sz="2400" dirty="0"/>
          </a:p>
        </p:txBody>
      </p:sp>
      <p:sp>
        <p:nvSpPr>
          <p:cNvPr id="4" name="TextBox 3"/>
          <p:cNvSpPr txBox="1"/>
          <p:nvPr/>
        </p:nvSpPr>
        <p:spPr>
          <a:xfrm>
            <a:off x="787400" y="1879600"/>
            <a:ext cx="2349500" cy="461665"/>
          </a:xfrm>
          <a:prstGeom prst="rect">
            <a:avLst/>
          </a:prstGeom>
          <a:noFill/>
        </p:spPr>
        <p:txBody>
          <a:bodyPr wrap="square" rtlCol="0">
            <a:spAutoFit/>
          </a:bodyPr>
          <a:lstStyle/>
          <a:p>
            <a:r>
              <a:rPr lang="en-US" sz="2400" dirty="0" smtClean="0"/>
              <a:t>ALGORITHM:</a:t>
            </a:r>
            <a:endParaRPr lang="en-US" sz="2400" dirty="0"/>
          </a:p>
        </p:txBody>
      </p:sp>
    </p:spTree>
    <p:extLst>
      <p:ext uri="{BB962C8B-B14F-4D97-AF65-F5344CB8AC3E}">
        <p14:creationId xmlns:p14="http://schemas.microsoft.com/office/powerpoint/2010/main" val="695213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1006956"/>
            <a:ext cx="11029616" cy="1013800"/>
          </a:xfrm>
        </p:spPr>
        <p:txBody>
          <a:bodyPr>
            <a:noAutofit/>
          </a:bodyPr>
          <a:lstStyle/>
          <a:p>
            <a:r>
              <a:rPr lang="en-US" dirty="0"/>
              <a:t>Here is an example of H matrix of a (9,4) Product Code. </a:t>
            </a:r>
            <a:r>
              <a:rPr lang="en-US" dirty="0" smtClean="0"/>
              <a:t/>
            </a:r>
            <a:br>
              <a:rPr lang="en-US" dirty="0" smtClean="0"/>
            </a:br>
            <a:r>
              <a:rPr lang="en-US" dirty="0" smtClean="0"/>
              <a:t>The </a:t>
            </a:r>
            <a:r>
              <a:rPr lang="en-US" dirty="0"/>
              <a:t>dimensions are </a:t>
            </a:r>
            <a:r>
              <a:rPr lang="en-US" dirty="0" smtClean="0"/>
              <a:t>5x4</a:t>
            </a:r>
            <a:r>
              <a:rPr lang="en-US" dirty="0"/>
              <a:t>. </a:t>
            </a:r>
            <a:r>
              <a:rPr lang="en-US" dirty="0"/>
              <a:t/>
            </a:r>
            <a:br>
              <a:rPr lang="en-US" dirty="0"/>
            </a:br>
            <a:endParaRPr lang="en-US" dirty="0"/>
          </a:p>
        </p:txBody>
      </p:sp>
      <p:grpSp>
        <p:nvGrpSpPr>
          <p:cNvPr id="10" name="Google Shape;289;p44"/>
          <p:cNvGrpSpPr/>
          <p:nvPr/>
        </p:nvGrpSpPr>
        <p:grpSpPr>
          <a:xfrm>
            <a:off x="1587500" y="2183139"/>
            <a:ext cx="8229599" cy="3835400"/>
            <a:chOff x="2090738" y="1463050"/>
            <a:chExt cx="4962525" cy="2381250"/>
          </a:xfrm>
        </p:grpSpPr>
        <p:pic>
          <p:nvPicPr>
            <p:cNvPr id="11" name="Google Shape;290;p44"/>
            <p:cNvPicPr preferRelativeResize="0"/>
            <p:nvPr/>
          </p:nvPicPr>
          <p:blipFill>
            <a:blip r:embed="rId2">
              <a:alphaModFix/>
            </a:blip>
            <a:stretch>
              <a:fillRect/>
            </a:stretch>
          </p:blipFill>
          <p:spPr>
            <a:xfrm>
              <a:off x="2090738" y="1463050"/>
              <a:ext cx="4962525" cy="2381250"/>
            </a:xfrm>
            <a:prstGeom prst="rect">
              <a:avLst/>
            </a:prstGeom>
            <a:noFill/>
            <a:ln>
              <a:noFill/>
            </a:ln>
          </p:spPr>
        </p:pic>
        <p:pic>
          <p:nvPicPr>
            <p:cNvPr id="12" name="Google Shape;291;p44"/>
            <p:cNvPicPr preferRelativeResize="0"/>
            <p:nvPr/>
          </p:nvPicPr>
          <p:blipFill rotWithShape="1">
            <a:blip r:embed="rId2">
              <a:alphaModFix/>
            </a:blip>
            <a:srcRect l="62925" t="70482" r="13779" b="13334"/>
            <a:stretch/>
          </p:blipFill>
          <p:spPr>
            <a:xfrm>
              <a:off x="3993988" y="3127850"/>
              <a:ext cx="1156050" cy="385350"/>
            </a:xfrm>
            <a:prstGeom prst="rect">
              <a:avLst/>
            </a:prstGeom>
            <a:noFill/>
            <a:ln>
              <a:noFill/>
            </a:ln>
          </p:spPr>
        </p:pic>
        <p:pic>
          <p:nvPicPr>
            <p:cNvPr id="13" name="Google Shape;292;p44"/>
            <p:cNvPicPr preferRelativeResize="0"/>
            <p:nvPr/>
          </p:nvPicPr>
          <p:blipFill rotWithShape="1">
            <a:blip r:embed="rId2">
              <a:alphaModFix/>
            </a:blip>
            <a:srcRect l="62925" t="70482" r="13779" b="13334"/>
            <a:stretch/>
          </p:blipFill>
          <p:spPr>
            <a:xfrm>
              <a:off x="2695525" y="3127850"/>
              <a:ext cx="1156050" cy="385350"/>
            </a:xfrm>
            <a:prstGeom prst="rect">
              <a:avLst/>
            </a:prstGeom>
            <a:noFill/>
            <a:ln>
              <a:noFill/>
            </a:ln>
          </p:spPr>
        </p:pic>
      </p:grpSp>
    </p:spTree>
    <p:extLst>
      <p:ext uri="{BB962C8B-B14F-4D97-AF65-F5344CB8AC3E}">
        <p14:creationId xmlns:p14="http://schemas.microsoft.com/office/powerpoint/2010/main" val="206427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Tanner graph </a:t>
            </a:r>
            <a:endParaRPr lang="en-US" sz="4000" dirty="0">
              <a:effectLst/>
            </a:endParaRPr>
          </a:p>
        </p:txBody>
      </p:sp>
      <p:sp>
        <p:nvSpPr>
          <p:cNvPr id="3" name="Content Placeholder 2"/>
          <p:cNvSpPr>
            <a:spLocks noGrp="1"/>
          </p:cNvSpPr>
          <p:nvPr>
            <p:ph idx="1"/>
          </p:nvPr>
        </p:nvSpPr>
        <p:spPr>
          <a:xfrm>
            <a:off x="581192" y="2332897"/>
            <a:ext cx="11029615" cy="1312004"/>
          </a:xfrm>
        </p:spPr>
        <p:txBody>
          <a:bodyPr>
            <a:noAutofit/>
          </a:bodyPr>
          <a:lstStyle/>
          <a:p>
            <a:r>
              <a:rPr lang="en-US" sz="2000" dirty="0"/>
              <a:t>Tanner introduced an effective representation of the parity-check matrix, which we now know as Tanner Graph. </a:t>
            </a:r>
            <a:endParaRPr lang="en-US" sz="2000" dirty="0" smtClean="0"/>
          </a:p>
          <a:p>
            <a:r>
              <a:rPr lang="en-US" sz="2000" dirty="0" smtClean="0"/>
              <a:t>Tanner </a:t>
            </a:r>
            <a:r>
              <a:rPr lang="en-US" sz="2000" dirty="0"/>
              <a:t>graph consists of two sets of nodes, the variable nodes and check nodes. </a:t>
            </a:r>
            <a:endParaRPr lang="en-US" sz="2000" dirty="0" smtClean="0"/>
          </a:p>
          <a:p>
            <a:endParaRPr lang="en-US" sz="2000" dirty="0"/>
          </a:p>
          <a:p>
            <a:endParaRPr lang="en-US" sz="2000" dirty="0"/>
          </a:p>
        </p:txBody>
      </p:sp>
      <p:pic>
        <p:nvPicPr>
          <p:cNvPr id="4097" name="Picture 1" descr="age29image383391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3822701"/>
            <a:ext cx="9621362" cy="210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904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 is an example H matrix and its Tanner Graph respectively </a:t>
            </a:r>
            <a:r>
              <a:rPr lang="en-US" dirty="0" smtClean="0"/>
              <a:t>:</a:t>
            </a:r>
            <a:r>
              <a:rPr lang="en-US" dirty="0"/>
              <a:t/>
            </a:r>
            <a:br>
              <a:rPr lang="en-US" dirty="0"/>
            </a:br>
            <a:endParaRPr lang="en-US" dirty="0"/>
          </a:p>
        </p:txBody>
      </p:sp>
      <p:pic>
        <p:nvPicPr>
          <p:cNvPr id="5121" name="Picture 1" descr="age30image38378816"/>
          <p:cNvPicPr>
            <a:picLocks noChangeAspect="1" noChangeArrowheads="1"/>
          </p:cNvPicPr>
          <p:nvPr/>
        </p:nvPicPr>
        <p:blipFill rotWithShape="1">
          <a:blip r:embed="rId2">
            <a:extLst>
              <a:ext uri="{28A0092B-C50C-407E-A947-70E740481C1C}">
                <a14:useLocalDpi xmlns:a14="http://schemas.microsoft.com/office/drawing/2010/main" val="0"/>
              </a:ext>
            </a:extLst>
          </a:blip>
          <a:srcRect b="16923"/>
          <a:stretch/>
        </p:blipFill>
        <p:spPr bwMode="auto">
          <a:xfrm>
            <a:off x="0" y="3251200"/>
            <a:ext cx="66040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age30image38372784"/>
          <p:cNvPicPr>
            <a:picLocks noChangeAspect="1" noChangeArrowheads="1"/>
          </p:cNvPicPr>
          <p:nvPr/>
        </p:nvPicPr>
        <p:blipFill rotWithShape="1">
          <a:blip r:embed="rId3">
            <a:extLst>
              <a:ext uri="{28A0092B-C50C-407E-A947-70E740481C1C}">
                <a14:useLocalDpi xmlns:a14="http://schemas.microsoft.com/office/drawing/2010/main" val="0"/>
              </a:ext>
            </a:extLst>
          </a:blip>
          <a:srcRect b="4571"/>
          <a:stretch/>
        </p:blipFill>
        <p:spPr bwMode="auto">
          <a:xfrm>
            <a:off x="7340600" y="2006601"/>
            <a:ext cx="3492500" cy="424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317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Decoding using Tanner </a:t>
            </a:r>
            <a:r>
              <a:rPr lang="en-US" sz="4800" dirty="0"/>
              <a:t>graph </a:t>
            </a:r>
            <a:r>
              <a:rPr lang="en-US" sz="4800" dirty="0" smtClean="0"/>
              <a:t> </a:t>
            </a:r>
            <a:endParaRPr lang="en-US" sz="4800" dirty="0">
              <a:effectLst/>
            </a:endParaRPr>
          </a:p>
        </p:txBody>
      </p:sp>
      <p:sp>
        <p:nvSpPr>
          <p:cNvPr id="3" name="Content Placeholder 2"/>
          <p:cNvSpPr>
            <a:spLocks noGrp="1"/>
          </p:cNvSpPr>
          <p:nvPr>
            <p:ph idx="1"/>
          </p:nvPr>
        </p:nvSpPr>
        <p:spPr/>
        <p:txBody>
          <a:bodyPr>
            <a:noAutofit/>
          </a:bodyPr>
          <a:lstStyle/>
          <a:p>
            <a:r>
              <a:rPr lang="en-US" sz="2400" dirty="0" smtClean="0"/>
              <a:t> </a:t>
            </a:r>
            <a:r>
              <a:rPr lang="en-US" sz="2400" dirty="0"/>
              <a:t> Each of the variable node stores the value of EX-OR of the variable nodes connected to the check node except the selected the variable node itself. </a:t>
            </a:r>
            <a:endParaRPr lang="en-US" sz="2400" dirty="0"/>
          </a:p>
          <a:p>
            <a:r>
              <a:rPr lang="en-US" sz="2400" dirty="0"/>
              <a:t> This operation happens multiple times for each check node and thus the variable nodes store multiple suggested bits. </a:t>
            </a:r>
            <a:endParaRPr lang="en-US" sz="2400" dirty="0"/>
          </a:p>
          <a:p>
            <a:r>
              <a:rPr lang="en-US" sz="2400" dirty="0" smtClean="0"/>
              <a:t>If </a:t>
            </a:r>
            <a:r>
              <a:rPr lang="en-US" sz="2400" dirty="0"/>
              <a:t>the majority of the suggested bits are 1 then the variable nodes sets it value to 1, and if the majority of the suggested bits are 0 then to 0. If none of them is two is true then it retains its original value. </a:t>
            </a:r>
            <a:endParaRPr lang="en-US" sz="2400" dirty="0"/>
          </a:p>
          <a:p>
            <a:r>
              <a:rPr lang="en-US" sz="2400" dirty="0" smtClean="0"/>
              <a:t>This </a:t>
            </a:r>
            <a:r>
              <a:rPr lang="en-US" sz="2400" dirty="0"/>
              <a:t>would iterate until we find all the check nodes to be zero and hence decoding is successful. If we do not get all the check nodes to be zero, we stop iteration after n loops (we have taken n=50). </a:t>
            </a:r>
            <a:endParaRPr lang="en-US" sz="2400" dirty="0">
              <a:effectLst/>
            </a:endParaRPr>
          </a:p>
        </p:txBody>
      </p:sp>
    </p:spTree>
    <p:extLst>
      <p:ext uri="{BB962C8B-B14F-4D97-AF65-F5344CB8AC3E}">
        <p14:creationId xmlns:p14="http://schemas.microsoft.com/office/powerpoint/2010/main" val="248989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3" y="856658"/>
            <a:ext cx="11029616" cy="578442"/>
          </a:xfrm>
        </p:spPr>
        <p:txBody>
          <a:bodyPr>
            <a:noAutofit/>
          </a:bodyPr>
          <a:lstStyle/>
          <a:p>
            <a:r>
              <a:rPr lang="en-US" sz="3600" dirty="0" smtClean="0"/>
              <a:t>Operation on nodes:</a:t>
            </a:r>
            <a:endParaRPr lang="en-US" sz="3600" dirty="0"/>
          </a:p>
        </p:txBody>
      </p:sp>
      <p:sp>
        <p:nvSpPr>
          <p:cNvPr id="8" name="TextBox 7"/>
          <p:cNvSpPr txBox="1"/>
          <p:nvPr/>
        </p:nvSpPr>
        <p:spPr>
          <a:xfrm>
            <a:off x="581193" y="2260600"/>
            <a:ext cx="5629107" cy="5509200"/>
          </a:xfrm>
          <a:prstGeom prst="rect">
            <a:avLst/>
          </a:prstGeom>
          <a:noFill/>
        </p:spPr>
        <p:txBody>
          <a:bodyPr wrap="square" rtlCol="0">
            <a:spAutoFit/>
          </a:bodyPr>
          <a:lstStyle/>
          <a:p>
            <a:r>
              <a:rPr lang="en-US" sz="3200" u="sng" dirty="0"/>
              <a:t>Variable node operation:</a:t>
            </a:r>
            <a:endParaRPr lang="en-US" sz="3200" dirty="0"/>
          </a:p>
          <a:p>
            <a:r>
              <a:rPr lang="en-US" sz="3200" dirty="0" err="1"/>
              <a:t>V</a:t>
            </a:r>
            <a:r>
              <a:rPr lang="en-US" sz="3200" baseline="-25000" dirty="0" err="1"/>
              <a:t>n</a:t>
            </a:r>
            <a:r>
              <a:rPr lang="en-US" sz="3200" dirty="0"/>
              <a:t>={  0 If Ci has more zeros</a:t>
            </a:r>
          </a:p>
          <a:p>
            <a:r>
              <a:rPr lang="en-US" sz="3200" dirty="0"/>
              <a:t>1  If Ci has more ones</a:t>
            </a:r>
          </a:p>
          <a:p>
            <a:r>
              <a:rPr lang="en-US" sz="3200" dirty="0" err="1"/>
              <a:t>Vn</a:t>
            </a:r>
            <a:r>
              <a:rPr lang="en-US" sz="3200" dirty="0"/>
              <a:t>  Otherwise, }</a:t>
            </a:r>
          </a:p>
          <a:p>
            <a:r>
              <a:rPr lang="en-US" sz="3200" dirty="0"/>
              <a:t>where </a:t>
            </a:r>
            <a:r>
              <a:rPr lang="en-US" sz="3200" dirty="0" smtClean="0"/>
              <a:t>n=1</a:t>
            </a:r>
            <a:r>
              <a:rPr lang="en-US" sz="3200" dirty="0"/>
              <a:t>, 2, … N for </a:t>
            </a:r>
            <a:r>
              <a:rPr lang="en-US" sz="3200" dirty="0" smtClean="0"/>
              <a:t>all variable </a:t>
            </a:r>
            <a:r>
              <a:rPr lang="en-US" sz="3200" dirty="0"/>
              <a:t>nodes, </a:t>
            </a:r>
            <a:endParaRPr lang="en-US" sz="3200" dirty="0" smtClean="0"/>
          </a:p>
          <a:p>
            <a:endParaRPr lang="en-US" sz="3200" dirty="0"/>
          </a:p>
          <a:p>
            <a:r>
              <a:rPr lang="en-US" sz="3200" dirty="0" err="1"/>
              <a:t>i</a:t>
            </a:r>
            <a:r>
              <a:rPr lang="en-US" sz="3200" dirty="0"/>
              <a:t>=1,2, … for all check nodes</a:t>
            </a:r>
          </a:p>
          <a:p>
            <a:r>
              <a:rPr lang="en-US" sz="3200" dirty="0"/>
              <a:t/>
            </a:r>
            <a:br>
              <a:rPr lang="en-US" sz="3200" dirty="0"/>
            </a:br>
            <a:r>
              <a:rPr lang="en-US" sz="3200" dirty="0"/>
              <a:t/>
            </a:r>
            <a:br>
              <a:rPr lang="en-US" sz="3200" dirty="0"/>
            </a:br>
            <a:endParaRPr lang="en-US" sz="3200" dirty="0"/>
          </a:p>
        </p:txBody>
      </p:sp>
      <p:sp>
        <p:nvSpPr>
          <p:cNvPr id="11" name="TextBox 10"/>
          <p:cNvSpPr txBox="1"/>
          <p:nvPr/>
        </p:nvSpPr>
        <p:spPr>
          <a:xfrm>
            <a:off x="5981700" y="2260600"/>
            <a:ext cx="5524500" cy="5016758"/>
          </a:xfrm>
          <a:prstGeom prst="rect">
            <a:avLst/>
          </a:prstGeom>
          <a:noFill/>
        </p:spPr>
        <p:txBody>
          <a:bodyPr wrap="square" rtlCol="0">
            <a:spAutoFit/>
          </a:bodyPr>
          <a:lstStyle/>
          <a:p>
            <a:r>
              <a:rPr lang="en-US" sz="3200" u="sng" dirty="0"/>
              <a:t>Check node operation:</a:t>
            </a:r>
            <a:endParaRPr lang="en-US" sz="3200" dirty="0"/>
          </a:p>
          <a:p>
            <a:r>
              <a:rPr lang="en-US" sz="3200" dirty="0"/>
              <a:t/>
            </a:r>
            <a:br>
              <a:rPr lang="en-US" sz="3200" dirty="0"/>
            </a:br>
            <a:r>
              <a:rPr lang="en-US" sz="3200" dirty="0"/>
              <a:t/>
            </a:r>
            <a:br>
              <a:rPr lang="en-US" sz="3200" dirty="0"/>
            </a:br>
            <a:r>
              <a:rPr lang="en-US" sz="3200" dirty="0" err="1"/>
              <a:t>C</a:t>
            </a:r>
            <a:r>
              <a:rPr lang="en-US" sz="3200" baseline="-25000" dirty="0" err="1"/>
              <a:t>k</a:t>
            </a:r>
            <a:r>
              <a:rPr lang="en-US" sz="3200" dirty="0"/>
              <a:t>=V</a:t>
            </a:r>
            <a:r>
              <a:rPr lang="en-US" sz="3200" baseline="-25000" dirty="0"/>
              <a:t>1</a:t>
            </a:r>
            <a:r>
              <a:rPr lang="en-US" sz="3200" dirty="0"/>
              <a:t>⊕V</a:t>
            </a:r>
            <a:r>
              <a:rPr lang="en-US" sz="3200" baseline="-25000" dirty="0"/>
              <a:t>2</a:t>
            </a:r>
            <a:r>
              <a:rPr lang="en-US" sz="3200" dirty="0"/>
              <a:t>⊕…..⊕</a:t>
            </a:r>
            <a:r>
              <a:rPr lang="en-US" sz="3200" dirty="0" err="1"/>
              <a:t>V</a:t>
            </a:r>
            <a:r>
              <a:rPr lang="en-US" sz="3200" baseline="-25000" dirty="0" err="1"/>
              <a:t>l</a:t>
            </a:r>
            <a:r>
              <a:rPr lang="en-US" sz="3200" baseline="-25000" dirty="0"/>
              <a:t> </a:t>
            </a:r>
            <a:r>
              <a:rPr lang="en-US" sz="3200" dirty="0"/>
              <a:t>∀</a:t>
            </a:r>
            <a:r>
              <a:rPr lang="en-US" sz="3200" dirty="0" err="1"/>
              <a:t>l≠k</a:t>
            </a:r>
            <a:endParaRPr lang="en-US" sz="3200" dirty="0"/>
          </a:p>
          <a:p>
            <a:r>
              <a:rPr lang="en-US" sz="3200" dirty="0"/>
              <a:t/>
            </a:r>
            <a:br>
              <a:rPr lang="en-US" sz="3200" dirty="0"/>
            </a:br>
            <a:r>
              <a:rPr lang="en-US" sz="3200" dirty="0"/>
              <a:t>where l and k are check nodes, </a:t>
            </a:r>
          </a:p>
          <a:p>
            <a:r>
              <a:rPr lang="en-US" sz="3200" dirty="0"/>
              <a:t>k=1,2… for all check nodes</a:t>
            </a:r>
          </a:p>
          <a:p>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739651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9"/>
          <p:cNvSpPr txBox="1">
            <a:spLocks noGrp="1"/>
          </p:cNvSpPr>
          <p:nvPr>
            <p:ph type="body" idx="1"/>
          </p:nvPr>
        </p:nvSpPr>
        <p:spPr>
          <a:xfrm>
            <a:off x="776200" y="526079"/>
            <a:ext cx="10515600" cy="1183600"/>
          </a:xfrm>
          <a:prstGeom prst="rect">
            <a:avLst/>
          </a:prstGeom>
        </p:spPr>
        <p:txBody>
          <a:bodyPr spcFirstLastPara="1" vert="horz" wrap="square" lIns="91433" tIns="45700" rIns="91433" bIns="45700" rtlCol="0" anchor="t" anchorCtr="0">
            <a:noAutofit/>
          </a:bodyPr>
          <a:lstStyle/>
          <a:p>
            <a:pPr marL="0" indent="0">
              <a:spcBef>
                <a:spcPts val="1067"/>
              </a:spcBef>
              <a:spcAft>
                <a:spcPts val="2133"/>
              </a:spcAft>
              <a:buNone/>
            </a:pPr>
            <a:r>
              <a:rPr lang="en-GB" sz="2667" dirty="0">
                <a:solidFill>
                  <a:schemeClr val="bg1"/>
                </a:solidFill>
              </a:rPr>
              <a:t>Let’s take an example of a </a:t>
            </a:r>
            <a:r>
              <a:rPr lang="en-GB" sz="2667" dirty="0" smtClean="0">
                <a:solidFill>
                  <a:schemeClr val="bg1"/>
                </a:solidFill>
              </a:rPr>
              <a:t> </a:t>
            </a:r>
            <a:r>
              <a:rPr lang="en-GB" sz="2667" dirty="0">
                <a:solidFill>
                  <a:schemeClr val="bg1"/>
                </a:solidFill>
              </a:rPr>
              <a:t>code which has been passed through BEC </a:t>
            </a:r>
            <a:r>
              <a:rPr lang="en-GB" sz="2667" dirty="0" smtClean="0">
                <a:solidFill>
                  <a:schemeClr val="bg1"/>
                </a:solidFill>
              </a:rPr>
              <a:t>channel:</a:t>
            </a:r>
            <a:endParaRPr sz="2667" dirty="0">
              <a:solidFill>
                <a:schemeClr val="bg1"/>
              </a:solidFill>
            </a:endParaRPr>
          </a:p>
        </p:txBody>
      </p:sp>
      <p:grpSp>
        <p:nvGrpSpPr>
          <p:cNvPr id="302" name="Google Shape;302;p49"/>
          <p:cNvGrpSpPr/>
          <p:nvPr/>
        </p:nvGrpSpPr>
        <p:grpSpPr>
          <a:xfrm>
            <a:off x="869984" y="1593835"/>
            <a:ext cx="10380367" cy="1088000"/>
            <a:chOff x="730175" y="1701175"/>
            <a:chExt cx="7785275" cy="816000"/>
          </a:xfrm>
        </p:grpSpPr>
        <p:sp>
          <p:nvSpPr>
            <p:cNvPr id="303" name="Google Shape;303;p49"/>
            <p:cNvSpPr txBox="1"/>
            <p:nvPr/>
          </p:nvSpPr>
          <p:spPr>
            <a:xfrm>
              <a:off x="730175" y="1701175"/>
              <a:ext cx="2684400" cy="816000"/>
            </a:xfrm>
            <a:prstGeom prst="rect">
              <a:avLst/>
            </a:prstGeom>
            <a:noFill/>
            <a:ln>
              <a:noFill/>
            </a:ln>
          </p:spPr>
          <p:txBody>
            <a:bodyPr spcFirstLastPara="1" wrap="square" lIns="121900" tIns="121900" rIns="121900" bIns="121900" anchor="t" anchorCtr="0">
              <a:noAutofit/>
            </a:bodyPr>
            <a:lstStyle/>
            <a:p>
              <a:r>
                <a:rPr lang="en-GB" sz="5733" dirty="0">
                  <a:latin typeface="Calibri"/>
                  <a:ea typeface="Calibri"/>
                  <a:cs typeface="Calibri"/>
                  <a:sym typeface="Calibri"/>
                </a:rPr>
                <a:t>101101000</a:t>
              </a:r>
              <a:endParaRPr sz="5733" dirty="0">
                <a:latin typeface="Calibri"/>
                <a:ea typeface="Calibri"/>
                <a:cs typeface="Calibri"/>
                <a:sym typeface="Calibri"/>
              </a:endParaRPr>
            </a:p>
          </p:txBody>
        </p:sp>
        <p:sp>
          <p:nvSpPr>
            <p:cNvPr id="304" name="Google Shape;304;p49"/>
            <p:cNvSpPr txBox="1"/>
            <p:nvPr/>
          </p:nvSpPr>
          <p:spPr>
            <a:xfrm>
              <a:off x="5777050" y="1701175"/>
              <a:ext cx="2738400" cy="816000"/>
            </a:xfrm>
            <a:prstGeom prst="rect">
              <a:avLst/>
            </a:prstGeom>
            <a:noFill/>
            <a:ln>
              <a:noFill/>
            </a:ln>
          </p:spPr>
          <p:txBody>
            <a:bodyPr spcFirstLastPara="1" wrap="square" lIns="121900" tIns="121900" rIns="121900" bIns="121900" anchor="t" anchorCtr="0">
              <a:noAutofit/>
            </a:bodyPr>
            <a:lstStyle/>
            <a:p>
              <a:r>
                <a:rPr lang="en-GB" sz="5733">
                  <a:latin typeface="Calibri"/>
                  <a:ea typeface="Calibri"/>
                  <a:cs typeface="Calibri"/>
                  <a:sym typeface="Calibri"/>
                </a:rPr>
                <a:t>10</a:t>
              </a:r>
              <a:r>
                <a:rPr lang="en-GB" sz="5733">
                  <a:solidFill>
                    <a:srgbClr val="FF0000"/>
                  </a:solidFill>
                  <a:latin typeface="Calibri"/>
                  <a:ea typeface="Calibri"/>
                  <a:cs typeface="Calibri"/>
                  <a:sym typeface="Calibri"/>
                </a:rPr>
                <a:t>?</a:t>
              </a:r>
              <a:r>
                <a:rPr lang="en-GB" sz="5733">
                  <a:latin typeface="Calibri"/>
                  <a:ea typeface="Calibri"/>
                  <a:cs typeface="Calibri"/>
                  <a:sym typeface="Calibri"/>
                </a:rPr>
                <a:t>1</a:t>
              </a:r>
              <a:r>
                <a:rPr lang="en-GB" sz="5733">
                  <a:solidFill>
                    <a:srgbClr val="FF0000"/>
                  </a:solidFill>
                  <a:latin typeface="Calibri"/>
                  <a:ea typeface="Calibri"/>
                  <a:cs typeface="Calibri"/>
                  <a:sym typeface="Calibri"/>
                </a:rPr>
                <a:t>?</a:t>
              </a:r>
              <a:r>
                <a:rPr lang="en-GB" sz="5733">
                  <a:latin typeface="Calibri"/>
                  <a:ea typeface="Calibri"/>
                  <a:cs typeface="Calibri"/>
                  <a:sym typeface="Calibri"/>
                </a:rPr>
                <a:t>100</a:t>
              </a:r>
              <a:r>
                <a:rPr lang="en-GB" sz="5733">
                  <a:solidFill>
                    <a:srgbClr val="FF0000"/>
                  </a:solidFill>
                  <a:latin typeface="Calibri"/>
                  <a:ea typeface="Calibri"/>
                  <a:cs typeface="Calibri"/>
                  <a:sym typeface="Calibri"/>
                </a:rPr>
                <a:t>?</a:t>
              </a:r>
              <a:endParaRPr sz="5733">
                <a:solidFill>
                  <a:srgbClr val="FF0000"/>
                </a:solidFill>
                <a:latin typeface="Calibri"/>
                <a:ea typeface="Calibri"/>
                <a:cs typeface="Calibri"/>
                <a:sym typeface="Calibri"/>
              </a:endParaRPr>
            </a:p>
          </p:txBody>
        </p:sp>
        <p:cxnSp>
          <p:nvCxnSpPr>
            <p:cNvPr id="305" name="Google Shape;305;p49"/>
            <p:cNvCxnSpPr>
              <a:stCxn id="303" idx="3"/>
              <a:endCxn id="304" idx="1"/>
            </p:cNvCxnSpPr>
            <p:nvPr/>
          </p:nvCxnSpPr>
          <p:spPr>
            <a:xfrm>
              <a:off x="3414575" y="2109175"/>
              <a:ext cx="2362500" cy="0"/>
            </a:xfrm>
            <a:prstGeom prst="straightConnector1">
              <a:avLst/>
            </a:prstGeom>
            <a:noFill/>
            <a:ln w="76200" cap="flat" cmpd="sng">
              <a:solidFill>
                <a:srgbClr val="000000"/>
              </a:solidFill>
              <a:prstDash val="solid"/>
              <a:round/>
              <a:headEnd type="none" w="med" len="med"/>
              <a:tailEnd type="triangle" w="med" len="med"/>
            </a:ln>
          </p:spPr>
        </p:cxnSp>
        <p:sp>
          <p:nvSpPr>
            <p:cNvPr id="306" name="Google Shape;306;p49"/>
            <p:cNvSpPr txBox="1"/>
            <p:nvPr/>
          </p:nvSpPr>
          <p:spPr>
            <a:xfrm>
              <a:off x="3538088" y="1748425"/>
              <a:ext cx="1621500" cy="721500"/>
            </a:xfrm>
            <a:prstGeom prst="rect">
              <a:avLst/>
            </a:prstGeom>
            <a:noFill/>
            <a:ln>
              <a:noFill/>
            </a:ln>
          </p:spPr>
          <p:txBody>
            <a:bodyPr spcFirstLastPara="1" wrap="square" lIns="121900" tIns="121900" rIns="121900" bIns="121900" anchor="t" anchorCtr="0">
              <a:noAutofit/>
            </a:bodyPr>
            <a:lstStyle/>
            <a:p>
              <a:pPr algn="ctr"/>
              <a:r>
                <a:rPr lang="en-GB" sz="2400">
                  <a:latin typeface="Calibri"/>
                  <a:ea typeface="Calibri"/>
                  <a:cs typeface="Calibri"/>
                  <a:sym typeface="Calibri"/>
                </a:rPr>
                <a:t>On passing through</a:t>
              </a:r>
              <a:endParaRPr sz="2400">
                <a:latin typeface="Calibri"/>
                <a:ea typeface="Calibri"/>
                <a:cs typeface="Calibri"/>
                <a:sym typeface="Calibri"/>
              </a:endParaRPr>
            </a:p>
            <a:p>
              <a:pPr algn="ctr"/>
              <a:endParaRPr sz="1067">
                <a:latin typeface="Calibri"/>
                <a:ea typeface="Calibri"/>
                <a:cs typeface="Calibri"/>
                <a:sym typeface="Calibri"/>
              </a:endParaRPr>
            </a:p>
            <a:p>
              <a:pPr algn="ctr"/>
              <a:r>
                <a:rPr lang="en-GB" sz="2400">
                  <a:latin typeface="Calibri"/>
                  <a:ea typeface="Calibri"/>
                  <a:cs typeface="Calibri"/>
                  <a:sym typeface="Calibri"/>
                </a:rPr>
                <a:t>BEC Channel</a:t>
              </a:r>
              <a:endParaRPr sz="2400">
                <a:latin typeface="Calibri"/>
                <a:ea typeface="Calibri"/>
                <a:cs typeface="Calibri"/>
                <a:sym typeface="Calibri"/>
              </a:endParaRPr>
            </a:p>
          </p:txBody>
        </p:sp>
      </p:grpSp>
      <p:sp>
        <p:nvSpPr>
          <p:cNvPr id="307" name="Google Shape;307;p49"/>
          <p:cNvSpPr txBox="1"/>
          <p:nvPr/>
        </p:nvSpPr>
        <p:spPr>
          <a:xfrm>
            <a:off x="700100" y="3021820"/>
            <a:ext cx="11070000" cy="962000"/>
          </a:xfrm>
          <a:prstGeom prst="rect">
            <a:avLst/>
          </a:prstGeom>
          <a:noFill/>
          <a:ln>
            <a:noFill/>
          </a:ln>
        </p:spPr>
        <p:txBody>
          <a:bodyPr spcFirstLastPara="1" wrap="square" lIns="121900" tIns="121900" rIns="121900" bIns="121900" anchor="t" anchorCtr="0">
            <a:noAutofit/>
          </a:bodyPr>
          <a:lstStyle/>
          <a:p>
            <a:r>
              <a:rPr lang="en-GB" sz="2800">
                <a:latin typeface="Old Standard TT"/>
                <a:ea typeface="Old Standard TT"/>
                <a:cs typeface="Old Standard TT"/>
                <a:sym typeface="Old Standard TT"/>
              </a:rPr>
              <a:t>We see here the three bits erased by the noise added due to BEC channel,</a:t>
            </a:r>
            <a:endParaRPr sz="2800" dirty="0">
              <a:latin typeface="Old Standard TT"/>
              <a:ea typeface="Old Standard TT"/>
              <a:cs typeface="Old Standard TT"/>
              <a:sym typeface="Old Standard TT"/>
            </a:endParaRPr>
          </a:p>
        </p:txBody>
      </p:sp>
      <p:grpSp>
        <p:nvGrpSpPr>
          <p:cNvPr id="308" name="Google Shape;308;p49"/>
          <p:cNvGrpSpPr/>
          <p:nvPr/>
        </p:nvGrpSpPr>
        <p:grpSpPr>
          <a:xfrm>
            <a:off x="1494784" y="4350933"/>
            <a:ext cx="9266000" cy="2386400"/>
            <a:chOff x="1121088" y="3263200"/>
            <a:chExt cx="6949500" cy="1789800"/>
          </a:xfrm>
        </p:grpSpPr>
        <p:sp>
          <p:nvSpPr>
            <p:cNvPr id="309" name="Google Shape;309;p49"/>
            <p:cNvSpPr/>
            <p:nvPr/>
          </p:nvSpPr>
          <p:spPr>
            <a:xfrm>
              <a:off x="1894863" y="4517800"/>
              <a:ext cx="586800" cy="5352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310" name="Google Shape;310;p49"/>
            <p:cNvSpPr/>
            <p:nvPr/>
          </p:nvSpPr>
          <p:spPr>
            <a:xfrm>
              <a:off x="2668638" y="4517800"/>
              <a:ext cx="586800" cy="5352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311" name="Google Shape;311;p49"/>
            <p:cNvSpPr/>
            <p:nvPr/>
          </p:nvSpPr>
          <p:spPr>
            <a:xfrm>
              <a:off x="3485538" y="4517800"/>
              <a:ext cx="586800" cy="5352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312" name="Google Shape;312;p49"/>
            <p:cNvSpPr/>
            <p:nvPr/>
          </p:nvSpPr>
          <p:spPr>
            <a:xfrm>
              <a:off x="4302438" y="4517800"/>
              <a:ext cx="586800" cy="5352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313" name="Google Shape;313;p49"/>
            <p:cNvSpPr/>
            <p:nvPr/>
          </p:nvSpPr>
          <p:spPr>
            <a:xfrm>
              <a:off x="5076213" y="4517800"/>
              <a:ext cx="586800" cy="5352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314" name="Google Shape;314;p49"/>
            <p:cNvSpPr/>
            <p:nvPr/>
          </p:nvSpPr>
          <p:spPr>
            <a:xfrm>
              <a:off x="5849988" y="4517800"/>
              <a:ext cx="586800" cy="5352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315" name="Google Shape;315;p49"/>
            <p:cNvSpPr/>
            <p:nvPr/>
          </p:nvSpPr>
          <p:spPr>
            <a:xfrm>
              <a:off x="1121088" y="4517800"/>
              <a:ext cx="586800" cy="5352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316" name="Google Shape;316;p49"/>
            <p:cNvSpPr/>
            <p:nvPr/>
          </p:nvSpPr>
          <p:spPr>
            <a:xfrm>
              <a:off x="6666888" y="4517800"/>
              <a:ext cx="586800" cy="5352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317" name="Google Shape;317;p49"/>
            <p:cNvSpPr/>
            <p:nvPr/>
          </p:nvSpPr>
          <p:spPr>
            <a:xfrm>
              <a:off x="7483788" y="4517800"/>
              <a:ext cx="586800" cy="5352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318" name="Google Shape;318;p49"/>
            <p:cNvSpPr/>
            <p:nvPr/>
          </p:nvSpPr>
          <p:spPr>
            <a:xfrm>
              <a:off x="1894863" y="3263200"/>
              <a:ext cx="480000" cy="515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S1</a:t>
              </a:r>
              <a:endParaRPr sz="2400"/>
            </a:p>
          </p:txBody>
        </p:sp>
        <p:sp>
          <p:nvSpPr>
            <p:cNvPr id="319" name="Google Shape;319;p49"/>
            <p:cNvSpPr/>
            <p:nvPr/>
          </p:nvSpPr>
          <p:spPr>
            <a:xfrm>
              <a:off x="3090188" y="3263200"/>
              <a:ext cx="480000" cy="515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S2</a:t>
              </a:r>
              <a:endParaRPr sz="2400"/>
            </a:p>
          </p:txBody>
        </p:sp>
        <p:sp>
          <p:nvSpPr>
            <p:cNvPr id="320" name="Google Shape;320;p49"/>
            <p:cNvSpPr/>
            <p:nvPr/>
          </p:nvSpPr>
          <p:spPr>
            <a:xfrm>
              <a:off x="5530888" y="3263200"/>
              <a:ext cx="480000" cy="515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S4</a:t>
              </a:r>
              <a:endParaRPr sz="2400"/>
            </a:p>
          </p:txBody>
        </p:sp>
        <p:sp>
          <p:nvSpPr>
            <p:cNvPr id="321" name="Google Shape;321;p49"/>
            <p:cNvSpPr/>
            <p:nvPr/>
          </p:nvSpPr>
          <p:spPr>
            <a:xfrm>
              <a:off x="6666888" y="3263200"/>
              <a:ext cx="480000" cy="515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S5</a:t>
              </a:r>
              <a:endParaRPr sz="2400"/>
            </a:p>
          </p:txBody>
        </p:sp>
        <p:sp>
          <p:nvSpPr>
            <p:cNvPr id="322" name="Google Shape;322;p49"/>
            <p:cNvSpPr/>
            <p:nvPr/>
          </p:nvSpPr>
          <p:spPr>
            <a:xfrm>
              <a:off x="4285500" y="3263200"/>
              <a:ext cx="480000" cy="515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S3</a:t>
              </a:r>
              <a:endParaRPr sz="2400"/>
            </a:p>
          </p:txBody>
        </p:sp>
        <p:cxnSp>
          <p:nvCxnSpPr>
            <p:cNvPr id="323" name="Google Shape;323;p49"/>
            <p:cNvCxnSpPr>
              <a:stCxn id="318" idx="2"/>
              <a:endCxn id="315" idx="0"/>
            </p:cNvCxnSpPr>
            <p:nvPr/>
          </p:nvCxnSpPr>
          <p:spPr>
            <a:xfrm flipH="1">
              <a:off x="1414563" y="3778300"/>
              <a:ext cx="720300" cy="739500"/>
            </a:xfrm>
            <a:prstGeom prst="straightConnector1">
              <a:avLst/>
            </a:prstGeom>
            <a:noFill/>
            <a:ln w="9525" cap="flat" cmpd="sng">
              <a:solidFill>
                <a:srgbClr val="000000"/>
              </a:solidFill>
              <a:prstDash val="solid"/>
              <a:round/>
              <a:headEnd type="none" w="med" len="med"/>
              <a:tailEnd type="none" w="med" len="med"/>
            </a:ln>
          </p:spPr>
        </p:cxnSp>
        <p:cxnSp>
          <p:nvCxnSpPr>
            <p:cNvPr id="324" name="Google Shape;324;p49"/>
            <p:cNvCxnSpPr>
              <a:stCxn id="309" idx="0"/>
              <a:endCxn id="318" idx="2"/>
            </p:cNvCxnSpPr>
            <p:nvPr/>
          </p:nvCxnSpPr>
          <p:spPr>
            <a:xfrm rot="10800000">
              <a:off x="2134863" y="3778300"/>
              <a:ext cx="53400" cy="739500"/>
            </a:xfrm>
            <a:prstGeom prst="straightConnector1">
              <a:avLst/>
            </a:prstGeom>
            <a:noFill/>
            <a:ln w="9525" cap="flat" cmpd="sng">
              <a:solidFill>
                <a:srgbClr val="000000"/>
              </a:solidFill>
              <a:prstDash val="solid"/>
              <a:round/>
              <a:headEnd type="none" w="med" len="med"/>
              <a:tailEnd type="none" w="med" len="med"/>
            </a:ln>
          </p:spPr>
        </p:cxnSp>
        <p:cxnSp>
          <p:nvCxnSpPr>
            <p:cNvPr id="325" name="Google Shape;325;p49"/>
            <p:cNvCxnSpPr>
              <a:stCxn id="318" idx="2"/>
              <a:endCxn id="310" idx="0"/>
            </p:cNvCxnSpPr>
            <p:nvPr/>
          </p:nvCxnSpPr>
          <p:spPr>
            <a:xfrm>
              <a:off x="2134863" y="3778300"/>
              <a:ext cx="827100" cy="739500"/>
            </a:xfrm>
            <a:prstGeom prst="straightConnector1">
              <a:avLst/>
            </a:prstGeom>
            <a:noFill/>
            <a:ln w="9525" cap="flat" cmpd="sng">
              <a:solidFill>
                <a:srgbClr val="000000"/>
              </a:solidFill>
              <a:prstDash val="solid"/>
              <a:round/>
              <a:headEnd type="none" w="med" len="med"/>
              <a:tailEnd type="none" w="med" len="med"/>
            </a:ln>
          </p:spPr>
        </p:cxnSp>
        <p:cxnSp>
          <p:nvCxnSpPr>
            <p:cNvPr id="326" name="Google Shape;326;p49"/>
            <p:cNvCxnSpPr/>
            <p:nvPr/>
          </p:nvCxnSpPr>
          <p:spPr>
            <a:xfrm>
              <a:off x="3338813" y="3778300"/>
              <a:ext cx="448800" cy="739500"/>
            </a:xfrm>
            <a:prstGeom prst="straightConnector1">
              <a:avLst/>
            </a:prstGeom>
            <a:noFill/>
            <a:ln w="9525" cap="flat" cmpd="sng">
              <a:solidFill>
                <a:srgbClr val="000000"/>
              </a:solidFill>
              <a:prstDash val="solid"/>
              <a:round/>
              <a:headEnd type="none" w="med" len="med"/>
              <a:tailEnd type="none" w="med" len="med"/>
            </a:ln>
          </p:spPr>
        </p:cxnSp>
        <p:cxnSp>
          <p:nvCxnSpPr>
            <p:cNvPr id="327" name="Google Shape;327;p49"/>
            <p:cNvCxnSpPr>
              <a:stCxn id="319" idx="2"/>
              <a:endCxn id="312" idx="0"/>
            </p:cNvCxnSpPr>
            <p:nvPr/>
          </p:nvCxnSpPr>
          <p:spPr>
            <a:xfrm>
              <a:off x="3330188" y="3778300"/>
              <a:ext cx="1265700" cy="739500"/>
            </a:xfrm>
            <a:prstGeom prst="straightConnector1">
              <a:avLst/>
            </a:prstGeom>
            <a:noFill/>
            <a:ln w="9525" cap="flat" cmpd="sng">
              <a:solidFill>
                <a:srgbClr val="000000"/>
              </a:solidFill>
              <a:prstDash val="solid"/>
              <a:round/>
              <a:headEnd type="none" w="med" len="med"/>
              <a:tailEnd type="none" w="med" len="med"/>
            </a:ln>
          </p:spPr>
        </p:cxnSp>
        <p:cxnSp>
          <p:nvCxnSpPr>
            <p:cNvPr id="328" name="Google Shape;328;p49"/>
            <p:cNvCxnSpPr>
              <a:stCxn id="319" idx="2"/>
              <a:endCxn id="313" idx="0"/>
            </p:cNvCxnSpPr>
            <p:nvPr/>
          </p:nvCxnSpPr>
          <p:spPr>
            <a:xfrm>
              <a:off x="3330188" y="3778300"/>
              <a:ext cx="2039400" cy="739500"/>
            </a:xfrm>
            <a:prstGeom prst="straightConnector1">
              <a:avLst/>
            </a:prstGeom>
            <a:noFill/>
            <a:ln w="9525" cap="flat" cmpd="sng">
              <a:solidFill>
                <a:srgbClr val="000000"/>
              </a:solidFill>
              <a:prstDash val="solid"/>
              <a:round/>
              <a:headEnd type="none" w="med" len="med"/>
              <a:tailEnd type="none" w="med" len="med"/>
            </a:ln>
          </p:spPr>
        </p:cxnSp>
        <p:cxnSp>
          <p:nvCxnSpPr>
            <p:cNvPr id="329" name="Google Shape;329;p49"/>
            <p:cNvCxnSpPr>
              <a:stCxn id="322" idx="2"/>
              <a:endCxn id="315" idx="0"/>
            </p:cNvCxnSpPr>
            <p:nvPr/>
          </p:nvCxnSpPr>
          <p:spPr>
            <a:xfrm flipH="1">
              <a:off x="1414500" y="3778300"/>
              <a:ext cx="3111000" cy="739500"/>
            </a:xfrm>
            <a:prstGeom prst="straightConnector1">
              <a:avLst/>
            </a:prstGeom>
            <a:noFill/>
            <a:ln w="9525" cap="flat" cmpd="sng">
              <a:solidFill>
                <a:srgbClr val="000000"/>
              </a:solidFill>
              <a:prstDash val="solid"/>
              <a:round/>
              <a:headEnd type="none" w="med" len="med"/>
              <a:tailEnd type="none" w="med" len="med"/>
            </a:ln>
          </p:spPr>
        </p:cxnSp>
        <p:cxnSp>
          <p:nvCxnSpPr>
            <p:cNvPr id="330" name="Google Shape;330;p49"/>
            <p:cNvCxnSpPr>
              <a:stCxn id="322" idx="2"/>
              <a:endCxn id="314" idx="0"/>
            </p:cNvCxnSpPr>
            <p:nvPr/>
          </p:nvCxnSpPr>
          <p:spPr>
            <a:xfrm>
              <a:off x="4525500" y="3778300"/>
              <a:ext cx="1617900" cy="739500"/>
            </a:xfrm>
            <a:prstGeom prst="straightConnector1">
              <a:avLst/>
            </a:prstGeom>
            <a:noFill/>
            <a:ln w="9525" cap="flat" cmpd="sng">
              <a:solidFill>
                <a:srgbClr val="000000"/>
              </a:solidFill>
              <a:prstDash val="solid"/>
              <a:round/>
              <a:headEnd type="none" w="med" len="med"/>
              <a:tailEnd type="none" w="med" len="med"/>
            </a:ln>
          </p:spPr>
        </p:cxnSp>
        <p:cxnSp>
          <p:nvCxnSpPr>
            <p:cNvPr id="331" name="Google Shape;331;p49"/>
            <p:cNvCxnSpPr>
              <a:stCxn id="322" idx="2"/>
              <a:endCxn id="311" idx="0"/>
            </p:cNvCxnSpPr>
            <p:nvPr/>
          </p:nvCxnSpPr>
          <p:spPr>
            <a:xfrm flipH="1">
              <a:off x="3778800" y="3778300"/>
              <a:ext cx="746700" cy="739500"/>
            </a:xfrm>
            <a:prstGeom prst="straightConnector1">
              <a:avLst/>
            </a:prstGeom>
            <a:noFill/>
            <a:ln w="9525" cap="flat" cmpd="sng">
              <a:solidFill>
                <a:srgbClr val="000000"/>
              </a:solidFill>
              <a:prstDash val="solid"/>
              <a:round/>
              <a:headEnd type="none" w="med" len="med"/>
              <a:tailEnd type="none" w="med" len="med"/>
            </a:ln>
          </p:spPr>
        </p:cxnSp>
        <p:cxnSp>
          <p:nvCxnSpPr>
            <p:cNvPr id="332" name="Google Shape;332;p49"/>
            <p:cNvCxnSpPr>
              <a:stCxn id="320" idx="2"/>
              <a:endCxn id="316" idx="0"/>
            </p:cNvCxnSpPr>
            <p:nvPr/>
          </p:nvCxnSpPr>
          <p:spPr>
            <a:xfrm>
              <a:off x="5770888" y="3778300"/>
              <a:ext cx="1189500" cy="739500"/>
            </a:xfrm>
            <a:prstGeom prst="straightConnector1">
              <a:avLst/>
            </a:prstGeom>
            <a:noFill/>
            <a:ln w="9525" cap="flat" cmpd="sng">
              <a:solidFill>
                <a:srgbClr val="000000"/>
              </a:solidFill>
              <a:prstDash val="solid"/>
              <a:round/>
              <a:headEnd type="none" w="med" len="med"/>
              <a:tailEnd type="none" w="med" len="med"/>
            </a:ln>
          </p:spPr>
        </p:cxnSp>
        <p:cxnSp>
          <p:nvCxnSpPr>
            <p:cNvPr id="333" name="Google Shape;333;p49"/>
            <p:cNvCxnSpPr>
              <a:stCxn id="320" idx="2"/>
              <a:endCxn id="309" idx="0"/>
            </p:cNvCxnSpPr>
            <p:nvPr/>
          </p:nvCxnSpPr>
          <p:spPr>
            <a:xfrm flipH="1">
              <a:off x="2188288" y="3778300"/>
              <a:ext cx="3582600" cy="739500"/>
            </a:xfrm>
            <a:prstGeom prst="straightConnector1">
              <a:avLst/>
            </a:prstGeom>
            <a:noFill/>
            <a:ln w="9525" cap="flat" cmpd="sng">
              <a:solidFill>
                <a:srgbClr val="000000"/>
              </a:solidFill>
              <a:prstDash val="solid"/>
              <a:round/>
              <a:headEnd type="none" w="med" len="med"/>
              <a:tailEnd type="none" w="med" len="med"/>
            </a:ln>
          </p:spPr>
        </p:cxnSp>
        <p:cxnSp>
          <p:nvCxnSpPr>
            <p:cNvPr id="334" name="Google Shape;334;p49"/>
            <p:cNvCxnSpPr>
              <a:stCxn id="320" idx="2"/>
              <a:endCxn id="311" idx="0"/>
            </p:cNvCxnSpPr>
            <p:nvPr/>
          </p:nvCxnSpPr>
          <p:spPr>
            <a:xfrm flipH="1">
              <a:off x="3778888" y="3778300"/>
              <a:ext cx="1992000" cy="739500"/>
            </a:xfrm>
            <a:prstGeom prst="straightConnector1">
              <a:avLst/>
            </a:prstGeom>
            <a:noFill/>
            <a:ln w="9525" cap="flat" cmpd="sng">
              <a:solidFill>
                <a:srgbClr val="000000"/>
              </a:solidFill>
              <a:prstDash val="solid"/>
              <a:round/>
              <a:headEnd type="none" w="med" len="med"/>
              <a:tailEnd type="none" w="med" len="med"/>
            </a:ln>
          </p:spPr>
        </p:cxnSp>
        <p:cxnSp>
          <p:nvCxnSpPr>
            <p:cNvPr id="335" name="Google Shape;335;p49"/>
            <p:cNvCxnSpPr>
              <a:stCxn id="321" idx="2"/>
              <a:endCxn id="317" idx="0"/>
            </p:cNvCxnSpPr>
            <p:nvPr/>
          </p:nvCxnSpPr>
          <p:spPr>
            <a:xfrm>
              <a:off x="6906888" y="3778300"/>
              <a:ext cx="870300" cy="739500"/>
            </a:xfrm>
            <a:prstGeom prst="straightConnector1">
              <a:avLst/>
            </a:prstGeom>
            <a:noFill/>
            <a:ln w="9525" cap="flat" cmpd="sng">
              <a:solidFill>
                <a:srgbClr val="000000"/>
              </a:solidFill>
              <a:prstDash val="solid"/>
              <a:round/>
              <a:headEnd type="none" w="med" len="med"/>
              <a:tailEnd type="none" w="med" len="med"/>
            </a:ln>
          </p:spPr>
        </p:cxnSp>
        <p:cxnSp>
          <p:nvCxnSpPr>
            <p:cNvPr id="336" name="Google Shape;336;p49"/>
            <p:cNvCxnSpPr>
              <a:stCxn id="321" idx="2"/>
              <a:endCxn id="313" idx="0"/>
            </p:cNvCxnSpPr>
            <p:nvPr/>
          </p:nvCxnSpPr>
          <p:spPr>
            <a:xfrm flipH="1">
              <a:off x="5369688" y="3778300"/>
              <a:ext cx="1537200" cy="739500"/>
            </a:xfrm>
            <a:prstGeom prst="straightConnector1">
              <a:avLst/>
            </a:prstGeom>
            <a:noFill/>
            <a:ln w="9525" cap="flat" cmpd="sng">
              <a:solidFill>
                <a:srgbClr val="000000"/>
              </a:solidFill>
              <a:prstDash val="solid"/>
              <a:round/>
              <a:headEnd type="none" w="med" len="med"/>
              <a:tailEnd type="none" w="med" len="med"/>
            </a:ln>
          </p:spPr>
        </p:cxnSp>
        <p:cxnSp>
          <p:nvCxnSpPr>
            <p:cNvPr id="337" name="Google Shape;337;p49"/>
            <p:cNvCxnSpPr>
              <a:stCxn id="321" idx="2"/>
              <a:endCxn id="310" idx="0"/>
            </p:cNvCxnSpPr>
            <p:nvPr/>
          </p:nvCxnSpPr>
          <p:spPr>
            <a:xfrm flipH="1">
              <a:off x="2962188" y="3778300"/>
              <a:ext cx="3944700" cy="739500"/>
            </a:xfrm>
            <a:prstGeom prst="straightConnector1">
              <a:avLst/>
            </a:prstGeom>
            <a:noFill/>
            <a:ln w="9525" cap="flat" cmpd="sng">
              <a:solidFill>
                <a:srgbClr val="000000"/>
              </a:solidFill>
              <a:prstDash val="solid"/>
              <a:round/>
              <a:headEnd type="none" w="med" len="med"/>
              <a:tailEnd type="none" w="med" len="med"/>
            </a:ln>
          </p:spPr>
        </p:cxnSp>
      </p:grpSp>
    </p:spTree>
    <p:extLst>
      <p:ext uri="{BB962C8B-B14F-4D97-AF65-F5344CB8AC3E}">
        <p14:creationId xmlns:p14="http://schemas.microsoft.com/office/powerpoint/2010/main" val="540134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0"/>
          <p:cNvSpPr txBox="1">
            <a:spLocks noGrp="1"/>
          </p:cNvSpPr>
          <p:nvPr>
            <p:ph idx="1"/>
          </p:nvPr>
        </p:nvSpPr>
        <p:spPr>
          <a:xfrm>
            <a:off x="838200" y="425460"/>
            <a:ext cx="10515600" cy="903200"/>
          </a:xfrm>
          <a:prstGeom prst="rect">
            <a:avLst/>
          </a:prstGeom>
        </p:spPr>
        <p:txBody>
          <a:bodyPr spcFirstLastPara="1" vert="horz" wrap="square" lIns="91433" tIns="45700" rIns="91433" bIns="45700" rtlCol="0" anchor="t" anchorCtr="0">
            <a:noAutofit/>
          </a:bodyPr>
          <a:lstStyle/>
          <a:p>
            <a:pPr marL="0" indent="0">
              <a:spcBef>
                <a:spcPts val="1067"/>
              </a:spcBef>
              <a:spcAft>
                <a:spcPts val="2133"/>
              </a:spcAft>
              <a:buNone/>
            </a:pPr>
            <a:r>
              <a:rPr lang="en-GB"/>
              <a:t>When the S1 check-node checks if the EX-OR of all variable nodes connected to it.....  </a:t>
            </a:r>
            <a:endParaRPr/>
          </a:p>
        </p:txBody>
      </p:sp>
      <p:sp>
        <p:nvSpPr>
          <p:cNvPr id="343" name="Google Shape;343;p50"/>
          <p:cNvSpPr/>
          <p:nvPr/>
        </p:nvSpPr>
        <p:spPr>
          <a:xfrm>
            <a:off x="24946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344" name="Google Shape;344;p50"/>
          <p:cNvSpPr/>
          <p:nvPr/>
        </p:nvSpPr>
        <p:spPr>
          <a:xfrm>
            <a:off x="3526384" y="3908600"/>
            <a:ext cx="782400" cy="713600"/>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345" name="Google Shape;345;p50"/>
          <p:cNvSpPr/>
          <p:nvPr/>
        </p:nvSpPr>
        <p:spPr>
          <a:xfrm>
            <a:off x="46155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346" name="Google Shape;346;p50"/>
          <p:cNvSpPr/>
          <p:nvPr/>
        </p:nvSpPr>
        <p:spPr>
          <a:xfrm>
            <a:off x="5704784" y="3908600"/>
            <a:ext cx="782400" cy="713600"/>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347" name="Google Shape;347;p50"/>
          <p:cNvSpPr/>
          <p:nvPr/>
        </p:nvSpPr>
        <p:spPr>
          <a:xfrm>
            <a:off x="67364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348" name="Google Shape;348;p50"/>
          <p:cNvSpPr/>
          <p:nvPr/>
        </p:nvSpPr>
        <p:spPr>
          <a:xfrm>
            <a:off x="77681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349" name="Google Shape;349;p50"/>
          <p:cNvSpPr/>
          <p:nvPr/>
        </p:nvSpPr>
        <p:spPr>
          <a:xfrm>
            <a:off x="14629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350" name="Google Shape;350;p50"/>
          <p:cNvSpPr/>
          <p:nvPr/>
        </p:nvSpPr>
        <p:spPr>
          <a:xfrm>
            <a:off x="88573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351" name="Google Shape;351;p50"/>
          <p:cNvSpPr/>
          <p:nvPr/>
        </p:nvSpPr>
        <p:spPr>
          <a:xfrm>
            <a:off x="9946584" y="3908600"/>
            <a:ext cx="782400" cy="713600"/>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352" name="Google Shape;352;p50"/>
          <p:cNvSpPr/>
          <p:nvPr/>
        </p:nvSpPr>
        <p:spPr>
          <a:xfrm>
            <a:off x="2494684" y="2235800"/>
            <a:ext cx="640000" cy="6868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S1</a:t>
            </a:r>
            <a:endParaRPr sz="2400"/>
          </a:p>
        </p:txBody>
      </p:sp>
      <p:sp>
        <p:nvSpPr>
          <p:cNvPr id="353" name="Google Shape;353;p50"/>
          <p:cNvSpPr/>
          <p:nvPr/>
        </p:nvSpPr>
        <p:spPr>
          <a:xfrm>
            <a:off x="4088451"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S2</a:t>
            </a:r>
            <a:endParaRPr sz="2400"/>
          </a:p>
        </p:txBody>
      </p:sp>
      <p:sp>
        <p:nvSpPr>
          <p:cNvPr id="354" name="Google Shape;354;p50"/>
          <p:cNvSpPr/>
          <p:nvPr/>
        </p:nvSpPr>
        <p:spPr>
          <a:xfrm>
            <a:off x="7342717"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S4</a:t>
            </a:r>
            <a:endParaRPr sz="2400"/>
          </a:p>
        </p:txBody>
      </p:sp>
      <p:sp>
        <p:nvSpPr>
          <p:cNvPr id="355" name="Google Shape;355;p50"/>
          <p:cNvSpPr/>
          <p:nvPr/>
        </p:nvSpPr>
        <p:spPr>
          <a:xfrm>
            <a:off x="88573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S5</a:t>
            </a:r>
            <a:endParaRPr sz="2400"/>
          </a:p>
        </p:txBody>
      </p:sp>
      <p:sp>
        <p:nvSpPr>
          <p:cNvPr id="356" name="Google Shape;356;p50"/>
          <p:cNvSpPr/>
          <p:nvPr/>
        </p:nvSpPr>
        <p:spPr>
          <a:xfrm>
            <a:off x="5682200"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S3</a:t>
            </a:r>
            <a:endParaRPr sz="2400"/>
          </a:p>
        </p:txBody>
      </p:sp>
      <p:cxnSp>
        <p:nvCxnSpPr>
          <p:cNvPr id="357" name="Google Shape;357;p50"/>
          <p:cNvCxnSpPr>
            <a:stCxn id="352" idx="2"/>
            <a:endCxn id="349" idx="0"/>
          </p:cNvCxnSpPr>
          <p:nvPr/>
        </p:nvCxnSpPr>
        <p:spPr>
          <a:xfrm flipH="1">
            <a:off x="1854284" y="2922600"/>
            <a:ext cx="960400" cy="986000"/>
          </a:xfrm>
          <a:prstGeom prst="straightConnector1">
            <a:avLst/>
          </a:prstGeom>
          <a:noFill/>
          <a:ln w="9525" cap="flat" cmpd="sng">
            <a:solidFill>
              <a:srgbClr val="000000"/>
            </a:solidFill>
            <a:prstDash val="solid"/>
            <a:round/>
            <a:headEnd type="none" w="med" len="med"/>
            <a:tailEnd type="none" w="med" len="med"/>
          </a:ln>
        </p:spPr>
      </p:cxnSp>
      <p:cxnSp>
        <p:nvCxnSpPr>
          <p:cNvPr id="358" name="Google Shape;358;p50"/>
          <p:cNvCxnSpPr>
            <a:stCxn id="343" idx="0"/>
            <a:endCxn id="352" idx="2"/>
          </p:cNvCxnSpPr>
          <p:nvPr/>
        </p:nvCxnSpPr>
        <p:spPr>
          <a:xfrm rot="10800000">
            <a:off x="2814684" y="2922600"/>
            <a:ext cx="71200" cy="986000"/>
          </a:xfrm>
          <a:prstGeom prst="straightConnector1">
            <a:avLst/>
          </a:prstGeom>
          <a:noFill/>
          <a:ln w="9525" cap="flat" cmpd="sng">
            <a:solidFill>
              <a:srgbClr val="000000"/>
            </a:solidFill>
            <a:prstDash val="solid"/>
            <a:round/>
            <a:headEnd type="none" w="med" len="med"/>
            <a:tailEnd type="none" w="med" len="med"/>
          </a:ln>
        </p:spPr>
      </p:cxnSp>
      <p:cxnSp>
        <p:nvCxnSpPr>
          <p:cNvPr id="359" name="Google Shape;359;p50"/>
          <p:cNvCxnSpPr>
            <a:stCxn id="352" idx="2"/>
            <a:endCxn id="344" idx="0"/>
          </p:cNvCxnSpPr>
          <p:nvPr/>
        </p:nvCxnSpPr>
        <p:spPr>
          <a:xfrm>
            <a:off x="2814684" y="2922600"/>
            <a:ext cx="1102800" cy="986000"/>
          </a:xfrm>
          <a:prstGeom prst="straightConnector1">
            <a:avLst/>
          </a:prstGeom>
          <a:noFill/>
          <a:ln w="9525" cap="flat" cmpd="sng">
            <a:solidFill>
              <a:srgbClr val="000000"/>
            </a:solidFill>
            <a:prstDash val="solid"/>
            <a:round/>
            <a:headEnd type="none" w="med" len="med"/>
            <a:tailEnd type="none" w="med" len="med"/>
          </a:ln>
        </p:spPr>
      </p:cxnSp>
      <p:cxnSp>
        <p:nvCxnSpPr>
          <p:cNvPr id="360" name="Google Shape;360;p50"/>
          <p:cNvCxnSpPr/>
          <p:nvPr/>
        </p:nvCxnSpPr>
        <p:spPr>
          <a:xfrm>
            <a:off x="4419951" y="2922600"/>
            <a:ext cx="598400" cy="986000"/>
          </a:xfrm>
          <a:prstGeom prst="straightConnector1">
            <a:avLst/>
          </a:prstGeom>
          <a:noFill/>
          <a:ln w="9525" cap="flat" cmpd="sng">
            <a:solidFill>
              <a:srgbClr val="000000"/>
            </a:solidFill>
            <a:prstDash val="solid"/>
            <a:round/>
            <a:headEnd type="none" w="med" len="med"/>
            <a:tailEnd type="none" w="med" len="med"/>
          </a:ln>
        </p:spPr>
      </p:cxnSp>
      <p:cxnSp>
        <p:nvCxnSpPr>
          <p:cNvPr id="361" name="Google Shape;361;p50"/>
          <p:cNvCxnSpPr>
            <a:stCxn id="353" idx="2"/>
            <a:endCxn id="346" idx="0"/>
          </p:cNvCxnSpPr>
          <p:nvPr/>
        </p:nvCxnSpPr>
        <p:spPr>
          <a:xfrm>
            <a:off x="4408451" y="2922600"/>
            <a:ext cx="1687600" cy="986000"/>
          </a:xfrm>
          <a:prstGeom prst="straightConnector1">
            <a:avLst/>
          </a:prstGeom>
          <a:noFill/>
          <a:ln w="9525" cap="flat" cmpd="sng">
            <a:solidFill>
              <a:srgbClr val="000000"/>
            </a:solidFill>
            <a:prstDash val="solid"/>
            <a:round/>
            <a:headEnd type="none" w="med" len="med"/>
            <a:tailEnd type="none" w="med" len="med"/>
          </a:ln>
        </p:spPr>
      </p:cxnSp>
      <p:cxnSp>
        <p:nvCxnSpPr>
          <p:cNvPr id="362" name="Google Shape;362;p50"/>
          <p:cNvCxnSpPr>
            <a:stCxn id="353" idx="2"/>
            <a:endCxn id="347" idx="0"/>
          </p:cNvCxnSpPr>
          <p:nvPr/>
        </p:nvCxnSpPr>
        <p:spPr>
          <a:xfrm>
            <a:off x="4408451" y="2922600"/>
            <a:ext cx="2719200" cy="986000"/>
          </a:xfrm>
          <a:prstGeom prst="straightConnector1">
            <a:avLst/>
          </a:prstGeom>
          <a:noFill/>
          <a:ln w="9525" cap="flat" cmpd="sng">
            <a:solidFill>
              <a:srgbClr val="000000"/>
            </a:solidFill>
            <a:prstDash val="solid"/>
            <a:round/>
            <a:headEnd type="none" w="med" len="med"/>
            <a:tailEnd type="none" w="med" len="med"/>
          </a:ln>
        </p:spPr>
      </p:cxnSp>
      <p:cxnSp>
        <p:nvCxnSpPr>
          <p:cNvPr id="363" name="Google Shape;363;p50"/>
          <p:cNvCxnSpPr>
            <a:stCxn id="356" idx="2"/>
            <a:endCxn id="349" idx="0"/>
          </p:cNvCxnSpPr>
          <p:nvPr/>
        </p:nvCxnSpPr>
        <p:spPr>
          <a:xfrm flipH="1">
            <a:off x="1854200" y="2922600"/>
            <a:ext cx="4148000" cy="986000"/>
          </a:xfrm>
          <a:prstGeom prst="straightConnector1">
            <a:avLst/>
          </a:prstGeom>
          <a:noFill/>
          <a:ln w="9525" cap="flat" cmpd="sng">
            <a:solidFill>
              <a:srgbClr val="000000"/>
            </a:solidFill>
            <a:prstDash val="solid"/>
            <a:round/>
            <a:headEnd type="none" w="med" len="med"/>
            <a:tailEnd type="none" w="med" len="med"/>
          </a:ln>
        </p:spPr>
      </p:cxnSp>
      <p:cxnSp>
        <p:nvCxnSpPr>
          <p:cNvPr id="364" name="Google Shape;364;p50"/>
          <p:cNvCxnSpPr>
            <a:stCxn id="356" idx="2"/>
            <a:endCxn id="348" idx="0"/>
          </p:cNvCxnSpPr>
          <p:nvPr/>
        </p:nvCxnSpPr>
        <p:spPr>
          <a:xfrm>
            <a:off x="6002200" y="2922600"/>
            <a:ext cx="2157200" cy="986000"/>
          </a:xfrm>
          <a:prstGeom prst="straightConnector1">
            <a:avLst/>
          </a:prstGeom>
          <a:noFill/>
          <a:ln w="9525" cap="flat" cmpd="sng">
            <a:solidFill>
              <a:srgbClr val="000000"/>
            </a:solidFill>
            <a:prstDash val="solid"/>
            <a:round/>
            <a:headEnd type="none" w="med" len="med"/>
            <a:tailEnd type="none" w="med" len="med"/>
          </a:ln>
        </p:spPr>
      </p:cxnSp>
      <p:cxnSp>
        <p:nvCxnSpPr>
          <p:cNvPr id="365" name="Google Shape;365;p50"/>
          <p:cNvCxnSpPr>
            <a:stCxn id="356" idx="2"/>
            <a:endCxn id="345" idx="0"/>
          </p:cNvCxnSpPr>
          <p:nvPr/>
        </p:nvCxnSpPr>
        <p:spPr>
          <a:xfrm flipH="1">
            <a:off x="5006600" y="2922600"/>
            <a:ext cx="995600" cy="986000"/>
          </a:xfrm>
          <a:prstGeom prst="straightConnector1">
            <a:avLst/>
          </a:prstGeom>
          <a:noFill/>
          <a:ln w="9525" cap="flat" cmpd="sng">
            <a:solidFill>
              <a:srgbClr val="000000"/>
            </a:solidFill>
            <a:prstDash val="solid"/>
            <a:round/>
            <a:headEnd type="none" w="med" len="med"/>
            <a:tailEnd type="none" w="med" len="med"/>
          </a:ln>
        </p:spPr>
      </p:cxnSp>
      <p:cxnSp>
        <p:nvCxnSpPr>
          <p:cNvPr id="366" name="Google Shape;366;p50"/>
          <p:cNvCxnSpPr>
            <a:stCxn id="354" idx="2"/>
            <a:endCxn id="350" idx="0"/>
          </p:cNvCxnSpPr>
          <p:nvPr/>
        </p:nvCxnSpPr>
        <p:spPr>
          <a:xfrm>
            <a:off x="7662717" y="2922600"/>
            <a:ext cx="1586000" cy="986000"/>
          </a:xfrm>
          <a:prstGeom prst="straightConnector1">
            <a:avLst/>
          </a:prstGeom>
          <a:noFill/>
          <a:ln w="9525" cap="flat" cmpd="sng">
            <a:solidFill>
              <a:srgbClr val="000000"/>
            </a:solidFill>
            <a:prstDash val="solid"/>
            <a:round/>
            <a:headEnd type="none" w="med" len="med"/>
            <a:tailEnd type="none" w="med" len="med"/>
          </a:ln>
        </p:spPr>
      </p:cxnSp>
      <p:cxnSp>
        <p:nvCxnSpPr>
          <p:cNvPr id="367" name="Google Shape;367;p50"/>
          <p:cNvCxnSpPr>
            <a:stCxn id="354" idx="2"/>
            <a:endCxn id="343" idx="0"/>
          </p:cNvCxnSpPr>
          <p:nvPr/>
        </p:nvCxnSpPr>
        <p:spPr>
          <a:xfrm flipH="1">
            <a:off x="2885917" y="2922600"/>
            <a:ext cx="4776800" cy="986000"/>
          </a:xfrm>
          <a:prstGeom prst="straightConnector1">
            <a:avLst/>
          </a:prstGeom>
          <a:noFill/>
          <a:ln w="9525" cap="flat" cmpd="sng">
            <a:solidFill>
              <a:srgbClr val="000000"/>
            </a:solidFill>
            <a:prstDash val="solid"/>
            <a:round/>
            <a:headEnd type="none" w="med" len="med"/>
            <a:tailEnd type="none" w="med" len="med"/>
          </a:ln>
        </p:spPr>
      </p:cxnSp>
      <p:cxnSp>
        <p:nvCxnSpPr>
          <p:cNvPr id="368" name="Google Shape;368;p50"/>
          <p:cNvCxnSpPr>
            <a:stCxn id="354" idx="2"/>
            <a:endCxn id="345" idx="0"/>
          </p:cNvCxnSpPr>
          <p:nvPr/>
        </p:nvCxnSpPr>
        <p:spPr>
          <a:xfrm flipH="1">
            <a:off x="5006717" y="2922600"/>
            <a:ext cx="2656000" cy="986000"/>
          </a:xfrm>
          <a:prstGeom prst="straightConnector1">
            <a:avLst/>
          </a:prstGeom>
          <a:noFill/>
          <a:ln w="9525" cap="flat" cmpd="sng">
            <a:solidFill>
              <a:srgbClr val="000000"/>
            </a:solidFill>
            <a:prstDash val="solid"/>
            <a:round/>
            <a:headEnd type="none" w="med" len="med"/>
            <a:tailEnd type="none" w="med" len="med"/>
          </a:ln>
        </p:spPr>
      </p:cxnSp>
      <p:cxnSp>
        <p:nvCxnSpPr>
          <p:cNvPr id="369" name="Google Shape;369;p50"/>
          <p:cNvCxnSpPr>
            <a:stCxn id="355" idx="2"/>
            <a:endCxn id="351" idx="0"/>
          </p:cNvCxnSpPr>
          <p:nvPr/>
        </p:nvCxnSpPr>
        <p:spPr>
          <a:xfrm>
            <a:off x="9177384" y="2922600"/>
            <a:ext cx="1160400" cy="986000"/>
          </a:xfrm>
          <a:prstGeom prst="straightConnector1">
            <a:avLst/>
          </a:prstGeom>
          <a:noFill/>
          <a:ln w="9525" cap="flat" cmpd="sng">
            <a:solidFill>
              <a:srgbClr val="000000"/>
            </a:solidFill>
            <a:prstDash val="solid"/>
            <a:round/>
            <a:headEnd type="none" w="med" len="med"/>
            <a:tailEnd type="none" w="med" len="med"/>
          </a:ln>
        </p:spPr>
      </p:cxnSp>
      <p:cxnSp>
        <p:nvCxnSpPr>
          <p:cNvPr id="370" name="Google Shape;370;p50"/>
          <p:cNvCxnSpPr>
            <a:stCxn id="355" idx="2"/>
            <a:endCxn id="347" idx="0"/>
          </p:cNvCxnSpPr>
          <p:nvPr/>
        </p:nvCxnSpPr>
        <p:spPr>
          <a:xfrm flipH="1">
            <a:off x="7127784" y="2922600"/>
            <a:ext cx="2049600" cy="986000"/>
          </a:xfrm>
          <a:prstGeom prst="straightConnector1">
            <a:avLst/>
          </a:prstGeom>
          <a:noFill/>
          <a:ln w="9525" cap="flat" cmpd="sng">
            <a:solidFill>
              <a:srgbClr val="000000"/>
            </a:solidFill>
            <a:prstDash val="solid"/>
            <a:round/>
            <a:headEnd type="none" w="med" len="med"/>
            <a:tailEnd type="none" w="med" len="med"/>
          </a:ln>
        </p:spPr>
      </p:cxnSp>
      <p:cxnSp>
        <p:nvCxnSpPr>
          <p:cNvPr id="371" name="Google Shape;371;p50"/>
          <p:cNvCxnSpPr>
            <a:stCxn id="355" idx="2"/>
            <a:endCxn id="344" idx="0"/>
          </p:cNvCxnSpPr>
          <p:nvPr/>
        </p:nvCxnSpPr>
        <p:spPr>
          <a:xfrm flipH="1">
            <a:off x="3917784" y="2922600"/>
            <a:ext cx="5259600" cy="986000"/>
          </a:xfrm>
          <a:prstGeom prst="straightConnector1">
            <a:avLst/>
          </a:prstGeom>
          <a:noFill/>
          <a:ln w="9525"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29351413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1"/>
          <p:cNvSpPr txBox="1">
            <a:spLocks noGrp="1"/>
          </p:cNvSpPr>
          <p:nvPr>
            <p:ph idx="1"/>
          </p:nvPr>
        </p:nvSpPr>
        <p:spPr>
          <a:xfrm>
            <a:off x="838200" y="298172"/>
            <a:ext cx="10515600" cy="1654000"/>
          </a:xfrm>
          <a:prstGeom prst="rect">
            <a:avLst/>
          </a:prstGeom>
          <a:noFill/>
        </p:spPr>
        <p:txBody>
          <a:bodyPr spcFirstLastPara="1" vert="horz" wrap="square" lIns="91433" tIns="45700" rIns="91433" bIns="45700" rtlCol="0" anchor="t" anchorCtr="0">
            <a:noAutofit/>
          </a:bodyPr>
          <a:lstStyle/>
          <a:p>
            <a:pPr marL="0" indent="0">
              <a:spcBef>
                <a:spcPts val="1067"/>
              </a:spcBef>
              <a:spcAft>
                <a:spcPts val="0"/>
              </a:spcAft>
              <a:buNone/>
            </a:pPr>
            <a:r>
              <a:rPr lang="en-GB"/>
              <a:t>When the S1 check-node checks if the EX-OR of all variable nodes connected to it.....  </a:t>
            </a:r>
            <a:endParaRPr/>
          </a:p>
          <a:p>
            <a:pPr marL="0" indent="0" algn="ctr">
              <a:spcBef>
                <a:spcPts val="2133"/>
              </a:spcBef>
              <a:spcAft>
                <a:spcPts val="2133"/>
              </a:spcAft>
              <a:buNone/>
            </a:pPr>
            <a:r>
              <a:rPr lang="en-GB" sz="3333"/>
              <a:t>1 </a:t>
            </a:r>
            <a:r>
              <a:rPr lang="en-GB" sz="3333">
                <a:solidFill>
                  <a:srgbClr val="222222"/>
                </a:solidFill>
                <a:highlight>
                  <a:srgbClr val="FFFFFF"/>
                </a:highlight>
              </a:rPr>
              <a:t>⊕ 0 ⊕ ? = 0</a:t>
            </a:r>
            <a:endParaRPr sz="4267"/>
          </a:p>
        </p:txBody>
      </p:sp>
      <p:grpSp>
        <p:nvGrpSpPr>
          <p:cNvPr id="377" name="Google Shape;377;p51"/>
          <p:cNvGrpSpPr/>
          <p:nvPr/>
        </p:nvGrpSpPr>
        <p:grpSpPr>
          <a:xfrm>
            <a:off x="1462984" y="2235800"/>
            <a:ext cx="9266000" cy="2386400"/>
            <a:chOff x="1097238" y="1676850"/>
            <a:chExt cx="6949500" cy="1789800"/>
          </a:xfrm>
        </p:grpSpPr>
        <p:sp>
          <p:nvSpPr>
            <p:cNvPr id="378" name="Google Shape;378;p51"/>
            <p:cNvSpPr/>
            <p:nvPr/>
          </p:nvSpPr>
          <p:spPr>
            <a:xfrm>
              <a:off x="1871013" y="2931450"/>
              <a:ext cx="586800" cy="5352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379" name="Google Shape;379;p51"/>
            <p:cNvSpPr/>
            <p:nvPr/>
          </p:nvSpPr>
          <p:spPr>
            <a:xfrm>
              <a:off x="2644788" y="2931450"/>
              <a:ext cx="586800" cy="535200"/>
            </a:xfrm>
            <a:prstGeom prst="ellipse">
              <a:avLst/>
            </a:prstGeom>
            <a:solidFill>
              <a:srgbClr val="4A86E8"/>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380" name="Google Shape;380;p51"/>
            <p:cNvSpPr/>
            <p:nvPr/>
          </p:nvSpPr>
          <p:spPr>
            <a:xfrm>
              <a:off x="3461688" y="2931450"/>
              <a:ext cx="586800" cy="5352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381" name="Google Shape;381;p51"/>
            <p:cNvSpPr/>
            <p:nvPr/>
          </p:nvSpPr>
          <p:spPr>
            <a:xfrm>
              <a:off x="4278588" y="2931450"/>
              <a:ext cx="586800" cy="535200"/>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382" name="Google Shape;382;p51"/>
            <p:cNvSpPr/>
            <p:nvPr/>
          </p:nvSpPr>
          <p:spPr>
            <a:xfrm>
              <a:off x="5052363" y="2931450"/>
              <a:ext cx="586800" cy="5352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383" name="Google Shape;383;p51"/>
            <p:cNvSpPr/>
            <p:nvPr/>
          </p:nvSpPr>
          <p:spPr>
            <a:xfrm>
              <a:off x="5826138" y="2931450"/>
              <a:ext cx="586800" cy="5352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384" name="Google Shape;384;p51"/>
            <p:cNvSpPr/>
            <p:nvPr/>
          </p:nvSpPr>
          <p:spPr>
            <a:xfrm>
              <a:off x="1097238" y="2931450"/>
              <a:ext cx="586800" cy="5352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385" name="Google Shape;385;p51"/>
            <p:cNvSpPr/>
            <p:nvPr/>
          </p:nvSpPr>
          <p:spPr>
            <a:xfrm>
              <a:off x="6643038" y="2931450"/>
              <a:ext cx="586800" cy="5352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386" name="Google Shape;386;p51"/>
            <p:cNvSpPr/>
            <p:nvPr/>
          </p:nvSpPr>
          <p:spPr>
            <a:xfrm>
              <a:off x="7459938" y="2931450"/>
              <a:ext cx="586800" cy="535200"/>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387" name="Google Shape;387;p51"/>
            <p:cNvSpPr/>
            <p:nvPr/>
          </p:nvSpPr>
          <p:spPr>
            <a:xfrm>
              <a:off x="1871013" y="1676850"/>
              <a:ext cx="480000" cy="5151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S1</a:t>
              </a:r>
              <a:endParaRPr sz="2400"/>
            </a:p>
          </p:txBody>
        </p:sp>
        <p:sp>
          <p:nvSpPr>
            <p:cNvPr id="388" name="Google Shape;388;p51"/>
            <p:cNvSpPr/>
            <p:nvPr/>
          </p:nvSpPr>
          <p:spPr>
            <a:xfrm>
              <a:off x="3066338" y="1676850"/>
              <a:ext cx="480000" cy="515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S2</a:t>
              </a:r>
              <a:endParaRPr sz="2400"/>
            </a:p>
          </p:txBody>
        </p:sp>
        <p:sp>
          <p:nvSpPr>
            <p:cNvPr id="389" name="Google Shape;389;p51"/>
            <p:cNvSpPr/>
            <p:nvPr/>
          </p:nvSpPr>
          <p:spPr>
            <a:xfrm>
              <a:off x="5507038" y="1676850"/>
              <a:ext cx="480000" cy="515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S4</a:t>
              </a:r>
              <a:endParaRPr sz="2400"/>
            </a:p>
          </p:txBody>
        </p:sp>
        <p:sp>
          <p:nvSpPr>
            <p:cNvPr id="390" name="Google Shape;390;p51"/>
            <p:cNvSpPr/>
            <p:nvPr/>
          </p:nvSpPr>
          <p:spPr>
            <a:xfrm>
              <a:off x="6643038" y="1676850"/>
              <a:ext cx="480000" cy="515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S5</a:t>
              </a:r>
              <a:endParaRPr sz="2400"/>
            </a:p>
          </p:txBody>
        </p:sp>
        <p:sp>
          <p:nvSpPr>
            <p:cNvPr id="391" name="Google Shape;391;p51"/>
            <p:cNvSpPr/>
            <p:nvPr/>
          </p:nvSpPr>
          <p:spPr>
            <a:xfrm>
              <a:off x="4261650" y="1676850"/>
              <a:ext cx="480000" cy="515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S3</a:t>
              </a:r>
              <a:endParaRPr sz="2400"/>
            </a:p>
          </p:txBody>
        </p:sp>
        <p:cxnSp>
          <p:nvCxnSpPr>
            <p:cNvPr id="392" name="Google Shape;392;p51"/>
            <p:cNvCxnSpPr>
              <a:stCxn id="387" idx="2"/>
              <a:endCxn id="384" idx="0"/>
            </p:cNvCxnSpPr>
            <p:nvPr/>
          </p:nvCxnSpPr>
          <p:spPr>
            <a:xfrm flipH="1">
              <a:off x="1390713" y="2191950"/>
              <a:ext cx="720300" cy="739500"/>
            </a:xfrm>
            <a:prstGeom prst="straightConnector1">
              <a:avLst/>
            </a:prstGeom>
            <a:noFill/>
            <a:ln w="9525" cap="flat" cmpd="sng">
              <a:solidFill>
                <a:srgbClr val="000000"/>
              </a:solidFill>
              <a:prstDash val="solid"/>
              <a:round/>
              <a:headEnd type="none" w="med" len="med"/>
              <a:tailEnd type="none" w="med" len="med"/>
            </a:ln>
          </p:spPr>
        </p:cxnSp>
        <p:cxnSp>
          <p:nvCxnSpPr>
            <p:cNvPr id="393" name="Google Shape;393;p51"/>
            <p:cNvCxnSpPr>
              <a:stCxn id="378" idx="0"/>
              <a:endCxn id="387" idx="2"/>
            </p:cNvCxnSpPr>
            <p:nvPr/>
          </p:nvCxnSpPr>
          <p:spPr>
            <a:xfrm rot="10800000">
              <a:off x="2111013" y="2191950"/>
              <a:ext cx="53400" cy="739500"/>
            </a:xfrm>
            <a:prstGeom prst="straightConnector1">
              <a:avLst/>
            </a:prstGeom>
            <a:noFill/>
            <a:ln w="9525" cap="flat" cmpd="sng">
              <a:solidFill>
                <a:srgbClr val="000000"/>
              </a:solidFill>
              <a:prstDash val="solid"/>
              <a:round/>
              <a:headEnd type="none" w="med" len="med"/>
              <a:tailEnd type="none" w="med" len="med"/>
            </a:ln>
          </p:spPr>
        </p:cxnSp>
        <p:cxnSp>
          <p:nvCxnSpPr>
            <p:cNvPr id="394" name="Google Shape;394;p51"/>
            <p:cNvCxnSpPr>
              <a:stCxn id="387" idx="2"/>
              <a:endCxn id="379" idx="0"/>
            </p:cNvCxnSpPr>
            <p:nvPr/>
          </p:nvCxnSpPr>
          <p:spPr>
            <a:xfrm>
              <a:off x="2111013" y="2191950"/>
              <a:ext cx="827100" cy="739500"/>
            </a:xfrm>
            <a:prstGeom prst="straightConnector1">
              <a:avLst/>
            </a:prstGeom>
            <a:noFill/>
            <a:ln w="9525" cap="flat" cmpd="sng">
              <a:solidFill>
                <a:srgbClr val="000000"/>
              </a:solidFill>
              <a:prstDash val="solid"/>
              <a:round/>
              <a:headEnd type="none" w="med" len="med"/>
              <a:tailEnd type="none" w="med" len="med"/>
            </a:ln>
          </p:spPr>
        </p:cxnSp>
        <p:cxnSp>
          <p:nvCxnSpPr>
            <p:cNvPr id="395" name="Google Shape;395;p51"/>
            <p:cNvCxnSpPr/>
            <p:nvPr/>
          </p:nvCxnSpPr>
          <p:spPr>
            <a:xfrm>
              <a:off x="3314963" y="2191950"/>
              <a:ext cx="448800" cy="739500"/>
            </a:xfrm>
            <a:prstGeom prst="straightConnector1">
              <a:avLst/>
            </a:prstGeom>
            <a:noFill/>
            <a:ln w="9525" cap="flat" cmpd="sng">
              <a:solidFill>
                <a:srgbClr val="000000"/>
              </a:solidFill>
              <a:prstDash val="solid"/>
              <a:round/>
              <a:headEnd type="none" w="med" len="med"/>
              <a:tailEnd type="none" w="med" len="med"/>
            </a:ln>
          </p:spPr>
        </p:cxnSp>
        <p:cxnSp>
          <p:nvCxnSpPr>
            <p:cNvPr id="396" name="Google Shape;396;p51"/>
            <p:cNvCxnSpPr>
              <a:stCxn id="388" idx="2"/>
              <a:endCxn id="381" idx="0"/>
            </p:cNvCxnSpPr>
            <p:nvPr/>
          </p:nvCxnSpPr>
          <p:spPr>
            <a:xfrm>
              <a:off x="3306338" y="2191950"/>
              <a:ext cx="1265700" cy="739500"/>
            </a:xfrm>
            <a:prstGeom prst="straightConnector1">
              <a:avLst/>
            </a:prstGeom>
            <a:noFill/>
            <a:ln w="9525" cap="flat" cmpd="sng">
              <a:solidFill>
                <a:srgbClr val="000000"/>
              </a:solidFill>
              <a:prstDash val="solid"/>
              <a:round/>
              <a:headEnd type="none" w="med" len="med"/>
              <a:tailEnd type="none" w="med" len="med"/>
            </a:ln>
          </p:spPr>
        </p:cxnSp>
        <p:cxnSp>
          <p:nvCxnSpPr>
            <p:cNvPr id="397" name="Google Shape;397;p51"/>
            <p:cNvCxnSpPr>
              <a:stCxn id="388" idx="2"/>
              <a:endCxn id="382" idx="0"/>
            </p:cNvCxnSpPr>
            <p:nvPr/>
          </p:nvCxnSpPr>
          <p:spPr>
            <a:xfrm>
              <a:off x="3306338" y="2191950"/>
              <a:ext cx="2039400" cy="739500"/>
            </a:xfrm>
            <a:prstGeom prst="straightConnector1">
              <a:avLst/>
            </a:prstGeom>
            <a:noFill/>
            <a:ln w="9525" cap="flat" cmpd="sng">
              <a:solidFill>
                <a:srgbClr val="000000"/>
              </a:solidFill>
              <a:prstDash val="solid"/>
              <a:round/>
              <a:headEnd type="none" w="med" len="med"/>
              <a:tailEnd type="none" w="med" len="med"/>
            </a:ln>
          </p:spPr>
        </p:cxnSp>
        <p:cxnSp>
          <p:nvCxnSpPr>
            <p:cNvPr id="398" name="Google Shape;398;p51"/>
            <p:cNvCxnSpPr>
              <a:stCxn id="391" idx="2"/>
              <a:endCxn id="384" idx="0"/>
            </p:cNvCxnSpPr>
            <p:nvPr/>
          </p:nvCxnSpPr>
          <p:spPr>
            <a:xfrm flipH="1">
              <a:off x="1390650" y="2191950"/>
              <a:ext cx="3111000" cy="739500"/>
            </a:xfrm>
            <a:prstGeom prst="straightConnector1">
              <a:avLst/>
            </a:prstGeom>
            <a:noFill/>
            <a:ln w="9525" cap="flat" cmpd="sng">
              <a:solidFill>
                <a:srgbClr val="000000"/>
              </a:solidFill>
              <a:prstDash val="solid"/>
              <a:round/>
              <a:headEnd type="none" w="med" len="med"/>
              <a:tailEnd type="none" w="med" len="med"/>
            </a:ln>
          </p:spPr>
        </p:cxnSp>
        <p:cxnSp>
          <p:nvCxnSpPr>
            <p:cNvPr id="399" name="Google Shape;399;p51"/>
            <p:cNvCxnSpPr>
              <a:stCxn id="391" idx="2"/>
              <a:endCxn id="383" idx="0"/>
            </p:cNvCxnSpPr>
            <p:nvPr/>
          </p:nvCxnSpPr>
          <p:spPr>
            <a:xfrm>
              <a:off x="4501650" y="2191950"/>
              <a:ext cx="1617900" cy="739500"/>
            </a:xfrm>
            <a:prstGeom prst="straightConnector1">
              <a:avLst/>
            </a:prstGeom>
            <a:noFill/>
            <a:ln w="9525" cap="flat" cmpd="sng">
              <a:solidFill>
                <a:srgbClr val="000000"/>
              </a:solidFill>
              <a:prstDash val="solid"/>
              <a:round/>
              <a:headEnd type="none" w="med" len="med"/>
              <a:tailEnd type="none" w="med" len="med"/>
            </a:ln>
          </p:spPr>
        </p:cxnSp>
        <p:cxnSp>
          <p:nvCxnSpPr>
            <p:cNvPr id="400" name="Google Shape;400;p51"/>
            <p:cNvCxnSpPr>
              <a:stCxn id="391" idx="2"/>
              <a:endCxn id="380" idx="0"/>
            </p:cNvCxnSpPr>
            <p:nvPr/>
          </p:nvCxnSpPr>
          <p:spPr>
            <a:xfrm flipH="1">
              <a:off x="3754950" y="2191950"/>
              <a:ext cx="746700" cy="739500"/>
            </a:xfrm>
            <a:prstGeom prst="straightConnector1">
              <a:avLst/>
            </a:prstGeom>
            <a:noFill/>
            <a:ln w="9525" cap="flat" cmpd="sng">
              <a:solidFill>
                <a:srgbClr val="000000"/>
              </a:solidFill>
              <a:prstDash val="solid"/>
              <a:round/>
              <a:headEnd type="none" w="med" len="med"/>
              <a:tailEnd type="none" w="med" len="med"/>
            </a:ln>
          </p:spPr>
        </p:cxnSp>
        <p:cxnSp>
          <p:nvCxnSpPr>
            <p:cNvPr id="401" name="Google Shape;401;p51"/>
            <p:cNvCxnSpPr>
              <a:stCxn id="389" idx="2"/>
              <a:endCxn id="385" idx="0"/>
            </p:cNvCxnSpPr>
            <p:nvPr/>
          </p:nvCxnSpPr>
          <p:spPr>
            <a:xfrm>
              <a:off x="5747038" y="2191950"/>
              <a:ext cx="1189500" cy="739500"/>
            </a:xfrm>
            <a:prstGeom prst="straightConnector1">
              <a:avLst/>
            </a:prstGeom>
            <a:noFill/>
            <a:ln w="9525" cap="flat" cmpd="sng">
              <a:solidFill>
                <a:srgbClr val="000000"/>
              </a:solidFill>
              <a:prstDash val="solid"/>
              <a:round/>
              <a:headEnd type="none" w="med" len="med"/>
              <a:tailEnd type="none" w="med" len="med"/>
            </a:ln>
          </p:spPr>
        </p:cxnSp>
        <p:cxnSp>
          <p:nvCxnSpPr>
            <p:cNvPr id="402" name="Google Shape;402;p51"/>
            <p:cNvCxnSpPr>
              <a:stCxn id="389" idx="2"/>
              <a:endCxn id="378" idx="0"/>
            </p:cNvCxnSpPr>
            <p:nvPr/>
          </p:nvCxnSpPr>
          <p:spPr>
            <a:xfrm flipH="1">
              <a:off x="2164438" y="2191950"/>
              <a:ext cx="3582600" cy="739500"/>
            </a:xfrm>
            <a:prstGeom prst="straightConnector1">
              <a:avLst/>
            </a:prstGeom>
            <a:noFill/>
            <a:ln w="9525" cap="flat" cmpd="sng">
              <a:solidFill>
                <a:srgbClr val="000000"/>
              </a:solidFill>
              <a:prstDash val="solid"/>
              <a:round/>
              <a:headEnd type="none" w="med" len="med"/>
              <a:tailEnd type="none" w="med" len="med"/>
            </a:ln>
          </p:spPr>
        </p:cxnSp>
        <p:cxnSp>
          <p:nvCxnSpPr>
            <p:cNvPr id="403" name="Google Shape;403;p51"/>
            <p:cNvCxnSpPr>
              <a:stCxn id="389" idx="2"/>
              <a:endCxn id="380" idx="0"/>
            </p:cNvCxnSpPr>
            <p:nvPr/>
          </p:nvCxnSpPr>
          <p:spPr>
            <a:xfrm flipH="1">
              <a:off x="3755038" y="2191950"/>
              <a:ext cx="1992000" cy="739500"/>
            </a:xfrm>
            <a:prstGeom prst="straightConnector1">
              <a:avLst/>
            </a:prstGeom>
            <a:noFill/>
            <a:ln w="9525" cap="flat" cmpd="sng">
              <a:solidFill>
                <a:srgbClr val="000000"/>
              </a:solidFill>
              <a:prstDash val="solid"/>
              <a:round/>
              <a:headEnd type="none" w="med" len="med"/>
              <a:tailEnd type="none" w="med" len="med"/>
            </a:ln>
          </p:spPr>
        </p:cxnSp>
        <p:cxnSp>
          <p:nvCxnSpPr>
            <p:cNvPr id="404" name="Google Shape;404;p51"/>
            <p:cNvCxnSpPr>
              <a:stCxn id="390" idx="2"/>
              <a:endCxn id="386" idx="0"/>
            </p:cNvCxnSpPr>
            <p:nvPr/>
          </p:nvCxnSpPr>
          <p:spPr>
            <a:xfrm>
              <a:off x="6883038" y="2191950"/>
              <a:ext cx="870300" cy="739500"/>
            </a:xfrm>
            <a:prstGeom prst="straightConnector1">
              <a:avLst/>
            </a:prstGeom>
            <a:noFill/>
            <a:ln w="9525" cap="flat" cmpd="sng">
              <a:solidFill>
                <a:srgbClr val="000000"/>
              </a:solidFill>
              <a:prstDash val="solid"/>
              <a:round/>
              <a:headEnd type="none" w="med" len="med"/>
              <a:tailEnd type="none" w="med" len="med"/>
            </a:ln>
          </p:spPr>
        </p:cxnSp>
        <p:cxnSp>
          <p:nvCxnSpPr>
            <p:cNvPr id="405" name="Google Shape;405;p51"/>
            <p:cNvCxnSpPr>
              <a:stCxn id="390" idx="2"/>
              <a:endCxn id="382" idx="0"/>
            </p:cNvCxnSpPr>
            <p:nvPr/>
          </p:nvCxnSpPr>
          <p:spPr>
            <a:xfrm flipH="1">
              <a:off x="5345838" y="2191950"/>
              <a:ext cx="1537200" cy="739500"/>
            </a:xfrm>
            <a:prstGeom prst="straightConnector1">
              <a:avLst/>
            </a:prstGeom>
            <a:noFill/>
            <a:ln w="9525" cap="flat" cmpd="sng">
              <a:solidFill>
                <a:srgbClr val="000000"/>
              </a:solidFill>
              <a:prstDash val="solid"/>
              <a:round/>
              <a:headEnd type="none" w="med" len="med"/>
              <a:tailEnd type="none" w="med" len="med"/>
            </a:ln>
          </p:spPr>
        </p:cxnSp>
        <p:cxnSp>
          <p:nvCxnSpPr>
            <p:cNvPr id="406" name="Google Shape;406;p51"/>
            <p:cNvCxnSpPr>
              <a:stCxn id="390" idx="2"/>
              <a:endCxn id="379" idx="0"/>
            </p:cNvCxnSpPr>
            <p:nvPr/>
          </p:nvCxnSpPr>
          <p:spPr>
            <a:xfrm flipH="1">
              <a:off x="2938338" y="2191950"/>
              <a:ext cx="3944700" cy="739500"/>
            </a:xfrm>
            <a:prstGeom prst="straightConnector1">
              <a:avLst/>
            </a:prstGeom>
            <a:noFill/>
            <a:ln w="9525" cap="flat" cmpd="sng">
              <a:solidFill>
                <a:srgbClr val="000000"/>
              </a:solidFill>
              <a:prstDash val="solid"/>
              <a:round/>
              <a:headEnd type="none" w="med" len="med"/>
              <a:tailEnd type="none" w="med" len="med"/>
            </a:ln>
          </p:spPr>
        </p:cxnSp>
      </p:grpSp>
    </p:spTree>
    <p:extLst>
      <p:ext uri="{BB962C8B-B14F-4D97-AF65-F5344CB8AC3E}">
        <p14:creationId xmlns:p14="http://schemas.microsoft.com/office/powerpoint/2010/main" val="107646496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834544"/>
          </a:xfrm>
        </p:spPr>
        <p:txBody>
          <a:bodyPr>
            <a:normAutofit/>
          </a:bodyPr>
          <a:lstStyle/>
          <a:p>
            <a:pPr algn="ctr"/>
            <a:r>
              <a:rPr lang="en-GB" sz="4400" dirty="0"/>
              <a:t>Honour Code</a:t>
            </a:r>
            <a:endParaRPr lang="en-US" sz="4400" dirty="0"/>
          </a:p>
        </p:txBody>
      </p:sp>
      <p:sp>
        <p:nvSpPr>
          <p:cNvPr id="3" name="Content Placeholder 2"/>
          <p:cNvSpPr>
            <a:spLocks noGrp="1"/>
          </p:cNvSpPr>
          <p:nvPr>
            <p:ph idx="1"/>
          </p:nvPr>
        </p:nvSpPr>
        <p:spPr>
          <a:xfrm>
            <a:off x="342900" y="1993900"/>
            <a:ext cx="11709400" cy="4521200"/>
          </a:xfrm>
        </p:spPr>
        <p:txBody>
          <a:bodyPr>
            <a:noAutofit/>
          </a:bodyPr>
          <a:lstStyle/>
          <a:p>
            <a:pPr marL="0" lvl="0" indent="0">
              <a:spcBef>
                <a:spcPts val="800"/>
              </a:spcBef>
              <a:spcAft>
                <a:spcPts val="0"/>
              </a:spcAft>
              <a:buNone/>
            </a:pPr>
            <a:r>
              <a:rPr lang="en-GB" sz="2400" dirty="0"/>
              <a:t>We declare that - </a:t>
            </a:r>
          </a:p>
          <a:p>
            <a:pPr marL="457200" lvl="0" indent="-317500">
              <a:spcBef>
                <a:spcPts val="800"/>
              </a:spcBef>
              <a:spcAft>
                <a:spcPts val="0"/>
              </a:spcAft>
              <a:buSzPts val="1400"/>
              <a:buChar char="➔"/>
            </a:pPr>
            <a:r>
              <a:rPr lang="en-GB" sz="2400" dirty="0"/>
              <a:t>The work that we are presenting is our own work.</a:t>
            </a:r>
          </a:p>
          <a:p>
            <a:pPr marL="457200" lvl="0" indent="-317500">
              <a:spcBef>
                <a:spcPts val="0"/>
              </a:spcBef>
              <a:spcAft>
                <a:spcPts val="0"/>
              </a:spcAft>
              <a:buSzPts val="1400"/>
              <a:buChar char="➔"/>
            </a:pPr>
            <a:r>
              <a:rPr lang="en-GB" sz="2400" dirty="0"/>
              <a:t>We have not copied the work (the code, the results, etc.) that someone else has done.</a:t>
            </a:r>
          </a:p>
          <a:p>
            <a:pPr marL="457200" lvl="0" indent="-317500">
              <a:spcBef>
                <a:spcPts val="0"/>
              </a:spcBef>
              <a:spcAft>
                <a:spcPts val="0"/>
              </a:spcAft>
              <a:buSzPts val="1400"/>
              <a:buChar char="➔"/>
            </a:pPr>
            <a:r>
              <a:rPr lang="en-GB" sz="2400" dirty="0"/>
              <a:t>Concepts, understanding and insights we will be describing are our own.</a:t>
            </a:r>
          </a:p>
          <a:p>
            <a:pPr marL="457200" lvl="0" indent="-317500">
              <a:spcBef>
                <a:spcPts val="0"/>
              </a:spcBef>
              <a:spcAft>
                <a:spcPts val="0"/>
              </a:spcAft>
              <a:buSzPts val="1400"/>
              <a:buChar char="➔"/>
            </a:pPr>
            <a:r>
              <a:rPr lang="en-GB" sz="2400" dirty="0"/>
              <a:t>We make this pledge truthfully. We know that violation of this solemn pledge can carry grave consequences</a:t>
            </a:r>
            <a:r>
              <a:rPr lang="en-GB" sz="2400" dirty="0" smtClean="0"/>
              <a:t>.</a:t>
            </a:r>
          </a:p>
          <a:p>
            <a:pPr marL="457200" lvl="0" indent="-317500">
              <a:spcBef>
                <a:spcPts val="0"/>
              </a:spcBef>
              <a:spcAft>
                <a:spcPts val="0"/>
              </a:spcAft>
              <a:buSzPts val="1400"/>
              <a:buChar char="➔"/>
            </a:pPr>
            <a:endParaRPr lang="en-GB" sz="2400" dirty="0"/>
          </a:p>
          <a:p>
            <a:pPr marL="457200" lvl="0" indent="-317500">
              <a:spcBef>
                <a:spcPts val="0"/>
              </a:spcBef>
              <a:spcAft>
                <a:spcPts val="0"/>
              </a:spcAft>
              <a:buSzPts val="1400"/>
              <a:buChar char="➔"/>
            </a:pPr>
            <a:endParaRPr lang="en-GB" sz="2400" dirty="0"/>
          </a:p>
          <a:p>
            <a:pPr marL="0" lvl="0" indent="0">
              <a:spcBef>
                <a:spcPts val="800"/>
              </a:spcBef>
              <a:spcAft>
                <a:spcPts val="0"/>
              </a:spcAft>
              <a:buNone/>
            </a:pPr>
            <a:r>
              <a:rPr lang="en-GB" sz="2400" dirty="0"/>
              <a:t>Signed by: All the members of the project group.</a:t>
            </a:r>
          </a:p>
          <a:p>
            <a:endParaRPr lang="en-US" sz="2400" dirty="0"/>
          </a:p>
        </p:txBody>
      </p:sp>
    </p:spTree>
    <p:extLst>
      <p:ext uri="{BB962C8B-B14F-4D97-AF65-F5344CB8AC3E}">
        <p14:creationId xmlns:p14="http://schemas.microsoft.com/office/powerpoint/2010/main" val="2123686649"/>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2"/>
          <p:cNvSpPr txBox="1">
            <a:spLocks noGrp="1"/>
          </p:cNvSpPr>
          <p:nvPr>
            <p:ph idx="1"/>
          </p:nvPr>
        </p:nvSpPr>
        <p:spPr>
          <a:xfrm>
            <a:off x="838200" y="726293"/>
            <a:ext cx="10515600" cy="1022400"/>
          </a:xfrm>
          <a:prstGeom prst="rect">
            <a:avLst/>
          </a:prstGeom>
        </p:spPr>
        <p:txBody>
          <a:bodyPr spcFirstLastPara="1" vert="horz" wrap="square" lIns="91433" tIns="45700" rIns="91433" bIns="45700" rtlCol="0" anchor="t" anchorCtr="0">
            <a:noAutofit/>
          </a:bodyPr>
          <a:lstStyle/>
          <a:p>
            <a:pPr marL="0" indent="0" algn="ctr">
              <a:spcBef>
                <a:spcPts val="1067"/>
              </a:spcBef>
              <a:spcAft>
                <a:spcPts val="2133"/>
              </a:spcAft>
              <a:buNone/>
            </a:pPr>
            <a:r>
              <a:rPr lang="en-GB" sz="2800"/>
              <a:t>Similarly this iteration follows for other check nodes as well.</a:t>
            </a:r>
            <a:endParaRPr sz="2800"/>
          </a:p>
        </p:txBody>
      </p:sp>
      <p:sp>
        <p:nvSpPr>
          <p:cNvPr id="412" name="Google Shape;412;p52"/>
          <p:cNvSpPr/>
          <p:nvPr/>
        </p:nvSpPr>
        <p:spPr>
          <a:xfrm>
            <a:off x="24946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413" name="Google Shape;413;p52"/>
          <p:cNvSpPr/>
          <p:nvPr/>
        </p:nvSpPr>
        <p:spPr>
          <a:xfrm>
            <a:off x="35263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414" name="Google Shape;414;p52"/>
          <p:cNvSpPr/>
          <p:nvPr/>
        </p:nvSpPr>
        <p:spPr>
          <a:xfrm>
            <a:off x="46155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415" name="Google Shape;415;p52"/>
          <p:cNvSpPr/>
          <p:nvPr/>
        </p:nvSpPr>
        <p:spPr>
          <a:xfrm>
            <a:off x="5704784" y="3908600"/>
            <a:ext cx="782400" cy="713600"/>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416" name="Google Shape;416;p52"/>
          <p:cNvSpPr/>
          <p:nvPr/>
        </p:nvSpPr>
        <p:spPr>
          <a:xfrm>
            <a:off x="67364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417" name="Google Shape;417;p52"/>
          <p:cNvSpPr/>
          <p:nvPr/>
        </p:nvSpPr>
        <p:spPr>
          <a:xfrm>
            <a:off x="77681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418" name="Google Shape;418;p52"/>
          <p:cNvSpPr/>
          <p:nvPr/>
        </p:nvSpPr>
        <p:spPr>
          <a:xfrm>
            <a:off x="14629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419" name="Google Shape;419;p52"/>
          <p:cNvSpPr/>
          <p:nvPr/>
        </p:nvSpPr>
        <p:spPr>
          <a:xfrm>
            <a:off x="88573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420" name="Google Shape;420;p52"/>
          <p:cNvSpPr/>
          <p:nvPr/>
        </p:nvSpPr>
        <p:spPr>
          <a:xfrm>
            <a:off x="9946584" y="3908600"/>
            <a:ext cx="782400" cy="713600"/>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421" name="Google Shape;421;p52"/>
          <p:cNvSpPr/>
          <p:nvPr/>
        </p:nvSpPr>
        <p:spPr>
          <a:xfrm>
            <a:off x="24946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S1</a:t>
            </a:r>
            <a:endParaRPr sz="2400"/>
          </a:p>
        </p:txBody>
      </p:sp>
      <p:sp>
        <p:nvSpPr>
          <p:cNvPr id="422" name="Google Shape;422;p52"/>
          <p:cNvSpPr/>
          <p:nvPr/>
        </p:nvSpPr>
        <p:spPr>
          <a:xfrm>
            <a:off x="4088451" y="2235800"/>
            <a:ext cx="640000" cy="6868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S2</a:t>
            </a:r>
            <a:endParaRPr sz="2400"/>
          </a:p>
        </p:txBody>
      </p:sp>
      <p:sp>
        <p:nvSpPr>
          <p:cNvPr id="423" name="Google Shape;423;p52"/>
          <p:cNvSpPr/>
          <p:nvPr/>
        </p:nvSpPr>
        <p:spPr>
          <a:xfrm>
            <a:off x="7342717"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S4</a:t>
            </a:r>
            <a:endParaRPr sz="2400"/>
          </a:p>
        </p:txBody>
      </p:sp>
      <p:sp>
        <p:nvSpPr>
          <p:cNvPr id="424" name="Google Shape;424;p52"/>
          <p:cNvSpPr/>
          <p:nvPr/>
        </p:nvSpPr>
        <p:spPr>
          <a:xfrm>
            <a:off x="88573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S5</a:t>
            </a:r>
            <a:endParaRPr sz="2400"/>
          </a:p>
        </p:txBody>
      </p:sp>
      <p:sp>
        <p:nvSpPr>
          <p:cNvPr id="425" name="Google Shape;425;p52"/>
          <p:cNvSpPr/>
          <p:nvPr/>
        </p:nvSpPr>
        <p:spPr>
          <a:xfrm>
            <a:off x="5682200"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S3</a:t>
            </a:r>
            <a:endParaRPr sz="2400"/>
          </a:p>
        </p:txBody>
      </p:sp>
      <p:cxnSp>
        <p:nvCxnSpPr>
          <p:cNvPr id="426" name="Google Shape;426;p52"/>
          <p:cNvCxnSpPr>
            <a:stCxn id="421" idx="2"/>
            <a:endCxn id="418" idx="0"/>
          </p:cNvCxnSpPr>
          <p:nvPr/>
        </p:nvCxnSpPr>
        <p:spPr>
          <a:xfrm flipH="1">
            <a:off x="1854284" y="2922600"/>
            <a:ext cx="960400" cy="986000"/>
          </a:xfrm>
          <a:prstGeom prst="straightConnector1">
            <a:avLst/>
          </a:prstGeom>
          <a:noFill/>
          <a:ln w="9525" cap="flat" cmpd="sng">
            <a:solidFill>
              <a:srgbClr val="000000"/>
            </a:solidFill>
            <a:prstDash val="solid"/>
            <a:round/>
            <a:headEnd type="none" w="med" len="med"/>
            <a:tailEnd type="none" w="med" len="med"/>
          </a:ln>
        </p:spPr>
      </p:cxnSp>
      <p:cxnSp>
        <p:nvCxnSpPr>
          <p:cNvPr id="427" name="Google Shape;427;p52"/>
          <p:cNvCxnSpPr>
            <a:stCxn id="412" idx="0"/>
            <a:endCxn id="421" idx="2"/>
          </p:cNvCxnSpPr>
          <p:nvPr/>
        </p:nvCxnSpPr>
        <p:spPr>
          <a:xfrm rot="10800000">
            <a:off x="2814684" y="2922600"/>
            <a:ext cx="71200" cy="986000"/>
          </a:xfrm>
          <a:prstGeom prst="straightConnector1">
            <a:avLst/>
          </a:prstGeom>
          <a:noFill/>
          <a:ln w="9525" cap="flat" cmpd="sng">
            <a:solidFill>
              <a:srgbClr val="000000"/>
            </a:solidFill>
            <a:prstDash val="solid"/>
            <a:round/>
            <a:headEnd type="none" w="med" len="med"/>
            <a:tailEnd type="none" w="med" len="med"/>
          </a:ln>
        </p:spPr>
      </p:cxnSp>
      <p:cxnSp>
        <p:nvCxnSpPr>
          <p:cNvPr id="428" name="Google Shape;428;p52"/>
          <p:cNvCxnSpPr>
            <a:stCxn id="421" idx="2"/>
            <a:endCxn id="413" idx="0"/>
          </p:cNvCxnSpPr>
          <p:nvPr/>
        </p:nvCxnSpPr>
        <p:spPr>
          <a:xfrm>
            <a:off x="2814684" y="2922600"/>
            <a:ext cx="1102800" cy="986000"/>
          </a:xfrm>
          <a:prstGeom prst="straightConnector1">
            <a:avLst/>
          </a:prstGeom>
          <a:noFill/>
          <a:ln w="9525" cap="flat" cmpd="sng">
            <a:solidFill>
              <a:srgbClr val="000000"/>
            </a:solidFill>
            <a:prstDash val="solid"/>
            <a:round/>
            <a:headEnd type="none" w="med" len="med"/>
            <a:tailEnd type="none" w="med" len="med"/>
          </a:ln>
        </p:spPr>
      </p:cxnSp>
      <p:cxnSp>
        <p:nvCxnSpPr>
          <p:cNvPr id="429" name="Google Shape;429;p52"/>
          <p:cNvCxnSpPr/>
          <p:nvPr/>
        </p:nvCxnSpPr>
        <p:spPr>
          <a:xfrm>
            <a:off x="4419951" y="2922600"/>
            <a:ext cx="598400" cy="986000"/>
          </a:xfrm>
          <a:prstGeom prst="straightConnector1">
            <a:avLst/>
          </a:prstGeom>
          <a:noFill/>
          <a:ln w="9525" cap="flat" cmpd="sng">
            <a:solidFill>
              <a:srgbClr val="000000"/>
            </a:solidFill>
            <a:prstDash val="solid"/>
            <a:round/>
            <a:headEnd type="none" w="med" len="med"/>
            <a:tailEnd type="none" w="med" len="med"/>
          </a:ln>
        </p:spPr>
      </p:cxnSp>
      <p:cxnSp>
        <p:nvCxnSpPr>
          <p:cNvPr id="430" name="Google Shape;430;p52"/>
          <p:cNvCxnSpPr>
            <a:stCxn id="422" idx="2"/>
            <a:endCxn id="415" idx="0"/>
          </p:cNvCxnSpPr>
          <p:nvPr/>
        </p:nvCxnSpPr>
        <p:spPr>
          <a:xfrm>
            <a:off x="4408451" y="2922600"/>
            <a:ext cx="1687600" cy="986000"/>
          </a:xfrm>
          <a:prstGeom prst="straightConnector1">
            <a:avLst/>
          </a:prstGeom>
          <a:noFill/>
          <a:ln w="9525" cap="flat" cmpd="sng">
            <a:solidFill>
              <a:srgbClr val="000000"/>
            </a:solidFill>
            <a:prstDash val="solid"/>
            <a:round/>
            <a:headEnd type="none" w="med" len="med"/>
            <a:tailEnd type="none" w="med" len="med"/>
          </a:ln>
        </p:spPr>
      </p:cxnSp>
      <p:cxnSp>
        <p:nvCxnSpPr>
          <p:cNvPr id="431" name="Google Shape;431;p52"/>
          <p:cNvCxnSpPr>
            <a:stCxn id="422" idx="2"/>
            <a:endCxn id="416" idx="0"/>
          </p:cNvCxnSpPr>
          <p:nvPr/>
        </p:nvCxnSpPr>
        <p:spPr>
          <a:xfrm>
            <a:off x="4408451" y="2922600"/>
            <a:ext cx="2719200" cy="986000"/>
          </a:xfrm>
          <a:prstGeom prst="straightConnector1">
            <a:avLst/>
          </a:prstGeom>
          <a:noFill/>
          <a:ln w="9525" cap="flat" cmpd="sng">
            <a:solidFill>
              <a:srgbClr val="000000"/>
            </a:solidFill>
            <a:prstDash val="solid"/>
            <a:round/>
            <a:headEnd type="none" w="med" len="med"/>
            <a:tailEnd type="none" w="med" len="med"/>
          </a:ln>
        </p:spPr>
      </p:cxnSp>
      <p:cxnSp>
        <p:nvCxnSpPr>
          <p:cNvPr id="432" name="Google Shape;432;p52"/>
          <p:cNvCxnSpPr>
            <a:stCxn id="425" idx="2"/>
            <a:endCxn id="418" idx="0"/>
          </p:cNvCxnSpPr>
          <p:nvPr/>
        </p:nvCxnSpPr>
        <p:spPr>
          <a:xfrm flipH="1">
            <a:off x="1854200" y="2922600"/>
            <a:ext cx="4148000" cy="986000"/>
          </a:xfrm>
          <a:prstGeom prst="straightConnector1">
            <a:avLst/>
          </a:prstGeom>
          <a:noFill/>
          <a:ln w="9525" cap="flat" cmpd="sng">
            <a:solidFill>
              <a:srgbClr val="000000"/>
            </a:solidFill>
            <a:prstDash val="solid"/>
            <a:round/>
            <a:headEnd type="none" w="med" len="med"/>
            <a:tailEnd type="none" w="med" len="med"/>
          </a:ln>
        </p:spPr>
      </p:cxnSp>
      <p:cxnSp>
        <p:nvCxnSpPr>
          <p:cNvPr id="433" name="Google Shape;433;p52"/>
          <p:cNvCxnSpPr>
            <a:stCxn id="425" idx="2"/>
            <a:endCxn id="417" idx="0"/>
          </p:cNvCxnSpPr>
          <p:nvPr/>
        </p:nvCxnSpPr>
        <p:spPr>
          <a:xfrm>
            <a:off x="6002200" y="2922600"/>
            <a:ext cx="2157200" cy="986000"/>
          </a:xfrm>
          <a:prstGeom prst="straightConnector1">
            <a:avLst/>
          </a:prstGeom>
          <a:noFill/>
          <a:ln w="9525" cap="flat" cmpd="sng">
            <a:solidFill>
              <a:srgbClr val="000000"/>
            </a:solidFill>
            <a:prstDash val="solid"/>
            <a:round/>
            <a:headEnd type="none" w="med" len="med"/>
            <a:tailEnd type="none" w="med" len="med"/>
          </a:ln>
        </p:spPr>
      </p:cxnSp>
      <p:cxnSp>
        <p:nvCxnSpPr>
          <p:cNvPr id="434" name="Google Shape;434;p52"/>
          <p:cNvCxnSpPr>
            <a:stCxn id="425" idx="2"/>
            <a:endCxn id="414" idx="0"/>
          </p:cNvCxnSpPr>
          <p:nvPr/>
        </p:nvCxnSpPr>
        <p:spPr>
          <a:xfrm flipH="1">
            <a:off x="5006600" y="2922600"/>
            <a:ext cx="995600" cy="986000"/>
          </a:xfrm>
          <a:prstGeom prst="straightConnector1">
            <a:avLst/>
          </a:prstGeom>
          <a:noFill/>
          <a:ln w="9525" cap="flat" cmpd="sng">
            <a:solidFill>
              <a:srgbClr val="000000"/>
            </a:solidFill>
            <a:prstDash val="solid"/>
            <a:round/>
            <a:headEnd type="none" w="med" len="med"/>
            <a:tailEnd type="none" w="med" len="med"/>
          </a:ln>
        </p:spPr>
      </p:cxnSp>
      <p:cxnSp>
        <p:nvCxnSpPr>
          <p:cNvPr id="435" name="Google Shape;435;p52"/>
          <p:cNvCxnSpPr>
            <a:stCxn id="423" idx="2"/>
            <a:endCxn id="419" idx="0"/>
          </p:cNvCxnSpPr>
          <p:nvPr/>
        </p:nvCxnSpPr>
        <p:spPr>
          <a:xfrm>
            <a:off x="7662717" y="2922600"/>
            <a:ext cx="1586000" cy="986000"/>
          </a:xfrm>
          <a:prstGeom prst="straightConnector1">
            <a:avLst/>
          </a:prstGeom>
          <a:noFill/>
          <a:ln w="9525" cap="flat" cmpd="sng">
            <a:solidFill>
              <a:srgbClr val="000000"/>
            </a:solidFill>
            <a:prstDash val="solid"/>
            <a:round/>
            <a:headEnd type="none" w="med" len="med"/>
            <a:tailEnd type="none" w="med" len="med"/>
          </a:ln>
        </p:spPr>
      </p:cxnSp>
      <p:cxnSp>
        <p:nvCxnSpPr>
          <p:cNvPr id="436" name="Google Shape;436;p52"/>
          <p:cNvCxnSpPr>
            <a:stCxn id="423" idx="2"/>
            <a:endCxn id="412" idx="0"/>
          </p:cNvCxnSpPr>
          <p:nvPr/>
        </p:nvCxnSpPr>
        <p:spPr>
          <a:xfrm flipH="1">
            <a:off x="2885917" y="2922600"/>
            <a:ext cx="4776800" cy="986000"/>
          </a:xfrm>
          <a:prstGeom prst="straightConnector1">
            <a:avLst/>
          </a:prstGeom>
          <a:noFill/>
          <a:ln w="9525" cap="flat" cmpd="sng">
            <a:solidFill>
              <a:srgbClr val="000000"/>
            </a:solidFill>
            <a:prstDash val="solid"/>
            <a:round/>
            <a:headEnd type="none" w="med" len="med"/>
            <a:tailEnd type="none" w="med" len="med"/>
          </a:ln>
        </p:spPr>
      </p:cxnSp>
      <p:cxnSp>
        <p:nvCxnSpPr>
          <p:cNvPr id="437" name="Google Shape;437;p52"/>
          <p:cNvCxnSpPr>
            <a:stCxn id="423" idx="2"/>
            <a:endCxn id="414" idx="0"/>
          </p:cNvCxnSpPr>
          <p:nvPr/>
        </p:nvCxnSpPr>
        <p:spPr>
          <a:xfrm flipH="1">
            <a:off x="5006717" y="2922600"/>
            <a:ext cx="2656000" cy="986000"/>
          </a:xfrm>
          <a:prstGeom prst="straightConnector1">
            <a:avLst/>
          </a:prstGeom>
          <a:noFill/>
          <a:ln w="9525" cap="flat" cmpd="sng">
            <a:solidFill>
              <a:srgbClr val="000000"/>
            </a:solidFill>
            <a:prstDash val="solid"/>
            <a:round/>
            <a:headEnd type="none" w="med" len="med"/>
            <a:tailEnd type="none" w="med" len="med"/>
          </a:ln>
        </p:spPr>
      </p:cxnSp>
      <p:cxnSp>
        <p:nvCxnSpPr>
          <p:cNvPr id="438" name="Google Shape;438;p52"/>
          <p:cNvCxnSpPr>
            <a:stCxn id="424" idx="2"/>
            <a:endCxn id="420" idx="0"/>
          </p:cNvCxnSpPr>
          <p:nvPr/>
        </p:nvCxnSpPr>
        <p:spPr>
          <a:xfrm>
            <a:off x="9177384" y="2922600"/>
            <a:ext cx="1160400" cy="986000"/>
          </a:xfrm>
          <a:prstGeom prst="straightConnector1">
            <a:avLst/>
          </a:prstGeom>
          <a:noFill/>
          <a:ln w="9525" cap="flat" cmpd="sng">
            <a:solidFill>
              <a:srgbClr val="000000"/>
            </a:solidFill>
            <a:prstDash val="solid"/>
            <a:round/>
            <a:headEnd type="none" w="med" len="med"/>
            <a:tailEnd type="none" w="med" len="med"/>
          </a:ln>
        </p:spPr>
      </p:cxnSp>
      <p:cxnSp>
        <p:nvCxnSpPr>
          <p:cNvPr id="439" name="Google Shape;439;p52"/>
          <p:cNvCxnSpPr>
            <a:stCxn id="424" idx="2"/>
            <a:endCxn id="416" idx="0"/>
          </p:cNvCxnSpPr>
          <p:nvPr/>
        </p:nvCxnSpPr>
        <p:spPr>
          <a:xfrm flipH="1">
            <a:off x="7127784" y="2922600"/>
            <a:ext cx="2049600" cy="986000"/>
          </a:xfrm>
          <a:prstGeom prst="straightConnector1">
            <a:avLst/>
          </a:prstGeom>
          <a:noFill/>
          <a:ln w="9525" cap="flat" cmpd="sng">
            <a:solidFill>
              <a:srgbClr val="000000"/>
            </a:solidFill>
            <a:prstDash val="solid"/>
            <a:round/>
            <a:headEnd type="none" w="med" len="med"/>
            <a:tailEnd type="none" w="med" len="med"/>
          </a:ln>
        </p:spPr>
      </p:cxnSp>
      <p:cxnSp>
        <p:nvCxnSpPr>
          <p:cNvPr id="440" name="Google Shape;440;p52"/>
          <p:cNvCxnSpPr>
            <a:stCxn id="424" idx="2"/>
            <a:endCxn id="413" idx="0"/>
          </p:cNvCxnSpPr>
          <p:nvPr/>
        </p:nvCxnSpPr>
        <p:spPr>
          <a:xfrm flipH="1">
            <a:off x="3917784" y="2922600"/>
            <a:ext cx="5259600" cy="986000"/>
          </a:xfrm>
          <a:prstGeom prst="straightConnector1">
            <a:avLst/>
          </a:prstGeom>
          <a:noFill/>
          <a:ln w="9525"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24716999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3"/>
          <p:cNvSpPr/>
          <p:nvPr/>
        </p:nvSpPr>
        <p:spPr>
          <a:xfrm>
            <a:off x="24946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446" name="Google Shape;446;p53"/>
          <p:cNvSpPr/>
          <p:nvPr/>
        </p:nvSpPr>
        <p:spPr>
          <a:xfrm>
            <a:off x="35263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447" name="Google Shape;447;p53"/>
          <p:cNvSpPr/>
          <p:nvPr/>
        </p:nvSpPr>
        <p:spPr>
          <a:xfrm>
            <a:off x="46155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448" name="Google Shape;448;p53"/>
          <p:cNvSpPr/>
          <p:nvPr/>
        </p:nvSpPr>
        <p:spPr>
          <a:xfrm>
            <a:off x="5704784" y="3908600"/>
            <a:ext cx="782400" cy="713600"/>
          </a:xfrm>
          <a:prstGeom prst="ellipse">
            <a:avLst/>
          </a:prstGeom>
          <a:solidFill>
            <a:srgbClr val="4A86E8"/>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449" name="Google Shape;449;p53"/>
          <p:cNvSpPr/>
          <p:nvPr/>
        </p:nvSpPr>
        <p:spPr>
          <a:xfrm>
            <a:off x="67364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450" name="Google Shape;450;p53"/>
          <p:cNvSpPr/>
          <p:nvPr/>
        </p:nvSpPr>
        <p:spPr>
          <a:xfrm>
            <a:off x="77681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451" name="Google Shape;451;p53"/>
          <p:cNvSpPr/>
          <p:nvPr/>
        </p:nvSpPr>
        <p:spPr>
          <a:xfrm>
            <a:off x="14629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452" name="Google Shape;452;p53"/>
          <p:cNvSpPr/>
          <p:nvPr/>
        </p:nvSpPr>
        <p:spPr>
          <a:xfrm>
            <a:off x="88573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453" name="Google Shape;453;p53"/>
          <p:cNvSpPr/>
          <p:nvPr/>
        </p:nvSpPr>
        <p:spPr>
          <a:xfrm>
            <a:off x="9946584" y="3908600"/>
            <a:ext cx="782400" cy="713600"/>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454" name="Google Shape;454;p53"/>
          <p:cNvSpPr/>
          <p:nvPr/>
        </p:nvSpPr>
        <p:spPr>
          <a:xfrm>
            <a:off x="24946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S1</a:t>
            </a:r>
            <a:endParaRPr sz="2400"/>
          </a:p>
        </p:txBody>
      </p:sp>
      <p:sp>
        <p:nvSpPr>
          <p:cNvPr id="455" name="Google Shape;455;p53"/>
          <p:cNvSpPr/>
          <p:nvPr/>
        </p:nvSpPr>
        <p:spPr>
          <a:xfrm>
            <a:off x="4088451" y="2235800"/>
            <a:ext cx="640000" cy="6868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S2</a:t>
            </a:r>
            <a:endParaRPr sz="2400"/>
          </a:p>
        </p:txBody>
      </p:sp>
      <p:sp>
        <p:nvSpPr>
          <p:cNvPr id="456" name="Google Shape;456;p53"/>
          <p:cNvSpPr/>
          <p:nvPr/>
        </p:nvSpPr>
        <p:spPr>
          <a:xfrm>
            <a:off x="7342717"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S4</a:t>
            </a:r>
            <a:endParaRPr sz="2400"/>
          </a:p>
        </p:txBody>
      </p:sp>
      <p:sp>
        <p:nvSpPr>
          <p:cNvPr id="457" name="Google Shape;457;p53"/>
          <p:cNvSpPr/>
          <p:nvPr/>
        </p:nvSpPr>
        <p:spPr>
          <a:xfrm>
            <a:off x="88573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S5</a:t>
            </a:r>
            <a:endParaRPr sz="2400"/>
          </a:p>
        </p:txBody>
      </p:sp>
      <p:sp>
        <p:nvSpPr>
          <p:cNvPr id="458" name="Google Shape;458;p53"/>
          <p:cNvSpPr/>
          <p:nvPr/>
        </p:nvSpPr>
        <p:spPr>
          <a:xfrm>
            <a:off x="5682200"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S3</a:t>
            </a:r>
            <a:endParaRPr sz="2400"/>
          </a:p>
        </p:txBody>
      </p:sp>
      <p:cxnSp>
        <p:nvCxnSpPr>
          <p:cNvPr id="459" name="Google Shape;459;p53"/>
          <p:cNvCxnSpPr>
            <a:stCxn id="454" idx="2"/>
            <a:endCxn id="451" idx="0"/>
          </p:cNvCxnSpPr>
          <p:nvPr/>
        </p:nvCxnSpPr>
        <p:spPr>
          <a:xfrm flipH="1">
            <a:off x="1854284" y="2922600"/>
            <a:ext cx="960400" cy="986000"/>
          </a:xfrm>
          <a:prstGeom prst="straightConnector1">
            <a:avLst/>
          </a:prstGeom>
          <a:noFill/>
          <a:ln w="9525" cap="flat" cmpd="sng">
            <a:solidFill>
              <a:srgbClr val="000000"/>
            </a:solidFill>
            <a:prstDash val="solid"/>
            <a:round/>
            <a:headEnd type="none" w="med" len="med"/>
            <a:tailEnd type="none" w="med" len="med"/>
          </a:ln>
        </p:spPr>
      </p:cxnSp>
      <p:cxnSp>
        <p:nvCxnSpPr>
          <p:cNvPr id="460" name="Google Shape;460;p53"/>
          <p:cNvCxnSpPr>
            <a:stCxn id="445" idx="0"/>
            <a:endCxn id="454" idx="2"/>
          </p:cNvCxnSpPr>
          <p:nvPr/>
        </p:nvCxnSpPr>
        <p:spPr>
          <a:xfrm rot="10800000">
            <a:off x="2814684" y="2922600"/>
            <a:ext cx="71200" cy="986000"/>
          </a:xfrm>
          <a:prstGeom prst="straightConnector1">
            <a:avLst/>
          </a:prstGeom>
          <a:noFill/>
          <a:ln w="9525" cap="flat" cmpd="sng">
            <a:solidFill>
              <a:srgbClr val="000000"/>
            </a:solidFill>
            <a:prstDash val="solid"/>
            <a:round/>
            <a:headEnd type="none" w="med" len="med"/>
            <a:tailEnd type="none" w="med" len="med"/>
          </a:ln>
        </p:spPr>
      </p:cxnSp>
      <p:cxnSp>
        <p:nvCxnSpPr>
          <p:cNvPr id="461" name="Google Shape;461;p53"/>
          <p:cNvCxnSpPr>
            <a:stCxn id="454" idx="2"/>
            <a:endCxn id="446" idx="0"/>
          </p:cNvCxnSpPr>
          <p:nvPr/>
        </p:nvCxnSpPr>
        <p:spPr>
          <a:xfrm>
            <a:off x="2814684" y="2922600"/>
            <a:ext cx="1102800" cy="986000"/>
          </a:xfrm>
          <a:prstGeom prst="straightConnector1">
            <a:avLst/>
          </a:prstGeom>
          <a:noFill/>
          <a:ln w="9525" cap="flat" cmpd="sng">
            <a:solidFill>
              <a:srgbClr val="000000"/>
            </a:solidFill>
            <a:prstDash val="solid"/>
            <a:round/>
            <a:headEnd type="none" w="med" len="med"/>
            <a:tailEnd type="none" w="med" len="med"/>
          </a:ln>
        </p:spPr>
      </p:cxnSp>
      <p:cxnSp>
        <p:nvCxnSpPr>
          <p:cNvPr id="462" name="Google Shape;462;p53"/>
          <p:cNvCxnSpPr/>
          <p:nvPr/>
        </p:nvCxnSpPr>
        <p:spPr>
          <a:xfrm>
            <a:off x="4419951" y="2922600"/>
            <a:ext cx="598400" cy="986000"/>
          </a:xfrm>
          <a:prstGeom prst="straightConnector1">
            <a:avLst/>
          </a:prstGeom>
          <a:noFill/>
          <a:ln w="9525" cap="flat" cmpd="sng">
            <a:solidFill>
              <a:srgbClr val="000000"/>
            </a:solidFill>
            <a:prstDash val="solid"/>
            <a:round/>
            <a:headEnd type="none" w="med" len="med"/>
            <a:tailEnd type="none" w="med" len="med"/>
          </a:ln>
        </p:spPr>
      </p:cxnSp>
      <p:cxnSp>
        <p:nvCxnSpPr>
          <p:cNvPr id="463" name="Google Shape;463;p53"/>
          <p:cNvCxnSpPr>
            <a:stCxn id="455" idx="2"/>
            <a:endCxn id="448" idx="0"/>
          </p:cNvCxnSpPr>
          <p:nvPr/>
        </p:nvCxnSpPr>
        <p:spPr>
          <a:xfrm>
            <a:off x="4408451" y="2922600"/>
            <a:ext cx="1687600" cy="986000"/>
          </a:xfrm>
          <a:prstGeom prst="straightConnector1">
            <a:avLst/>
          </a:prstGeom>
          <a:noFill/>
          <a:ln w="9525" cap="flat" cmpd="sng">
            <a:solidFill>
              <a:srgbClr val="000000"/>
            </a:solidFill>
            <a:prstDash val="solid"/>
            <a:round/>
            <a:headEnd type="none" w="med" len="med"/>
            <a:tailEnd type="none" w="med" len="med"/>
          </a:ln>
        </p:spPr>
      </p:cxnSp>
      <p:cxnSp>
        <p:nvCxnSpPr>
          <p:cNvPr id="464" name="Google Shape;464;p53"/>
          <p:cNvCxnSpPr>
            <a:stCxn id="455" idx="2"/>
            <a:endCxn id="449" idx="0"/>
          </p:cNvCxnSpPr>
          <p:nvPr/>
        </p:nvCxnSpPr>
        <p:spPr>
          <a:xfrm>
            <a:off x="4408451" y="2922600"/>
            <a:ext cx="2719200" cy="986000"/>
          </a:xfrm>
          <a:prstGeom prst="straightConnector1">
            <a:avLst/>
          </a:prstGeom>
          <a:noFill/>
          <a:ln w="9525" cap="flat" cmpd="sng">
            <a:solidFill>
              <a:srgbClr val="000000"/>
            </a:solidFill>
            <a:prstDash val="solid"/>
            <a:round/>
            <a:headEnd type="none" w="med" len="med"/>
            <a:tailEnd type="none" w="med" len="med"/>
          </a:ln>
        </p:spPr>
      </p:cxnSp>
      <p:cxnSp>
        <p:nvCxnSpPr>
          <p:cNvPr id="465" name="Google Shape;465;p53"/>
          <p:cNvCxnSpPr>
            <a:stCxn id="458" idx="2"/>
            <a:endCxn id="451" idx="0"/>
          </p:cNvCxnSpPr>
          <p:nvPr/>
        </p:nvCxnSpPr>
        <p:spPr>
          <a:xfrm flipH="1">
            <a:off x="1854200" y="2922600"/>
            <a:ext cx="4148000" cy="986000"/>
          </a:xfrm>
          <a:prstGeom prst="straightConnector1">
            <a:avLst/>
          </a:prstGeom>
          <a:noFill/>
          <a:ln w="9525" cap="flat" cmpd="sng">
            <a:solidFill>
              <a:srgbClr val="000000"/>
            </a:solidFill>
            <a:prstDash val="solid"/>
            <a:round/>
            <a:headEnd type="none" w="med" len="med"/>
            <a:tailEnd type="none" w="med" len="med"/>
          </a:ln>
        </p:spPr>
      </p:cxnSp>
      <p:cxnSp>
        <p:nvCxnSpPr>
          <p:cNvPr id="466" name="Google Shape;466;p53"/>
          <p:cNvCxnSpPr>
            <a:stCxn id="458" idx="2"/>
            <a:endCxn id="450" idx="0"/>
          </p:cNvCxnSpPr>
          <p:nvPr/>
        </p:nvCxnSpPr>
        <p:spPr>
          <a:xfrm>
            <a:off x="6002200" y="2922600"/>
            <a:ext cx="2157200" cy="986000"/>
          </a:xfrm>
          <a:prstGeom prst="straightConnector1">
            <a:avLst/>
          </a:prstGeom>
          <a:noFill/>
          <a:ln w="9525" cap="flat" cmpd="sng">
            <a:solidFill>
              <a:srgbClr val="000000"/>
            </a:solidFill>
            <a:prstDash val="solid"/>
            <a:round/>
            <a:headEnd type="none" w="med" len="med"/>
            <a:tailEnd type="none" w="med" len="med"/>
          </a:ln>
        </p:spPr>
      </p:cxnSp>
      <p:cxnSp>
        <p:nvCxnSpPr>
          <p:cNvPr id="467" name="Google Shape;467;p53"/>
          <p:cNvCxnSpPr>
            <a:stCxn id="458" idx="2"/>
            <a:endCxn id="447" idx="0"/>
          </p:cNvCxnSpPr>
          <p:nvPr/>
        </p:nvCxnSpPr>
        <p:spPr>
          <a:xfrm flipH="1">
            <a:off x="5006600" y="2922600"/>
            <a:ext cx="995600" cy="986000"/>
          </a:xfrm>
          <a:prstGeom prst="straightConnector1">
            <a:avLst/>
          </a:prstGeom>
          <a:noFill/>
          <a:ln w="9525" cap="flat" cmpd="sng">
            <a:solidFill>
              <a:srgbClr val="000000"/>
            </a:solidFill>
            <a:prstDash val="solid"/>
            <a:round/>
            <a:headEnd type="none" w="med" len="med"/>
            <a:tailEnd type="none" w="med" len="med"/>
          </a:ln>
        </p:spPr>
      </p:cxnSp>
      <p:cxnSp>
        <p:nvCxnSpPr>
          <p:cNvPr id="468" name="Google Shape;468;p53"/>
          <p:cNvCxnSpPr>
            <a:stCxn id="456" idx="2"/>
            <a:endCxn id="452" idx="0"/>
          </p:cNvCxnSpPr>
          <p:nvPr/>
        </p:nvCxnSpPr>
        <p:spPr>
          <a:xfrm>
            <a:off x="7662717" y="2922600"/>
            <a:ext cx="1586000" cy="986000"/>
          </a:xfrm>
          <a:prstGeom prst="straightConnector1">
            <a:avLst/>
          </a:prstGeom>
          <a:noFill/>
          <a:ln w="9525" cap="flat" cmpd="sng">
            <a:solidFill>
              <a:srgbClr val="000000"/>
            </a:solidFill>
            <a:prstDash val="solid"/>
            <a:round/>
            <a:headEnd type="none" w="med" len="med"/>
            <a:tailEnd type="none" w="med" len="med"/>
          </a:ln>
        </p:spPr>
      </p:cxnSp>
      <p:cxnSp>
        <p:nvCxnSpPr>
          <p:cNvPr id="469" name="Google Shape;469;p53"/>
          <p:cNvCxnSpPr>
            <a:stCxn id="456" idx="2"/>
            <a:endCxn id="445" idx="0"/>
          </p:cNvCxnSpPr>
          <p:nvPr/>
        </p:nvCxnSpPr>
        <p:spPr>
          <a:xfrm flipH="1">
            <a:off x="2885917" y="2922600"/>
            <a:ext cx="4776800" cy="986000"/>
          </a:xfrm>
          <a:prstGeom prst="straightConnector1">
            <a:avLst/>
          </a:prstGeom>
          <a:noFill/>
          <a:ln w="9525" cap="flat" cmpd="sng">
            <a:solidFill>
              <a:srgbClr val="000000"/>
            </a:solidFill>
            <a:prstDash val="solid"/>
            <a:round/>
            <a:headEnd type="none" w="med" len="med"/>
            <a:tailEnd type="none" w="med" len="med"/>
          </a:ln>
        </p:spPr>
      </p:cxnSp>
      <p:cxnSp>
        <p:nvCxnSpPr>
          <p:cNvPr id="470" name="Google Shape;470;p53"/>
          <p:cNvCxnSpPr>
            <a:stCxn id="456" idx="2"/>
            <a:endCxn id="447" idx="0"/>
          </p:cNvCxnSpPr>
          <p:nvPr/>
        </p:nvCxnSpPr>
        <p:spPr>
          <a:xfrm flipH="1">
            <a:off x="5006717" y="2922600"/>
            <a:ext cx="2656000" cy="986000"/>
          </a:xfrm>
          <a:prstGeom prst="straightConnector1">
            <a:avLst/>
          </a:prstGeom>
          <a:noFill/>
          <a:ln w="9525" cap="flat" cmpd="sng">
            <a:solidFill>
              <a:srgbClr val="000000"/>
            </a:solidFill>
            <a:prstDash val="solid"/>
            <a:round/>
            <a:headEnd type="none" w="med" len="med"/>
            <a:tailEnd type="none" w="med" len="med"/>
          </a:ln>
        </p:spPr>
      </p:cxnSp>
      <p:cxnSp>
        <p:nvCxnSpPr>
          <p:cNvPr id="471" name="Google Shape;471;p53"/>
          <p:cNvCxnSpPr>
            <a:stCxn id="457" idx="2"/>
            <a:endCxn id="453" idx="0"/>
          </p:cNvCxnSpPr>
          <p:nvPr/>
        </p:nvCxnSpPr>
        <p:spPr>
          <a:xfrm>
            <a:off x="9177384" y="2922600"/>
            <a:ext cx="1160400" cy="986000"/>
          </a:xfrm>
          <a:prstGeom prst="straightConnector1">
            <a:avLst/>
          </a:prstGeom>
          <a:noFill/>
          <a:ln w="9525" cap="flat" cmpd="sng">
            <a:solidFill>
              <a:srgbClr val="000000"/>
            </a:solidFill>
            <a:prstDash val="solid"/>
            <a:round/>
            <a:headEnd type="none" w="med" len="med"/>
            <a:tailEnd type="none" w="med" len="med"/>
          </a:ln>
        </p:spPr>
      </p:cxnSp>
      <p:cxnSp>
        <p:nvCxnSpPr>
          <p:cNvPr id="472" name="Google Shape;472;p53"/>
          <p:cNvCxnSpPr>
            <a:stCxn id="457" idx="2"/>
            <a:endCxn id="449" idx="0"/>
          </p:cNvCxnSpPr>
          <p:nvPr/>
        </p:nvCxnSpPr>
        <p:spPr>
          <a:xfrm flipH="1">
            <a:off x="7127784" y="2922600"/>
            <a:ext cx="2049600" cy="986000"/>
          </a:xfrm>
          <a:prstGeom prst="straightConnector1">
            <a:avLst/>
          </a:prstGeom>
          <a:noFill/>
          <a:ln w="9525" cap="flat" cmpd="sng">
            <a:solidFill>
              <a:srgbClr val="000000"/>
            </a:solidFill>
            <a:prstDash val="solid"/>
            <a:round/>
            <a:headEnd type="none" w="med" len="med"/>
            <a:tailEnd type="none" w="med" len="med"/>
          </a:ln>
        </p:spPr>
      </p:cxnSp>
      <p:cxnSp>
        <p:nvCxnSpPr>
          <p:cNvPr id="473" name="Google Shape;473;p53"/>
          <p:cNvCxnSpPr>
            <a:stCxn id="457" idx="2"/>
            <a:endCxn id="446" idx="0"/>
          </p:cNvCxnSpPr>
          <p:nvPr/>
        </p:nvCxnSpPr>
        <p:spPr>
          <a:xfrm flipH="1">
            <a:off x="3917784" y="2922600"/>
            <a:ext cx="5259600" cy="986000"/>
          </a:xfrm>
          <a:prstGeom prst="straightConnector1">
            <a:avLst/>
          </a:prstGeom>
          <a:noFill/>
          <a:ln w="9525" cap="flat" cmpd="sng">
            <a:solidFill>
              <a:srgbClr val="000000"/>
            </a:solidFill>
            <a:prstDash val="solid"/>
            <a:round/>
            <a:headEnd type="none" w="med" len="med"/>
            <a:tailEnd type="none" w="med" len="med"/>
          </a:ln>
        </p:spPr>
      </p:cxnSp>
      <p:sp>
        <p:nvSpPr>
          <p:cNvPr id="474" name="Google Shape;474;p53"/>
          <p:cNvSpPr txBox="1">
            <a:spLocks noGrp="1"/>
          </p:cNvSpPr>
          <p:nvPr>
            <p:ph idx="1"/>
          </p:nvPr>
        </p:nvSpPr>
        <p:spPr>
          <a:xfrm>
            <a:off x="838200" y="298172"/>
            <a:ext cx="10515600" cy="1654000"/>
          </a:xfrm>
          <a:prstGeom prst="rect">
            <a:avLst/>
          </a:prstGeom>
          <a:noFill/>
        </p:spPr>
        <p:txBody>
          <a:bodyPr spcFirstLastPara="1" vert="horz" wrap="square" lIns="91433" tIns="45700" rIns="91433" bIns="45700" rtlCol="0" anchor="t" anchorCtr="0">
            <a:noAutofit/>
          </a:bodyPr>
          <a:lstStyle/>
          <a:p>
            <a:pPr marL="0" indent="0" algn="ctr">
              <a:spcBef>
                <a:spcPts val="1067"/>
              </a:spcBef>
              <a:spcAft>
                <a:spcPts val="0"/>
              </a:spcAft>
              <a:buNone/>
            </a:pPr>
            <a:r>
              <a:rPr lang="en-GB"/>
              <a:t>Similarly for S2 check-node</a:t>
            </a:r>
            <a:endParaRPr/>
          </a:p>
          <a:p>
            <a:pPr marL="0" indent="0" algn="ctr">
              <a:spcBef>
                <a:spcPts val="2133"/>
              </a:spcBef>
              <a:spcAft>
                <a:spcPts val="2133"/>
              </a:spcAft>
              <a:buNone/>
            </a:pPr>
            <a:r>
              <a:rPr lang="en-GB" sz="3333"/>
              <a:t>1 </a:t>
            </a:r>
            <a:r>
              <a:rPr lang="en-GB" sz="3333">
                <a:solidFill>
                  <a:srgbClr val="222222"/>
                </a:solidFill>
                <a:highlight>
                  <a:srgbClr val="FFFFFF"/>
                </a:highlight>
              </a:rPr>
              <a:t>⊕ ? ⊕ 1 = 0</a:t>
            </a:r>
            <a:endParaRPr sz="4267"/>
          </a:p>
        </p:txBody>
      </p:sp>
    </p:spTree>
    <p:extLst>
      <p:ext uri="{BB962C8B-B14F-4D97-AF65-F5344CB8AC3E}">
        <p14:creationId xmlns:p14="http://schemas.microsoft.com/office/powerpoint/2010/main" val="209537649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4"/>
          <p:cNvSpPr/>
          <p:nvPr/>
        </p:nvSpPr>
        <p:spPr>
          <a:xfrm>
            <a:off x="24946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480" name="Google Shape;480;p54"/>
          <p:cNvSpPr/>
          <p:nvPr/>
        </p:nvSpPr>
        <p:spPr>
          <a:xfrm>
            <a:off x="35263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481" name="Google Shape;481;p54"/>
          <p:cNvSpPr/>
          <p:nvPr/>
        </p:nvSpPr>
        <p:spPr>
          <a:xfrm>
            <a:off x="46155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482" name="Google Shape;482;p54"/>
          <p:cNvSpPr/>
          <p:nvPr/>
        </p:nvSpPr>
        <p:spPr>
          <a:xfrm>
            <a:off x="57047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483" name="Google Shape;483;p54"/>
          <p:cNvSpPr/>
          <p:nvPr/>
        </p:nvSpPr>
        <p:spPr>
          <a:xfrm>
            <a:off x="67364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484" name="Google Shape;484;p54"/>
          <p:cNvSpPr/>
          <p:nvPr/>
        </p:nvSpPr>
        <p:spPr>
          <a:xfrm>
            <a:off x="77681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485" name="Google Shape;485;p54"/>
          <p:cNvSpPr/>
          <p:nvPr/>
        </p:nvSpPr>
        <p:spPr>
          <a:xfrm>
            <a:off x="14629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486" name="Google Shape;486;p54"/>
          <p:cNvSpPr/>
          <p:nvPr/>
        </p:nvSpPr>
        <p:spPr>
          <a:xfrm>
            <a:off x="88573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487" name="Google Shape;487;p54"/>
          <p:cNvSpPr/>
          <p:nvPr/>
        </p:nvSpPr>
        <p:spPr>
          <a:xfrm>
            <a:off x="9946584" y="3908600"/>
            <a:ext cx="782400" cy="713600"/>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488" name="Google Shape;488;p54"/>
          <p:cNvSpPr/>
          <p:nvPr/>
        </p:nvSpPr>
        <p:spPr>
          <a:xfrm>
            <a:off x="24946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S1</a:t>
            </a:r>
            <a:endParaRPr sz="2400"/>
          </a:p>
        </p:txBody>
      </p:sp>
      <p:sp>
        <p:nvSpPr>
          <p:cNvPr id="489" name="Google Shape;489;p54"/>
          <p:cNvSpPr/>
          <p:nvPr/>
        </p:nvSpPr>
        <p:spPr>
          <a:xfrm>
            <a:off x="4088451" y="2235800"/>
            <a:ext cx="640000" cy="6868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S2</a:t>
            </a:r>
            <a:endParaRPr sz="2400"/>
          </a:p>
        </p:txBody>
      </p:sp>
      <p:sp>
        <p:nvSpPr>
          <p:cNvPr id="490" name="Google Shape;490;p54"/>
          <p:cNvSpPr/>
          <p:nvPr/>
        </p:nvSpPr>
        <p:spPr>
          <a:xfrm>
            <a:off x="7342717"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S4</a:t>
            </a:r>
            <a:endParaRPr sz="2400"/>
          </a:p>
        </p:txBody>
      </p:sp>
      <p:sp>
        <p:nvSpPr>
          <p:cNvPr id="491" name="Google Shape;491;p54"/>
          <p:cNvSpPr/>
          <p:nvPr/>
        </p:nvSpPr>
        <p:spPr>
          <a:xfrm>
            <a:off x="88573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S5</a:t>
            </a:r>
            <a:endParaRPr sz="2400"/>
          </a:p>
        </p:txBody>
      </p:sp>
      <p:sp>
        <p:nvSpPr>
          <p:cNvPr id="492" name="Google Shape;492;p54"/>
          <p:cNvSpPr/>
          <p:nvPr/>
        </p:nvSpPr>
        <p:spPr>
          <a:xfrm>
            <a:off x="5682200"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S3</a:t>
            </a:r>
            <a:endParaRPr sz="2400"/>
          </a:p>
        </p:txBody>
      </p:sp>
      <p:cxnSp>
        <p:nvCxnSpPr>
          <p:cNvPr id="493" name="Google Shape;493;p54"/>
          <p:cNvCxnSpPr>
            <a:stCxn id="488" idx="2"/>
            <a:endCxn id="485" idx="0"/>
          </p:cNvCxnSpPr>
          <p:nvPr/>
        </p:nvCxnSpPr>
        <p:spPr>
          <a:xfrm flipH="1">
            <a:off x="1854284" y="2922600"/>
            <a:ext cx="960400" cy="986000"/>
          </a:xfrm>
          <a:prstGeom prst="straightConnector1">
            <a:avLst/>
          </a:prstGeom>
          <a:noFill/>
          <a:ln w="9525" cap="flat" cmpd="sng">
            <a:solidFill>
              <a:srgbClr val="000000"/>
            </a:solidFill>
            <a:prstDash val="solid"/>
            <a:round/>
            <a:headEnd type="none" w="med" len="med"/>
            <a:tailEnd type="none" w="med" len="med"/>
          </a:ln>
        </p:spPr>
      </p:cxnSp>
      <p:cxnSp>
        <p:nvCxnSpPr>
          <p:cNvPr id="494" name="Google Shape;494;p54"/>
          <p:cNvCxnSpPr>
            <a:stCxn id="479" idx="0"/>
            <a:endCxn id="488" idx="2"/>
          </p:cNvCxnSpPr>
          <p:nvPr/>
        </p:nvCxnSpPr>
        <p:spPr>
          <a:xfrm rot="10800000">
            <a:off x="2814684" y="2922600"/>
            <a:ext cx="71200" cy="986000"/>
          </a:xfrm>
          <a:prstGeom prst="straightConnector1">
            <a:avLst/>
          </a:prstGeom>
          <a:noFill/>
          <a:ln w="9525" cap="flat" cmpd="sng">
            <a:solidFill>
              <a:srgbClr val="000000"/>
            </a:solidFill>
            <a:prstDash val="solid"/>
            <a:round/>
            <a:headEnd type="none" w="med" len="med"/>
            <a:tailEnd type="none" w="med" len="med"/>
          </a:ln>
        </p:spPr>
      </p:cxnSp>
      <p:cxnSp>
        <p:nvCxnSpPr>
          <p:cNvPr id="495" name="Google Shape;495;p54"/>
          <p:cNvCxnSpPr>
            <a:stCxn id="488" idx="2"/>
            <a:endCxn id="480" idx="0"/>
          </p:cNvCxnSpPr>
          <p:nvPr/>
        </p:nvCxnSpPr>
        <p:spPr>
          <a:xfrm>
            <a:off x="2814684" y="2922600"/>
            <a:ext cx="1102800" cy="986000"/>
          </a:xfrm>
          <a:prstGeom prst="straightConnector1">
            <a:avLst/>
          </a:prstGeom>
          <a:noFill/>
          <a:ln w="9525" cap="flat" cmpd="sng">
            <a:solidFill>
              <a:srgbClr val="000000"/>
            </a:solidFill>
            <a:prstDash val="solid"/>
            <a:round/>
            <a:headEnd type="none" w="med" len="med"/>
            <a:tailEnd type="none" w="med" len="med"/>
          </a:ln>
        </p:spPr>
      </p:cxnSp>
      <p:cxnSp>
        <p:nvCxnSpPr>
          <p:cNvPr id="496" name="Google Shape;496;p54"/>
          <p:cNvCxnSpPr/>
          <p:nvPr/>
        </p:nvCxnSpPr>
        <p:spPr>
          <a:xfrm>
            <a:off x="4419951" y="2922600"/>
            <a:ext cx="598400" cy="986000"/>
          </a:xfrm>
          <a:prstGeom prst="straightConnector1">
            <a:avLst/>
          </a:prstGeom>
          <a:noFill/>
          <a:ln w="9525" cap="flat" cmpd="sng">
            <a:solidFill>
              <a:srgbClr val="000000"/>
            </a:solidFill>
            <a:prstDash val="solid"/>
            <a:round/>
            <a:headEnd type="none" w="med" len="med"/>
            <a:tailEnd type="none" w="med" len="med"/>
          </a:ln>
        </p:spPr>
      </p:cxnSp>
      <p:cxnSp>
        <p:nvCxnSpPr>
          <p:cNvPr id="497" name="Google Shape;497;p54"/>
          <p:cNvCxnSpPr>
            <a:stCxn id="489" idx="2"/>
            <a:endCxn id="482" idx="0"/>
          </p:cNvCxnSpPr>
          <p:nvPr/>
        </p:nvCxnSpPr>
        <p:spPr>
          <a:xfrm>
            <a:off x="4408451" y="2922600"/>
            <a:ext cx="1687600" cy="986000"/>
          </a:xfrm>
          <a:prstGeom prst="straightConnector1">
            <a:avLst/>
          </a:prstGeom>
          <a:noFill/>
          <a:ln w="9525" cap="flat" cmpd="sng">
            <a:solidFill>
              <a:srgbClr val="000000"/>
            </a:solidFill>
            <a:prstDash val="solid"/>
            <a:round/>
            <a:headEnd type="none" w="med" len="med"/>
            <a:tailEnd type="none" w="med" len="med"/>
          </a:ln>
        </p:spPr>
      </p:cxnSp>
      <p:cxnSp>
        <p:nvCxnSpPr>
          <p:cNvPr id="498" name="Google Shape;498;p54"/>
          <p:cNvCxnSpPr>
            <a:stCxn id="489" idx="2"/>
            <a:endCxn id="483" idx="0"/>
          </p:cNvCxnSpPr>
          <p:nvPr/>
        </p:nvCxnSpPr>
        <p:spPr>
          <a:xfrm>
            <a:off x="4408451" y="2922600"/>
            <a:ext cx="2719200" cy="986000"/>
          </a:xfrm>
          <a:prstGeom prst="straightConnector1">
            <a:avLst/>
          </a:prstGeom>
          <a:noFill/>
          <a:ln w="9525" cap="flat" cmpd="sng">
            <a:solidFill>
              <a:srgbClr val="000000"/>
            </a:solidFill>
            <a:prstDash val="solid"/>
            <a:round/>
            <a:headEnd type="none" w="med" len="med"/>
            <a:tailEnd type="none" w="med" len="med"/>
          </a:ln>
        </p:spPr>
      </p:cxnSp>
      <p:cxnSp>
        <p:nvCxnSpPr>
          <p:cNvPr id="499" name="Google Shape;499;p54"/>
          <p:cNvCxnSpPr>
            <a:stCxn id="492" idx="2"/>
            <a:endCxn id="485" idx="0"/>
          </p:cNvCxnSpPr>
          <p:nvPr/>
        </p:nvCxnSpPr>
        <p:spPr>
          <a:xfrm flipH="1">
            <a:off x="1854200" y="2922600"/>
            <a:ext cx="4148000" cy="986000"/>
          </a:xfrm>
          <a:prstGeom prst="straightConnector1">
            <a:avLst/>
          </a:prstGeom>
          <a:noFill/>
          <a:ln w="9525" cap="flat" cmpd="sng">
            <a:solidFill>
              <a:srgbClr val="000000"/>
            </a:solidFill>
            <a:prstDash val="solid"/>
            <a:round/>
            <a:headEnd type="none" w="med" len="med"/>
            <a:tailEnd type="none" w="med" len="med"/>
          </a:ln>
        </p:spPr>
      </p:cxnSp>
      <p:cxnSp>
        <p:nvCxnSpPr>
          <p:cNvPr id="500" name="Google Shape;500;p54"/>
          <p:cNvCxnSpPr>
            <a:stCxn id="492" idx="2"/>
            <a:endCxn id="484" idx="0"/>
          </p:cNvCxnSpPr>
          <p:nvPr/>
        </p:nvCxnSpPr>
        <p:spPr>
          <a:xfrm>
            <a:off x="6002200" y="2922600"/>
            <a:ext cx="2157200" cy="986000"/>
          </a:xfrm>
          <a:prstGeom prst="straightConnector1">
            <a:avLst/>
          </a:prstGeom>
          <a:noFill/>
          <a:ln w="9525" cap="flat" cmpd="sng">
            <a:solidFill>
              <a:srgbClr val="000000"/>
            </a:solidFill>
            <a:prstDash val="solid"/>
            <a:round/>
            <a:headEnd type="none" w="med" len="med"/>
            <a:tailEnd type="none" w="med" len="med"/>
          </a:ln>
        </p:spPr>
      </p:cxnSp>
      <p:cxnSp>
        <p:nvCxnSpPr>
          <p:cNvPr id="501" name="Google Shape;501;p54"/>
          <p:cNvCxnSpPr>
            <a:stCxn id="492" idx="2"/>
            <a:endCxn id="481" idx="0"/>
          </p:cNvCxnSpPr>
          <p:nvPr/>
        </p:nvCxnSpPr>
        <p:spPr>
          <a:xfrm flipH="1">
            <a:off x="5006600" y="2922600"/>
            <a:ext cx="995600" cy="986000"/>
          </a:xfrm>
          <a:prstGeom prst="straightConnector1">
            <a:avLst/>
          </a:prstGeom>
          <a:noFill/>
          <a:ln w="9525" cap="flat" cmpd="sng">
            <a:solidFill>
              <a:srgbClr val="000000"/>
            </a:solidFill>
            <a:prstDash val="solid"/>
            <a:round/>
            <a:headEnd type="none" w="med" len="med"/>
            <a:tailEnd type="none" w="med" len="med"/>
          </a:ln>
        </p:spPr>
      </p:cxnSp>
      <p:cxnSp>
        <p:nvCxnSpPr>
          <p:cNvPr id="502" name="Google Shape;502;p54"/>
          <p:cNvCxnSpPr>
            <a:stCxn id="490" idx="2"/>
            <a:endCxn id="486" idx="0"/>
          </p:cNvCxnSpPr>
          <p:nvPr/>
        </p:nvCxnSpPr>
        <p:spPr>
          <a:xfrm>
            <a:off x="7662717" y="2922600"/>
            <a:ext cx="1586000" cy="986000"/>
          </a:xfrm>
          <a:prstGeom prst="straightConnector1">
            <a:avLst/>
          </a:prstGeom>
          <a:noFill/>
          <a:ln w="9525" cap="flat" cmpd="sng">
            <a:solidFill>
              <a:srgbClr val="000000"/>
            </a:solidFill>
            <a:prstDash val="solid"/>
            <a:round/>
            <a:headEnd type="none" w="med" len="med"/>
            <a:tailEnd type="none" w="med" len="med"/>
          </a:ln>
        </p:spPr>
      </p:cxnSp>
      <p:cxnSp>
        <p:nvCxnSpPr>
          <p:cNvPr id="503" name="Google Shape;503;p54"/>
          <p:cNvCxnSpPr>
            <a:stCxn id="490" idx="2"/>
            <a:endCxn id="479" idx="0"/>
          </p:cNvCxnSpPr>
          <p:nvPr/>
        </p:nvCxnSpPr>
        <p:spPr>
          <a:xfrm flipH="1">
            <a:off x="2885917" y="2922600"/>
            <a:ext cx="4776800" cy="986000"/>
          </a:xfrm>
          <a:prstGeom prst="straightConnector1">
            <a:avLst/>
          </a:prstGeom>
          <a:noFill/>
          <a:ln w="9525" cap="flat" cmpd="sng">
            <a:solidFill>
              <a:srgbClr val="000000"/>
            </a:solidFill>
            <a:prstDash val="solid"/>
            <a:round/>
            <a:headEnd type="none" w="med" len="med"/>
            <a:tailEnd type="none" w="med" len="med"/>
          </a:ln>
        </p:spPr>
      </p:cxnSp>
      <p:cxnSp>
        <p:nvCxnSpPr>
          <p:cNvPr id="504" name="Google Shape;504;p54"/>
          <p:cNvCxnSpPr>
            <a:stCxn id="490" idx="2"/>
            <a:endCxn id="481" idx="0"/>
          </p:cNvCxnSpPr>
          <p:nvPr/>
        </p:nvCxnSpPr>
        <p:spPr>
          <a:xfrm flipH="1">
            <a:off x="5006717" y="2922600"/>
            <a:ext cx="2656000" cy="986000"/>
          </a:xfrm>
          <a:prstGeom prst="straightConnector1">
            <a:avLst/>
          </a:prstGeom>
          <a:noFill/>
          <a:ln w="9525" cap="flat" cmpd="sng">
            <a:solidFill>
              <a:srgbClr val="000000"/>
            </a:solidFill>
            <a:prstDash val="solid"/>
            <a:round/>
            <a:headEnd type="none" w="med" len="med"/>
            <a:tailEnd type="none" w="med" len="med"/>
          </a:ln>
        </p:spPr>
      </p:cxnSp>
      <p:cxnSp>
        <p:nvCxnSpPr>
          <p:cNvPr id="505" name="Google Shape;505;p54"/>
          <p:cNvCxnSpPr>
            <a:stCxn id="491" idx="2"/>
            <a:endCxn id="487" idx="0"/>
          </p:cNvCxnSpPr>
          <p:nvPr/>
        </p:nvCxnSpPr>
        <p:spPr>
          <a:xfrm>
            <a:off x="9177384" y="2922600"/>
            <a:ext cx="1160400" cy="986000"/>
          </a:xfrm>
          <a:prstGeom prst="straightConnector1">
            <a:avLst/>
          </a:prstGeom>
          <a:noFill/>
          <a:ln w="9525" cap="flat" cmpd="sng">
            <a:solidFill>
              <a:srgbClr val="000000"/>
            </a:solidFill>
            <a:prstDash val="solid"/>
            <a:round/>
            <a:headEnd type="none" w="med" len="med"/>
            <a:tailEnd type="none" w="med" len="med"/>
          </a:ln>
        </p:spPr>
      </p:cxnSp>
      <p:cxnSp>
        <p:nvCxnSpPr>
          <p:cNvPr id="506" name="Google Shape;506;p54"/>
          <p:cNvCxnSpPr>
            <a:stCxn id="491" idx="2"/>
            <a:endCxn id="483" idx="0"/>
          </p:cNvCxnSpPr>
          <p:nvPr/>
        </p:nvCxnSpPr>
        <p:spPr>
          <a:xfrm flipH="1">
            <a:off x="7127784" y="2922600"/>
            <a:ext cx="2049600" cy="986000"/>
          </a:xfrm>
          <a:prstGeom prst="straightConnector1">
            <a:avLst/>
          </a:prstGeom>
          <a:noFill/>
          <a:ln w="9525" cap="flat" cmpd="sng">
            <a:solidFill>
              <a:srgbClr val="000000"/>
            </a:solidFill>
            <a:prstDash val="solid"/>
            <a:round/>
            <a:headEnd type="none" w="med" len="med"/>
            <a:tailEnd type="none" w="med" len="med"/>
          </a:ln>
        </p:spPr>
      </p:cxnSp>
      <p:cxnSp>
        <p:nvCxnSpPr>
          <p:cNvPr id="507" name="Google Shape;507;p54"/>
          <p:cNvCxnSpPr>
            <a:stCxn id="491" idx="2"/>
            <a:endCxn id="480" idx="0"/>
          </p:cNvCxnSpPr>
          <p:nvPr/>
        </p:nvCxnSpPr>
        <p:spPr>
          <a:xfrm flipH="1">
            <a:off x="3917784" y="2922600"/>
            <a:ext cx="5259600" cy="986000"/>
          </a:xfrm>
          <a:prstGeom prst="straightConnector1">
            <a:avLst/>
          </a:prstGeom>
          <a:noFill/>
          <a:ln w="9525"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1209332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5"/>
          <p:cNvSpPr/>
          <p:nvPr/>
        </p:nvSpPr>
        <p:spPr>
          <a:xfrm>
            <a:off x="24946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513" name="Google Shape;513;p55"/>
          <p:cNvSpPr/>
          <p:nvPr/>
        </p:nvSpPr>
        <p:spPr>
          <a:xfrm>
            <a:off x="35263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514" name="Google Shape;514;p55"/>
          <p:cNvSpPr/>
          <p:nvPr/>
        </p:nvSpPr>
        <p:spPr>
          <a:xfrm>
            <a:off x="46155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515" name="Google Shape;515;p55"/>
          <p:cNvSpPr/>
          <p:nvPr/>
        </p:nvSpPr>
        <p:spPr>
          <a:xfrm>
            <a:off x="57047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516" name="Google Shape;516;p55"/>
          <p:cNvSpPr/>
          <p:nvPr/>
        </p:nvSpPr>
        <p:spPr>
          <a:xfrm>
            <a:off x="67364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517" name="Google Shape;517;p55"/>
          <p:cNvSpPr/>
          <p:nvPr/>
        </p:nvSpPr>
        <p:spPr>
          <a:xfrm>
            <a:off x="77681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518" name="Google Shape;518;p55"/>
          <p:cNvSpPr/>
          <p:nvPr/>
        </p:nvSpPr>
        <p:spPr>
          <a:xfrm>
            <a:off x="14629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519" name="Google Shape;519;p55"/>
          <p:cNvSpPr/>
          <p:nvPr/>
        </p:nvSpPr>
        <p:spPr>
          <a:xfrm>
            <a:off x="88573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520" name="Google Shape;520;p55"/>
          <p:cNvSpPr/>
          <p:nvPr/>
        </p:nvSpPr>
        <p:spPr>
          <a:xfrm>
            <a:off x="9946584" y="3908600"/>
            <a:ext cx="782400" cy="713600"/>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521" name="Google Shape;521;p55"/>
          <p:cNvSpPr/>
          <p:nvPr/>
        </p:nvSpPr>
        <p:spPr>
          <a:xfrm>
            <a:off x="24946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S1</a:t>
            </a:r>
            <a:endParaRPr sz="2400"/>
          </a:p>
        </p:txBody>
      </p:sp>
      <p:sp>
        <p:nvSpPr>
          <p:cNvPr id="522" name="Google Shape;522;p55"/>
          <p:cNvSpPr/>
          <p:nvPr/>
        </p:nvSpPr>
        <p:spPr>
          <a:xfrm>
            <a:off x="4088451" y="2235800"/>
            <a:ext cx="640000" cy="686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S2</a:t>
            </a:r>
            <a:endParaRPr sz="2400"/>
          </a:p>
        </p:txBody>
      </p:sp>
      <p:sp>
        <p:nvSpPr>
          <p:cNvPr id="523" name="Google Shape;523;p55"/>
          <p:cNvSpPr/>
          <p:nvPr/>
        </p:nvSpPr>
        <p:spPr>
          <a:xfrm>
            <a:off x="7342717"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S4</a:t>
            </a:r>
            <a:endParaRPr sz="2400"/>
          </a:p>
        </p:txBody>
      </p:sp>
      <p:sp>
        <p:nvSpPr>
          <p:cNvPr id="524" name="Google Shape;524;p55"/>
          <p:cNvSpPr/>
          <p:nvPr/>
        </p:nvSpPr>
        <p:spPr>
          <a:xfrm>
            <a:off x="88573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S5</a:t>
            </a:r>
            <a:endParaRPr sz="2400"/>
          </a:p>
        </p:txBody>
      </p:sp>
      <p:sp>
        <p:nvSpPr>
          <p:cNvPr id="525" name="Google Shape;525;p55"/>
          <p:cNvSpPr/>
          <p:nvPr/>
        </p:nvSpPr>
        <p:spPr>
          <a:xfrm>
            <a:off x="5682200" y="2235800"/>
            <a:ext cx="640000" cy="6868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S3</a:t>
            </a:r>
            <a:endParaRPr sz="2400"/>
          </a:p>
        </p:txBody>
      </p:sp>
      <p:cxnSp>
        <p:nvCxnSpPr>
          <p:cNvPr id="526" name="Google Shape;526;p55"/>
          <p:cNvCxnSpPr>
            <a:stCxn id="521" idx="2"/>
            <a:endCxn id="518" idx="0"/>
          </p:cNvCxnSpPr>
          <p:nvPr/>
        </p:nvCxnSpPr>
        <p:spPr>
          <a:xfrm flipH="1">
            <a:off x="1854284" y="2922600"/>
            <a:ext cx="960400" cy="986000"/>
          </a:xfrm>
          <a:prstGeom prst="straightConnector1">
            <a:avLst/>
          </a:prstGeom>
          <a:noFill/>
          <a:ln w="9525" cap="flat" cmpd="sng">
            <a:solidFill>
              <a:srgbClr val="000000"/>
            </a:solidFill>
            <a:prstDash val="solid"/>
            <a:round/>
            <a:headEnd type="none" w="med" len="med"/>
            <a:tailEnd type="none" w="med" len="med"/>
          </a:ln>
        </p:spPr>
      </p:cxnSp>
      <p:cxnSp>
        <p:nvCxnSpPr>
          <p:cNvPr id="527" name="Google Shape;527;p55"/>
          <p:cNvCxnSpPr>
            <a:stCxn id="512" idx="0"/>
            <a:endCxn id="521" idx="2"/>
          </p:cNvCxnSpPr>
          <p:nvPr/>
        </p:nvCxnSpPr>
        <p:spPr>
          <a:xfrm rot="10800000">
            <a:off x="2814684" y="2922600"/>
            <a:ext cx="71200" cy="986000"/>
          </a:xfrm>
          <a:prstGeom prst="straightConnector1">
            <a:avLst/>
          </a:prstGeom>
          <a:noFill/>
          <a:ln w="9525" cap="flat" cmpd="sng">
            <a:solidFill>
              <a:srgbClr val="000000"/>
            </a:solidFill>
            <a:prstDash val="solid"/>
            <a:round/>
            <a:headEnd type="none" w="med" len="med"/>
            <a:tailEnd type="none" w="med" len="med"/>
          </a:ln>
        </p:spPr>
      </p:cxnSp>
      <p:cxnSp>
        <p:nvCxnSpPr>
          <p:cNvPr id="528" name="Google Shape;528;p55"/>
          <p:cNvCxnSpPr>
            <a:stCxn id="521" idx="2"/>
            <a:endCxn id="513" idx="0"/>
          </p:cNvCxnSpPr>
          <p:nvPr/>
        </p:nvCxnSpPr>
        <p:spPr>
          <a:xfrm>
            <a:off x="2814684" y="2922600"/>
            <a:ext cx="1102800" cy="986000"/>
          </a:xfrm>
          <a:prstGeom prst="straightConnector1">
            <a:avLst/>
          </a:prstGeom>
          <a:noFill/>
          <a:ln w="9525" cap="flat" cmpd="sng">
            <a:solidFill>
              <a:srgbClr val="000000"/>
            </a:solidFill>
            <a:prstDash val="solid"/>
            <a:round/>
            <a:headEnd type="none" w="med" len="med"/>
            <a:tailEnd type="none" w="med" len="med"/>
          </a:ln>
        </p:spPr>
      </p:cxnSp>
      <p:cxnSp>
        <p:nvCxnSpPr>
          <p:cNvPr id="529" name="Google Shape;529;p55"/>
          <p:cNvCxnSpPr/>
          <p:nvPr/>
        </p:nvCxnSpPr>
        <p:spPr>
          <a:xfrm>
            <a:off x="4419951" y="2922600"/>
            <a:ext cx="598400" cy="986000"/>
          </a:xfrm>
          <a:prstGeom prst="straightConnector1">
            <a:avLst/>
          </a:prstGeom>
          <a:noFill/>
          <a:ln w="9525" cap="flat" cmpd="sng">
            <a:solidFill>
              <a:srgbClr val="000000"/>
            </a:solidFill>
            <a:prstDash val="solid"/>
            <a:round/>
            <a:headEnd type="none" w="med" len="med"/>
            <a:tailEnd type="none" w="med" len="med"/>
          </a:ln>
        </p:spPr>
      </p:cxnSp>
      <p:cxnSp>
        <p:nvCxnSpPr>
          <p:cNvPr id="530" name="Google Shape;530;p55"/>
          <p:cNvCxnSpPr>
            <a:stCxn id="522" idx="2"/>
            <a:endCxn id="515" idx="0"/>
          </p:cNvCxnSpPr>
          <p:nvPr/>
        </p:nvCxnSpPr>
        <p:spPr>
          <a:xfrm>
            <a:off x="4408451" y="2922600"/>
            <a:ext cx="1687600" cy="986000"/>
          </a:xfrm>
          <a:prstGeom prst="straightConnector1">
            <a:avLst/>
          </a:prstGeom>
          <a:noFill/>
          <a:ln w="9525" cap="flat" cmpd="sng">
            <a:solidFill>
              <a:srgbClr val="000000"/>
            </a:solidFill>
            <a:prstDash val="solid"/>
            <a:round/>
            <a:headEnd type="none" w="med" len="med"/>
            <a:tailEnd type="none" w="med" len="med"/>
          </a:ln>
        </p:spPr>
      </p:cxnSp>
      <p:cxnSp>
        <p:nvCxnSpPr>
          <p:cNvPr id="531" name="Google Shape;531;p55"/>
          <p:cNvCxnSpPr>
            <a:stCxn id="522" idx="2"/>
            <a:endCxn id="516" idx="0"/>
          </p:cNvCxnSpPr>
          <p:nvPr/>
        </p:nvCxnSpPr>
        <p:spPr>
          <a:xfrm>
            <a:off x="4408451" y="2922600"/>
            <a:ext cx="2719200" cy="986000"/>
          </a:xfrm>
          <a:prstGeom prst="straightConnector1">
            <a:avLst/>
          </a:prstGeom>
          <a:noFill/>
          <a:ln w="9525" cap="flat" cmpd="sng">
            <a:solidFill>
              <a:srgbClr val="000000"/>
            </a:solidFill>
            <a:prstDash val="solid"/>
            <a:round/>
            <a:headEnd type="none" w="med" len="med"/>
            <a:tailEnd type="none" w="med" len="med"/>
          </a:ln>
        </p:spPr>
      </p:cxnSp>
      <p:cxnSp>
        <p:nvCxnSpPr>
          <p:cNvPr id="532" name="Google Shape;532;p55"/>
          <p:cNvCxnSpPr>
            <a:stCxn id="525" idx="2"/>
            <a:endCxn id="518" idx="0"/>
          </p:cNvCxnSpPr>
          <p:nvPr/>
        </p:nvCxnSpPr>
        <p:spPr>
          <a:xfrm flipH="1">
            <a:off x="1854200" y="2922600"/>
            <a:ext cx="4148000" cy="986000"/>
          </a:xfrm>
          <a:prstGeom prst="straightConnector1">
            <a:avLst/>
          </a:prstGeom>
          <a:noFill/>
          <a:ln w="9525" cap="flat" cmpd="sng">
            <a:solidFill>
              <a:srgbClr val="000000"/>
            </a:solidFill>
            <a:prstDash val="solid"/>
            <a:round/>
            <a:headEnd type="none" w="med" len="med"/>
            <a:tailEnd type="none" w="med" len="med"/>
          </a:ln>
        </p:spPr>
      </p:cxnSp>
      <p:cxnSp>
        <p:nvCxnSpPr>
          <p:cNvPr id="533" name="Google Shape;533;p55"/>
          <p:cNvCxnSpPr>
            <a:stCxn id="525" idx="2"/>
            <a:endCxn id="517" idx="0"/>
          </p:cNvCxnSpPr>
          <p:nvPr/>
        </p:nvCxnSpPr>
        <p:spPr>
          <a:xfrm>
            <a:off x="6002200" y="2922600"/>
            <a:ext cx="2157200" cy="986000"/>
          </a:xfrm>
          <a:prstGeom prst="straightConnector1">
            <a:avLst/>
          </a:prstGeom>
          <a:noFill/>
          <a:ln w="9525" cap="flat" cmpd="sng">
            <a:solidFill>
              <a:srgbClr val="000000"/>
            </a:solidFill>
            <a:prstDash val="solid"/>
            <a:round/>
            <a:headEnd type="none" w="med" len="med"/>
            <a:tailEnd type="none" w="med" len="med"/>
          </a:ln>
        </p:spPr>
      </p:cxnSp>
      <p:cxnSp>
        <p:nvCxnSpPr>
          <p:cNvPr id="534" name="Google Shape;534;p55"/>
          <p:cNvCxnSpPr>
            <a:stCxn id="525" idx="2"/>
            <a:endCxn id="514" idx="0"/>
          </p:cNvCxnSpPr>
          <p:nvPr/>
        </p:nvCxnSpPr>
        <p:spPr>
          <a:xfrm flipH="1">
            <a:off x="5006600" y="2922600"/>
            <a:ext cx="995600" cy="986000"/>
          </a:xfrm>
          <a:prstGeom prst="straightConnector1">
            <a:avLst/>
          </a:prstGeom>
          <a:noFill/>
          <a:ln w="9525" cap="flat" cmpd="sng">
            <a:solidFill>
              <a:srgbClr val="000000"/>
            </a:solidFill>
            <a:prstDash val="solid"/>
            <a:round/>
            <a:headEnd type="none" w="med" len="med"/>
            <a:tailEnd type="none" w="med" len="med"/>
          </a:ln>
        </p:spPr>
      </p:cxnSp>
      <p:cxnSp>
        <p:nvCxnSpPr>
          <p:cNvPr id="535" name="Google Shape;535;p55"/>
          <p:cNvCxnSpPr>
            <a:stCxn id="523" idx="2"/>
            <a:endCxn id="519" idx="0"/>
          </p:cNvCxnSpPr>
          <p:nvPr/>
        </p:nvCxnSpPr>
        <p:spPr>
          <a:xfrm>
            <a:off x="7662717" y="2922600"/>
            <a:ext cx="1586000" cy="986000"/>
          </a:xfrm>
          <a:prstGeom prst="straightConnector1">
            <a:avLst/>
          </a:prstGeom>
          <a:noFill/>
          <a:ln w="9525" cap="flat" cmpd="sng">
            <a:solidFill>
              <a:srgbClr val="000000"/>
            </a:solidFill>
            <a:prstDash val="solid"/>
            <a:round/>
            <a:headEnd type="none" w="med" len="med"/>
            <a:tailEnd type="none" w="med" len="med"/>
          </a:ln>
        </p:spPr>
      </p:cxnSp>
      <p:cxnSp>
        <p:nvCxnSpPr>
          <p:cNvPr id="536" name="Google Shape;536;p55"/>
          <p:cNvCxnSpPr>
            <a:stCxn id="523" idx="2"/>
            <a:endCxn id="512" idx="0"/>
          </p:cNvCxnSpPr>
          <p:nvPr/>
        </p:nvCxnSpPr>
        <p:spPr>
          <a:xfrm flipH="1">
            <a:off x="2885917" y="2922600"/>
            <a:ext cx="4776800" cy="986000"/>
          </a:xfrm>
          <a:prstGeom prst="straightConnector1">
            <a:avLst/>
          </a:prstGeom>
          <a:noFill/>
          <a:ln w="9525" cap="flat" cmpd="sng">
            <a:solidFill>
              <a:srgbClr val="000000"/>
            </a:solidFill>
            <a:prstDash val="solid"/>
            <a:round/>
            <a:headEnd type="none" w="med" len="med"/>
            <a:tailEnd type="none" w="med" len="med"/>
          </a:ln>
        </p:spPr>
      </p:cxnSp>
      <p:cxnSp>
        <p:nvCxnSpPr>
          <p:cNvPr id="537" name="Google Shape;537;p55"/>
          <p:cNvCxnSpPr>
            <a:stCxn id="523" idx="2"/>
            <a:endCxn id="514" idx="0"/>
          </p:cNvCxnSpPr>
          <p:nvPr/>
        </p:nvCxnSpPr>
        <p:spPr>
          <a:xfrm flipH="1">
            <a:off x="5006717" y="2922600"/>
            <a:ext cx="2656000" cy="986000"/>
          </a:xfrm>
          <a:prstGeom prst="straightConnector1">
            <a:avLst/>
          </a:prstGeom>
          <a:noFill/>
          <a:ln w="9525" cap="flat" cmpd="sng">
            <a:solidFill>
              <a:srgbClr val="000000"/>
            </a:solidFill>
            <a:prstDash val="solid"/>
            <a:round/>
            <a:headEnd type="none" w="med" len="med"/>
            <a:tailEnd type="none" w="med" len="med"/>
          </a:ln>
        </p:spPr>
      </p:cxnSp>
      <p:cxnSp>
        <p:nvCxnSpPr>
          <p:cNvPr id="538" name="Google Shape;538;p55"/>
          <p:cNvCxnSpPr>
            <a:stCxn id="524" idx="2"/>
            <a:endCxn id="520" idx="0"/>
          </p:cNvCxnSpPr>
          <p:nvPr/>
        </p:nvCxnSpPr>
        <p:spPr>
          <a:xfrm>
            <a:off x="9177384" y="2922600"/>
            <a:ext cx="1160400" cy="986000"/>
          </a:xfrm>
          <a:prstGeom prst="straightConnector1">
            <a:avLst/>
          </a:prstGeom>
          <a:noFill/>
          <a:ln w="9525" cap="flat" cmpd="sng">
            <a:solidFill>
              <a:srgbClr val="000000"/>
            </a:solidFill>
            <a:prstDash val="solid"/>
            <a:round/>
            <a:headEnd type="none" w="med" len="med"/>
            <a:tailEnd type="none" w="med" len="med"/>
          </a:ln>
        </p:spPr>
      </p:cxnSp>
      <p:cxnSp>
        <p:nvCxnSpPr>
          <p:cNvPr id="539" name="Google Shape;539;p55"/>
          <p:cNvCxnSpPr>
            <a:stCxn id="524" idx="2"/>
            <a:endCxn id="516" idx="0"/>
          </p:cNvCxnSpPr>
          <p:nvPr/>
        </p:nvCxnSpPr>
        <p:spPr>
          <a:xfrm flipH="1">
            <a:off x="7127784" y="2922600"/>
            <a:ext cx="2049600" cy="986000"/>
          </a:xfrm>
          <a:prstGeom prst="straightConnector1">
            <a:avLst/>
          </a:prstGeom>
          <a:noFill/>
          <a:ln w="9525" cap="flat" cmpd="sng">
            <a:solidFill>
              <a:srgbClr val="000000"/>
            </a:solidFill>
            <a:prstDash val="solid"/>
            <a:round/>
            <a:headEnd type="none" w="med" len="med"/>
            <a:tailEnd type="none" w="med" len="med"/>
          </a:ln>
        </p:spPr>
      </p:cxnSp>
      <p:cxnSp>
        <p:nvCxnSpPr>
          <p:cNvPr id="540" name="Google Shape;540;p55"/>
          <p:cNvCxnSpPr>
            <a:stCxn id="524" idx="2"/>
            <a:endCxn id="513" idx="0"/>
          </p:cNvCxnSpPr>
          <p:nvPr/>
        </p:nvCxnSpPr>
        <p:spPr>
          <a:xfrm flipH="1">
            <a:off x="3917784" y="2922600"/>
            <a:ext cx="5259600" cy="986000"/>
          </a:xfrm>
          <a:prstGeom prst="straightConnector1">
            <a:avLst/>
          </a:prstGeom>
          <a:noFill/>
          <a:ln w="9525" cap="flat" cmpd="sng">
            <a:solidFill>
              <a:srgbClr val="000000"/>
            </a:solidFill>
            <a:prstDash val="solid"/>
            <a:round/>
            <a:headEnd type="none" w="med" len="med"/>
            <a:tailEnd type="none" w="med" len="med"/>
          </a:ln>
        </p:spPr>
      </p:cxnSp>
      <p:sp>
        <p:nvSpPr>
          <p:cNvPr id="541" name="Google Shape;541;p55"/>
          <p:cNvSpPr txBox="1">
            <a:spLocks noGrp="1"/>
          </p:cNvSpPr>
          <p:nvPr>
            <p:ph idx="1"/>
          </p:nvPr>
        </p:nvSpPr>
        <p:spPr>
          <a:xfrm>
            <a:off x="838200" y="298172"/>
            <a:ext cx="10515600" cy="1654000"/>
          </a:xfrm>
          <a:prstGeom prst="rect">
            <a:avLst/>
          </a:prstGeom>
          <a:noFill/>
        </p:spPr>
        <p:txBody>
          <a:bodyPr spcFirstLastPara="1" vert="horz" wrap="square" lIns="91433" tIns="45700" rIns="91433" bIns="45700" rtlCol="0" anchor="t" anchorCtr="0">
            <a:noAutofit/>
          </a:bodyPr>
          <a:lstStyle/>
          <a:p>
            <a:pPr marL="0" indent="0" algn="ctr">
              <a:spcBef>
                <a:spcPts val="1067"/>
              </a:spcBef>
              <a:spcAft>
                <a:spcPts val="2133"/>
              </a:spcAft>
              <a:buNone/>
            </a:pPr>
            <a:r>
              <a:rPr lang="en-GB"/>
              <a:t>S3 check-node does not need to be checked</a:t>
            </a:r>
            <a:endParaRPr sz="4267"/>
          </a:p>
        </p:txBody>
      </p:sp>
    </p:spTree>
    <p:extLst>
      <p:ext uri="{BB962C8B-B14F-4D97-AF65-F5344CB8AC3E}">
        <p14:creationId xmlns:p14="http://schemas.microsoft.com/office/powerpoint/2010/main" val="149388691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6"/>
          <p:cNvSpPr/>
          <p:nvPr/>
        </p:nvSpPr>
        <p:spPr>
          <a:xfrm>
            <a:off x="24946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547" name="Google Shape;547;p56"/>
          <p:cNvSpPr/>
          <p:nvPr/>
        </p:nvSpPr>
        <p:spPr>
          <a:xfrm>
            <a:off x="35263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548" name="Google Shape;548;p56"/>
          <p:cNvSpPr/>
          <p:nvPr/>
        </p:nvSpPr>
        <p:spPr>
          <a:xfrm>
            <a:off x="46155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549" name="Google Shape;549;p56"/>
          <p:cNvSpPr/>
          <p:nvPr/>
        </p:nvSpPr>
        <p:spPr>
          <a:xfrm>
            <a:off x="57047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550" name="Google Shape;550;p56"/>
          <p:cNvSpPr/>
          <p:nvPr/>
        </p:nvSpPr>
        <p:spPr>
          <a:xfrm>
            <a:off x="67364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551" name="Google Shape;551;p56"/>
          <p:cNvSpPr/>
          <p:nvPr/>
        </p:nvSpPr>
        <p:spPr>
          <a:xfrm>
            <a:off x="77681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552" name="Google Shape;552;p56"/>
          <p:cNvSpPr/>
          <p:nvPr/>
        </p:nvSpPr>
        <p:spPr>
          <a:xfrm>
            <a:off x="14629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553" name="Google Shape;553;p56"/>
          <p:cNvSpPr/>
          <p:nvPr/>
        </p:nvSpPr>
        <p:spPr>
          <a:xfrm>
            <a:off x="88573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554" name="Google Shape;554;p56"/>
          <p:cNvSpPr/>
          <p:nvPr/>
        </p:nvSpPr>
        <p:spPr>
          <a:xfrm>
            <a:off x="9946584" y="3908600"/>
            <a:ext cx="782400" cy="713600"/>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555" name="Google Shape;555;p56"/>
          <p:cNvSpPr/>
          <p:nvPr/>
        </p:nvSpPr>
        <p:spPr>
          <a:xfrm>
            <a:off x="24946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S1</a:t>
            </a:r>
            <a:endParaRPr sz="2400"/>
          </a:p>
        </p:txBody>
      </p:sp>
      <p:sp>
        <p:nvSpPr>
          <p:cNvPr id="556" name="Google Shape;556;p56"/>
          <p:cNvSpPr/>
          <p:nvPr/>
        </p:nvSpPr>
        <p:spPr>
          <a:xfrm>
            <a:off x="4088451" y="2235800"/>
            <a:ext cx="640000" cy="686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S2</a:t>
            </a:r>
            <a:endParaRPr sz="2400"/>
          </a:p>
        </p:txBody>
      </p:sp>
      <p:sp>
        <p:nvSpPr>
          <p:cNvPr id="557" name="Google Shape;557;p56"/>
          <p:cNvSpPr/>
          <p:nvPr/>
        </p:nvSpPr>
        <p:spPr>
          <a:xfrm>
            <a:off x="7342717" y="2235800"/>
            <a:ext cx="640000" cy="6868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S4</a:t>
            </a:r>
            <a:endParaRPr sz="2400"/>
          </a:p>
        </p:txBody>
      </p:sp>
      <p:sp>
        <p:nvSpPr>
          <p:cNvPr id="558" name="Google Shape;558;p56"/>
          <p:cNvSpPr/>
          <p:nvPr/>
        </p:nvSpPr>
        <p:spPr>
          <a:xfrm>
            <a:off x="88573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S5</a:t>
            </a:r>
            <a:endParaRPr sz="2400"/>
          </a:p>
        </p:txBody>
      </p:sp>
      <p:sp>
        <p:nvSpPr>
          <p:cNvPr id="559" name="Google Shape;559;p56"/>
          <p:cNvSpPr/>
          <p:nvPr/>
        </p:nvSpPr>
        <p:spPr>
          <a:xfrm>
            <a:off x="5682200"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S3</a:t>
            </a:r>
            <a:endParaRPr sz="2400"/>
          </a:p>
        </p:txBody>
      </p:sp>
      <p:cxnSp>
        <p:nvCxnSpPr>
          <p:cNvPr id="560" name="Google Shape;560;p56"/>
          <p:cNvCxnSpPr>
            <a:stCxn id="555" idx="2"/>
            <a:endCxn id="552" idx="0"/>
          </p:cNvCxnSpPr>
          <p:nvPr/>
        </p:nvCxnSpPr>
        <p:spPr>
          <a:xfrm flipH="1">
            <a:off x="1854284" y="2922600"/>
            <a:ext cx="960400" cy="986000"/>
          </a:xfrm>
          <a:prstGeom prst="straightConnector1">
            <a:avLst/>
          </a:prstGeom>
          <a:noFill/>
          <a:ln w="9525" cap="flat" cmpd="sng">
            <a:solidFill>
              <a:srgbClr val="000000"/>
            </a:solidFill>
            <a:prstDash val="solid"/>
            <a:round/>
            <a:headEnd type="none" w="med" len="med"/>
            <a:tailEnd type="none" w="med" len="med"/>
          </a:ln>
        </p:spPr>
      </p:cxnSp>
      <p:cxnSp>
        <p:nvCxnSpPr>
          <p:cNvPr id="561" name="Google Shape;561;p56"/>
          <p:cNvCxnSpPr>
            <a:stCxn id="546" idx="0"/>
            <a:endCxn id="555" idx="2"/>
          </p:cNvCxnSpPr>
          <p:nvPr/>
        </p:nvCxnSpPr>
        <p:spPr>
          <a:xfrm rot="10800000">
            <a:off x="2814684" y="2922600"/>
            <a:ext cx="71200" cy="986000"/>
          </a:xfrm>
          <a:prstGeom prst="straightConnector1">
            <a:avLst/>
          </a:prstGeom>
          <a:noFill/>
          <a:ln w="9525" cap="flat" cmpd="sng">
            <a:solidFill>
              <a:srgbClr val="000000"/>
            </a:solidFill>
            <a:prstDash val="solid"/>
            <a:round/>
            <a:headEnd type="none" w="med" len="med"/>
            <a:tailEnd type="none" w="med" len="med"/>
          </a:ln>
        </p:spPr>
      </p:cxnSp>
      <p:cxnSp>
        <p:nvCxnSpPr>
          <p:cNvPr id="562" name="Google Shape;562;p56"/>
          <p:cNvCxnSpPr>
            <a:stCxn id="555" idx="2"/>
            <a:endCxn id="547" idx="0"/>
          </p:cNvCxnSpPr>
          <p:nvPr/>
        </p:nvCxnSpPr>
        <p:spPr>
          <a:xfrm>
            <a:off x="2814684" y="2922600"/>
            <a:ext cx="1102800" cy="986000"/>
          </a:xfrm>
          <a:prstGeom prst="straightConnector1">
            <a:avLst/>
          </a:prstGeom>
          <a:noFill/>
          <a:ln w="9525" cap="flat" cmpd="sng">
            <a:solidFill>
              <a:srgbClr val="000000"/>
            </a:solidFill>
            <a:prstDash val="solid"/>
            <a:round/>
            <a:headEnd type="none" w="med" len="med"/>
            <a:tailEnd type="none" w="med" len="med"/>
          </a:ln>
        </p:spPr>
      </p:cxnSp>
      <p:cxnSp>
        <p:nvCxnSpPr>
          <p:cNvPr id="563" name="Google Shape;563;p56"/>
          <p:cNvCxnSpPr/>
          <p:nvPr/>
        </p:nvCxnSpPr>
        <p:spPr>
          <a:xfrm>
            <a:off x="4419951" y="2922600"/>
            <a:ext cx="598400" cy="986000"/>
          </a:xfrm>
          <a:prstGeom prst="straightConnector1">
            <a:avLst/>
          </a:prstGeom>
          <a:noFill/>
          <a:ln w="9525" cap="flat" cmpd="sng">
            <a:solidFill>
              <a:srgbClr val="000000"/>
            </a:solidFill>
            <a:prstDash val="solid"/>
            <a:round/>
            <a:headEnd type="none" w="med" len="med"/>
            <a:tailEnd type="none" w="med" len="med"/>
          </a:ln>
        </p:spPr>
      </p:cxnSp>
      <p:cxnSp>
        <p:nvCxnSpPr>
          <p:cNvPr id="564" name="Google Shape;564;p56"/>
          <p:cNvCxnSpPr>
            <a:stCxn id="556" idx="2"/>
            <a:endCxn id="549" idx="0"/>
          </p:cNvCxnSpPr>
          <p:nvPr/>
        </p:nvCxnSpPr>
        <p:spPr>
          <a:xfrm>
            <a:off x="4408451" y="2922600"/>
            <a:ext cx="1687600" cy="986000"/>
          </a:xfrm>
          <a:prstGeom prst="straightConnector1">
            <a:avLst/>
          </a:prstGeom>
          <a:noFill/>
          <a:ln w="9525" cap="flat" cmpd="sng">
            <a:solidFill>
              <a:srgbClr val="000000"/>
            </a:solidFill>
            <a:prstDash val="solid"/>
            <a:round/>
            <a:headEnd type="none" w="med" len="med"/>
            <a:tailEnd type="none" w="med" len="med"/>
          </a:ln>
        </p:spPr>
      </p:cxnSp>
      <p:cxnSp>
        <p:nvCxnSpPr>
          <p:cNvPr id="565" name="Google Shape;565;p56"/>
          <p:cNvCxnSpPr>
            <a:stCxn id="556" idx="2"/>
            <a:endCxn id="550" idx="0"/>
          </p:cNvCxnSpPr>
          <p:nvPr/>
        </p:nvCxnSpPr>
        <p:spPr>
          <a:xfrm>
            <a:off x="4408451" y="2922600"/>
            <a:ext cx="2719200" cy="986000"/>
          </a:xfrm>
          <a:prstGeom prst="straightConnector1">
            <a:avLst/>
          </a:prstGeom>
          <a:noFill/>
          <a:ln w="9525" cap="flat" cmpd="sng">
            <a:solidFill>
              <a:srgbClr val="000000"/>
            </a:solidFill>
            <a:prstDash val="solid"/>
            <a:round/>
            <a:headEnd type="none" w="med" len="med"/>
            <a:tailEnd type="none" w="med" len="med"/>
          </a:ln>
        </p:spPr>
      </p:cxnSp>
      <p:cxnSp>
        <p:nvCxnSpPr>
          <p:cNvPr id="566" name="Google Shape;566;p56"/>
          <p:cNvCxnSpPr>
            <a:stCxn id="559" idx="2"/>
            <a:endCxn id="552" idx="0"/>
          </p:cNvCxnSpPr>
          <p:nvPr/>
        </p:nvCxnSpPr>
        <p:spPr>
          <a:xfrm flipH="1">
            <a:off x="1854200" y="2922600"/>
            <a:ext cx="4148000" cy="986000"/>
          </a:xfrm>
          <a:prstGeom prst="straightConnector1">
            <a:avLst/>
          </a:prstGeom>
          <a:noFill/>
          <a:ln w="9525" cap="flat" cmpd="sng">
            <a:solidFill>
              <a:srgbClr val="000000"/>
            </a:solidFill>
            <a:prstDash val="solid"/>
            <a:round/>
            <a:headEnd type="none" w="med" len="med"/>
            <a:tailEnd type="none" w="med" len="med"/>
          </a:ln>
        </p:spPr>
      </p:cxnSp>
      <p:cxnSp>
        <p:nvCxnSpPr>
          <p:cNvPr id="567" name="Google Shape;567;p56"/>
          <p:cNvCxnSpPr>
            <a:stCxn id="559" idx="2"/>
            <a:endCxn id="551" idx="0"/>
          </p:cNvCxnSpPr>
          <p:nvPr/>
        </p:nvCxnSpPr>
        <p:spPr>
          <a:xfrm>
            <a:off x="6002200" y="2922600"/>
            <a:ext cx="2157200" cy="986000"/>
          </a:xfrm>
          <a:prstGeom prst="straightConnector1">
            <a:avLst/>
          </a:prstGeom>
          <a:noFill/>
          <a:ln w="9525" cap="flat" cmpd="sng">
            <a:solidFill>
              <a:srgbClr val="000000"/>
            </a:solidFill>
            <a:prstDash val="solid"/>
            <a:round/>
            <a:headEnd type="none" w="med" len="med"/>
            <a:tailEnd type="none" w="med" len="med"/>
          </a:ln>
        </p:spPr>
      </p:cxnSp>
      <p:cxnSp>
        <p:nvCxnSpPr>
          <p:cNvPr id="568" name="Google Shape;568;p56"/>
          <p:cNvCxnSpPr>
            <a:stCxn id="559" idx="2"/>
            <a:endCxn id="548" idx="0"/>
          </p:cNvCxnSpPr>
          <p:nvPr/>
        </p:nvCxnSpPr>
        <p:spPr>
          <a:xfrm flipH="1">
            <a:off x="5006600" y="2922600"/>
            <a:ext cx="995600" cy="986000"/>
          </a:xfrm>
          <a:prstGeom prst="straightConnector1">
            <a:avLst/>
          </a:prstGeom>
          <a:noFill/>
          <a:ln w="9525" cap="flat" cmpd="sng">
            <a:solidFill>
              <a:srgbClr val="000000"/>
            </a:solidFill>
            <a:prstDash val="solid"/>
            <a:round/>
            <a:headEnd type="none" w="med" len="med"/>
            <a:tailEnd type="none" w="med" len="med"/>
          </a:ln>
        </p:spPr>
      </p:cxnSp>
      <p:cxnSp>
        <p:nvCxnSpPr>
          <p:cNvPr id="569" name="Google Shape;569;p56"/>
          <p:cNvCxnSpPr>
            <a:stCxn id="557" idx="2"/>
            <a:endCxn id="553" idx="0"/>
          </p:cNvCxnSpPr>
          <p:nvPr/>
        </p:nvCxnSpPr>
        <p:spPr>
          <a:xfrm>
            <a:off x="7662717" y="2922600"/>
            <a:ext cx="1586000" cy="986000"/>
          </a:xfrm>
          <a:prstGeom prst="straightConnector1">
            <a:avLst/>
          </a:prstGeom>
          <a:noFill/>
          <a:ln w="9525" cap="flat" cmpd="sng">
            <a:solidFill>
              <a:srgbClr val="000000"/>
            </a:solidFill>
            <a:prstDash val="solid"/>
            <a:round/>
            <a:headEnd type="none" w="med" len="med"/>
            <a:tailEnd type="none" w="med" len="med"/>
          </a:ln>
        </p:spPr>
      </p:cxnSp>
      <p:cxnSp>
        <p:nvCxnSpPr>
          <p:cNvPr id="570" name="Google Shape;570;p56"/>
          <p:cNvCxnSpPr>
            <a:stCxn id="557" idx="2"/>
            <a:endCxn id="546" idx="0"/>
          </p:cNvCxnSpPr>
          <p:nvPr/>
        </p:nvCxnSpPr>
        <p:spPr>
          <a:xfrm flipH="1">
            <a:off x="2885917" y="2922600"/>
            <a:ext cx="4776800" cy="986000"/>
          </a:xfrm>
          <a:prstGeom prst="straightConnector1">
            <a:avLst/>
          </a:prstGeom>
          <a:noFill/>
          <a:ln w="9525" cap="flat" cmpd="sng">
            <a:solidFill>
              <a:srgbClr val="000000"/>
            </a:solidFill>
            <a:prstDash val="solid"/>
            <a:round/>
            <a:headEnd type="none" w="med" len="med"/>
            <a:tailEnd type="none" w="med" len="med"/>
          </a:ln>
        </p:spPr>
      </p:cxnSp>
      <p:cxnSp>
        <p:nvCxnSpPr>
          <p:cNvPr id="571" name="Google Shape;571;p56"/>
          <p:cNvCxnSpPr>
            <a:stCxn id="557" idx="2"/>
            <a:endCxn id="548" idx="0"/>
          </p:cNvCxnSpPr>
          <p:nvPr/>
        </p:nvCxnSpPr>
        <p:spPr>
          <a:xfrm flipH="1">
            <a:off x="5006717" y="2922600"/>
            <a:ext cx="2656000" cy="986000"/>
          </a:xfrm>
          <a:prstGeom prst="straightConnector1">
            <a:avLst/>
          </a:prstGeom>
          <a:noFill/>
          <a:ln w="9525" cap="flat" cmpd="sng">
            <a:solidFill>
              <a:srgbClr val="000000"/>
            </a:solidFill>
            <a:prstDash val="solid"/>
            <a:round/>
            <a:headEnd type="none" w="med" len="med"/>
            <a:tailEnd type="none" w="med" len="med"/>
          </a:ln>
        </p:spPr>
      </p:cxnSp>
      <p:cxnSp>
        <p:nvCxnSpPr>
          <p:cNvPr id="572" name="Google Shape;572;p56"/>
          <p:cNvCxnSpPr>
            <a:stCxn id="558" idx="2"/>
            <a:endCxn id="554" idx="0"/>
          </p:cNvCxnSpPr>
          <p:nvPr/>
        </p:nvCxnSpPr>
        <p:spPr>
          <a:xfrm>
            <a:off x="9177384" y="2922600"/>
            <a:ext cx="1160400" cy="986000"/>
          </a:xfrm>
          <a:prstGeom prst="straightConnector1">
            <a:avLst/>
          </a:prstGeom>
          <a:noFill/>
          <a:ln w="9525" cap="flat" cmpd="sng">
            <a:solidFill>
              <a:srgbClr val="000000"/>
            </a:solidFill>
            <a:prstDash val="solid"/>
            <a:round/>
            <a:headEnd type="none" w="med" len="med"/>
            <a:tailEnd type="none" w="med" len="med"/>
          </a:ln>
        </p:spPr>
      </p:cxnSp>
      <p:cxnSp>
        <p:nvCxnSpPr>
          <p:cNvPr id="573" name="Google Shape;573;p56"/>
          <p:cNvCxnSpPr>
            <a:stCxn id="558" idx="2"/>
            <a:endCxn id="550" idx="0"/>
          </p:cNvCxnSpPr>
          <p:nvPr/>
        </p:nvCxnSpPr>
        <p:spPr>
          <a:xfrm flipH="1">
            <a:off x="7127784" y="2922600"/>
            <a:ext cx="2049600" cy="986000"/>
          </a:xfrm>
          <a:prstGeom prst="straightConnector1">
            <a:avLst/>
          </a:prstGeom>
          <a:noFill/>
          <a:ln w="9525" cap="flat" cmpd="sng">
            <a:solidFill>
              <a:srgbClr val="000000"/>
            </a:solidFill>
            <a:prstDash val="solid"/>
            <a:round/>
            <a:headEnd type="none" w="med" len="med"/>
            <a:tailEnd type="none" w="med" len="med"/>
          </a:ln>
        </p:spPr>
      </p:cxnSp>
      <p:cxnSp>
        <p:nvCxnSpPr>
          <p:cNvPr id="574" name="Google Shape;574;p56"/>
          <p:cNvCxnSpPr>
            <a:stCxn id="558" idx="2"/>
            <a:endCxn id="547" idx="0"/>
          </p:cNvCxnSpPr>
          <p:nvPr/>
        </p:nvCxnSpPr>
        <p:spPr>
          <a:xfrm flipH="1">
            <a:off x="3917784" y="2922600"/>
            <a:ext cx="5259600" cy="986000"/>
          </a:xfrm>
          <a:prstGeom prst="straightConnector1">
            <a:avLst/>
          </a:prstGeom>
          <a:noFill/>
          <a:ln w="9525" cap="flat" cmpd="sng">
            <a:solidFill>
              <a:srgbClr val="000000"/>
            </a:solidFill>
            <a:prstDash val="solid"/>
            <a:round/>
            <a:headEnd type="none" w="med" len="med"/>
            <a:tailEnd type="none" w="med" len="med"/>
          </a:ln>
        </p:spPr>
      </p:cxnSp>
      <p:sp>
        <p:nvSpPr>
          <p:cNvPr id="575" name="Google Shape;575;p56"/>
          <p:cNvSpPr txBox="1">
            <a:spLocks noGrp="1"/>
          </p:cNvSpPr>
          <p:nvPr>
            <p:ph idx="1"/>
          </p:nvPr>
        </p:nvSpPr>
        <p:spPr>
          <a:xfrm>
            <a:off x="838200" y="298172"/>
            <a:ext cx="10515600" cy="1654000"/>
          </a:xfrm>
          <a:prstGeom prst="rect">
            <a:avLst/>
          </a:prstGeom>
          <a:noFill/>
        </p:spPr>
        <p:txBody>
          <a:bodyPr spcFirstLastPara="1" vert="horz" wrap="square" lIns="91433" tIns="45700" rIns="91433" bIns="45700" rtlCol="0" anchor="t" anchorCtr="0">
            <a:noAutofit/>
          </a:bodyPr>
          <a:lstStyle/>
          <a:p>
            <a:pPr marL="0" indent="0" algn="ctr">
              <a:spcBef>
                <a:spcPts val="1067"/>
              </a:spcBef>
              <a:spcAft>
                <a:spcPts val="2133"/>
              </a:spcAft>
              <a:buNone/>
            </a:pPr>
            <a:r>
              <a:rPr lang="en-GB"/>
              <a:t>S4 check-node does not need to be checked</a:t>
            </a:r>
            <a:endParaRPr sz="4267"/>
          </a:p>
        </p:txBody>
      </p:sp>
    </p:spTree>
    <p:extLst>
      <p:ext uri="{BB962C8B-B14F-4D97-AF65-F5344CB8AC3E}">
        <p14:creationId xmlns:p14="http://schemas.microsoft.com/office/powerpoint/2010/main" val="47310905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7"/>
          <p:cNvSpPr/>
          <p:nvPr/>
        </p:nvSpPr>
        <p:spPr>
          <a:xfrm>
            <a:off x="24946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581" name="Google Shape;581;p57"/>
          <p:cNvSpPr/>
          <p:nvPr/>
        </p:nvSpPr>
        <p:spPr>
          <a:xfrm>
            <a:off x="35263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582" name="Google Shape;582;p57"/>
          <p:cNvSpPr/>
          <p:nvPr/>
        </p:nvSpPr>
        <p:spPr>
          <a:xfrm>
            <a:off x="46155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583" name="Google Shape;583;p57"/>
          <p:cNvSpPr/>
          <p:nvPr/>
        </p:nvSpPr>
        <p:spPr>
          <a:xfrm>
            <a:off x="57047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584" name="Google Shape;584;p57"/>
          <p:cNvSpPr/>
          <p:nvPr/>
        </p:nvSpPr>
        <p:spPr>
          <a:xfrm>
            <a:off x="67364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585" name="Google Shape;585;p57"/>
          <p:cNvSpPr/>
          <p:nvPr/>
        </p:nvSpPr>
        <p:spPr>
          <a:xfrm>
            <a:off x="77681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586" name="Google Shape;586;p57"/>
          <p:cNvSpPr/>
          <p:nvPr/>
        </p:nvSpPr>
        <p:spPr>
          <a:xfrm>
            <a:off x="14629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587" name="Google Shape;587;p57"/>
          <p:cNvSpPr/>
          <p:nvPr/>
        </p:nvSpPr>
        <p:spPr>
          <a:xfrm>
            <a:off x="88573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588" name="Google Shape;588;p57"/>
          <p:cNvSpPr/>
          <p:nvPr/>
        </p:nvSpPr>
        <p:spPr>
          <a:xfrm>
            <a:off x="9946584" y="3908600"/>
            <a:ext cx="782400" cy="713600"/>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589" name="Google Shape;589;p57"/>
          <p:cNvSpPr/>
          <p:nvPr/>
        </p:nvSpPr>
        <p:spPr>
          <a:xfrm>
            <a:off x="24946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S1</a:t>
            </a:r>
            <a:endParaRPr sz="2400"/>
          </a:p>
        </p:txBody>
      </p:sp>
      <p:sp>
        <p:nvSpPr>
          <p:cNvPr id="590" name="Google Shape;590;p57"/>
          <p:cNvSpPr/>
          <p:nvPr/>
        </p:nvSpPr>
        <p:spPr>
          <a:xfrm>
            <a:off x="4088451" y="2235800"/>
            <a:ext cx="640000" cy="686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S2</a:t>
            </a:r>
            <a:endParaRPr sz="2400"/>
          </a:p>
        </p:txBody>
      </p:sp>
      <p:sp>
        <p:nvSpPr>
          <p:cNvPr id="591" name="Google Shape;591;p57"/>
          <p:cNvSpPr/>
          <p:nvPr/>
        </p:nvSpPr>
        <p:spPr>
          <a:xfrm>
            <a:off x="7342717"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S4</a:t>
            </a:r>
            <a:endParaRPr sz="2400"/>
          </a:p>
        </p:txBody>
      </p:sp>
      <p:sp>
        <p:nvSpPr>
          <p:cNvPr id="592" name="Google Shape;592;p57"/>
          <p:cNvSpPr/>
          <p:nvPr/>
        </p:nvSpPr>
        <p:spPr>
          <a:xfrm>
            <a:off x="8857384" y="2235800"/>
            <a:ext cx="640000" cy="6868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S5</a:t>
            </a:r>
            <a:endParaRPr sz="2400"/>
          </a:p>
        </p:txBody>
      </p:sp>
      <p:sp>
        <p:nvSpPr>
          <p:cNvPr id="593" name="Google Shape;593;p57"/>
          <p:cNvSpPr/>
          <p:nvPr/>
        </p:nvSpPr>
        <p:spPr>
          <a:xfrm>
            <a:off x="5682200" y="2235800"/>
            <a:ext cx="640000" cy="686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S3</a:t>
            </a:r>
            <a:endParaRPr sz="2400"/>
          </a:p>
        </p:txBody>
      </p:sp>
      <p:cxnSp>
        <p:nvCxnSpPr>
          <p:cNvPr id="594" name="Google Shape;594;p57"/>
          <p:cNvCxnSpPr>
            <a:stCxn id="589" idx="2"/>
            <a:endCxn id="586" idx="0"/>
          </p:cNvCxnSpPr>
          <p:nvPr/>
        </p:nvCxnSpPr>
        <p:spPr>
          <a:xfrm flipH="1">
            <a:off x="1854284" y="2922600"/>
            <a:ext cx="960400" cy="986000"/>
          </a:xfrm>
          <a:prstGeom prst="straightConnector1">
            <a:avLst/>
          </a:prstGeom>
          <a:noFill/>
          <a:ln w="9525" cap="flat" cmpd="sng">
            <a:solidFill>
              <a:srgbClr val="000000"/>
            </a:solidFill>
            <a:prstDash val="solid"/>
            <a:round/>
            <a:headEnd type="none" w="med" len="med"/>
            <a:tailEnd type="none" w="med" len="med"/>
          </a:ln>
        </p:spPr>
      </p:cxnSp>
      <p:cxnSp>
        <p:nvCxnSpPr>
          <p:cNvPr id="595" name="Google Shape;595;p57"/>
          <p:cNvCxnSpPr>
            <a:stCxn id="580" idx="0"/>
            <a:endCxn id="589" idx="2"/>
          </p:cNvCxnSpPr>
          <p:nvPr/>
        </p:nvCxnSpPr>
        <p:spPr>
          <a:xfrm rot="10800000">
            <a:off x="2814684" y="2922600"/>
            <a:ext cx="71200" cy="986000"/>
          </a:xfrm>
          <a:prstGeom prst="straightConnector1">
            <a:avLst/>
          </a:prstGeom>
          <a:noFill/>
          <a:ln w="9525" cap="flat" cmpd="sng">
            <a:solidFill>
              <a:srgbClr val="000000"/>
            </a:solidFill>
            <a:prstDash val="solid"/>
            <a:round/>
            <a:headEnd type="none" w="med" len="med"/>
            <a:tailEnd type="none" w="med" len="med"/>
          </a:ln>
        </p:spPr>
      </p:cxnSp>
      <p:cxnSp>
        <p:nvCxnSpPr>
          <p:cNvPr id="596" name="Google Shape;596;p57"/>
          <p:cNvCxnSpPr>
            <a:stCxn id="589" idx="2"/>
            <a:endCxn id="581" idx="0"/>
          </p:cNvCxnSpPr>
          <p:nvPr/>
        </p:nvCxnSpPr>
        <p:spPr>
          <a:xfrm>
            <a:off x="2814684" y="2922600"/>
            <a:ext cx="1102800" cy="986000"/>
          </a:xfrm>
          <a:prstGeom prst="straightConnector1">
            <a:avLst/>
          </a:prstGeom>
          <a:noFill/>
          <a:ln w="9525" cap="flat" cmpd="sng">
            <a:solidFill>
              <a:srgbClr val="000000"/>
            </a:solidFill>
            <a:prstDash val="solid"/>
            <a:round/>
            <a:headEnd type="none" w="med" len="med"/>
            <a:tailEnd type="none" w="med" len="med"/>
          </a:ln>
        </p:spPr>
      </p:cxnSp>
      <p:cxnSp>
        <p:nvCxnSpPr>
          <p:cNvPr id="597" name="Google Shape;597;p57"/>
          <p:cNvCxnSpPr/>
          <p:nvPr/>
        </p:nvCxnSpPr>
        <p:spPr>
          <a:xfrm>
            <a:off x="4419951" y="2922600"/>
            <a:ext cx="598400" cy="986000"/>
          </a:xfrm>
          <a:prstGeom prst="straightConnector1">
            <a:avLst/>
          </a:prstGeom>
          <a:noFill/>
          <a:ln w="9525" cap="flat" cmpd="sng">
            <a:solidFill>
              <a:srgbClr val="000000"/>
            </a:solidFill>
            <a:prstDash val="solid"/>
            <a:round/>
            <a:headEnd type="none" w="med" len="med"/>
            <a:tailEnd type="none" w="med" len="med"/>
          </a:ln>
        </p:spPr>
      </p:cxnSp>
      <p:cxnSp>
        <p:nvCxnSpPr>
          <p:cNvPr id="598" name="Google Shape;598;p57"/>
          <p:cNvCxnSpPr>
            <a:stCxn id="590" idx="2"/>
            <a:endCxn id="583" idx="0"/>
          </p:cNvCxnSpPr>
          <p:nvPr/>
        </p:nvCxnSpPr>
        <p:spPr>
          <a:xfrm>
            <a:off x="4408451" y="2922600"/>
            <a:ext cx="1687600" cy="986000"/>
          </a:xfrm>
          <a:prstGeom prst="straightConnector1">
            <a:avLst/>
          </a:prstGeom>
          <a:noFill/>
          <a:ln w="9525" cap="flat" cmpd="sng">
            <a:solidFill>
              <a:srgbClr val="000000"/>
            </a:solidFill>
            <a:prstDash val="solid"/>
            <a:round/>
            <a:headEnd type="none" w="med" len="med"/>
            <a:tailEnd type="none" w="med" len="med"/>
          </a:ln>
        </p:spPr>
      </p:cxnSp>
      <p:cxnSp>
        <p:nvCxnSpPr>
          <p:cNvPr id="599" name="Google Shape;599;p57"/>
          <p:cNvCxnSpPr>
            <a:stCxn id="590" idx="2"/>
            <a:endCxn id="584" idx="0"/>
          </p:cNvCxnSpPr>
          <p:nvPr/>
        </p:nvCxnSpPr>
        <p:spPr>
          <a:xfrm>
            <a:off x="4408451" y="2922600"/>
            <a:ext cx="2719200" cy="986000"/>
          </a:xfrm>
          <a:prstGeom prst="straightConnector1">
            <a:avLst/>
          </a:prstGeom>
          <a:noFill/>
          <a:ln w="9525" cap="flat" cmpd="sng">
            <a:solidFill>
              <a:srgbClr val="000000"/>
            </a:solidFill>
            <a:prstDash val="solid"/>
            <a:round/>
            <a:headEnd type="none" w="med" len="med"/>
            <a:tailEnd type="none" w="med" len="med"/>
          </a:ln>
        </p:spPr>
      </p:cxnSp>
      <p:cxnSp>
        <p:nvCxnSpPr>
          <p:cNvPr id="600" name="Google Shape;600;p57"/>
          <p:cNvCxnSpPr>
            <a:stCxn id="593" idx="2"/>
            <a:endCxn id="586" idx="0"/>
          </p:cNvCxnSpPr>
          <p:nvPr/>
        </p:nvCxnSpPr>
        <p:spPr>
          <a:xfrm flipH="1">
            <a:off x="1854200" y="2922600"/>
            <a:ext cx="4148000" cy="986000"/>
          </a:xfrm>
          <a:prstGeom prst="straightConnector1">
            <a:avLst/>
          </a:prstGeom>
          <a:noFill/>
          <a:ln w="9525" cap="flat" cmpd="sng">
            <a:solidFill>
              <a:srgbClr val="000000"/>
            </a:solidFill>
            <a:prstDash val="solid"/>
            <a:round/>
            <a:headEnd type="none" w="med" len="med"/>
            <a:tailEnd type="none" w="med" len="med"/>
          </a:ln>
        </p:spPr>
      </p:cxnSp>
      <p:cxnSp>
        <p:nvCxnSpPr>
          <p:cNvPr id="601" name="Google Shape;601;p57"/>
          <p:cNvCxnSpPr>
            <a:stCxn id="593" idx="2"/>
            <a:endCxn id="585" idx="0"/>
          </p:cNvCxnSpPr>
          <p:nvPr/>
        </p:nvCxnSpPr>
        <p:spPr>
          <a:xfrm>
            <a:off x="6002200" y="2922600"/>
            <a:ext cx="2157200" cy="986000"/>
          </a:xfrm>
          <a:prstGeom prst="straightConnector1">
            <a:avLst/>
          </a:prstGeom>
          <a:noFill/>
          <a:ln w="9525" cap="flat" cmpd="sng">
            <a:solidFill>
              <a:srgbClr val="000000"/>
            </a:solidFill>
            <a:prstDash val="solid"/>
            <a:round/>
            <a:headEnd type="none" w="med" len="med"/>
            <a:tailEnd type="none" w="med" len="med"/>
          </a:ln>
        </p:spPr>
      </p:cxnSp>
      <p:cxnSp>
        <p:nvCxnSpPr>
          <p:cNvPr id="602" name="Google Shape;602;p57"/>
          <p:cNvCxnSpPr>
            <a:stCxn id="593" idx="2"/>
            <a:endCxn id="582" idx="0"/>
          </p:cNvCxnSpPr>
          <p:nvPr/>
        </p:nvCxnSpPr>
        <p:spPr>
          <a:xfrm flipH="1">
            <a:off x="5006600" y="2922600"/>
            <a:ext cx="995600" cy="986000"/>
          </a:xfrm>
          <a:prstGeom prst="straightConnector1">
            <a:avLst/>
          </a:prstGeom>
          <a:noFill/>
          <a:ln w="9525" cap="flat" cmpd="sng">
            <a:solidFill>
              <a:srgbClr val="000000"/>
            </a:solidFill>
            <a:prstDash val="solid"/>
            <a:round/>
            <a:headEnd type="none" w="med" len="med"/>
            <a:tailEnd type="none" w="med" len="med"/>
          </a:ln>
        </p:spPr>
      </p:cxnSp>
      <p:cxnSp>
        <p:nvCxnSpPr>
          <p:cNvPr id="603" name="Google Shape;603;p57"/>
          <p:cNvCxnSpPr>
            <a:stCxn id="591" idx="2"/>
            <a:endCxn id="587" idx="0"/>
          </p:cNvCxnSpPr>
          <p:nvPr/>
        </p:nvCxnSpPr>
        <p:spPr>
          <a:xfrm>
            <a:off x="7662717" y="2922600"/>
            <a:ext cx="1586000" cy="986000"/>
          </a:xfrm>
          <a:prstGeom prst="straightConnector1">
            <a:avLst/>
          </a:prstGeom>
          <a:noFill/>
          <a:ln w="9525" cap="flat" cmpd="sng">
            <a:solidFill>
              <a:srgbClr val="000000"/>
            </a:solidFill>
            <a:prstDash val="solid"/>
            <a:round/>
            <a:headEnd type="none" w="med" len="med"/>
            <a:tailEnd type="none" w="med" len="med"/>
          </a:ln>
        </p:spPr>
      </p:cxnSp>
      <p:cxnSp>
        <p:nvCxnSpPr>
          <p:cNvPr id="604" name="Google Shape;604;p57"/>
          <p:cNvCxnSpPr>
            <a:stCxn id="591" idx="2"/>
            <a:endCxn id="580" idx="0"/>
          </p:cNvCxnSpPr>
          <p:nvPr/>
        </p:nvCxnSpPr>
        <p:spPr>
          <a:xfrm flipH="1">
            <a:off x="2885917" y="2922600"/>
            <a:ext cx="4776800" cy="986000"/>
          </a:xfrm>
          <a:prstGeom prst="straightConnector1">
            <a:avLst/>
          </a:prstGeom>
          <a:noFill/>
          <a:ln w="9525" cap="flat" cmpd="sng">
            <a:solidFill>
              <a:srgbClr val="000000"/>
            </a:solidFill>
            <a:prstDash val="solid"/>
            <a:round/>
            <a:headEnd type="none" w="med" len="med"/>
            <a:tailEnd type="none" w="med" len="med"/>
          </a:ln>
        </p:spPr>
      </p:cxnSp>
      <p:cxnSp>
        <p:nvCxnSpPr>
          <p:cNvPr id="605" name="Google Shape;605;p57"/>
          <p:cNvCxnSpPr>
            <a:stCxn id="591" idx="2"/>
            <a:endCxn id="582" idx="0"/>
          </p:cNvCxnSpPr>
          <p:nvPr/>
        </p:nvCxnSpPr>
        <p:spPr>
          <a:xfrm flipH="1">
            <a:off x="5006717" y="2922600"/>
            <a:ext cx="2656000" cy="986000"/>
          </a:xfrm>
          <a:prstGeom prst="straightConnector1">
            <a:avLst/>
          </a:prstGeom>
          <a:noFill/>
          <a:ln w="9525" cap="flat" cmpd="sng">
            <a:solidFill>
              <a:srgbClr val="000000"/>
            </a:solidFill>
            <a:prstDash val="solid"/>
            <a:round/>
            <a:headEnd type="none" w="med" len="med"/>
            <a:tailEnd type="none" w="med" len="med"/>
          </a:ln>
        </p:spPr>
      </p:cxnSp>
      <p:cxnSp>
        <p:nvCxnSpPr>
          <p:cNvPr id="606" name="Google Shape;606;p57"/>
          <p:cNvCxnSpPr>
            <a:stCxn id="592" idx="2"/>
            <a:endCxn id="588" idx="0"/>
          </p:cNvCxnSpPr>
          <p:nvPr/>
        </p:nvCxnSpPr>
        <p:spPr>
          <a:xfrm>
            <a:off x="9177384" y="2922600"/>
            <a:ext cx="1160400" cy="986000"/>
          </a:xfrm>
          <a:prstGeom prst="straightConnector1">
            <a:avLst/>
          </a:prstGeom>
          <a:noFill/>
          <a:ln w="9525" cap="flat" cmpd="sng">
            <a:solidFill>
              <a:srgbClr val="000000"/>
            </a:solidFill>
            <a:prstDash val="solid"/>
            <a:round/>
            <a:headEnd type="none" w="med" len="med"/>
            <a:tailEnd type="none" w="med" len="med"/>
          </a:ln>
        </p:spPr>
      </p:cxnSp>
      <p:cxnSp>
        <p:nvCxnSpPr>
          <p:cNvPr id="607" name="Google Shape;607;p57"/>
          <p:cNvCxnSpPr>
            <a:stCxn id="592" idx="2"/>
            <a:endCxn id="584" idx="0"/>
          </p:cNvCxnSpPr>
          <p:nvPr/>
        </p:nvCxnSpPr>
        <p:spPr>
          <a:xfrm flipH="1">
            <a:off x="7127784" y="2922600"/>
            <a:ext cx="2049600" cy="986000"/>
          </a:xfrm>
          <a:prstGeom prst="straightConnector1">
            <a:avLst/>
          </a:prstGeom>
          <a:noFill/>
          <a:ln w="9525" cap="flat" cmpd="sng">
            <a:solidFill>
              <a:srgbClr val="000000"/>
            </a:solidFill>
            <a:prstDash val="solid"/>
            <a:round/>
            <a:headEnd type="none" w="med" len="med"/>
            <a:tailEnd type="none" w="med" len="med"/>
          </a:ln>
        </p:spPr>
      </p:cxnSp>
      <p:cxnSp>
        <p:nvCxnSpPr>
          <p:cNvPr id="608" name="Google Shape;608;p57"/>
          <p:cNvCxnSpPr>
            <a:stCxn id="592" idx="2"/>
            <a:endCxn id="581" idx="0"/>
          </p:cNvCxnSpPr>
          <p:nvPr/>
        </p:nvCxnSpPr>
        <p:spPr>
          <a:xfrm flipH="1">
            <a:off x="3917784" y="2922600"/>
            <a:ext cx="5259600" cy="986000"/>
          </a:xfrm>
          <a:prstGeom prst="straightConnector1">
            <a:avLst/>
          </a:prstGeom>
          <a:noFill/>
          <a:ln w="9525" cap="flat" cmpd="sng">
            <a:solidFill>
              <a:srgbClr val="000000"/>
            </a:solidFill>
            <a:prstDash val="solid"/>
            <a:round/>
            <a:headEnd type="none" w="med" len="med"/>
            <a:tailEnd type="none" w="med" len="med"/>
          </a:ln>
        </p:spPr>
      </p:cxnSp>
      <p:sp>
        <p:nvSpPr>
          <p:cNvPr id="609" name="Google Shape;609;p57"/>
          <p:cNvSpPr txBox="1">
            <a:spLocks noGrp="1"/>
          </p:cNvSpPr>
          <p:nvPr>
            <p:ph idx="1"/>
          </p:nvPr>
        </p:nvSpPr>
        <p:spPr>
          <a:xfrm>
            <a:off x="838200" y="298172"/>
            <a:ext cx="10515600" cy="1654000"/>
          </a:xfrm>
          <a:prstGeom prst="rect">
            <a:avLst/>
          </a:prstGeom>
          <a:noFill/>
        </p:spPr>
        <p:txBody>
          <a:bodyPr spcFirstLastPara="1" vert="horz" wrap="square" lIns="91433" tIns="45700" rIns="91433" bIns="45700" rtlCol="0" anchor="t" anchorCtr="0">
            <a:noAutofit/>
          </a:bodyPr>
          <a:lstStyle/>
          <a:p>
            <a:pPr marL="0" indent="0" algn="ctr">
              <a:spcBef>
                <a:spcPts val="1067"/>
              </a:spcBef>
              <a:spcAft>
                <a:spcPts val="0"/>
              </a:spcAft>
              <a:buNone/>
            </a:pPr>
            <a:r>
              <a:rPr lang="en-GB"/>
              <a:t>Similarly for S5 check-node</a:t>
            </a:r>
            <a:endParaRPr/>
          </a:p>
          <a:p>
            <a:pPr marL="0" indent="0" algn="ctr">
              <a:spcBef>
                <a:spcPts val="2133"/>
              </a:spcBef>
              <a:spcAft>
                <a:spcPts val="2133"/>
              </a:spcAft>
              <a:buNone/>
            </a:pPr>
            <a:r>
              <a:rPr lang="en-GB" sz="3333"/>
              <a:t>1 </a:t>
            </a:r>
            <a:r>
              <a:rPr lang="en-GB" sz="3333">
                <a:solidFill>
                  <a:srgbClr val="222222"/>
                </a:solidFill>
                <a:highlight>
                  <a:srgbClr val="FFFFFF"/>
                </a:highlight>
              </a:rPr>
              <a:t>⊕ 1 ⊕ ? = 0</a:t>
            </a:r>
            <a:endParaRPr sz="4267"/>
          </a:p>
        </p:txBody>
      </p:sp>
    </p:spTree>
    <p:extLst>
      <p:ext uri="{BB962C8B-B14F-4D97-AF65-F5344CB8AC3E}">
        <p14:creationId xmlns:p14="http://schemas.microsoft.com/office/powerpoint/2010/main" val="138556414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8"/>
          <p:cNvSpPr/>
          <p:nvPr/>
        </p:nvSpPr>
        <p:spPr>
          <a:xfrm>
            <a:off x="24946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615" name="Google Shape;615;p58"/>
          <p:cNvSpPr/>
          <p:nvPr/>
        </p:nvSpPr>
        <p:spPr>
          <a:xfrm>
            <a:off x="35263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616" name="Google Shape;616;p58"/>
          <p:cNvSpPr/>
          <p:nvPr/>
        </p:nvSpPr>
        <p:spPr>
          <a:xfrm>
            <a:off x="46155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617" name="Google Shape;617;p58"/>
          <p:cNvSpPr/>
          <p:nvPr/>
        </p:nvSpPr>
        <p:spPr>
          <a:xfrm>
            <a:off x="57047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618" name="Google Shape;618;p58"/>
          <p:cNvSpPr/>
          <p:nvPr/>
        </p:nvSpPr>
        <p:spPr>
          <a:xfrm>
            <a:off x="67364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619" name="Google Shape;619;p58"/>
          <p:cNvSpPr/>
          <p:nvPr/>
        </p:nvSpPr>
        <p:spPr>
          <a:xfrm>
            <a:off x="77681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620" name="Google Shape;620;p58"/>
          <p:cNvSpPr/>
          <p:nvPr/>
        </p:nvSpPr>
        <p:spPr>
          <a:xfrm>
            <a:off x="14629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621" name="Google Shape;621;p58"/>
          <p:cNvSpPr/>
          <p:nvPr/>
        </p:nvSpPr>
        <p:spPr>
          <a:xfrm>
            <a:off x="88573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622" name="Google Shape;622;p58"/>
          <p:cNvSpPr/>
          <p:nvPr/>
        </p:nvSpPr>
        <p:spPr>
          <a:xfrm>
            <a:off x="9946584" y="3908600"/>
            <a:ext cx="782400" cy="713600"/>
          </a:xfrm>
          <a:prstGeom prst="ellipse">
            <a:avLst/>
          </a:prstGeom>
          <a:solidFill>
            <a:srgbClr val="4A86E8"/>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a:t>
            </a:r>
            <a:endParaRPr sz="2400"/>
          </a:p>
        </p:txBody>
      </p:sp>
      <p:sp>
        <p:nvSpPr>
          <p:cNvPr id="623" name="Google Shape;623;p58"/>
          <p:cNvSpPr/>
          <p:nvPr/>
        </p:nvSpPr>
        <p:spPr>
          <a:xfrm>
            <a:off x="24946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S1</a:t>
            </a:r>
            <a:endParaRPr sz="2400"/>
          </a:p>
        </p:txBody>
      </p:sp>
      <p:sp>
        <p:nvSpPr>
          <p:cNvPr id="624" name="Google Shape;624;p58"/>
          <p:cNvSpPr/>
          <p:nvPr/>
        </p:nvSpPr>
        <p:spPr>
          <a:xfrm>
            <a:off x="4088451" y="2235800"/>
            <a:ext cx="640000" cy="686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S2</a:t>
            </a:r>
            <a:endParaRPr sz="2400"/>
          </a:p>
        </p:txBody>
      </p:sp>
      <p:sp>
        <p:nvSpPr>
          <p:cNvPr id="625" name="Google Shape;625;p58"/>
          <p:cNvSpPr/>
          <p:nvPr/>
        </p:nvSpPr>
        <p:spPr>
          <a:xfrm>
            <a:off x="7342717"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S4</a:t>
            </a:r>
            <a:endParaRPr sz="2400"/>
          </a:p>
        </p:txBody>
      </p:sp>
      <p:sp>
        <p:nvSpPr>
          <p:cNvPr id="626" name="Google Shape;626;p58"/>
          <p:cNvSpPr/>
          <p:nvPr/>
        </p:nvSpPr>
        <p:spPr>
          <a:xfrm>
            <a:off x="8857384" y="2235800"/>
            <a:ext cx="640000" cy="6868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S5</a:t>
            </a:r>
            <a:endParaRPr sz="2400"/>
          </a:p>
        </p:txBody>
      </p:sp>
      <p:sp>
        <p:nvSpPr>
          <p:cNvPr id="627" name="Google Shape;627;p58"/>
          <p:cNvSpPr/>
          <p:nvPr/>
        </p:nvSpPr>
        <p:spPr>
          <a:xfrm>
            <a:off x="5682200" y="2235800"/>
            <a:ext cx="640000" cy="686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S3</a:t>
            </a:r>
            <a:endParaRPr sz="2400"/>
          </a:p>
        </p:txBody>
      </p:sp>
      <p:cxnSp>
        <p:nvCxnSpPr>
          <p:cNvPr id="628" name="Google Shape;628;p58"/>
          <p:cNvCxnSpPr>
            <a:stCxn id="623" idx="2"/>
            <a:endCxn id="620" idx="0"/>
          </p:cNvCxnSpPr>
          <p:nvPr/>
        </p:nvCxnSpPr>
        <p:spPr>
          <a:xfrm flipH="1">
            <a:off x="1854284" y="2922600"/>
            <a:ext cx="960400" cy="986000"/>
          </a:xfrm>
          <a:prstGeom prst="straightConnector1">
            <a:avLst/>
          </a:prstGeom>
          <a:noFill/>
          <a:ln w="9525" cap="flat" cmpd="sng">
            <a:solidFill>
              <a:srgbClr val="000000"/>
            </a:solidFill>
            <a:prstDash val="solid"/>
            <a:round/>
            <a:headEnd type="none" w="med" len="med"/>
            <a:tailEnd type="none" w="med" len="med"/>
          </a:ln>
        </p:spPr>
      </p:cxnSp>
      <p:cxnSp>
        <p:nvCxnSpPr>
          <p:cNvPr id="629" name="Google Shape;629;p58"/>
          <p:cNvCxnSpPr>
            <a:stCxn id="614" idx="0"/>
            <a:endCxn id="623" idx="2"/>
          </p:cNvCxnSpPr>
          <p:nvPr/>
        </p:nvCxnSpPr>
        <p:spPr>
          <a:xfrm rot="10800000">
            <a:off x="2814684" y="2922600"/>
            <a:ext cx="71200" cy="986000"/>
          </a:xfrm>
          <a:prstGeom prst="straightConnector1">
            <a:avLst/>
          </a:prstGeom>
          <a:noFill/>
          <a:ln w="9525" cap="flat" cmpd="sng">
            <a:solidFill>
              <a:srgbClr val="000000"/>
            </a:solidFill>
            <a:prstDash val="solid"/>
            <a:round/>
            <a:headEnd type="none" w="med" len="med"/>
            <a:tailEnd type="none" w="med" len="med"/>
          </a:ln>
        </p:spPr>
      </p:cxnSp>
      <p:cxnSp>
        <p:nvCxnSpPr>
          <p:cNvPr id="630" name="Google Shape;630;p58"/>
          <p:cNvCxnSpPr>
            <a:stCxn id="623" idx="2"/>
            <a:endCxn id="615" idx="0"/>
          </p:cNvCxnSpPr>
          <p:nvPr/>
        </p:nvCxnSpPr>
        <p:spPr>
          <a:xfrm>
            <a:off x="2814684" y="2922600"/>
            <a:ext cx="1102800" cy="986000"/>
          </a:xfrm>
          <a:prstGeom prst="straightConnector1">
            <a:avLst/>
          </a:prstGeom>
          <a:noFill/>
          <a:ln w="9525" cap="flat" cmpd="sng">
            <a:solidFill>
              <a:srgbClr val="000000"/>
            </a:solidFill>
            <a:prstDash val="solid"/>
            <a:round/>
            <a:headEnd type="none" w="med" len="med"/>
            <a:tailEnd type="none" w="med" len="med"/>
          </a:ln>
        </p:spPr>
      </p:cxnSp>
      <p:cxnSp>
        <p:nvCxnSpPr>
          <p:cNvPr id="631" name="Google Shape;631;p58"/>
          <p:cNvCxnSpPr/>
          <p:nvPr/>
        </p:nvCxnSpPr>
        <p:spPr>
          <a:xfrm>
            <a:off x="4419951" y="2922600"/>
            <a:ext cx="598400" cy="986000"/>
          </a:xfrm>
          <a:prstGeom prst="straightConnector1">
            <a:avLst/>
          </a:prstGeom>
          <a:noFill/>
          <a:ln w="9525" cap="flat" cmpd="sng">
            <a:solidFill>
              <a:srgbClr val="000000"/>
            </a:solidFill>
            <a:prstDash val="solid"/>
            <a:round/>
            <a:headEnd type="none" w="med" len="med"/>
            <a:tailEnd type="none" w="med" len="med"/>
          </a:ln>
        </p:spPr>
      </p:cxnSp>
      <p:cxnSp>
        <p:nvCxnSpPr>
          <p:cNvPr id="632" name="Google Shape;632;p58"/>
          <p:cNvCxnSpPr>
            <a:stCxn id="624" idx="2"/>
            <a:endCxn id="617" idx="0"/>
          </p:cNvCxnSpPr>
          <p:nvPr/>
        </p:nvCxnSpPr>
        <p:spPr>
          <a:xfrm>
            <a:off x="4408451" y="2922600"/>
            <a:ext cx="1687600" cy="986000"/>
          </a:xfrm>
          <a:prstGeom prst="straightConnector1">
            <a:avLst/>
          </a:prstGeom>
          <a:noFill/>
          <a:ln w="9525" cap="flat" cmpd="sng">
            <a:solidFill>
              <a:srgbClr val="000000"/>
            </a:solidFill>
            <a:prstDash val="solid"/>
            <a:round/>
            <a:headEnd type="none" w="med" len="med"/>
            <a:tailEnd type="none" w="med" len="med"/>
          </a:ln>
        </p:spPr>
      </p:cxnSp>
      <p:cxnSp>
        <p:nvCxnSpPr>
          <p:cNvPr id="633" name="Google Shape;633;p58"/>
          <p:cNvCxnSpPr>
            <a:stCxn id="624" idx="2"/>
            <a:endCxn id="618" idx="0"/>
          </p:cNvCxnSpPr>
          <p:nvPr/>
        </p:nvCxnSpPr>
        <p:spPr>
          <a:xfrm>
            <a:off x="4408451" y="2922600"/>
            <a:ext cx="2719200" cy="986000"/>
          </a:xfrm>
          <a:prstGeom prst="straightConnector1">
            <a:avLst/>
          </a:prstGeom>
          <a:noFill/>
          <a:ln w="9525" cap="flat" cmpd="sng">
            <a:solidFill>
              <a:srgbClr val="000000"/>
            </a:solidFill>
            <a:prstDash val="solid"/>
            <a:round/>
            <a:headEnd type="none" w="med" len="med"/>
            <a:tailEnd type="none" w="med" len="med"/>
          </a:ln>
        </p:spPr>
      </p:cxnSp>
      <p:cxnSp>
        <p:nvCxnSpPr>
          <p:cNvPr id="634" name="Google Shape;634;p58"/>
          <p:cNvCxnSpPr>
            <a:stCxn id="627" idx="2"/>
            <a:endCxn id="620" idx="0"/>
          </p:cNvCxnSpPr>
          <p:nvPr/>
        </p:nvCxnSpPr>
        <p:spPr>
          <a:xfrm flipH="1">
            <a:off x="1854200" y="2922600"/>
            <a:ext cx="4148000" cy="986000"/>
          </a:xfrm>
          <a:prstGeom prst="straightConnector1">
            <a:avLst/>
          </a:prstGeom>
          <a:noFill/>
          <a:ln w="9525" cap="flat" cmpd="sng">
            <a:solidFill>
              <a:srgbClr val="000000"/>
            </a:solidFill>
            <a:prstDash val="solid"/>
            <a:round/>
            <a:headEnd type="none" w="med" len="med"/>
            <a:tailEnd type="none" w="med" len="med"/>
          </a:ln>
        </p:spPr>
      </p:cxnSp>
      <p:cxnSp>
        <p:nvCxnSpPr>
          <p:cNvPr id="635" name="Google Shape;635;p58"/>
          <p:cNvCxnSpPr>
            <a:stCxn id="627" idx="2"/>
            <a:endCxn id="619" idx="0"/>
          </p:cNvCxnSpPr>
          <p:nvPr/>
        </p:nvCxnSpPr>
        <p:spPr>
          <a:xfrm>
            <a:off x="6002200" y="2922600"/>
            <a:ext cx="2157200" cy="986000"/>
          </a:xfrm>
          <a:prstGeom prst="straightConnector1">
            <a:avLst/>
          </a:prstGeom>
          <a:noFill/>
          <a:ln w="9525" cap="flat" cmpd="sng">
            <a:solidFill>
              <a:srgbClr val="000000"/>
            </a:solidFill>
            <a:prstDash val="solid"/>
            <a:round/>
            <a:headEnd type="none" w="med" len="med"/>
            <a:tailEnd type="none" w="med" len="med"/>
          </a:ln>
        </p:spPr>
      </p:cxnSp>
      <p:cxnSp>
        <p:nvCxnSpPr>
          <p:cNvPr id="636" name="Google Shape;636;p58"/>
          <p:cNvCxnSpPr>
            <a:stCxn id="627" idx="2"/>
            <a:endCxn id="616" idx="0"/>
          </p:cNvCxnSpPr>
          <p:nvPr/>
        </p:nvCxnSpPr>
        <p:spPr>
          <a:xfrm flipH="1">
            <a:off x="5006600" y="2922600"/>
            <a:ext cx="995600" cy="986000"/>
          </a:xfrm>
          <a:prstGeom prst="straightConnector1">
            <a:avLst/>
          </a:prstGeom>
          <a:noFill/>
          <a:ln w="9525" cap="flat" cmpd="sng">
            <a:solidFill>
              <a:srgbClr val="000000"/>
            </a:solidFill>
            <a:prstDash val="solid"/>
            <a:round/>
            <a:headEnd type="none" w="med" len="med"/>
            <a:tailEnd type="none" w="med" len="med"/>
          </a:ln>
        </p:spPr>
      </p:cxnSp>
      <p:cxnSp>
        <p:nvCxnSpPr>
          <p:cNvPr id="637" name="Google Shape;637;p58"/>
          <p:cNvCxnSpPr>
            <a:stCxn id="625" idx="2"/>
            <a:endCxn id="621" idx="0"/>
          </p:cNvCxnSpPr>
          <p:nvPr/>
        </p:nvCxnSpPr>
        <p:spPr>
          <a:xfrm>
            <a:off x="7662717" y="2922600"/>
            <a:ext cx="1586000" cy="986000"/>
          </a:xfrm>
          <a:prstGeom prst="straightConnector1">
            <a:avLst/>
          </a:prstGeom>
          <a:noFill/>
          <a:ln w="9525" cap="flat" cmpd="sng">
            <a:solidFill>
              <a:srgbClr val="000000"/>
            </a:solidFill>
            <a:prstDash val="solid"/>
            <a:round/>
            <a:headEnd type="none" w="med" len="med"/>
            <a:tailEnd type="none" w="med" len="med"/>
          </a:ln>
        </p:spPr>
      </p:cxnSp>
      <p:cxnSp>
        <p:nvCxnSpPr>
          <p:cNvPr id="638" name="Google Shape;638;p58"/>
          <p:cNvCxnSpPr>
            <a:stCxn id="625" idx="2"/>
            <a:endCxn id="614" idx="0"/>
          </p:cNvCxnSpPr>
          <p:nvPr/>
        </p:nvCxnSpPr>
        <p:spPr>
          <a:xfrm flipH="1">
            <a:off x="2885917" y="2922600"/>
            <a:ext cx="4776800" cy="986000"/>
          </a:xfrm>
          <a:prstGeom prst="straightConnector1">
            <a:avLst/>
          </a:prstGeom>
          <a:noFill/>
          <a:ln w="9525" cap="flat" cmpd="sng">
            <a:solidFill>
              <a:srgbClr val="000000"/>
            </a:solidFill>
            <a:prstDash val="solid"/>
            <a:round/>
            <a:headEnd type="none" w="med" len="med"/>
            <a:tailEnd type="none" w="med" len="med"/>
          </a:ln>
        </p:spPr>
      </p:cxnSp>
      <p:cxnSp>
        <p:nvCxnSpPr>
          <p:cNvPr id="639" name="Google Shape;639;p58"/>
          <p:cNvCxnSpPr>
            <a:stCxn id="625" idx="2"/>
            <a:endCxn id="616" idx="0"/>
          </p:cNvCxnSpPr>
          <p:nvPr/>
        </p:nvCxnSpPr>
        <p:spPr>
          <a:xfrm flipH="1">
            <a:off x="5006717" y="2922600"/>
            <a:ext cx="2656000" cy="986000"/>
          </a:xfrm>
          <a:prstGeom prst="straightConnector1">
            <a:avLst/>
          </a:prstGeom>
          <a:noFill/>
          <a:ln w="9525" cap="flat" cmpd="sng">
            <a:solidFill>
              <a:srgbClr val="000000"/>
            </a:solidFill>
            <a:prstDash val="solid"/>
            <a:round/>
            <a:headEnd type="none" w="med" len="med"/>
            <a:tailEnd type="none" w="med" len="med"/>
          </a:ln>
        </p:spPr>
      </p:cxnSp>
      <p:cxnSp>
        <p:nvCxnSpPr>
          <p:cNvPr id="640" name="Google Shape;640;p58"/>
          <p:cNvCxnSpPr>
            <a:stCxn id="626" idx="2"/>
            <a:endCxn id="622" idx="0"/>
          </p:cNvCxnSpPr>
          <p:nvPr/>
        </p:nvCxnSpPr>
        <p:spPr>
          <a:xfrm>
            <a:off x="9177384" y="2922600"/>
            <a:ext cx="1160400" cy="986000"/>
          </a:xfrm>
          <a:prstGeom prst="straightConnector1">
            <a:avLst/>
          </a:prstGeom>
          <a:noFill/>
          <a:ln w="9525" cap="flat" cmpd="sng">
            <a:solidFill>
              <a:srgbClr val="000000"/>
            </a:solidFill>
            <a:prstDash val="solid"/>
            <a:round/>
            <a:headEnd type="none" w="med" len="med"/>
            <a:tailEnd type="none" w="med" len="med"/>
          </a:ln>
        </p:spPr>
      </p:cxnSp>
      <p:cxnSp>
        <p:nvCxnSpPr>
          <p:cNvPr id="641" name="Google Shape;641;p58"/>
          <p:cNvCxnSpPr>
            <a:stCxn id="626" idx="2"/>
            <a:endCxn id="618" idx="0"/>
          </p:cNvCxnSpPr>
          <p:nvPr/>
        </p:nvCxnSpPr>
        <p:spPr>
          <a:xfrm flipH="1">
            <a:off x="7127784" y="2922600"/>
            <a:ext cx="2049600" cy="986000"/>
          </a:xfrm>
          <a:prstGeom prst="straightConnector1">
            <a:avLst/>
          </a:prstGeom>
          <a:noFill/>
          <a:ln w="9525" cap="flat" cmpd="sng">
            <a:solidFill>
              <a:srgbClr val="000000"/>
            </a:solidFill>
            <a:prstDash val="solid"/>
            <a:round/>
            <a:headEnd type="none" w="med" len="med"/>
            <a:tailEnd type="none" w="med" len="med"/>
          </a:ln>
        </p:spPr>
      </p:cxnSp>
      <p:cxnSp>
        <p:nvCxnSpPr>
          <p:cNvPr id="642" name="Google Shape;642;p58"/>
          <p:cNvCxnSpPr>
            <a:stCxn id="626" idx="2"/>
            <a:endCxn id="615" idx="0"/>
          </p:cNvCxnSpPr>
          <p:nvPr/>
        </p:nvCxnSpPr>
        <p:spPr>
          <a:xfrm flipH="1">
            <a:off x="3917784" y="2922600"/>
            <a:ext cx="5259600" cy="986000"/>
          </a:xfrm>
          <a:prstGeom prst="straightConnector1">
            <a:avLst/>
          </a:prstGeom>
          <a:noFill/>
          <a:ln w="9525"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156176122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59"/>
          <p:cNvSpPr/>
          <p:nvPr/>
        </p:nvSpPr>
        <p:spPr>
          <a:xfrm>
            <a:off x="24946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648" name="Google Shape;648;p59"/>
          <p:cNvSpPr/>
          <p:nvPr/>
        </p:nvSpPr>
        <p:spPr>
          <a:xfrm>
            <a:off x="35263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649" name="Google Shape;649;p59"/>
          <p:cNvSpPr/>
          <p:nvPr/>
        </p:nvSpPr>
        <p:spPr>
          <a:xfrm>
            <a:off x="46155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650" name="Google Shape;650;p59"/>
          <p:cNvSpPr/>
          <p:nvPr/>
        </p:nvSpPr>
        <p:spPr>
          <a:xfrm>
            <a:off x="57047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651" name="Google Shape;651;p59"/>
          <p:cNvSpPr/>
          <p:nvPr/>
        </p:nvSpPr>
        <p:spPr>
          <a:xfrm>
            <a:off x="67364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652" name="Google Shape;652;p59"/>
          <p:cNvSpPr/>
          <p:nvPr/>
        </p:nvSpPr>
        <p:spPr>
          <a:xfrm>
            <a:off x="77681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653" name="Google Shape;653;p59"/>
          <p:cNvSpPr/>
          <p:nvPr/>
        </p:nvSpPr>
        <p:spPr>
          <a:xfrm>
            <a:off x="1462984" y="3908600"/>
            <a:ext cx="782400" cy="713600"/>
          </a:xfrm>
          <a:prstGeom prst="ellipse">
            <a:avLst/>
          </a:prstGeom>
          <a:solidFill>
            <a:srgbClr val="CC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1</a:t>
            </a:r>
            <a:endParaRPr sz="2400"/>
          </a:p>
        </p:txBody>
      </p:sp>
      <p:sp>
        <p:nvSpPr>
          <p:cNvPr id="654" name="Google Shape;654;p59"/>
          <p:cNvSpPr/>
          <p:nvPr/>
        </p:nvSpPr>
        <p:spPr>
          <a:xfrm>
            <a:off x="8857384" y="3908600"/>
            <a:ext cx="782400" cy="713600"/>
          </a:xfrm>
          <a:prstGeom prst="ellipse">
            <a:avLst/>
          </a:prstGeom>
          <a:solidFill>
            <a:srgbClr val="B7B7B7"/>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655" name="Google Shape;655;p59"/>
          <p:cNvSpPr/>
          <p:nvPr/>
        </p:nvSpPr>
        <p:spPr>
          <a:xfrm>
            <a:off x="9946584" y="3908600"/>
            <a:ext cx="782400" cy="7136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0</a:t>
            </a:r>
            <a:endParaRPr sz="2400"/>
          </a:p>
        </p:txBody>
      </p:sp>
      <p:sp>
        <p:nvSpPr>
          <p:cNvPr id="656" name="Google Shape;656;p59"/>
          <p:cNvSpPr/>
          <p:nvPr/>
        </p:nvSpPr>
        <p:spPr>
          <a:xfrm>
            <a:off x="2494684"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S1</a:t>
            </a:r>
            <a:endParaRPr sz="2400"/>
          </a:p>
        </p:txBody>
      </p:sp>
      <p:sp>
        <p:nvSpPr>
          <p:cNvPr id="657" name="Google Shape;657;p59"/>
          <p:cNvSpPr/>
          <p:nvPr/>
        </p:nvSpPr>
        <p:spPr>
          <a:xfrm>
            <a:off x="4088451" y="2235800"/>
            <a:ext cx="640000" cy="686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S2</a:t>
            </a:r>
            <a:endParaRPr sz="2400"/>
          </a:p>
        </p:txBody>
      </p:sp>
      <p:sp>
        <p:nvSpPr>
          <p:cNvPr id="658" name="Google Shape;658;p59"/>
          <p:cNvSpPr/>
          <p:nvPr/>
        </p:nvSpPr>
        <p:spPr>
          <a:xfrm>
            <a:off x="7342717" y="2235800"/>
            <a:ext cx="640000" cy="686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S4</a:t>
            </a:r>
            <a:endParaRPr sz="2400"/>
          </a:p>
        </p:txBody>
      </p:sp>
      <p:sp>
        <p:nvSpPr>
          <p:cNvPr id="659" name="Google Shape;659;p59"/>
          <p:cNvSpPr/>
          <p:nvPr/>
        </p:nvSpPr>
        <p:spPr>
          <a:xfrm>
            <a:off x="8857384" y="2235800"/>
            <a:ext cx="640000" cy="6868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S5</a:t>
            </a:r>
            <a:endParaRPr sz="2400"/>
          </a:p>
        </p:txBody>
      </p:sp>
      <p:sp>
        <p:nvSpPr>
          <p:cNvPr id="660" name="Google Shape;660;p59"/>
          <p:cNvSpPr/>
          <p:nvPr/>
        </p:nvSpPr>
        <p:spPr>
          <a:xfrm>
            <a:off x="5682200" y="2235800"/>
            <a:ext cx="640000" cy="686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GB" sz="2400"/>
              <a:t> S3</a:t>
            </a:r>
            <a:endParaRPr sz="2400"/>
          </a:p>
        </p:txBody>
      </p:sp>
      <p:cxnSp>
        <p:nvCxnSpPr>
          <p:cNvPr id="661" name="Google Shape;661;p59"/>
          <p:cNvCxnSpPr>
            <a:stCxn id="656" idx="2"/>
            <a:endCxn id="653" idx="0"/>
          </p:cNvCxnSpPr>
          <p:nvPr/>
        </p:nvCxnSpPr>
        <p:spPr>
          <a:xfrm flipH="1">
            <a:off x="1854284" y="2922600"/>
            <a:ext cx="960400" cy="986000"/>
          </a:xfrm>
          <a:prstGeom prst="straightConnector1">
            <a:avLst/>
          </a:prstGeom>
          <a:noFill/>
          <a:ln w="9525" cap="flat" cmpd="sng">
            <a:solidFill>
              <a:srgbClr val="000000"/>
            </a:solidFill>
            <a:prstDash val="solid"/>
            <a:round/>
            <a:headEnd type="none" w="med" len="med"/>
            <a:tailEnd type="none" w="med" len="med"/>
          </a:ln>
        </p:spPr>
      </p:cxnSp>
      <p:cxnSp>
        <p:nvCxnSpPr>
          <p:cNvPr id="662" name="Google Shape;662;p59"/>
          <p:cNvCxnSpPr>
            <a:stCxn id="647" idx="0"/>
            <a:endCxn id="656" idx="2"/>
          </p:cNvCxnSpPr>
          <p:nvPr/>
        </p:nvCxnSpPr>
        <p:spPr>
          <a:xfrm rot="10800000">
            <a:off x="2814684" y="2922600"/>
            <a:ext cx="71200" cy="986000"/>
          </a:xfrm>
          <a:prstGeom prst="straightConnector1">
            <a:avLst/>
          </a:prstGeom>
          <a:noFill/>
          <a:ln w="9525" cap="flat" cmpd="sng">
            <a:solidFill>
              <a:srgbClr val="000000"/>
            </a:solidFill>
            <a:prstDash val="solid"/>
            <a:round/>
            <a:headEnd type="none" w="med" len="med"/>
            <a:tailEnd type="none" w="med" len="med"/>
          </a:ln>
        </p:spPr>
      </p:cxnSp>
      <p:cxnSp>
        <p:nvCxnSpPr>
          <p:cNvPr id="663" name="Google Shape;663;p59"/>
          <p:cNvCxnSpPr>
            <a:stCxn id="656" idx="2"/>
            <a:endCxn id="648" idx="0"/>
          </p:cNvCxnSpPr>
          <p:nvPr/>
        </p:nvCxnSpPr>
        <p:spPr>
          <a:xfrm>
            <a:off x="2814684" y="2922600"/>
            <a:ext cx="1102800" cy="986000"/>
          </a:xfrm>
          <a:prstGeom prst="straightConnector1">
            <a:avLst/>
          </a:prstGeom>
          <a:noFill/>
          <a:ln w="9525" cap="flat" cmpd="sng">
            <a:solidFill>
              <a:srgbClr val="000000"/>
            </a:solidFill>
            <a:prstDash val="solid"/>
            <a:round/>
            <a:headEnd type="none" w="med" len="med"/>
            <a:tailEnd type="none" w="med" len="med"/>
          </a:ln>
        </p:spPr>
      </p:cxnSp>
      <p:cxnSp>
        <p:nvCxnSpPr>
          <p:cNvPr id="664" name="Google Shape;664;p59"/>
          <p:cNvCxnSpPr/>
          <p:nvPr/>
        </p:nvCxnSpPr>
        <p:spPr>
          <a:xfrm>
            <a:off x="4419951" y="2922600"/>
            <a:ext cx="598400" cy="986000"/>
          </a:xfrm>
          <a:prstGeom prst="straightConnector1">
            <a:avLst/>
          </a:prstGeom>
          <a:noFill/>
          <a:ln w="9525" cap="flat" cmpd="sng">
            <a:solidFill>
              <a:srgbClr val="000000"/>
            </a:solidFill>
            <a:prstDash val="solid"/>
            <a:round/>
            <a:headEnd type="none" w="med" len="med"/>
            <a:tailEnd type="none" w="med" len="med"/>
          </a:ln>
        </p:spPr>
      </p:cxnSp>
      <p:cxnSp>
        <p:nvCxnSpPr>
          <p:cNvPr id="665" name="Google Shape;665;p59"/>
          <p:cNvCxnSpPr>
            <a:stCxn id="657" idx="2"/>
            <a:endCxn id="650" idx="0"/>
          </p:cNvCxnSpPr>
          <p:nvPr/>
        </p:nvCxnSpPr>
        <p:spPr>
          <a:xfrm>
            <a:off x="4408451" y="2922600"/>
            <a:ext cx="1687600" cy="986000"/>
          </a:xfrm>
          <a:prstGeom prst="straightConnector1">
            <a:avLst/>
          </a:prstGeom>
          <a:noFill/>
          <a:ln w="9525" cap="flat" cmpd="sng">
            <a:solidFill>
              <a:srgbClr val="000000"/>
            </a:solidFill>
            <a:prstDash val="solid"/>
            <a:round/>
            <a:headEnd type="none" w="med" len="med"/>
            <a:tailEnd type="none" w="med" len="med"/>
          </a:ln>
        </p:spPr>
      </p:cxnSp>
      <p:cxnSp>
        <p:nvCxnSpPr>
          <p:cNvPr id="666" name="Google Shape;666;p59"/>
          <p:cNvCxnSpPr>
            <a:stCxn id="657" idx="2"/>
            <a:endCxn id="651" idx="0"/>
          </p:cNvCxnSpPr>
          <p:nvPr/>
        </p:nvCxnSpPr>
        <p:spPr>
          <a:xfrm>
            <a:off x="4408451" y="2922600"/>
            <a:ext cx="2719200" cy="986000"/>
          </a:xfrm>
          <a:prstGeom prst="straightConnector1">
            <a:avLst/>
          </a:prstGeom>
          <a:noFill/>
          <a:ln w="9525" cap="flat" cmpd="sng">
            <a:solidFill>
              <a:srgbClr val="000000"/>
            </a:solidFill>
            <a:prstDash val="solid"/>
            <a:round/>
            <a:headEnd type="none" w="med" len="med"/>
            <a:tailEnd type="none" w="med" len="med"/>
          </a:ln>
        </p:spPr>
      </p:cxnSp>
      <p:cxnSp>
        <p:nvCxnSpPr>
          <p:cNvPr id="667" name="Google Shape;667;p59"/>
          <p:cNvCxnSpPr>
            <a:stCxn id="660" idx="2"/>
            <a:endCxn id="653" idx="0"/>
          </p:cNvCxnSpPr>
          <p:nvPr/>
        </p:nvCxnSpPr>
        <p:spPr>
          <a:xfrm flipH="1">
            <a:off x="1854200" y="2922600"/>
            <a:ext cx="4148000" cy="986000"/>
          </a:xfrm>
          <a:prstGeom prst="straightConnector1">
            <a:avLst/>
          </a:prstGeom>
          <a:noFill/>
          <a:ln w="9525" cap="flat" cmpd="sng">
            <a:solidFill>
              <a:srgbClr val="000000"/>
            </a:solidFill>
            <a:prstDash val="solid"/>
            <a:round/>
            <a:headEnd type="none" w="med" len="med"/>
            <a:tailEnd type="none" w="med" len="med"/>
          </a:ln>
        </p:spPr>
      </p:cxnSp>
      <p:cxnSp>
        <p:nvCxnSpPr>
          <p:cNvPr id="668" name="Google Shape;668;p59"/>
          <p:cNvCxnSpPr>
            <a:stCxn id="660" idx="2"/>
            <a:endCxn id="652" idx="0"/>
          </p:cNvCxnSpPr>
          <p:nvPr/>
        </p:nvCxnSpPr>
        <p:spPr>
          <a:xfrm>
            <a:off x="6002200" y="2922600"/>
            <a:ext cx="2157200" cy="986000"/>
          </a:xfrm>
          <a:prstGeom prst="straightConnector1">
            <a:avLst/>
          </a:prstGeom>
          <a:noFill/>
          <a:ln w="9525" cap="flat" cmpd="sng">
            <a:solidFill>
              <a:srgbClr val="000000"/>
            </a:solidFill>
            <a:prstDash val="solid"/>
            <a:round/>
            <a:headEnd type="none" w="med" len="med"/>
            <a:tailEnd type="none" w="med" len="med"/>
          </a:ln>
        </p:spPr>
      </p:cxnSp>
      <p:cxnSp>
        <p:nvCxnSpPr>
          <p:cNvPr id="669" name="Google Shape;669;p59"/>
          <p:cNvCxnSpPr>
            <a:stCxn id="660" idx="2"/>
            <a:endCxn id="649" idx="0"/>
          </p:cNvCxnSpPr>
          <p:nvPr/>
        </p:nvCxnSpPr>
        <p:spPr>
          <a:xfrm flipH="1">
            <a:off x="5006600" y="2922600"/>
            <a:ext cx="995600" cy="986000"/>
          </a:xfrm>
          <a:prstGeom prst="straightConnector1">
            <a:avLst/>
          </a:prstGeom>
          <a:noFill/>
          <a:ln w="9525" cap="flat" cmpd="sng">
            <a:solidFill>
              <a:srgbClr val="000000"/>
            </a:solidFill>
            <a:prstDash val="solid"/>
            <a:round/>
            <a:headEnd type="none" w="med" len="med"/>
            <a:tailEnd type="none" w="med" len="med"/>
          </a:ln>
        </p:spPr>
      </p:cxnSp>
      <p:cxnSp>
        <p:nvCxnSpPr>
          <p:cNvPr id="670" name="Google Shape;670;p59"/>
          <p:cNvCxnSpPr>
            <a:stCxn id="658" idx="2"/>
            <a:endCxn id="654" idx="0"/>
          </p:cNvCxnSpPr>
          <p:nvPr/>
        </p:nvCxnSpPr>
        <p:spPr>
          <a:xfrm>
            <a:off x="7662717" y="2922600"/>
            <a:ext cx="1586000" cy="986000"/>
          </a:xfrm>
          <a:prstGeom prst="straightConnector1">
            <a:avLst/>
          </a:prstGeom>
          <a:noFill/>
          <a:ln w="9525" cap="flat" cmpd="sng">
            <a:solidFill>
              <a:srgbClr val="000000"/>
            </a:solidFill>
            <a:prstDash val="solid"/>
            <a:round/>
            <a:headEnd type="none" w="med" len="med"/>
            <a:tailEnd type="none" w="med" len="med"/>
          </a:ln>
        </p:spPr>
      </p:cxnSp>
      <p:cxnSp>
        <p:nvCxnSpPr>
          <p:cNvPr id="671" name="Google Shape;671;p59"/>
          <p:cNvCxnSpPr>
            <a:stCxn id="658" idx="2"/>
            <a:endCxn id="647" idx="0"/>
          </p:cNvCxnSpPr>
          <p:nvPr/>
        </p:nvCxnSpPr>
        <p:spPr>
          <a:xfrm flipH="1">
            <a:off x="2885917" y="2922600"/>
            <a:ext cx="4776800" cy="986000"/>
          </a:xfrm>
          <a:prstGeom prst="straightConnector1">
            <a:avLst/>
          </a:prstGeom>
          <a:noFill/>
          <a:ln w="9525" cap="flat" cmpd="sng">
            <a:solidFill>
              <a:srgbClr val="000000"/>
            </a:solidFill>
            <a:prstDash val="solid"/>
            <a:round/>
            <a:headEnd type="none" w="med" len="med"/>
            <a:tailEnd type="none" w="med" len="med"/>
          </a:ln>
        </p:spPr>
      </p:cxnSp>
      <p:cxnSp>
        <p:nvCxnSpPr>
          <p:cNvPr id="672" name="Google Shape;672;p59"/>
          <p:cNvCxnSpPr>
            <a:stCxn id="658" idx="2"/>
            <a:endCxn id="649" idx="0"/>
          </p:cNvCxnSpPr>
          <p:nvPr/>
        </p:nvCxnSpPr>
        <p:spPr>
          <a:xfrm flipH="1">
            <a:off x="5006717" y="2922600"/>
            <a:ext cx="2656000" cy="986000"/>
          </a:xfrm>
          <a:prstGeom prst="straightConnector1">
            <a:avLst/>
          </a:prstGeom>
          <a:noFill/>
          <a:ln w="9525" cap="flat" cmpd="sng">
            <a:solidFill>
              <a:srgbClr val="000000"/>
            </a:solidFill>
            <a:prstDash val="solid"/>
            <a:round/>
            <a:headEnd type="none" w="med" len="med"/>
            <a:tailEnd type="none" w="med" len="med"/>
          </a:ln>
        </p:spPr>
      </p:cxnSp>
      <p:cxnSp>
        <p:nvCxnSpPr>
          <p:cNvPr id="673" name="Google Shape;673;p59"/>
          <p:cNvCxnSpPr>
            <a:stCxn id="659" idx="2"/>
            <a:endCxn id="655" idx="0"/>
          </p:cNvCxnSpPr>
          <p:nvPr/>
        </p:nvCxnSpPr>
        <p:spPr>
          <a:xfrm>
            <a:off x="9177384" y="2922600"/>
            <a:ext cx="1160400" cy="986000"/>
          </a:xfrm>
          <a:prstGeom prst="straightConnector1">
            <a:avLst/>
          </a:prstGeom>
          <a:noFill/>
          <a:ln w="9525" cap="flat" cmpd="sng">
            <a:solidFill>
              <a:srgbClr val="000000"/>
            </a:solidFill>
            <a:prstDash val="solid"/>
            <a:round/>
            <a:headEnd type="none" w="med" len="med"/>
            <a:tailEnd type="none" w="med" len="med"/>
          </a:ln>
        </p:spPr>
      </p:cxnSp>
      <p:cxnSp>
        <p:nvCxnSpPr>
          <p:cNvPr id="674" name="Google Shape;674;p59"/>
          <p:cNvCxnSpPr>
            <a:stCxn id="659" idx="2"/>
            <a:endCxn id="651" idx="0"/>
          </p:cNvCxnSpPr>
          <p:nvPr/>
        </p:nvCxnSpPr>
        <p:spPr>
          <a:xfrm flipH="1">
            <a:off x="7127784" y="2922600"/>
            <a:ext cx="2049600" cy="986000"/>
          </a:xfrm>
          <a:prstGeom prst="straightConnector1">
            <a:avLst/>
          </a:prstGeom>
          <a:noFill/>
          <a:ln w="9525" cap="flat" cmpd="sng">
            <a:solidFill>
              <a:srgbClr val="000000"/>
            </a:solidFill>
            <a:prstDash val="solid"/>
            <a:round/>
            <a:headEnd type="none" w="med" len="med"/>
            <a:tailEnd type="none" w="med" len="med"/>
          </a:ln>
        </p:spPr>
      </p:cxnSp>
      <p:cxnSp>
        <p:nvCxnSpPr>
          <p:cNvPr id="675" name="Google Shape;675;p59"/>
          <p:cNvCxnSpPr>
            <a:stCxn id="659" idx="2"/>
            <a:endCxn id="648" idx="0"/>
          </p:cNvCxnSpPr>
          <p:nvPr/>
        </p:nvCxnSpPr>
        <p:spPr>
          <a:xfrm flipH="1">
            <a:off x="3917784" y="2922600"/>
            <a:ext cx="5259600" cy="986000"/>
          </a:xfrm>
          <a:prstGeom prst="straightConnector1">
            <a:avLst/>
          </a:prstGeom>
          <a:noFill/>
          <a:ln w="9525" cap="flat" cmpd="sng">
            <a:solidFill>
              <a:srgbClr val="000000"/>
            </a:solidFill>
            <a:prstDash val="solid"/>
            <a:round/>
            <a:headEnd type="none" w="med" len="med"/>
            <a:tailEnd type="none" w="med" len="med"/>
          </a:ln>
        </p:spPr>
      </p:cxnSp>
      <p:sp>
        <p:nvSpPr>
          <p:cNvPr id="676" name="Google Shape;676;p59"/>
          <p:cNvSpPr txBox="1">
            <a:spLocks noGrp="1"/>
          </p:cNvSpPr>
          <p:nvPr>
            <p:ph idx="1"/>
          </p:nvPr>
        </p:nvSpPr>
        <p:spPr>
          <a:xfrm>
            <a:off x="838200" y="5279227"/>
            <a:ext cx="10515600" cy="1022400"/>
          </a:xfrm>
          <a:prstGeom prst="rect">
            <a:avLst/>
          </a:prstGeom>
        </p:spPr>
        <p:txBody>
          <a:bodyPr spcFirstLastPara="1" vert="horz" wrap="square" lIns="91433" tIns="45700" rIns="91433" bIns="45700" rtlCol="0" anchor="t" anchorCtr="0">
            <a:noAutofit/>
          </a:bodyPr>
          <a:lstStyle/>
          <a:p>
            <a:pPr marL="0" indent="0" algn="ctr">
              <a:spcBef>
                <a:spcPts val="1067"/>
              </a:spcBef>
              <a:spcAft>
                <a:spcPts val="2133"/>
              </a:spcAft>
              <a:buNone/>
            </a:pPr>
            <a:r>
              <a:rPr lang="en-GB" sz="2800"/>
              <a:t>Thus finally the iteration ends and we decode the erased bits. Thus decoding is complete.</a:t>
            </a:r>
            <a:endParaRPr sz="2800"/>
          </a:p>
        </p:txBody>
      </p:sp>
    </p:spTree>
    <p:extLst>
      <p:ext uri="{BB962C8B-B14F-4D97-AF65-F5344CB8AC3E}">
        <p14:creationId xmlns:p14="http://schemas.microsoft.com/office/powerpoint/2010/main" val="153282721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5BC95-9A61-42D6-889E-D19E72BED8CC}"/>
              </a:ext>
            </a:extLst>
          </p:cNvPr>
          <p:cNvSpPr>
            <a:spLocks noGrp="1"/>
          </p:cNvSpPr>
          <p:nvPr>
            <p:ph type="title"/>
          </p:nvPr>
        </p:nvSpPr>
        <p:spPr>
          <a:xfrm>
            <a:off x="-5727700" y="-82952"/>
            <a:ext cx="8610600" cy="1293028"/>
          </a:xfrm>
        </p:spPr>
        <p:txBody>
          <a:bodyPr/>
          <a:lstStyle/>
          <a:p>
            <a:r>
              <a:rPr lang="en-ZA" smtClean="0"/>
              <a:t>GRAPHS</a:t>
            </a:r>
            <a:endParaRPr lang="en-ZA" dirty="0"/>
          </a:p>
        </p:txBody>
      </p:sp>
      <p:sp>
        <p:nvSpPr>
          <p:cNvPr id="11" name="Text Placeholder 80">
            <a:extLst>
              <a:ext uri="{FF2B5EF4-FFF2-40B4-BE49-F238E27FC236}">
                <a16:creationId xmlns:a16="http://schemas.microsoft.com/office/drawing/2014/main" xmlns="" id="{9C4D3443-BA55-4194-A10B-882214472236}"/>
              </a:ext>
            </a:extLst>
          </p:cNvPr>
          <p:cNvSpPr txBox="1">
            <a:spLocks/>
          </p:cNvSpPr>
          <p:nvPr/>
        </p:nvSpPr>
        <p:spPr>
          <a:xfrm>
            <a:off x="1545088" y="1787717"/>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ZA" sz="1400" dirty="0" smtClean="0">
                <a:solidFill>
                  <a:schemeClr val="tx1"/>
                </a:solidFill>
              </a:rPr>
              <a:t>Performance of BEC DECODER</a:t>
            </a:r>
            <a:endParaRPr lang="en-ZA" sz="1400" noProof="1">
              <a:solidFill>
                <a:schemeClr val="tx1"/>
              </a:solidFill>
            </a:endParaRPr>
          </a:p>
        </p:txBody>
      </p:sp>
      <p:grpSp>
        <p:nvGrpSpPr>
          <p:cNvPr id="18" name="Group 17" title="Fund Category (Grouped)">
            <a:extLst>
              <a:ext uri="{FF2B5EF4-FFF2-40B4-BE49-F238E27FC236}">
                <a16:creationId xmlns:a16="http://schemas.microsoft.com/office/drawing/2014/main" xmlns="" id="{990D619C-FBD3-434E-BFD3-36EFCE176C70}"/>
              </a:ext>
            </a:extLst>
          </p:cNvPr>
          <p:cNvGrpSpPr/>
          <p:nvPr/>
        </p:nvGrpSpPr>
        <p:grpSpPr>
          <a:xfrm>
            <a:off x="1238263" y="5156601"/>
            <a:ext cx="2598328" cy="825485"/>
            <a:chOff x="437887" y="3305852"/>
            <a:chExt cx="2598328" cy="825485"/>
          </a:xfrm>
        </p:grpSpPr>
        <p:sp>
          <p:nvSpPr>
            <p:cNvPr id="19" name="Text Placeholder 80">
              <a:extLst>
                <a:ext uri="{FF2B5EF4-FFF2-40B4-BE49-F238E27FC236}">
                  <a16:creationId xmlns:a16="http://schemas.microsoft.com/office/drawing/2014/main" xmlns="" id="{A6878129-A39E-41EB-9E23-2A32984D7CAC}"/>
                </a:ext>
              </a:extLst>
            </p:cNvPr>
            <p:cNvSpPr txBox="1">
              <a:spLocks/>
            </p:cNvSpPr>
            <p:nvPr/>
          </p:nvSpPr>
          <p:spPr>
            <a:xfrm>
              <a:off x="437887" y="3414682"/>
              <a:ext cx="2598328"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ZA" sz="1400" noProof="1" smtClean="0">
                  <a:solidFill>
                    <a:schemeClr val="tx1"/>
                  </a:solidFill>
                </a:rPr>
                <a:t>RANDOMNESS OF RANDOM FUNCTION</a:t>
              </a:r>
              <a:endParaRPr lang="en-ZA" sz="1400" noProof="1">
                <a:solidFill>
                  <a:schemeClr val="tx1"/>
                </a:solidFill>
              </a:endParaRPr>
            </a:p>
          </p:txBody>
        </p:sp>
        <p:sp>
          <p:nvSpPr>
            <p:cNvPr id="20" name="Text Placeholder 80">
              <a:extLst>
                <a:ext uri="{FF2B5EF4-FFF2-40B4-BE49-F238E27FC236}">
                  <a16:creationId xmlns:a16="http://schemas.microsoft.com/office/drawing/2014/main" xmlns="" id="{26769ACA-7442-4E40-A854-8DF89988D616}"/>
                </a:ext>
              </a:extLst>
            </p:cNvPr>
            <p:cNvSpPr txBox="1">
              <a:spLocks/>
            </p:cNvSpPr>
            <p:nvPr/>
          </p:nvSpPr>
          <p:spPr>
            <a:xfrm>
              <a:off x="635303" y="3305852"/>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endParaRPr lang="en-ZA" dirty="0">
                <a:solidFill>
                  <a:schemeClr val="bg1"/>
                </a:solidFill>
              </a:endParaRPr>
            </a:p>
          </p:txBody>
        </p:sp>
      </p:grpSp>
      <p:grpSp>
        <p:nvGrpSpPr>
          <p:cNvPr id="14" name="Group 13" title="Fund Category (Grouped)">
            <a:extLst>
              <a:ext uri="{FF2B5EF4-FFF2-40B4-BE49-F238E27FC236}">
                <a16:creationId xmlns:a16="http://schemas.microsoft.com/office/drawing/2014/main" xmlns="" id="{B1EA58AE-DF29-4AFB-8B2D-5941C37C8B1C}"/>
              </a:ext>
            </a:extLst>
          </p:cNvPr>
          <p:cNvGrpSpPr/>
          <p:nvPr/>
        </p:nvGrpSpPr>
        <p:grpSpPr>
          <a:xfrm>
            <a:off x="8210553" y="1289053"/>
            <a:ext cx="2391394" cy="1123384"/>
            <a:chOff x="635303" y="5188432"/>
            <a:chExt cx="2391394" cy="1123384"/>
          </a:xfrm>
        </p:grpSpPr>
        <p:sp>
          <p:nvSpPr>
            <p:cNvPr id="15" name="Text Placeholder 80">
              <a:extLst>
                <a:ext uri="{FF2B5EF4-FFF2-40B4-BE49-F238E27FC236}">
                  <a16:creationId xmlns:a16="http://schemas.microsoft.com/office/drawing/2014/main" xmlns="" id="{5CC120CE-241B-46BF-81A1-D0E5864C86E8}"/>
                </a:ext>
              </a:extLst>
            </p:cNvPr>
            <p:cNvSpPr txBox="1">
              <a:spLocks/>
            </p:cNvSpPr>
            <p:nvPr/>
          </p:nvSpPr>
          <p:spPr>
            <a:xfrm>
              <a:off x="635303" y="5595161"/>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1400" dirty="0">
                  <a:solidFill>
                    <a:schemeClr val="tx1"/>
                  </a:solidFill>
                </a:rPr>
                <a:t>Performance of </a:t>
              </a:r>
              <a:r>
                <a:rPr lang="en-ZA" sz="1400" dirty="0" smtClean="0">
                  <a:solidFill>
                    <a:schemeClr val="tx1"/>
                  </a:solidFill>
                </a:rPr>
                <a:t>BSC </a:t>
              </a:r>
              <a:r>
                <a:rPr lang="en-ZA" sz="1400" dirty="0">
                  <a:solidFill>
                    <a:schemeClr val="tx1"/>
                  </a:solidFill>
                </a:rPr>
                <a:t>DECODER</a:t>
              </a:r>
              <a:endParaRPr lang="en-ZA" sz="1400" noProof="1">
                <a:solidFill>
                  <a:schemeClr val="tx1"/>
                </a:solidFill>
              </a:endParaRPr>
            </a:p>
            <a:p>
              <a:pPr marL="0" indent="0">
                <a:buNone/>
              </a:pPr>
              <a:endParaRPr lang="en-ZA" sz="1400" noProof="1">
                <a:solidFill>
                  <a:schemeClr val="bg1"/>
                </a:solidFill>
              </a:endParaRPr>
            </a:p>
          </p:txBody>
        </p:sp>
        <p:sp>
          <p:nvSpPr>
            <p:cNvPr id="16" name="Text Placeholder 80">
              <a:extLst>
                <a:ext uri="{FF2B5EF4-FFF2-40B4-BE49-F238E27FC236}">
                  <a16:creationId xmlns:a16="http://schemas.microsoft.com/office/drawing/2014/main" xmlns="" id="{2967B6E6-8BEF-4CB1-8225-6569B5BC6BEC}"/>
                </a:ext>
              </a:extLst>
            </p:cNvPr>
            <p:cNvSpPr txBox="1">
              <a:spLocks/>
            </p:cNvSpPr>
            <p:nvPr/>
          </p:nvSpPr>
          <p:spPr>
            <a:xfrm>
              <a:off x="635303" y="5188432"/>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dirty="0">
                  <a:solidFill>
                    <a:schemeClr val="bg1"/>
                  </a:solidFill>
                </a:rPr>
                <a:t>Fund Category</a:t>
              </a:r>
            </a:p>
          </p:txBody>
        </p:sp>
      </p:grpSp>
      <p:grpSp>
        <p:nvGrpSpPr>
          <p:cNvPr id="6" name="Group 5" title="Fund Category (Grouped)">
            <a:extLst>
              <a:ext uri="{FF2B5EF4-FFF2-40B4-BE49-F238E27FC236}">
                <a16:creationId xmlns:a16="http://schemas.microsoft.com/office/drawing/2014/main" xmlns="" id="{059A3F79-6A32-438A-BEFD-DD7037DBEFCC}"/>
              </a:ext>
            </a:extLst>
          </p:cNvPr>
          <p:cNvGrpSpPr/>
          <p:nvPr/>
        </p:nvGrpSpPr>
        <p:grpSpPr>
          <a:xfrm>
            <a:off x="8210553" y="5099217"/>
            <a:ext cx="2671873" cy="1109634"/>
            <a:chOff x="8881417" y="2909603"/>
            <a:chExt cx="2671873" cy="1109634"/>
          </a:xfrm>
        </p:grpSpPr>
        <p:sp>
          <p:nvSpPr>
            <p:cNvPr id="7" name="Text Placeholder 80">
              <a:extLst>
                <a:ext uri="{FF2B5EF4-FFF2-40B4-BE49-F238E27FC236}">
                  <a16:creationId xmlns:a16="http://schemas.microsoft.com/office/drawing/2014/main" xmlns="" id="{7B15D9A6-030E-40B4-B9A4-32A3302EF94F}"/>
                </a:ext>
              </a:extLst>
            </p:cNvPr>
            <p:cNvSpPr txBox="1">
              <a:spLocks/>
            </p:cNvSpPr>
            <p:nvPr/>
          </p:nvSpPr>
          <p:spPr>
            <a:xfrm>
              <a:off x="8881417" y="3114647"/>
              <a:ext cx="2671873" cy="904590"/>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1400" smtClean="0">
                  <a:solidFill>
                    <a:schemeClr val="tx1"/>
                  </a:solidFill>
                </a:rPr>
                <a:t>LDPC </a:t>
              </a:r>
              <a:endParaRPr lang="en-ZA" sz="1400" noProof="1">
                <a:solidFill>
                  <a:schemeClr val="tx1"/>
                </a:solidFill>
              </a:endParaRPr>
            </a:p>
            <a:p>
              <a:pPr marL="0" indent="0">
                <a:buNone/>
              </a:pPr>
              <a:endParaRPr lang="en-ZA" sz="1400" noProof="1">
                <a:solidFill>
                  <a:schemeClr val="bg1"/>
                </a:solidFill>
              </a:endParaRPr>
            </a:p>
          </p:txBody>
        </p:sp>
        <p:sp>
          <p:nvSpPr>
            <p:cNvPr id="8" name="Text Placeholder 80">
              <a:extLst>
                <a:ext uri="{FF2B5EF4-FFF2-40B4-BE49-F238E27FC236}">
                  <a16:creationId xmlns:a16="http://schemas.microsoft.com/office/drawing/2014/main" xmlns="" id="{78127210-F620-4F8A-89B7-C0962F01ABC5}"/>
                </a:ext>
              </a:extLst>
            </p:cNvPr>
            <p:cNvSpPr txBox="1">
              <a:spLocks/>
            </p:cNvSpPr>
            <p:nvPr/>
          </p:nvSpPr>
          <p:spPr>
            <a:xfrm>
              <a:off x="8967861" y="2909603"/>
              <a:ext cx="2391393"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dirty="0">
                  <a:solidFill>
                    <a:schemeClr val="bg1"/>
                  </a:solidFill>
                </a:rPr>
                <a:t>Fund Category</a:t>
              </a:r>
            </a:p>
          </p:txBody>
        </p:sp>
      </p:grpSp>
      <p:sp>
        <p:nvSpPr>
          <p:cNvPr id="36" name="Oval 35" descr="decorative element">
            <a:extLst>
              <a:ext uri="{FF2B5EF4-FFF2-40B4-BE49-F238E27FC236}">
                <a16:creationId xmlns:a16="http://schemas.microsoft.com/office/drawing/2014/main" xmlns="" id="{55CD0478-9252-47FB-9703-B19F43291869}"/>
              </a:ext>
              <a:ext uri="{C183D7F6-B498-43B3-948B-1728B52AA6E4}">
                <adec:decorative xmlns:adec="http://schemas.microsoft.com/office/drawing/2017/decorative" xmlns="" val="1"/>
              </a:ext>
            </a:extLst>
          </p:cNvPr>
          <p:cNvSpPr/>
          <p:nvPr/>
        </p:nvSpPr>
        <p:spPr>
          <a:xfrm>
            <a:off x="4756673" y="2252973"/>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graphicFrame>
        <p:nvGraphicFramePr>
          <p:cNvPr id="5" name="Chart 4" title="Funding Chart">
            <a:extLst>
              <a:ext uri="{FF2B5EF4-FFF2-40B4-BE49-F238E27FC236}">
                <a16:creationId xmlns:a16="http://schemas.microsoft.com/office/drawing/2014/main" xmlns="" id="{6B5B5567-9EC0-4D32-9FDA-A396C361FC5A}"/>
              </a:ext>
            </a:extLst>
          </p:cNvPr>
          <p:cNvGraphicFramePr/>
          <p:nvPr>
            <p:extLst>
              <p:ext uri="{D42A27DB-BD31-4B8C-83A1-F6EECF244321}">
                <p14:modId xmlns:p14="http://schemas.microsoft.com/office/powerpoint/2010/main" val="1600167273"/>
              </p:ext>
            </p:extLst>
          </p:nvPr>
        </p:nvGraphicFramePr>
        <p:xfrm>
          <a:off x="4708857" y="2244534"/>
          <a:ext cx="2774286" cy="2737622"/>
        </p:xfrm>
        <a:graphic>
          <a:graphicData uri="http://schemas.openxmlformats.org/drawingml/2006/chart">
            <c:chart xmlns:c="http://schemas.openxmlformats.org/drawingml/2006/chart" xmlns:r="http://schemas.openxmlformats.org/officeDocument/2006/relationships" r:id="rId2"/>
          </a:graphicData>
        </a:graphic>
      </p:graphicFrame>
      <p:grpSp>
        <p:nvGrpSpPr>
          <p:cNvPr id="39" name="Group 38" descr="Callout Arrow">
            <a:extLst>
              <a:ext uri="{FF2B5EF4-FFF2-40B4-BE49-F238E27FC236}">
                <a16:creationId xmlns:a16="http://schemas.microsoft.com/office/drawing/2014/main" xmlns="" id="{9DAC4825-9A54-42A2-962A-529509E88C7A}"/>
              </a:ext>
            </a:extLst>
          </p:cNvPr>
          <p:cNvGrpSpPr/>
          <p:nvPr/>
        </p:nvGrpSpPr>
        <p:grpSpPr>
          <a:xfrm>
            <a:off x="7082870" y="1827903"/>
            <a:ext cx="959302" cy="369173"/>
            <a:chOff x="7082870" y="1827903"/>
            <a:chExt cx="959302" cy="369173"/>
          </a:xfrm>
        </p:grpSpPr>
        <p:grpSp>
          <p:nvGrpSpPr>
            <p:cNvPr id="22" name="Group 21" descr="Callout arrows&#10;">
              <a:extLst>
                <a:ext uri="{FF2B5EF4-FFF2-40B4-BE49-F238E27FC236}">
                  <a16:creationId xmlns:a16="http://schemas.microsoft.com/office/drawing/2014/main" xmlns="" id="{286F7A2F-659A-4006-8D19-8ED4E02D58D6}"/>
                </a:ext>
              </a:extLst>
            </p:cNvPr>
            <p:cNvGrpSpPr/>
            <p:nvPr/>
          </p:nvGrpSpPr>
          <p:grpSpPr>
            <a:xfrm>
              <a:off x="7206959" y="1827903"/>
              <a:ext cx="835213" cy="340983"/>
              <a:chOff x="10085433" y="2368574"/>
              <a:chExt cx="1470538" cy="648934"/>
            </a:xfrm>
          </p:grpSpPr>
          <p:cxnSp>
            <p:nvCxnSpPr>
              <p:cNvPr id="23" name="Straight Connector 22">
                <a:extLst>
                  <a:ext uri="{FF2B5EF4-FFF2-40B4-BE49-F238E27FC236}">
                    <a16:creationId xmlns:a16="http://schemas.microsoft.com/office/drawing/2014/main" xmlns="" id="{D84E44BF-58C4-4DA8-B6B1-C9E9A39EB246}"/>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13AFC16D-113E-464A-BC6B-A0684D4FEE9D}"/>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xmlns="" id="{952D9B15-BAD5-4589-9448-485063A71209}"/>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40" name="Group 39" descr="Callout Arrow">
            <a:extLst>
              <a:ext uri="{FF2B5EF4-FFF2-40B4-BE49-F238E27FC236}">
                <a16:creationId xmlns:a16="http://schemas.microsoft.com/office/drawing/2014/main" xmlns="" id="{71EA6190-6EC5-43F9-B1F3-CFD84A0B1B28}"/>
              </a:ext>
            </a:extLst>
          </p:cNvPr>
          <p:cNvGrpSpPr/>
          <p:nvPr/>
        </p:nvGrpSpPr>
        <p:grpSpPr>
          <a:xfrm flipV="1">
            <a:off x="7082870" y="5066749"/>
            <a:ext cx="959302" cy="369173"/>
            <a:chOff x="7082870" y="1827903"/>
            <a:chExt cx="959302" cy="369173"/>
          </a:xfrm>
        </p:grpSpPr>
        <p:grpSp>
          <p:nvGrpSpPr>
            <p:cNvPr id="41" name="Group 40" descr="Callout arrows&#10;">
              <a:extLst>
                <a:ext uri="{FF2B5EF4-FFF2-40B4-BE49-F238E27FC236}">
                  <a16:creationId xmlns:a16="http://schemas.microsoft.com/office/drawing/2014/main" xmlns="" id="{66F2F9DE-5AA0-4D39-A6ED-143F9CE93555}"/>
                </a:ext>
              </a:extLst>
            </p:cNvPr>
            <p:cNvGrpSpPr/>
            <p:nvPr/>
          </p:nvGrpSpPr>
          <p:grpSpPr>
            <a:xfrm>
              <a:off x="7206959" y="1827903"/>
              <a:ext cx="835213" cy="340983"/>
              <a:chOff x="10085433" y="2368574"/>
              <a:chExt cx="1470538" cy="648934"/>
            </a:xfrm>
          </p:grpSpPr>
          <p:cxnSp>
            <p:nvCxnSpPr>
              <p:cNvPr id="43" name="Straight Connector 42">
                <a:extLst>
                  <a:ext uri="{FF2B5EF4-FFF2-40B4-BE49-F238E27FC236}">
                    <a16:creationId xmlns:a16="http://schemas.microsoft.com/office/drawing/2014/main" xmlns="" id="{960185B8-C077-4BA0-8860-920CFE0747C9}"/>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7AF601F2-F361-47E6-AE42-E3EF48D83FB7}"/>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xmlns="" id="{356B49CC-05C2-4BBD-B39E-15C55FE78A80}"/>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45" name="Group 44" descr="Callout Arrow">
            <a:extLst>
              <a:ext uri="{FF2B5EF4-FFF2-40B4-BE49-F238E27FC236}">
                <a16:creationId xmlns:a16="http://schemas.microsoft.com/office/drawing/2014/main" xmlns="" id="{86C9F581-3561-4AF1-B390-F754274458A3}"/>
              </a:ext>
            </a:extLst>
          </p:cNvPr>
          <p:cNvGrpSpPr/>
          <p:nvPr/>
        </p:nvGrpSpPr>
        <p:grpSpPr>
          <a:xfrm flipH="1">
            <a:off x="4178480" y="1827903"/>
            <a:ext cx="959302" cy="369173"/>
            <a:chOff x="7082870" y="1827903"/>
            <a:chExt cx="959302" cy="369173"/>
          </a:xfrm>
        </p:grpSpPr>
        <p:grpSp>
          <p:nvGrpSpPr>
            <p:cNvPr id="46" name="Group 45" descr="Callout arrows&#10;">
              <a:extLst>
                <a:ext uri="{FF2B5EF4-FFF2-40B4-BE49-F238E27FC236}">
                  <a16:creationId xmlns:a16="http://schemas.microsoft.com/office/drawing/2014/main" xmlns="" id="{492B50D1-B419-43E7-A92D-38271989B5C0}"/>
                </a:ext>
              </a:extLst>
            </p:cNvPr>
            <p:cNvGrpSpPr/>
            <p:nvPr/>
          </p:nvGrpSpPr>
          <p:grpSpPr>
            <a:xfrm>
              <a:off x="7206959" y="1827903"/>
              <a:ext cx="835213" cy="340983"/>
              <a:chOff x="10085433" y="2368574"/>
              <a:chExt cx="1470538" cy="648934"/>
            </a:xfrm>
          </p:grpSpPr>
          <p:cxnSp>
            <p:nvCxnSpPr>
              <p:cNvPr id="48" name="Straight Connector 47">
                <a:extLst>
                  <a:ext uri="{FF2B5EF4-FFF2-40B4-BE49-F238E27FC236}">
                    <a16:creationId xmlns:a16="http://schemas.microsoft.com/office/drawing/2014/main" xmlns="" id="{166DF3B1-4CA4-46BB-993E-ADBC3C43BF64}"/>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FC70BFDC-AC34-4AD2-9960-C2A33D486C39}"/>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7" name="Oval 46">
              <a:extLst>
                <a:ext uri="{FF2B5EF4-FFF2-40B4-BE49-F238E27FC236}">
                  <a16:creationId xmlns:a16="http://schemas.microsoft.com/office/drawing/2014/main" xmlns="" id="{6C04D7A7-0079-418A-AC4E-6DFCC53AFA9E}"/>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50" name="Group 49" descr="Callout Arrow">
            <a:extLst>
              <a:ext uri="{FF2B5EF4-FFF2-40B4-BE49-F238E27FC236}">
                <a16:creationId xmlns:a16="http://schemas.microsoft.com/office/drawing/2014/main" xmlns="" id="{955A3937-3310-466D-B857-84EEB74A8DA4}"/>
              </a:ext>
            </a:extLst>
          </p:cNvPr>
          <p:cNvGrpSpPr/>
          <p:nvPr/>
        </p:nvGrpSpPr>
        <p:grpSpPr>
          <a:xfrm flipH="1" flipV="1">
            <a:off x="4178480" y="5066749"/>
            <a:ext cx="959302" cy="369173"/>
            <a:chOff x="7082870" y="1827903"/>
            <a:chExt cx="959302" cy="369173"/>
          </a:xfrm>
        </p:grpSpPr>
        <p:grpSp>
          <p:nvGrpSpPr>
            <p:cNvPr id="51" name="Group 50" descr="Callout arrows&#10;">
              <a:extLst>
                <a:ext uri="{FF2B5EF4-FFF2-40B4-BE49-F238E27FC236}">
                  <a16:creationId xmlns:a16="http://schemas.microsoft.com/office/drawing/2014/main" xmlns="" id="{220B0A39-BA1C-4DFE-9E39-CCBDD1A596C4}"/>
                </a:ext>
              </a:extLst>
            </p:cNvPr>
            <p:cNvGrpSpPr/>
            <p:nvPr/>
          </p:nvGrpSpPr>
          <p:grpSpPr>
            <a:xfrm>
              <a:off x="7206959" y="1827903"/>
              <a:ext cx="835213" cy="340983"/>
              <a:chOff x="10085433" y="2368574"/>
              <a:chExt cx="1470538" cy="648934"/>
            </a:xfrm>
          </p:grpSpPr>
          <p:cxnSp>
            <p:nvCxnSpPr>
              <p:cNvPr id="53" name="Straight Connector 52">
                <a:extLst>
                  <a:ext uri="{FF2B5EF4-FFF2-40B4-BE49-F238E27FC236}">
                    <a16:creationId xmlns:a16="http://schemas.microsoft.com/office/drawing/2014/main" xmlns="" id="{B85D25C6-382E-4A5F-8399-A22D1C63889B}"/>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860122E-3990-48D0-86B2-3056DC0DADE5}"/>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2" name="Oval 51">
              <a:extLst>
                <a:ext uri="{FF2B5EF4-FFF2-40B4-BE49-F238E27FC236}">
                  <a16:creationId xmlns:a16="http://schemas.microsoft.com/office/drawing/2014/main" xmlns="" id="{3CDB5B86-E839-4BE9-B171-006C5C5A04C6}"/>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Tree>
    <p:extLst>
      <p:ext uri="{BB962C8B-B14F-4D97-AF65-F5344CB8AC3E}">
        <p14:creationId xmlns:p14="http://schemas.microsoft.com/office/powerpoint/2010/main" val="114120495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xmlns="" id="{FC656809-C200-4C4D-A028-0B235315BF11}"/>
              </a:ext>
            </a:extLst>
          </p:cNvPr>
          <p:cNvGraphicFramePr>
            <a:graphicFrameLocks noGrp="1"/>
          </p:cNvGraphicFramePr>
          <p:nvPr>
            <p:ph idx="1"/>
            <p:extLst/>
          </p:nvPr>
        </p:nvGraphicFramePr>
        <p:xfrm>
          <a:off x="838199" y="2293982"/>
          <a:ext cx="10517156" cy="3864224"/>
        </p:xfrm>
        <a:graphic>
          <a:graphicData uri="http://schemas.openxmlformats.org/drawingml/2006/table">
            <a:tbl>
              <a:tblPr firstRow="1" bandRow="1">
                <a:tableStyleId>{00A15C55-8517-42AA-B614-E9B94910E393}</a:tableStyleId>
              </a:tblPr>
              <a:tblGrid>
                <a:gridCol w="5258578">
                  <a:extLst>
                    <a:ext uri="{9D8B030D-6E8A-4147-A177-3AD203B41FA5}">
                      <a16:colId xmlns:a16="http://schemas.microsoft.com/office/drawing/2014/main" xmlns="" val="518950497"/>
                    </a:ext>
                  </a:extLst>
                </a:gridCol>
                <a:gridCol w="5258578">
                  <a:extLst>
                    <a:ext uri="{9D8B030D-6E8A-4147-A177-3AD203B41FA5}">
                      <a16:colId xmlns:a16="http://schemas.microsoft.com/office/drawing/2014/main" xmlns="" val="2285848130"/>
                    </a:ext>
                  </a:extLst>
                </a:gridCol>
              </a:tblGrid>
              <a:tr h="764351">
                <a:tc>
                  <a:txBody>
                    <a:bodyPr/>
                    <a:lstStyle/>
                    <a:p>
                      <a:pPr algn="ctr"/>
                      <a:r>
                        <a:rPr lang="en-US" dirty="0"/>
                        <a:t>NO. OF BITS IN ERROR</a:t>
                      </a:r>
                    </a:p>
                  </a:txBody>
                  <a:tcPr/>
                </a:tc>
                <a:tc>
                  <a:txBody>
                    <a:bodyPr/>
                    <a:lstStyle/>
                    <a:p>
                      <a:pPr algn="ctr"/>
                      <a:r>
                        <a:rPr lang="en-US" dirty="0"/>
                        <a:t>PROBABILITY OF NOT ABLE TO DECODE THE RECEIVED MESSAGE</a:t>
                      </a:r>
                    </a:p>
                  </a:txBody>
                  <a:tcPr/>
                </a:tc>
                <a:extLst>
                  <a:ext uri="{0D108BD9-81ED-4DB2-BD59-A6C34878D82A}">
                    <a16:rowId xmlns:a16="http://schemas.microsoft.com/office/drawing/2014/main" xmlns="" val="1396063658"/>
                  </a:ext>
                </a:extLst>
              </a:tr>
              <a:tr h="442839">
                <a:tc>
                  <a:txBody>
                    <a:bodyPr/>
                    <a:lstStyle/>
                    <a:p>
                      <a:pPr algn="ctr"/>
                      <a:r>
                        <a:rPr lang="en-US" dirty="0"/>
                        <a:t>&lt;=3</a:t>
                      </a:r>
                    </a:p>
                  </a:txBody>
                  <a:tcPr/>
                </a:tc>
                <a:tc>
                  <a:txBody>
                    <a:bodyPr/>
                    <a:lstStyle/>
                    <a:p>
                      <a:pPr algn="ctr"/>
                      <a:r>
                        <a:rPr lang="en-US" dirty="0"/>
                        <a:t>0</a:t>
                      </a:r>
                    </a:p>
                  </a:txBody>
                  <a:tcPr/>
                </a:tc>
                <a:extLst>
                  <a:ext uri="{0D108BD9-81ED-4DB2-BD59-A6C34878D82A}">
                    <a16:rowId xmlns:a16="http://schemas.microsoft.com/office/drawing/2014/main" xmlns="" val="2522761448"/>
                  </a:ext>
                </a:extLst>
              </a:tr>
              <a:tr h="442839">
                <a:tc>
                  <a:txBody>
                    <a:bodyPr/>
                    <a:lstStyle/>
                    <a:p>
                      <a:pPr algn="ctr"/>
                      <a:r>
                        <a:rPr lang="en-US" dirty="0"/>
                        <a:t>4</a:t>
                      </a:r>
                    </a:p>
                  </a:txBody>
                  <a:tcPr/>
                </a:tc>
                <a:tc>
                  <a:txBody>
                    <a:bodyPr/>
                    <a:lstStyle/>
                    <a:p>
                      <a:pPr algn="ctr"/>
                      <a:r>
                        <a:rPr lang="en-US" dirty="0"/>
                        <a:t>9*(P^4).(1-P)^5</a:t>
                      </a:r>
                    </a:p>
                  </a:txBody>
                  <a:tcPr/>
                </a:tc>
                <a:extLst>
                  <a:ext uri="{0D108BD9-81ED-4DB2-BD59-A6C34878D82A}">
                    <a16:rowId xmlns:a16="http://schemas.microsoft.com/office/drawing/2014/main" xmlns="" val="1990254737"/>
                  </a:ext>
                </a:extLst>
              </a:tr>
              <a:tr h="442839">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45*(P^5).(1-P)^4</a:t>
                      </a:r>
                    </a:p>
                  </a:txBody>
                  <a:tcPr/>
                </a:tc>
                <a:extLst>
                  <a:ext uri="{0D108BD9-81ED-4DB2-BD59-A6C34878D82A}">
                    <a16:rowId xmlns:a16="http://schemas.microsoft.com/office/drawing/2014/main" xmlns="" val="3317991464"/>
                  </a:ext>
                </a:extLst>
              </a:tr>
              <a:tr h="442839">
                <a:tc>
                  <a:txBody>
                    <a:bodyPr/>
                    <a:lstStyle/>
                    <a:p>
                      <a:pPr algn="ctr"/>
                      <a:r>
                        <a:rPr lang="en-US"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84*(P^6).(1-P)^3</a:t>
                      </a:r>
                    </a:p>
                  </a:txBody>
                  <a:tcPr/>
                </a:tc>
                <a:extLst>
                  <a:ext uri="{0D108BD9-81ED-4DB2-BD59-A6C34878D82A}">
                    <a16:rowId xmlns:a16="http://schemas.microsoft.com/office/drawing/2014/main" xmlns="" val="2021739573"/>
                  </a:ext>
                </a:extLst>
              </a:tr>
              <a:tr h="442839">
                <a:tc>
                  <a:txBody>
                    <a:bodyPr/>
                    <a:lstStyle/>
                    <a:p>
                      <a:pPr algn="ctr"/>
                      <a:r>
                        <a:rPr lang="en-U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36*(P^7).(1-P)^2</a:t>
                      </a:r>
                    </a:p>
                  </a:txBody>
                  <a:tcPr/>
                </a:tc>
                <a:extLst>
                  <a:ext uri="{0D108BD9-81ED-4DB2-BD59-A6C34878D82A}">
                    <a16:rowId xmlns:a16="http://schemas.microsoft.com/office/drawing/2014/main" xmlns="" val="2694777446"/>
                  </a:ext>
                </a:extLst>
              </a:tr>
              <a:tr h="442839">
                <a:tc>
                  <a:txBody>
                    <a:bodyPr/>
                    <a:lstStyle/>
                    <a:p>
                      <a:pPr algn="ctr"/>
                      <a:r>
                        <a:rPr lang="en-US"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9*(P^8).(1-P)^1</a:t>
                      </a:r>
                    </a:p>
                  </a:txBody>
                  <a:tcPr/>
                </a:tc>
                <a:extLst>
                  <a:ext uri="{0D108BD9-81ED-4DB2-BD59-A6C34878D82A}">
                    <a16:rowId xmlns:a16="http://schemas.microsoft.com/office/drawing/2014/main" xmlns="" val="1472670822"/>
                  </a:ext>
                </a:extLst>
              </a:tr>
              <a:tr h="442839">
                <a:tc>
                  <a:txBody>
                    <a:bodyPr/>
                    <a:lstStyle/>
                    <a:p>
                      <a:pPr algn="ctr"/>
                      <a:r>
                        <a:rPr lang="en-US" dirty="0"/>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1*(P^9)</a:t>
                      </a:r>
                    </a:p>
                  </a:txBody>
                  <a:tcPr/>
                </a:tc>
                <a:extLst>
                  <a:ext uri="{0D108BD9-81ED-4DB2-BD59-A6C34878D82A}">
                    <a16:rowId xmlns:a16="http://schemas.microsoft.com/office/drawing/2014/main" xmlns="" val="1591922092"/>
                  </a:ext>
                </a:extLst>
              </a:tr>
            </a:tbl>
          </a:graphicData>
        </a:graphic>
      </p:graphicFrame>
      <p:sp>
        <p:nvSpPr>
          <p:cNvPr id="8" name="TextBox 7">
            <a:extLst>
              <a:ext uri="{FF2B5EF4-FFF2-40B4-BE49-F238E27FC236}">
                <a16:creationId xmlns:a16="http://schemas.microsoft.com/office/drawing/2014/main" xmlns="" id="{07A50C3E-4C97-43EF-B725-DD80CEFE0F81}"/>
              </a:ext>
            </a:extLst>
          </p:cNvPr>
          <p:cNvSpPr txBox="1"/>
          <p:nvPr/>
        </p:nvSpPr>
        <p:spPr>
          <a:xfrm>
            <a:off x="1129004" y="606490"/>
            <a:ext cx="9722498" cy="1015663"/>
          </a:xfrm>
          <a:prstGeom prst="rect">
            <a:avLst/>
          </a:prstGeom>
          <a:noFill/>
        </p:spPr>
        <p:txBody>
          <a:bodyPr wrap="square" rtlCol="0">
            <a:spAutoFit/>
          </a:bodyPr>
          <a:lstStyle/>
          <a:p>
            <a:pPr algn="ctr"/>
            <a:r>
              <a:rPr lang="en-US" sz="3000" dirty="0"/>
              <a:t>THEORETICAL </a:t>
            </a:r>
            <a:r>
              <a:rPr lang="en-US" sz="3000" dirty="0" smtClean="0"/>
              <a:t>ANALYSIS</a:t>
            </a:r>
            <a:r>
              <a:rPr lang="en-US" sz="3000" dirty="0" smtClean="0"/>
              <a:t> </a:t>
            </a:r>
            <a:r>
              <a:rPr lang="en-US" sz="3000" dirty="0"/>
              <a:t>OF BEC (9,4) PRODUCT-CODE DECODING</a:t>
            </a:r>
          </a:p>
        </p:txBody>
      </p:sp>
    </p:spTree>
    <p:extLst>
      <p:ext uri="{BB962C8B-B14F-4D97-AF65-F5344CB8AC3E}">
        <p14:creationId xmlns:p14="http://schemas.microsoft.com/office/powerpoint/2010/main" val="347059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910744"/>
          </a:xfrm>
        </p:spPr>
        <p:txBody>
          <a:bodyPr>
            <a:normAutofit/>
          </a:bodyPr>
          <a:lstStyle/>
          <a:p>
            <a:pPr algn="ctr"/>
            <a:r>
              <a:rPr lang="en-GB" sz="3600" dirty="0" smtClean="0"/>
              <a:t> </a:t>
            </a:r>
            <a:r>
              <a:rPr lang="en-GB" sz="5300" b="1" dirty="0" smtClean="0"/>
              <a:t>Overview</a:t>
            </a:r>
            <a:endParaRPr lang="en-US" sz="4800" b="1" dirty="0"/>
          </a:p>
        </p:txBody>
      </p:sp>
      <p:sp>
        <p:nvSpPr>
          <p:cNvPr id="3" name="Content Placeholder 2"/>
          <p:cNvSpPr>
            <a:spLocks noGrp="1"/>
          </p:cNvSpPr>
          <p:nvPr>
            <p:ph idx="1"/>
          </p:nvPr>
        </p:nvSpPr>
        <p:spPr>
          <a:xfrm>
            <a:off x="581192" y="2044700"/>
            <a:ext cx="11029615" cy="4660900"/>
          </a:xfrm>
        </p:spPr>
        <p:txBody>
          <a:bodyPr>
            <a:noAutofit/>
          </a:bodyPr>
          <a:lstStyle/>
          <a:p>
            <a:pPr marL="457200" lvl="0" indent="-342900">
              <a:spcBef>
                <a:spcPts val="0"/>
              </a:spcBef>
              <a:spcAft>
                <a:spcPts val="0"/>
              </a:spcAft>
              <a:buSzPts val="1800"/>
              <a:buFont typeface="Calibri"/>
              <a:buChar char="●"/>
            </a:pPr>
            <a:r>
              <a:rPr lang="en-GB" sz="2400" dirty="0" smtClean="0">
                <a:latin typeface="Avenir Next Condensed" charset="0"/>
                <a:ea typeface="Avenir Next Condensed" charset="0"/>
                <a:cs typeface="Avenir Next Condensed" charset="0"/>
                <a:sym typeface="Calibri"/>
              </a:rPr>
              <a:t>Problem Statement</a:t>
            </a:r>
            <a:endParaRPr lang="en-GB" sz="2400" dirty="0">
              <a:latin typeface="Avenir Next Condensed" charset="0"/>
              <a:ea typeface="Avenir Next Condensed" charset="0"/>
              <a:cs typeface="Avenir Next Condensed" charset="0"/>
              <a:sym typeface="Calibri"/>
            </a:endParaRPr>
          </a:p>
          <a:p>
            <a:pPr marL="457200" lvl="0" indent="-342900">
              <a:spcBef>
                <a:spcPts val="0"/>
              </a:spcBef>
              <a:spcAft>
                <a:spcPts val="0"/>
              </a:spcAft>
              <a:buSzPts val="1800"/>
              <a:buFont typeface="Calibri"/>
              <a:buChar char="●"/>
            </a:pPr>
            <a:r>
              <a:rPr lang="en-GB" sz="2400" dirty="0" smtClean="0">
                <a:latin typeface="Avenir Next Condensed" charset="0"/>
                <a:ea typeface="Avenir Next Condensed" charset="0"/>
                <a:cs typeface="Avenir Next Condensed" charset="0"/>
                <a:sym typeface="Calibri"/>
              </a:rPr>
              <a:t>Introduction </a:t>
            </a:r>
            <a:r>
              <a:rPr lang="en-GB" sz="2400" dirty="0">
                <a:latin typeface="Avenir Next Condensed" charset="0"/>
                <a:ea typeface="Avenir Next Condensed" charset="0"/>
                <a:cs typeface="Avenir Next Condensed" charset="0"/>
                <a:sym typeface="Calibri"/>
              </a:rPr>
              <a:t>to LDPC coding technique</a:t>
            </a:r>
          </a:p>
          <a:p>
            <a:pPr marL="457200" lvl="0" indent="-342900">
              <a:spcBef>
                <a:spcPts val="0"/>
              </a:spcBef>
              <a:spcAft>
                <a:spcPts val="0"/>
              </a:spcAft>
              <a:buSzPts val="1800"/>
              <a:buFont typeface="Calibri"/>
              <a:buChar char="●"/>
            </a:pPr>
            <a:r>
              <a:rPr lang="en-GB" sz="2400" dirty="0">
                <a:latin typeface="Avenir Next Condensed" charset="0"/>
                <a:ea typeface="Avenir Next Condensed" charset="0"/>
                <a:cs typeface="Avenir Next Condensed" charset="0"/>
                <a:sym typeface="Calibri"/>
              </a:rPr>
              <a:t>Introduction to Product Codes</a:t>
            </a:r>
          </a:p>
          <a:p>
            <a:pPr marL="457200" lvl="0" indent="-342900">
              <a:spcBef>
                <a:spcPts val="0"/>
              </a:spcBef>
              <a:spcAft>
                <a:spcPts val="0"/>
              </a:spcAft>
              <a:buSzPts val="1800"/>
              <a:buFont typeface="Calibri"/>
              <a:buChar char="●"/>
            </a:pPr>
            <a:r>
              <a:rPr lang="en-GB" sz="2400" dirty="0">
                <a:latin typeface="Avenir Next Condensed" charset="0"/>
                <a:ea typeface="Avenir Next Condensed" charset="0"/>
                <a:cs typeface="Avenir Next Condensed" charset="0"/>
                <a:sym typeface="Calibri"/>
              </a:rPr>
              <a:t>Encoding techniques:</a:t>
            </a:r>
          </a:p>
          <a:p>
            <a:pPr marL="914400" lvl="1" indent="-342900">
              <a:spcBef>
                <a:spcPts val="0"/>
              </a:spcBef>
              <a:spcAft>
                <a:spcPts val="0"/>
              </a:spcAft>
              <a:buSzPts val="1800"/>
              <a:buFont typeface="Calibri"/>
              <a:buChar char="○"/>
            </a:pPr>
            <a:r>
              <a:rPr lang="en-GB" sz="2400" dirty="0">
                <a:latin typeface="Avenir Next Condensed" charset="0"/>
                <a:ea typeface="Avenir Next Condensed" charset="0"/>
                <a:cs typeface="Avenir Next Condensed" charset="0"/>
                <a:sym typeface="Calibri"/>
              </a:rPr>
              <a:t>Generator Matrix and its use</a:t>
            </a:r>
          </a:p>
          <a:p>
            <a:pPr marL="914400" lvl="1" indent="-342900">
              <a:spcBef>
                <a:spcPts val="0"/>
              </a:spcBef>
              <a:spcAft>
                <a:spcPts val="0"/>
              </a:spcAft>
              <a:buSzPts val="1800"/>
              <a:buFont typeface="Calibri"/>
              <a:buChar char="○"/>
            </a:pPr>
            <a:r>
              <a:rPr lang="en-GB" sz="2400" dirty="0">
                <a:latin typeface="Avenir Next Condensed" charset="0"/>
                <a:ea typeface="Avenir Next Condensed" charset="0"/>
                <a:cs typeface="Avenir Next Condensed" charset="0"/>
                <a:sym typeface="Calibri"/>
              </a:rPr>
              <a:t>Algorithm for creating Generator Matrix</a:t>
            </a:r>
          </a:p>
          <a:p>
            <a:pPr marL="457200" lvl="0" indent="-342900">
              <a:spcBef>
                <a:spcPts val="0"/>
              </a:spcBef>
              <a:spcAft>
                <a:spcPts val="0"/>
              </a:spcAft>
              <a:buSzPts val="1800"/>
              <a:buFont typeface="Calibri"/>
              <a:buChar char="●"/>
            </a:pPr>
            <a:r>
              <a:rPr lang="en-GB" sz="2400" dirty="0">
                <a:latin typeface="Avenir Next Condensed" charset="0"/>
                <a:ea typeface="Avenir Next Condensed" charset="0"/>
                <a:cs typeface="Avenir Next Condensed" charset="0"/>
                <a:sym typeface="Calibri"/>
              </a:rPr>
              <a:t>Channels</a:t>
            </a:r>
          </a:p>
          <a:p>
            <a:pPr marL="457200" lvl="0" indent="-342900">
              <a:spcBef>
                <a:spcPts val="0"/>
              </a:spcBef>
              <a:spcAft>
                <a:spcPts val="0"/>
              </a:spcAft>
              <a:buSzPts val="1800"/>
              <a:buFont typeface="Calibri"/>
              <a:buChar char="●"/>
            </a:pPr>
            <a:r>
              <a:rPr lang="en-GB" sz="2400" dirty="0">
                <a:latin typeface="Avenir Next Condensed" charset="0"/>
                <a:ea typeface="Avenir Next Condensed" charset="0"/>
                <a:cs typeface="Avenir Next Condensed" charset="0"/>
                <a:sym typeface="Calibri"/>
              </a:rPr>
              <a:t>Decoding Techniques</a:t>
            </a:r>
          </a:p>
          <a:p>
            <a:pPr marL="914400" lvl="1" indent="-342900">
              <a:spcBef>
                <a:spcPts val="0"/>
              </a:spcBef>
              <a:spcAft>
                <a:spcPts val="0"/>
              </a:spcAft>
              <a:buSzPts val="1800"/>
              <a:buFont typeface="Calibri"/>
              <a:buChar char="○"/>
            </a:pPr>
            <a:r>
              <a:rPr lang="en-GB" sz="2400" dirty="0">
                <a:latin typeface="Avenir Next Condensed" charset="0"/>
                <a:ea typeface="Avenir Next Condensed" charset="0"/>
                <a:cs typeface="Avenir Next Condensed" charset="0"/>
                <a:sym typeface="Calibri"/>
              </a:rPr>
              <a:t>Parity Check Matrix</a:t>
            </a:r>
          </a:p>
          <a:p>
            <a:pPr marL="914400" lvl="1" indent="-342900">
              <a:spcBef>
                <a:spcPts val="0"/>
              </a:spcBef>
              <a:spcAft>
                <a:spcPts val="0"/>
              </a:spcAft>
              <a:buSzPts val="1800"/>
              <a:buFont typeface="Calibri"/>
              <a:buChar char="○"/>
            </a:pPr>
            <a:r>
              <a:rPr lang="en-GB" sz="2400" dirty="0">
                <a:latin typeface="Avenir Next Condensed" charset="0"/>
                <a:ea typeface="Avenir Next Condensed" charset="0"/>
                <a:cs typeface="Avenir Next Condensed" charset="0"/>
                <a:sym typeface="Calibri"/>
              </a:rPr>
              <a:t>Tanner Graphs</a:t>
            </a:r>
          </a:p>
          <a:p>
            <a:pPr marL="457200" lvl="0" indent="-342900">
              <a:spcBef>
                <a:spcPts val="0"/>
              </a:spcBef>
              <a:spcAft>
                <a:spcPts val="0"/>
              </a:spcAft>
              <a:buSzPts val="1800"/>
              <a:buFont typeface="Calibri"/>
              <a:buChar char="●"/>
            </a:pPr>
            <a:r>
              <a:rPr lang="en-GB" sz="2400" dirty="0">
                <a:latin typeface="Avenir Next Condensed" charset="0"/>
                <a:ea typeface="Avenir Next Condensed" charset="0"/>
                <a:cs typeface="Avenir Next Condensed" charset="0"/>
                <a:sym typeface="Calibri"/>
              </a:rPr>
              <a:t>Graphs and Inferences</a:t>
            </a:r>
          </a:p>
          <a:p>
            <a:endParaRPr lang="en-US" sz="2400"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2092783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lh4.googleusercontent.com/D39Wp1wE--CAHdAY_MznkxbBgBDXDnmzrnISNf1tlOHIqX0Ew72Nn1EgqzJGjJXDVLWJKEldK-OL5vnpvg94k5apoO9T9ghgGPuykmAr5n2xzoNHIhyhEWwY67xq93m5VzWje0KxNW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93680"/>
            <a:ext cx="11557000" cy="625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0935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pic>
        <p:nvPicPr>
          <p:cNvPr id="681" name="Google Shape;681;p60"/>
          <p:cNvPicPr preferRelativeResize="0"/>
          <p:nvPr/>
        </p:nvPicPr>
        <p:blipFill rotWithShape="1">
          <a:blip r:embed="rId3">
            <a:alphaModFix/>
          </a:blip>
          <a:srcRect l="2661" t="6054" r="2605" b="-2152"/>
          <a:stretch/>
        </p:blipFill>
        <p:spPr>
          <a:xfrm>
            <a:off x="146201" y="426300"/>
            <a:ext cx="5544900" cy="4478499"/>
          </a:xfrm>
          <a:prstGeom prst="rect">
            <a:avLst/>
          </a:prstGeom>
          <a:noFill/>
          <a:ln w="9525" cap="flat" cmpd="sng">
            <a:solidFill>
              <a:srgbClr val="000000"/>
            </a:solidFill>
            <a:prstDash val="solid"/>
            <a:round/>
            <a:headEnd type="none" w="sm" len="sm"/>
            <a:tailEnd type="none" w="sm" len="sm"/>
          </a:ln>
        </p:spPr>
      </p:pic>
      <p:sp>
        <p:nvSpPr>
          <p:cNvPr id="682" name="Google Shape;682;p60"/>
          <p:cNvSpPr txBox="1"/>
          <p:nvPr/>
        </p:nvSpPr>
        <p:spPr>
          <a:xfrm>
            <a:off x="217800" y="5225132"/>
            <a:ext cx="5694000" cy="123916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GB" sz="2400" dirty="0">
                <a:latin typeface="Old Standard TT"/>
                <a:ea typeface="Old Standard TT"/>
                <a:cs typeface="Old Standard TT"/>
                <a:sym typeface="Old Standard TT"/>
              </a:rPr>
              <a:t>For </a:t>
            </a:r>
            <a:r>
              <a:rPr lang="en-GB" sz="2400" i="1" dirty="0">
                <a:latin typeface="Old Standard TT"/>
                <a:ea typeface="Old Standard TT"/>
                <a:cs typeface="Old Standard TT"/>
                <a:sym typeface="Old Standard TT"/>
              </a:rPr>
              <a:t>100X100</a:t>
            </a:r>
            <a:r>
              <a:rPr lang="en-GB" sz="2400" dirty="0">
                <a:latin typeface="Old Standard TT"/>
                <a:ea typeface="Old Standard TT"/>
                <a:cs typeface="Old Standard TT"/>
                <a:sym typeface="Old Standard TT"/>
              </a:rPr>
              <a:t> iteration (probabilities from 0-1 with gap of </a:t>
            </a:r>
            <a:r>
              <a:rPr lang="en-GB" sz="2400" u="sng" dirty="0">
                <a:latin typeface="Old Standard TT"/>
                <a:ea typeface="Old Standard TT"/>
                <a:cs typeface="Old Standard TT"/>
                <a:sym typeface="Old Standard TT"/>
              </a:rPr>
              <a:t>0.01</a:t>
            </a:r>
            <a:r>
              <a:rPr lang="en-GB" sz="2400" dirty="0">
                <a:latin typeface="Old Standard TT"/>
                <a:ea typeface="Old Standard TT"/>
                <a:cs typeface="Old Standard TT"/>
                <a:sym typeface="Old Standard TT"/>
              </a:rPr>
              <a:t> and for each probability 100 iterations.)</a:t>
            </a:r>
            <a:endParaRPr sz="2400" dirty="0">
              <a:latin typeface="Old Standard TT"/>
              <a:ea typeface="Old Standard TT"/>
              <a:cs typeface="Old Standard TT"/>
              <a:sym typeface="Old Standard TT"/>
            </a:endParaRPr>
          </a:p>
        </p:txBody>
      </p:sp>
      <p:pic>
        <p:nvPicPr>
          <p:cNvPr id="683" name="Google Shape;683;p60"/>
          <p:cNvPicPr preferRelativeResize="0"/>
          <p:nvPr/>
        </p:nvPicPr>
        <p:blipFill>
          <a:blip r:embed="rId4">
            <a:alphaModFix/>
          </a:blip>
          <a:stretch>
            <a:fillRect/>
          </a:stretch>
        </p:blipFill>
        <p:spPr>
          <a:xfrm>
            <a:off x="6407334" y="292300"/>
            <a:ext cx="5624665" cy="4612501"/>
          </a:xfrm>
          <a:prstGeom prst="rect">
            <a:avLst/>
          </a:prstGeom>
          <a:noFill/>
          <a:ln w="9525" cap="flat" cmpd="sng">
            <a:solidFill>
              <a:srgbClr val="000000"/>
            </a:solidFill>
            <a:prstDash val="solid"/>
            <a:round/>
            <a:headEnd type="none" w="sm" len="sm"/>
            <a:tailEnd type="none" w="sm" len="sm"/>
          </a:ln>
        </p:spPr>
      </p:pic>
      <p:sp>
        <p:nvSpPr>
          <p:cNvPr id="684" name="Google Shape;684;p60"/>
          <p:cNvSpPr txBox="1"/>
          <p:nvPr/>
        </p:nvSpPr>
        <p:spPr>
          <a:xfrm>
            <a:off x="6041967" y="5225133"/>
            <a:ext cx="6150000" cy="1239166"/>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buClr>
                <a:schemeClr val="dk1"/>
              </a:buClr>
              <a:buSzPts val="1100"/>
            </a:pPr>
            <a:r>
              <a:rPr lang="en-GB" sz="2400">
                <a:solidFill>
                  <a:schemeClr val="dk1"/>
                </a:solidFill>
                <a:latin typeface="Old Standard TT"/>
                <a:ea typeface="Old Standard TT"/>
                <a:cs typeface="Old Standard TT"/>
                <a:sym typeface="Old Standard TT"/>
              </a:rPr>
              <a:t>For </a:t>
            </a:r>
            <a:r>
              <a:rPr lang="en-GB" sz="2400" i="1">
                <a:solidFill>
                  <a:schemeClr val="dk1"/>
                </a:solidFill>
                <a:latin typeface="Old Standard TT"/>
                <a:ea typeface="Old Standard TT"/>
                <a:cs typeface="Old Standard TT"/>
                <a:sym typeface="Old Standard TT"/>
              </a:rPr>
              <a:t>1000X10000</a:t>
            </a:r>
            <a:r>
              <a:rPr lang="en-GB" sz="2400">
                <a:solidFill>
                  <a:schemeClr val="dk1"/>
                </a:solidFill>
                <a:latin typeface="Old Standard TT"/>
                <a:ea typeface="Old Standard TT"/>
                <a:cs typeface="Old Standard TT"/>
                <a:sym typeface="Old Standard TT"/>
              </a:rPr>
              <a:t> iteration (probabilities from 0-1 with gap of </a:t>
            </a:r>
            <a:r>
              <a:rPr lang="en-GB" sz="2400" u="sng">
                <a:solidFill>
                  <a:schemeClr val="dk1"/>
                </a:solidFill>
                <a:latin typeface="Old Standard TT"/>
                <a:ea typeface="Old Standard TT"/>
                <a:cs typeface="Old Standard TT"/>
                <a:sym typeface="Old Standard TT"/>
              </a:rPr>
              <a:t>0.001</a:t>
            </a:r>
            <a:r>
              <a:rPr lang="en-GB" sz="2400">
                <a:solidFill>
                  <a:schemeClr val="dk1"/>
                </a:solidFill>
                <a:latin typeface="Old Standard TT"/>
                <a:ea typeface="Old Standard TT"/>
                <a:cs typeface="Old Standard TT"/>
                <a:sym typeface="Old Standard TT"/>
              </a:rPr>
              <a:t> and for each probability 10000 iterations.)</a:t>
            </a:r>
            <a:endParaRPr sz="2400" dirty="0">
              <a:solidFill>
                <a:schemeClr val="dk1"/>
              </a:solidFill>
              <a:latin typeface="Old Standard TT"/>
              <a:ea typeface="Old Standard TT"/>
              <a:cs typeface="Old Standard TT"/>
              <a:sym typeface="Old Standard TT"/>
            </a:endParaRPr>
          </a:p>
          <a:p>
            <a:endParaRPr sz="2400" dirty="0">
              <a:latin typeface="Old Standard TT"/>
              <a:ea typeface="Old Standard TT"/>
              <a:cs typeface="Old Standard TT"/>
              <a:sym typeface="Old Standard TT"/>
            </a:endParaRPr>
          </a:p>
        </p:txBody>
      </p:sp>
      <p:sp>
        <p:nvSpPr>
          <p:cNvPr id="685" name="Google Shape;685;p60"/>
          <p:cNvSpPr/>
          <p:nvPr/>
        </p:nvSpPr>
        <p:spPr>
          <a:xfrm>
            <a:off x="5006235" y="2299075"/>
            <a:ext cx="1420099" cy="366474"/>
          </a:xfrm>
          <a:prstGeom prst="rightArrow">
            <a:avLst>
              <a:gd name="adj1" fmla="val 50000"/>
              <a:gd name="adj2" fmla="val 50000"/>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TextBox 6"/>
          <p:cNvSpPr txBox="1"/>
          <p:nvPr/>
        </p:nvSpPr>
        <p:spPr>
          <a:xfrm>
            <a:off x="3473400" y="-35365"/>
            <a:ext cx="4876800" cy="461665"/>
          </a:xfrm>
          <a:prstGeom prst="rect">
            <a:avLst/>
          </a:prstGeom>
          <a:noFill/>
        </p:spPr>
        <p:txBody>
          <a:bodyPr wrap="square" rtlCol="0">
            <a:spAutoFit/>
          </a:bodyPr>
          <a:lstStyle/>
          <a:p>
            <a:pPr algn="ctr"/>
            <a:r>
              <a:rPr lang="en-US" sz="2400" dirty="0" smtClean="0"/>
              <a:t>BEC</a:t>
            </a:r>
            <a:endParaRPr lang="en-US" sz="2400" dirty="0"/>
          </a:p>
        </p:txBody>
      </p:sp>
    </p:spTree>
    <p:extLst>
      <p:ext uri="{BB962C8B-B14F-4D97-AF65-F5344CB8AC3E}">
        <p14:creationId xmlns:p14="http://schemas.microsoft.com/office/powerpoint/2010/main" val="12051359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690" name="Google Shape;690;p61"/>
          <p:cNvPicPr preferRelativeResize="0"/>
          <p:nvPr/>
        </p:nvPicPr>
        <p:blipFill rotWithShape="1">
          <a:blip r:embed="rId3">
            <a:alphaModFix/>
          </a:blip>
          <a:srcRect t="4988"/>
          <a:stretch/>
        </p:blipFill>
        <p:spPr>
          <a:xfrm>
            <a:off x="203234" y="280134"/>
            <a:ext cx="5766333" cy="4833833"/>
          </a:xfrm>
          <a:prstGeom prst="rect">
            <a:avLst/>
          </a:prstGeom>
          <a:noFill/>
          <a:ln w="9525" cap="flat" cmpd="sng">
            <a:solidFill>
              <a:srgbClr val="000000"/>
            </a:solidFill>
            <a:prstDash val="solid"/>
            <a:round/>
            <a:headEnd type="none" w="sm" len="sm"/>
            <a:tailEnd type="none" w="sm" len="sm"/>
          </a:ln>
        </p:spPr>
      </p:pic>
      <p:pic>
        <p:nvPicPr>
          <p:cNvPr id="691" name="Google Shape;691;p61"/>
          <p:cNvPicPr preferRelativeResize="0"/>
          <p:nvPr/>
        </p:nvPicPr>
        <p:blipFill rotWithShape="1">
          <a:blip r:embed="rId4">
            <a:alphaModFix/>
          </a:blip>
          <a:srcRect t="4205"/>
          <a:stretch/>
        </p:blipFill>
        <p:spPr>
          <a:xfrm>
            <a:off x="6311134" y="297134"/>
            <a:ext cx="5766333" cy="4833833"/>
          </a:xfrm>
          <a:prstGeom prst="rect">
            <a:avLst/>
          </a:prstGeom>
          <a:noFill/>
          <a:ln w="9525" cap="flat" cmpd="sng">
            <a:solidFill>
              <a:srgbClr val="000000"/>
            </a:solidFill>
            <a:prstDash val="solid"/>
            <a:round/>
            <a:headEnd type="none" w="sm" len="sm"/>
            <a:tailEnd type="none" w="sm" len="sm"/>
          </a:ln>
        </p:spPr>
      </p:pic>
      <p:sp>
        <p:nvSpPr>
          <p:cNvPr id="692" name="Google Shape;692;p61"/>
          <p:cNvSpPr txBox="1"/>
          <p:nvPr/>
        </p:nvSpPr>
        <p:spPr>
          <a:xfrm>
            <a:off x="203167" y="5445132"/>
            <a:ext cx="5766400" cy="124776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buClr>
                <a:schemeClr val="dk1"/>
              </a:buClr>
              <a:buSzPts val="1100"/>
            </a:pPr>
            <a:r>
              <a:rPr lang="en-GB" sz="2400">
                <a:solidFill>
                  <a:schemeClr val="dk1"/>
                </a:solidFill>
                <a:latin typeface="Old Standard TT"/>
                <a:ea typeface="Old Standard TT"/>
                <a:cs typeface="Old Standard TT"/>
                <a:sym typeface="Old Standard TT"/>
              </a:rPr>
              <a:t>For 100x1000 iteration (probabilities from 0-1 with gap of .01 and for each probability 1000 iterations.)</a:t>
            </a:r>
            <a:endParaRPr sz="2400" dirty="0">
              <a:solidFill>
                <a:schemeClr val="dk1"/>
              </a:solidFill>
              <a:latin typeface="Old Standard TT"/>
              <a:ea typeface="Old Standard TT"/>
              <a:cs typeface="Old Standard TT"/>
              <a:sym typeface="Old Standard TT"/>
            </a:endParaRPr>
          </a:p>
          <a:p>
            <a:endParaRPr sz="2400" dirty="0">
              <a:latin typeface="Old Standard TT"/>
              <a:ea typeface="Old Standard TT"/>
              <a:cs typeface="Old Standard TT"/>
              <a:sym typeface="Old Standard TT"/>
            </a:endParaRPr>
          </a:p>
        </p:txBody>
      </p:sp>
      <p:sp>
        <p:nvSpPr>
          <p:cNvPr id="693" name="Google Shape;693;p61"/>
          <p:cNvSpPr txBox="1"/>
          <p:nvPr/>
        </p:nvSpPr>
        <p:spPr>
          <a:xfrm>
            <a:off x="6311133" y="5610233"/>
            <a:ext cx="5766400" cy="1247766"/>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buClr>
                <a:schemeClr val="dk1"/>
              </a:buClr>
              <a:buSzPts val="1100"/>
            </a:pPr>
            <a:r>
              <a:rPr lang="en-GB" sz="2400">
                <a:solidFill>
                  <a:schemeClr val="dk1"/>
                </a:solidFill>
                <a:latin typeface="Old Standard TT"/>
                <a:ea typeface="Old Standard TT"/>
                <a:cs typeface="Old Standard TT"/>
                <a:sym typeface="Old Standard TT"/>
              </a:rPr>
              <a:t>For 100x1000 iteration (probabilities from 0-1 with gap of .01 and for each probability 1000 iterations.)</a:t>
            </a:r>
            <a:endParaRPr sz="2400" dirty="0">
              <a:solidFill>
                <a:schemeClr val="dk1"/>
              </a:solidFill>
              <a:latin typeface="Old Standard TT"/>
              <a:ea typeface="Old Standard TT"/>
              <a:cs typeface="Old Standard TT"/>
              <a:sym typeface="Old Standard TT"/>
            </a:endParaRPr>
          </a:p>
          <a:p>
            <a:endParaRPr sz="2400" dirty="0">
              <a:latin typeface="Old Standard TT"/>
              <a:ea typeface="Old Standard TT"/>
              <a:cs typeface="Old Standard TT"/>
              <a:sym typeface="Old Standard TT"/>
            </a:endParaRPr>
          </a:p>
        </p:txBody>
      </p:sp>
    </p:spTree>
    <p:extLst>
      <p:ext uri="{BB962C8B-B14F-4D97-AF65-F5344CB8AC3E}">
        <p14:creationId xmlns:p14="http://schemas.microsoft.com/office/powerpoint/2010/main" val="8845153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762000"/>
            <a:ext cx="6112933" cy="45847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640" y="859789"/>
            <a:ext cx="5852160" cy="4389120"/>
          </a:xfrm>
          <a:prstGeom prst="rect">
            <a:avLst/>
          </a:prstGeom>
        </p:spPr>
      </p:pic>
      <p:sp>
        <p:nvSpPr>
          <p:cNvPr id="5" name="Google Shape;685;p60"/>
          <p:cNvSpPr/>
          <p:nvPr/>
        </p:nvSpPr>
        <p:spPr>
          <a:xfrm>
            <a:off x="5209435" y="2932250"/>
            <a:ext cx="939905" cy="244197"/>
          </a:xfrm>
          <a:prstGeom prst="rightArrow">
            <a:avLst>
              <a:gd name="adj1" fmla="val 50000"/>
              <a:gd name="adj2" fmla="val 50000"/>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 name="Google Shape;682;p60"/>
          <p:cNvSpPr txBox="1"/>
          <p:nvPr/>
        </p:nvSpPr>
        <p:spPr>
          <a:xfrm>
            <a:off x="315640" y="5346699"/>
            <a:ext cx="5694000" cy="123916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en-GB" sz="2400" dirty="0">
                <a:latin typeface="Old Standard TT"/>
                <a:ea typeface="Old Standard TT"/>
                <a:cs typeface="Old Standard TT"/>
                <a:sym typeface="Old Standard TT"/>
              </a:rPr>
              <a:t>For </a:t>
            </a:r>
            <a:r>
              <a:rPr lang="en-GB" sz="2400" i="1" dirty="0">
                <a:latin typeface="Old Standard TT"/>
                <a:ea typeface="Old Standard TT"/>
                <a:cs typeface="Old Standard TT"/>
                <a:sym typeface="Old Standard TT"/>
              </a:rPr>
              <a:t>100X100</a:t>
            </a:r>
            <a:r>
              <a:rPr lang="en-GB" sz="2400" dirty="0">
                <a:latin typeface="Old Standard TT"/>
                <a:ea typeface="Old Standard TT"/>
                <a:cs typeface="Old Standard TT"/>
                <a:sym typeface="Old Standard TT"/>
              </a:rPr>
              <a:t> iteration (probabilities from 0-1 with gap of </a:t>
            </a:r>
            <a:r>
              <a:rPr lang="en-GB" sz="2400" u="sng" dirty="0">
                <a:latin typeface="Old Standard TT"/>
                <a:ea typeface="Old Standard TT"/>
                <a:cs typeface="Old Standard TT"/>
                <a:sym typeface="Old Standard TT"/>
              </a:rPr>
              <a:t>0.01</a:t>
            </a:r>
            <a:r>
              <a:rPr lang="en-GB" sz="2400" dirty="0">
                <a:latin typeface="Old Standard TT"/>
                <a:ea typeface="Old Standard TT"/>
                <a:cs typeface="Old Standard TT"/>
                <a:sym typeface="Old Standard TT"/>
              </a:rPr>
              <a:t> and for each probability 100 iterations.)</a:t>
            </a:r>
            <a:endParaRPr sz="2400" dirty="0">
              <a:latin typeface="Old Standard TT"/>
              <a:ea typeface="Old Standard TT"/>
              <a:cs typeface="Old Standard TT"/>
              <a:sym typeface="Old Standard TT"/>
            </a:endParaRPr>
          </a:p>
        </p:txBody>
      </p:sp>
      <p:sp>
        <p:nvSpPr>
          <p:cNvPr id="7" name="Google Shape;684;p60"/>
          <p:cNvSpPr txBox="1"/>
          <p:nvPr/>
        </p:nvSpPr>
        <p:spPr>
          <a:xfrm>
            <a:off x="6265332" y="5346698"/>
            <a:ext cx="5926635" cy="1239166"/>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buClr>
                <a:schemeClr val="dk1"/>
              </a:buClr>
              <a:buSzPts val="1100"/>
            </a:pPr>
            <a:r>
              <a:rPr lang="en-GB" sz="2400">
                <a:solidFill>
                  <a:schemeClr val="dk1"/>
                </a:solidFill>
                <a:latin typeface="Old Standard TT"/>
                <a:ea typeface="Old Standard TT"/>
                <a:cs typeface="Old Standard TT"/>
                <a:sym typeface="Old Standard TT"/>
              </a:rPr>
              <a:t>For </a:t>
            </a:r>
            <a:r>
              <a:rPr lang="en-GB" sz="2400" i="1">
                <a:solidFill>
                  <a:schemeClr val="dk1"/>
                </a:solidFill>
                <a:latin typeface="Old Standard TT"/>
                <a:ea typeface="Old Standard TT"/>
                <a:cs typeface="Old Standard TT"/>
                <a:sym typeface="Old Standard TT"/>
              </a:rPr>
              <a:t>1000X10000</a:t>
            </a:r>
            <a:r>
              <a:rPr lang="en-GB" sz="2400">
                <a:solidFill>
                  <a:schemeClr val="dk1"/>
                </a:solidFill>
                <a:latin typeface="Old Standard TT"/>
                <a:ea typeface="Old Standard TT"/>
                <a:cs typeface="Old Standard TT"/>
                <a:sym typeface="Old Standard TT"/>
              </a:rPr>
              <a:t> iteration (probabilities from 0-1 with gap of </a:t>
            </a:r>
            <a:r>
              <a:rPr lang="en-GB" sz="2400" u="sng">
                <a:solidFill>
                  <a:schemeClr val="dk1"/>
                </a:solidFill>
                <a:latin typeface="Old Standard TT"/>
                <a:ea typeface="Old Standard TT"/>
                <a:cs typeface="Old Standard TT"/>
                <a:sym typeface="Old Standard TT"/>
              </a:rPr>
              <a:t>0.001</a:t>
            </a:r>
            <a:r>
              <a:rPr lang="en-GB" sz="2400">
                <a:solidFill>
                  <a:schemeClr val="dk1"/>
                </a:solidFill>
                <a:latin typeface="Old Standard TT"/>
                <a:ea typeface="Old Standard TT"/>
                <a:cs typeface="Old Standard TT"/>
                <a:sym typeface="Old Standard TT"/>
              </a:rPr>
              <a:t> and for each probability 10000 iterations.)</a:t>
            </a:r>
            <a:endParaRPr sz="2400" dirty="0">
              <a:solidFill>
                <a:schemeClr val="dk1"/>
              </a:solidFill>
              <a:latin typeface="Old Standard TT"/>
              <a:ea typeface="Old Standard TT"/>
              <a:cs typeface="Old Standard TT"/>
              <a:sym typeface="Old Standard TT"/>
            </a:endParaRPr>
          </a:p>
          <a:p>
            <a:endParaRPr sz="2400" dirty="0">
              <a:latin typeface="Old Standard TT"/>
              <a:ea typeface="Old Standard TT"/>
              <a:cs typeface="Old Standard TT"/>
              <a:sym typeface="Old Standard TT"/>
            </a:endParaRPr>
          </a:p>
        </p:txBody>
      </p:sp>
      <p:sp>
        <p:nvSpPr>
          <p:cNvPr id="4" name="TextBox 3"/>
          <p:cNvSpPr txBox="1"/>
          <p:nvPr/>
        </p:nvSpPr>
        <p:spPr>
          <a:xfrm>
            <a:off x="3365500" y="0"/>
            <a:ext cx="4876800" cy="461665"/>
          </a:xfrm>
          <a:prstGeom prst="rect">
            <a:avLst/>
          </a:prstGeom>
          <a:noFill/>
        </p:spPr>
        <p:txBody>
          <a:bodyPr wrap="square" rtlCol="0">
            <a:spAutoFit/>
          </a:bodyPr>
          <a:lstStyle/>
          <a:p>
            <a:pPr algn="ctr"/>
            <a:r>
              <a:rPr lang="en-US" sz="2400" dirty="0" smtClean="0"/>
              <a:t>BSC</a:t>
            </a:r>
            <a:endParaRPr lang="en-US" sz="2400" dirty="0"/>
          </a:p>
        </p:txBody>
      </p:sp>
    </p:spTree>
    <p:extLst>
      <p:ext uri="{BB962C8B-B14F-4D97-AF65-F5344CB8AC3E}">
        <p14:creationId xmlns:p14="http://schemas.microsoft.com/office/powerpoint/2010/main" val="6384028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558800"/>
            <a:ext cx="5852160" cy="4445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660" y="558800"/>
            <a:ext cx="5852160" cy="4572000"/>
          </a:xfrm>
          <a:prstGeom prst="rect">
            <a:avLst/>
          </a:prstGeom>
        </p:spPr>
      </p:pic>
      <p:sp>
        <p:nvSpPr>
          <p:cNvPr id="4" name="Google Shape;692;p61"/>
          <p:cNvSpPr txBox="1"/>
          <p:nvPr/>
        </p:nvSpPr>
        <p:spPr>
          <a:xfrm>
            <a:off x="233380" y="5394332"/>
            <a:ext cx="5766400" cy="124776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buClr>
                <a:schemeClr val="dk1"/>
              </a:buClr>
              <a:buSzPts val="1100"/>
            </a:pPr>
            <a:r>
              <a:rPr lang="en-GB" sz="2400">
                <a:solidFill>
                  <a:schemeClr val="dk1"/>
                </a:solidFill>
                <a:latin typeface="Old Standard TT"/>
                <a:ea typeface="Old Standard TT"/>
                <a:cs typeface="Old Standard TT"/>
                <a:sym typeface="Old Standard TT"/>
              </a:rPr>
              <a:t>For 100x1000 iteration (probabilities from 0-1 with gap of .01 and for each probability 1000 iterations.)</a:t>
            </a:r>
            <a:endParaRPr sz="2400" dirty="0">
              <a:solidFill>
                <a:schemeClr val="dk1"/>
              </a:solidFill>
              <a:latin typeface="Old Standard TT"/>
              <a:ea typeface="Old Standard TT"/>
              <a:cs typeface="Old Standard TT"/>
              <a:sym typeface="Old Standard TT"/>
            </a:endParaRPr>
          </a:p>
          <a:p>
            <a:endParaRPr sz="2400" dirty="0">
              <a:latin typeface="Old Standard TT"/>
              <a:ea typeface="Old Standard TT"/>
              <a:cs typeface="Old Standard TT"/>
              <a:sym typeface="Old Standard TT"/>
            </a:endParaRPr>
          </a:p>
        </p:txBody>
      </p:sp>
      <p:sp>
        <p:nvSpPr>
          <p:cNvPr id="5" name="Google Shape;692;p61"/>
          <p:cNvSpPr txBox="1"/>
          <p:nvPr/>
        </p:nvSpPr>
        <p:spPr>
          <a:xfrm>
            <a:off x="6128420" y="5394332"/>
            <a:ext cx="5766400" cy="124776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buClr>
                <a:schemeClr val="dk1"/>
              </a:buClr>
              <a:buSzPts val="1100"/>
            </a:pPr>
            <a:r>
              <a:rPr lang="en-GB" sz="2400">
                <a:solidFill>
                  <a:schemeClr val="dk1"/>
                </a:solidFill>
                <a:latin typeface="Old Standard TT"/>
                <a:ea typeface="Old Standard TT"/>
                <a:cs typeface="Old Standard TT"/>
                <a:sym typeface="Old Standard TT"/>
              </a:rPr>
              <a:t>For 100x1000 iteration (probabilities from 0-1 with gap of .01 and for each probability 1000 iterations.)</a:t>
            </a:r>
            <a:endParaRPr sz="2400" dirty="0">
              <a:solidFill>
                <a:schemeClr val="dk1"/>
              </a:solidFill>
              <a:latin typeface="Old Standard TT"/>
              <a:ea typeface="Old Standard TT"/>
              <a:cs typeface="Old Standard TT"/>
              <a:sym typeface="Old Standard TT"/>
            </a:endParaRPr>
          </a:p>
          <a:p>
            <a:endParaRPr sz="2400" dirty="0">
              <a:latin typeface="Old Standard TT"/>
              <a:ea typeface="Old Standard TT"/>
              <a:cs typeface="Old Standard TT"/>
              <a:sym typeface="Old Standard TT"/>
            </a:endParaRPr>
          </a:p>
        </p:txBody>
      </p:sp>
    </p:spTree>
    <p:extLst>
      <p:ext uri="{BB962C8B-B14F-4D97-AF65-F5344CB8AC3E}">
        <p14:creationId xmlns:p14="http://schemas.microsoft.com/office/powerpoint/2010/main" val="13502564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1295975"/>
            <a:ext cx="7416800" cy="5562600"/>
          </a:xfrm>
          <a:prstGeom prst="rect">
            <a:avLst/>
          </a:prstGeom>
        </p:spPr>
      </p:pic>
      <p:sp>
        <p:nvSpPr>
          <p:cNvPr id="3" name="TextBox 2"/>
          <p:cNvSpPr txBox="1"/>
          <p:nvPr/>
        </p:nvSpPr>
        <p:spPr>
          <a:xfrm>
            <a:off x="1422400" y="711200"/>
            <a:ext cx="8369300" cy="584775"/>
          </a:xfrm>
          <a:prstGeom prst="rect">
            <a:avLst/>
          </a:prstGeom>
          <a:noFill/>
        </p:spPr>
        <p:txBody>
          <a:bodyPr wrap="square" rtlCol="0">
            <a:spAutoFit/>
          </a:bodyPr>
          <a:lstStyle/>
          <a:p>
            <a:pPr algn="ctr"/>
            <a:r>
              <a:rPr lang="en-US" sz="3200" dirty="0" smtClean="0"/>
              <a:t>CHECKING RANDOM FUNCTION</a:t>
            </a:r>
            <a:endParaRPr lang="en-US" sz="3200" dirty="0"/>
          </a:p>
        </p:txBody>
      </p:sp>
    </p:spTree>
    <p:extLst>
      <p:ext uri="{BB962C8B-B14F-4D97-AF65-F5344CB8AC3E}">
        <p14:creationId xmlns:p14="http://schemas.microsoft.com/office/powerpoint/2010/main" val="19351920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5900"/>
                    </a14:imgEffect>
                    <a14:imgEffect>
                      <a14:saturation sat="300000"/>
                    </a14:imgEffect>
                  </a14:imgLayer>
                </a14:imgProps>
              </a:ext>
              <a:ext uri="{28A0092B-C50C-407E-A947-70E740481C1C}">
                <a14:useLocalDpi xmlns:a14="http://schemas.microsoft.com/office/drawing/2010/main" val="0"/>
              </a:ext>
            </a:extLst>
          </a:blip>
          <a:srcRect t="11667" r="29093" b="4444"/>
          <a:stretch/>
        </p:blipFill>
        <p:spPr>
          <a:xfrm>
            <a:off x="317500" y="1130300"/>
            <a:ext cx="7810500" cy="5511800"/>
          </a:xfrm>
          <a:prstGeom prst="rect">
            <a:avLst/>
          </a:prstGeom>
          <a:ln>
            <a:solidFill>
              <a:schemeClr val="tx1"/>
            </a:solidFill>
          </a:ln>
        </p:spPr>
      </p:pic>
      <p:sp>
        <p:nvSpPr>
          <p:cNvPr id="3" name="TextBox 2"/>
          <p:cNvSpPr txBox="1"/>
          <p:nvPr/>
        </p:nvSpPr>
        <p:spPr>
          <a:xfrm>
            <a:off x="3365500" y="0"/>
            <a:ext cx="4876800" cy="461665"/>
          </a:xfrm>
          <a:prstGeom prst="rect">
            <a:avLst/>
          </a:prstGeom>
          <a:noFill/>
        </p:spPr>
        <p:txBody>
          <a:bodyPr wrap="square" rtlCol="0">
            <a:spAutoFit/>
          </a:bodyPr>
          <a:lstStyle/>
          <a:p>
            <a:pPr algn="ctr"/>
            <a:r>
              <a:rPr lang="en-US" sz="2400" dirty="0" smtClean="0"/>
              <a:t>LDPC</a:t>
            </a:r>
            <a:endParaRPr lang="en-US" sz="2400" dirty="0"/>
          </a:p>
        </p:txBody>
      </p:sp>
      <p:sp>
        <p:nvSpPr>
          <p:cNvPr id="4" name="Rounded Rectangle 3"/>
          <p:cNvSpPr/>
          <p:nvPr/>
        </p:nvSpPr>
        <p:spPr>
          <a:xfrm>
            <a:off x="8813800" y="1333500"/>
            <a:ext cx="39370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8813800" y="1752600"/>
            <a:ext cx="393700" cy="266700"/>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813800" y="2171700"/>
            <a:ext cx="393700" cy="26670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23400" y="1230868"/>
            <a:ext cx="1943100" cy="369332"/>
          </a:xfrm>
          <a:prstGeom prst="rect">
            <a:avLst/>
          </a:prstGeom>
          <a:noFill/>
        </p:spPr>
        <p:txBody>
          <a:bodyPr wrap="square" rtlCol="0">
            <a:spAutoFit/>
          </a:bodyPr>
          <a:lstStyle/>
          <a:p>
            <a:r>
              <a:rPr lang="en-US" dirty="0" smtClean="0"/>
              <a:t>H (3792X5056)</a:t>
            </a:r>
            <a:endParaRPr lang="en-US" dirty="0"/>
          </a:p>
        </p:txBody>
      </p:sp>
      <p:sp>
        <p:nvSpPr>
          <p:cNvPr id="10" name="TextBox 9"/>
          <p:cNvSpPr txBox="1"/>
          <p:nvPr/>
        </p:nvSpPr>
        <p:spPr>
          <a:xfrm>
            <a:off x="9423400" y="1649968"/>
            <a:ext cx="1943100" cy="369332"/>
          </a:xfrm>
          <a:prstGeom prst="rect">
            <a:avLst/>
          </a:prstGeom>
          <a:noFill/>
        </p:spPr>
        <p:txBody>
          <a:bodyPr wrap="square" rtlCol="0">
            <a:spAutoFit/>
          </a:bodyPr>
          <a:lstStyle/>
          <a:p>
            <a:r>
              <a:rPr lang="en-US" dirty="0" smtClean="0"/>
              <a:t>H (3000X5000)</a:t>
            </a:r>
            <a:endParaRPr lang="en-US" dirty="0"/>
          </a:p>
        </p:txBody>
      </p:sp>
      <p:sp>
        <p:nvSpPr>
          <p:cNvPr id="11" name="TextBox 10"/>
          <p:cNvSpPr txBox="1"/>
          <p:nvPr/>
        </p:nvSpPr>
        <p:spPr>
          <a:xfrm>
            <a:off x="9423400" y="2119868"/>
            <a:ext cx="1943100" cy="369332"/>
          </a:xfrm>
          <a:prstGeom prst="rect">
            <a:avLst/>
          </a:prstGeom>
          <a:noFill/>
        </p:spPr>
        <p:txBody>
          <a:bodyPr wrap="square" rtlCol="0">
            <a:spAutoFit/>
          </a:bodyPr>
          <a:lstStyle/>
          <a:p>
            <a:r>
              <a:rPr lang="en-US" dirty="0" smtClean="0"/>
              <a:t>H (9X12)</a:t>
            </a:r>
            <a:endParaRPr lang="en-US" dirty="0"/>
          </a:p>
        </p:txBody>
      </p:sp>
    </p:spTree>
    <p:extLst>
      <p:ext uri="{BB962C8B-B14F-4D97-AF65-F5344CB8AC3E}">
        <p14:creationId xmlns:p14="http://schemas.microsoft.com/office/powerpoint/2010/main" val="19073885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a:xfrm>
            <a:off x="687003" y="805858"/>
            <a:ext cx="11029616" cy="988332"/>
          </a:xfrm>
        </p:spPr>
        <p:txBody>
          <a:bodyPr>
            <a:normAutofit fontScale="90000"/>
          </a:bodyPr>
          <a:lstStyle/>
          <a:p>
            <a:r>
              <a:rPr lang="en-US" sz="4000" dirty="0"/>
              <a:t>Challenges faced by us </a:t>
            </a:r>
            <a:r>
              <a:rPr lang="en-US" dirty="0"/>
              <a:t/>
            </a:r>
            <a:br>
              <a:rPr lang="en-US" dirty="0"/>
            </a:br>
            <a:endParaRPr lang="en-US" dirty="0"/>
          </a:p>
        </p:txBody>
      </p:sp>
      <p:sp>
        <p:nvSpPr>
          <p:cNvPr id="6" name="Content Placeholder 5"/>
          <p:cNvSpPr>
            <a:spLocks noGrp="1"/>
          </p:cNvSpPr>
          <p:nvPr>
            <p:ph sz="half" idx="1"/>
          </p:nvPr>
        </p:nvSpPr>
        <p:spPr>
          <a:xfrm>
            <a:off x="581191" y="2228003"/>
            <a:ext cx="11135427" cy="3633047"/>
          </a:xfrm>
        </p:spPr>
        <p:txBody>
          <a:bodyPr/>
          <a:lstStyle/>
          <a:p>
            <a:r>
              <a:rPr lang="en-US" dirty="0"/>
              <a:t>Most of our prior knowledge was based on C++ and </a:t>
            </a:r>
            <a:r>
              <a:rPr lang="en-US" dirty="0" err="1"/>
              <a:t>Matlab</a:t>
            </a:r>
            <a:r>
              <a:rPr lang="en-US" dirty="0"/>
              <a:t> but for this very project we learned basic Python and its libraries like “</a:t>
            </a:r>
            <a:r>
              <a:rPr lang="en-US" dirty="0" err="1"/>
              <a:t>numpy</a:t>
            </a:r>
            <a:r>
              <a:rPr lang="en-US" dirty="0"/>
              <a:t>”, “</a:t>
            </a:r>
            <a:r>
              <a:rPr lang="en-US" dirty="0" err="1"/>
              <a:t>scipy</a:t>
            </a:r>
            <a:r>
              <a:rPr lang="en-US" dirty="0"/>
              <a:t>” and “</a:t>
            </a:r>
            <a:r>
              <a:rPr lang="en-US" dirty="0" err="1"/>
              <a:t>matplotlib</a:t>
            </a:r>
            <a:r>
              <a:rPr lang="en-US" dirty="0"/>
              <a:t>”. </a:t>
            </a:r>
            <a:endParaRPr lang="en-US" dirty="0"/>
          </a:p>
          <a:p>
            <a:r>
              <a:rPr lang="en-US" dirty="0" smtClean="0"/>
              <a:t> </a:t>
            </a:r>
            <a:r>
              <a:rPr lang="en-US" dirty="0"/>
              <a:t>Initially, we made our program in C++ </a:t>
            </a:r>
            <a:r>
              <a:rPr lang="en-US" dirty="0" smtClean="0"/>
              <a:t>,</a:t>
            </a:r>
            <a:r>
              <a:rPr lang="en-US" dirty="0"/>
              <a:t> </a:t>
            </a:r>
            <a:r>
              <a:rPr lang="en-US" dirty="0" smtClean="0"/>
              <a:t>we </a:t>
            </a:r>
            <a:r>
              <a:rPr lang="en-US" dirty="0"/>
              <a:t>switched to Python after finding that plotting graphs and file handling was very difficult in C++. </a:t>
            </a:r>
            <a:endParaRPr lang="en-US" dirty="0"/>
          </a:p>
          <a:p>
            <a:r>
              <a:rPr lang="en-US" dirty="0" smtClean="0"/>
              <a:t>Also, initially, </a:t>
            </a:r>
            <a:r>
              <a:rPr lang="en-US" dirty="0"/>
              <a:t>the time complexity was O(n3). So, we </a:t>
            </a:r>
            <a:r>
              <a:rPr lang="en-US" dirty="0" err="1"/>
              <a:t>optimised</a:t>
            </a:r>
            <a:r>
              <a:rPr lang="en-US" dirty="0"/>
              <a:t> it and brought the time complexity to O(n2</a:t>
            </a:r>
            <a:r>
              <a:rPr lang="en-US" dirty="0" smtClean="0"/>
              <a:t>) by increasing Space complexity.</a:t>
            </a:r>
            <a:endParaRPr lang="en-US" dirty="0"/>
          </a:p>
        </p:txBody>
      </p:sp>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we learnt from this project? </a:t>
            </a:r>
            <a:endParaRPr lang="en-US" sz="4000" dirty="0">
              <a:effectLst/>
            </a:endParaRPr>
          </a:p>
        </p:txBody>
      </p:sp>
      <p:sp>
        <p:nvSpPr>
          <p:cNvPr id="4" name="TextBox 3"/>
          <p:cNvSpPr txBox="1"/>
          <p:nvPr/>
        </p:nvSpPr>
        <p:spPr>
          <a:xfrm>
            <a:off x="575894" y="2438400"/>
            <a:ext cx="11029616" cy="3539430"/>
          </a:xfrm>
          <a:prstGeom prst="rect">
            <a:avLst/>
          </a:prstGeom>
          <a:noFill/>
        </p:spPr>
        <p:txBody>
          <a:bodyPr wrap="square" rtlCol="0">
            <a:spAutoFit/>
          </a:bodyPr>
          <a:lstStyle/>
          <a:p>
            <a:pPr marL="457200" indent="-457200">
              <a:buFont typeface="Arial" charset="0"/>
              <a:buChar char="•"/>
            </a:pPr>
            <a:r>
              <a:rPr lang="en-US" sz="3200" dirty="0"/>
              <a:t>We learnt about LDPC codes, Product codes and Tanner graphs. </a:t>
            </a:r>
            <a:endParaRPr lang="en-US" sz="3200" dirty="0"/>
          </a:p>
          <a:p>
            <a:pPr marL="457200" indent="-457200">
              <a:buFont typeface="Arial" charset="0"/>
              <a:buChar char="•"/>
            </a:pPr>
            <a:r>
              <a:rPr lang="en-US" sz="3200" dirty="0" smtClean="0"/>
              <a:t> We </a:t>
            </a:r>
            <a:r>
              <a:rPr lang="en-US" sz="3200" dirty="0"/>
              <a:t>learnt working on python. </a:t>
            </a:r>
            <a:endParaRPr lang="en-US" sz="3200" dirty="0"/>
          </a:p>
          <a:p>
            <a:pPr marL="457200" indent="-457200">
              <a:buFont typeface="Arial" charset="0"/>
              <a:buChar char="•"/>
            </a:pPr>
            <a:r>
              <a:rPr lang="en-US" sz="3200" dirty="0" smtClean="0"/>
              <a:t> We </a:t>
            </a:r>
            <a:r>
              <a:rPr lang="en-US" sz="3200" dirty="0"/>
              <a:t>learnt to collaborate and coordinate with the group members </a:t>
            </a:r>
            <a:r>
              <a:rPr lang="en-US" sz="3200" dirty="0" smtClean="0"/>
              <a:t>and </a:t>
            </a:r>
            <a:r>
              <a:rPr lang="en-US" sz="3200" dirty="0"/>
              <a:t>also got the </a:t>
            </a:r>
            <a:r>
              <a:rPr lang="en-US" sz="3200" dirty="0" err="1" smtClean="0"/>
              <a:t>exposureof</a:t>
            </a:r>
            <a:r>
              <a:rPr lang="en-US" sz="3200" dirty="0" smtClean="0"/>
              <a:t> the </a:t>
            </a:r>
            <a:r>
              <a:rPr lang="en-US" sz="3200" dirty="0"/>
              <a:t>ideas of the other people. </a:t>
            </a:r>
            <a:endParaRPr lang="en-US" sz="3200" dirty="0"/>
          </a:p>
          <a:p>
            <a:pPr marL="457200" indent="-457200">
              <a:buFont typeface="Arial" charset="0"/>
              <a:buChar char="•"/>
            </a:pPr>
            <a:endParaRPr lang="en-US" sz="3200" dirty="0"/>
          </a:p>
        </p:txBody>
      </p:sp>
    </p:spTree>
    <p:extLst>
      <p:ext uri="{BB962C8B-B14F-4D97-AF65-F5344CB8AC3E}">
        <p14:creationId xmlns:p14="http://schemas.microsoft.com/office/powerpoint/2010/main" val="119616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xmlns=""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xmlns=""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xmlns=""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xmlns=""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xmlns=""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46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Problem statement</a:t>
            </a:r>
            <a:endParaRPr lang="en-US" sz="4000" dirty="0"/>
          </a:p>
        </p:txBody>
      </p:sp>
      <p:sp>
        <p:nvSpPr>
          <p:cNvPr id="3" name="Content Placeholder 2"/>
          <p:cNvSpPr>
            <a:spLocks noGrp="1"/>
          </p:cNvSpPr>
          <p:nvPr>
            <p:ph idx="1"/>
          </p:nvPr>
        </p:nvSpPr>
        <p:spPr>
          <a:xfrm>
            <a:off x="581192" y="1955800"/>
            <a:ext cx="11029615" cy="4749800"/>
          </a:xfrm>
        </p:spPr>
        <p:txBody>
          <a:bodyPr>
            <a:normAutofit/>
          </a:bodyPr>
          <a:lstStyle/>
          <a:p>
            <a:pPr fontAlgn="base"/>
            <a:r>
              <a:rPr lang="en-US" sz="2800" dirty="0" smtClean="0"/>
              <a:t>During transmission of signal through channel , there </a:t>
            </a:r>
            <a:r>
              <a:rPr lang="en-US" sz="2800" dirty="0"/>
              <a:t>is a high probability of </a:t>
            </a:r>
            <a:r>
              <a:rPr lang="en-US" sz="2800" dirty="0" smtClean="0"/>
              <a:t>error due to </a:t>
            </a:r>
            <a:r>
              <a:rPr lang="en-US" sz="2800" i="1" dirty="0" smtClean="0"/>
              <a:t>noise</a:t>
            </a:r>
            <a:r>
              <a:rPr lang="en-US" sz="2800" dirty="0" smtClean="0"/>
              <a:t> </a:t>
            </a:r>
            <a:r>
              <a:rPr lang="en-US" sz="2800" dirty="0"/>
              <a:t>which </a:t>
            </a:r>
            <a:r>
              <a:rPr lang="en-US" sz="2800" dirty="0" smtClean="0"/>
              <a:t>changes </a:t>
            </a:r>
            <a:r>
              <a:rPr lang="en-US" sz="2800" dirty="0"/>
              <a:t>the original transmitted message </a:t>
            </a:r>
            <a:r>
              <a:rPr lang="en-US" sz="2800" dirty="0" smtClean="0"/>
              <a:t>and thus wrong message is received by the receiver.</a:t>
            </a:r>
            <a:endParaRPr lang="en-US" sz="2800" dirty="0"/>
          </a:p>
          <a:p>
            <a:pPr fontAlgn="base"/>
            <a:r>
              <a:rPr lang="en-US" sz="2800" dirty="0" smtClean="0"/>
              <a:t>To minimize this error, various channel encoding techniques are used. </a:t>
            </a:r>
            <a:endParaRPr lang="en-US" sz="2800" dirty="0"/>
          </a:p>
          <a:p>
            <a:pPr fontAlgn="base"/>
            <a:r>
              <a:rPr lang="en-US" sz="2800" dirty="0" smtClean="0"/>
              <a:t>In this project , our</a:t>
            </a:r>
            <a:r>
              <a:rPr lang="en-US" sz="2800" dirty="0"/>
              <a:t> </a:t>
            </a:r>
            <a:r>
              <a:rPr lang="en-US" sz="2800" dirty="0" smtClean="0"/>
              <a:t>main focus is on 2 such techniques i.e. Product Code and LDPC Code(how do they work , how to implement them and their efficiency)</a:t>
            </a:r>
            <a:endParaRPr lang="en-US" sz="2800" dirty="0"/>
          </a:p>
          <a:p>
            <a:endParaRPr lang="en-US" sz="3200" dirty="0"/>
          </a:p>
        </p:txBody>
      </p:sp>
    </p:spTree>
    <p:extLst>
      <p:ext uri="{BB962C8B-B14F-4D97-AF65-F5344CB8AC3E}">
        <p14:creationId xmlns:p14="http://schemas.microsoft.com/office/powerpoint/2010/main" val="18007843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46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9292" y="575156"/>
            <a:ext cx="11029616" cy="1013800"/>
          </a:xfrm>
        </p:spPr>
        <p:txBody>
          <a:bodyPr>
            <a:normAutofit/>
          </a:bodyPr>
          <a:lstStyle/>
          <a:p>
            <a:r>
              <a:rPr lang="en-US" sz="3600" dirty="0" smtClean="0"/>
              <a:t>Why use Product Code / LDPC CODES ?</a:t>
            </a:r>
            <a:endParaRPr lang="en-US" sz="3600" dirty="0"/>
          </a:p>
        </p:txBody>
      </p:sp>
      <p:sp>
        <p:nvSpPr>
          <p:cNvPr id="3" name="Content Placeholder 2"/>
          <p:cNvSpPr>
            <a:spLocks noGrp="1"/>
          </p:cNvSpPr>
          <p:nvPr>
            <p:ph idx="1"/>
          </p:nvPr>
        </p:nvSpPr>
        <p:spPr>
          <a:xfrm>
            <a:off x="276392" y="2650396"/>
            <a:ext cx="11029615" cy="3678303"/>
          </a:xfrm>
        </p:spPr>
        <p:txBody>
          <a:bodyPr>
            <a:noAutofit/>
          </a:bodyPr>
          <a:lstStyle/>
          <a:p>
            <a:pPr fontAlgn="base"/>
            <a:r>
              <a:rPr lang="en-US" sz="2800" dirty="0"/>
              <a:t>The most basic method of solving </a:t>
            </a:r>
            <a:r>
              <a:rPr lang="en-US" sz="2800" dirty="0" smtClean="0"/>
              <a:t>this error </a:t>
            </a:r>
            <a:r>
              <a:rPr lang="en-US" sz="2800" dirty="0"/>
              <a:t>issue is by using Single Parity Check(SPC) code.</a:t>
            </a:r>
          </a:p>
          <a:p>
            <a:pPr fontAlgn="base"/>
            <a:r>
              <a:rPr lang="en-US" sz="2800" dirty="0"/>
              <a:t>By using the SPC method we are able to solve simple and short messages but this is not the case in the communication needs of this time where the messages are long and complex, which results in higher probability of error.</a:t>
            </a:r>
          </a:p>
          <a:p>
            <a:pPr fontAlgn="base"/>
            <a:r>
              <a:rPr lang="en-US" sz="2800" dirty="0"/>
              <a:t>Thus here LDPC codes help us in this regard and helps to solve this problem by correcting the error or loss of message bits.</a:t>
            </a:r>
          </a:p>
          <a:p>
            <a:endParaRPr lang="en-US" sz="2800" dirty="0"/>
          </a:p>
        </p:txBody>
      </p:sp>
    </p:spTree>
    <p:extLst>
      <p:ext uri="{BB962C8B-B14F-4D97-AF65-F5344CB8AC3E}">
        <p14:creationId xmlns:p14="http://schemas.microsoft.com/office/powerpoint/2010/main" val="172759531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292" y="956156"/>
            <a:ext cx="11029616" cy="1013800"/>
          </a:xfrm>
        </p:spPr>
        <p:txBody>
          <a:bodyPr>
            <a:noAutofit/>
          </a:bodyPr>
          <a:lstStyle/>
          <a:p>
            <a:r>
              <a:rPr lang="en-US" sz="3600" dirty="0"/>
              <a:t>What are LDPC codes? </a:t>
            </a:r>
            <a:r>
              <a:rPr lang="en-US" sz="3600" dirty="0"/>
              <a:t/>
            </a:r>
            <a:br>
              <a:rPr lang="en-US" sz="3600" dirty="0"/>
            </a:br>
            <a:endParaRPr lang="en-US" sz="3600" dirty="0"/>
          </a:p>
        </p:txBody>
      </p:sp>
      <p:sp>
        <p:nvSpPr>
          <p:cNvPr id="3" name="Content Placeholder 2"/>
          <p:cNvSpPr>
            <a:spLocks noGrp="1"/>
          </p:cNvSpPr>
          <p:nvPr>
            <p:ph idx="1"/>
          </p:nvPr>
        </p:nvSpPr>
        <p:spPr>
          <a:xfrm>
            <a:off x="289092" y="2815496"/>
            <a:ext cx="11029615" cy="3678303"/>
          </a:xfrm>
        </p:spPr>
        <p:txBody>
          <a:bodyPr>
            <a:noAutofit/>
          </a:bodyPr>
          <a:lstStyle/>
          <a:p>
            <a:r>
              <a:rPr lang="en-US" sz="2400" dirty="0"/>
              <a:t>A low density parity check(LDPC) code is a error decoding code. </a:t>
            </a:r>
            <a:endParaRPr lang="en-US" sz="2400" dirty="0"/>
          </a:p>
          <a:p>
            <a:r>
              <a:rPr lang="en-US" sz="2400" dirty="0" smtClean="0"/>
              <a:t> </a:t>
            </a:r>
            <a:r>
              <a:rPr lang="en-US" sz="2400" dirty="0"/>
              <a:t> Each Regular LDPC code is </a:t>
            </a:r>
            <a:r>
              <a:rPr lang="en-US" sz="2400" dirty="0" err="1"/>
              <a:t>characterised</a:t>
            </a:r>
            <a:r>
              <a:rPr lang="en-US" sz="2400" dirty="0"/>
              <a:t> by </a:t>
            </a:r>
            <a:r>
              <a:rPr lang="en-US" sz="2400" dirty="0" err="1"/>
              <a:t>wr</a:t>
            </a:r>
            <a:r>
              <a:rPr lang="en-US" sz="2400" dirty="0"/>
              <a:t>, </a:t>
            </a:r>
            <a:r>
              <a:rPr lang="en-US" sz="2400" dirty="0" err="1"/>
              <a:t>wc</a:t>
            </a:r>
            <a:r>
              <a:rPr lang="en-US" sz="2400" dirty="0"/>
              <a:t> and n. </a:t>
            </a:r>
            <a:r>
              <a:rPr lang="en-US" sz="2400" dirty="0" err="1"/>
              <a:t>wr</a:t>
            </a:r>
            <a:r>
              <a:rPr lang="en-US" sz="2400" dirty="0"/>
              <a:t> denotes the number of 1’s in each row (as it is regular) and </a:t>
            </a:r>
            <a:r>
              <a:rPr lang="en-US" sz="2400" dirty="0" err="1"/>
              <a:t>wc</a:t>
            </a:r>
            <a:r>
              <a:rPr lang="en-US" sz="2400" dirty="0"/>
              <a:t> denotes the number of 1’s in each column (as it is regular). </a:t>
            </a:r>
            <a:endParaRPr lang="en-US" sz="2400" dirty="0"/>
          </a:p>
          <a:p>
            <a:r>
              <a:rPr lang="en-US" sz="2400" dirty="0" smtClean="0"/>
              <a:t> </a:t>
            </a:r>
            <a:r>
              <a:rPr lang="en-US" sz="2400" dirty="0"/>
              <a:t> It is represented using a bipartite graph called tanner graphs.  These codes are specified by the linear block codes like parity check </a:t>
            </a:r>
            <a:r>
              <a:rPr lang="en-US" sz="2400" dirty="0" smtClean="0"/>
              <a:t>codes</a:t>
            </a:r>
            <a:r>
              <a:rPr lang="en-US" sz="2400" dirty="0"/>
              <a:t>, H matrix and the generator matrix G. </a:t>
            </a:r>
            <a:endParaRPr lang="en-US" sz="2400" dirty="0" smtClean="0"/>
          </a:p>
          <a:p>
            <a:r>
              <a:rPr lang="en-US" sz="2400" dirty="0"/>
              <a:t>This H matrix contains mostly 0’s and a few number of 1’s in it</a:t>
            </a:r>
            <a:r>
              <a:rPr lang="en-US" sz="2400" dirty="0" smtClean="0"/>
              <a:t>.</a:t>
            </a:r>
            <a:endParaRPr lang="en-US" sz="2400" dirty="0"/>
          </a:p>
          <a:p>
            <a:r>
              <a:rPr lang="en-US" sz="2400" dirty="0" smtClean="0"/>
              <a:t> </a:t>
            </a:r>
            <a:r>
              <a:rPr lang="en-US" sz="2400" dirty="0"/>
              <a:t>Each LDPC code has a parity bit mapping, also known as the Tanner </a:t>
            </a:r>
            <a:r>
              <a:rPr lang="en-US" sz="2400" dirty="0" smtClean="0"/>
              <a:t>Graph </a:t>
            </a:r>
            <a:r>
              <a:rPr lang="en-US" sz="2400" dirty="0"/>
              <a:t>(which is explained later in detail). </a:t>
            </a:r>
            <a:endParaRPr lang="en-US" sz="2400" dirty="0"/>
          </a:p>
          <a:p>
            <a:endParaRPr lang="en-US" sz="2400" dirty="0"/>
          </a:p>
          <a:p>
            <a:endParaRPr lang="en-US" sz="2400" dirty="0"/>
          </a:p>
        </p:txBody>
      </p:sp>
    </p:spTree>
    <p:extLst>
      <p:ext uri="{BB962C8B-B14F-4D97-AF65-F5344CB8AC3E}">
        <p14:creationId xmlns:p14="http://schemas.microsoft.com/office/powerpoint/2010/main" val="652400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60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LDPC codes are used? </a:t>
            </a:r>
            <a:r>
              <a:rPr lang="en-US" dirty="0"/>
              <a:t/>
            </a:r>
            <a:br>
              <a:rPr lang="en-US" dirty="0"/>
            </a:br>
            <a:endParaRPr lang="en-US" dirty="0"/>
          </a:p>
        </p:txBody>
      </p:sp>
      <p:sp>
        <p:nvSpPr>
          <p:cNvPr id="3" name="Content Placeholder 2"/>
          <p:cNvSpPr>
            <a:spLocks noGrp="1"/>
          </p:cNvSpPr>
          <p:nvPr>
            <p:ph idx="1"/>
          </p:nvPr>
        </p:nvSpPr>
        <p:spPr>
          <a:xfrm>
            <a:off x="339892" y="2472596"/>
            <a:ext cx="11029615" cy="3678303"/>
          </a:xfrm>
        </p:spPr>
        <p:txBody>
          <a:bodyPr>
            <a:noAutofit/>
          </a:bodyPr>
          <a:lstStyle/>
          <a:p>
            <a:r>
              <a:rPr lang="en-US" sz="2400" dirty="0"/>
              <a:t>The Low-Density-Parity-Check(LDPC) codes have gain much attention during the past few decades. It is because of the following advantages or the importance of this code. </a:t>
            </a:r>
            <a:endParaRPr lang="en-US" sz="2400" dirty="0"/>
          </a:p>
          <a:p>
            <a:r>
              <a:rPr lang="en-US" sz="2400" dirty="0" smtClean="0"/>
              <a:t>It </a:t>
            </a:r>
            <a:r>
              <a:rPr lang="en-US" sz="2400" dirty="0"/>
              <a:t>will be used in upcoming 5G technologies of communication system. </a:t>
            </a:r>
            <a:endParaRPr lang="en-US" sz="2400" dirty="0"/>
          </a:p>
          <a:p>
            <a:r>
              <a:rPr lang="en-US" sz="2400" dirty="0" smtClean="0"/>
              <a:t> </a:t>
            </a:r>
            <a:r>
              <a:rPr lang="en-US" sz="2400" dirty="0"/>
              <a:t> LDPC codes are increasingly used in some of the applications where </a:t>
            </a:r>
            <a:r>
              <a:rPr lang="en-US" sz="2400" dirty="0" smtClean="0"/>
              <a:t>reliable </a:t>
            </a:r>
            <a:r>
              <a:rPr lang="en-US" sz="2400" dirty="0"/>
              <a:t>and highly efficient information transfer over bandwidth - </a:t>
            </a:r>
            <a:r>
              <a:rPr lang="en-US" sz="2400" dirty="0" smtClean="0"/>
              <a:t>constraint </a:t>
            </a:r>
            <a:r>
              <a:rPr lang="en-US" sz="2400" dirty="0"/>
              <a:t>in the presence of corrupting noise is required. </a:t>
            </a:r>
            <a:endParaRPr lang="en-US" sz="2400" dirty="0"/>
          </a:p>
          <a:p>
            <a:r>
              <a:rPr lang="en-US" sz="2400" dirty="0" smtClean="0"/>
              <a:t> </a:t>
            </a:r>
            <a:r>
              <a:rPr lang="en-US" sz="2400" dirty="0"/>
              <a:t> The key feature of these LDPC codes are the linear decoding capacity. Because of the iterative decoding of the LDPC codes, it has lower time </a:t>
            </a:r>
            <a:r>
              <a:rPr lang="en-US" sz="2400" dirty="0" smtClean="0"/>
              <a:t>complexity </a:t>
            </a:r>
            <a:r>
              <a:rPr lang="en-US" sz="2400" dirty="0"/>
              <a:t>as compared to other linear codes which have higher time complexity. </a:t>
            </a:r>
            <a:endParaRPr lang="en-US" sz="2400" dirty="0"/>
          </a:p>
          <a:p>
            <a:endParaRPr lang="en-US" sz="2400" dirty="0"/>
          </a:p>
        </p:txBody>
      </p:sp>
    </p:spTree>
    <p:extLst>
      <p:ext uri="{BB962C8B-B14F-4D97-AF65-F5344CB8AC3E}">
        <p14:creationId xmlns:p14="http://schemas.microsoft.com/office/powerpoint/2010/main" val="166231443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product codes and why they are important?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a:t>Product code is the encoded code represented by the matrix of k information bits out of n total message bits. </a:t>
            </a:r>
            <a:endParaRPr lang="en-US" sz="2400" dirty="0"/>
          </a:p>
          <a:p>
            <a:r>
              <a:rPr lang="en-US" sz="2400" dirty="0" smtClean="0"/>
              <a:t> </a:t>
            </a:r>
            <a:r>
              <a:rPr lang="en-US" sz="2400" dirty="0"/>
              <a:t> Single parity check codes have no error correction capability. However error correction can be achieved by combining two single parity check codes in the form of rectangular array. </a:t>
            </a:r>
            <a:endParaRPr lang="en-US" sz="2400" dirty="0"/>
          </a:p>
          <a:p>
            <a:r>
              <a:rPr lang="en-US" sz="2400" dirty="0"/>
              <a:t> Product code presented the first such method through which error free coding can be done with a non-zero code rate. By using simple constituent codes, this idea represents a very good technique to handle long and powerful codes. </a:t>
            </a:r>
            <a:endParaRPr lang="en-US" sz="2400" dirty="0"/>
          </a:p>
          <a:p>
            <a:endParaRPr lang="en-US" sz="2400" dirty="0"/>
          </a:p>
        </p:txBody>
      </p:sp>
    </p:spTree>
    <p:extLst>
      <p:ext uri="{BB962C8B-B14F-4D97-AF65-F5344CB8AC3E}">
        <p14:creationId xmlns:p14="http://schemas.microsoft.com/office/powerpoint/2010/main" val="1580197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4ABC737-7714-4383-83AA-9E7E16CCB4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13E99F-A368-412C-B268-19FC7C8FD479}">
  <ds:schemaRefs>
    <ds:schemaRef ds:uri="http://schemas.microsoft.com/sharepoint/v3/contenttype/forms"/>
  </ds:schemaRefs>
</ds:datastoreItem>
</file>

<file path=customXml/itemProps3.xml><?xml version="1.0" encoding="utf-8"?>
<ds:datastoreItem xmlns:ds="http://schemas.openxmlformats.org/officeDocument/2006/customXml" ds:itemID="{CDEF96C5-3DBB-474D-9A68-6602A116B4D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1581</Words>
  <Application>Microsoft Macintosh PowerPoint</Application>
  <PresentationFormat>Widescreen</PresentationFormat>
  <Paragraphs>365</Paragraphs>
  <Slides>49</Slides>
  <Notes>14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49</vt:i4>
      </vt:variant>
    </vt:vector>
  </HeadingPairs>
  <TitlesOfParts>
    <vt:vector size="62" baseType="lpstr">
      <vt:lpstr>Abadi MT Condensed Extra Bold</vt:lpstr>
      <vt:lpstr>Avenir Next Condensed</vt:lpstr>
      <vt:lpstr>Calibri</vt:lpstr>
      <vt:lpstr>Calibri Light</vt:lpstr>
      <vt:lpstr>Century Gothic</vt:lpstr>
      <vt:lpstr>Gill Sans MT</vt:lpstr>
      <vt:lpstr>Wingdings 2</vt:lpstr>
      <vt:lpstr>Arial</vt:lpstr>
      <vt:lpstr>Old Standard TT</vt:lpstr>
      <vt:lpstr>Dividend</vt:lpstr>
      <vt:lpstr>Parcel</vt:lpstr>
      <vt:lpstr>Office Theme</vt:lpstr>
      <vt:lpstr>Vapor Trail</vt:lpstr>
      <vt:lpstr>    CT-iii End-Semester Project </vt:lpstr>
      <vt:lpstr>Group Members:</vt:lpstr>
      <vt:lpstr>Honour Code</vt:lpstr>
      <vt:lpstr> Overview</vt:lpstr>
      <vt:lpstr>Problem statement</vt:lpstr>
      <vt:lpstr>Why use Product Code / LDPC CODES ?</vt:lpstr>
      <vt:lpstr>What are LDPC codes?  </vt:lpstr>
      <vt:lpstr>Where LDPC codes are used?  </vt:lpstr>
      <vt:lpstr>What are product codes and why they are important?  </vt:lpstr>
      <vt:lpstr>Channel Encoding </vt:lpstr>
      <vt:lpstr>PRODUCT CODE </vt:lpstr>
      <vt:lpstr>Encoded matrix(Product Code) </vt:lpstr>
      <vt:lpstr>PowerPoint Presentation</vt:lpstr>
      <vt:lpstr>PowerPoint Presentation</vt:lpstr>
      <vt:lpstr>Channel Encoding </vt:lpstr>
      <vt:lpstr>Binary Symmetric Channel (BSC)  </vt:lpstr>
      <vt:lpstr>Binary Erasure Channel (BEC)  </vt:lpstr>
      <vt:lpstr>PowerPoint Presentation</vt:lpstr>
      <vt:lpstr>Channel Encoding </vt:lpstr>
      <vt:lpstr>Parity Check Matrix </vt:lpstr>
      <vt:lpstr>Parity Check Matrix For Product Code </vt:lpstr>
      <vt:lpstr>Here is an example of H matrix of a (9,4) Product Code.  The dimensions are 5x4.  </vt:lpstr>
      <vt:lpstr>Tanner graph </vt:lpstr>
      <vt:lpstr>Here is an example H matrix and its Tanner Graph respectively : </vt:lpstr>
      <vt:lpstr>Decoding using Tanner graph  </vt:lpstr>
      <vt:lpstr>Operation on nodes: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 by us  </vt:lpstr>
      <vt:lpstr>What we learnt from this project? </vt:lpstr>
      <vt:lpstr>Thank You</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
  <cp:revision>1</cp:revision>
  <dcterms:created xsi:type="dcterms:W3CDTF">2019-04-18T21:05:37Z</dcterms:created>
  <dcterms:modified xsi:type="dcterms:W3CDTF">2019-04-19T10:58:36Z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