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4"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0" d="100"/>
          <a:sy n="150" d="100"/>
        </p:scale>
        <p:origin x="-80"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C52DABA-6D13-3147-B67E-B20ADA0DF2AA}" type="datetimeFigureOut">
              <a:rPr lang="en-US" smtClean="0"/>
              <a:t>28/09/18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52DABA-6D13-3147-B67E-B20ADA0DF2AA}" type="datetimeFigureOut">
              <a:rPr lang="en-US" smtClean="0"/>
              <a:t>28/09/18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C52DABA-6D13-3147-B67E-B20ADA0DF2AA}" type="datetimeFigureOut">
              <a:rPr lang="en-US" smtClean="0"/>
              <a:t>28/09/18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52DABA-6D13-3147-B67E-B20ADA0DF2AA}" type="datetimeFigureOut">
              <a:rPr lang="en-US" smtClean="0"/>
              <a:t>28/09/18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52DABA-6D13-3147-B67E-B20ADA0DF2AA}" type="datetimeFigureOut">
              <a:rPr lang="en-US" smtClean="0"/>
              <a:t>28/09/18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52DABA-6D13-3147-B67E-B20ADA0DF2AA}" type="datetimeFigureOut">
              <a:rPr lang="en-US" smtClean="0"/>
              <a:t>28/09/18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52DABA-6D13-3147-B67E-B20ADA0DF2AA}" type="datetimeFigureOut">
              <a:rPr lang="en-US" smtClean="0"/>
              <a:t>28/09/18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C52DABA-6D13-3147-B67E-B20ADA0DF2AA}" type="datetimeFigureOut">
              <a:rPr lang="en-US" smtClean="0"/>
              <a:t>28/09/18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C52DABA-6D13-3147-B67E-B20ADA0DF2AA}" type="datetimeFigureOut">
              <a:rPr lang="en-US" smtClean="0"/>
              <a:t>28/09/18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A81695F-92B4-B94C-86B1-4BA081EAEFAA}"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C52DABA-6D13-3147-B67E-B20ADA0DF2AA}" type="datetimeFigureOut">
              <a:rPr lang="en-US" smtClean="0"/>
              <a:t>28/09/18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1695F-92B4-B94C-86B1-4BA081EAEFAA}"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A81695F-92B4-B94C-86B1-4BA081EAEF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C52DABA-6D13-3147-B67E-B20ADA0DF2AA}" type="datetimeFigureOut">
              <a:rPr lang="en-US" smtClean="0"/>
              <a:t>28/09/18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C52DABA-6D13-3147-B67E-B20ADA0DF2AA}" type="datetimeFigureOut">
              <a:rPr lang="en-US" smtClean="0"/>
              <a:t>28/09/18</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A81695F-92B4-B94C-86B1-4BA081EAEF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ACTOR –NETWORK THEORY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665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INTERESSEMENT AND ENROLMENT</a:t>
            </a:r>
            <a:endParaRPr lang="en-US" dirty="0"/>
          </a:p>
        </p:txBody>
      </p:sp>
      <p:sp>
        <p:nvSpPr>
          <p:cNvPr id="3" name="Content Placeholder 2"/>
          <p:cNvSpPr>
            <a:spLocks noGrp="1"/>
          </p:cNvSpPr>
          <p:nvPr>
            <p:ph idx="1"/>
          </p:nvPr>
        </p:nvSpPr>
        <p:spPr/>
        <p:txBody>
          <a:bodyPr>
            <a:normAutofit/>
          </a:bodyPr>
          <a:lstStyle/>
          <a:p>
            <a:r>
              <a:rPr lang="en-US" b="1" dirty="0" smtClean="0"/>
              <a:t>INTERESSMENT</a:t>
            </a:r>
            <a:r>
              <a:rPr lang="en-US" dirty="0" smtClean="0"/>
              <a:t>: </a:t>
            </a:r>
            <a:r>
              <a:rPr lang="en-US" dirty="0"/>
              <a:t>a series of processes by which the researchers sought to lock the other actors into the roles that had been proposed for them in that </a:t>
            </a:r>
            <a:r>
              <a:rPr lang="en-US" dirty="0" err="1"/>
              <a:t>programme</a:t>
            </a:r>
            <a:r>
              <a:rPr lang="en-US" dirty="0"/>
              <a:t>; </a:t>
            </a:r>
            <a:endParaRPr lang="en-US" dirty="0" smtClean="0"/>
          </a:p>
          <a:p>
            <a:r>
              <a:rPr lang="en-US" dirty="0" smtClean="0"/>
              <a:t>(</a:t>
            </a:r>
            <a:r>
              <a:rPr lang="en-US" dirty="0"/>
              <a:t>c) </a:t>
            </a:r>
            <a:r>
              <a:rPr lang="en-US" b="1" dirty="0" smtClean="0"/>
              <a:t>ENROLMENT</a:t>
            </a:r>
            <a:r>
              <a:rPr lang="en-US" dirty="0" smtClean="0"/>
              <a:t>: </a:t>
            </a:r>
            <a:r>
              <a:rPr lang="en-US" dirty="0"/>
              <a:t>a set of strategies in which the researchers sought to define and interrelate the various roles they had allocated to others;</a:t>
            </a:r>
            <a:r>
              <a:rPr lang="en-US" dirty="0" smtClean="0">
                <a:effectLst/>
              </a:rPr>
              <a:t> </a:t>
            </a:r>
            <a:endParaRPr lang="en-US" dirty="0"/>
          </a:p>
        </p:txBody>
      </p:sp>
    </p:spTree>
    <p:extLst>
      <p:ext uri="{BB962C8B-B14F-4D97-AF65-F5344CB8AC3E}">
        <p14:creationId xmlns:p14="http://schemas.microsoft.com/office/powerpoint/2010/main" val="120037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MOBILIZATION</a:t>
            </a:r>
            <a:endParaRPr lang="en-US" dirty="0"/>
          </a:p>
        </p:txBody>
      </p:sp>
      <p:sp>
        <p:nvSpPr>
          <p:cNvPr id="3" name="Content Placeholder 2"/>
          <p:cNvSpPr>
            <a:spLocks noGrp="1"/>
          </p:cNvSpPr>
          <p:nvPr>
            <p:ph idx="1"/>
          </p:nvPr>
        </p:nvSpPr>
        <p:spPr/>
        <p:txBody>
          <a:bodyPr/>
          <a:lstStyle/>
          <a:p>
            <a:r>
              <a:rPr lang="en-US" dirty="0" smtClean="0"/>
              <a:t>(d) MOBILISATION: a set of methods used by the researchers to ensure that supposed spokesmen for various relevant collectivities were properly able to represent those collectivities and not betrayed by the latter. In conclusion it is noted that translation is a process, never a completed accomplishment, and it may (as in the empirical case considered) fail.</a:t>
            </a:r>
            <a:endParaRPr lang="en-US" dirty="0"/>
          </a:p>
        </p:txBody>
      </p:sp>
    </p:spTree>
    <p:extLst>
      <p:ext uri="{BB962C8B-B14F-4D97-AF65-F5344CB8AC3E}">
        <p14:creationId xmlns:p14="http://schemas.microsoft.com/office/powerpoint/2010/main" val="161238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HOW AN ANT CAN HELP US UNDERSTAND STS THROUGH THE FRAMEWORK OF NETWORKS</a:t>
            </a:r>
            <a:endParaRPr lang="en-US" sz="3200" dirty="0"/>
          </a:p>
        </p:txBody>
      </p:sp>
      <p:sp>
        <p:nvSpPr>
          <p:cNvPr id="3" name="Content Placeholder 2"/>
          <p:cNvSpPr>
            <a:spLocks noGrp="1"/>
          </p:cNvSpPr>
          <p:nvPr>
            <p:ph idx="1"/>
          </p:nvPr>
        </p:nvSpPr>
        <p:spPr/>
        <p:txBody>
          <a:bodyPr>
            <a:normAutofit fontScale="92500"/>
          </a:bodyPr>
          <a:lstStyle/>
          <a:p>
            <a:r>
              <a:rPr lang="en-US" dirty="0" smtClean="0"/>
              <a:t>While the actor network theory is not without its critics, it is an intriguing </a:t>
            </a:r>
            <a:r>
              <a:rPr lang="en-US" dirty="0" err="1" smtClean="0"/>
              <a:t>lense</a:t>
            </a:r>
            <a:r>
              <a:rPr lang="en-US" dirty="0" smtClean="0"/>
              <a:t> to look at the world through. As mentioned before, A.N.T. is not limited to the study of </a:t>
            </a:r>
            <a:r>
              <a:rPr lang="en-US" dirty="0" err="1" smtClean="0"/>
              <a:t>technoscientific</a:t>
            </a:r>
            <a:r>
              <a:rPr lang="en-US" dirty="0" smtClean="0"/>
              <a:t> controversies. Anything and everything around us can be described as being a part of a complex network, from the construction of the New York City subway system to you sitting with your laptop watching The Office on Netflix. </a:t>
            </a:r>
          </a:p>
          <a:p>
            <a:r>
              <a:rPr lang="en-US" dirty="0" smtClean="0"/>
              <a:t>For instance, you could look at something like the network of YouTube, with the website being the primary actor at the center and </a:t>
            </a:r>
            <a:r>
              <a:rPr lang="en-US" dirty="0" err="1" smtClean="0"/>
              <a:t>uploaders</a:t>
            </a:r>
            <a:r>
              <a:rPr lang="en-US" dirty="0" smtClean="0"/>
              <a:t>, subscribers, editing software company, computers, engineers, the board of directors at the YouTube HQ, and advertisers all with different motives being persuaded to play and act out in a specific way. </a:t>
            </a:r>
          </a:p>
          <a:p>
            <a:endParaRPr lang="en-US" dirty="0" smtClean="0"/>
          </a:p>
          <a:p>
            <a:endParaRPr lang="en-US" dirty="0"/>
          </a:p>
        </p:txBody>
      </p:sp>
    </p:spTree>
    <p:extLst>
      <p:ext uri="{BB962C8B-B14F-4D97-AF65-F5344CB8AC3E}">
        <p14:creationId xmlns:p14="http://schemas.microsoft.com/office/powerpoint/2010/main" val="235108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TECHNOLOGICAL INNOVATION AND NETWORKS</a:t>
            </a:r>
            <a:endParaRPr lang="en-US" dirty="0"/>
          </a:p>
        </p:txBody>
      </p:sp>
      <p:sp>
        <p:nvSpPr>
          <p:cNvPr id="3" name="Content Placeholder 2"/>
          <p:cNvSpPr>
            <a:spLocks noGrp="1"/>
          </p:cNvSpPr>
          <p:nvPr>
            <p:ph idx="1"/>
          </p:nvPr>
        </p:nvSpPr>
        <p:spPr/>
        <p:txBody>
          <a:bodyPr/>
          <a:lstStyle/>
          <a:p>
            <a:r>
              <a:rPr lang="en-US" dirty="0" smtClean="0"/>
              <a:t>INNOVATION WOULD DEMAND THE RECREATION AND RECALIBRATION OF NETWORKS THROUGH NEW PROCESSES OF FORMULATION, INTERPRETATION OF PROBLEMS, ASKING NEW QUESTIONS, REDEFINING PROCESSES OF TRANSLATION.</a:t>
            </a:r>
          </a:p>
          <a:p>
            <a:r>
              <a:rPr lang="en-US" dirty="0"/>
              <a:t> </a:t>
            </a:r>
            <a:r>
              <a:rPr lang="en-US" dirty="0" smtClean="0"/>
              <a:t>USING TECHNOLOGY TO SUSTAIN AND ENHANCE NETWORKS.</a:t>
            </a:r>
            <a:endParaRPr lang="en-US" dirty="0"/>
          </a:p>
        </p:txBody>
      </p:sp>
    </p:spTree>
    <p:extLst>
      <p:ext uri="{BB962C8B-B14F-4D97-AF65-F5344CB8AC3E}">
        <p14:creationId xmlns:p14="http://schemas.microsoft.com/office/powerpoint/2010/main" val="284701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SO WHAT HAPPENS TO TECHNOLOGICAL DETERMINATION?</a:t>
            </a:r>
            <a:endParaRPr lang="en-US" sz="3200" b="1" dirty="0"/>
          </a:p>
        </p:txBody>
      </p:sp>
      <p:sp>
        <p:nvSpPr>
          <p:cNvPr id="2" name="Content Placeholder 1"/>
          <p:cNvSpPr>
            <a:spLocks noGrp="1"/>
          </p:cNvSpPr>
          <p:nvPr>
            <p:ph idx="1"/>
          </p:nvPr>
        </p:nvSpPr>
        <p:spPr/>
        <p:txBody>
          <a:bodyPr>
            <a:normAutofit fontScale="62500" lnSpcReduction="20000"/>
          </a:bodyPr>
          <a:lstStyle/>
          <a:p>
            <a:r>
              <a:rPr lang="en-US" dirty="0" smtClean="0"/>
              <a:t> </a:t>
            </a:r>
            <a:r>
              <a:rPr lang="en-US" sz="3600" b="1" dirty="0" smtClean="0"/>
              <a:t>2 POINTS OF VIEW-</a:t>
            </a:r>
          </a:p>
          <a:p>
            <a:r>
              <a:rPr lang="en-US" sz="3600" b="1" dirty="0" smtClean="0"/>
              <a:t>SOME ARGUE TECHNOLOGY DOES HAVE THE CAPACITY TO INITIATE FORCES OF CHANGE IN SOCIETY BUT THESE CANNOT BE SYSTEMATICALLY PROJECTED OR DEFINED.</a:t>
            </a:r>
          </a:p>
          <a:p>
            <a:endParaRPr lang="en-US" sz="3600" b="1" dirty="0"/>
          </a:p>
          <a:p>
            <a:r>
              <a:rPr lang="en-US" sz="3600" b="1" dirty="0" smtClean="0"/>
              <a:t>SECOND, TECHNOLOGY IS NOT NEUTRAL OR AUTONOMOUS- IT IS EMBEDDED IN SOCIAL AND MATERIAL CONTEXT AND TAKES A PARTICULAR SHAPE FROM A MULTITUDE OF OTHER POSSIBILITIES.</a:t>
            </a:r>
            <a:endParaRPr lang="en-US" sz="3600" b="1" dirty="0"/>
          </a:p>
        </p:txBody>
      </p:sp>
    </p:spTree>
    <p:extLst>
      <p:ext uri="{BB962C8B-B14F-4D97-AF65-F5344CB8AC3E}">
        <p14:creationId xmlns:p14="http://schemas.microsoft.com/office/powerpoint/2010/main" val="164127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t>PRINCIPLE OF SYMMETRY</a:t>
            </a:r>
            <a:endParaRPr lang="en-US" sz="3600" b="1" dirty="0"/>
          </a:p>
        </p:txBody>
      </p:sp>
      <p:sp>
        <p:nvSpPr>
          <p:cNvPr id="2" name="Content Placeholder 1"/>
          <p:cNvSpPr>
            <a:spLocks noGrp="1"/>
          </p:cNvSpPr>
          <p:nvPr>
            <p:ph idx="1"/>
          </p:nvPr>
        </p:nvSpPr>
        <p:spPr/>
        <p:txBody>
          <a:bodyPr>
            <a:normAutofit lnSpcReduction="10000"/>
          </a:bodyPr>
          <a:lstStyle/>
          <a:p>
            <a:r>
              <a:rPr lang="en-US" b="1" dirty="0" smtClean="0"/>
              <a:t>WE NEED TO EXAMINE STORIES OF FAILED TECHNOLOGIES AS MUCH AS WE CELEBRATE THE SUCCESSFUL ONES. WE MUST UNDERSTAND FAILURES IN MORE COMPLEX WAYS AND SEEK TO UNDERSTAND IF THESE LED TO MORE PROMISING PATHS.</a:t>
            </a:r>
          </a:p>
          <a:p>
            <a:endParaRPr lang="en-US" b="1" dirty="0"/>
          </a:p>
          <a:p>
            <a:r>
              <a:rPr lang="en-US" b="1" dirty="0" smtClean="0"/>
              <a:t>SOCIAL STUDIES OF SCIENCE INITIATED BY KUHN AND THOSE OF TECHNOLOGY THUS TELL THAT THE RELATIONS BETWEEN SCIENCE, TECHNOLOGY AND SOCIETY MUST BE UNDERSTOOD AS ENTANGLED IN THE COMPLETE LIFE CYCLE OF A SCIENTIFIC THEORY OR A TECHNOLOGICAL ARTIFACT.</a:t>
            </a:r>
            <a:endParaRPr lang="en-US" b="1" dirty="0"/>
          </a:p>
        </p:txBody>
      </p:sp>
    </p:spTree>
    <p:extLst>
      <p:ext uri="{BB962C8B-B14F-4D97-AF65-F5344CB8AC3E}">
        <p14:creationId xmlns:p14="http://schemas.microsoft.com/office/powerpoint/2010/main" val="66686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t>THE LIFE CYCLE APPROACH</a:t>
            </a:r>
            <a:endParaRPr lang="en-US" sz="3600" b="1" dirty="0"/>
          </a:p>
        </p:txBody>
      </p:sp>
      <p:sp>
        <p:nvSpPr>
          <p:cNvPr id="2" name="Content Placeholder 1"/>
          <p:cNvSpPr>
            <a:spLocks noGrp="1"/>
          </p:cNvSpPr>
          <p:nvPr>
            <p:ph idx="1"/>
          </p:nvPr>
        </p:nvSpPr>
        <p:spPr/>
        <p:txBody>
          <a:bodyPr/>
          <a:lstStyle/>
          <a:p>
            <a:r>
              <a:rPr lang="en-US" b="1" dirty="0" smtClean="0"/>
              <a:t>THIS APPROACH HELPS US TO UNDERSTAND BETTER THE CHOICES HUMAN BEINGS HAVE MADE IN THE REALMS OF SCIENCE AND TECHNOLOGY, HOW AND WHEN THESE CHOICES WERE MADE, BY WHOM, WHOSE INTERESTS DID THESE SERVE AND ARE SUITABLE TO SERVING THE NEEDS OF A SUSTAINABLE HUMAN FUTURE.</a:t>
            </a:r>
            <a:endParaRPr lang="en-US" b="1" dirty="0"/>
          </a:p>
        </p:txBody>
      </p:sp>
    </p:spTree>
    <p:extLst>
      <p:ext uri="{BB962C8B-B14F-4D97-AF65-F5344CB8AC3E}">
        <p14:creationId xmlns:p14="http://schemas.microsoft.com/office/powerpoint/2010/main" val="94280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THE WAY WE TELL STORIES ABOUT SCIENCE AND TECHNOLOGY</a:t>
            </a:r>
            <a:endParaRPr lang="en-US" sz="3200" b="1" dirty="0"/>
          </a:p>
        </p:txBody>
      </p:sp>
      <p:sp>
        <p:nvSpPr>
          <p:cNvPr id="2" name="Content Placeholder 1"/>
          <p:cNvSpPr>
            <a:spLocks noGrp="1"/>
          </p:cNvSpPr>
          <p:nvPr>
            <p:ph idx="1"/>
          </p:nvPr>
        </p:nvSpPr>
        <p:spPr/>
        <p:txBody>
          <a:bodyPr/>
          <a:lstStyle/>
          <a:p>
            <a:r>
              <a:rPr lang="en-US" b="1" dirty="0" smtClean="0"/>
              <a:t>WE ONLY GET TO HEAR STORIES OF THOSE SCIENTIFIC THEORIES OR TECHNOLOGICAL ARTIFACTS THAT HAVE BEEN GIVEN TO US- THE ONES CONSIDERED THE BEST AND THEREFORE THE MOST SUCCESSFUL BUT BY ACCEPTING THESE ARGUMENTS WE FAIL TO APPRECIATE THAT THERE MIGHT HAVE BEEN OTHER POSSIBILTIES THAT REMAINED UNEXPLORED OR KILLED BY POWERFUL INTERESTS IN SOCIETY.</a:t>
            </a:r>
            <a:endParaRPr lang="en-US" b="1" dirty="0"/>
          </a:p>
        </p:txBody>
      </p:sp>
    </p:spTree>
    <p:extLst>
      <p:ext uri="{BB962C8B-B14F-4D97-AF65-F5344CB8AC3E}">
        <p14:creationId xmlns:p14="http://schemas.microsoft.com/office/powerpoint/2010/main" val="93631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ACTOR NETWORK THEORY ORIGINS</a:t>
            </a:r>
            <a:endParaRPr lang="en-US" sz="3200" b="1" dirty="0"/>
          </a:p>
        </p:txBody>
      </p:sp>
      <p:sp>
        <p:nvSpPr>
          <p:cNvPr id="3" name="Content Placeholder 2"/>
          <p:cNvSpPr>
            <a:spLocks noGrp="1"/>
          </p:cNvSpPr>
          <p:nvPr>
            <p:ph idx="1"/>
          </p:nvPr>
        </p:nvSpPr>
        <p:spPr/>
        <p:txBody>
          <a:bodyPr>
            <a:normAutofit/>
          </a:bodyPr>
          <a:lstStyle/>
          <a:p>
            <a:r>
              <a:rPr lang="en-US" dirty="0" smtClean="0"/>
              <a:t>Originally created by French scholars Bruno </a:t>
            </a:r>
            <a:r>
              <a:rPr lang="en-US" dirty="0" err="1" smtClean="0"/>
              <a:t>Latour</a:t>
            </a:r>
            <a:r>
              <a:rPr lang="en-US" dirty="0" smtClean="0"/>
              <a:t> and Michel </a:t>
            </a:r>
            <a:r>
              <a:rPr lang="en-US" dirty="0" err="1" smtClean="0"/>
              <a:t>Callon</a:t>
            </a:r>
            <a:r>
              <a:rPr lang="en-US" dirty="0" smtClean="0"/>
              <a:t> as an attempt to understand processes of technological innovation and scientific knowledge-creation, </a:t>
            </a:r>
          </a:p>
          <a:p>
            <a:r>
              <a:rPr lang="en-US" dirty="0" smtClean="0"/>
              <a:t>Actor-Network Theory (ANT) can be contrasted with “heroic” accounts of scientific advance. For example, rather than saying Newton “founded” the theory of gravitation seemingly as though he were alone in a vacuum, Actor-Network Theory emphasizes and considers all surrounding factors — no one acts alone </a:t>
            </a:r>
          </a:p>
          <a:p>
            <a:endParaRPr lang="en-US" dirty="0" smtClean="0"/>
          </a:p>
          <a:p>
            <a:endParaRPr lang="en-US" dirty="0"/>
          </a:p>
        </p:txBody>
      </p:sp>
    </p:spTree>
    <p:extLst>
      <p:ext uri="{BB962C8B-B14F-4D97-AF65-F5344CB8AC3E}">
        <p14:creationId xmlns:p14="http://schemas.microsoft.com/office/powerpoint/2010/main" val="108763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DRAWING ATTENTION TO THE NETWORK</a:t>
            </a:r>
            <a:endParaRPr lang="en-US" dirty="0"/>
          </a:p>
        </p:txBody>
      </p:sp>
      <p:sp>
        <p:nvSpPr>
          <p:cNvPr id="3" name="Content Placeholder 2"/>
          <p:cNvSpPr>
            <a:spLocks noGrp="1"/>
          </p:cNvSpPr>
          <p:nvPr>
            <p:ph idx="1"/>
          </p:nvPr>
        </p:nvSpPr>
        <p:spPr/>
        <p:txBody>
          <a:bodyPr/>
          <a:lstStyle/>
          <a:p>
            <a:r>
              <a:rPr lang="en-US" dirty="0" smtClean="0"/>
              <a:t>Galileo’s past experiences, his colleagues, his connections with the Astronomer Royal, John </a:t>
            </a:r>
            <a:r>
              <a:rPr lang="en-US" dirty="0" err="1" smtClean="0"/>
              <a:t>Flamsteed</a:t>
            </a:r>
            <a:r>
              <a:rPr lang="en-US" dirty="0" smtClean="0"/>
              <a:t>, his use of Euclidean geometry, </a:t>
            </a:r>
            <a:r>
              <a:rPr lang="en-US" dirty="0" err="1" smtClean="0"/>
              <a:t>Kepler’s</a:t>
            </a:r>
            <a:r>
              <a:rPr lang="en-US" dirty="0" smtClean="0"/>
              <a:t> astronomy, Galileo’s mechanics, his tools, the details of his lab, cultural factors and restrictions placed upon him in his environment, and various other technical and non-technical elements would all be described and considered in his actor-network.</a:t>
            </a:r>
            <a:endParaRPr lang="en-US" dirty="0"/>
          </a:p>
        </p:txBody>
      </p:sp>
    </p:spTree>
    <p:extLst>
      <p:ext uri="{BB962C8B-B14F-4D97-AF65-F5344CB8AC3E}">
        <p14:creationId xmlns:p14="http://schemas.microsoft.com/office/powerpoint/2010/main" val="253073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ANT DO?</a:t>
            </a:r>
            <a:endParaRPr lang="en-US" dirty="0"/>
          </a:p>
        </p:txBody>
      </p:sp>
      <p:sp>
        <p:nvSpPr>
          <p:cNvPr id="3" name="Content Placeholder 2"/>
          <p:cNvSpPr>
            <a:spLocks noGrp="1"/>
          </p:cNvSpPr>
          <p:nvPr>
            <p:ph idx="1"/>
          </p:nvPr>
        </p:nvSpPr>
        <p:spPr/>
        <p:txBody>
          <a:bodyPr/>
          <a:lstStyle/>
          <a:p>
            <a:r>
              <a:rPr lang="en-US" dirty="0" smtClean="0"/>
              <a:t>Actor-Network Theory does not typically attempt to explain why a network exists; it is more interested in the infrastructure of actor-networks, how they are formed, how they can fall apart.</a:t>
            </a:r>
          </a:p>
          <a:p>
            <a:endParaRPr lang="en-US" dirty="0" smtClean="0"/>
          </a:p>
          <a:p>
            <a:endParaRPr lang="en-US" dirty="0"/>
          </a:p>
        </p:txBody>
      </p:sp>
    </p:spTree>
    <p:extLst>
      <p:ext uri="{BB962C8B-B14F-4D97-AF65-F5344CB8AC3E}">
        <p14:creationId xmlns:p14="http://schemas.microsoft.com/office/powerpoint/2010/main" val="307641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NEW OR DISTINCTIVE ABOUT ANT?</a:t>
            </a:r>
            <a:endParaRPr lang="en-US" dirty="0"/>
          </a:p>
        </p:txBody>
      </p:sp>
      <p:sp>
        <p:nvSpPr>
          <p:cNvPr id="3" name="Content Placeholder 2"/>
          <p:cNvSpPr>
            <a:spLocks noGrp="1"/>
          </p:cNvSpPr>
          <p:nvPr>
            <p:ph idx="1"/>
          </p:nvPr>
        </p:nvSpPr>
        <p:spPr/>
        <p:txBody>
          <a:bodyPr>
            <a:normAutofit/>
          </a:bodyPr>
          <a:lstStyle/>
          <a:p>
            <a:r>
              <a:rPr lang="en-US" dirty="0" smtClean="0"/>
              <a:t>Actor-Network Theory incorporates what is known as a principle of generalized symmetry; that is, what is human and non-human (e.g. artifacts, organization structures) should be integrated into the same conceptual framework and assigned equal amounts of agency. In this way, one gains a detailed description of the concrete mechanisms at work that hold the network together, while allowing an impartial treatment of the actors. Extends the SCOT theory in new directions. </a:t>
            </a:r>
          </a:p>
          <a:p>
            <a:endParaRPr lang="en-US" dirty="0" smtClean="0"/>
          </a:p>
          <a:p>
            <a:endParaRPr lang="en-US" dirty="0"/>
          </a:p>
        </p:txBody>
      </p:sp>
    </p:spTree>
    <p:extLst>
      <p:ext uri="{BB962C8B-B14F-4D97-AF65-F5344CB8AC3E}">
        <p14:creationId xmlns:p14="http://schemas.microsoft.com/office/powerpoint/2010/main" val="24904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HOW ARE NETWORKS FORMED?</a:t>
            </a:r>
            <a:endParaRPr lang="en-US" dirty="0"/>
          </a:p>
        </p:txBody>
      </p:sp>
      <p:sp>
        <p:nvSpPr>
          <p:cNvPr id="3" name="Content Placeholder 2"/>
          <p:cNvSpPr>
            <a:spLocks noGrp="1"/>
          </p:cNvSpPr>
          <p:nvPr>
            <p:ph idx="1"/>
          </p:nvPr>
        </p:nvSpPr>
        <p:spPr/>
        <p:txBody>
          <a:bodyPr>
            <a:normAutofit/>
          </a:bodyPr>
          <a:lstStyle/>
          <a:p>
            <a:r>
              <a:rPr lang="en-US" dirty="0" smtClean="0"/>
              <a:t>IN THE BIJKER AND PINCH THEORY OF SOCIAL CONSTRUCTION OF TECHNOLOGY THE FOCUS WAS NOT ON THE MECHANISMS OF NEGOTATIONS BETWEEN RELATIVE SOCIAL GROUPS- KEPT VAGUE. WHAT THEY CALL RELEVANT SOCIAL GROUPS, THE ANT THEORISTS CALL ‘NETWORKS’. SECOND, UNLIKE RELEVANT SOCIAL GROUPS MADE UP ONLY OF HUMANS, ANT THEORIEST ALSO INCLUDE NON-HUMANS AS PART OF THE NETWORK.</a:t>
            </a:r>
            <a:endParaRPr lang="en-US" dirty="0"/>
          </a:p>
        </p:txBody>
      </p:sp>
    </p:spTree>
    <p:extLst>
      <p:ext uri="{BB962C8B-B14F-4D97-AF65-F5344CB8AC3E}">
        <p14:creationId xmlns:p14="http://schemas.microsoft.com/office/powerpoint/2010/main" val="286693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AT THE HEART OF CREATING NETWORKS IS THE PROCESS OF TRANSLATION</a:t>
            </a:r>
            <a:endParaRPr lang="en-US" sz="3200" dirty="0"/>
          </a:p>
        </p:txBody>
      </p:sp>
      <p:sp>
        <p:nvSpPr>
          <p:cNvPr id="3" name="Content Placeholder 2"/>
          <p:cNvSpPr>
            <a:spLocks noGrp="1"/>
          </p:cNvSpPr>
          <p:nvPr>
            <p:ph idx="1"/>
          </p:nvPr>
        </p:nvSpPr>
        <p:spPr/>
        <p:txBody>
          <a:bodyPr/>
          <a:lstStyle/>
          <a:p>
            <a:r>
              <a:rPr lang="en-US" dirty="0" smtClean="0"/>
              <a:t>TRANSLATION INVOLVES THE INTERPRETATION OF THE OBJECTIVES OF THE EXPERIMENTAL WORK (IN SCIENCE) OR TECHNOLOGICAL INNOVATION TO A RELEVANT GROUP OF ACTANTS. TRANSLATION WITH EACH INVOLVES THE FORMULATION OF THE PROBLEM IN TERMS OF EACH ACTANT’S INTERESTS, COMPETENCIES, AND ALLEGIANCES.</a:t>
            </a:r>
            <a:endParaRPr lang="en-US" dirty="0"/>
          </a:p>
        </p:txBody>
      </p:sp>
    </p:spTree>
    <p:extLst>
      <p:ext uri="{BB962C8B-B14F-4D97-AF65-F5344CB8AC3E}">
        <p14:creationId xmlns:p14="http://schemas.microsoft.com/office/powerpoint/2010/main" val="295734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b="1" dirty="0" smtClean="0"/>
              <a:t>“Some </a:t>
            </a:r>
            <a:r>
              <a:rPr lang="en-US" b="1" dirty="0"/>
              <a:t>elements of a sociology of translation: domestication of the scallops and the fishermen of St </a:t>
            </a:r>
            <a:r>
              <a:rPr lang="en-US" b="1" dirty="0" err="1"/>
              <a:t>Brieuc</a:t>
            </a:r>
            <a:r>
              <a:rPr lang="en-US" b="1" dirty="0"/>
              <a:t> </a:t>
            </a:r>
            <a:r>
              <a:rPr lang="en-US" b="1" dirty="0" smtClean="0"/>
              <a:t>Bay”</a:t>
            </a:r>
            <a:endParaRPr lang="en-US" b="1" dirty="0"/>
          </a:p>
          <a:p>
            <a:r>
              <a:rPr lang="en-US" dirty="0"/>
              <a:t>Michel </a:t>
            </a:r>
            <a:r>
              <a:rPr lang="en-US" dirty="0" err="1"/>
              <a:t>Callon</a:t>
            </a:r>
            <a:endParaRPr lang="en-US" dirty="0"/>
          </a:p>
          <a:p>
            <a:r>
              <a:rPr lang="en-US" dirty="0"/>
              <a:t>First published in J. Law, Power, action and belief: a new sociology of knowledge? London, </a:t>
            </a:r>
            <a:r>
              <a:rPr lang="en-US" dirty="0" err="1"/>
              <a:t>Routledge</a:t>
            </a:r>
            <a:r>
              <a:rPr lang="en-US" dirty="0"/>
              <a:t>, 1986, pp.196-223.</a:t>
            </a:r>
          </a:p>
          <a:p>
            <a:endParaRPr lang="en-US" dirty="0"/>
          </a:p>
        </p:txBody>
      </p:sp>
    </p:spTree>
    <p:extLst>
      <p:ext uri="{BB962C8B-B14F-4D97-AF65-F5344CB8AC3E}">
        <p14:creationId xmlns:p14="http://schemas.microsoft.com/office/powerpoint/2010/main" val="27118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MOMENTS OF TRANSLATION</a:t>
            </a:r>
            <a:endParaRPr lang="en-US" dirty="0"/>
          </a:p>
        </p:txBody>
      </p:sp>
      <p:sp>
        <p:nvSpPr>
          <p:cNvPr id="3" name="Content Placeholder 2"/>
          <p:cNvSpPr>
            <a:spLocks noGrp="1"/>
          </p:cNvSpPr>
          <p:nvPr>
            <p:ph idx="1"/>
          </p:nvPr>
        </p:nvSpPr>
        <p:spPr/>
        <p:txBody>
          <a:bodyPr>
            <a:normAutofit/>
          </a:bodyPr>
          <a:lstStyle/>
          <a:p>
            <a:r>
              <a:rPr lang="en-US" dirty="0" smtClean="0"/>
              <a:t>Four ‘moments’ of translation are discerned in the attempts by these researchers to impose themselves and their definition of the situation on others: </a:t>
            </a:r>
          </a:p>
          <a:p>
            <a:r>
              <a:rPr lang="en-US" dirty="0" smtClean="0"/>
              <a:t>(a) </a:t>
            </a:r>
            <a:r>
              <a:rPr lang="en-US" b="1" dirty="0" smtClean="0"/>
              <a:t>PROBLEMATIZATION</a:t>
            </a:r>
            <a:r>
              <a:rPr lang="en-US" dirty="0" smtClean="0"/>
              <a:t> </a:t>
            </a:r>
          </a:p>
          <a:p>
            <a:r>
              <a:rPr lang="en-US" dirty="0" smtClean="0"/>
              <a:t>the researchers sought to become indispensable to other actors in the drama by defining the nature and the problems of the latter and then suggesting that these would be resolved if the actors negotiated the ‘obligatory passage point’ of the researchers’ </a:t>
            </a:r>
            <a:r>
              <a:rPr lang="en-US" dirty="0" err="1" smtClean="0"/>
              <a:t>programme</a:t>
            </a:r>
            <a:r>
              <a:rPr lang="en-US" dirty="0" smtClean="0"/>
              <a:t> of investigation;</a:t>
            </a:r>
            <a:endParaRPr lang="en-US" dirty="0"/>
          </a:p>
        </p:txBody>
      </p:sp>
    </p:spTree>
    <p:extLst>
      <p:ext uri="{BB962C8B-B14F-4D97-AF65-F5344CB8AC3E}">
        <p14:creationId xmlns:p14="http://schemas.microsoft.com/office/powerpoint/2010/main" val="2648749321"/>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50</TotalTime>
  <Words>1158</Words>
  <Application>Microsoft Macintosh PowerPoint</Application>
  <PresentationFormat>On-screen Show (4:3)</PresentationFormat>
  <Paragraphs>46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Advantage</vt:lpstr>
      <vt:lpstr>ACTOR –NETWORK THEORY</vt:lpstr>
      <vt:lpstr>ACTOR NETWORK THEORY ORIGINS</vt:lpstr>
      <vt:lpstr>DRAWING ATTENTION TO THE NETWORK</vt:lpstr>
      <vt:lpstr>WHAT DOES ANT DO?</vt:lpstr>
      <vt:lpstr>WHAT IS NEW OR DISTINCTIVE ABOUT ANT?</vt:lpstr>
      <vt:lpstr>SO HOW ARE NETWORKS FORMED?</vt:lpstr>
      <vt:lpstr>AT THE HEART OF CREATING NETWORKS IS THE PROCESS OF TRANSLATION</vt:lpstr>
      <vt:lpstr>REFERENCE </vt:lpstr>
      <vt:lpstr>4 MOMENTS OF TRANSLATION</vt:lpstr>
      <vt:lpstr>INTERESSEMENT AND ENROLMENT</vt:lpstr>
      <vt:lpstr>MOBILIZATION</vt:lpstr>
      <vt:lpstr>HOW AN ANT CAN HELP US UNDERSTAND STS THROUGH THE FRAMEWORK OF NETWORKS</vt:lpstr>
      <vt:lpstr>TECHNOLOGICAL INNOVATION AND NETWORKS</vt:lpstr>
      <vt:lpstr>SO WHAT HAPPENS TO TECHNOLOGICAL DETERMINATION?</vt:lpstr>
      <vt:lpstr>PRINCIPLE OF SYMMETRY</vt:lpstr>
      <vt:lpstr>THE LIFE CYCLE APPROACH</vt:lpstr>
      <vt:lpstr>THE WAY WE TELL STORIES ABOUT SCIENCE AND TECHNOLOGY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ACTOR –NETWORK THEORY</dc:title>
  <dc:creator>MADHUMITA</dc:creator>
  <cp:lastModifiedBy>MADHUMITA</cp:lastModifiedBy>
  <cp:revision>12</cp:revision>
  <dcterms:created xsi:type="dcterms:W3CDTF">2018-09-23T15:11:44Z</dcterms:created>
  <dcterms:modified xsi:type="dcterms:W3CDTF">2018-09-28T05:12:56Z</dcterms:modified>
</cp:coreProperties>
</file>