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9" r:id="rId4"/>
    <p:sldId id="258" r:id="rId5"/>
    <p:sldId id="259" r:id="rId6"/>
    <p:sldId id="260" r:id="rId7"/>
    <p:sldId id="261" r:id="rId8"/>
    <p:sldId id="262" r:id="rId9"/>
    <p:sldId id="264" r:id="rId10"/>
    <p:sldId id="266" r:id="rId11"/>
    <p:sldId id="267"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8" d="100"/>
          <a:sy n="108" d="100"/>
        </p:scale>
        <p:origin x="-2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9EC247-857E-471D-87C2-528FBEE6830D}" type="datetimeFigureOut">
              <a:rPr lang="en-US" smtClean="0"/>
              <a:t>21/11/2018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FAB6-E76E-43B1-BC10-010128296E3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EC247-857E-471D-87C2-528FBEE6830D}" type="datetimeFigureOut">
              <a:rPr lang="en-US" smtClean="0"/>
              <a:t>21/11/2018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9EC247-857E-471D-87C2-528FBEE6830D}" type="datetimeFigureOut">
              <a:rPr lang="en-US" smtClean="0"/>
              <a:t>21/11/2018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EC247-857E-471D-87C2-528FBEE6830D}" type="datetimeFigureOut">
              <a:rPr lang="en-US" smtClean="0"/>
              <a:t>21/11/2018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EC247-857E-471D-87C2-528FBEE6830D}" type="datetimeFigureOut">
              <a:rPr lang="en-US" smtClean="0"/>
              <a:t>21/11/2018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FAB6-E76E-43B1-BC10-010128296E3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9EC247-857E-471D-87C2-528FBEE6830D}" type="datetimeFigureOut">
              <a:rPr lang="en-US" smtClean="0"/>
              <a:t>21/11/2018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9EC247-857E-471D-87C2-528FBEE6830D}" type="datetimeFigureOut">
              <a:rPr lang="en-US" smtClean="0"/>
              <a:t>21/11/2018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FAB6-E76E-43B1-BC10-010128296E3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9EC247-857E-471D-87C2-528FBEE6830D}" type="datetimeFigureOut">
              <a:rPr lang="en-US" smtClean="0"/>
              <a:t>21/11/2018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EC247-857E-471D-87C2-528FBEE6830D}" type="datetimeFigureOut">
              <a:rPr lang="en-US" smtClean="0"/>
              <a:t>21/11/2018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EC247-857E-471D-87C2-528FBEE6830D}" type="datetimeFigureOut">
              <a:rPr lang="en-US" smtClean="0"/>
              <a:t>21/11/2018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FAB6-E76E-43B1-BC10-010128296E3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EC247-857E-471D-87C2-528FBEE6830D}" type="datetimeFigureOut">
              <a:rPr lang="en-US" smtClean="0"/>
              <a:t>21/11/2018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FAB6-E76E-43B1-BC10-010128296E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69EC247-857E-471D-87C2-528FBEE6830D}" type="datetimeFigureOut">
              <a:rPr lang="en-US" smtClean="0"/>
              <a:t>21/11/2018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741FAB6-E76E-43B1-BC10-010128296E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smtClean="0"/>
              <a:t>CYBERLIBERTARIAN AND THE BIRTH AND DEATH OF TECH IDEALISM</a:t>
            </a:r>
            <a:endParaRPr lang="en-US" sz="36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885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JONATHAN PERRY BARLOW AND THE CALIFORNIA IDEOLOGY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understand  </a:t>
            </a:r>
            <a:r>
              <a:rPr lang="en-US" dirty="0" smtClean="0"/>
              <a:t>the power and persistence of this cyber-libertarian, </a:t>
            </a:r>
            <a:r>
              <a:rPr lang="en-US" dirty="0"/>
              <a:t>you have to understand the influence of “A Declaration of the Independence of Cyberspace,” one of the strangest artifacts of the ’90s, and its singular author, John Perry Barlow. </a:t>
            </a:r>
            <a:r>
              <a:rPr lang="en-US" dirty="0" smtClean="0"/>
              <a:t>Lyricist in the Grateful Dead, internet activist, author, founder of the Electronic Frontier Foundation, wrote extensively for the WIRED magazine.</a:t>
            </a:r>
          </a:p>
          <a:p>
            <a:endParaRPr lang="en-US" dirty="0" smtClean="0"/>
          </a:p>
          <a:p>
            <a:r>
              <a:rPr lang="en-US" dirty="0" smtClean="0"/>
              <a:t>AIM- to create a CIVILIZATION OF THE MIND IN CYBERSPACE- based on enlightened self-interest and a belief in a commonwealth.</a:t>
            </a:r>
          </a:p>
          <a:p>
            <a:endParaRPr lang="en-US" dirty="0"/>
          </a:p>
          <a:p>
            <a:endParaRPr lang="en-US" dirty="0" smtClean="0"/>
          </a:p>
          <a:p>
            <a:r>
              <a:rPr lang="en-US" dirty="0" smtClean="0"/>
              <a:t>Perhaps </a:t>
            </a:r>
            <a:r>
              <a:rPr lang="en-US" dirty="0"/>
              <a:t>more than any other, it’s his philosophy — which melded countercultural utopianism, a rancher’s skepticism toward government and a futurist’s faith in the virtual world — that shaped the industry.</a:t>
            </a:r>
          </a:p>
          <a:p>
            <a:endParaRPr lang="en-US" dirty="0"/>
          </a:p>
          <a:p>
            <a:endParaRPr lang="en-US" dirty="0"/>
          </a:p>
        </p:txBody>
      </p:sp>
    </p:spTree>
    <p:extLst>
      <p:ext uri="{BB962C8B-B14F-4D97-AF65-F5344CB8AC3E}">
        <p14:creationId xmlns:p14="http://schemas.microsoft.com/office/powerpoint/2010/main" val="174022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CYBERSPACE MANIFESTO</a:t>
            </a:r>
            <a:endParaRPr lang="en-US" dirty="0"/>
          </a:p>
        </p:txBody>
      </p:sp>
      <p:sp>
        <p:nvSpPr>
          <p:cNvPr id="3" name="Content Placeholder 2"/>
          <p:cNvSpPr>
            <a:spLocks noGrp="1"/>
          </p:cNvSpPr>
          <p:nvPr>
            <p:ph idx="1"/>
          </p:nvPr>
        </p:nvSpPr>
        <p:spPr/>
        <p:txBody>
          <a:bodyPr/>
          <a:lstStyle/>
          <a:p>
            <a:r>
              <a:rPr lang="en-US" dirty="0"/>
              <a:t>Barlow’s 846-word text, published online in February 1996, begins with a bold rebuke of traditional sovereign powers: “Governments of the Industrial World, you weary giants of flesh and steel, I come from Cyberspace, the new home of Mind. On behalf of the future, I ask you of the past to leave us alone. You are not welcome among us. You have no sovereignty where we gather.” He then explains how cyberspace is a place of ultimate freedom, where conventional laws don’t apply. At the end, he exhorts the Internet to “be more humane and fair than the world your governments have made before.”</a:t>
            </a:r>
          </a:p>
          <a:p>
            <a:endParaRPr lang="en-US" dirty="0"/>
          </a:p>
          <a:p>
            <a:endParaRPr lang="en-US" dirty="0"/>
          </a:p>
        </p:txBody>
      </p:sp>
    </p:spTree>
    <p:extLst>
      <p:ext uri="{BB962C8B-B14F-4D97-AF65-F5344CB8AC3E}">
        <p14:creationId xmlns:p14="http://schemas.microsoft.com/office/powerpoint/2010/main" val="210246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CALIFORNIAN IDEOLOGY</a:t>
            </a:r>
            <a:endParaRPr lang="en-US" dirty="0"/>
          </a:p>
        </p:txBody>
      </p:sp>
      <p:sp>
        <p:nvSpPr>
          <p:cNvPr id="3" name="Content Placeholder 2"/>
          <p:cNvSpPr>
            <a:spLocks noGrp="1"/>
          </p:cNvSpPr>
          <p:nvPr>
            <p:ph idx="1"/>
          </p:nvPr>
        </p:nvSpPr>
        <p:spPr/>
        <p:txBody>
          <a:bodyPr>
            <a:normAutofit lnSpcReduction="10000"/>
          </a:bodyPr>
          <a:lstStyle/>
          <a:p>
            <a:r>
              <a:rPr lang="en-US" dirty="0"/>
              <a:t>To </a:t>
            </a:r>
            <a:r>
              <a:rPr lang="en-US" dirty="0" err="1"/>
              <a:t>Barbrook</a:t>
            </a:r>
            <a:r>
              <a:rPr lang="en-US" dirty="0"/>
              <a:t> and Cameron, the Californian Ideology reflected a “new faith” emerging “from a bizarre fusion of the cultural bohemianism of San Francisco with the hi-tech industries of Silicon Valley.” </a:t>
            </a:r>
            <a:endParaRPr lang="en-US" dirty="0" smtClean="0"/>
          </a:p>
          <a:p>
            <a:r>
              <a:rPr lang="en-US" dirty="0" smtClean="0"/>
              <a:t>Adherents </a:t>
            </a:r>
            <a:r>
              <a:rPr lang="en-US" dirty="0"/>
              <a:t>of the California Ideology — many of them survivors of the “Me” decade, weaned on sci-fi novels, self-help and New Age spiritualism — forsook the civil actions of an earlier generation. They thought freedom would be found not in the streets but in an “electronic agora,” an open digital marketplace where individuality would be allowed its fullest expression, away from the encumbrances of government and even of the physical world.</a:t>
            </a:r>
          </a:p>
          <a:p>
            <a:endParaRPr lang="en-US" dirty="0"/>
          </a:p>
          <a:p>
            <a:endParaRPr lang="en-US" dirty="0"/>
          </a:p>
        </p:txBody>
      </p:sp>
    </p:spTree>
    <p:extLst>
      <p:ext uri="{BB962C8B-B14F-4D97-AF65-F5344CB8AC3E}">
        <p14:creationId xmlns:p14="http://schemas.microsoft.com/office/powerpoint/2010/main" val="175609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THE CONTRADICTIONS IN THE CALIFORNIAN IDEOLOGY- the combination of incompatible ideas</a:t>
            </a:r>
            <a:endParaRPr lang="en-US" sz="3200" dirty="0"/>
          </a:p>
        </p:txBody>
      </p:sp>
      <p:sp>
        <p:nvSpPr>
          <p:cNvPr id="3" name="Content Placeholder 2"/>
          <p:cNvSpPr>
            <a:spLocks noGrp="1"/>
          </p:cNvSpPr>
          <p:nvPr>
            <p:ph idx="1"/>
          </p:nvPr>
        </p:nvSpPr>
        <p:spPr/>
        <p:txBody>
          <a:bodyPr/>
          <a:lstStyle/>
          <a:p>
            <a:r>
              <a:rPr lang="en-US" dirty="0"/>
              <a:t>Part of this belief system’s appeal was its ability to combine a host of sometimes incompatible ideas: radical individualism and digital community; neoliberal, free-market capitalism and an Internet industry pioneered by government grants; spiritual truth-seeking and corporate conformity. </a:t>
            </a:r>
            <a:endParaRPr lang="en-US" dirty="0" smtClean="0"/>
          </a:p>
          <a:p>
            <a:r>
              <a:rPr lang="en-US" dirty="0" smtClean="0"/>
              <a:t>For </a:t>
            </a:r>
            <a:r>
              <a:rPr lang="en-US" dirty="0"/>
              <a:t>hackers turned systems engineers or graffiti artists turned graphic designers, it held great appeal. It promised that they had value and might make the world a better place. Joining Microsoft or AOL didn’t mean selling out; it just meant recalibrating one’s sense of how utopia might be achieved.</a:t>
            </a:r>
          </a:p>
          <a:p>
            <a:endParaRPr lang="en-US" dirty="0"/>
          </a:p>
          <a:p>
            <a:endParaRPr lang="en-US" dirty="0"/>
          </a:p>
        </p:txBody>
      </p:sp>
    </p:spTree>
    <p:extLst>
      <p:ext uri="{BB962C8B-B14F-4D97-AF65-F5344CB8AC3E}">
        <p14:creationId xmlns:p14="http://schemas.microsoft.com/office/powerpoint/2010/main" val="120042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HIPPIE IDEALISM AND ENTREPRENEURIAL PRAGMATISM</a:t>
            </a:r>
            <a:endParaRPr lang="en-US" dirty="0"/>
          </a:p>
        </p:txBody>
      </p:sp>
      <p:sp>
        <p:nvSpPr>
          <p:cNvPr id="3" name="Content Placeholder 2"/>
          <p:cNvSpPr>
            <a:spLocks noGrp="1"/>
          </p:cNvSpPr>
          <p:nvPr>
            <p:ph idx="1"/>
          </p:nvPr>
        </p:nvSpPr>
        <p:spPr/>
        <p:txBody>
          <a:bodyPr>
            <a:normAutofit fontScale="92500"/>
          </a:bodyPr>
          <a:lstStyle/>
          <a:p>
            <a:r>
              <a:rPr lang="en-US" dirty="0"/>
              <a:t>Barlow’s writings were tailor-made for this period of techie euphoria, which seemed to herald a revolution not only in communications and commerce, but also in social relations and culture. Barlow, with his ranching background, saw the Internet as a vast, borderless electronic frontier. </a:t>
            </a:r>
            <a:endParaRPr lang="en-US" dirty="0" smtClean="0"/>
          </a:p>
          <a:p>
            <a:r>
              <a:rPr lang="en-US" dirty="0" smtClean="0"/>
              <a:t>Whereas </a:t>
            </a:r>
            <a:r>
              <a:rPr lang="en-US" dirty="0"/>
              <a:t>the hippie generation explored Eastern religions and hallucinogenic drugs as pathways to enlightenment or psychic renewal, Barlow’s generation seized on the consciousness-expanding potential of the Web. (For some, the adaptation was quite explicit: One software company recruited Timothy Leary, the former Harvard professor and LSD booster, to appear in its promotional videos.) Barlow’s declaration, then, fused some of these strands of American idealism.</a:t>
            </a:r>
          </a:p>
          <a:p>
            <a:endParaRPr lang="en-US" dirty="0"/>
          </a:p>
          <a:p>
            <a:endParaRPr lang="en-US" dirty="0"/>
          </a:p>
        </p:txBody>
      </p:sp>
    </p:spTree>
    <p:extLst>
      <p:ext uri="{BB962C8B-B14F-4D97-AF65-F5344CB8AC3E}">
        <p14:creationId xmlns:p14="http://schemas.microsoft.com/office/powerpoint/2010/main" val="112782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 WITH THE GOVERNMENT</a:t>
            </a:r>
            <a:endParaRPr lang="en-US" dirty="0"/>
          </a:p>
        </p:txBody>
      </p:sp>
      <p:sp>
        <p:nvSpPr>
          <p:cNvPr id="3" name="Content Placeholder 2"/>
          <p:cNvSpPr>
            <a:spLocks noGrp="1"/>
          </p:cNvSpPr>
          <p:nvPr>
            <p:ph idx="1"/>
          </p:nvPr>
        </p:nvSpPr>
        <p:spPr/>
        <p:txBody>
          <a:bodyPr>
            <a:normAutofit lnSpcReduction="10000"/>
          </a:bodyPr>
          <a:lstStyle/>
          <a:p>
            <a:r>
              <a:rPr lang="en-US" dirty="0"/>
              <a:t>Yet there was something quixotic about “A Declaration.” Barlow was articulating noble principles (free speech; egalitarianism; freedom from discrimination, bias and oppression), but his desire for “independence” from the world of flesh and bureaucracy was naive. </a:t>
            </a:r>
            <a:endParaRPr lang="en-US" dirty="0" smtClean="0"/>
          </a:p>
          <a:p>
            <a:r>
              <a:rPr lang="en-US" dirty="0" smtClean="0"/>
              <a:t>From </a:t>
            </a:r>
            <a:r>
              <a:rPr lang="en-US" dirty="0"/>
              <a:t>its earliest incarnation as ARPANET, the Internet owed its existence to the U.S. government. It was always an infrastructure project with a physical presence in the world — wires, routers, servers, data centers and computers to interface with them. It may have helped bits cross borders, but that didn’t mean that borders or laws no longer mattered. With today’s debates over mass surveillance, it’s clear that governments exercise a great deal of power online.</a:t>
            </a:r>
          </a:p>
          <a:p>
            <a:endParaRPr lang="en-US" dirty="0"/>
          </a:p>
          <a:p>
            <a:endParaRPr lang="en-US" dirty="0"/>
          </a:p>
        </p:txBody>
      </p:sp>
    </p:spTree>
    <p:extLst>
      <p:ext uri="{BB962C8B-B14F-4D97-AF65-F5344CB8AC3E}">
        <p14:creationId xmlns:p14="http://schemas.microsoft.com/office/powerpoint/2010/main" val="58912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RETURN OF CONTROL</a:t>
            </a:r>
            <a:endParaRPr lang="en-US" dirty="0"/>
          </a:p>
        </p:txBody>
      </p:sp>
      <p:sp>
        <p:nvSpPr>
          <p:cNvPr id="3" name="Content Placeholder 2"/>
          <p:cNvSpPr>
            <a:spLocks noGrp="1"/>
          </p:cNvSpPr>
          <p:nvPr>
            <p:ph idx="1"/>
          </p:nvPr>
        </p:nvSpPr>
        <p:spPr/>
        <p:txBody>
          <a:bodyPr/>
          <a:lstStyle/>
          <a:p>
            <a:r>
              <a:rPr lang="en-US" dirty="0"/>
              <a:t>And it’s not just governments that have grown more powerful online. </a:t>
            </a:r>
            <a:r>
              <a:rPr lang="en-US" dirty="0" smtClean="0"/>
              <a:t>Corporate giants </a:t>
            </a:r>
            <a:r>
              <a:rPr lang="en-US" dirty="0"/>
              <a:t>have used the notion of an independent Internet to justify calling themselves its sovereign authorities. Using the vaguely humanitarian rhetoric of “connection,” they cast themselves as the handmaidens to our digital emancipation. </a:t>
            </a:r>
            <a:endParaRPr lang="en-US" dirty="0" smtClean="0"/>
          </a:p>
          <a:p>
            <a:r>
              <a:rPr lang="en-US" dirty="0" smtClean="0"/>
              <a:t>But </a:t>
            </a:r>
            <a:r>
              <a:rPr lang="en-US" dirty="0"/>
              <a:t>at the same time they have become even more adept at bulk data collection than the government. Meanwhile, they are the ones that decide how to manage our communications and which reforms are instituted. </a:t>
            </a:r>
          </a:p>
          <a:p>
            <a:endParaRPr lang="en-US" dirty="0"/>
          </a:p>
          <a:p>
            <a:endParaRPr lang="en-US" dirty="0"/>
          </a:p>
        </p:txBody>
      </p:sp>
    </p:spTree>
    <p:extLst>
      <p:ext uri="{BB962C8B-B14F-4D97-AF65-F5344CB8AC3E}">
        <p14:creationId xmlns:p14="http://schemas.microsoft.com/office/powerpoint/2010/main" val="291175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 OF DISILLUSIONMENT</a:t>
            </a:r>
            <a:endParaRPr lang="en-US" dirty="0"/>
          </a:p>
        </p:txBody>
      </p:sp>
      <p:sp>
        <p:nvSpPr>
          <p:cNvPr id="3" name="Content Placeholder 2"/>
          <p:cNvSpPr>
            <a:spLocks noGrp="1"/>
          </p:cNvSpPr>
          <p:nvPr>
            <p:ph idx="1"/>
          </p:nvPr>
        </p:nvSpPr>
        <p:spPr/>
        <p:txBody>
          <a:bodyPr/>
          <a:lstStyle/>
          <a:p>
            <a:r>
              <a:rPr lang="en-US" dirty="0"/>
              <a:t>Barlow has watched this Orwellian change with some discomfort. “Anybody that made it through the ’90s and [</a:t>
            </a:r>
            <a:r>
              <a:rPr lang="en-US" dirty="0" err="1"/>
              <a:t>aughts</a:t>
            </a:r>
            <a:r>
              <a:rPr lang="en-US" dirty="0"/>
              <a:t>] without having their libertarianism taking a pretty good hit wasn’t paying attention,” he says in a recent telephone interview. “We deregulated every g--d--- thing, and it came back at us in this way that we may never recover.”</a:t>
            </a:r>
          </a:p>
          <a:p>
            <a:endParaRPr lang="en-US" dirty="0"/>
          </a:p>
          <a:p>
            <a:endParaRPr lang="en-US" dirty="0"/>
          </a:p>
        </p:txBody>
      </p:sp>
    </p:spTree>
    <p:extLst>
      <p:ext uri="{BB962C8B-B14F-4D97-AF65-F5344CB8AC3E}">
        <p14:creationId xmlns:p14="http://schemas.microsoft.com/office/powerpoint/2010/main" val="325418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DEFEAT OF THE COUNTERCULTURAL IDEALISM</a:t>
            </a:r>
            <a:endParaRPr lang="en-US" b="1" dirty="0"/>
          </a:p>
        </p:txBody>
      </p:sp>
      <p:sp>
        <p:nvSpPr>
          <p:cNvPr id="3" name="Content Placeholder 2"/>
          <p:cNvSpPr>
            <a:spLocks noGrp="1"/>
          </p:cNvSpPr>
          <p:nvPr>
            <p:ph idx="1"/>
          </p:nvPr>
        </p:nvSpPr>
        <p:spPr/>
        <p:txBody>
          <a:bodyPr/>
          <a:lstStyle/>
          <a:p>
            <a:r>
              <a:rPr lang="en-US" dirty="0"/>
              <a:t>The asymmetry, though, is everywhere — and it is especially strong in Silicon Valley, which has left people like Barlow behind. Its utopian visions long ago lost their countercultural, communitarian impulses. Today’s ambitions include </a:t>
            </a:r>
            <a:r>
              <a:rPr lang="en-US" dirty="0" err="1"/>
              <a:t>Randian</a:t>
            </a:r>
            <a:r>
              <a:rPr lang="en-US" dirty="0"/>
              <a:t> projects like </a:t>
            </a:r>
            <a:r>
              <a:rPr lang="en-US" dirty="0" smtClean="0"/>
              <a:t>secession </a:t>
            </a:r>
            <a:r>
              <a:rPr lang="en-US" dirty="0"/>
              <a:t>or private “innovation zones” where government regulations wouldn’t apply. </a:t>
            </a:r>
            <a:endParaRPr lang="en-US" dirty="0" smtClean="0"/>
          </a:p>
          <a:p>
            <a:endParaRPr lang="en-US" dirty="0"/>
          </a:p>
          <a:p>
            <a:r>
              <a:rPr lang="en-US" dirty="0" smtClean="0"/>
              <a:t>Even </a:t>
            </a:r>
            <a:r>
              <a:rPr lang="en-US" dirty="0"/>
              <a:t>when developers and venture capitalists vow that their new apps will “change the world,” they are generally talking about making life easier for the millennial set. </a:t>
            </a:r>
            <a:r>
              <a:rPr lang="en-US" dirty="0" err="1"/>
              <a:t>Uber</a:t>
            </a:r>
            <a:r>
              <a:rPr lang="en-US" dirty="0"/>
              <a:t> is not exactly the “new home of Mind.”</a:t>
            </a:r>
          </a:p>
          <a:p>
            <a:endParaRPr lang="en-US" dirty="0"/>
          </a:p>
          <a:p>
            <a:endParaRPr lang="en-US" dirty="0"/>
          </a:p>
        </p:txBody>
      </p:sp>
    </p:spTree>
    <p:extLst>
      <p:ext uri="{BB962C8B-B14F-4D97-AF65-F5344CB8AC3E}">
        <p14:creationId xmlns:p14="http://schemas.microsoft.com/office/powerpoint/2010/main" val="409464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DATA  BROKERS AND DATA VULTURES- THE NEW OPERATORS OF THE TECH ECONOMY</a:t>
            </a:r>
            <a:endParaRPr lang="en-US" sz="2800" dirty="0"/>
          </a:p>
        </p:txBody>
      </p:sp>
      <p:sp>
        <p:nvSpPr>
          <p:cNvPr id="3" name="Content Placeholder 2"/>
          <p:cNvSpPr>
            <a:spLocks noGrp="1"/>
          </p:cNvSpPr>
          <p:nvPr>
            <p:ph idx="1"/>
          </p:nvPr>
        </p:nvSpPr>
        <p:spPr/>
        <p:txBody>
          <a:bodyPr>
            <a:normAutofit lnSpcReduction="10000"/>
          </a:bodyPr>
          <a:lstStyle/>
          <a:p>
            <a:r>
              <a:rPr lang="en-US" dirty="0"/>
              <a:t>The result is a tech economy in which fantastic profits come by monitoring our every click and heartbeat. Massive data breaches have become regular events, yet tech companies ask that we continue to fork over more data that they might sell to data brokers. </a:t>
            </a:r>
            <a:endParaRPr lang="en-US" dirty="0" smtClean="0"/>
          </a:p>
          <a:p>
            <a:endParaRPr lang="en-US" dirty="0"/>
          </a:p>
          <a:p>
            <a:r>
              <a:rPr lang="en-US" dirty="0" smtClean="0"/>
              <a:t>Data </a:t>
            </a:r>
            <a:r>
              <a:rPr lang="en-US" dirty="0"/>
              <a:t>brokers, in turn, form dossiers often based on awful, if not predatory, criteria; some have offered to sell lists of rape survivors or of senior citizens who have dementia. Our much-mythologized Internet industry has helped turn this crude apparatus into a $156 billion business — one that determines the ads we see, the services we rely on and our very means of communication. It already shapes the way we live.</a:t>
            </a:r>
          </a:p>
          <a:p>
            <a:endParaRPr lang="en-US" dirty="0"/>
          </a:p>
          <a:p>
            <a:endParaRPr lang="en-US" dirty="0"/>
          </a:p>
        </p:txBody>
      </p:sp>
    </p:spTree>
    <p:extLst>
      <p:ext uri="{BB962C8B-B14F-4D97-AF65-F5344CB8AC3E}">
        <p14:creationId xmlns:p14="http://schemas.microsoft.com/office/powerpoint/2010/main" val="179677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CYBERLIBERTARIANISM</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 </a:t>
            </a:r>
          </a:p>
          <a:p>
            <a:endParaRPr lang="en-US" b="1" dirty="0"/>
          </a:p>
          <a:p>
            <a:r>
              <a:rPr lang="en-US" b="1" dirty="0" err="1" smtClean="0"/>
              <a:t>Cyberlibertarianism</a:t>
            </a:r>
            <a:r>
              <a:rPr lang="en-US" dirty="0"/>
              <a:t>, </a:t>
            </a:r>
            <a:r>
              <a:rPr lang="en-US" dirty="0" smtClean="0"/>
              <a:t>a loose collection of ideas that argues that a free cyberspace allows for the possibility of radical human freedoms, through unfettered self-expression and self –realization. </a:t>
            </a:r>
            <a:endParaRPr lang="en-US" dirty="0"/>
          </a:p>
          <a:p>
            <a:endParaRPr lang="en-US" dirty="0" smtClean="0"/>
          </a:p>
          <a:p>
            <a:r>
              <a:rPr lang="en-US" dirty="0" smtClean="0"/>
              <a:t>Stemmed from the belief that the technology of the networked computer and more specifically the Internet allowed citizens to escape societal, governmental and political controls and generate new forms of networked community lives.</a:t>
            </a:r>
            <a:endParaRPr lang="en-US" dirty="0"/>
          </a:p>
        </p:txBody>
      </p:sp>
    </p:spTree>
    <p:extLst>
      <p:ext uri="{BB962C8B-B14F-4D97-AF65-F5344CB8AC3E}">
        <p14:creationId xmlns:p14="http://schemas.microsoft.com/office/powerpoint/2010/main" val="2640540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UTOPIA TO DYSTOPIA</a:t>
            </a:r>
            <a:endParaRPr lang="en-US" dirty="0"/>
          </a:p>
        </p:txBody>
      </p:sp>
      <p:sp>
        <p:nvSpPr>
          <p:cNvPr id="3" name="Content Placeholder 2"/>
          <p:cNvSpPr>
            <a:spLocks noGrp="1"/>
          </p:cNvSpPr>
          <p:nvPr>
            <p:ph idx="1"/>
          </p:nvPr>
        </p:nvSpPr>
        <p:spPr/>
        <p:txBody>
          <a:bodyPr/>
          <a:lstStyle/>
          <a:p>
            <a:r>
              <a:rPr lang="en-US" dirty="0"/>
              <a:t>Barlow once wrote that “trusting the government with your privacy is like having a Peeping Tom install your window blinds.” But the </a:t>
            </a:r>
            <a:r>
              <a:rPr lang="en-US" dirty="0" err="1"/>
              <a:t>Barlovian</a:t>
            </a:r>
            <a:r>
              <a:rPr lang="en-US" dirty="0"/>
              <a:t> focus on government overreach leaves its author and other libertarians blind to the same encroachments on our autonomy from the private sector. The bold and romantic techno-utopian ideals of “A Declaration” no longer need to be fought for, because they’re already gone.</a:t>
            </a:r>
          </a:p>
          <a:p>
            <a:endParaRPr lang="en-US" dirty="0"/>
          </a:p>
          <a:p>
            <a:endParaRPr lang="en-US" dirty="0"/>
          </a:p>
        </p:txBody>
      </p:sp>
    </p:spTree>
    <p:extLst>
      <p:ext uri="{BB962C8B-B14F-4D97-AF65-F5344CB8AC3E}">
        <p14:creationId xmlns:p14="http://schemas.microsoft.com/office/powerpoint/2010/main" val="168476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CYBERLIBERTARIANISM</a:t>
            </a:r>
            <a:endParaRPr lang="en-US" dirty="0"/>
          </a:p>
        </p:txBody>
      </p:sp>
      <p:sp>
        <p:nvSpPr>
          <p:cNvPr id="3" name="Content Placeholder 2"/>
          <p:cNvSpPr>
            <a:spLocks noGrp="1"/>
          </p:cNvSpPr>
          <p:nvPr>
            <p:ph idx="1"/>
          </p:nvPr>
        </p:nvSpPr>
        <p:spPr/>
        <p:txBody>
          <a:bodyPr/>
          <a:lstStyle/>
          <a:p>
            <a:r>
              <a:rPr lang="en-US" b="1" dirty="0" smtClean="0"/>
              <a:t>THE PRODUCT OF :</a:t>
            </a:r>
          </a:p>
          <a:p>
            <a:r>
              <a:rPr lang="en-US" b="1" dirty="0" smtClean="0"/>
              <a:t>1) THE COUNTERCULTURE- THE NEW IMAGINATION OF THE MIND AND THE MACHINE</a:t>
            </a:r>
          </a:p>
          <a:p>
            <a:r>
              <a:rPr lang="en-US" b="1" dirty="0" smtClean="0"/>
              <a:t>2)THE TECHNOLOGICAL TRANSFORMATION OF THE COMPUTER FROM A TOOL FOR CALCULATION TO A TOOL FOR COMMUNICATION</a:t>
            </a:r>
          </a:p>
          <a:p>
            <a:endParaRPr lang="en-US" b="1" dirty="0" smtClean="0"/>
          </a:p>
          <a:p>
            <a:r>
              <a:rPr lang="en-US" b="1" dirty="0"/>
              <a:t>3</a:t>
            </a:r>
            <a:r>
              <a:rPr lang="en-US" b="1" dirty="0" smtClean="0"/>
              <a:t>) THE PC REVOLUTION- </a:t>
            </a:r>
          </a:p>
          <a:p>
            <a:r>
              <a:rPr lang="en-US" b="1" dirty="0"/>
              <a:t>4</a:t>
            </a:r>
            <a:r>
              <a:rPr lang="en-US" b="1" dirty="0" smtClean="0"/>
              <a:t>) THE NETWORKED COMPUTER</a:t>
            </a:r>
          </a:p>
          <a:p>
            <a:r>
              <a:rPr lang="en-US" b="1" dirty="0"/>
              <a:t>5</a:t>
            </a:r>
            <a:r>
              <a:rPr lang="en-US" b="1" dirty="0" smtClean="0"/>
              <a:t>) THE EMERGENCE OF THE INTERNET</a:t>
            </a:r>
            <a:endParaRPr lang="en-US" b="1" dirty="0"/>
          </a:p>
        </p:txBody>
      </p:sp>
    </p:spTree>
    <p:extLst>
      <p:ext uri="{BB962C8B-B14F-4D97-AF65-F5344CB8AC3E}">
        <p14:creationId xmlns:p14="http://schemas.microsoft.com/office/powerpoint/2010/main" val="348792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ADVOCATES OF CYBERLIBERTARIANISM</a:t>
            </a:r>
            <a:endParaRPr lang="en-US" b="1" dirty="0"/>
          </a:p>
        </p:txBody>
      </p:sp>
      <p:sp>
        <p:nvSpPr>
          <p:cNvPr id="3" name="Content Placeholder 2"/>
          <p:cNvSpPr>
            <a:spLocks noGrp="1"/>
          </p:cNvSpPr>
          <p:nvPr>
            <p:ph idx="1"/>
          </p:nvPr>
        </p:nvSpPr>
        <p:spPr/>
        <p:txBody>
          <a:bodyPr>
            <a:normAutofit fontScale="92500" lnSpcReduction="20000"/>
          </a:bodyPr>
          <a:lstStyle/>
          <a:p>
            <a:r>
              <a:rPr lang="en-US" dirty="0" err="1" smtClean="0"/>
              <a:t>Cyberlibertarian</a:t>
            </a:r>
            <a:r>
              <a:rPr lang="en-US" dirty="0" smtClean="0"/>
              <a:t> ideals can be found </a:t>
            </a:r>
            <a:r>
              <a:rPr lang="en-US" dirty="0"/>
              <a:t>in countless books on cyberspace, the Internet, and interactive media; </a:t>
            </a:r>
            <a:endParaRPr lang="en-US" dirty="0" smtClean="0"/>
          </a:p>
          <a:p>
            <a:r>
              <a:rPr lang="en-US" dirty="0" smtClean="0"/>
              <a:t>Nicolas </a:t>
            </a:r>
            <a:r>
              <a:rPr lang="en-US" dirty="0"/>
              <a:t>Negroponte's </a:t>
            </a:r>
            <a:r>
              <a:rPr lang="en-US" i="1" dirty="0"/>
              <a:t>Being Digital</a:t>
            </a:r>
            <a:r>
              <a:rPr lang="en-US" dirty="0"/>
              <a:t> </a:t>
            </a:r>
          </a:p>
          <a:p>
            <a:r>
              <a:rPr lang="en-US" dirty="0" smtClean="0"/>
              <a:t> </a:t>
            </a:r>
            <a:r>
              <a:rPr lang="en-US" dirty="0"/>
              <a:t>George Gilder's </a:t>
            </a:r>
            <a:r>
              <a:rPr lang="en-US" b="1" dirty="0" smtClean="0"/>
              <a:t>Microcosm.</a:t>
            </a:r>
            <a:r>
              <a:rPr lang="en-US" dirty="0" smtClean="0"/>
              <a:t> </a:t>
            </a:r>
          </a:p>
          <a:p>
            <a:pPr marL="0" indent="0">
              <a:buNone/>
            </a:pPr>
            <a:r>
              <a:rPr lang="en-US" dirty="0" smtClean="0"/>
              <a:t>Alvin </a:t>
            </a:r>
            <a:r>
              <a:rPr lang="en-US" dirty="0"/>
              <a:t>Toffler, Esther Dyson, Stewart Brand, John Perry Barlow, Kevin Kelly, and a host of others that some have called the </a:t>
            </a:r>
            <a:r>
              <a:rPr lang="en-US" b="1" dirty="0"/>
              <a:t>digerati.</a:t>
            </a:r>
            <a:r>
              <a:rPr lang="en-US" dirty="0"/>
              <a:t> </a:t>
            </a:r>
            <a:endParaRPr lang="en-US" dirty="0" smtClean="0"/>
          </a:p>
          <a:p>
            <a:endParaRPr lang="en-US" dirty="0"/>
          </a:p>
          <a:p>
            <a:r>
              <a:rPr lang="en-US" b="1" dirty="0" smtClean="0"/>
              <a:t>As </a:t>
            </a:r>
            <a:r>
              <a:rPr lang="en-US" b="1" dirty="0"/>
              <a:t>a political ideology, the </a:t>
            </a:r>
            <a:r>
              <a:rPr lang="en-US" b="1" dirty="0" err="1"/>
              <a:t>cyberlibertarian</a:t>
            </a:r>
            <a:r>
              <a:rPr lang="en-US" b="1" dirty="0"/>
              <a:t> vision is perhaps most clearly enunciated in a publication first released by the Progress and Freedom Foundation in the summer of 1994, a manifesto entitled "Cyberspace and the American Dream: A Magna </a:t>
            </a:r>
            <a:r>
              <a:rPr lang="en-US" b="1" dirty="0" err="1"/>
              <a:t>Carta</a:t>
            </a:r>
            <a:r>
              <a:rPr lang="en-US" b="1" dirty="0"/>
              <a:t> for the Knowledge Age" by Esther Dyson, George Gilder, George </a:t>
            </a:r>
            <a:r>
              <a:rPr lang="en-US" b="1" dirty="0" err="1"/>
              <a:t>Keyworth</a:t>
            </a:r>
            <a:r>
              <a:rPr lang="en-US" b="1" dirty="0"/>
              <a:t>, and Alvin Toffler. </a:t>
            </a:r>
            <a:r>
              <a:rPr lang="en-US" b="1" dirty="0" smtClean="0"/>
              <a:t> </a:t>
            </a:r>
            <a:endParaRPr lang="en-US" dirty="0"/>
          </a:p>
        </p:txBody>
      </p:sp>
    </p:spTree>
    <p:extLst>
      <p:ext uri="{BB962C8B-B14F-4D97-AF65-F5344CB8AC3E}">
        <p14:creationId xmlns:p14="http://schemas.microsoft.com/office/powerpoint/2010/main" val="256035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UTOPIANISM AND TECHNOLOGICAL DETERMINISM</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first and most central characteristic of </a:t>
            </a:r>
            <a:r>
              <a:rPr lang="en-US" dirty="0" err="1"/>
              <a:t>cyberlibertarian</a:t>
            </a:r>
            <a:r>
              <a:rPr lang="en-US" dirty="0"/>
              <a:t> world view is what amounts to a whole hearted embrace of technological determinism. </a:t>
            </a:r>
            <a:endParaRPr lang="en-US" dirty="0" smtClean="0"/>
          </a:p>
          <a:p>
            <a:endParaRPr lang="en-US" dirty="0"/>
          </a:p>
          <a:p>
            <a:r>
              <a:rPr lang="en-US" dirty="0" smtClean="0"/>
              <a:t>This </a:t>
            </a:r>
            <a:r>
              <a:rPr lang="en-US" dirty="0"/>
              <a:t>is not the generalized determinism of earlier writings on technology and culture, but one specifically tailored to the arrival of the electronic technologies of the late twentieth century. </a:t>
            </a:r>
            <a:endParaRPr lang="en-US" dirty="0" smtClean="0"/>
          </a:p>
          <a:p>
            <a:endParaRPr lang="en-US" dirty="0"/>
          </a:p>
          <a:p>
            <a:r>
              <a:rPr lang="en-US" dirty="0" smtClean="0"/>
              <a:t>In </a:t>
            </a:r>
            <a:r>
              <a:rPr lang="en-US" dirty="0"/>
              <a:t>harmony with the earlier determinist theories, however, the </a:t>
            </a:r>
            <a:r>
              <a:rPr lang="en-US" dirty="0" err="1"/>
              <a:t>cyberlibertarians</a:t>
            </a:r>
            <a:r>
              <a:rPr lang="en-US" dirty="0"/>
              <a:t> hold that we are driven by necessities that emerge from the development of the new technology and from nowhere else. </a:t>
            </a:r>
            <a:br>
              <a:rPr lang="en-US" dirty="0"/>
            </a:br>
            <a:r>
              <a:rPr lang="en-US" dirty="0"/>
              <a:t/>
            </a:r>
            <a:br>
              <a:rPr lang="en-US" dirty="0"/>
            </a:br>
            <a:endParaRPr lang="en-US" dirty="0"/>
          </a:p>
        </p:txBody>
      </p:sp>
    </p:spTree>
    <p:extLst>
      <p:ext uri="{BB962C8B-B14F-4D97-AF65-F5344CB8AC3E}">
        <p14:creationId xmlns:p14="http://schemas.microsoft.com/office/powerpoint/2010/main" val="8207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ALVIN TOFFLER-FUTURISM AS DETERMINISM</a:t>
            </a:r>
            <a:endParaRPr lang="en-US" b="1" dirty="0"/>
          </a:p>
        </p:txBody>
      </p:sp>
      <p:sp>
        <p:nvSpPr>
          <p:cNvPr id="3" name="Content Placeholder 2"/>
          <p:cNvSpPr>
            <a:spLocks noGrp="1"/>
          </p:cNvSpPr>
          <p:nvPr>
            <p:ph idx="1"/>
          </p:nvPr>
        </p:nvSpPr>
        <p:spPr/>
        <p:txBody>
          <a:bodyPr>
            <a:normAutofit/>
          </a:bodyPr>
          <a:lstStyle/>
          <a:p>
            <a:r>
              <a:rPr lang="en-US" dirty="0"/>
              <a:t>One familiar expression is Alvin Toffler's openly determinist wave theory of history. Having traversed the first wave of the agricultural revolution and a second wave of the industrial revolution, humankind is now in the midst of third wave upheavals produced by advanced computing and telecommunications. This is a period in human history in which information comes to dominate earlier ways of living that were based upon land, physical resources and heavy machinery. </a:t>
            </a:r>
            <a:br>
              <a:rPr lang="en-US" dirty="0"/>
            </a:br>
            <a:endParaRPr lang="en-US" dirty="0"/>
          </a:p>
        </p:txBody>
      </p:sp>
    </p:spTree>
    <p:extLst>
      <p:ext uri="{BB962C8B-B14F-4D97-AF65-F5344CB8AC3E}">
        <p14:creationId xmlns:p14="http://schemas.microsoft.com/office/powerpoint/2010/main" val="23756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TECHNOLOGICAL DETERMINISM AS AN EVOLUTIONARY REQUIREMENT</a:t>
            </a:r>
            <a:endParaRPr lang="en-US" dirty="0"/>
          </a:p>
        </p:txBody>
      </p:sp>
      <p:sp>
        <p:nvSpPr>
          <p:cNvPr id="3" name="Content Placeholder 2"/>
          <p:cNvSpPr>
            <a:spLocks noGrp="1"/>
          </p:cNvSpPr>
          <p:nvPr>
            <p:ph idx="1"/>
          </p:nvPr>
        </p:nvSpPr>
        <p:spPr/>
        <p:txBody>
          <a:bodyPr>
            <a:normAutofit/>
          </a:bodyPr>
          <a:lstStyle/>
          <a:p>
            <a:r>
              <a:rPr lang="en-US" dirty="0"/>
              <a:t>In this perspective, the dynamism of digital technology is our true destiny. There is no time to pause, reflect or ask for more influence in shaping these developments. </a:t>
            </a:r>
            <a:endParaRPr lang="en-US" dirty="0" smtClean="0"/>
          </a:p>
          <a:p>
            <a:r>
              <a:rPr lang="en-US" dirty="0" smtClean="0"/>
              <a:t>Enormous </a:t>
            </a:r>
            <a:r>
              <a:rPr lang="en-US" dirty="0"/>
              <a:t>feats of quick adaptation are required of all of us just to respond to the requirements the new technology casts upon us each day. In the writings of </a:t>
            </a:r>
            <a:r>
              <a:rPr lang="en-US" dirty="0" err="1"/>
              <a:t>cyberlibertarians</a:t>
            </a:r>
            <a:r>
              <a:rPr lang="en-US" dirty="0"/>
              <a:t> those able to rise to the challenge are the champions of the coming millennium. The rest are fated to languish in the dust. </a:t>
            </a:r>
            <a:br>
              <a:rPr lang="en-US" dirty="0"/>
            </a:br>
            <a:endParaRPr lang="en-US" dirty="0"/>
          </a:p>
        </p:txBody>
      </p:sp>
    </p:spTree>
    <p:extLst>
      <p:ext uri="{BB962C8B-B14F-4D97-AF65-F5344CB8AC3E}">
        <p14:creationId xmlns:p14="http://schemas.microsoft.com/office/powerpoint/2010/main" val="383630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COMPLETE DEFEAT OF CRITICAL SOCIAL THEORY  IN THE FACE OF TECH UTOPIAN IDEALISM</a:t>
            </a:r>
            <a:endParaRPr lang="en-US" dirty="0"/>
          </a:p>
        </p:txBody>
      </p:sp>
      <p:sp>
        <p:nvSpPr>
          <p:cNvPr id="3" name="Content Placeholder 2"/>
          <p:cNvSpPr>
            <a:spLocks noGrp="1"/>
          </p:cNvSpPr>
          <p:nvPr>
            <p:ph idx="1"/>
          </p:nvPr>
        </p:nvSpPr>
        <p:spPr/>
        <p:txBody>
          <a:bodyPr>
            <a:normAutofit/>
          </a:bodyPr>
          <a:lstStyle/>
          <a:p>
            <a:r>
              <a:rPr lang="en-US" dirty="0"/>
              <a:t>From the standpoint of contemporary social theory, there is a wonderful irony here. For the past twenty years sociologists and historians have been busily at work trying to defeat what they saw as an unwarranted determinism in earlier interpretations of the interactions between culture and technology. </a:t>
            </a:r>
            <a:endParaRPr lang="en-US" dirty="0" smtClean="0"/>
          </a:p>
          <a:p>
            <a:r>
              <a:rPr lang="en-US" dirty="0" smtClean="0"/>
              <a:t>In </a:t>
            </a:r>
            <a:r>
              <a:rPr lang="en-US" dirty="0"/>
              <a:t>one way or another most scholars believe in the social construction or social shaping of technology in which outcomes are negotiated among a variety of actors with complex motives. It is interesting to note how little such understanding enters libertarian writings on cyberspace. </a:t>
            </a:r>
          </a:p>
        </p:txBody>
      </p:sp>
    </p:spTree>
    <p:extLst>
      <p:ext uri="{BB962C8B-B14F-4D97-AF65-F5344CB8AC3E}">
        <p14:creationId xmlns:p14="http://schemas.microsoft.com/office/powerpoint/2010/main" val="373886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LIBERTY AND SELF-FULFILMENT IN CYBERSPACE</a:t>
            </a:r>
            <a:endParaRPr lang="en-US" dirty="0"/>
          </a:p>
        </p:txBody>
      </p:sp>
      <p:sp>
        <p:nvSpPr>
          <p:cNvPr id="3" name="Content Placeholder 2"/>
          <p:cNvSpPr>
            <a:spLocks noGrp="1"/>
          </p:cNvSpPr>
          <p:nvPr>
            <p:ph idx="1"/>
          </p:nvPr>
        </p:nvSpPr>
        <p:spPr/>
        <p:txBody>
          <a:bodyPr>
            <a:normAutofit/>
          </a:bodyPr>
          <a:lstStyle/>
          <a:p>
            <a:r>
              <a:rPr lang="en-US" dirty="0"/>
              <a:t>Another key theme in this emerging ideology is that of radical individualism. Writings of </a:t>
            </a:r>
            <a:r>
              <a:rPr lang="en-US" dirty="0" err="1"/>
              <a:t>cyberlibertarians</a:t>
            </a:r>
            <a:r>
              <a:rPr lang="en-US" dirty="0"/>
              <a:t> revel in prospects for ecstatic self-fulfillment in cyberspace and emphasize the need for individuals to disburden themselves of encumbrances that might hinder the pursuit of rational self-interest. </a:t>
            </a:r>
            <a:endParaRPr lang="en-US" dirty="0" smtClean="0"/>
          </a:p>
          <a:p>
            <a:r>
              <a:rPr lang="en-US" dirty="0" smtClean="0"/>
              <a:t>The </a:t>
            </a:r>
            <a:r>
              <a:rPr lang="en-US" dirty="0"/>
              <a:t>experiential realm of digital devices and networked computing offers endless opportunities for achieving wealth, power and sensual pleasure. Because inherited structures of social, political, and economic organization pose barriers to the exercise of personal power and self-realization, they simply must be removed.</a:t>
            </a:r>
          </a:p>
          <a:p>
            <a:endParaRPr lang="en-US" dirty="0"/>
          </a:p>
        </p:txBody>
      </p:sp>
    </p:spTree>
    <p:extLst>
      <p:ext uri="{BB962C8B-B14F-4D97-AF65-F5344CB8AC3E}">
        <p14:creationId xmlns:p14="http://schemas.microsoft.com/office/powerpoint/2010/main" val="4225220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66</TotalTime>
  <Words>1856</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CYBERLIBERTARIAN AND THE BIRTH AND DEATH OF TECH IDEALISM</vt:lpstr>
      <vt:lpstr>WHAT IS CYBERLIBERTARIANISM?</vt:lpstr>
      <vt:lpstr>CYBERLIBERTARIANISM</vt:lpstr>
      <vt:lpstr>THE ADVOCATES OF CYBERLIBERTARIANISM</vt:lpstr>
      <vt:lpstr>UTOPIANISM AND TECHNOLOGICAL DETERMINISM</vt:lpstr>
      <vt:lpstr>ALVIN TOFFLER-FUTURISM AS DETERMINISM</vt:lpstr>
      <vt:lpstr>TECHNOLOGICAL DETERMINISM AS AN EVOLUTIONARY REQUIREMENT</vt:lpstr>
      <vt:lpstr>THE COMPLETE DEFEAT OF CRITICAL SOCIAL THEORY  IN THE FACE OF TECH UTOPIAN IDEALISM</vt:lpstr>
      <vt:lpstr>LIBERTY AND SELF-FULFILMENT IN CYBERSPACE</vt:lpstr>
      <vt:lpstr>JONATHAN PERRY BARLOW AND THE CALIFORNIA IDEOLOGY</vt:lpstr>
      <vt:lpstr>THE CYBERSPACE MANIFESTO</vt:lpstr>
      <vt:lpstr>THE CALIFORNIAN IDEOLOGY</vt:lpstr>
      <vt:lpstr>THE CONTRADICTIONS IN THE CALIFORNIAN IDEOLOGY- the combination of incompatible ideas</vt:lpstr>
      <vt:lpstr>HIPPIE IDEALISM AND ENTREPRENEURIAL PRAGMATISM</vt:lpstr>
      <vt:lpstr>RELATION WITH THE GOVERNMENT</vt:lpstr>
      <vt:lpstr>THE RETURN OF CONTROL</vt:lpstr>
      <vt:lpstr>THE AGE OF DISILLUSIONMENT</vt:lpstr>
      <vt:lpstr>THE DEFEAT OF THE COUNTERCULTURAL IDEALISM</vt:lpstr>
      <vt:lpstr>THE DATA  BROKERS AND DATA VULTURES- THE NEW OPERATORS OF THE TECH ECONOMY</vt:lpstr>
      <vt:lpstr>FROM UTOPIA TO DYSTOPIA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CYBERLIBERTARIAN UTOPIAS</dc:title>
  <dc:creator>daiict</dc:creator>
  <cp:lastModifiedBy>daiict</cp:lastModifiedBy>
  <cp:revision>24</cp:revision>
  <dcterms:created xsi:type="dcterms:W3CDTF">2018-11-20T11:30:34Z</dcterms:created>
  <dcterms:modified xsi:type="dcterms:W3CDTF">2018-11-21T05:23:12Z</dcterms:modified>
</cp:coreProperties>
</file>