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89" r:id="rId5"/>
    <p:sldId id="274" r:id="rId6"/>
    <p:sldId id="287" r:id="rId7"/>
    <p:sldId id="292" r:id="rId8"/>
    <p:sldId id="259" r:id="rId9"/>
    <p:sldId id="293" r:id="rId10"/>
    <p:sldId id="280" r:id="rId11"/>
    <p:sldId id="263" r:id="rId12"/>
    <p:sldId id="290" r:id="rId13"/>
    <p:sldId id="264" r:id="rId14"/>
    <p:sldId id="294" r:id="rId15"/>
    <p:sldId id="300" r:id="rId16"/>
    <p:sldId id="302" r:id="rId17"/>
    <p:sldId id="296" r:id="rId18"/>
    <p:sldId id="298" r:id="rId19"/>
    <p:sldId id="303" r:id="rId20"/>
    <p:sldId id="304" r:id="rId21"/>
    <p:sldId id="266" r:id="rId22"/>
    <p:sldId id="268" r:id="rId23"/>
    <p:sldId id="270" r:id="rId24"/>
    <p:sldId id="27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516" y="2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7624A6-2D09-A847-AB98-EC93244A287E}" type="datetimeFigureOut">
              <a:rPr lang="en-US" smtClean="0"/>
              <a:t>09/10/2018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624A6-2D09-A847-AB98-EC93244A287E}" type="datetimeFigureOut">
              <a:rPr lang="en-US" smtClean="0"/>
              <a:t>09/10/2018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624A6-2D09-A847-AB98-EC93244A287E}" type="datetimeFigureOut">
              <a:rPr lang="en-US" smtClean="0"/>
              <a:t>09/10/2018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624A6-2D09-A847-AB98-EC93244A287E}" type="datetimeFigureOut">
              <a:rPr lang="en-US" smtClean="0"/>
              <a:t>09/10/2018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7624A6-2D09-A847-AB98-EC93244A287E}" type="datetimeFigureOut">
              <a:rPr lang="en-US" smtClean="0"/>
              <a:t>09/10/2018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7624A6-2D09-A847-AB98-EC93244A287E}" type="datetimeFigureOut">
              <a:rPr lang="en-US" smtClean="0"/>
              <a:t>09/10/2018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7624A6-2D09-A847-AB98-EC93244A287E}" type="datetimeFigureOut">
              <a:rPr lang="en-US" smtClean="0"/>
              <a:t>09/10/2018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7624A6-2D09-A847-AB98-EC93244A287E}" type="datetimeFigureOut">
              <a:rPr lang="en-US" smtClean="0"/>
              <a:t>09/10/2018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624A6-2D09-A847-AB98-EC93244A287E}" type="datetimeFigureOut">
              <a:rPr lang="en-US" smtClean="0"/>
              <a:t>09/10/2018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8D1EE-10C6-6A4B-8B79-5AB3BCD76C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624A6-2D09-A847-AB98-EC93244A287E}" type="datetimeFigureOut">
              <a:rPr lang="en-US" smtClean="0"/>
              <a:t>09/10/2018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8D1EE-10C6-6A4B-8B79-5AB3BCD76C1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37624A6-2D09-A847-AB98-EC93244A287E}" type="datetimeFigureOut">
              <a:rPr lang="en-US" smtClean="0"/>
              <a:t>09/10/2018</a:t>
            </a:fld>
            <a:endParaRPr lang="en-US"/>
          </a:p>
        </p:txBody>
      </p:sp>
      <p:sp>
        <p:nvSpPr>
          <p:cNvPr id="9" name="Slide Number Placeholder 8"/>
          <p:cNvSpPr>
            <a:spLocks noGrp="1"/>
          </p:cNvSpPr>
          <p:nvPr>
            <p:ph type="sldNum" sz="quarter" idx="11"/>
          </p:nvPr>
        </p:nvSpPr>
        <p:spPr/>
        <p:txBody>
          <a:bodyPr/>
          <a:lstStyle/>
          <a:p>
            <a:fld id="{83F8D1EE-10C6-6A4B-8B79-5AB3BCD76C1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3F8D1EE-10C6-6A4B-8B79-5AB3BCD76C1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37624A6-2D09-A847-AB98-EC93244A287E}" type="datetimeFigureOut">
              <a:rPr lang="en-US" smtClean="0"/>
              <a:t>09/10/2018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FEMINIST CRITIQUES OF SCIENCE AND TECHNOLOGY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4793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PIONEERS OF FEMINIST SCIENCE STUDIES</a:t>
            </a:r>
            <a:endParaRPr lang="en-US" sz="3200" dirty="0"/>
          </a:p>
        </p:txBody>
      </p:sp>
      <p:sp>
        <p:nvSpPr>
          <p:cNvPr id="3" name="Content Placeholder 2"/>
          <p:cNvSpPr>
            <a:spLocks noGrp="1"/>
          </p:cNvSpPr>
          <p:nvPr>
            <p:ph idx="1"/>
          </p:nvPr>
        </p:nvSpPr>
        <p:spPr/>
        <p:txBody>
          <a:bodyPr>
            <a:normAutofit/>
          </a:bodyPr>
          <a:lstStyle/>
          <a:p>
            <a:pPr marL="0" indent="0">
              <a:buNone/>
            </a:pPr>
            <a:r>
              <a:rPr lang="en-US" dirty="0" smtClean="0"/>
              <a:t>Beginning </a:t>
            </a:r>
            <a:r>
              <a:rPr lang="en-US" dirty="0"/>
              <a:t>with ground breaking works by feminist scientists like </a:t>
            </a:r>
            <a:r>
              <a:rPr lang="en-US" b="1" dirty="0"/>
              <a:t>Evelyn Fox Keller, Anne </a:t>
            </a:r>
            <a:r>
              <a:rPr lang="en-US" b="1" dirty="0" err="1"/>
              <a:t>Fausto</a:t>
            </a:r>
            <a:r>
              <a:rPr lang="en-US" b="1" dirty="0"/>
              <a:t>-Sterling, Ruth Hubbard</a:t>
            </a:r>
            <a:r>
              <a:rPr lang="en-US" dirty="0"/>
              <a:t>, and Marion Lowe, and feminist </a:t>
            </a:r>
            <a:r>
              <a:rPr lang="en-US" b="1" dirty="0"/>
              <a:t>philosophers</a:t>
            </a:r>
            <a:r>
              <a:rPr lang="en-US" dirty="0"/>
              <a:t> like Sandra Harding, feminist science studies is now a thriving field of scholarly activity with increasing numbers of practitioners in the U.S. and around the world. </a:t>
            </a:r>
            <a:endParaRPr lang="en-US" dirty="0" smtClean="0"/>
          </a:p>
          <a:p>
            <a:pPr marL="0" indent="0">
              <a:buNone/>
            </a:pPr>
            <a:endParaRPr lang="en-US" dirty="0"/>
          </a:p>
          <a:p>
            <a:pPr marL="0" indent="0">
              <a:buNone/>
            </a:pPr>
            <a:r>
              <a:rPr lang="en-US" dirty="0" smtClean="0"/>
              <a:t>While </a:t>
            </a:r>
            <a:r>
              <a:rPr lang="en-US" dirty="0"/>
              <a:t>not necessarily called “feminist science studies” in earlier periods, many of the ideas in this field, in fact, extend back into the last century of the women’s movement.</a:t>
            </a:r>
          </a:p>
          <a:p>
            <a:endParaRPr lang="en-US" dirty="0"/>
          </a:p>
        </p:txBody>
      </p:sp>
    </p:spTree>
    <p:extLst>
      <p:ext uri="{BB962C8B-B14F-4D97-AF65-F5344CB8AC3E}">
        <p14:creationId xmlns:p14="http://schemas.microsoft.com/office/powerpoint/2010/main" val="284599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EXPLORING THE GENDER STEREOTYPES IN SCIENTIFIC RESEARCH</a:t>
            </a:r>
            <a:endParaRPr lang="en-US" sz="3200" b="1" dirty="0"/>
          </a:p>
        </p:txBody>
      </p:sp>
      <p:sp>
        <p:nvSpPr>
          <p:cNvPr id="3" name="Content Placeholder 2"/>
          <p:cNvSpPr>
            <a:spLocks noGrp="1"/>
          </p:cNvSpPr>
          <p:nvPr>
            <p:ph idx="1"/>
          </p:nvPr>
        </p:nvSpPr>
        <p:spPr/>
        <p:txBody>
          <a:bodyPr>
            <a:normAutofit/>
          </a:bodyPr>
          <a:lstStyle/>
          <a:p>
            <a:r>
              <a:rPr lang="en-US" dirty="0"/>
              <a:t>An example of one of the benefits of this exchange is the rich investigation into the meaning and nature of biological sex differences (female or male) and the socially constructed definitions of gender (femininity and masculinity) that vary widely across time, place, income, and race. For example, in “The Egg and the Sperm: How Science Has Constructed a Romance Based on Stereotypical Male-Female Roles” (1991)</a:t>
            </a:r>
            <a:r>
              <a:rPr lang="en-US" dirty="0" smtClean="0"/>
              <a:t>,</a:t>
            </a:r>
          </a:p>
          <a:p>
            <a:endParaRPr lang="en-US" dirty="0"/>
          </a:p>
          <a:p>
            <a:r>
              <a:rPr lang="en-US" dirty="0" smtClean="0"/>
              <a:t> </a:t>
            </a:r>
            <a:r>
              <a:rPr lang="en-US" dirty="0"/>
              <a:t>Emily Martin shows how scientists have superimposed cultural sex stereotypes inappropriately onto the process of fertilization, resulting in inaccurate descriptions of cell and molecular interactions, faulty understandings of the physiology of fertilization, and skewed research </a:t>
            </a:r>
            <a:r>
              <a:rPr lang="en-US" dirty="0" smtClean="0"/>
              <a:t>priorities.</a:t>
            </a:r>
            <a:endParaRPr lang="en-US" dirty="0"/>
          </a:p>
          <a:p>
            <a:endParaRPr lang="en-US" dirty="0"/>
          </a:p>
        </p:txBody>
      </p:sp>
    </p:spTree>
    <p:extLst>
      <p:ext uri="{BB962C8B-B14F-4D97-AF65-F5344CB8AC3E}">
        <p14:creationId xmlns:p14="http://schemas.microsoft.com/office/powerpoint/2010/main" val="2021698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THE GENDERED LANGUAGE OF BIOLOGY</a:t>
            </a:r>
            <a:endParaRPr lang="en-US" sz="3200" dirty="0"/>
          </a:p>
        </p:txBody>
      </p:sp>
      <p:sp>
        <p:nvSpPr>
          <p:cNvPr id="3" name="Content Placeholder 2"/>
          <p:cNvSpPr>
            <a:spLocks noGrp="1"/>
          </p:cNvSpPr>
          <p:nvPr>
            <p:ph idx="1"/>
          </p:nvPr>
        </p:nvSpPr>
        <p:spPr/>
        <p:txBody>
          <a:bodyPr>
            <a:normAutofit lnSpcReduction="10000"/>
          </a:bodyPr>
          <a:lstStyle/>
          <a:p>
            <a:r>
              <a:rPr lang="en-US" b="1" dirty="0" smtClean="0"/>
              <a:t>MUCH OF THE SCIENTIFIC CONSTRUCTION OF GENDER LOOKS AT HOW CULTURAL ASSUMPTIONS ARE EMBEDDED IN THE LANGUAGE OF BIOLOGY. FOR EXAMPLE:</a:t>
            </a:r>
          </a:p>
          <a:p>
            <a:r>
              <a:rPr lang="en-US" dirty="0" smtClean="0"/>
              <a:t>FOR EXAMPLE SINCE THE 19</a:t>
            </a:r>
            <a:r>
              <a:rPr lang="en-US" baseline="30000" dirty="0" smtClean="0"/>
              <a:t>TH</a:t>
            </a:r>
            <a:r>
              <a:rPr lang="en-US" dirty="0" smtClean="0"/>
              <a:t> CENTURY IN DESCRIPTIONS OF THE HUMAN REPRODUCTIVE SYSTEM- THE SPERM IS REGARDED AS ACTIVE AND THE EGG, PASSIVE. IN THE PROCESS OF FERTILIZATION IT IS SHOWN HOW THE EGG DOES NOT MOVE OR JOURNEY ON ITS OWN –IT IS PASSIVELY SWEPT INTO OR DRIFTS ALONG THE FALLOPIAN TUBE. IN CONTRAST THE MALE SPERM IS DEEMED TO MOVE WITH SHEER FORCE AND VELOCITY TO DELIVER THE GENES TO THE EGG AND ACTIVATE THE DEVELOPMENTAL PROCESS OF THE EGG. WITH THIS ‘ACTIVE/PASSIVE’ REPRESENTATION OF THE EGG AND SPERM MARTIN SHOWS HOW SCIENCE HAS CONSTRUCTED A ROMANCE OUT OF STEREOTYPED GENDER ROLES.</a:t>
            </a:r>
            <a:endParaRPr lang="en-US" dirty="0"/>
          </a:p>
        </p:txBody>
      </p:sp>
    </p:spTree>
    <p:extLst>
      <p:ext uri="{BB962C8B-B14F-4D97-AF65-F5344CB8AC3E}">
        <p14:creationId xmlns:p14="http://schemas.microsoft.com/office/powerpoint/2010/main" val="386648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ADDITION OF GENDER WITH RACE-</a:t>
            </a:r>
            <a:endParaRPr lang="en-US" sz="3200" b="1" dirty="0"/>
          </a:p>
        </p:txBody>
      </p:sp>
      <p:sp>
        <p:nvSpPr>
          <p:cNvPr id="3" name="Content Placeholder 2"/>
          <p:cNvSpPr>
            <a:spLocks noGrp="1"/>
          </p:cNvSpPr>
          <p:nvPr>
            <p:ph idx="1"/>
          </p:nvPr>
        </p:nvSpPr>
        <p:spPr/>
        <p:txBody>
          <a:bodyPr>
            <a:normAutofit/>
          </a:bodyPr>
          <a:lstStyle/>
          <a:p>
            <a:r>
              <a:rPr lang="en-US" dirty="0"/>
              <a:t>Feminist scholarship also examines ways in which ideas about sex and gender have influenced our real and imagined worlds, which Donna </a:t>
            </a:r>
            <a:r>
              <a:rPr lang="en-US" dirty="0" err="1"/>
              <a:t>Haraway</a:t>
            </a:r>
            <a:r>
              <a:rPr lang="en-US" dirty="0"/>
              <a:t> explores </a:t>
            </a:r>
            <a:r>
              <a:rPr lang="en-US" dirty="0" smtClean="0"/>
              <a:t>in illuminating </a:t>
            </a:r>
            <a:r>
              <a:rPr lang="en-US" dirty="0"/>
              <a:t>ways in Primate Vision: Gender, Race, and Nature in the World of Modern Sciences (1989). </a:t>
            </a:r>
            <a:endParaRPr lang="en-US" dirty="0" smtClean="0"/>
          </a:p>
          <a:p>
            <a:endParaRPr lang="en-US" dirty="0"/>
          </a:p>
          <a:p>
            <a:pPr marL="114300" indent="0">
              <a:buNone/>
            </a:pPr>
            <a:r>
              <a:rPr lang="en-US" dirty="0" smtClean="0"/>
              <a:t>In </a:t>
            </a:r>
            <a:r>
              <a:rPr lang="en-US" dirty="0"/>
              <a:t>this work, </a:t>
            </a:r>
            <a:r>
              <a:rPr lang="en-US" dirty="0" err="1"/>
              <a:t>Haraway</a:t>
            </a:r>
            <a:r>
              <a:rPr lang="en-US" dirty="0"/>
              <a:t> investigates how scientific findings in primatology have been deeply constrained and even flawed by gendered and </a:t>
            </a:r>
            <a:r>
              <a:rPr lang="en-US" dirty="0" err="1"/>
              <a:t>racialized</a:t>
            </a:r>
            <a:r>
              <a:rPr lang="en-US" dirty="0"/>
              <a:t> notions. </a:t>
            </a:r>
          </a:p>
        </p:txBody>
      </p:sp>
    </p:spTree>
    <p:extLst>
      <p:ext uri="{BB962C8B-B14F-4D97-AF65-F5344CB8AC3E}">
        <p14:creationId xmlns:p14="http://schemas.microsoft.com/office/powerpoint/2010/main" val="97449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PRIORTIZING  MALE PRIMATE BEHAVIOUR</a:t>
            </a:r>
            <a:endParaRPr lang="en-US" sz="3200" dirty="0"/>
          </a:p>
        </p:txBody>
      </p:sp>
      <p:sp>
        <p:nvSpPr>
          <p:cNvPr id="3" name="Content Placeholder 2"/>
          <p:cNvSpPr>
            <a:spLocks noGrp="1"/>
          </p:cNvSpPr>
          <p:nvPr>
            <p:ph idx="1"/>
          </p:nvPr>
        </p:nvSpPr>
        <p:spPr/>
        <p:txBody>
          <a:bodyPr/>
          <a:lstStyle/>
          <a:p>
            <a:pPr marL="114300" indent="0">
              <a:buNone/>
            </a:pPr>
            <a:r>
              <a:rPr lang="en-US" dirty="0"/>
              <a:t>She argues, for example, that before the 1970s primatologists unwittingly imposed their gendered template on their scientific work, leading them to study only the behavior of male primates or the adult female only in a mother-child relationship. </a:t>
            </a:r>
          </a:p>
          <a:p>
            <a:endParaRPr lang="en-US" dirty="0" smtClean="0"/>
          </a:p>
          <a:p>
            <a:endParaRPr lang="en-US" dirty="0"/>
          </a:p>
          <a:p>
            <a:r>
              <a:rPr lang="en-US" dirty="0" smtClean="0"/>
              <a:t>As </a:t>
            </a:r>
            <a:r>
              <a:rPr lang="en-US" dirty="0"/>
              <a:t>a result, they developed an inaccurate understanding of primate behavior, lacking attention to the role of female primates, including the extent of their sexual choice, aggressiveness, or even polyandrous behavior.</a:t>
            </a:r>
          </a:p>
          <a:p>
            <a:endParaRPr lang="en-US" dirty="0"/>
          </a:p>
        </p:txBody>
      </p:sp>
    </p:spTree>
    <p:extLst>
      <p:ext uri="{BB962C8B-B14F-4D97-AF65-F5344CB8AC3E}">
        <p14:creationId xmlns:p14="http://schemas.microsoft.com/office/powerpoint/2010/main" val="420063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HARAWAY- PRIMATE VISIONS</a:t>
            </a:r>
            <a:endParaRPr lang="en-US" dirty="0"/>
          </a:p>
        </p:txBody>
      </p:sp>
      <p:sp>
        <p:nvSpPr>
          <p:cNvPr id="3" name="Content Placeholder 2"/>
          <p:cNvSpPr>
            <a:spLocks noGrp="1"/>
          </p:cNvSpPr>
          <p:nvPr>
            <p:ph idx="1"/>
          </p:nvPr>
        </p:nvSpPr>
        <p:spPr/>
        <p:txBody>
          <a:bodyPr>
            <a:normAutofit/>
          </a:bodyPr>
          <a:lstStyle/>
          <a:p>
            <a:r>
              <a:rPr lang="en-US" dirty="0" err="1" smtClean="0"/>
              <a:t>Harawa</a:t>
            </a:r>
            <a:r>
              <a:rPr lang="en-US" dirty="0" smtClean="0"/>
              <a:t>  </a:t>
            </a:r>
            <a:r>
              <a:rPr lang="en-US" dirty="0"/>
              <a:t>asserted that there is a tendency to masculinize the stories about "reproductive competition and sex between aggressive males and receptive females [that] facilitate some and preclude other types of conclusions".[26] </a:t>
            </a:r>
            <a:endParaRPr lang="en-US" dirty="0" smtClean="0"/>
          </a:p>
          <a:p>
            <a:r>
              <a:rPr lang="en-US" dirty="0" smtClean="0"/>
              <a:t>She </a:t>
            </a:r>
            <a:r>
              <a:rPr lang="en-US" dirty="0"/>
              <a:t>contended that female primatologists focus on different observations that require more communication and basic survival activities, offering very different perspectives of the origins of nature and culture than the currently accepted ones. Drawing on examples of Western narratives and ideologies of gender, race and class, </a:t>
            </a:r>
            <a:r>
              <a:rPr lang="en-US" dirty="0" err="1"/>
              <a:t>Haraway</a:t>
            </a:r>
            <a:r>
              <a:rPr lang="en-US" dirty="0"/>
              <a:t> questioned the most fundamental constructions of scientific human nature stories based on primates. In Primate Visions, she wrote: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5642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HARAWAY- RACIAL AND SEXUAL DIFFERENCE</a:t>
            </a:r>
            <a:endParaRPr lang="en-US" sz="3600" dirty="0"/>
          </a:p>
        </p:txBody>
      </p:sp>
      <p:sp>
        <p:nvSpPr>
          <p:cNvPr id="3" name="Content Placeholder 2"/>
          <p:cNvSpPr>
            <a:spLocks noGrp="1"/>
          </p:cNvSpPr>
          <p:nvPr>
            <p:ph idx="1"/>
          </p:nvPr>
        </p:nvSpPr>
        <p:spPr/>
        <p:txBody>
          <a:bodyPr/>
          <a:lstStyle/>
          <a:p>
            <a:r>
              <a:rPr lang="en-US" dirty="0"/>
              <a:t>"My hope has been that the always oblique and sometimes perverse focusing would facilitate </a:t>
            </a:r>
            <a:r>
              <a:rPr lang="en-US" dirty="0" smtClean="0"/>
              <a:t>revisions </a:t>
            </a:r>
            <a:r>
              <a:rPr lang="en-US" dirty="0"/>
              <a:t>of fundamental, persistent western narratives about difference, especially racial and sexual difference; about reproduction, especially in terms of the multiplicities of generators and offspring; and about survival, especially about survival imagined in the boundary conditions of both the origins and ends of history, as told within western traditions of that complex genre".[27]</a:t>
            </a:r>
            <a:br>
              <a:rPr lang="en-US" dirty="0"/>
            </a:br>
            <a:endParaRPr lang="en-US" dirty="0"/>
          </a:p>
        </p:txBody>
      </p:sp>
    </p:spTree>
    <p:extLst>
      <p:ext uri="{BB962C8B-B14F-4D97-AF65-F5344CB8AC3E}">
        <p14:creationId xmlns:p14="http://schemas.microsoft.com/office/powerpoint/2010/main" val="665861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CHANGING THE SOCIAL EPISTEMOLOGY OF SCIENCE</a:t>
            </a:r>
            <a:endParaRPr lang="en-US" sz="3200" dirty="0"/>
          </a:p>
        </p:txBody>
      </p:sp>
      <p:sp>
        <p:nvSpPr>
          <p:cNvPr id="3" name="Content Placeholder 2"/>
          <p:cNvSpPr>
            <a:spLocks noGrp="1"/>
          </p:cNvSpPr>
          <p:nvPr>
            <p:ph idx="1"/>
          </p:nvPr>
        </p:nvSpPr>
        <p:spPr/>
        <p:txBody>
          <a:bodyPr>
            <a:normAutofit lnSpcReduction="10000"/>
          </a:bodyPr>
          <a:lstStyle/>
          <a:p>
            <a:r>
              <a:rPr lang="en-US" dirty="0"/>
              <a:t>As Helen </a:t>
            </a:r>
            <a:r>
              <a:rPr lang="en-US" dirty="0" err="1"/>
              <a:t>Longino</a:t>
            </a:r>
            <a:r>
              <a:rPr lang="en-US" dirty="0"/>
              <a:t> has pointed out in Science as Social Knowledge (1990), social and political interests, as well as personal biases, have an impact on the production of scientific knowledge. Social, political or personal interests can affect:</a:t>
            </a:r>
          </a:p>
          <a:p>
            <a:r>
              <a:rPr lang="en-US" dirty="0"/>
              <a:t>—how scientists set priorities for scientific investigation;</a:t>
            </a:r>
          </a:p>
          <a:p>
            <a:r>
              <a:rPr lang="en-US" dirty="0"/>
              <a:t>—what questions are posed about a topic;</a:t>
            </a:r>
          </a:p>
          <a:p>
            <a:r>
              <a:rPr lang="en-US" dirty="0"/>
              <a:t>—what explanatory framework or theory frames a scientific study; —what methods are used;</a:t>
            </a:r>
          </a:p>
          <a:p>
            <a:r>
              <a:rPr lang="en-US" dirty="0"/>
              <a:t>—what data are considered valid and invalid;</a:t>
            </a:r>
          </a:p>
          <a:p>
            <a:r>
              <a:rPr lang="en-US" dirty="0"/>
              <a:t>—how data are interpreted;</a:t>
            </a:r>
          </a:p>
          <a:p>
            <a:r>
              <a:rPr lang="en-US" dirty="0"/>
              <a:t>—how data in one study are compared to data in other studies; —what conclusions are drawn from the analysis of scientific data; and —what recommendations are made for future studies.</a:t>
            </a:r>
          </a:p>
          <a:p>
            <a:endParaRPr lang="en-US" dirty="0"/>
          </a:p>
        </p:txBody>
      </p:sp>
    </p:spTree>
    <p:extLst>
      <p:ext uri="{BB962C8B-B14F-4D97-AF65-F5344CB8AC3E}">
        <p14:creationId xmlns:p14="http://schemas.microsoft.com/office/powerpoint/2010/main" val="4261038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 FEMINIST EMPRICISM AND THE PROBLEM OF SCIENTIFIC OBJECTIVITY</a:t>
            </a:r>
            <a:endParaRPr lang="en-US" sz="3200" b="1" dirty="0"/>
          </a:p>
        </p:txBody>
      </p:sp>
      <p:sp>
        <p:nvSpPr>
          <p:cNvPr id="3" name="Content Placeholder 2"/>
          <p:cNvSpPr>
            <a:spLocks noGrp="1"/>
          </p:cNvSpPr>
          <p:nvPr>
            <p:ph idx="1"/>
          </p:nvPr>
        </p:nvSpPr>
        <p:spPr/>
        <p:txBody>
          <a:bodyPr>
            <a:normAutofit/>
          </a:bodyPr>
          <a:lstStyle/>
          <a:p>
            <a:r>
              <a:rPr lang="en-US" dirty="0"/>
              <a:t>Feminist scientists do not see this as a debate between objectivity and relativism. The real goal is to strive for what Sandra Harding has called “strong objectivity”—where all sources of error or bias, cultural as well as technical, are taken into account</a:t>
            </a:r>
            <a:r>
              <a:rPr lang="en-US" dirty="0" smtClean="0"/>
              <a:t>.</a:t>
            </a:r>
          </a:p>
          <a:p>
            <a:r>
              <a:rPr lang="en-US" dirty="0" smtClean="0"/>
              <a:t>Feminist empiricist believe that it is possible to separate purified science from the distorting effects of society. To look at the social assumptions behind the formulation of scientific problems, to look at multiple points of view and focus on the need to remove those subjective biases in theory or practice that reinforce hierarchies and inequalities in society.</a:t>
            </a:r>
            <a:endParaRPr lang="en-US" dirty="0"/>
          </a:p>
          <a:p>
            <a:endParaRPr lang="en-US" dirty="0"/>
          </a:p>
          <a:p>
            <a:endParaRPr lang="en-US" dirty="0"/>
          </a:p>
        </p:txBody>
      </p:sp>
    </p:spTree>
    <p:extLst>
      <p:ext uri="{BB962C8B-B14F-4D97-AF65-F5344CB8AC3E}">
        <p14:creationId xmlns:p14="http://schemas.microsoft.com/office/powerpoint/2010/main" val="212247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FROM EMPIRICISM TO STANDPOINT THEORY</a:t>
            </a:r>
            <a:endParaRPr lang="en-US" sz="3200" b="1" dirty="0"/>
          </a:p>
        </p:txBody>
      </p:sp>
      <p:sp>
        <p:nvSpPr>
          <p:cNvPr id="3" name="Content Placeholder 2"/>
          <p:cNvSpPr>
            <a:spLocks noGrp="1"/>
          </p:cNvSpPr>
          <p:nvPr>
            <p:ph idx="1"/>
          </p:nvPr>
        </p:nvSpPr>
        <p:spPr/>
        <p:txBody>
          <a:bodyPr>
            <a:normAutofit fontScale="92500"/>
          </a:bodyPr>
          <a:lstStyle/>
          <a:p>
            <a:r>
              <a:rPr lang="en-US" b="1" dirty="0" smtClean="0"/>
              <a:t>FEMINIST EMPIRICISM FURTHER DEVELOPED TOWARDS A FEMINIST STANDPOINT THEORY IN THE WRITINGS OF SANDRA HARDING. A FEMINIST STANDPOINT IS A PRIVELEGED PERSPECTIVE AND NOT MERELY ANOTHER PERSPECTIVE.</a:t>
            </a:r>
          </a:p>
          <a:p>
            <a:r>
              <a:rPr lang="en-US" b="1" dirty="0" smtClean="0"/>
              <a:t>THE CENTRAL ARGUMENT OF FEMINIST STANDPOINT THEORY IS THAT WOMEN’S EXPERIENCE OF SEXUAL DISCRIMINATION ALLOWS THEM TO BETTER UNDERSTAND GENDER RELATIONS.</a:t>
            </a:r>
          </a:p>
          <a:p>
            <a:r>
              <a:rPr lang="en-US" b="1" dirty="0" smtClean="0"/>
              <a:t>THEY ARE ABLE TO SEE ASPECTS OF DISCRIMINATION THAT CANNOT BE SEEN FROM A MALE PERSPECTIVE.</a:t>
            </a:r>
          </a:p>
          <a:p>
            <a:r>
              <a:rPr lang="en-US" b="1" dirty="0" smtClean="0"/>
              <a:t>A STANDPOINT IS NOT SIMPLY AN INTERESTED IN THE SENSE OF A BIASED POSITION BUT ONE THAT IS ENGAGED.</a:t>
            </a:r>
          </a:p>
          <a:p>
            <a:r>
              <a:rPr lang="en-US" b="1" dirty="0" smtClean="0"/>
              <a:t>THOSE WHO ARE CONSTRAINED CAN BETTER UNDERSTAND THE CONDITIONS AND CONSEQUENCES OF CONSTRAINT.</a:t>
            </a:r>
            <a:endParaRPr lang="en-US" b="1" dirty="0"/>
          </a:p>
        </p:txBody>
      </p:sp>
    </p:spTree>
    <p:extLst>
      <p:ext uri="{BB962C8B-B14F-4D97-AF65-F5344CB8AC3E}">
        <p14:creationId xmlns:p14="http://schemas.microsoft.com/office/powerpoint/2010/main" val="283688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FEMINIST INTERVENTIONS IN STS</a:t>
            </a:r>
            <a:endParaRPr lang="en-US" dirty="0"/>
          </a:p>
        </p:txBody>
      </p:sp>
      <p:sp>
        <p:nvSpPr>
          <p:cNvPr id="3" name="Content Placeholder 2"/>
          <p:cNvSpPr>
            <a:spLocks noGrp="1"/>
          </p:cNvSpPr>
          <p:nvPr>
            <p:ph idx="1"/>
          </p:nvPr>
        </p:nvSpPr>
        <p:spPr/>
        <p:txBody>
          <a:bodyPr>
            <a:normAutofit/>
          </a:bodyPr>
          <a:lstStyle/>
          <a:p>
            <a:r>
              <a:rPr lang="en-US" dirty="0" smtClean="0"/>
              <a:t>Feminist activists both within the  scientific academia and outside welcomed the new critical Science and Technological Studies with mixed feeling. </a:t>
            </a:r>
          </a:p>
          <a:p>
            <a:r>
              <a:rPr lang="en-US" dirty="0" smtClean="0"/>
              <a:t>While it was clear that STS had cleared the way for rejecting the received view of science as pure rational activity and scientific knowledge as the bearer of objective, irrefutable truths.</a:t>
            </a:r>
          </a:p>
          <a:p>
            <a:r>
              <a:rPr lang="en-US" dirty="0" smtClean="0"/>
              <a:t>  Feminists argued that discussions of the “social </a:t>
            </a:r>
            <a:r>
              <a:rPr lang="en-US" dirty="0" err="1" smtClean="0"/>
              <a:t>constructedness</a:t>
            </a:r>
            <a:r>
              <a:rPr lang="en-US" dirty="0" smtClean="0"/>
              <a:t>” or “</a:t>
            </a:r>
            <a:r>
              <a:rPr lang="en-US" dirty="0" err="1" smtClean="0"/>
              <a:t>embeddedness</a:t>
            </a:r>
            <a:r>
              <a:rPr lang="en-US" dirty="0" smtClean="0"/>
              <a:t> of scientific knowledge” ignored the presence of women in science on the one hand and remained particularly blind to the gendered nature of scientific practice at large.</a:t>
            </a:r>
            <a:endParaRPr lang="en-US" dirty="0"/>
          </a:p>
        </p:txBody>
      </p:sp>
    </p:spTree>
    <p:extLst>
      <p:ext uri="{BB962C8B-B14F-4D97-AF65-F5344CB8AC3E}">
        <p14:creationId xmlns:p14="http://schemas.microsoft.com/office/powerpoint/2010/main" val="1003614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FEMINIST STANDPOINT THEORY</a:t>
            </a:r>
            <a:endParaRPr lang="en-US" dirty="0"/>
          </a:p>
        </p:txBody>
      </p:sp>
      <p:sp>
        <p:nvSpPr>
          <p:cNvPr id="3" name="Content Placeholder 2"/>
          <p:cNvSpPr>
            <a:spLocks noGrp="1"/>
          </p:cNvSpPr>
          <p:nvPr>
            <p:ph idx="1"/>
          </p:nvPr>
        </p:nvSpPr>
        <p:spPr/>
        <p:txBody>
          <a:bodyPr>
            <a:normAutofit/>
          </a:bodyPr>
          <a:lstStyle/>
          <a:p>
            <a:r>
              <a:rPr lang="en-US" dirty="0" smtClean="0"/>
              <a:t> </a:t>
            </a:r>
            <a:r>
              <a:rPr lang="en-US" b="1" dirty="0"/>
              <a:t>Sandra Harding’s Feminist ‘standpoint theory’ has been enormously influential. </a:t>
            </a:r>
            <a:endParaRPr lang="en-US" b="1" dirty="0" smtClean="0"/>
          </a:p>
          <a:p>
            <a:r>
              <a:rPr lang="en-US" b="1" dirty="0" smtClean="0"/>
              <a:t>  </a:t>
            </a:r>
            <a:r>
              <a:rPr lang="en-US" b="1" dirty="0"/>
              <a:t>One of the most significant insights that standpoint theorists offers is that the experience of oppression gives women and other marginalized groups a view of social reality less distorted by the blind spots of  privilege. </a:t>
            </a:r>
            <a:endParaRPr lang="en-US" b="1" dirty="0" smtClean="0"/>
          </a:p>
          <a:p>
            <a:r>
              <a:rPr lang="en-US" b="1" dirty="0" smtClean="0"/>
              <a:t>The </a:t>
            </a:r>
            <a:r>
              <a:rPr lang="en-US" b="1" dirty="0"/>
              <a:t>question here is not about the “truth” value of such a view but about a more inclusive view of reality beyond that purveyed by dominant groups particularly white middle-class men who comprise the majority of scientists. </a:t>
            </a:r>
          </a:p>
          <a:p>
            <a:endParaRPr lang="en-US" dirty="0"/>
          </a:p>
        </p:txBody>
      </p:sp>
    </p:spTree>
    <p:extLst>
      <p:ext uri="{BB962C8B-B14F-4D97-AF65-F5344CB8AC3E}">
        <p14:creationId xmlns:p14="http://schemas.microsoft.com/office/powerpoint/2010/main" val="4163375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CHANGING THE MASCULINE CULTURE OF SCIENCE</a:t>
            </a:r>
            <a:endParaRPr lang="en-US" dirty="0"/>
          </a:p>
        </p:txBody>
      </p:sp>
      <p:sp>
        <p:nvSpPr>
          <p:cNvPr id="3" name="Content Placeholder 2"/>
          <p:cNvSpPr>
            <a:spLocks noGrp="1"/>
          </p:cNvSpPr>
          <p:nvPr>
            <p:ph idx="1"/>
          </p:nvPr>
        </p:nvSpPr>
        <p:spPr/>
        <p:txBody>
          <a:bodyPr>
            <a:normAutofit/>
          </a:bodyPr>
          <a:lstStyle/>
          <a:p>
            <a:r>
              <a:rPr lang="en-US" dirty="0"/>
              <a:t>Feminist analysis has helped us understand why women have not participated fully in scientific communities and why many still feel unwelcome when they do. </a:t>
            </a:r>
            <a:endParaRPr lang="en-US" dirty="0" smtClean="0"/>
          </a:p>
          <a:p>
            <a:r>
              <a:rPr lang="en-US" dirty="0" smtClean="0"/>
              <a:t>It </a:t>
            </a:r>
            <a:r>
              <a:rPr lang="en-US" dirty="0"/>
              <a:t>also articulates the reasons why it is advantageous to science that there be a diversity of people and perspectives in the scientific community. </a:t>
            </a:r>
            <a:endParaRPr lang="en-US" dirty="0" smtClean="0"/>
          </a:p>
          <a:p>
            <a:r>
              <a:rPr lang="en-US" dirty="0" smtClean="0"/>
              <a:t>Finally</a:t>
            </a:r>
            <a:r>
              <a:rPr lang="en-US" dirty="0"/>
              <a:t>, feminist analysis helps to improve more traditional accounts of science and may contribute to substantive changes in both the culture and content of scientific practice and knowledge. </a:t>
            </a:r>
          </a:p>
          <a:p>
            <a:endParaRPr lang="en-US" dirty="0"/>
          </a:p>
        </p:txBody>
      </p:sp>
    </p:spTree>
    <p:extLst>
      <p:ext uri="{BB962C8B-B14F-4D97-AF65-F5344CB8AC3E}">
        <p14:creationId xmlns:p14="http://schemas.microsoft.com/office/powerpoint/2010/main" val="3487767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COSTS OF EXCLUDING WOMEN FROM SCIENCE</a:t>
            </a:r>
            <a:endParaRPr lang="en-US" dirty="0"/>
          </a:p>
        </p:txBody>
      </p:sp>
      <p:sp>
        <p:nvSpPr>
          <p:cNvPr id="3" name="Content Placeholder 2"/>
          <p:cNvSpPr>
            <a:spLocks noGrp="1"/>
          </p:cNvSpPr>
          <p:nvPr>
            <p:ph idx="1"/>
          </p:nvPr>
        </p:nvSpPr>
        <p:spPr/>
        <p:txBody>
          <a:bodyPr>
            <a:normAutofit/>
          </a:bodyPr>
          <a:lstStyle/>
          <a:p>
            <a:r>
              <a:rPr lang="en-US" dirty="0"/>
              <a:t>Feminist science studies today and in earlier periods has brought to the study of science an awareness of the costs of excluding women and other marginalized groups from full participation in science. </a:t>
            </a:r>
            <a:endParaRPr lang="en-US" dirty="0" smtClean="0"/>
          </a:p>
          <a:p>
            <a:r>
              <a:rPr lang="en-US" dirty="0" smtClean="0"/>
              <a:t>Part </a:t>
            </a:r>
            <a:r>
              <a:rPr lang="en-US" dirty="0"/>
              <a:t>of the loss is to those excluded individuals who, because of their sex, racial-ethnic background, or class, have been deprived of the pleasures and challenges, the rewards and power, of studying and “doing” science. </a:t>
            </a:r>
            <a:endParaRPr lang="en-US" dirty="0" smtClean="0"/>
          </a:p>
          <a:p>
            <a:r>
              <a:rPr lang="en-US" dirty="0" smtClean="0"/>
              <a:t>But </a:t>
            </a:r>
            <a:r>
              <a:rPr lang="en-US" dirty="0"/>
              <a:t>society as a whole has lost out on the talents and insights that they could have brought to science and technology.</a:t>
            </a:r>
          </a:p>
          <a:p>
            <a:endParaRPr lang="en-US" dirty="0"/>
          </a:p>
        </p:txBody>
      </p:sp>
    </p:spTree>
    <p:extLst>
      <p:ext uri="{BB962C8B-B14F-4D97-AF65-F5344CB8AC3E}">
        <p14:creationId xmlns:p14="http://schemas.microsoft.com/office/powerpoint/2010/main" val="15020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HOW CAN THE INCLUSION OF WOMEN OF DIVERSITY INFORM THESE SCIENTIFIC DECISIONS?</a:t>
            </a:r>
            <a:endParaRPr lang="en-US" sz="3200" b="1"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r>
              <a:rPr lang="en-US" dirty="0" smtClean="0"/>
              <a:t>That </a:t>
            </a:r>
            <a:r>
              <a:rPr lang="en-US" dirty="0"/>
              <a:t>does not mean that feminist science studies argues that African-American women, for example—or Puerto Rican men or white women—necessarily look at scientific problems differently from the white men who have dominated Western science. But which problems or diseases, for example, are chosen for intensive study by a scientific community is likely to be determined by what that community knows about and what it thinks is “important.” In the U.S., for example, funding for breast cancer research did not become a Congressional priority until women’s health activists organized and lobbied for more funds and for a rethinking of standard scientific approaches to the problem.</a:t>
            </a:r>
          </a:p>
          <a:p>
            <a:endParaRPr lang="en-US" dirty="0"/>
          </a:p>
          <a:p>
            <a:r>
              <a:rPr lang="en-US" dirty="0"/>
              <a:t> </a:t>
            </a:r>
          </a:p>
          <a:p>
            <a:endParaRPr lang="en-US" dirty="0"/>
          </a:p>
        </p:txBody>
      </p:sp>
    </p:spTree>
    <p:extLst>
      <p:ext uri="{BB962C8B-B14F-4D97-AF65-F5344CB8AC3E}">
        <p14:creationId xmlns:p14="http://schemas.microsoft.com/office/powerpoint/2010/main" val="1222595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INCLUSION OF NEGLECTED AREAS OF STUDY</a:t>
            </a:r>
            <a:endParaRPr lang="en-US" dirty="0"/>
          </a:p>
        </p:txBody>
      </p:sp>
      <p:sp>
        <p:nvSpPr>
          <p:cNvPr id="3" name="Content Placeholder 2"/>
          <p:cNvSpPr>
            <a:spLocks noGrp="1"/>
          </p:cNvSpPr>
          <p:nvPr>
            <p:ph idx="1"/>
          </p:nvPr>
        </p:nvSpPr>
        <p:spPr/>
        <p:txBody>
          <a:bodyPr>
            <a:normAutofit/>
          </a:bodyPr>
          <a:lstStyle/>
          <a:p>
            <a:r>
              <a:rPr lang="en-US" dirty="0"/>
              <a:t>Where were the women in science, and how was their work valued? What was their history? </a:t>
            </a:r>
            <a:endParaRPr lang="en-US" dirty="0" smtClean="0"/>
          </a:p>
          <a:p>
            <a:r>
              <a:rPr lang="en-US" dirty="0" smtClean="0"/>
              <a:t>How </a:t>
            </a:r>
            <a:r>
              <a:rPr lang="en-US" dirty="0"/>
              <a:t>might constructing a more accurate history of science, one that takes women seriously, influence our understanding of both the history and the specific content of science? </a:t>
            </a:r>
            <a:endParaRPr lang="en-US" dirty="0" smtClean="0"/>
          </a:p>
          <a:p>
            <a:r>
              <a:rPr lang="en-US" dirty="0" smtClean="0"/>
              <a:t>How </a:t>
            </a:r>
            <a:r>
              <a:rPr lang="en-US" dirty="0"/>
              <a:t>have traditional understandings of and assumptions about gender influenced the production of scientific knowledge? </a:t>
            </a:r>
            <a:endParaRPr lang="en-US" dirty="0" smtClean="0"/>
          </a:p>
          <a:p>
            <a:r>
              <a:rPr lang="en-US" dirty="0" smtClean="0"/>
              <a:t>How </a:t>
            </a:r>
            <a:r>
              <a:rPr lang="en-US" dirty="0"/>
              <a:t>do cultural beliefs about gender affect the priorities, methods, and methodologies in the sciences?</a:t>
            </a:r>
          </a:p>
          <a:p>
            <a:endParaRPr lang="en-US" dirty="0"/>
          </a:p>
        </p:txBody>
      </p:sp>
    </p:spTree>
    <p:extLst>
      <p:ext uri="{BB962C8B-B14F-4D97-AF65-F5344CB8AC3E}">
        <p14:creationId xmlns:p14="http://schemas.microsoft.com/office/powerpoint/2010/main" val="2900568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FEMINISM, SCIENCE AND THE POST WAR  ANXIETIES</a:t>
            </a:r>
            <a:endParaRPr lang="en-US" dirty="0"/>
          </a:p>
        </p:txBody>
      </p:sp>
      <p:sp>
        <p:nvSpPr>
          <p:cNvPr id="3" name="Content Placeholder 2"/>
          <p:cNvSpPr>
            <a:spLocks noGrp="1"/>
          </p:cNvSpPr>
          <p:nvPr>
            <p:ph idx="1"/>
          </p:nvPr>
        </p:nvSpPr>
        <p:spPr/>
        <p:txBody>
          <a:bodyPr>
            <a:normAutofit/>
          </a:bodyPr>
          <a:lstStyle/>
          <a:p>
            <a:r>
              <a:rPr lang="en-US" dirty="0"/>
              <a:t>STS as it developed through the late 1960s and 70s in other words remained largely gender-blind. </a:t>
            </a:r>
            <a:endParaRPr lang="en-US" dirty="0" smtClean="0"/>
          </a:p>
          <a:p>
            <a:r>
              <a:rPr lang="en-US" dirty="0" smtClean="0"/>
              <a:t>Feminists </a:t>
            </a:r>
            <a:r>
              <a:rPr lang="en-US" dirty="0"/>
              <a:t>argued that STS  suffered from a lack of engagement with feminist work and issues of inequality  on the one hand and a refusal to initiate a project of the historical retrieval of women’s contributions to science. </a:t>
            </a:r>
            <a:endParaRPr lang="en-US" dirty="0" smtClean="0"/>
          </a:p>
          <a:p>
            <a:r>
              <a:rPr lang="en-US" dirty="0" smtClean="0"/>
              <a:t> </a:t>
            </a:r>
            <a:r>
              <a:rPr lang="en-US" dirty="0"/>
              <a:t>It was these questions in mind that feminist activists within the scientific establishment initiated the projects of feminist science. </a:t>
            </a:r>
          </a:p>
          <a:p>
            <a:endParaRPr lang="en-US" dirty="0"/>
          </a:p>
          <a:p>
            <a:endParaRPr lang="en-US" dirty="0"/>
          </a:p>
        </p:txBody>
      </p:sp>
    </p:spTree>
    <p:extLst>
      <p:ext uri="{BB962C8B-B14F-4D97-AF65-F5344CB8AC3E}">
        <p14:creationId xmlns:p14="http://schemas.microsoft.com/office/powerpoint/2010/main" val="401170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FEMINIST SCIENCE STUDIES –IS IT A UNFIED FIELD OF STUDY?</a:t>
            </a:r>
            <a:endParaRPr lang="en-US" dirty="0"/>
          </a:p>
        </p:txBody>
      </p:sp>
      <p:sp>
        <p:nvSpPr>
          <p:cNvPr id="3" name="Content Placeholder 2"/>
          <p:cNvSpPr>
            <a:spLocks noGrp="1"/>
          </p:cNvSpPr>
          <p:nvPr>
            <p:ph idx="1"/>
          </p:nvPr>
        </p:nvSpPr>
        <p:spPr/>
        <p:txBody>
          <a:bodyPr>
            <a:normAutofit/>
          </a:bodyPr>
          <a:lstStyle/>
          <a:p>
            <a:r>
              <a:rPr lang="en-US" dirty="0"/>
              <a:t>Feminism has never been monolithic. In fact, it is quite common at women’s studies conferences to see references to feminism that acknowledge it as a wide array of ideological, scholarly, and political viewpoints. Nonetheless, feminists share a common understanding that women have historically been devalued and denied full equality. Feminism therefore provokes questions about undeserved power differentials in society.</a:t>
            </a:r>
          </a:p>
          <a:p>
            <a:endParaRPr lang="en-US" dirty="0"/>
          </a:p>
        </p:txBody>
      </p:sp>
    </p:spTree>
    <p:extLst>
      <p:ext uri="{BB962C8B-B14F-4D97-AF65-F5344CB8AC3E}">
        <p14:creationId xmlns:p14="http://schemas.microsoft.com/office/powerpoint/2010/main" val="329840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QUESTIONS OF FEMINISTS </a:t>
            </a:r>
            <a:endParaRPr lang="en-US" dirty="0"/>
          </a:p>
        </p:txBody>
      </p:sp>
      <p:sp>
        <p:nvSpPr>
          <p:cNvPr id="3" name="Content Placeholder 2"/>
          <p:cNvSpPr>
            <a:spLocks noGrp="1"/>
          </p:cNvSpPr>
          <p:nvPr>
            <p:ph idx="1"/>
          </p:nvPr>
        </p:nvSpPr>
        <p:spPr/>
        <p:txBody>
          <a:bodyPr>
            <a:normAutofit/>
          </a:bodyPr>
          <a:lstStyle/>
          <a:p>
            <a:r>
              <a:rPr lang="en-US" dirty="0" smtClean="0"/>
              <a:t>WHY HAVE WOMEN BEEN EXCLUDED FROM SCIENCE? OR WHY HAVE WOMEN’S CONTRIBUTIONS TO SCIENCE NOT BEEN ACKNOWLEDGED/</a:t>
            </a:r>
          </a:p>
          <a:p>
            <a:r>
              <a:rPr lang="en-US" dirty="0"/>
              <a:t> </a:t>
            </a:r>
            <a:r>
              <a:rPr lang="en-US" dirty="0" smtClean="0"/>
              <a:t>HOW CAN WOMEN BE INCLUDED AS EQUAL PARTICIPANTS IN SCIENCE?</a:t>
            </a:r>
          </a:p>
          <a:p>
            <a:r>
              <a:rPr lang="en-US" dirty="0" smtClean="0"/>
              <a:t>IS IT A QUESTION OF INSTITUTIONAL OPPORTUNITIES OR IS IT A QUESTION OF CHANGING THE ENTIRE CULTURE OF SCIENTIFIC PRACTICE? </a:t>
            </a:r>
            <a:endParaRPr lang="en-US" dirty="0"/>
          </a:p>
          <a:p>
            <a:r>
              <a:rPr lang="en-US" dirty="0" smtClean="0"/>
              <a:t>THE NEED TO QUESTION AND CHANGE THE MASCULINE CULTURE OF SCIENCE? TO ASK HOW DID IT HAPPEN AND WHAT ARE ITS CONSEQUENCES? </a:t>
            </a:r>
          </a:p>
          <a:p>
            <a:r>
              <a:rPr lang="en-US" dirty="0" smtClean="0"/>
              <a:t>DOES SCIENCE NEEDS TO BE ‘FEMINIZED’ OR HUMANIZED?</a:t>
            </a:r>
          </a:p>
          <a:p>
            <a:endParaRPr lang="en-US" dirty="0" smtClean="0"/>
          </a:p>
          <a:p>
            <a:endParaRPr lang="en-US" dirty="0"/>
          </a:p>
        </p:txBody>
      </p:sp>
    </p:spTree>
    <p:extLst>
      <p:ext uri="{BB962C8B-B14F-4D97-AF65-F5344CB8AC3E}">
        <p14:creationId xmlns:p14="http://schemas.microsoft.com/office/powerpoint/2010/main" val="161891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WOMEN’S SCIENCE TO FEMINIST SCIENCE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It’s hard to summarize this huge body of  literature, but roughly speaking there are three for four distinct genres- historical literature  such as Margaret </a:t>
            </a:r>
            <a:r>
              <a:rPr lang="en-US" dirty="0" err="1" smtClean="0"/>
              <a:t>Rossiter’s</a:t>
            </a:r>
            <a:r>
              <a:rPr lang="en-US" dirty="0" smtClean="0"/>
              <a:t> two volume Women Scientists in America that focus on the retrieval of stories of women scientists that threw light on the changing identities, roles, and conditions of women through history. </a:t>
            </a:r>
          </a:p>
          <a:p>
            <a:endParaRPr lang="en-US" dirty="0"/>
          </a:p>
          <a:p>
            <a:r>
              <a:rPr lang="en-US" b="1" dirty="0" smtClean="0"/>
              <a:t>The ‘women in sciences studies’ agenda  began with a primary focus on retrieval of the career and contributions of women scientists and then went on to study the patriarchal structures of the  scientific establishment and the practices of exclusion that discouraged women from participating in many scientific disciplines. </a:t>
            </a:r>
          </a:p>
          <a:p>
            <a:endParaRPr lang="en-US" dirty="0"/>
          </a:p>
          <a:p>
            <a:r>
              <a:rPr lang="en-US" b="1" dirty="0" smtClean="0"/>
              <a:t>Much of this work discussed explicit forms of discrimination such as differences in pay and status, sexual harassment, and the failure of scientific communities to acknowledge important work done by women. Other scholars have focused on more subtler barriers such as the effects gender roles and the masculine cultures of science and technology. </a:t>
            </a:r>
            <a:endParaRPr lang="en-US" b="1" dirty="0"/>
          </a:p>
        </p:txBody>
      </p:sp>
    </p:spTree>
    <p:extLst>
      <p:ext uri="{BB962C8B-B14F-4D97-AF65-F5344CB8AC3E}">
        <p14:creationId xmlns:p14="http://schemas.microsoft.com/office/powerpoint/2010/main" val="330802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MOVE TO GENDER AND SCIENCE</a:t>
            </a:r>
            <a:endParaRPr lang="en-US" sz="3200" dirty="0"/>
          </a:p>
        </p:txBody>
      </p:sp>
      <p:sp>
        <p:nvSpPr>
          <p:cNvPr id="3" name="Content Placeholder 2"/>
          <p:cNvSpPr>
            <a:spLocks noGrp="1"/>
          </p:cNvSpPr>
          <p:nvPr>
            <p:ph idx="1"/>
          </p:nvPr>
        </p:nvSpPr>
        <p:spPr/>
        <p:txBody>
          <a:bodyPr>
            <a:normAutofit/>
          </a:bodyPr>
          <a:lstStyle/>
          <a:p>
            <a:r>
              <a:rPr lang="en-US" dirty="0"/>
              <a:t>In applying feminist analyses to scientific ideas and practices, feminism sees science, like all spheres of intellectual activity, as conditioned by historical circumstances, societal beliefs, and accepted norms. </a:t>
            </a:r>
            <a:endParaRPr lang="en-US" dirty="0" smtClean="0"/>
          </a:p>
          <a:p>
            <a:r>
              <a:rPr lang="en-US" dirty="0" smtClean="0"/>
              <a:t>In </a:t>
            </a:r>
            <a:r>
              <a:rPr lang="en-US" dirty="0"/>
              <a:t>this analysis, therefore, it is logical that values and concepts associated with maleness and femaleness, bound as they are by time and place, would influence scientific scholarship and practice as they do other spheres of intellectual or social activity. </a:t>
            </a:r>
            <a:endParaRPr lang="en-US" dirty="0" smtClean="0"/>
          </a:p>
          <a:p>
            <a:endParaRPr lang="en-US" dirty="0"/>
          </a:p>
          <a:p>
            <a:r>
              <a:rPr lang="en-US" b="1" dirty="0" smtClean="0"/>
              <a:t>An </a:t>
            </a:r>
            <a:r>
              <a:rPr lang="en-US" b="1" dirty="0"/>
              <a:t>initial task of feminist science studies scholars has been to identify in what ways notions about gender have, in fact, influenced scientific thought and practice.</a:t>
            </a:r>
          </a:p>
          <a:p>
            <a:endParaRPr lang="en-US" dirty="0"/>
          </a:p>
        </p:txBody>
      </p:sp>
    </p:spTree>
    <p:extLst>
      <p:ext uri="{BB962C8B-B14F-4D97-AF65-F5344CB8AC3E}">
        <p14:creationId xmlns:p14="http://schemas.microsoft.com/office/powerpoint/2010/main" val="280196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CAROLYN MERCHANT- THE DEATH OF NATURE</a:t>
            </a:r>
            <a:endParaRPr lang="en-US" dirty="0"/>
          </a:p>
        </p:txBody>
      </p:sp>
      <p:sp>
        <p:nvSpPr>
          <p:cNvPr id="3" name="Content Placeholder 2"/>
          <p:cNvSpPr>
            <a:spLocks noGrp="1"/>
          </p:cNvSpPr>
          <p:nvPr>
            <p:ph idx="1"/>
          </p:nvPr>
        </p:nvSpPr>
        <p:spPr/>
        <p:txBody>
          <a:bodyPr>
            <a:normAutofit fontScale="70000" lnSpcReduction="20000"/>
          </a:bodyPr>
          <a:lstStyle/>
          <a:p>
            <a:r>
              <a:rPr lang="en-US" dirty="0"/>
              <a:t>Most historians  now date the origins of the new feminist science to Carolyn Merchant’s </a:t>
            </a:r>
            <a:r>
              <a:rPr lang="en-US" i="1" dirty="0"/>
              <a:t>The Death of Nature</a:t>
            </a:r>
            <a:r>
              <a:rPr lang="en-US" dirty="0"/>
              <a:t> </a:t>
            </a:r>
            <a:r>
              <a:rPr lang="en-US" dirty="0" smtClean="0"/>
              <a:t>in 1980. </a:t>
            </a:r>
            <a:r>
              <a:rPr lang="en-US" dirty="0"/>
              <a:t>In this path breaking study, Merchant, drew attention to the philosophical and cultural implications of the 17th century Scientific Revolution on our relationship with Nature. </a:t>
            </a:r>
            <a:endParaRPr lang="en-US" dirty="0" smtClean="0"/>
          </a:p>
          <a:p>
            <a:endParaRPr lang="en-US" dirty="0" smtClean="0"/>
          </a:p>
          <a:p>
            <a:r>
              <a:rPr lang="en-US" sz="4100" dirty="0" smtClean="0"/>
              <a:t>To </a:t>
            </a:r>
            <a:r>
              <a:rPr lang="en-US" sz="4100" dirty="0"/>
              <a:t>her, the Enlightenment was the period when </a:t>
            </a:r>
            <a:r>
              <a:rPr lang="en-US" sz="4100" dirty="0" err="1"/>
              <a:t>Baconian</a:t>
            </a:r>
            <a:r>
              <a:rPr lang="en-US" sz="4100" dirty="0"/>
              <a:t> science began to atomize, dissect and objectify nature leading to its subsequent conception as passive or inert</a:t>
            </a:r>
            <a:r>
              <a:rPr lang="en-US" sz="4100" dirty="0" smtClean="0"/>
              <a:t>.</a:t>
            </a:r>
          </a:p>
          <a:p>
            <a:r>
              <a:rPr lang="en-US" sz="4100" dirty="0" smtClean="0"/>
              <a:t> </a:t>
            </a:r>
            <a:r>
              <a:rPr lang="en-US" sz="4100" dirty="0"/>
              <a:t>She cites Bacon’s use of metaphors that imposed a dominion model on “mother nature” and that justified her exploitation for use of ‘man’.  </a:t>
            </a:r>
            <a:endParaRPr lang="en-US" sz="4100" dirty="0" smtClean="0"/>
          </a:p>
          <a:p>
            <a:endParaRPr lang="en-US" sz="4100" dirty="0"/>
          </a:p>
          <a:p>
            <a:r>
              <a:rPr lang="en-US" dirty="0" smtClean="0"/>
              <a:t> </a:t>
            </a:r>
            <a:endParaRPr lang="en-US" dirty="0"/>
          </a:p>
        </p:txBody>
      </p:sp>
    </p:spTree>
    <p:extLst>
      <p:ext uri="{BB962C8B-B14F-4D97-AF65-F5344CB8AC3E}">
        <p14:creationId xmlns:p14="http://schemas.microsoft.com/office/powerpoint/2010/main" val="4743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THE INAUGURATION OF FEMINIST SCIENCE STUDIES</a:t>
            </a:r>
            <a:endParaRPr lang="en-US" sz="3200" b="1" dirty="0"/>
          </a:p>
        </p:txBody>
      </p:sp>
      <p:sp>
        <p:nvSpPr>
          <p:cNvPr id="3" name="Content Placeholder 2"/>
          <p:cNvSpPr>
            <a:spLocks noGrp="1"/>
          </p:cNvSpPr>
          <p:nvPr>
            <p:ph idx="1"/>
          </p:nvPr>
        </p:nvSpPr>
        <p:spPr/>
        <p:txBody>
          <a:bodyPr/>
          <a:lstStyle/>
          <a:p>
            <a:pPr marL="114300" indent="0">
              <a:buNone/>
            </a:pPr>
            <a:r>
              <a:rPr lang="en-US" dirty="0" smtClean="0"/>
              <a:t>This </a:t>
            </a:r>
            <a:r>
              <a:rPr lang="en-US" dirty="0"/>
              <a:t>compelling feminist critique of </a:t>
            </a:r>
            <a:r>
              <a:rPr lang="en-US" dirty="0" err="1"/>
              <a:t>Baconian</a:t>
            </a:r>
            <a:r>
              <a:rPr lang="en-US" dirty="0"/>
              <a:t> science  spurred an entirely new direction of scholarship that focused not only on gendered underpinnings of scientific knowledge but the status and experience of women in science. Her work inaugurated what is called Feminist Science Studies though she herself was known to have been the first </a:t>
            </a:r>
            <a:r>
              <a:rPr lang="en-US" dirty="0" err="1"/>
              <a:t>Ecofeminist</a:t>
            </a:r>
            <a:r>
              <a:rPr lang="en-US" dirty="0"/>
              <a:t> of her times.</a:t>
            </a:r>
          </a:p>
          <a:p>
            <a:endParaRPr lang="en-US" dirty="0"/>
          </a:p>
        </p:txBody>
      </p:sp>
    </p:spTree>
    <p:extLst>
      <p:ext uri="{BB962C8B-B14F-4D97-AF65-F5344CB8AC3E}">
        <p14:creationId xmlns:p14="http://schemas.microsoft.com/office/powerpoint/2010/main" val="1495774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365</TotalTime>
  <Words>2403</Words>
  <Application>Microsoft Office PowerPoint</Application>
  <PresentationFormat>On-screen Show (4:3)</PresentationFormat>
  <Paragraphs>104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Adjacency</vt:lpstr>
      <vt:lpstr>FEMINIST CRITIQUES OF SCIENCE AND TECHNOLOGY</vt:lpstr>
      <vt:lpstr>FEMINIST INTERVENTIONS IN STS</vt:lpstr>
      <vt:lpstr>FEMINISM, SCIENCE AND THE POST WAR  ANXIETIES</vt:lpstr>
      <vt:lpstr>FEMINIST SCIENCE STUDIES –IS IT A UNFIED FIELD OF STUDY?</vt:lpstr>
      <vt:lpstr>4 QUESTIONS OF FEMINISTS </vt:lpstr>
      <vt:lpstr>FROM WOMEN’S SCIENCE TO FEMINIST SCIENCE</vt:lpstr>
      <vt:lpstr>THE MOVE TO GENDER AND SCIENCE</vt:lpstr>
      <vt:lpstr>CAROLYN MERCHANT- THE DEATH OF NATURE</vt:lpstr>
      <vt:lpstr>THE INAUGURATION OF FEMINIST SCIENCE STUDIES</vt:lpstr>
      <vt:lpstr>PIONEERS OF FEMINIST SCIENCE STUDIES</vt:lpstr>
      <vt:lpstr>EXPLORING THE GENDER STEREOTYPES IN SCIENTIFIC RESEARCH</vt:lpstr>
      <vt:lpstr>THE GENDERED LANGUAGE OF BIOLOGY</vt:lpstr>
      <vt:lpstr>THE ADDITION OF GENDER WITH RACE-</vt:lpstr>
      <vt:lpstr>PRIORTIZING  MALE PRIMATE BEHAVIOUR</vt:lpstr>
      <vt:lpstr>HARAWAY- PRIMATE VISIONS</vt:lpstr>
      <vt:lpstr>HARAWAY- RACIAL AND SEXUAL DIFFERENCE</vt:lpstr>
      <vt:lpstr>CHANGING THE SOCIAL EPISTEMOLOGY OF SCIENCE</vt:lpstr>
      <vt:lpstr> FEMINIST EMPRICISM AND THE PROBLEM OF SCIENTIFIC OBJECTIVITY</vt:lpstr>
      <vt:lpstr>FROM EMPIRICISM TO STANDPOINT THEORY</vt:lpstr>
      <vt:lpstr>FEMINIST STANDPOINT THEORY</vt:lpstr>
      <vt:lpstr>CHANGING THE MASCULINE CULTURE OF SCIENCE</vt:lpstr>
      <vt:lpstr>THE COSTS OF EXCLUDING WOMEN FROM SCIENCE</vt:lpstr>
      <vt:lpstr>HOW CAN THE INCLUSION OF WOMEN OF DIVERSITY INFORM THESE SCIENTIFIC DECISIONS?</vt:lpstr>
      <vt:lpstr>THE INCLUSION OF NEGLECTED AREAS OF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FEMINIST CRITIQUES OF SCIENCE AND TECHNOLOGY</dc:title>
  <dc:creator>MADHUMITA</dc:creator>
  <cp:lastModifiedBy>daiict</cp:lastModifiedBy>
  <cp:revision>49</cp:revision>
  <dcterms:created xsi:type="dcterms:W3CDTF">2018-09-30T13:19:45Z</dcterms:created>
  <dcterms:modified xsi:type="dcterms:W3CDTF">2018-10-09T06:31:05Z</dcterms:modified>
</cp:coreProperties>
</file>