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83" r:id="rId1"/>
  </p:sldMasterIdLst>
  <p:sldIdLst>
    <p:sldId id="349" r:id="rId2"/>
    <p:sldId id="352" r:id="rId3"/>
    <p:sldId id="353" r:id="rId4"/>
    <p:sldId id="347" r:id="rId5"/>
    <p:sldId id="286" r:id="rId6"/>
    <p:sldId id="288" r:id="rId7"/>
    <p:sldId id="290" r:id="rId8"/>
    <p:sldId id="293" r:id="rId9"/>
    <p:sldId id="355" r:id="rId10"/>
    <p:sldId id="292" r:id="rId11"/>
    <p:sldId id="277" r:id="rId12"/>
    <p:sldId id="294" r:id="rId13"/>
    <p:sldId id="278" r:id="rId14"/>
    <p:sldId id="279" r:id="rId15"/>
    <p:sldId id="295" r:id="rId16"/>
    <p:sldId id="269" r:id="rId17"/>
    <p:sldId id="270" r:id="rId18"/>
    <p:sldId id="296" r:id="rId19"/>
    <p:sldId id="297" r:id="rId20"/>
    <p:sldId id="298"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9" d="100"/>
          <a:sy n="89" d="100"/>
        </p:scale>
        <p:origin x="-125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70E289F3-5A3C-9444-8076-48A8AEEED03C}" type="datetimeFigureOut">
              <a:rPr lang="en-US" smtClean="0"/>
              <a:t>29/10/18</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D739C4FB-7D33-419B-8833-D1372BFD11C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70E289F3-5A3C-9444-8076-48A8AEEED03C}" type="datetimeFigureOut">
              <a:rPr lang="en-US" smtClean="0"/>
              <a:t>29/10/18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22CF-186E-8D4E-AB3D-54343E99784C}"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0E289F3-5A3C-9444-8076-48A8AEEED03C}" type="datetimeFigureOut">
              <a:rPr lang="en-US" smtClean="0"/>
              <a:t>29/10/18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22CF-186E-8D4E-AB3D-54343E99784C}"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E289F3-5A3C-9444-8076-48A8AEEED03C}" type="datetimeFigureOut">
              <a:rPr lang="en-US" smtClean="0"/>
              <a:t>29/10/18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A22CF-186E-8D4E-AB3D-54343E99784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289F3-5A3C-9444-8076-48A8AEEED03C}" type="datetimeFigureOut">
              <a:rPr lang="en-US" smtClean="0"/>
              <a:t>29/10/18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A22CF-186E-8D4E-AB3D-54343E99784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289F3-5A3C-9444-8076-48A8AEEED03C}" type="datetimeFigureOut">
              <a:rPr lang="en-US" smtClean="0"/>
              <a:t>29/10/18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22CF-186E-8D4E-AB3D-54343E99784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289F3-5A3C-9444-8076-48A8AEEED03C}" type="datetimeFigureOut">
              <a:rPr lang="en-US" smtClean="0"/>
              <a:t>29/10/18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22CF-186E-8D4E-AB3D-54343E99784C}"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289F3-5A3C-9444-8076-48A8AEEED03C}" type="datetimeFigureOut">
              <a:rPr lang="en-US" smtClean="0"/>
              <a:t>29/10/18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22CF-186E-8D4E-AB3D-54343E99784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289F3-5A3C-9444-8076-48A8AEEED03C}" type="datetimeFigureOut">
              <a:rPr lang="en-US" smtClean="0"/>
              <a:t>29/10/18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22CF-186E-8D4E-AB3D-54343E99784C}"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Drag picture to placeholder or click icon to add</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289F3-5A3C-9444-8076-48A8AEEED03C}" type="datetimeFigureOut">
              <a:rPr lang="en-US" smtClean="0"/>
              <a:t>29/10/18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22CF-186E-8D4E-AB3D-54343E99784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E289F3-5A3C-9444-8076-48A8AEEED03C}" type="datetimeFigureOut">
              <a:rPr lang="en-US" smtClean="0"/>
              <a:t>29/10/18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22CF-186E-8D4E-AB3D-54343E9978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E289F3-5A3C-9444-8076-48A8AEEED03C}" type="datetimeFigureOut">
              <a:rPr lang="en-US" smtClean="0"/>
              <a:t>29/10/18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22CF-186E-8D4E-AB3D-54343E99784C}"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E289F3-5A3C-9444-8076-48A8AEEED03C}" type="datetimeFigureOut">
              <a:rPr lang="en-US" smtClean="0"/>
              <a:t>29/10/18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22CF-186E-8D4E-AB3D-54343E9978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70E289F3-5A3C-9444-8076-48A8AEEED03C}" type="datetimeFigureOut">
              <a:rPr lang="en-US" smtClean="0"/>
              <a:t>29/10/18</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4F7A22CF-186E-8D4E-AB3D-54343E9978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70E289F3-5A3C-9444-8076-48A8AEEED03C}" type="datetimeFigureOut">
              <a:rPr lang="en-US" smtClean="0"/>
              <a:t>29/10/18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22CF-186E-8D4E-AB3D-54343E9978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289F3-5A3C-9444-8076-48A8AEEED03C}" type="datetimeFigureOut">
              <a:rPr lang="en-US" smtClean="0"/>
              <a:t>29/10/18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A22CF-186E-8D4E-AB3D-54343E99784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Drag picture to placeholder or click icon to add</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E289F3-5A3C-9444-8076-48A8AEEED03C}" type="datetimeFigureOut">
              <a:rPr lang="en-US" smtClean="0"/>
              <a:t>29/10/18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22CF-186E-8D4E-AB3D-54343E9978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0E289F3-5A3C-9444-8076-48A8AEEED03C}" type="datetimeFigureOut">
              <a:rPr lang="en-US" smtClean="0"/>
              <a:t>29/10/18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22CF-186E-8D4E-AB3D-54343E9978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0E289F3-5A3C-9444-8076-48A8AEEED03C}" type="datetimeFigureOut">
              <a:rPr lang="en-US" smtClean="0"/>
              <a:t>29/10/18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A22CF-186E-8D4E-AB3D-54343E99784C}"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70E289F3-5A3C-9444-8076-48A8AEEED03C}" type="datetimeFigureOut">
              <a:rPr lang="en-US" smtClean="0"/>
              <a:t>29/10/18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A22CF-186E-8D4E-AB3D-54343E99784C}"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70E289F3-5A3C-9444-8076-48A8AEEED03C}" type="datetimeFigureOut">
              <a:rPr lang="en-US" smtClean="0"/>
              <a:t>29/10/18</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4F7A22CF-186E-8D4E-AB3D-54343E9978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284" r:id="rId1"/>
    <p:sldLayoutId id="2147484285" r:id="rId2"/>
    <p:sldLayoutId id="2147484286" r:id="rId3"/>
    <p:sldLayoutId id="2147484287" r:id="rId4"/>
    <p:sldLayoutId id="2147484288" r:id="rId5"/>
    <p:sldLayoutId id="2147484289" r:id="rId6"/>
    <p:sldLayoutId id="2147484290" r:id="rId7"/>
    <p:sldLayoutId id="2147484291" r:id="rId8"/>
    <p:sldLayoutId id="2147484292" r:id="rId9"/>
    <p:sldLayoutId id="2147484293" r:id="rId10"/>
    <p:sldLayoutId id="2147484294" r:id="rId11"/>
    <p:sldLayoutId id="2147484295" r:id="rId12"/>
    <p:sldLayoutId id="2147484296" r:id="rId13"/>
    <p:sldLayoutId id="2147484297" r:id="rId14"/>
    <p:sldLayoutId id="2147484298" r:id="rId15"/>
    <p:sldLayoutId id="2147484299" r:id="rId16"/>
    <p:sldLayoutId id="2147484300" r:id="rId17"/>
    <p:sldLayoutId id="2147484301" r:id="rId18"/>
    <p:sldLayoutId id="2147484302" r:id="rId19"/>
    <p:sldLayoutId id="2147484303"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POST-COLONIAL CRITIQUES OF MODERN SCIENCE</a:t>
            </a:r>
            <a:endParaRPr lang="en-US" sz="3200" b="1" dirty="0"/>
          </a:p>
        </p:txBody>
      </p:sp>
      <p:sp>
        <p:nvSpPr>
          <p:cNvPr id="3" name="Content Placeholder 2"/>
          <p:cNvSpPr>
            <a:spLocks noGrp="1"/>
          </p:cNvSpPr>
          <p:nvPr>
            <p:ph idx="1"/>
          </p:nvPr>
        </p:nvSpPr>
        <p:spPr/>
        <p:txBody>
          <a:bodyPr>
            <a:normAutofit lnSpcReduction="10000"/>
          </a:bodyPr>
          <a:lstStyle/>
          <a:p>
            <a:r>
              <a:rPr lang="en-US" dirty="0" smtClean="0"/>
              <a:t>DEVELOPED INITIALLY TO TWO PROPOSTIONS MADE BY WESTERN HISTORIANS OF SCIENCE</a:t>
            </a:r>
          </a:p>
          <a:p>
            <a:r>
              <a:rPr lang="en-US" dirty="0" smtClean="0"/>
              <a:t>1) FIRST MODERN SCIENCE ENTERED NON-WESTERN SOCIETIES THROUGH A PROCESS OF ‘DIFFUSION’.</a:t>
            </a:r>
          </a:p>
          <a:p>
            <a:r>
              <a:rPr lang="en-US" dirty="0" smtClean="0"/>
              <a:t>2) MODERN SCIENCE WAS A PROGRESSIVE FORCE IN COLONIAL CONTEXTS</a:t>
            </a:r>
          </a:p>
          <a:p>
            <a:r>
              <a:rPr lang="en-US" dirty="0" smtClean="0"/>
              <a:t>3) MODERN SCIENCE WAS PART OF A BENIGN CIVILIZING AGENDA.</a:t>
            </a:r>
            <a:endParaRPr lang="en-US" dirty="0"/>
          </a:p>
        </p:txBody>
      </p:sp>
    </p:spTree>
    <p:extLst>
      <p:ext uri="{BB962C8B-B14F-4D97-AF65-F5344CB8AC3E}">
        <p14:creationId xmlns:p14="http://schemas.microsoft.com/office/powerpoint/2010/main" val="4196350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WHAT ABOUT INDIANS?</a:t>
            </a:r>
            <a:endParaRPr lang="en-US" sz="3600" b="1" dirty="0"/>
          </a:p>
        </p:txBody>
      </p:sp>
      <p:sp>
        <p:nvSpPr>
          <p:cNvPr id="3" name="Content Placeholder 2"/>
          <p:cNvSpPr>
            <a:spLocks noGrp="1"/>
          </p:cNvSpPr>
          <p:nvPr>
            <p:ph idx="1"/>
          </p:nvPr>
        </p:nvSpPr>
        <p:spPr/>
        <p:txBody>
          <a:bodyPr>
            <a:normAutofit fontScale="92500" lnSpcReduction="10000"/>
          </a:bodyPr>
          <a:lstStyle/>
          <a:p>
            <a:r>
              <a:rPr lang="en-US" dirty="0" smtClean="0"/>
              <a:t> WHAT WAS THE ROLE OF INDIANS IN THESE NEW COLONIAL INSTITUTIONS?</a:t>
            </a:r>
          </a:p>
          <a:p>
            <a:r>
              <a:rPr lang="en-US" dirty="0" smtClean="0"/>
              <a:t>WOULD THEY FIND SERVICE UNDER THE BRITISH?</a:t>
            </a:r>
          </a:p>
          <a:p>
            <a:endParaRPr lang="en-US" dirty="0"/>
          </a:p>
          <a:p>
            <a:r>
              <a:rPr lang="en-US" dirty="0" smtClean="0"/>
              <a:t>THEY WOULD BE HIRED IN LOWER LEVEL JOBS LIKE COOLIES, CLERKS, COMPUTERS AND DOBHASHIS ACCOMPANYING THEIR MASTERS IN THEIR TRAVELS ACROSS INDIA. </a:t>
            </a:r>
            <a:endParaRPr lang="en-US" dirty="0"/>
          </a:p>
          <a:p>
            <a:r>
              <a:rPr lang="en-US" dirty="0" smtClean="0"/>
              <a:t>NAINSINGH RAWAT, RADHANATH SIKDAR??</a:t>
            </a:r>
            <a:endParaRPr lang="en-US" dirty="0"/>
          </a:p>
        </p:txBody>
      </p:sp>
    </p:spTree>
    <p:extLst>
      <p:ext uri="{BB962C8B-B14F-4D97-AF65-F5344CB8AC3E}">
        <p14:creationId xmlns:p14="http://schemas.microsoft.com/office/powerpoint/2010/main" val="24008030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SCIENCE AND MODERNIZATION –THE BRITISH COLONIAL AGENDA</a:t>
            </a:r>
            <a:endParaRPr lang="en-US" sz="3200" b="1" dirty="0"/>
          </a:p>
        </p:txBody>
      </p:sp>
      <p:sp>
        <p:nvSpPr>
          <p:cNvPr id="3" name="Content Placeholder 2"/>
          <p:cNvSpPr>
            <a:spLocks noGrp="1"/>
          </p:cNvSpPr>
          <p:nvPr>
            <p:ph idx="1"/>
          </p:nvPr>
        </p:nvSpPr>
        <p:spPr/>
        <p:txBody>
          <a:bodyPr>
            <a:normAutofit fontScale="92500"/>
          </a:bodyPr>
          <a:lstStyle/>
          <a:p>
            <a:r>
              <a:rPr lang="en-US" b="1" dirty="0" smtClean="0"/>
              <a:t>THE BRITISH GAVE US A </a:t>
            </a:r>
            <a:r>
              <a:rPr lang="en-US" b="1" dirty="0"/>
              <a:t>MODERNIZING AGENDA DISTORTED BY COLONIAL INTERESTS- THAT INTENDED TO KEEP INDIA AND INDIANS , POLITICALLY AND ECONOMICALLY SUBORDINATED AND DISEMPOWERED.</a:t>
            </a:r>
          </a:p>
          <a:p>
            <a:endParaRPr lang="en-US" b="1" dirty="0"/>
          </a:p>
          <a:p>
            <a:r>
              <a:rPr lang="en-US" b="1" dirty="0"/>
              <a:t>SEVERAL DEBATES WITHIN THE BRITISH COLONIAL ESTBT ABOUT WHAT SORT OF MODERNITY INDIA ACTUALLY NEEDED AND WAS READY FOR.</a:t>
            </a:r>
          </a:p>
          <a:p>
            <a:endParaRPr lang="en-US" dirty="0"/>
          </a:p>
        </p:txBody>
      </p:sp>
    </p:spTree>
    <p:extLst>
      <p:ext uri="{BB962C8B-B14F-4D97-AF65-F5344CB8AC3E}">
        <p14:creationId xmlns:p14="http://schemas.microsoft.com/office/powerpoint/2010/main" val="30511379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UNDER THE RAJ II</a:t>
            </a:r>
            <a:endParaRPr lang="en-US" dirty="0"/>
          </a:p>
        </p:txBody>
      </p:sp>
      <p:sp>
        <p:nvSpPr>
          <p:cNvPr id="3" name="Content Placeholder 2"/>
          <p:cNvSpPr>
            <a:spLocks noGrp="1"/>
          </p:cNvSpPr>
          <p:nvPr>
            <p:ph idx="1"/>
          </p:nvPr>
        </p:nvSpPr>
        <p:spPr/>
        <p:txBody>
          <a:bodyPr>
            <a:normAutofit/>
          </a:bodyPr>
          <a:lstStyle/>
          <a:p>
            <a:r>
              <a:rPr lang="en-US" dirty="0" smtClean="0"/>
              <a:t>CONSOLIDATION OF AN INFORMATION SYSTEM –CENSUS, GAZETTEEERS,  ETHNOGRAPHIC SURVEY</a:t>
            </a:r>
          </a:p>
          <a:p>
            <a:r>
              <a:rPr lang="en-US" dirty="0" smtClean="0"/>
              <a:t>COMMUNICATION INFRASTRUCTURE- ROADS, RAILWAYS, TELEGRAPH SYSTEM,STEAM SHIPPING.</a:t>
            </a:r>
          </a:p>
          <a:p>
            <a:r>
              <a:rPr lang="en-US" dirty="0" smtClean="0"/>
              <a:t>LIMITED ADVANCE OF HIGHER EDUCATION-UNIVERSITIES 1857</a:t>
            </a:r>
          </a:p>
          <a:p>
            <a:endParaRPr lang="en-US" dirty="0"/>
          </a:p>
          <a:p>
            <a:endParaRPr lang="en-US" dirty="0"/>
          </a:p>
        </p:txBody>
      </p:sp>
    </p:spTree>
    <p:extLst>
      <p:ext uri="{BB962C8B-B14F-4D97-AF65-F5344CB8AC3E}">
        <p14:creationId xmlns:p14="http://schemas.microsoft.com/office/powerpoint/2010/main" val="15988734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b="1" dirty="0" smtClean="0"/>
              <a:t>WHAT SORT OF A MODERNITY DID THE BRITISH GIVE US</a:t>
            </a:r>
            <a:r>
              <a:rPr lang="en-US" b="1" dirty="0" smtClean="0"/>
              <a:t>?</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a:t>MODERNITY VALUED IDEALS OF </a:t>
            </a:r>
            <a:r>
              <a:rPr lang="en-US" b="1" dirty="0" smtClean="0"/>
              <a:t>INDIVIDUAL FREEDOM</a:t>
            </a:r>
            <a:r>
              <a:rPr lang="en-US" b="1" dirty="0"/>
              <a:t>, POLITICAL RIGHTS, NATIONAL SOVEREIGNTY- </a:t>
            </a:r>
          </a:p>
          <a:p>
            <a:endParaRPr lang="en-US" b="1" dirty="0"/>
          </a:p>
          <a:p>
            <a:r>
              <a:rPr lang="en-US" b="1" dirty="0"/>
              <a:t>UNDER BRITISH RULE ALL THREE WERE CURTAILED OF DENIED</a:t>
            </a:r>
            <a:r>
              <a:rPr lang="en-US" b="1" dirty="0" smtClean="0"/>
              <a:t>. </a:t>
            </a:r>
            <a:endParaRPr lang="en-US" b="1" dirty="0"/>
          </a:p>
          <a:p>
            <a:endParaRPr lang="en-US" b="1" dirty="0"/>
          </a:p>
          <a:p>
            <a:r>
              <a:rPr lang="en-US" b="1" dirty="0"/>
              <a:t>WHAT WE GOT THEREFORE WAS NOT WESTERN MODERNITY BUT COLONIAL MODERNITY</a:t>
            </a:r>
            <a:r>
              <a:rPr lang="en-US" b="1" dirty="0" smtClean="0"/>
              <a:t>.</a:t>
            </a:r>
          </a:p>
          <a:p>
            <a:endParaRPr lang="en-US" b="1" dirty="0"/>
          </a:p>
          <a:p>
            <a:endParaRPr lang="en-US" dirty="0"/>
          </a:p>
          <a:p>
            <a:endParaRPr lang="en-US" dirty="0"/>
          </a:p>
        </p:txBody>
      </p:sp>
    </p:spTree>
    <p:extLst>
      <p:ext uri="{BB962C8B-B14F-4D97-AF65-F5344CB8AC3E}">
        <p14:creationId xmlns:p14="http://schemas.microsoft.com/office/powerpoint/2010/main" val="196038484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COLONIAL MODERNITY</a:t>
            </a:r>
            <a:endParaRPr lang="en-US" dirty="0"/>
          </a:p>
        </p:txBody>
      </p:sp>
      <p:sp>
        <p:nvSpPr>
          <p:cNvPr id="3" name="Content Placeholder 2"/>
          <p:cNvSpPr>
            <a:spLocks noGrp="1"/>
          </p:cNvSpPr>
          <p:nvPr>
            <p:ph idx="1"/>
          </p:nvPr>
        </p:nvSpPr>
        <p:spPr/>
        <p:txBody>
          <a:bodyPr>
            <a:normAutofit lnSpcReduction="10000"/>
          </a:bodyPr>
          <a:lstStyle/>
          <a:p>
            <a:r>
              <a:rPr lang="en-US" b="1" dirty="0"/>
              <a:t>A MODERNIZING AGENDA DISTORTED BY COLONIAL INTERESTS- THAT INTENDED TO KEEP INDIA AND INDIANS , POLITICALLY AND ECONOMICALLY SUBORDINATED AND DISEMPOWERED.</a:t>
            </a:r>
          </a:p>
          <a:p>
            <a:endParaRPr lang="en-US" b="1" dirty="0"/>
          </a:p>
          <a:p>
            <a:r>
              <a:rPr lang="en-US" b="1" dirty="0"/>
              <a:t>SEVERAL DEBATES WITHIN THE BRITISH COLONIAL ESTBT ABOUT WHAT SORT OF MODERNITY INDIA ACTUALLY NEEDED AND WAS READY FOR.</a:t>
            </a:r>
          </a:p>
          <a:p>
            <a:endParaRPr lang="en-US" dirty="0"/>
          </a:p>
        </p:txBody>
      </p:sp>
    </p:spTree>
    <p:extLst>
      <p:ext uri="{BB962C8B-B14F-4D97-AF65-F5344CB8AC3E}">
        <p14:creationId xmlns:p14="http://schemas.microsoft.com/office/powerpoint/2010/main" val="101577477"/>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COLONIAL AGENDA FOR MODERN EDUCATION FOR INDIA</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r>
              <a:rPr lang="en-US" dirty="0" smtClean="0"/>
              <a:t>BROAD OUTLINES FORMULATED BY LORD THOMAS BABINGTON MACAULAY IN 1835</a:t>
            </a:r>
          </a:p>
          <a:p>
            <a:endParaRPr lang="en-US" dirty="0"/>
          </a:p>
          <a:p>
            <a:r>
              <a:rPr lang="en-US" dirty="0" smtClean="0"/>
              <a:t>INTRODUCTION OF WESTERN EDUCATION IN THE ENGLISH LANGUAGE TO ENABLE INDIANS TO APPRECIATE THE SUPERIOR VALUES OF WESTERN CIVILIZATION –FOCUS OF LITERATURE, PHILOSOPHY AND SCIENCE.</a:t>
            </a:r>
            <a:endParaRPr lang="en-US" dirty="0"/>
          </a:p>
        </p:txBody>
      </p:sp>
    </p:spTree>
    <p:extLst>
      <p:ext uri="{BB962C8B-B14F-4D97-AF65-F5344CB8AC3E}">
        <p14:creationId xmlns:p14="http://schemas.microsoft.com/office/powerpoint/2010/main" val="401611288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b="1" dirty="0" smtClean="0"/>
              <a:t>WHAT ABOUT PROPER SCIENCE EDUCATION FOR INDIANS?</a:t>
            </a:r>
            <a:endParaRPr lang="en-US" sz="3200" b="1" dirty="0"/>
          </a:p>
        </p:txBody>
      </p:sp>
      <p:sp>
        <p:nvSpPr>
          <p:cNvPr id="3" name="Content Placeholder 2"/>
          <p:cNvSpPr>
            <a:spLocks noGrp="1"/>
          </p:cNvSpPr>
          <p:nvPr>
            <p:ph idx="1"/>
          </p:nvPr>
        </p:nvSpPr>
        <p:spPr/>
        <p:txBody>
          <a:bodyPr>
            <a:normAutofit fontScale="85000" lnSpcReduction="10000"/>
          </a:bodyPr>
          <a:lstStyle/>
          <a:p>
            <a:endParaRPr lang="en-US" dirty="0" smtClean="0"/>
          </a:p>
          <a:p>
            <a:r>
              <a:rPr lang="en-US" dirty="0" smtClean="0"/>
              <a:t>ALMOST NONE- ONLY FEW COURSES IN ELEMENTARY PHYSICS, CHEMISTRY AND BIOLOGY OFFERED AT THE  CALCUTTA MEDICAL COLLEGE ESTAD IN 1836  THE PRESIDENCY COLLEGES IN BOMBAY AND MADRAS, AND VERY BASIC SCHOOL SCIENCE IN SOME SCHOOLS.</a:t>
            </a:r>
          </a:p>
          <a:p>
            <a:endParaRPr lang="en-US" dirty="0"/>
          </a:p>
          <a:p>
            <a:r>
              <a:rPr lang="en-US" dirty="0" smtClean="0"/>
              <a:t>A  GRADUATE DEGREE OR A BSc in SCIENCE WAS ONLY INTRODUCED IN THE 1890S. INDIANS WHO WISHED TO STUDY SCIENCE BEYOND SCHOOL HAD TO GO ABROAD ON THEIR OWN MONEY.</a:t>
            </a:r>
            <a:endParaRPr lang="en-US" dirty="0"/>
          </a:p>
        </p:txBody>
      </p:sp>
    </p:spTree>
    <p:extLst>
      <p:ext uri="{BB962C8B-B14F-4D97-AF65-F5344CB8AC3E}">
        <p14:creationId xmlns:p14="http://schemas.microsoft.com/office/powerpoint/2010/main" val="37893219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3200" b="1" dirty="0" smtClean="0"/>
              <a:t> WHY WERE INDIANS DENIED HIGHER EDUCATION IN MODERN SCIENCE?</a:t>
            </a:r>
            <a:endParaRPr lang="en-US" sz="3200" b="1" dirty="0"/>
          </a:p>
        </p:txBody>
      </p:sp>
      <p:sp>
        <p:nvSpPr>
          <p:cNvPr id="3" name="Content Placeholder 2"/>
          <p:cNvSpPr>
            <a:spLocks noGrp="1"/>
          </p:cNvSpPr>
          <p:nvPr>
            <p:ph idx="1"/>
          </p:nvPr>
        </p:nvSpPr>
        <p:spPr/>
        <p:txBody>
          <a:bodyPr>
            <a:normAutofit fontScale="85000" lnSpcReduction="20000"/>
          </a:bodyPr>
          <a:lstStyle/>
          <a:p>
            <a:endParaRPr lang="en-US" dirty="0" smtClean="0"/>
          </a:p>
          <a:p>
            <a:r>
              <a:rPr lang="en-US" b="1" dirty="0" smtClean="0"/>
              <a:t>RACIAL PREJUDICE COUPLED WITH A DEEPSEATED VIEW THAT INDIAN CIVILIZATION WAS NOT INCLINED TOWARDS SCIENTIFIC RATIONAL THINKING- IT WAS DRIVEN BY METAPHYSICAL OR RELIGIOUS PURSUITS.</a:t>
            </a:r>
          </a:p>
          <a:p>
            <a:endParaRPr lang="en-US" b="1" dirty="0"/>
          </a:p>
          <a:p>
            <a:r>
              <a:rPr lang="en-US" b="1" dirty="0"/>
              <a:t> </a:t>
            </a:r>
            <a:r>
              <a:rPr lang="en-US" b="1" dirty="0" smtClean="0"/>
              <a:t>SOME DEPLOYED A RACIAL ARGUMENT- INDIANS LESS EVOLVED AND HENCE INCAPABLE.</a:t>
            </a:r>
          </a:p>
          <a:p>
            <a:r>
              <a:rPr lang="en-US" b="1" dirty="0" smtClean="0"/>
              <a:t>INDIANS EVOLVED BUT NOT INCLINED TOWARDS SCIENCE.</a:t>
            </a:r>
            <a:endParaRPr lang="en-US" b="1" dirty="0"/>
          </a:p>
        </p:txBody>
      </p:sp>
    </p:spTree>
    <p:extLst>
      <p:ext uri="{BB962C8B-B14F-4D97-AF65-F5344CB8AC3E}">
        <p14:creationId xmlns:p14="http://schemas.microsoft.com/office/powerpoint/2010/main" val="11284968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WHAT ABOUT TECHNICAL EDUCATION?</a:t>
            </a:r>
            <a:endParaRPr lang="en-US" dirty="0"/>
          </a:p>
        </p:txBody>
      </p:sp>
      <p:sp>
        <p:nvSpPr>
          <p:cNvPr id="3" name="Content Placeholder 2"/>
          <p:cNvSpPr>
            <a:spLocks noGrp="1"/>
          </p:cNvSpPr>
          <p:nvPr>
            <p:ph idx="1"/>
          </p:nvPr>
        </p:nvSpPr>
        <p:spPr/>
        <p:txBody>
          <a:bodyPr>
            <a:normAutofit/>
          </a:bodyPr>
          <a:lstStyle/>
          <a:p>
            <a:r>
              <a:rPr lang="en-US" dirty="0" smtClean="0"/>
              <a:t>INDIA’S FIRST ENGINEERING COLLEGE WAS ESTABLISHED BY THE BRITISH IN 1847 AT ROORKEE AND THEREFTER OTHER COLLEGES TOO WERE ESTABLISHED IN POONA, BENGAL AND MADRAS.</a:t>
            </a:r>
          </a:p>
          <a:p>
            <a:r>
              <a:rPr lang="en-US" dirty="0" smtClean="0"/>
              <a:t>BUT THE OBJECTIVE OF THESE INSTITUTIONS WAS TO GIVE BASIC TECHNICAL TRAINING TO INDIANS WHO WERE EXPECTED TO WORK AS ASSISTANT ENGINEERS IN THE BRITISH PUBLIC WORKS DEPARTMENT OR THE PWD.</a:t>
            </a:r>
          </a:p>
          <a:p>
            <a:endParaRPr lang="en-US" dirty="0"/>
          </a:p>
        </p:txBody>
      </p:sp>
    </p:spTree>
    <p:extLst>
      <p:ext uri="{BB962C8B-B14F-4D97-AF65-F5344CB8AC3E}">
        <p14:creationId xmlns:p14="http://schemas.microsoft.com/office/powerpoint/2010/main" val="4102946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OVERALL IMPLICATIONS OF BRITISH COLONIAL SCIENCE AND TECH POLICY</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CONSOLIDATION OF SCIENTIFIC KNOWLEDGE AND TECHNICAL KNOWHOW ONLY  TO FURTHER ECONOMIC AND POLITICAL INTERESTS OF COLONIAL RULE- </a:t>
            </a:r>
          </a:p>
          <a:p>
            <a:pPr marL="0" indent="0">
              <a:buNone/>
            </a:pPr>
            <a:r>
              <a:rPr lang="en-US" dirty="0" smtClean="0"/>
              <a:t>EXTRACT NATURAL RESOURCES, </a:t>
            </a:r>
          </a:p>
          <a:p>
            <a:pPr marL="0" indent="0">
              <a:buNone/>
            </a:pPr>
            <a:r>
              <a:rPr lang="en-US" dirty="0" smtClean="0"/>
              <a:t>EXPAND TERRITORY, </a:t>
            </a:r>
          </a:p>
          <a:p>
            <a:pPr marL="0" indent="0">
              <a:buNone/>
            </a:pPr>
            <a:r>
              <a:rPr lang="en-US" dirty="0" smtClean="0"/>
              <a:t>SURVEY AND CONTROL TERRITORY ACQUIRED</a:t>
            </a:r>
          </a:p>
          <a:p>
            <a:pPr marL="0" indent="0">
              <a:buNone/>
            </a:pPr>
            <a:r>
              <a:rPr lang="en-US" dirty="0" smtClean="0"/>
              <a:t>MAXIMISE PROFITS THROUGH TAXATION, USE REVENUES TO PAY FOR EXPENSES OF THE RAJ AND SEND OUT REMISSIONS TO THE HOME COUNTRY-  BRIEFLY – DRAIN THE INDIAN ECONOMY</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0125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3613" cy="1143000"/>
          </a:xfrm>
        </p:spPr>
        <p:txBody>
          <a:bodyPr/>
          <a:lstStyle/>
          <a:p>
            <a:r>
              <a:rPr lang="en-US" sz="3200" b="1" dirty="0" smtClean="0"/>
              <a:t>INTERROGATING EARLIER NOTIONS OF COLONIAL SCIENCE AND THEORIES OF DIFFUSION</a:t>
            </a:r>
            <a:endParaRPr lang="en-US" sz="3200" b="1" dirty="0"/>
          </a:p>
        </p:txBody>
      </p:sp>
      <p:sp>
        <p:nvSpPr>
          <p:cNvPr id="3" name="Content Placeholder 2"/>
          <p:cNvSpPr>
            <a:spLocks noGrp="1"/>
          </p:cNvSpPr>
          <p:nvPr>
            <p:ph idx="1"/>
          </p:nvPr>
        </p:nvSpPr>
        <p:spPr/>
        <p:txBody>
          <a:bodyPr>
            <a:normAutofit fontScale="92500"/>
          </a:bodyPr>
          <a:lstStyle/>
          <a:p>
            <a:r>
              <a:rPr lang="en-US" dirty="0" smtClean="0"/>
              <a:t>ONE EARLY THEORIST WRITING ABOUT THE ENTRY OF MODERN SCIENCE IN SOUTH AMERICA WAS GEORGE BASALLA.</a:t>
            </a:r>
          </a:p>
          <a:p>
            <a:r>
              <a:rPr lang="en-US" dirty="0" smtClean="0"/>
              <a:t>HE COINED THE TERM COLONIAL SCIENCE IN A PAPER WRITTEN IN 1967. BY COLONIAL SCIENCE HOWEVER BASALLA DEFINED  WESTERN SCIENCE INTRODUCED BY COLONIZERS, WHICH WAS MOSTLY EXPLORATORY IN NATURE, FOCUSED ON GENERATING KNOWLEDGE OF SCIENCE IN THE METROPOLIS IN EUROPE AND FINALLY PLANTING THE SEEDS OF MODERN SCIENCE IN THE COLONY.</a:t>
            </a:r>
          </a:p>
          <a:p>
            <a:endParaRPr lang="en-US" dirty="0"/>
          </a:p>
        </p:txBody>
      </p:sp>
    </p:spTree>
    <p:extLst>
      <p:ext uri="{BB962C8B-B14F-4D97-AF65-F5344CB8AC3E}">
        <p14:creationId xmlns:p14="http://schemas.microsoft.com/office/powerpoint/2010/main" val="55582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COLONIAL SCIENCE AND TECH POLICY IMPLICATIONS II</a:t>
            </a:r>
            <a:endParaRPr lang="en-US" dirty="0"/>
          </a:p>
        </p:txBody>
      </p:sp>
      <p:sp>
        <p:nvSpPr>
          <p:cNvPr id="3" name="Content Placeholder 2"/>
          <p:cNvSpPr>
            <a:spLocks noGrp="1"/>
          </p:cNvSpPr>
          <p:nvPr>
            <p:ph idx="1"/>
          </p:nvPr>
        </p:nvSpPr>
        <p:spPr/>
        <p:txBody>
          <a:bodyPr>
            <a:normAutofit lnSpcReduction="10000"/>
          </a:bodyPr>
          <a:lstStyle/>
          <a:p>
            <a:r>
              <a:rPr lang="en-US" dirty="0" smtClean="0"/>
              <a:t>CREATE AN INDIAN LABOUR FORCE IN SCIENCE AND TECHNOLOGY,</a:t>
            </a:r>
          </a:p>
          <a:p>
            <a:r>
              <a:rPr lang="en-US" dirty="0" smtClean="0"/>
              <a:t> DENY ADVANCED EDUCATION IN THE LABORATORY SCIENCES</a:t>
            </a:r>
          </a:p>
          <a:p>
            <a:pPr marL="0" indent="0">
              <a:buNone/>
            </a:pPr>
            <a:r>
              <a:rPr lang="en-US" dirty="0" smtClean="0"/>
              <a:t>RESTRICT OPPORTUNITIES FOR 	HIGHERPOSITIONS IN THE COLONIAL SCIENTIFIC 	INSITUTIONS</a:t>
            </a:r>
          </a:p>
          <a:p>
            <a:r>
              <a:rPr lang="en-US" dirty="0" smtClean="0"/>
              <a:t>, RESTRICT OPPORTUNITIES FOR ANY INDIAN MANUFACTURE.</a:t>
            </a:r>
            <a:endParaRPr lang="en-US" dirty="0"/>
          </a:p>
        </p:txBody>
      </p:sp>
    </p:spTree>
    <p:extLst>
      <p:ext uri="{BB962C8B-B14F-4D97-AF65-F5344CB8AC3E}">
        <p14:creationId xmlns:p14="http://schemas.microsoft.com/office/powerpoint/2010/main" val="395702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THE INDIAN RESPONSE TO COLONIAL SCIENCE AND ITS ECONOMIC AND POLITICAL AGENDA I</a:t>
            </a:r>
            <a:endParaRPr lang="en-US" sz="3200" b="1" dirty="0"/>
          </a:p>
        </p:txBody>
      </p:sp>
      <p:sp>
        <p:nvSpPr>
          <p:cNvPr id="3" name="Content Placeholder 2"/>
          <p:cNvSpPr>
            <a:spLocks noGrp="1"/>
          </p:cNvSpPr>
          <p:nvPr>
            <p:ph idx="1"/>
          </p:nvPr>
        </p:nvSpPr>
        <p:spPr/>
        <p:txBody>
          <a:bodyPr>
            <a:normAutofit fontScale="85000" lnSpcReduction="20000"/>
          </a:bodyPr>
          <a:lstStyle/>
          <a:p>
            <a:r>
              <a:rPr lang="en-US" dirty="0"/>
              <a:t> </a:t>
            </a:r>
            <a:r>
              <a:rPr lang="en-US" dirty="0" smtClean="0"/>
              <a:t>EMBRACE SCIENTIFIC AND TECHNICAL EDUCATION</a:t>
            </a:r>
          </a:p>
          <a:p>
            <a:endParaRPr lang="en-US" dirty="0" smtClean="0"/>
          </a:p>
          <a:p>
            <a:r>
              <a:rPr lang="en-US" dirty="0" smtClean="0"/>
              <a:t>REVISIT INDIA’S OWN SCIENTIFIC TRADTIONS TO COUNTER THE COLONIAL RACIST NARRATIVE THAT INDIANS HAD NO INDIGENOUS SCIENTIFIC OR TECHNICAL TRADITIONS OF THEIR OWN.</a:t>
            </a:r>
          </a:p>
          <a:p>
            <a:pPr marL="0" indent="0">
              <a:buNone/>
            </a:pPr>
            <a:r>
              <a:rPr lang="en-US" dirty="0" smtClean="0"/>
              <a:t>CREATE NEW OPPORTUNITIES FOR INDIANS TO PURSUE HIGHER SCIENTIFIC STUDIES NOT JUST IN FIELD SCIENCES BUT IN PHYSICS AND CHEMISTRY WHERE THE MOST DEFINITIVE SCIENTIFIC ADVANCES WERE TAKING SHAPE.</a:t>
            </a:r>
          </a:p>
          <a:p>
            <a:r>
              <a:rPr lang="en-US" dirty="0" smtClean="0"/>
              <a:t>TRAIN INDIANS IN TECHNICAL EDUCATION AND ENCOURAGE THEM TO BECOME ENTRPRENEURS.</a:t>
            </a:r>
          </a:p>
          <a:p>
            <a:endParaRPr lang="en-US" dirty="0"/>
          </a:p>
        </p:txBody>
      </p:sp>
    </p:spTree>
    <p:extLst>
      <p:ext uri="{BB962C8B-B14F-4D97-AF65-F5344CB8AC3E}">
        <p14:creationId xmlns:p14="http://schemas.microsoft.com/office/powerpoint/2010/main" val="192063248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THE DIFFUSION OF COLONIAL SCIENCE</a:t>
            </a:r>
            <a:endParaRPr lang="en-US" sz="3200" b="1" dirty="0"/>
          </a:p>
        </p:txBody>
      </p:sp>
      <p:sp>
        <p:nvSpPr>
          <p:cNvPr id="3" name="Content Placeholder 2"/>
          <p:cNvSpPr>
            <a:spLocks noGrp="1"/>
          </p:cNvSpPr>
          <p:nvPr>
            <p:ph idx="1"/>
          </p:nvPr>
        </p:nvSpPr>
        <p:spPr/>
        <p:txBody>
          <a:bodyPr>
            <a:normAutofit fontScale="92500"/>
          </a:bodyPr>
          <a:lstStyle/>
          <a:p>
            <a:r>
              <a:rPr lang="en-US" dirty="0" smtClean="0"/>
              <a:t>GEORGE BASALLA INVOKED THE NOTION OF DIFFUSION TO ARGUE HOW LIKE IN A CHEMICAL REACTION, KNOWLEDGE FROM A ZONE OF HIGHER CONCENTRATION MOVES TO A ZONE OF LESSER CONCENTRATION BY A NATURAL MOVEMENT OF GRADUAL ADVANCE.</a:t>
            </a:r>
          </a:p>
          <a:p>
            <a:r>
              <a:rPr lang="en-US" dirty="0" smtClean="0"/>
              <a:t>POST-COLONIAL THEORISTS CRITICIZED BASALLA ON THE GROUNDS THAT THE SPREAD OF WESTERN SCIENCE TO NON-WESTERN SOCIETIES WAS NOT ‘NATURAL’ BUT ENFORCED BY A PROJECT OF COLONIAL EXPLOITATION.</a:t>
            </a:r>
            <a:endParaRPr lang="en-US" dirty="0"/>
          </a:p>
        </p:txBody>
      </p:sp>
    </p:spTree>
    <p:extLst>
      <p:ext uri="{BB962C8B-B14F-4D97-AF65-F5344CB8AC3E}">
        <p14:creationId xmlns:p14="http://schemas.microsoft.com/office/powerpoint/2010/main" val="2652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POST-COLONIAL CRITIQUES OF COLONIAL SCIENCE</a:t>
            </a:r>
            <a:endParaRPr lang="en-US" sz="3200" b="1" dirty="0"/>
          </a:p>
        </p:txBody>
      </p:sp>
      <p:sp>
        <p:nvSpPr>
          <p:cNvPr id="3" name="Content Placeholder 2"/>
          <p:cNvSpPr>
            <a:spLocks noGrp="1"/>
          </p:cNvSpPr>
          <p:nvPr>
            <p:ph idx="1"/>
          </p:nvPr>
        </p:nvSpPr>
        <p:spPr/>
        <p:txBody>
          <a:bodyPr>
            <a:normAutofit fontScale="92500" lnSpcReduction="10000"/>
          </a:bodyPr>
          <a:lstStyle/>
          <a:p>
            <a:r>
              <a:rPr lang="en-US" dirty="0"/>
              <a:t> </a:t>
            </a:r>
            <a:r>
              <a:rPr lang="en-US" dirty="0" smtClean="0"/>
              <a:t>WESTERN SCIENCE AND ITS ENTANGLEMENTS WITH PROJECTS OF COLONIALISM.</a:t>
            </a:r>
          </a:p>
          <a:p>
            <a:r>
              <a:rPr lang="en-US" dirty="0" smtClean="0"/>
              <a:t>EARLIER VIEW- WESTERN SCIENCE ENTERED NON-WESTERN SOCIEITIES THROUGH PROCESSES OF ‘DIFFUSION’.</a:t>
            </a:r>
          </a:p>
          <a:p>
            <a:r>
              <a:rPr lang="en-US" dirty="0" smtClean="0"/>
              <a:t>LATER CRITIQUES OF THEORIES OF DIFFUSION</a:t>
            </a:r>
          </a:p>
          <a:p>
            <a:r>
              <a:rPr lang="en-US" dirty="0" smtClean="0"/>
              <a:t>LED TO THE ARGUMENT THAT DIFFUSION WAS NOT NEUTRAL IT WAS TIED UP WITH COLONIAL STRUCTRUES OF EXTRACTION AND EXPLOITATION</a:t>
            </a:r>
            <a:endParaRPr lang="en-US" dirty="0"/>
          </a:p>
        </p:txBody>
      </p:sp>
    </p:spTree>
    <p:extLst>
      <p:ext uri="{BB962C8B-B14F-4D97-AF65-F5344CB8AC3E}">
        <p14:creationId xmlns:p14="http://schemas.microsoft.com/office/powerpoint/2010/main" val="191271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OBJECTIVE OF COLONIAL SCIENCE</a:t>
            </a:r>
            <a:endParaRPr lang="en-US" sz="4000" b="1" dirty="0"/>
          </a:p>
        </p:txBody>
      </p:sp>
      <p:sp>
        <p:nvSpPr>
          <p:cNvPr id="3" name="Content Placeholder 2"/>
          <p:cNvSpPr>
            <a:spLocks noGrp="1"/>
          </p:cNvSpPr>
          <p:nvPr>
            <p:ph idx="1"/>
          </p:nvPr>
        </p:nvSpPr>
        <p:spPr/>
        <p:txBody>
          <a:bodyPr>
            <a:normAutofit/>
          </a:bodyPr>
          <a:lstStyle/>
          <a:p>
            <a:r>
              <a:rPr lang="en-US" b="1" dirty="0" smtClean="0"/>
              <a:t>TO DISCOVER THE PROFITABLE MEAN COURSE IN WHICH SCIENTIFIC RESEARCH HAVING A GENERAL BEARING WOULD AT THE SAME TIME SOLVE THE LOCAL PROBLEMS OF IMMEDIATE ECONOMIC VALUE”.</a:t>
            </a:r>
          </a:p>
          <a:p>
            <a:endParaRPr lang="en-US" b="1" dirty="0"/>
          </a:p>
          <a:p>
            <a:r>
              <a:rPr lang="en-US" b="1" dirty="0" smtClean="0"/>
              <a:t>BASIC FEATURE OF COLONIAL SCIENCE – THE PROMOTION OF SCIENCE FOR PROFIT</a:t>
            </a:r>
            <a:endParaRPr lang="en-US" b="1" dirty="0"/>
          </a:p>
        </p:txBody>
      </p:sp>
    </p:spTree>
    <p:extLst>
      <p:ext uri="{BB962C8B-B14F-4D97-AF65-F5344CB8AC3E}">
        <p14:creationId xmlns:p14="http://schemas.microsoft.com/office/powerpoint/2010/main" val="160319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462" y="-1"/>
            <a:ext cx="8195733" cy="1291167"/>
          </a:xfrm>
        </p:spPr>
        <p:txBody>
          <a:bodyPr>
            <a:noAutofit/>
          </a:bodyPr>
          <a:lstStyle/>
          <a:p>
            <a:r>
              <a:rPr lang="en-US" sz="2800" b="1" dirty="0" smtClean="0"/>
              <a:t>WHAT WAS THE DIFFERENCE BETWEEN SCIENCE UNDER THE COMPANY AND SCIENCE UNDER THE RAJ?</a:t>
            </a:r>
            <a:endParaRPr lang="en-US" sz="2800" b="1" dirty="0"/>
          </a:p>
        </p:txBody>
      </p:sp>
      <p:sp>
        <p:nvSpPr>
          <p:cNvPr id="3" name="Content Placeholder 2"/>
          <p:cNvSpPr>
            <a:spLocks noGrp="1"/>
          </p:cNvSpPr>
          <p:nvPr>
            <p:ph idx="1"/>
          </p:nvPr>
        </p:nvSpPr>
        <p:spPr>
          <a:xfrm>
            <a:off x="653796" y="2214033"/>
            <a:ext cx="8153400" cy="4495800"/>
          </a:xfrm>
        </p:spPr>
        <p:txBody>
          <a:bodyPr>
            <a:normAutofit fontScale="92500"/>
          </a:bodyPr>
          <a:lstStyle/>
          <a:p>
            <a:r>
              <a:rPr lang="en-US" b="1" dirty="0" smtClean="0"/>
              <a:t>SCIENCE UNDER THE COMPANY REPRESENTED PERIOD OF EARLY COLONIAL RULE.</a:t>
            </a:r>
          </a:p>
          <a:p>
            <a:r>
              <a:rPr lang="en-US" b="1" dirty="0" smtClean="0"/>
              <a:t>MAIN OBJECTIVES- ESTABLISH MONOPOLY TRADE THROUGH  MILITARY CONQUEST AND ECONOMIC CONTROL TO SUSTAIN ITS TRADING BASES IN INDIA.</a:t>
            </a:r>
          </a:p>
          <a:p>
            <a:endParaRPr lang="en-US" b="1" dirty="0"/>
          </a:p>
          <a:p>
            <a:r>
              <a:rPr lang="en-US" b="1" dirty="0" smtClean="0"/>
              <a:t>SCIENCE UNDER THE COMPANY (1757-1857)-EXPLORATION AND PROFIT</a:t>
            </a:r>
          </a:p>
          <a:p>
            <a:r>
              <a:rPr lang="en-US" b="1" dirty="0" smtClean="0"/>
              <a:t>SCIENCE UNDER THE RAJ (1858-1947)- POLITICAL CONSOLIDATION AND RULE..</a:t>
            </a:r>
            <a:endParaRPr lang="en-US" b="1" dirty="0"/>
          </a:p>
        </p:txBody>
      </p:sp>
    </p:spTree>
    <p:extLst>
      <p:ext uri="{BB962C8B-B14F-4D97-AF65-F5344CB8AC3E}">
        <p14:creationId xmlns:p14="http://schemas.microsoft.com/office/powerpoint/2010/main" val="255845112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COLONIAL SCIENCE UNDER THE COMPANY-1757-1857</a:t>
            </a:r>
            <a:endParaRPr lang="en-US" b="1" dirty="0"/>
          </a:p>
        </p:txBody>
      </p:sp>
      <p:sp>
        <p:nvSpPr>
          <p:cNvPr id="3" name="Content Placeholder 2"/>
          <p:cNvSpPr>
            <a:spLocks noGrp="1"/>
          </p:cNvSpPr>
          <p:nvPr>
            <p:ph idx="1"/>
          </p:nvPr>
        </p:nvSpPr>
        <p:spPr/>
        <p:txBody>
          <a:bodyPr>
            <a:normAutofit lnSpcReduction="10000"/>
          </a:bodyPr>
          <a:lstStyle/>
          <a:p>
            <a:r>
              <a:rPr lang="en-US" b="1" dirty="0" smtClean="0"/>
              <a:t>WHAT SORT OF KNOWLEDGE BASE WAS NEEDED TO ADVANCE TRADE INTERESTS AND POLITICAL CONTROL?</a:t>
            </a:r>
          </a:p>
          <a:p>
            <a:endParaRPr lang="en-US" dirty="0"/>
          </a:p>
          <a:p>
            <a:r>
              <a:rPr lang="en-US" b="1" dirty="0" smtClean="0"/>
              <a:t>A KNOWLEDGE BASE GROUNDED ON THE UNDERSTANDING OF THE INDIAN TERRAIN, INDIAN CLIMATE OR METEOROLOGY, FLORA, FAUNA, MINERAL RESOURCES AND FINALLY INDIAN LANGUAGES, LAWS, CUSTOMS, SOCIAL STRUCTURE AND RELIGION</a:t>
            </a:r>
          </a:p>
          <a:p>
            <a:endParaRPr lang="en-US" dirty="0"/>
          </a:p>
          <a:p>
            <a:endParaRPr lang="en-US" dirty="0"/>
          </a:p>
        </p:txBody>
      </p:sp>
    </p:spTree>
    <p:extLst>
      <p:ext uri="{BB962C8B-B14F-4D97-AF65-F5344CB8AC3E}">
        <p14:creationId xmlns:p14="http://schemas.microsoft.com/office/powerpoint/2010/main" val="6347101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t>SCIENCE UNDER THE RAJ-CONSOLIDATION OF INFORMATION AND COMMUNICATION SYSTEMS</a:t>
            </a:r>
            <a:endParaRPr lang="en-US" sz="2800" b="1" dirty="0"/>
          </a:p>
        </p:txBody>
      </p:sp>
      <p:sp>
        <p:nvSpPr>
          <p:cNvPr id="3" name="Content Placeholder 2"/>
          <p:cNvSpPr>
            <a:spLocks noGrp="1"/>
          </p:cNvSpPr>
          <p:nvPr>
            <p:ph idx="1"/>
          </p:nvPr>
        </p:nvSpPr>
        <p:spPr/>
        <p:txBody>
          <a:bodyPr>
            <a:normAutofit fontScale="92500"/>
          </a:bodyPr>
          <a:lstStyle/>
          <a:p>
            <a:r>
              <a:rPr lang="en-US" b="1" dirty="0" smtClean="0"/>
              <a:t>SYSTEMATIZATION OF ALL KNOWLEDGE ABOUT INDIA GATHERED UNDER THE VARIOUS SURVEYS.</a:t>
            </a:r>
          </a:p>
          <a:p>
            <a:r>
              <a:rPr lang="en-US" b="1" dirty="0" smtClean="0"/>
              <a:t>OPENING OF NEW RESEARCH INSTITUTES- FOR FORESTRY, AGRICULTURE AND MEDICAL RESEARCH.</a:t>
            </a:r>
          </a:p>
          <a:p>
            <a:endParaRPr lang="en-US" b="1" dirty="0"/>
          </a:p>
          <a:p>
            <a:r>
              <a:rPr lang="en-US" b="1" dirty="0" smtClean="0"/>
              <a:t>MOST IMPORTANT – THE PREPARATION OF NEW SURVEYS AND THE DECENNIAL CENSUS.</a:t>
            </a:r>
            <a:endParaRPr lang="en-US" b="1" dirty="0"/>
          </a:p>
        </p:txBody>
      </p:sp>
    </p:spTree>
    <p:extLst>
      <p:ext uri="{BB962C8B-B14F-4D97-AF65-F5344CB8AC3E}">
        <p14:creationId xmlns:p14="http://schemas.microsoft.com/office/powerpoint/2010/main" val="204354065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THE 5 MAJOR COLONIAL SCIENTIFIC INSTITUTIONS 1757-1857</a:t>
            </a:r>
            <a:endParaRPr lang="en-US" sz="3200" b="1" dirty="0"/>
          </a:p>
        </p:txBody>
      </p:sp>
      <p:sp>
        <p:nvSpPr>
          <p:cNvPr id="3" name="Content Placeholder 2"/>
          <p:cNvSpPr>
            <a:spLocks noGrp="1"/>
          </p:cNvSpPr>
          <p:nvPr>
            <p:ph idx="1"/>
          </p:nvPr>
        </p:nvSpPr>
        <p:spPr/>
        <p:txBody>
          <a:bodyPr>
            <a:normAutofit fontScale="62500" lnSpcReduction="20000"/>
          </a:bodyPr>
          <a:lstStyle/>
          <a:p>
            <a:r>
              <a:rPr lang="en-US" b="1" dirty="0" smtClean="0"/>
              <a:t>1. THE  TRIGONOMETRICAL SURVEY OF INDIA (1818)</a:t>
            </a:r>
          </a:p>
          <a:p>
            <a:r>
              <a:rPr lang="en-US" b="1" dirty="0" smtClean="0"/>
              <a:t>2. THE BOTANICAL SURVEY OF INDIA (1784)</a:t>
            </a:r>
          </a:p>
          <a:p>
            <a:r>
              <a:rPr lang="en-US" b="1" dirty="0" smtClean="0"/>
              <a:t>3. THE GEOLOGICAL SURVEY OF INDIA (1851)</a:t>
            </a:r>
          </a:p>
          <a:p>
            <a:r>
              <a:rPr lang="en-US" b="1" dirty="0" smtClean="0"/>
              <a:t>4. THE ZOOLOGICAL SURVEY OF INDIA</a:t>
            </a:r>
          </a:p>
          <a:p>
            <a:r>
              <a:rPr lang="en-US" b="1" dirty="0"/>
              <a:t>5</a:t>
            </a:r>
            <a:r>
              <a:rPr lang="en-US" b="1" dirty="0" smtClean="0"/>
              <a:t>. THE SCHOOL OF TROPICAL MEDICINE</a:t>
            </a:r>
          </a:p>
          <a:p>
            <a:r>
              <a:rPr lang="en-US" b="1" dirty="0" smtClean="0"/>
              <a:t>6. THE ASIATIC SOCIETY (1784)</a:t>
            </a:r>
          </a:p>
          <a:p>
            <a:endParaRPr lang="en-US" b="1" dirty="0" smtClean="0"/>
          </a:p>
          <a:p>
            <a:endParaRPr lang="en-US" b="1" dirty="0"/>
          </a:p>
          <a:p>
            <a:r>
              <a:rPr lang="en-US" b="1" dirty="0" smtClean="0"/>
              <a:t> FOCUS  ON SURVEY PLUS FIELD SCIENCE PLUS LANGUAGE = COLONIAL KNOWLEDGE BASE</a:t>
            </a:r>
            <a:endParaRPr lang="en-US" b="1" dirty="0"/>
          </a:p>
        </p:txBody>
      </p:sp>
    </p:spTree>
    <p:extLst>
      <p:ext uri="{BB962C8B-B14F-4D97-AF65-F5344CB8AC3E}">
        <p14:creationId xmlns:p14="http://schemas.microsoft.com/office/powerpoint/2010/main" val="96439145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明朝"/>
      </a:majorFont>
      <a:minorFont>
        <a:latin typeface="Goudy Old Style"/>
        <a:ea typeface=""/>
        <a:cs typeface=""/>
        <a:font script="Jpan" typeface="ＭＳ 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911</TotalTime>
  <Words>1253</Words>
  <Application>Microsoft Macintosh PowerPoint</Application>
  <PresentationFormat>On-screen Show (4:3)</PresentationFormat>
  <Paragraphs>106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Inkwell</vt:lpstr>
      <vt:lpstr>POST-COLONIAL CRITIQUES OF MODERN SCIENCE</vt:lpstr>
      <vt:lpstr>INTERROGATING EARLIER NOTIONS OF COLONIAL SCIENCE AND THEORIES OF DIFFUSION</vt:lpstr>
      <vt:lpstr>THE DIFFUSION OF COLONIAL SCIENCE</vt:lpstr>
      <vt:lpstr>POST-COLONIAL CRITIQUES OF COLONIAL SCIENCE</vt:lpstr>
      <vt:lpstr>OBJECTIVE OF COLONIAL SCIENCE</vt:lpstr>
      <vt:lpstr>WHAT WAS THE DIFFERENCE BETWEEN SCIENCE UNDER THE COMPANY AND SCIENCE UNDER THE RAJ?</vt:lpstr>
      <vt:lpstr>COLONIAL SCIENCE UNDER THE COMPANY-1757-1857</vt:lpstr>
      <vt:lpstr>SCIENCE UNDER THE RAJ-CONSOLIDATION OF INFORMATION AND COMMUNICATION SYSTEMS</vt:lpstr>
      <vt:lpstr>THE 5 MAJOR COLONIAL SCIENTIFIC INSTITUTIONS 1757-1857</vt:lpstr>
      <vt:lpstr>WHAT ABOUT INDIANS?</vt:lpstr>
      <vt:lpstr>SCIENCE AND MODERNIZATION –THE BRITISH COLONIAL AGENDA</vt:lpstr>
      <vt:lpstr>SCIENCE UNDER THE RAJ II</vt:lpstr>
      <vt:lpstr>WHAT SORT OF A MODERNITY DID THE BRITISH GIVE US?</vt:lpstr>
      <vt:lpstr>COLONIAL MODERNITY</vt:lpstr>
      <vt:lpstr>COLONIAL AGENDA FOR MODERN EDUCATION FOR INDIA</vt:lpstr>
      <vt:lpstr>WHAT ABOUT PROPER SCIENCE EDUCATION FOR INDIANS?</vt:lpstr>
      <vt:lpstr> WHY WERE INDIANS DENIED HIGHER EDUCATION IN MODERN SCIENCE?</vt:lpstr>
      <vt:lpstr>WHAT ABOUT TECHNICAL EDUCATION?</vt:lpstr>
      <vt:lpstr>OVERALL IMPLICATIONS OF BRITISH COLONIAL SCIENCE AND TECH POLICY</vt:lpstr>
      <vt:lpstr>COLONIAL SCIENCE AND TECH POLICY IMPLICATIONS II</vt:lpstr>
      <vt:lpstr>THE INDIAN RESPONSE TO COLONIAL SCIENCE AND ITS ECONOMIC AND POLITICAL AGENDA 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THREE VISIONS OF MODERN INDIAN SCIENCE</dc:title>
  <dc:creator>MADHUMITA</dc:creator>
  <cp:lastModifiedBy>MADHUMITA</cp:lastModifiedBy>
  <cp:revision>148</cp:revision>
  <dcterms:created xsi:type="dcterms:W3CDTF">2017-10-21T14:27:33Z</dcterms:created>
  <dcterms:modified xsi:type="dcterms:W3CDTF">2018-10-29T03:04:18Z</dcterms:modified>
</cp:coreProperties>
</file>