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  <p:sldMasterId id="2147484129" r:id="rId2"/>
  </p:sldMasterIdLst>
  <p:sldIdLst>
    <p:sldId id="257" r:id="rId3"/>
    <p:sldId id="258" r:id="rId4"/>
    <p:sldId id="264" r:id="rId5"/>
    <p:sldId id="265" r:id="rId6"/>
    <p:sldId id="260" r:id="rId7"/>
    <p:sldId id="268" r:id="rId8"/>
    <p:sldId id="261" r:id="rId9"/>
    <p:sldId id="269" r:id="rId10"/>
    <p:sldId id="266" r:id="rId11"/>
    <p:sldId id="267" r:id="rId12"/>
    <p:sldId id="262" r:id="rId13"/>
    <p:sldId id="263" r:id="rId14"/>
    <p:sldId id="270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E8C5A2-0483-8246-BA62-424B420DC122}">
          <p14:sldIdLst>
            <p14:sldId id="257"/>
            <p14:sldId id="258"/>
            <p14:sldId id="264"/>
            <p14:sldId id="265"/>
          </p14:sldIdLst>
        </p14:section>
        <p14:section name="Untitled Section" id="{CEA71272-EDF9-2B45-B634-53577B118C29}">
          <p14:sldIdLst>
            <p14:sldId id="260"/>
            <p14:sldId id="268"/>
            <p14:sldId id="261"/>
            <p14:sldId id="269"/>
            <p14:sldId id="266"/>
            <p14:sldId id="267"/>
            <p14:sldId id="262"/>
            <p14:sldId id="263"/>
            <p14:sldId id="270"/>
            <p14:sldId id="272"/>
            <p14:sldId id="273"/>
            <p14:sldId id="274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880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129-ECD8-0944-BC52-7DCEFBC1ACB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880-9EBB-BA47-BEF2-19B8560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0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129-ECD8-0944-BC52-7DCEFBC1ACB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880-9EBB-BA47-BEF2-19B8560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1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129-ECD8-0944-BC52-7DCEFBC1ACB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880-9EBB-BA47-BEF2-19B8560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17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129-ECD8-0944-BC52-7DCEFBC1ACB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880-9EBB-BA47-BEF2-19B8560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62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D64286E-A101-D843-A667-29B24C59D0B3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AD64286E-A101-D843-A667-29B24C59D0B3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9F0-37AD-2E48-8552-0164A6A4B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FCD1A129-ECD8-0944-BC52-7DCEFBC1ACB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D62D880-9EBB-BA47-BEF2-19B8560F61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FCD1A129-ECD8-0944-BC52-7DCEFBC1ACB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9D62D880-9EBB-BA47-BEF2-19B8560F61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AD64286E-A101-D843-A667-29B24C59D0B3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9D62D880-9EBB-BA47-BEF2-19B8560F61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286E-A101-D843-A667-29B24C59D0B3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9F0-37AD-2E48-8552-0164A6A4B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129-ECD8-0944-BC52-7DCEFBC1ACB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880-9EBB-BA47-BEF2-19B8560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6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286E-A101-D843-A667-29B24C59D0B3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9F0-37AD-2E48-8552-0164A6A4B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129-ECD8-0944-BC52-7DCEFBC1ACB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880-9EBB-BA47-BEF2-19B8560F61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129-ECD8-0944-BC52-7DCEFBC1ACB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880-9EBB-BA47-BEF2-19B8560F61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129-ECD8-0944-BC52-7DCEFBC1ACB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880-9EBB-BA47-BEF2-19B8560F61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286E-A101-D843-A667-29B24C59D0B3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9F0-37AD-2E48-8552-0164A6A4B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286E-A101-D843-A667-29B24C59D0B3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9F0-37AD-2E48-8552-0164A6A4B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286E-A101-D843-A667-29B24C59D0B3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AD64286E-A101-D843-A667-29B24C59D0B3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9F0-37AD-2E48-8552-0164A6A4B3C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129-ECD8-0944-BC52-7DCEFBC1ACB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880-9EBB-BA47-BEF2-19B8560F61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129-ECD8-0944-BC52-7DCEFBC1ACB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880-9EBB-BA47-BEF2-19B8560F61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129-ECD8-0944-BC52-7DCEFBC1ACB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880-9EBB-BA47-BEF2-19B8560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89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286E-A101-D843-A667-29B24C59D0B3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9F0-37AD-2E48-8552-0164A6A4B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286E-A101-D843-A667-29B24C59D0B3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9F0-37AD-2E48-8552-0164A6A4B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129-ECD8-0944-BC52-7DCEFBC1ACB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880-9EBB-BA47-BEF2-19B8560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3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129-ECD8-0944-BC52-7DCEFBC1ACB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880-9EBB-BA47-BEF2-19B8560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2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129-ECD8-0944-BC52-7DCEFBC1ACB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880-9EBB-BA47-BEF2-19B8560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129-ECD8-0944-BC52-7DCEFBC1ACB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880-9EBB-BA47-BEF2-19B8560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7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129-ECD8-0944-BC52-7DCEFBC1ACB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880-9EBB-BA47-BEF2-19B8560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1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129-ECD8-0944-BC52-7DCEFBC1ACB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880-9EBB-BA47-BEF2-19B8560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7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20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1A129-ECD8-0944-BC52-7DCEFBC1ACB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D880-9EBB-BA47-BEF2-19B8560F6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9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CD1A129-ECD8-0944-BC52-7DCEFBC1ACBE}" type="datetimeFigureOut">
              <a:rPr lang="en-US" smtClean="0"/>
              <a:t>11/08/16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9D62D880-9EBB-BA47-BEF2-19B8560F61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  <p:sldLayoutId id="2147484131" r:id="rId2"/>
    <p:sldLayoutId id="2147484132" r:id="rId3"/>
    <p:sldLayoutId id="2147484133" r:id="rId4"/>
    <p:sldLayoutId id="2147484134" r:id="rId5"/>
    <p:sldLayoutId id="2147484135" r:id="rId6"/>
    <p:sldLayoutId id="2147484136" r:id="rId7"/>
    <p:sldLayoutId id="2147484137" r:id="rId8"/>
    <p:sldLayoutId id="2147484138" r:id="rId9"/>
    <p:sldLayoutId id="2147484139" r:id="rId10"/>
    <p:sldLayoutId id="2147484140" r:id="rId11"/>
    <p:sldLayoutId id="2147484141" r:id="rId12"/>
    <p:sldLayoutId id="2147484142" r:id="rId13"/>
    <p:sldLayoutId id="2147484143" r:id="rId14"/>
    <p:sldLayoutId id="2147484144" r:id="rId15"/>
    <p:sldLayoutId id="2147484145" r:id="rId16"/>
    <p:sldLayoutId id="2147484146" r:id="rId17"/>
    <p:sldLayoutId id="2147484147" r:id="rId18"/>
    <p:sldLayoutId id="2147484148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RECEIVED VIEW OF SCIENTIFIC 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SCIENTIFIC METHOD AS FORMULATED BY THE ENGLISH PHILOPSOPHER FRANCIS BACON IN THE 16</a:t>
            </a:r>
            <a:r>
              <a:rPr lang="en-US" sz="2400" b="1" baseline="30000" dirty="0" smtClean="0"/>
              <a:t>TH</a:t>
            </a:r>
            <a:r>
              <a:rPr lang="en-US" sz="2400" b="1" dirty="0" smtClean="0"/>
              <a:t> CENTURY.</a:t>
            </a:r>
          </a:p>
          <a:p>
            <a:r>
              <a:rPr lang="en-US" sz="2400" b="1" dirty="0" smtClean="0"/>
              <a:t>SCIENCE WAS OBJECTIVE KNOWLEDGE-BASED ON METHODS OF OBSERVATION.</a:t>
            </a:r>
          </a:p>
          <a:p>
            <a:r>
              <a:rPr lang="en-US" sz="2400" b="1" dirty="0" smtClean="0"/>
              <a:t>SCIENCE WAS FREE FROM HUMAN SUBJECTIVE BIASES.</a:t>
            </a:r>
          </a:p>
          <a:p>
            <a:r>
              <a:rPr lang="en-US" sz="2400" b="1" dirty="0" smtClean="0"/>
              <a:t>SCIENTIFIC KNOWLEDGE WAS THE PRODUCT OF INDIVIDUAL MINDS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SCIENTIFIC KNOWLEDGE DEVELOPED AND PROGRESSED IN A LINEAR MODE- TOWARDS GREATER APPROXIMATIONS OF TRUTH.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91054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PARADIGM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PROVIDES A MODEL FOR SCIENTISTS TO WORK AND ASK QUESTIONS-</a:t>
            </a:r>
          </a:p>
          <a:p>
            <a:r>
              <a:rPr lang="en-US" b="1" dirty="0" smtClean="0"/>
              <a:t>WHAT IS TO BE OBSERVED AND SCRUTINIZED?</a:t>
            </a:r>
          </a:p>
          <a:p>
            <a:r>
              <a:rPr lang="en-US" b="1" dirty="0" smtClean="0"/>
              <a:t>WHAT KIND OF QUESTIONS ARE TO ASKED IN RELATION TO THE SUBJECT?</a:t>
            </a:r>
          </a:p>
          <a:p>
            <a:r>
              <a:rPr lang="en-US" b="1" dirty="0" smtClean="0"/>
              <a:t>HOW THESE QUESTIONS ARE TO BE STRUCTURED?</a:t>
            </a:r>
          </a:p>
          <a:p>
            <a:r>
              <a:rPr lang="en-US" b="1" dirty="0" smtClean="0"/>
              <a:t>HOW TO CONDUCT EXPERIMENTS?</a:t>
            </a:r>
          </a:p>
          <a:p>
            <a:r>
              <a:rPr lang="en-US" b="1" dirty="0" smtClean="0"/>
              <a:t>HOW THE SCIENTIFIC RESULTS ARE TO BE INTERPRETED?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699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6653"/>
            <a:ext cx="6508377" cy="9446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NORMAL SCIENCE TO PARADIGM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PRE-PARADIGM PHASE- WHEN RESEARCH QUESTIONS STILL CONFUSED, METHODS OF RESEARCH UNCERTAIN, LANGUAGE UNCERTAIN ETC. THE PHASE OF CRITIQUE BUT NOT RESOLUTION</a:t>
            </a:r>
          </a:p>
          <a:p>
            <a:r>
              <a:rPr lang="en-US" sz="2400" b="1" dirty="0" smtClean="0"/>
              <a:t>PARADIGM- AFTER THIS CONFUSED PHASE THE PHASE OF SETTLED CONSENSUS ON FRAMEWORK, METHOD, LANGUAGE, ARGUMENT.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0442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FROM ONE PARADIGM TO ANOTHER : THE MECHANICS OF SHIFT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b="1" dirty="0" smtClean="0"/>
              <a:t>NORMAL SCIENCE- THE PHASE OF PARADIGM CONSOLIDATION- PUZZLE SOLVING, NO NEW QUESTIONS ASKED, REFINING EXISTING THEORETICAL MODELS</a:t>
            </a:r>
          </a:p>
          <a:p>
            <a:r>
              <a:rPr lang="en-US" sz="2600" b="1" dirty="0" smtClean="0"/>
              <a:t>THE APPEARANCE OF ANOMALIES- IGNORE- THE ACCUMULATION OF ANOMALIES NO LONGER POSSIBLE TO ACCOMMODATE WITHIN OLD THEORETICAL FRAMEWORK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082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SEARCH FOR A NEW PARADIGM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THE PHASE OF REVOLUTIONARY SCIENCE</a:t>
            </a:r>
            <a:endParaRPr lang="en-US" b="1" dirty="0"/>
          </a:p>
          <a:p>
            <a:r>
              <a:rPr lang="en-US" b="1" dirty="0"/>
              <a:t>THE NEW PARADIGM OCCURS THROUGH A PERCEPTUAL CHANGE AND UNDERSTANDING OF THE OLD PROBLEM.</a:t>
            </a:r>
          </a:p>
          <a:p>
            <a:r>
              <a:rPr lang="en-US" b="1" dirty="0" smtClean="0"/>
              <a:t>THROUGH ESTABLISHMENT OF CONSENUS- ARGUMENT, PERSUASION, DISCIPLINING, - THROUGH WHAT KUHN IMPLIES A SOCIAL MODALITY.</a:t>
            </a:r>
          </a:p>
          <a:p>
            <a:r>
              <a:rPr lang="en-US" b="1" dirty="0" smtClean="0"/>
              <a:t>NEW PARADIGM ACHIEVED THROUHG BOTH SCIENTIFIC ARGUMENT AND SOCIAL CONSENSUS AMONG SCIENTISTS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3039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RELATION BETWEEN OLD AND NEW PARADIGM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COMPLETE BREAK ? OR EMBODYING CONTINUITIES?</a:t>
            </a:r>
          </a:p>
          <a:p>
            <a:endParaRPr lang="en-US" sz="2400" b="1" dirty="0"/>
          </a:p>
          <a:p>
            <a:r>
              <a:rPr lang="en-US" sz="2400" b="1" dirty="0" smtClean="0"/>
              <a:t>KUHN’S EARLY POSITION –OLD AND NEW PARADIGMS – INCOMMENSURABLE</a:t>
            </a:r>
          </a:p>
          <a:p>
            <a:endParaRPr lang="en-US" sz="2400" b="1" dirty="0"/>
          </a:p>
          <a:p>
            <a:r>
              <a:rPr lang="en-US" sz="2400" b="1" dirty="0" smtClean="0"/>
              <a:t>LATER REVISION- AREAS OF COMMON QUEST, CONTINUITIES IN QUESTIONS.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70095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LEGACIES OF KUHN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REJECTION OF THE OLD LINEAR MODEL OF SCIENTIFIC PROGRESS</a:t>
            </a:r>
          </a:p>
          <a:p>
            <a:endParaRPr lang="en-US" sz="2800" b="1" dirty="0"/>
          </a:p>
          <a:p>
            <a:r>
              <a:rPr lang="en-US" sz="2800" b="1" dirty="0" smtClean="0"/>
              <a:t>GREATER UNDERSTANDING OF THE IMPORTANCE OF SOCIAL PROCESSES IN SCIENTIFIC KNOWLEDGE MAKING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1639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SOCIOLOGY OF SCIENTIFIC KNOWLEDGE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 smtClean="0"/>
              <a:t>KUHN’S IDEAS WERE TAKEN OVER BY SOCIOLOGISTS, HISTORIANS, ANTHROPOLOGISTS WHO GAVE A BROADER MEANING TO THE IDEA OF SOCIAL PROCESSES AND ARGUED AGAINST KUHN THAT SOCIAL INTERESTS DROVE SCIENTIFIC ARGUMENTS.</a:t>
            </a:r>
          </a:p>
          <a:p>
            <a:r>
              <a:rPr lang="en-US" sz="2400" b="1" dirty="0" smtClean="0"/>
              <a:t>RACE, GENDER, ETC PRIME EXAMPLES</a:t>
            </a:r>
            <a:endParaRPr lang="en-US" sz="2400" b="1" dirty="0"/>
          </a:p>
          <a:p>
            <a:r>
              <a:rPr lang="en-US" sz="2400" b="1" dirty="0" smtClean="0"/>
              <a:t>KUHN HAD ONLY REFERRED TO THE SOCIAL PROCESSES WITHIN SCIENTIFIC COMMUNUTIES.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61335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NEW HISTORIES OF SCIENCE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 smtClean="0"/>
              <a:t>OLDER HISTORIES OF SCIENCE- DOMINATED BY INDIVIDUAL HISTORIES OF DISCOVERY, SCIENTIFIC BIOGRAPHIES OR INTERNAL HISTORIES OF SCIENCE I E HISTORY OF SCIENTIFIC CONCEPTS-</a:t>
            </a:r>
          </a:p>
          <a:p>
            <a:r>
              <a:rPr lang="en-US" sz="2400" b="1" dirty="0" smtClean="0"/>
              <a:t>LARGELY INTERNAL ACCOUNTS</a:t>
            </a:r>
          </a:p>
          <a:p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NEW HISTORIES OF SCIENCE- PUT SCIENCE IN SOCIAL CONTEXT-INCLUDED BOTH INTERNAL AND EXTERNAL CONTEXTS- STEVEN SHAPIN –THE SCIENTIFIC REVOLUTION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34724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CHANGES IN APPROACHES TO TECHNOLOGY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KUHN INFLUENCED NEW WRITINGS OF TECHNOLOGY TOO.</a:t>
            </a:r>
          </a:p>
          <a:p>
            <a:endParaRPr lang="en-US" sz="2400" b="1" dirty="0"/>
          </a:p>
          <a:p>
            <a:r>
              <a:rPr lang="en-US" sz="2400" b="1" dirty="0" smtClean="0"/>
              <a:t>OLDER UNDERSTANDING- LINEAR MODEL OF TECHNOLOGICAL INNOVATION</a:t>
            </a:r>
          </a:p>
          <a:p>
            <a:r>
              <a:rPr lang="en-US" sz="2400" b="1" dirty="0" smtClean="0"/>
              <a:t>BASIC SCIENCE- APPLICATION- DEVELOPMENT - PRODUCTION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9497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KUHN’S CRITIQUE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THOMAS KUHN (July </a:t>
            </a:r>
            <a:r>
              <a:rPr lang="en-US" sz="2400" b="1" dirty="0"/>
              <a:t>18, 1922 – June 17, 1996</a:t>
            </a:r>
            <a:r>
              <a:rPr lang="en-US" sz="2400" b="1" dirty="0" smtClean="0"/>
              <a:t>) A PHYSICIST WHO DEVELOPED AN INTEREST IN THE PHILOSOPHY OF SCIENCE. WAS INFLUENCED BY THE INTER-WAR DEBATES ON SCIENCE PARTICULARLY ABOUT SCIENTIFIC METHOD. </a:t>
            </a:r>
          </a:p>
          <a:p>
            <a:r>
              <a:rPr lang="en-US" sz="2400" b="1" dirty="0" smtClean="0"/>
              <a:t>IN 1962 PUBLISHED HIS MOST INFLUENTIAL BOOK – THE STRUCTURE OF SCIENTIFIC REVOLUTIONS – A BOOK THAT CHALLENGED ALL RECEIVED VIEWS OF SCIENCE.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8709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SCIENTIFIC KNOWLEDGE- MOVES IN LINEAR OR REVOLUTIONARY MODES?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EXISTING VIEW- SCIENTIFIC KNOWLEDGE ADVANCES IN A CUMULATIVE, GRADUAL LINEAR MODE THROUGH THE ADDITION OF MORE AND MORE OBSERVABLE AND VERFIABLE DATA WHICH SUPPORT PARTICULAR THEORIES OR LAWS.</a:t>
            </a:r>
          </a:p>
          <a:p>
            <a:r>
              <a:rPr lang="en-US" sz="2400" b="1" dirty="0" smtClean="0"/>
              <a:t>KUHN’S VIEW- SCIENTIFIC PROGRESS OCCURS THROUGH REVOLUTIONARY PERCEPTUAL AND CONCEPTUAL LEAPS.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854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KUHN AND LUDWICK FLECK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KUHN OWED SOME OF HIS IDEAS TO THE POLISH MICROBIOLOGIST LUDWICK FLECK WHO WROTE AN IMPORTANT BOOK WAY BACK IN 1935 CALLED THE GENESIS AND DEVELOPMENT OF A SCIENTIFIC FACT : AN INTRODUCTION TO THE THEORY OF THOUGHT STYLE AND THOUGHT COLLECTIVE</a:t>
            </a:r>
          </a:p>
          <a:p>
            <a:r>
              <a:rPr lang="en-US" b="1" dirty="0" smtClean="0"/>
              <a:t>FLECK WAS THE FIRST PHILOSOPHER OF SCIENCE TO REJECT THE BACONIAN MODEL OF SCIENCE IN THE MOST FUNDAMENTAL WAY. KUHN ELABORATED HIS IDEAS.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571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WERE THE QUESTIONS THAT BOTHERED KUHN?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6874934" cy="539326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r>
              <a:rPr lang="en-US" sz="9600" b="1" dirty="0" smtClean="0"/>
              <a:t>KUHN  DREW ATTENTION TO THE FOLLOWING QUESTIONS- </a:t>
            </a:r>
          </a:p>
          <a:p>
            <a:pPr>
              <a:lnSpc>
                <a:spcPct val="120000"/>
              </a:lnSpc>
            </a:pPr>
            <a:r>
              <a:rPr lang="en-US" sz="9600" b="1" dirty="0" smtClean="0"/>
              <a:t>WHAT IS SCIENTIFIC OBSERVATION? </a:t>
            </a:r>
          </a:p>
          <a:p>
            <a:pPr>
              <a:lnSpc>
                <a:spcPct val="120000"/>
              </a:lnSpc>
            </a:pPr>
            <a:r>
              <a:rPr lang="en-US" sz="9600" b="1" dirty="0" smtClean="0"/>
              <a:t>IS OBSERVATION NEUTRAL OR THEORY LADEN? </a:t>
            </a:r>
          </a:p>
          <a:p>
            <a:pPr>
              <a:lnSpc>
                <a:spcPct val="120000"/>
              </a:lnSpc>
            </a:pPr>
            <a:r>
              <a:rPr lang="en-US" sz="9600" b="1" dirty="0" smtClean="0"/>
              <a:t>ARE SCIENTISTS PRONE TO FALSIFICATION OR VERIFICATION? WAS KUHN ACCEPTING OR QUESTIONING KARL POPPER?</a:t>
            </a:r>
          </a:p>
          <a:p>
            <a:pPr>
              <a:lnSpc>
                <a:spcPct val="120000"/>
              </a:lnSpc>
            </a:pPr>
            <a:r>
              <a:rPr lang="en-US" sz="9600" b="1" dirty="0" smtClean="0"/>
              <a:t> 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72062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KUHN’S QUESTIONS 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800" b="1" dirty="0"/>
              <a:t>HOW ARE SCIENTIFIC DISPUTES SETTLED? WHO DECIDES WHICH IS THE BEST THEORETICAL EXPLANATTION OF SCIENTIFIC FACT?</a:t>
            </a:r>
          </a:p>
          <a:p>
            <a:pPr>
              <a:lnSpc>
                <a:spcPct val="120000"/>
              </a:lnSpc>
            </a:pPr>
            <a:r>
              <a:rPr lang="en-US" sz="2800" b="1" dirty="0"/>
              <a:t>WHAT ARE IN SUM THE KEY FORMS OF SCIENTIFIC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5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66355"/>
            <a:ext cx="6508377" cy="103909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PATTERN OF SCIENTIFIC REVOLUTIONS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KUHN IDENTIFIED </a:t>
            </a:r>
            <a:r>
              <a:rPr lang="en-US" sz="2400" b="1" dirty="0" smtClean="0"/>
              <a:t>2 KEY</a:t>
            </a:r>
            <a:r>
              <a:rPr lang="en-US" sz="2400" dirty="0" smtClean="0"/>
              <a:t> </a:t>
            </a:r>
            <a:r>
              <a:rPr lang="en-US" sz="2400" b="1" dirty="0" smtClean="0"/>
              <a:t>FORMS</a:t>
            </a:r>
            <a:r>
              <a:rPr lang="en-US" sz="2400" dirty="0" smtClean="0"/>
              <a:t> SCIENTIFIC WORK – </a:t>
            </a:r>
          </a:p>
          <a:p>
            <a:r>
              <a:rPr lang="en-US" sz="2400" b="1" dirty="0" smtClean="0"/>
              <a:t>NORMAL SCIENCE AND REVOLUTIONARY SCIENCE </a:t>
            </a:r>
          </a:p>
          <a:p>
            <a:endParaRPr lang="en-US" sz="2400" b="1" dirty="0"/>
          </a:p>
          <a:p>
            <a:r>
              <a:rPr lang="en-US" sz="2400" b="1" dirty="0" smtClean="0"/>
              <a:t>NORMAL SCIENCE- SCIENTIFIC WORK WITHIN AN ESTABLISHED  PARADIGM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4598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NORMAL SCIENCE TO REVOLUTIONARY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REVOLUTIONARY SCIENCE- SCIENTIFIC WORK IN SEARCH OF A NEW PARADIGM.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sz="2800" b="1" dirty="0" smtClean="0"/>
              <a:t>WHAT IS A PARADIGM?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4038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KUHNIAN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COMES FROM THE GREEK, PATTERN, SAMPLE, EXAMPLE</a:t>
            </a:r>
          </a:p>
          <a:p>
            <a:endParaRPr lang="en-US" sz="2400" b="1" dirty="0"/>
          </a:p>
          <a:p>
            <a:r>
              <a:rPr lang="en-US" sz="2400" b="1" dirty="0" smtClean="0"/>
              <a:t>KUHN USED THE TERM AS A UNIVERSALLY RECOGNIZED FRAMEWORK OF CONCEPTS, PROCEDURES, RULES, VALUES, AND LAGUANGE OF SCIENTIFIC INQUIRY AND EXPLANATION.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95174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187</TotalTime>
  <Words>841</Words>
  <Application>Microsoft Macintosh PowerPoint</Application>
  <PresentationFormat>On-screen Show (4:3)</PresentationFormat>
  <Paragraphs>81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Custom Design</vt:lpstr>
      <vt:lpstr>Plaza</vt:lpstr>
      <vt:lpstr>THE RECEIVED VIEW OF SCIENTIFIC METHOD</vt:lpstr>
      <vt:lpstr>KUHN’S CRITIQUE</vt:lpstr>
      <vt:lpstr>SCIENTIFIC KNOWLEDGE- MOVES IN LINEAR OR REVOLUTIONARY MODES?</vt:lpstr>
      <vt:lpstr>KUHN AND LUDWICK FLECK</vt:lpstr>
      <vt:lpstr>WHAT WERE THE QUESTIONS THAT BOTHERED KUHN?</vt:lpstr>
      <vt:lpstr>KUHN’S QUESTIONS II</vt:lpstr>
      <vt:lpstr>THE PATTERN OF SCIENTIFIC REVOLUTIONS</vt:lpstr>
      <vt:lpstr>FROM NORMAL SCIENCE TO REVOLUTIONARY SCIENCE</vt:lpstr>
      <vt:lpstr>THE KUHNIAN PARADIGM</vt:lpstr>
      <vt:lpstr>PARADIGM COMPONENTS</vt:lpstr>
      <vt:lpstr>NORMAL SCIENCE TO PARADIGM SHIFT</vt:lpstr>
      <vt:lpstr>FROM ONE PARADIGM TO ANOTHER : THE MECHANICS OF SHIFT</vt:lpstr>
      <vt:lpstr>THE SEARCH FOR A NEW PARADIGM</vt:lpstr>
      <vt:lpstr>RELATION BETWEEN OLD AND NEW PARADIGM</vt:lpstr>
      <vt:lpstr>LEGACIES OF KUHN</vt:lpstr>
      <vt:lpstr>SOCIOLOGY OF SCIENTIFIC KNOWLEDGE</vt:lpstr>
      <vt:lpstr>NEW HISTORIES OF SCIENCE</vt:lpstr>
      <vt:lpstr>CHANGES IN APPROACHES TO TECHNOLOGY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INFLUENCE OF THOMAS KUHN ON STS</dc:title>
  <dc:creator>MADHUMITA</dc:creator>
  <cp:lastModifiedBy>MADHUMITA</cp:lastModifiedBy>
  <cp:revision>47</cp:revision>
  <dcterms:created xsi:type="dcterms:W3CDTF">2016-08-03T08:13:00Z</dcterms:created>
  <dcterms:modified xsi:type="dcterms:W3CDTF">2016-08-11T02:09:43Z</dcterms:modified>
</cp:coreProperties>
</file>