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9" r:id="rId1"/>
  </p:sldMasterIdLst>
  <p:sldIdLst>
    <p:sldId id="256" r:id="rId2"/>
    <p:sldId id="257" r:id="rId3"/>
    <p:sldId id="258" r:id="rId4"/>
    <p:sldId id="259" r:id="rId5"/>
    <p:sldId id="263" r:id="rId6"/>
    <p:sldId id="261" r:id="rId7"/>
    <p:sldId id="264" r:id="rId8"/>
    <p:sldId id="265" r:id="rId9"/>
    <p:sldId id="266" r:id="rId10"/>
    <p:sldId id="267" r:id="rId11"/>
    <p:sldId id="290" r:id="rId12"/>
    <p:sldId id="291" r:id="rId13"/>
    <p:sldId id="268" r:id="rId14"/>
    <p:sldId id="269" r:id="rId15"/>
    <p:sldId id="270" r:id="rId16"/>
    <p:sldId id="271" r:id="rId17"/>
    <p:sldId id="292" r:id="rId18"/>
    <p:sldId id="293" r:id="rId19"/>
    <p:sldId id="272" r:id="rId20"/>
    <p:sldId id="273" r:id="rId21"/>
    <p:sldId id="274" r:id="rId22"/>
    <p:sldId id="275" r:id="rId23"/>
    <p:sldId id="276" r:id="rId24"/>
    <p:sldId id="277" r:id="rId25"/>
    <p:sldId id="278" r:id="rId26"/>
    <p:sldId id="279" r:id="rId27"/>
    <p:sldId id="280" r:id="rId28"/>
    <p:sldId id="281" r:id="rId29"/>
    <p:sldId id="282" r:id="rId30"/>
    <p:sldId id="294" r:id="rId31"/>
    <p:sldId id="295" r:id="rId32"/>
    <p:sldId id="296" r:id="rId33"/>
    <p:sldId id="297" r:id="rId34"/>
    <p:sldId id="287" r:id="rId35"/>
    <p:sldId id="283" r:id="rId36"/>
    <p:sldId id="284" r:id="rId37"/>
    <p:sldId id="288" r:id="rId38"/>
    <p:sldId id="289"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5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6BB9B5A6-4233-FD4E-BDB6-994513040BBB}" type="datetimeFigureOut">
              <a:rPr lang="en-US" smtClean="0"/>
              <a:t>20/09/2018</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FA84A37A-AFC2-4A01-80A1-FC20F2C0D5BB}" type="slidenum">
              <a:rPr lang="en-US" smtClean="0"/>
              <a:pPr/>
              <a:t>‹#›</a:t>
            </a:fld>
            <a:endParaRPr lang="en-US" dirty="0"/>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B9B5A6-4233-FD4E-BDB6-994513040BBB}" type="datetimeFigureOut">
              <a:rPr lang="en-US" smtClean="0"/>
              <a:t>20/09/2018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A7BC80-288E-2C47-A858-2DCD105FE0C4}" type="slidenum">
              <a:rPr lang="en-US" smtClean="0"/>
              <a:t>‹#›</a:t>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B9B5A6-4233-FD4E-BDB6-994513040BBB}" type="datetimeFigureOut">
              <a:rPr lang="en-US" smtClean="0"/>
              <a:t>20/09/2018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A7BC80-288E-2C47-A858-2DCD105FE0C4}" type="slidenum">
              <a:rPr lang="en-US" smtClean="0"/>
              <a:t>‹#›</a:t>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B9B5A6-4233-FD4E-BDB6-994513040BBB}" type="datetimeFigureOut">
              <a:rPr lang="en-US" smtClean="0"/>
              <a:t>20/09/2018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A7BC80-288E-2C47-A858-2DCD105FE0C4}" type="slidenum">
              <a:rPr lang="en-US" smtClean="0"/>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B9B5A6-4233-FD4E-BDB6-994513040BBB}" type="datetimeFigureOut">
              <a:rPr lang="en-US" smtClean="0"/>
              <a:t>20/09/2018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A7BC80-288E-2C47-A858-2DCD105FE0C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BB9B5A6-4233-FD4E-BDB6-994513040BBB}" type="datetimeFigureOut">
              <a:rPr lang="en-US" smtClean="0"/>
              <a:t>20/09/2018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A7BC80-288E-2C47-A858-2DCD105FE0C4}" type="slidenum">
              <a:rPr lang="en-US" smtClean="0"/>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BB9B5A6-4233-FD4E-BDB6-994513040BBB}" type="datetimeFigureOut">
              <a:rPr lang="en-US" smtClean="0"/>
              <a:t>20/09/2018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A7BC80-288E-2C47-A858-2DCD105FE0C4}" type="slidenum">
              <a:rPr lang="en-US" smtClean="0"/>
              <a:t>‹#›</a:t>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BB9B5A6-4233-FD4E-BDB6-994513040BBB}" type="datetimeFigureOut">
              <a:rPr lang="en-US" smtClean="0"/>
              <a:t>20/09/2018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A7BC80-288E-2C47-A858-2DCD105FE0C4}" type="slidenum">
              <a:rPr lang="en-US" smtClean="0"/>
              <a:t>‹#›</a:t>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B9B5A6-4233-FD4E-BDB6-994513040BBB}" type="datetimeFigureOut">
              <a:rPr lang="en-US" smtClean="0"/>
              <a:t>20/09/2018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A7BC80-288E-2C47-A858-2DCD105FE0C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B9B5A6-4233-FD4E-BDB6-994513040BBB}" type="datetimeFigureOut">
              <a:rPr lang="en-US" smtClean="0"/>
              <a:t>20/09/2018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B9B5A6-4233-FD4E-BDB6-994513040BBB}" type="datetimeFigureOut">
              <a:rPr lang="en-US" smtClean="0"/>
              <a:t>20/09/2018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A7BC80-288E-2C47-A858-2DCD105FE0C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6BB9B5A6-4233-FD4E-BDB6-994513040BBB}" type="datetimeFigureOut">
              <a:rPr lang="en-US" smtClean="0"/>
              <a:t>20/09/2018</a:t>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3EA7BC80-288E-2C47-A858-2DCD105FE0C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060" r:id="rId1"/>
    <p:sldLayoutId id="2147484061" r:id="rId2"/>
    <p:sldLayoutId id="2147484062" r:id="rId3"/>
    <p:sldLayoutId id="2147484063" r:id="rId4"/>
    <p:sldLayoutId id="2147484064" r:id="rId5"/>
    <p:sldLayoutId id="2147484065" r:id="rId6"/>
    <p:sldLayoutId id="2147484066" r:id="rId7"/>
    <p:sldLayoutId id="2147484067" r:id="rId8"/>
    <p:sldLayoutId id="2147484068" r:id="rId9"/>
    <p:sldLayoutId id="2147484069" r:id="rId10"/>
    <p:sldLayoutId id="2147484070"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9569" y="654288"/>
            <a:ext cx="5724862" cy="2335673"/>
          </a:xfrm>
        </p:spPr>
        <p:txBody>
          <a:bodyPr>
            <a:normAutofit fontScale="90000"/>
          </a:bodyPr>
          <a:lstStyle/>
          <a:p>
            <a:r>
              <a:rPr lang="en-US" dirty="0" smtClean="0"/>
              <a:t> 2 QUESTIONS REGARDING TECHNOLOGY</a:t>
            </a:r>
            <a:endParaRPr lang="en-US" dirty="0"/>
          </a:p>
        </p:txBody>
      </p:sp>
      <p:sp>
        <p:nvSpPr>
          <p:cNvPr id="3" name="Subtitle 2"/>
          <p:cNvSpPr>
            <a:spLocks noGrp="1"/>
          </p:cNvSpPr>
          <p:nvPr>
            <p:ph type="subTitle" idx="1"/>
          </p:nvPr>
        </p:nvSpPr>
        <p:spPr>
          <a:xfrm>
            <a:off x="1709569" y="2994212"/>
            <a:ext cx="5724862" cy="1470344"/>
          </a:xfrm>
        </p:spPr>
        <p:txBody>
          <a:bodyPr>
            <a:noAutofit/>
          </a:bodyPr>
          <a:lstStyle/>
          <a:p>
            <a:r>
              <a:rPr lang="en-US" sz="2400" dirty="0" smtClean="0"/>
              <a:t>IS TECHNOLOGY APPLIED SCIENCE?</a:t>
            </a:r>
          </a:p>
          <a:p>
            <a:r>
              <a:rPr lang="en-US" sz="2400" dirty="0" smtClean="0"/>
              <a:t>DOES TECHNOLOGY DETERMINE OR DRIVE HUMAN HISTORY?</a:t>
            </a:r>
            <a:endParaRPr lang="en-US" sz="2400" dirty="0"/>
          </a:p>
        </p:txBody>
      </p:sp>
    </p:spTree>
    <p:extLst>
      <p:ext uri="{BB962C8B-B14F-4D97-AF65-F5344CB8AC3E}">
        <p14:creationId xmlns:p14="http://schemas.microsoft.com/office/powerpoint/2010/main" val="12190595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NO LONGER TENABLE TO MAKE</a:t>
            </a:r>
          </a:p>
          <a:p>
            <a:endParaRPr lang="en-US" dirty="0"/>
          </a:p>
          <a:p>
            <a:r>
              <a:rPr lang="en-US" dirty="0" smtClean="0"/>
              <a:t>1) CLEAR –CUT DISTINCTIONS BETWEEN SCIENCE AND TECHNOLOGY</a:t>
            </a:r>
          </a:p>
          <a:p>
            <a:r>
              <a:rPr lang="en-US" dirty="0" smtClean="0"/>
              <a:t>2) TO ARGUE THAT TECHNOLOGY IS APPLIED SCIENCE. </a:t>
            </a:r>
            <a:endParaRPr lang="en-US" dirty="0"/>
          </a:p>
          <a:p>
            <a:r>
              <a:rPr lang="en-US" dirty="0" smtClean="0"/>
              <a:t> IMPORTANT TO UNDERSTAND MUTUAL DEPENDENCIES BETWEEN SCIENCE AND TECHNOLOGY.</a:t>
            </a:r>
            <a:endParaRPr lang="en-US" dirty="0"/>
          </a:p>
        </p:txBody>
      </p:sp>
      <p:sp>
        <p:nvSpPr>
          <p:cNvPr id="2" name="Title 1"/>
          <p:cNvSpPr>
            <a:spLocks noGrp="1"/>
          </p:cNvSpPr>
          <p:nvPr>
            <p:ph type="title"/>
          </p:nvPr>
        </p:nvSpPr>
        <p:spPr/>
        <p:txBody>
          <a:bodyPr/>
          <a:lstStyle/>
          <a:p>
            <a:r>
              <a:rPr lang="en-US" dirty="0" smtClean="0"/>
              <a:t>CONCLUSION</a:t>
            </a:r>
            <a:endParaRPr lang="en-US" dirty="0"/>
          </a:p>
        </p:txBody>
      </p:sp>
    </p:spTree>
    <p:extLst>
      <p:ext uri="{BB962C8B-B14F-4D97-AF65-F5344CB8AC3E}">
        <p14:creationId xmlns:p14="http://schemas.microsoft.com/office/powerpoint/2010/main" val="8036582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b="1" dirty="0" smtClean="0"/>
              <a:t>TECHNOLOGICAL DETERMINISM IS A THEORY THAT PRESUMES THAT A SOCIETY’S TECHNOLOGY DRIVES THE DEVELOPMENT OF ITS SOCIAL STRUCTURE AND CULTURAL VALUES.</a:t>
            </a:r>
          </a:p>
          <a:p>
            <a:r>
              <a:rPr lang="en-US" b="1" dirty="0" smtClean="0"/>
              <a:t>THAT THE DEVELOPMENT OF TECHNOLOGY FOLLOWS A PREDICTABLE, TRACEABLE PATH LARGELY BEYOND CULTURAL OR POLITICAL INFLUENCE</a:t>
            </a:r>
          </a:p>
          <a:p>
            <a:r>
              <a:rPr lang="en-US" b="1" dirty="0" smtClean="0"/>
              <a:t>THAT A TECHNOLOGY IN TURN HAS “EFFECTS’ ON SOCIEITIES THAT ARE INHERENT, RATHER THAN SOCIALLY CONDITIONED BECAUSE THAT SOCIEETY ORGANIZES ITSELF TO SUPPORT AND FURTHER DEVELOP A TECHNOLOGY ONCE IT HAS BEEN INTRODUCED.</a:t>
            </a:r>
            <a:endParaRPr lang="en-US" b="1" dirty="0"/>
          </a:p>
        </p:txBody>
      </p:sp>
      <p:sp>
        <p:nvSpPr>
          <p:cNvPr id="2" name="Title 1"/>
          <p:cNvSpPr>
            <a:spLocks noGrp="1"/>
          </p:cNvSpPr>
          <p:nvPr>
            <p:ph type="title"/>
          </p:nvPr>
        </p:nvSpPr>
        <p:spPr/>
        <p:txBody>
          <a:bodyPr/>
          <a:lstStyle/>
          <a:p>
            <a:r>
              <a:rPr lang="en-US" dirty="0" smtClean="0"/>
              <a:t>TECNOLOGICAL DETERMINISM</a:t>
            </a:r>
            <a:endParaRPr lang="en-US" dirty="0"/>
          </a:p>
        </p:txBody>
      </p:sp>
    </p:spTree>
    <p:extLst>
      <p:ext uri="{BB962C8B-B14F-4D97-AF65-F5344CB8AC3E}">
        <p14:creationId xmlns:p14="http://schemas.microsoft.com/office/powerpoint/2010/main" val="3461510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smtClean="0"/>
          </a:p>
          <a:p>
            <a:r>
              <a:rPr lang="en-US" b="1" dirty="0" smtClean="0"/>
              <a:t>3  VERSIONS</a:t>
            </a:r>
          </a:p>
          <a:p>
            <a:r>
              <a:rPr lang="en-US" b="1" dirty="0" smtClean="0"/>
              <a:t>DETERMINIST-  SOCIETY IS INFLUENCED BY TECHNOLOGY</a:t>
            </a:r>
          </a:p>
          <a:p>
            <a:r>
              <a:rPr lang="en-US" b="1" dirty="0"/>
              <a:t> </a:t>
            </a:r>
            <a:r>
              <a:rPr lang="en-US" b="1" dirty="0" smtClean="0"/>
              <a:t>CONSTRUCTIVIST- TECHNOLOGY IS INFLUENCED BY SOCIETY</a:t>
            </a:r>
          </a:p>
          <a:p>
            <a:r>
              <a:rPr lang="en-US" b="1" dirty="0"/>
              <a:t> </a:t>
            </a:r>
            <a:r>
              <a:rPr lang="en-US" b="1" dirty="0" smtClean="0"/>
              <a:t> SYMBIOTIC- TECHNOLOGY BOTH INFLUENCES AND IS INFLUENCED BY SOCIETY</a:t>
            </a:r>
          </a:p>
          <a:p>
            <a:endParaRPr lang="en-US" dirty="0"/>
          </a:p>
        </p:txBody>
      </p:sp>
      <p:sp>
        <p:nvSpPr>
          <p:cNvPr id="2" name="Title 1"/>
          <p:cNvSpPr>
            <a:spLocks noGrp="1"/>
          </p:cNvSpPr>
          <p:nvPr>
            <p:ph type="title"/>
          </p:nvPr>
        </p:nvSpPr>
        <p:spPr/>
        <p:txBody>
          <a:bodyPr/>
          <a:lstStyle/>
          <a:p>
            <a:r>
              <a:rPr lang="en-US" dirty="0" smtClean="0"/>
              <a:t>RELATIONSHIP BETWEEN TECHNOLOGY AND SOCIETY</a:t>
            </a:r>
            <a:endParaRPr lang="en-US" dirty="0"/>
          </a:p>
        </p:txBody>
      </p:sp>
    </p:spTree>
    <p:extLst>
      <p:ext uri="{BB962C8B-B14F-4D97-AF65-F5344CB8AC3E}">
        <p14:creationId xmlns:p14="http://schemas.microsoft.com/office/powerpoint/2010/main" val="3144255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US" sz="2800" b="1" dirty="0" smtClean="0"/>
              <a:t>FIRST MAJOR ASSERTION MADE BY THE GERMAN POLITICAL PHILOSOPHER KARL MARX  WHO BELIEVED THAT TECHNOLOGIES THAT DRIVE THE  FORCES OR PROCESSES  OF PRODUCTION  SHAPE ECONOMIC LIFE AND THEN POLITICAL AND SOCIAL LIFE. </a:t>
            </a:r>
          </a:p>
          <a:p>
            <a:pPr marL="0" indent="0">
              <a:buNone/>
            </a:pPr>
            <a:r>
              <a:rPr lang="en-US" sz="2800" b="1" dirty="0" smtClean="0"/>
              <a:t>FOR MARX THEREFORE THE FOCUS IS ON TECHNOLOGIES OF PRODUCTION.</a:t>
            </a:r>
            <a:endParaRPr lang="en-US" sz="2800" b="1" dirty="0"/>
          </a:p>
        </p:txBody>
      </p:sp>
      <p:sp>
        <p:nvSpPr>
          <p:cNvPr id="3" name="Title 2"/>
          <p:cNvSpPr>
            <a:spLocks noGrp="1"/>
          </p:cNvSpPr>
          <p:nvPr>
            <p:ph type="title"/>
          </p:nvPr>
        </p:nvSpPr>
        <p:spPr>
          <a:xfrm>
            <a:off x="688490" y="0"/>
            <a:ext cx="7756263" cy="1624406"/>
          </a:xfrm>
        </p:spPr>
        <p:txBody>
          <a:bodyPr/>
          <a:lstStyle/>
          <a:p>
            <a:r>
              <a:rPr lang="en-US" sz="3200" b="1" dirty="0" smtClean="0"/>
              <a:t>TECHNOLOGICAL DETERMINISM –EARLY THEORIST</a:t>
            </a:r>
            <a:endParaRPr lang="en-US" sz="3200" b="1" dirty="0"/>
          </a:p>
        </p:txBody>
      </p:sp>
    </p:spTree>
    <p:extLst>
      <p:ext uri="{BB962C8B-B14F-4D97-AF65-F5344CB8AC3E}">
        <p14:creationId xmlns:p14="http://schemas.microsoft.com/office/powerpoint/2010/main" val="1510638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sz="2800" b="1" dirty="0" smtClean="0"/>
              <a:t>“THE HAND MILL GIVES YOU A SOCIETY OF THE FEUDAL LORD, THE STEAM MILL GIVES YOU SOCIETY WITH CAPITALIST INDUSTRIALIST.”  FROM THE BOOK TITLED POVERTY OF PHILOSOPHY, 1847</a:t>
            </a:r>
          </a:p>
          <a:p>
            <a:endParaRPr lang="en-US" sz="2800" b="1" dirty="0" smtClean="0"/>
          </a:p>
          <a:p>
            <a:r>
              <a:rPr lang="en-US" sz="2800" b="1" dirty="0"/>
              <a:t> </a:t>
            </a:r>
            <a:r>
              <a:rPr lang="en-US" sz="2800" b="1" dirty="0" smtClean="0"/>
              <a:t>IN OTHER WORDS TECHNOLOGIES THAT ARE SMALL SCALE AND MANUALLY DRIVEN ALLOW DECENTRALIZED PRODUCTION AND SMALL CONCENTRATIONS OF WEALTH,NO ORGANIZED LABOUR</a:t>
            </a:r>
            <a:endParaRPr lang="en-US" sz="2800" b="1" dirty="0"/>
          </a:p>
          <a:p>
            <a:endParaRPr lang="en-US" dirty="0"/>
          </a:p>
        </p:txBody>
      </p:sp>
      <p:sp>
        <p:nvSpPr>
          <p:cNvPr id="4" name="Title 3"/>
          <p:cNvSpPr>
            <a:spLocks noGrp="1"/>
          </p:cNvSpPr>
          <p:nvPr>
            <p:ph type="title"/>
          </p:nvPr>
        </p:nvSpPr>
        <p:spPr>
          <a:xfrm>
            <a:off x="699247" y="570156"/>
            <a:ext cx="7745506" cy="1315734"/>
          </a:xfrm>
        </p:spPr>
        <p:txBody>
          <a:bodyPr>
            <a:normAutofit/>
          </a:bodyPr>
          <a:lstStyle/>
          <a:p>
            <a:r>
              <a:rPr lang="en-US" sz="3200" dirty="0" smtClean="0"/>
              <a:t>THE FAMOUS MARXIAN ADAGE</a:t>
            </a:r>
            <a:endParaRPr lang="en-US" sz="3200" dirty="0"/>
          </a:p>
        </p:txBody>
      </p:sp>
    </p:spTree>
    <p:extLst>
      <p:ext uri="{BB962C8B-B14F-4D97-AF65-F5344CB8AC3E}">
        <p14:creationId xmlns:p14="http://schemas.microsoft.com/office/powerpoint/2010/main" val="228338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5138929"/>
          </a:xfrm>
        </p:spPr>
        <p:txBody>
          <a:bodyPr>
            <a:noAutofit/>
          </a:bodyPr>
          <a:lstStyle/>
          <a:p>
            <a:r>
              <a:rPr lang="en-US" sz="2800" b="1" dirty="0" smtClean="0"/>
              <a:t>TECHNOLOGIES LIKE THE STEAM MILL REQUIRE PRODUCTION TO BE CENTRALIZED, AND MORE CAPITAL TO BE CONCENTRATED IN THE HANDS OF A FEW BECAUSE SUCH MACHINERY TENDS TO BE EXPENSIVE AND NEEDS TO BE LOCATED IN A SINGLE PLACE. LABOUR COMES TO BE CONCENTRATED IN ONE ZONE. </a:t>
            </a:r>
          </a:p>
          <a:p>
            <a:endParaRPr lang="en-US" sz="2800" b="1" dirty="0"/>
          </a:p>
          <a:p>
            <a:r>
              <a:rPr lang="en-US" sz="2800" b="1" dirty="0" smtClean="0"/>
              <a:t>IN OTHER WORDS THE NATURE OF THE TECHNOLOGY DETERMINES THE NATURE OF ECONOMIC ACTIVITY AND WORK AND THEREFORE SOCIETY AT LARGE.</a:t>
            </a:r>
            <a:endParaRPr lang="en-US" sz="2800" b="1" dirty="0"/>
          </a:p>
        </p:txBody>
      </p:sp>
      <p:sp>
        <p:nvSpPr>
          <p:cNvPr id="3" name="Title 2"/>
          <p:cNvSpPr>
            <a:spLocks noGrp="1"/>
          </p:cNvSpPr>
          <p:nvPr>
            <p:ph type="title"/>
          </p:nvPr>
        </p:nvSpPr>
        <p:spPr>
          <a:xfrm>
            <a:off x="699247" y="570156"/>
            <a:ext cx="7745506" cy="1296490"/>
          </a:xfrm>
        </p:spPr>
        <p:txBody>
          <a:bodyPr>
            <a:normAutofit/>
          </a:bodyPr>
          <a:lstStyle/>
          <a:p>
            <a:r>
              <a:rPr lang="en-US" sz="3200" dirty="0" smtClean="0"/>
              <a:t>TECHNOLOGICAL DETERMINISM</a:t>
            </a:r>
            <a:endParaRPr lang="en-US" sz="3200" dirty="0"/>
          </a:p>
        </p:txBody>
      </p:sp>
    </p:spTree>
    <p:extLst>
      <p:ext uri="{BB962C8B-B14F-4D97-AF65-F5344CB8AC3E}">
        <p14:creationId xmlns:p14="http://schemas.microsoft.com/office/powerpoint/2010/main" val="845681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b="1" dirty="0" smtClean="0"/>
              <a:t>SOME ARGUE THAT MARX’S POSITION WAS TOO DETERMINISTIC- THE EFFECTS OF TECHNOLOGY COULD NOT BE FORMULATED SO NEATLY AND DEPENDED ON THE WAYS IN WHICH EACH SOCIETY WOULD ADAPT TO IT.</a:t>
            </a:r>
          </a:p>
          <a:p>
            <a:endParaRPr lang="en-US" b="1" dirty="0"/>
          </a:p>
          <a:p>
            <a:r>
              <a:rPr lang="en-US" b="1" dirty="0" smtClean="0"/>
              <a:t>SOCIAL ORDERS AND CHANGES COULD NOT BE SO NEATLY PREDICTED- FEUDAL STRUCTURES COULD CO-EXIST WITH BOURGEOIS OR CAPITALIST STRUCTURES- TRADITION COULD CO-EXIST WITH MODERNITY</a:t>
            </a:r>
            <a:endParaRPr lang="en-US" b="1" dirty="0"/>
          </a:p>
        </p:txBody>
      </p:sp>
      <p:sp>
        <p:nvSpPr>
          <p:cNvPr id="3" name="Title 2"/>
          <p:cNvSpPr>
            <a:spLocks noGrp="1"/>
          </p:cNvSpPr>
          <p:nvPr>
            <p:ph type="title"/>
          </p:nvPr>
        </p:nvSpPr>
        <p:spPr>
          <a:xfrm>
            <a:off x="699248" y="404119"/>
            <a:ext cx="7818302" cy="1489700"/>
          </a:xfrm>
        </p:spPr>
        <p:txBody>
          <a:bodyPr/>
          <a:lstStyle/>
          <a:p>
            <a:r>
              <a:rPr lang="en-US" sz="3600" dirty="0" smtClean="0"/>
              <a:t>IS THIS POSITION TENABLE?</a:t>
            </a:r>
            <a:endParaRPr lang="en-US" sz="3600" dirty="0"/>
          </a:p>
        </p:txBody>
      </p:sp>
    </p:spTree>
    <p:extLst>
      <p:ext uri="{BB962C8B-B14F-4D97-AF65-F5344CB8AC3E}">
        <p14:creationId xmlns:p14="http://schemas.microsoft.com/office/powerpoint/2010/main" val="200531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b="1" dirty="0" smtClean="0"/>
              <a:t>MARX’S VERSION OF TECHNOLOGICAL DETERMINISM WAS CRITICIZED BECAUSE IT WAS TIED UP TO A THEORY OF POLITICAL REVOLUTION.</a:t>
            </a:r>
          </a:p>
          <a:p>
            <a:r>
              <a:rPr lang="en-US" b="1" dirty="0" smtClean="0"/>
              <a:t>MARX BELIEVED THAT THE EXPANSION OF THE FACTORY SYSTEM AND ITS MODES OF EXPLOITATION WOULD AUTOMATICALLY LEAD TO CONFLICT WITH OWNERS OF CAPITAL AND WORKER REVOLUTIONS.</a:t>
            </a:r>
          </a:p>
          <a:p>
            <a:r>
              <a:rPr lang="en-US" b="1" dirty="0" smtClean="0"/>
              <a:t>BUT THIS NEAT PROGRESS OF POLITICAL REVOLUTION DID NOT HAPPEN.</a:t>
            </a:r>
            <a:endParaRPr lang="en-US" b="1" dirty="0"/>
          </a:p>
        </p:txBody>
      </p:sp>
      <p:sp>
        <p:nvSpPr>
          <p:cNvPr id="2" name="Title 1"/>
          <p:cNvSpPr>
            <a:spLocks noGrp="1"/>
          </p:cNvSpPr>
          <p:nvPr>
            <p:ph type="title"/>
          </p:nvPr>
        </p:nvSpPr>
        <p:spPr/>
        <p:txBody>
          <a:bodyPr/>
          <a:lstStyle/>
          <a:p>
            <a:r>
              <a:rPr lang="en-US" sz="2800" dirty="0" smtClean="0"/>
              <a:t>TECHNOLOGICAL DETERMINISM AND POLITICS</a:t>
            </a:r>
            <a:endParaRPr lang="en-US" sz="2800" dirty="0"/>
          </a:p>
        </p:txBody>
      </p:sp>
    </p:spTree>
    <p:extLst>
      <p:ext uri="{BB962C8B-B14F-4D97-AF65-F5344CB8AC3E}">
        <p14:creationId xmlns:p14="http://schemas.microsoft.com/office/powerpoint/2010/main" val="2051974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b="1" dirty="0" smtClean="0"/>
              <a:t>OTHERS BELIEVED THAT WHILE MARX MAY HAVE BEEN WRONG TO CLAIM AN EASY EQUATION BETWEEN TECHNOLOGY AND POLITICAL REVOLUTION HE WAS RIGHT IN DRAWING OUR ATTENTION TO THE FACT THAT CERTAIN TECHNOLOGIES BY VIRTUE OF THEIR DESIGN AND FUNCTION SUSTAINED CERTAIN POLITICAL AND SOCIAL VALUES IN THE CONTEXTS WHERE THESE FUNCTIONED.</a:t>
            </a:r>
          </a:p>
          <a:p>
            <a:r>
              <a:rPr lang="en-US" b="1" dirty="0" smtClean="0"/>
              <a:t>ADVOCATED A KIND OF SOFT DETERMINISM.</a:t>
            </a:r>
            <a:endParaRPr lang="en-US" b="1" dirty="0"/>
          </a:p>
        </p:txBody>
      </p:sp>
      <p:sp>
        <p:nvSpPr>
          <p:cNvPr id="2" name="Title 1"/>
          <p:cNvSpPr>
            <a:spLocks noGrp="1"/>
          </p:cNvSpPr>
          <p:nvPr>
            <p:ph type="title"/>
          </p:nvPr>
        </p:nvSpPr>
        <p:spPr/>
        <p:txBody>
          <a:bodyPr/>
          <a:lstStyle/>
          <a:p>
            <a:r>
              <a:rPr lang="en-US" dirty="0" smtClean="0"/>
              <a:t>TECHNOLOGY AND POLITICS REVISED THESIS</a:t>
            </a:r>
            <a:endParaRPr lang="en-US" dirty="0"/>
          </a:p>
        </p:txBody>
      </p:sp>
    </p:spTree>
    <p:extLst>
      <p:ext uri="{BB962C8B-B14F-4D97-AF65-F5344CB8AC3E}">
        <p14:creationId xmlns:p14="http://schemas.microsoft.com/office/powerpoint/2010/main" val="2403882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b="1" dirty="0" smtClean="0"/>
              <a:t>LANGDON WINNER IN A SEMINAL ARTICLE TITLED ‘DO ARTIFACTS HAVE POLITICS” HAS AGREED WITH MARX AND ARGUED THAT YES, SOME TECHNOLOGIES BY THE VERY NATURE OF THEIR MODES OF OPERATION TEND TO IMPACT WORKPLACE CULTURE AND POLITICS.</a:t>
            </a:r>
          </a:p>
          <a:p>
            <a:endParaRPr lang="en-US" b="1" dirty="0"/>
          </a:p>
          <a:p>
            <a:r>
              <a:rPr lang="en-US" b="1" dirty="0" smtClean="0"/>
              <a:t>IN OTHER WORDS, TECHNOLOGICAL FEATURES AND MODES OF FUNCTIONING DEMAND CERTAIN TYPES OF WORKER CONTROL AND DISCIPLINE AND THEREFORE DETERMINE THE DEMOCRATIC OR AUTOCRATIC NATURE OF THE WORKPLACE.</a:t>
            </a:r>
            <a:endParaRPr lang="en-US" b="1" dirty="0"/>
          </a:p>
        </p:txBody>
      </p:sp>
      <p:sp>
        <p:nvSpPr>
          <p:cNvPr id="3" name="Title 2"/>
          <p:cNvSpPr>
            <a:spLocks noGrp="1"/>
          </p:cNvSpPr>
          <p:nvPr>
            <p:ph type="title"/>
          </p:nvPr>
        </p:nvSpPr>
        <p:spPr>
          <a:xfrm>
            <a:off x="688490" y="346388"/>
            <a:ext cx="7756263" cy="1624406"/>
          </a:xfrm>
        </p:spPr>
        <p:txBody>
          <a:bodyPr/>
          <a:lstStyle/>
          <a:p>
            <a:r>
              <a:rPr lang="en-US" sz="3200" dirty="0" smtClean="0"/>
              <a:t>ARE TECHNOLOGIES POLITICAL?</a:t>
            </a:r>
            <a:endParaRPr lang="en-US" sz="3200" dirty="0"/>
          </a:p>
        </p:txBody>
      </p:sp>
    </p:spTree>
    <p:extLst>
      <p:ext uri="{BB962C8B-B14F-4D97-AF65-F5344CB8AC3E}">
        <p14:creationId xmlns:p14="http://schemas.microsoft.com/office/powerpoint/2010/main" val="2919293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RECEIVED VIEW- FRANCIS BACON AND RENE DESCARTES IN THE 16</a:t>
            </a:r>
            <a:r>
              <a:rPr lang="en-US" baseline="30000" dirty="0" smtClean="0"/>
              <a:t>TH</a:t>
            </a:r>
            <a:r>
              <a:rPr lang="en-US" dirty="0" smtClean="0"/>
              <a:t> CENTURY ADVOCATED SCIENTIFIC RESEARCH ON THE BELIEF IT WOULD PRODUCE USEFUL TECHNOLOGY.</a:t>
            </a:r>
          </a:p>
          <a:p>
            <a:r>
              <a:rPr lang="en-US" dirty="0"/>
              <a:t> </a:t>
            </a:r>
            <a:r>
              <a:rPr lang="en-US" dirty="0" smtClean="0"/>
              <a:t>ASSUMED A LINEAR, DIRECT MODEL OF TECHNOLOGICAL DEVELOPMENT THROUGH THE APPLICATIONS OF BASIC RESEARCH- IN THE MID 20</a:t>
            </a:r>
            <a:r>
              <a:rPr lang="en-US" baseline="30000" dirty="0" smtClean="0"/>
              <a:t>TH</a:t>
            </a:r>
            <a:r>
              <a:rPr lang="en-US" dirty="0" smtClean="0"/>
              <a:t>C- VANNEVAR BUSH, ARCHITECT OF US SCIENCE POLICY.</a:t>
            </a:r>
          </a:p>
          <a:p>
            <a:endParaRPr lang="en-US" dirty="0"/>
          </a:p>
        </p:txBody>
      </p:sp>
      <p:sp>
        <p:nvSpPr>
          <p:cNvPr id="2" name="Title 1"/>
          <p:cNvSpPr>
            <a:spLocks noGrp="1"/>
          </p:cNvSpPr>
          <p:nvPr>
            <p:ph type="title"/>
          </p:nvPr>
        </p:nvSpPr>
        <p:spPr/>
        <p:txBody>
          <a:bodyPr>
            <a:normAutofit fontScale="90000"/>
          </a:bodyPr>
          <a:lstStyle/>
          <a:p>
            <a:r>
              <a:rPr lang="en-US" dirty="0" smtClean="0"/>
              <a:t>IS TECHNOLOGY APPLIED SCIENCE?</a:t>
            </a:r>
            <a:endParaRPr lang="en-US" dirty="0"/>
          </a:p>
        </p:txBody>
      </p:sp>
    </p:spTree>
    <p:extLst>
      <p:ext uri="{BB962C8B-B14F-4D97-AF65-F5344CB8AC3E}">
        <p14:creationId xmlns:p14="http://schemas.microsoft.com/office/powerpoint/2010/main" val="20136293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800" b="1" dirty="0" smtClean="0"/>
              <a:t>LARGE AND COMPLEX TECHNOLOGIES REQUIRE CENTRALIZED COMMAND STRUCTURES –NO WORKER INVOLVEMENT.</a:t>
            </a:r>
          </a:p>
          <a:p>
            <a:r>
              <a:rPr lang="en-US" sz="2800" b="1" dirty="0" smtClean="0"/>
              <a:t>NUCLEAR TECHNOLOGIES FOR INSTANCE REQUIRE NOT ONLY WORKER CONTROL BUT CONSTANT SURVEILLANCE.</a:t>
            </a:r>
          </a:p>
          <a:p>
            <a:endParaRPr lang="en-US" sz="2800" b="1" dirty="0"/>
          </a:p>
          <a:p>
            <a:pPr marL="0" indent="0">
              <a:buNone/>
            </a:pPr>
            <a:r>
              <a:rPr lang="en-US" sz="2800" b="1" dirty="0"/>
              <a:t> </a:t>
            </a:r>
            <a:r>
              <a:rPr lang="en-US" sz="2800" b="1" dirty="0" smtClean="0"/>
              <a:t>SO HE IDENTIFIES THOSE TECHNOLGIES WHICH BY THEIR VERY FEATURES EITHER CONTROL, POLICE OR ELIMINATE POSSIBILITIES OF WORKER DISSENT.</a:t>
            </a:r>
            <a:endParaRPr lang="en-US" sz="2800" b="1" dirty="0"/>
          </a:p>
        </p:txBody>
      </p:sp>
      <p:sp>
        <p:nvSpPr>
          <p:cNvPr id="3" name="Title 2"/>
          <p:cNvSpPr>
            <a:spLocks noGrp="1"/>
          </p:cNvSpPr>
          <p:nvPr>
            <p:ph type="title"/>
          </p:nvPr>
        </p:nvSpPr>
        <p:spPr/>
        <p:txBody>
          <a:bodyPr/>
          <a:lstStyle/>
          <a:p>
            <a:r>
              <a:rPr lang="en-US" dirty="0" smtClean="0"/>
              <a:t>WINNER’S EXAMPLES</a:t>
            </a:r>
            <a:endParaRPr lang="en-US" dirty="0"/>
          </a:p>
        </p:txBody>
      </p:sp>
    </p:spTree>
    <p:extLst>
      <p:ext uri="{BB962C8B-B14F-4D97-AF65-F5344CB8AC3E}">
        <p14:creationId xmlns:p14="http://schemas.microsoft.com/office/powerpoint/2010/main" val="1794638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400" b="1" dirty="0" smtClean="0"/>
              <a:t>WINNER ALSO POINTED TO THE POLITICAL NATURE OF TECHNOLOGIES THAT ARE INTRODUCED DELIBERATELY TO SOLVE A POLITICAL PROBLEM RATHER THAN A MERE ECONOMIC ONE. FOR INSTANCE, AUTOMATION WORKED TO INCREASE BOTH PRODUCTIVITY AND REDUCE THE INFLUENCE OF SKILLED WORKERS IN THE FACTORY FLOOR.</a:t>
            </a:r>
          </a:p>
          <a:p>
            <a:r>
              <a:rPr lang="en-US" sz="2400" b="1" dirty="0"/>
              <a:t> </a:t>
            </a:r>
            <a:r>
              <a:rPr lang="en-US" sz="2400" b="1" dirty="0" smtClean="0"/>
              <a:t>TECHNOLOGIES – THAT DE-SKILL AND ALSO DE-POLITICIZE.</a:t>
            </a:r>
            <a:endParaRPr lang="en-US" sz="2400" b="1" dirty="0"/>
          </a:p>
        </p:txBody>
      </p:sp>
      <p:sp>
        <p:nvSpPr>
          <p:cNvPr id="3" name="Title 2"/>
          <p:cNvSpPr>
            <a:spLocks noGrp="1"/>
          </p:cNvSpPr>
          <p:nvPr>
            <p:ph type="title"/>
          </p:nvPr>
        </p:nvSpPr>
        <p:spPr/>
        <p:txBody>
          <a:bodyPr/>
          <a:lstStyle/>
          <a:p>
            <a:r>
              <a:rPr lang="en-US" dirty="0" smtClean="0"/>
              <a:t>AUTOMATION</a:t>
            </a:r>
            <a:endParaRPr lang="en-US" dirty="0"/>
          </a:p>
        </p:txBody>
      </p:sp>
    </p:spTree>
    <p:extLst>
      <p:ext uri="{BB962C8B-B14F-4D97-AF65-F5344CB8AC3E}">
        <p14:creationId xmlns:p14="http://schemas.microsoft.com/office/powerpoint/2010/main" val="3929398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sz="2800" b="1" dirty="0" smtClean="0"/>
              <a:t>SCHOLARS CONTINUE TO REMAIN INTERESTED IN THE QUESTION OF THE EFFECTS OF TECHNOLOGY- GOOD OR BAD. BUT THERE IS A DIFFERENT FOCUS ON THE ARGUMENT NOW.</a:t>
            </a:r>
          </a:p>
          <a:p>
            <a:endParaRPr lang="en-US" sz="2800" b="1" dirty="0"/>
          </a:p>
          <a:p>
            <a:r>
              <a:rPr lang="en-US" sz="2800" b="1" dirty="0" smtClean="0"/>
              <a:t>2 REVISIONS- THERE IS NO AGREEMENT THAT TECHNOLOGIES HAVE SYSTEMATIC EFFECTS THAT CAN BE PREDICTED (LIKE MARX TRIED TO DO)</a:t>
            </a:r>
            <a:endParaRPr lang="en-US" sz="2800" b="1" dirty="0"/>
          </a:p>
        </p:txBody>
      </p:sp>
      <p:sp>
        <p:nvSpPr>
          <p:cNvPr id="3" name="Title 2"/>
          <p:cNvSpPr>
            <a:spLocks noGrp="1"/>
          </p:cNvSpPr>
          <p:nvPr>
            <p:ph type="title"/>
          </p:nvPr>
        </p:nvSpPr>
        <p:spPr/>
        <p:txBody>
          <a:bodyPr>
            <a:normAutofit fontScale="90000"/>
          </a:bodyPr>
          <a:lstStyle/>
          <a:p>
            <a:r>
              <a:rPr lang="en-US" sz="4000" dirty="0" smtClean="0"/>
              <a:t>SO WHAT IS THE STATUS ON THE DETERMINIST THEME?</a:t>
            </a:r>
            <a:endParaRPr lang="en-US" sz="4000" dirty="0"/>
          </a:p>
        </p:txBody>
      </p:sp>
    </p:spTree>
    <p:extLst>
      <p:ext uri="{BB962C8B-B14F-4D97-AF65-F5344CB8AC3E}">
        <p14:creationId xmlns:p14="http://schemas.microsoft.com/office/powerpoint/2010/main" val="2699287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b="1" dirty="0" smtClean="0"/>
              <a:t>SECOND , TECHNOLGIES DO NOT HAVE ESSENTIAL OR PRE-ORDAINED FEATURES OR MODES OF FUNCTIONING-  ALL TECHNOLOGIES HAVE MORE THAN ONE POTENTIAL USE- EG OF THE WATCH- APART FROM BEING USED TO TELL THE TIME- AND ENSURE PUNCTUALITY THE WATCH HAS ACQUIRED DIFFERENT SOCIAL AND CULTURAL MEANING – PRODUCING DIFFERENT SORTS OF EFFECTS.</a:t>
            </a:r>
            <a:endParaRPr lang="en-US" sz="2400" b="1" dirty="0"/>
          </a:p>
        </p:txBody>
      </p:sp>
      <p:sp>
        <p:nvSpPr>
          <p:cNvPr id="3" name="Title 2"/>
          <p:cNvSpPr>
            <a:spLocks noGrp="1"/>
          </p:cNvSpPr>
          <p:nvPr>
            <p:ph type="title"/>
          </p:nvPr>
        </p:nvSpPr>
        <p:spPr/>
        <p:txBody>
          <a:bodyPr/>
          <a:lstStyle/>
          <a:p>
            <a:r>
              <a:rPr lang="en-US" dirty="0" smtClean="0"/>
              <a:t>REVISED VIEW</a:t>
            </a:r>
            <a:endParaRPr lang="en-US" dirty="0"/>
          </a:p>
        </p:txBody>
      </p:sp>
    </p:spTree>
    <p:extLst>
      <p:ext uri="{BB962C8B-B14F-4D97-AF65-F5344CB8AC3E}">
        <p14:creationId xmlns:p14="http://schemas.microsoft.com/office/powerpoint/2010/main" val="997704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smtClean="0"/>
              <a:t>SIGNIFICANTLY CHANGES THE WAY IN WHICH WE UNDERSTAND PROCESSES OF THE DEVLOPMENT OF TECHNOLOGY – IS IT DRIVEN ONLY BY TECHNOLOGICAL PARAMETERS BUT VARIOUS SOCIAL, ECONOMIC AND POLITICAL INTERESTS-</a:t>
            </a:r>
          </a:p>
          <a:p>
            <a:endParaRPr lang="en-US" b="1" dirty="0"/>
          </a:p>
          <a:p>
            <a:r>
              <a:rPr lang="en-US" b="1" dirty="0" smtClean="0"/>
              <a:t>THE FINAL SHAPE OF ANY TECHNOLOGY DERIVES FROM A SERIES INTERPRETATIONS ABOUT THE USE, EFFICIENCY, AND AESTHETICS OF A TECHNOLOGY- </a:t>
            </a:r>
            <a:endParaRPr lang="en-US" b="1" dirty="0"/>
          </a:p>
        </p:txBody>
      </p:sp>
      <p:sp>
        <p:nvSpPr>
          <p:cNvPr id="3" name="Title 2"/>
          <p:cNvSpPr>
            <a:spLocks noGrp="1"/>
          </p:cNvSpPr>
          <p:nvPr>
            <p:ph type="title"/>
          </p:nvPr>
        </p:nvSpPr>
        <p:spPr/>
        <p:txBody>
          <a:bodyPr>
            <a:normAutofit fontScale="90000"/>
          </a:bodyPr>
          <a:lstStyle/>
          <a:p>
            <a:r>
              <a:rPr lang="en-US" sz="3600" dirty="0" smtClean="0"/>
              <a:t>IMPLICATIONS OF THIS ARGUMENT</a:t>
            </a:r>
            <a:endParaRPr lang="en-US" sz="3600" dirty="0"/>
          </a:p>
        </p:txBody>
      </p:sp>
    </p:spTree>
    <p:extLst>
      <p:ext uri="{BB962C8B-B14F-4D97-AF65-F5344CB8AC3E}">
        <p14:creationId xmlns:p14="http://schemas.microsoft.com/office/powerpoint/2010/main" val="2427956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b="1" dirty="0" smtClean="0"/>
              <a:t>2 SOCIAL THEORISTS OF TECHNOLOGY TREVOR PINCH AND WIEBE BIJKER (1987) ELBAORATED THIS ARGUMENT BY A SERIES OF EXAMPLES- IN PARTICULAR BY DOCUMENTING THE BIRTH OF THE MODERN SAFETY BICYLCE.</a:t>
            </a:r>
          </a:p>
          <a:p>
            <a:endParaRPr lang="en-US" b="1" dirty="0"/>
          </a:p>
          <a:p>
            <a:r>
              <a:rPr lang="en-US" b="1" dirty="0" smtClean="0"/>
              <a:t>HOW DID THE MODERN BICYLCE GET ITS PRESENT FORM? PLEASE READ THE SECTION ON THE DEVELOPMENT OF THE MODERN SAFETY BICYLE FROM THE ORIGINAL PENNY FARTHING.</a:t>
            </a:r>
            <a:endParaRPr lang="en-US" b="1" dirty="0"/>
          </a:p>
        </p:txBody>
      </p:sp>
      <p:sp>
        <p:nvSpPr>
          <p:cNvPr id="3" name="Title 2"/>
          <p:cNvSpPr>
            <a:spLocks noGrp="1"/>
          </p:cNvSpPr>
          <p:nvPr>
            <p:ph type="title"/>
          </p:nvPr>
        </p:nvSpPr>
        <p:spPr/>
        <p:txBody>
          <a:bodyPr/>
          <a:lstStyle/>
          <a:p>
            <a:r>
              <a:rPr lang="en-US" sz="3200" dirty="0" smtClean="0"/>
              <a:t>SOCIAL CONSTRUCTION OF TECHNOLOGY OR SCOT</a:t>
            </a:r>
            <a:endParaRPr lang="en-US" sz="3200" dirty="0"/>
          </a:p>
        </p:txBody>
      </p:sp>
    </p:spTree>
    <p:extLst>
      <p:ext uri="{BB962C8B-B14F-4D97-AF65-F5344CB8AC3E}">
        <p14:creationId xmlns:p14="http://schemas.microsoft.com/office/powerpoint/2010/main" val="94696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smtClean="0"/>
              <a:t>SCOT THEORIES WHO ARGUE THAT TECHNOLGIES ARE NOT NEUTRAL OR AUTONOMOUS BUT ARE SHAPED BY SOCIAL INTERESTS AND CONTEXTS TELL US THAT WE MUST UNDERSTAND WHO THE STAKEHOLDERS, USERS OF THE TECHNOLOGY ARE AND HOW THEIR INTERESTS, ASPIRATIONS AND VIEWS ARE INTEGRATED INTO THE DESIGN OF THE TECHNOLOGY.</a:t>
            </a:r>
            <a:endParaRPr lang="en-US" b="1" dirty="0"/>
          </a:p>
          <a:p>
            <a:endParaRPr lang="en-US" dirty="0"/>
          </a:p>
        </p:txBody>
      </p:sp>
      <p:sp>
        <p:nvSpPr>
          <p:cNvPr id="3" name="Title 2"/>
          <p:cNvSpPr>
            <a:spLocks noGrp="1"/>
          </p:cNvSpPr>
          <p:nvPr>
            <p:ph type="title"/>
          </p:nvPr>
        </p:nvSpPr>
        <p:spPr/>
        <p:txBody>
          <a:bodyPr/>
          <a:lstStyle/>
          <a:p>
            <a:r>
              <a:rPr lang="en-US" dirty="0" smtClean="0"/>
              <a:t>THE SCOT MODEL</a:t>
            </a:r>
            <a:endParaRPr lang="en-US" dirty="0"/>
          </a:p>
        </p:txBody>
      </p:sp>
    </p:spTree>
    <p:extLst>
      <p:ext uri="{BB962C8B-B14F-4D97-AF65-F5344CB8AC3E}">
        <p14:creationId xmlns:p14="http://schemas.microsoft.com/office/powerpoint/2010/main" val="2025186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smtClean="0"/>
              <a:t>SOCIETY DOES NOT MEAN ALL OF SOCIETY BUT WHAT WIEBE AND BIJKER REFER TO AS RELEVANT SOCIAL GROUPS. </a:t>
            </a:r>
          </a:p>
          <a:p>
            <a:endParaRPr lang="en-US" b="1" dirty="0"/>
          </a:p>
          <a:p>
            <a:r>
              <a:rPr lang="en-US" b="1" dirty="0" smtClean="0"/>
              <a:t>RELEVANCE NOT DECIDED BY NUMBERS ALONE BUT ECONOMIC, SOCIAL AND POLITICAL INFLUENCE AND THE BEARERS OF SAME MEANINGS FOR PARTICULAR ARTIFACTS.</a:t>
            </a:r>
          </a:p>
          <a:p>
            <a:endParaRPr lang="en-US" dirty="0"/>
          </a:p>
          <a:p>
            <a:endParaRPr lang="en-US" dirty="0"/>
          </a:p>
        </p:txBody>
      </p:sp>
      <p:sp>
        <p:nvSpPr>
          <p:cNvPr id="3" name="Title 2"/>
          <p:cNvSpPr>
            <a:spLocks noGrp="1"/>
          </p:cNvSpPr>
          <p:nvPr>
            <p:ph type="title"/>
          </p:nvPr>
        </p:nvSpPr>
        <p:spPr/>
        <p:txBody>
          <a:bodyPr/>
          <a:lstStyle/>
          <a:p>
            <a:r>
              <a:rPr lang="en-US" sz="3600" b="1" dirty="0" smtClean="0"/>
              <a:t>WHAT IS THE ‘SOCIAL’ IN THE SCOT MODEL?</a:t>
            </a:r>
            <a:endParaRPr lang="en-US" sz="3600" b="1" dirty="0"/>
          </a:p>
        </p:txBody>
      </p:sp>
    </p:spTree>
    <p:extLst>
      <p:ext uri="{BB962C8B-B14F-4D97-AF65-F5344CB8AC3E}">
        <p14:creationId xmlns:p14="http://schemas.microsoft.com/office/powerpoint/2010/main" val="36650312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THE SMARTPHONE OR THE BICYCLE THAT WE SEE TODAY MAY NOT HAVE TAKEN THEIR SHAPE JUST BY THE NATURE OF THE TECHNOLOGICAL PARAMETERS AVAILABLE- THEIR DESIGNS ARE DECIDED BY A SELECTION OF THOSE TECHNOLOGICAL PARAMETERS THAT BEST SERVE THE INTERESTS OF THOSE WHO ARE DEVELOPING THEM- INVESTORS, RELEVANT SOCIAL GROUPS ETC</a:t>
            </a:r>
            <a:endParaRPr lang="en-US" b="1" dirty="0"/>
          </a:p>
        </p:txBody>
      </p:sp>
      <p:sp>
        <p:nvSpPr>
          <p:cNvPr id="3" name="Title 2"/>
          <p:cNvSpPr>
            <a:spLocks noGrp="1"/>
          </p:cNvSpPr>
          <p:nvPr>
            <p:ph type="title"/>
          </p:nvPr>
        </p:nvSpPr>
        <p:spPr/>
        <p:txBody>
          <a:bodyPr/>
          <a:lstStyle/>
          <a:p>
            <a:r>
              <a:rPr lang="en-US" b="1" dirty="0" smtClean="0"/>
              <a:t>CONCLUSIONS</a:t>
            </a:r>
            <a:endParaRPr lang="en-US" b="1" dirty="0"/>
          </a:p>
        </p:txBody>
      </p:sp>
    </p:spTree>
    <p:extLst>
      <p:ext uri="{BB962C8B-B14F-4D97-AF65-F5344CB8AC3E}">
        <p14:creationId xmlns:p14="http://schemas.microsoft.com/office/powerpoint/2010/main" val="3418288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z="3600" b="1" dirty="0" smtClean="0"/>
              <a:t>INTERPRETIVE FLEXIBILITY</a:t>
            </a:r>
          </a:p>
          <a:p>
            <a:r>
              <a:rPr lang="en-US" sz="3600" b="1" dirty="0" smtClean="0"/>
              <a:t>RELEVANT SOCIAL GROUPS</a:t>
            </a:r>
          </a:p>
          <a:p>
            <a:r>
              <a:rPr lang="en-US" sz="3600" b="1" dirty="0" smtClean="0"/>
              <a:t>DESIGN FLEXIBILTY</a:t>
            </a:r>
          </a:p>
          <a:p>
            <a:r>
              <a:rPr lang="en-US" sz="3600" b="1" dirty="0" smtClean="0"/>
              <a:t>CONFLICTS</a:t>
            </a:r>
          </a:p>
          <a:p>
            <a:r>
              <a:rPr lang="en-US" sz="3600" b="1" dirty="0" smtClean="0"/>
              <a:t>CLOSURE- STABILIZATION OF MEANING AND DESIGN OR REINTERPRETATION OF THE PROBLEM</a:t>
            </a:r>
            <a:endParaRPr lang="en-US" sz="3600" b="1" dirty="0"/>
          </a:p>
        </p:txBody>
      </p:sp>
      <p:sp>
        <p:nvSpPr>
          <p:cNvPr id="3" name="Title 2"/>
          <p:cNvSpPr>
            <a:spLocks noGrp="1"/>
          </p:cNvSpPr>
          <p:nvPr>
            <p:ph type="title"/>
          </p:nvPr>
        </p:nvSpPr>
        <p:spPr/>
        <p:txBody>
          <a:bodyPr/>
          <a:lstStyle/>
          <a:p>
            <a:r>
              <a:rPr lang="en-US" sz="3200" b="1" dirty="0" smtClean="0"/>
              <a:t>STAGES OF TECHNOLOGICAL DEVT  IN THE SCOT MODEL</a:t>
            </a:r>
            <a:endParaRPr lang="en-US" sz="3200" b="1" dirty="0"/>
          </a:p>
        </p:txBody>
      </p:sp>
    </p:spTree>
    <p:extLst>
      <p:ext uri="{BB962C8B-B14F-4D97-AF65-F5344CB8AC3E}">
        <p14:creationId xmlns:p14="http://schemas.microsoft.com/office/powerpoint/2010/main" val="2082129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FOLLOWING FINDINGS ABOUT THE INDEPENDENT KNOWLEDGE TRADITIONS OF TECHNOLOGY.</a:t>
            </a:r>
          </a:p>
          <a:p>
            <a:r>
              <a:rPr lang="en-US" dirty="0" smtClean="0"/>
              <a:t>NEW RESEARCH SUGGESTS- SCIENTIFIC WORK DEPENDED ON TOOLS FOR PURIFYING, CONTROLLING, MANIPULATING OBJECTS- SCIENCE IN OTHER WORDS DEPENDENT ON TECHNOLOGY.</a:t>
            </a:r>
            <a:endParaRPr lang="en-US" dirty="0"/>
          </a:p>
        </p:txBody>
      </p:sp>
      <p:sp>
        <p:nvSpPr>
          <p:cNvPr id="2" name="Title 1"/>
          <p:cNvSpPr>
            <a:spLocks noGrp="1"/>
          </p:cNvSpPr>
          <p:nvPr>
            <p:ph type="title"/>
          </p:nvPr>
        </p:nvSpPr>
        <p:spPr/>
        <p:txBody>
          <a:bodyPr/>
          <a:lstStyle/>
          <a:p>
            <a:r>
              <a:rPr lang="en-US" dirty="0" smtClean="0"/>
              <a:t>REVISED VIEW</a:t>
            </a:r>
            <a:endParaRPr lang="en-US" dirty="0"/>
          </a:p>
        </p:txBody>
      </p:sp>
    </p:spTree>
    <p:extLst>
      <p:ext uri="{BB962C8B-B14F-4D97-AF65-F5344CB8AC3E}">
        <p14:creationId xmlns:p14="http://schemas.microsoft.com/office/powerpoint/2010/main" val="42930832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b="1" dirty="0" smtClean="0"/>
              <a:t>SCOT VIEWS THE DEVELOPMENT OF TECHNOLOGY AS AN INTERACTIVE PROCESS OR DISCOURSE AMONG TECHNOLOGISTS AND SOCIAL GROUPS AT VARIOUS STAGES OF DESIGN AND DEVELOPMENT. </a:t>
            </a:r>
          </a:p>
          <a:p>
            <a:r>
              <a:rPr lang="en-US" b="1" dirty="0" smtClean="0"/>
              <a:t>NOT AS A LINEAR PATH OF TECHNOLOGICAL INNOVATION DICTATED SOLEY BY TECHNOLOGICAL PARAMETERS. </a:t>
            </a:r>
          </a:p>
          <a:p>
            <a:r>
              <a:rPr lang="en-US" b="1" dirty="0" smtClean="0"/>
              <a:t>SOCIAL GROUPS MAY INCLUDE USERS AND NON-USERS. SCIENTISTS, TECHNOLOGISTS, ECONOMISTS, POLITICIANS AND ENTREPRENUERS.</a:t>
            </a:r>
          </a:p>
          <a:p>
            <a:r>
              <a:rPr lang="en-US" b="1" dirty="0" smtClean="0"/>
              <a:t>EACH STAKEHOLDER DEFINES THE NEED, IMPACTS, SOCIAL COSTS AND BENEFITS OF THE TECHNOLOGY IN THEIR OWN TERMS UNTIL CLOSURE IS ACHIEVED</a:t>
            </a:r>
            <a:r>
              <a:rPr lang="en-US" dirty="0" smtClean="0"/>
              <a:t>.</a:t>
            </a:r>
            <a:endParaRPr lang="en-US" dirty="0"/>
          </a:p>
        </p:txBody>
      </p:sp>
      <p:sp>
        <p:nvSpPr>
          <p:cNvPr id="2" name="Title 1"/>
          <p:cNvSpPr>
            <a:spLocks noGrp="1"/>
          </p:cNvSpPr>
          <p:nvPr>
            <p:ph type="title"/>
          </p:nvPr>
        </p:nvSpPr>
        <p:spPr/>
        <p:txBody>
          <a:bodyPr/>
          <a:lstStyle/>
          <a:p>
            <a:r>
              <a:rPr lang="en-US" sz="3200" dirty="0" smtClean="0"/>
              <a:t>The focus on tech innovation as an interactive process</a:t>
            </a:r>
            <a:endParaRPr lang="en-US" sz="3200" dirty="0"/>
          </a:p>
        </p:txBody>
      </p:sp>
    </p:spTree>
    <p:extLst>
      <p:ext uri="{BB962C8B-B14F-4D97-AF65-F5344CB8AC3E}">
        <p14:creationId xmlns:p14="http://schemas.microsoft.com/office/powerpoint/2010/main" val="22915640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b="1" dirty="0" smtClean="0"/>
              <a:t>THROUGH THIS EXAMPLE THE AUTHORS SHOW THE DESIGN OF THE MODERN SAFETY BICYCLE TOOK A NINTEEN YEAR PERIOD TO ACHIEVE TECHNICAL CLOSURE. FROM 1879-1898</a:t>
            </a:r>
          </a:p>
          <a:p>
            <a:r>
              <a:rPr lang="en-US" b="1" dirty="0" smtClean="0"/>
              <a:t>AT THE BEGINNING OF THE PERIOD THE RELEVANT GROUPS DID NOT SEE THE ‘SAFETY BICYCLE BUT A WIDE RANGE OF BI AND TRICYCLES- AND AMONG THOSE A RATHER UGLY CROCODILE LIKE BICYCLE WITH A RELATIVELY LOW FRONT WHEEL AND REAR CHAIN DRIVE.</a:t>
            </a:r>
            <a:endParaRPr lang="en-US" b="1" dirty="0"/>
          </a:p>
        </p:txBody>
      </p:sp>
      <p:sp>
        <p:nvSpPr>
          <p:cNvPr id="2" name="Title 1"/>
          <p:cNvSpPr>
            <a:spLocks noGrp="1"/>
          </p:cNvSpPr>
          <p:nvPr>
            <p:ph type="title"/>
          </p:nvPr>
        </p:nvSpPr>
        <p:spPr/>
        <p:txBody>
          <a:bodyPr/>
          <a:lstStyle/>
          <a:p>
            <a:r>
              <a:rPr lang="en-US" sz="3200" dirty="0" smtClean="0"/>
              <a:t>THE EXAMPLE OF THE BICYLCE</a:t>
            </a:r>
            <a:endParaRPr lang="en-US" sz="3200" dirty="0"/>
          </a:p>
        </p:txBody>
      </p:sp>
    </p:spTree>
    <p:extLst>
      <p:ext uri="{BB962C8B-B14F-4D97-AF65-F5344CB8AC3E}">
        <p14:creationId xmlns:p14="http://schemas.microsoft.com/office/powerpoint/2010/main" val="58544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IT WAS CALLED LAWSON’S BICYCLETTE. BY THE END OF THE PERIOD THE WORD ‘SAFETY BICYCLE’ DENOTED A LOW-WHEELED BICYCLE WITH A REAR CHAIN DRIVE, DIAMOND FRAME AND AIR TYRES. AS A RESULT OF THIS STABILIZATION OF THE ARTEFACT AFTER 1898 ONE DID NOT NEED TO SPECIFY THESE DETAILS ; THEY WERE TAKEN FOR GRANTED AS THE ESSENTIAL INGREDIENTS OF THE SAFETY BICYLE.</a:t>
            </a:r>
            <a:endParaRPr lang="en-US" b="1" dirty="0"/>
          </a:p>
        </p:txBody>
      </p:sp>
      <p:sp>
        <p:nvSpPr>
          <p:cNvPr id="2" name="Title 1"/>
          <p:cNvSpPr>
            <a:spLocks noGrp="1"/>
          </p:cNvSpPr>
          <p:nvPr>
            <p:ph type="title"/>
          </p:nvPr>
        </p:nvSpPr>
        <p:spPr/>
        <p:txBody>
          <a:bodyPr/>
          <a:lstStyle/>
          <a:p>
            <a:r>
              <a:rPr lang="en-US" dirty="0" smtClean="0"/>
              <a:t>THE FINAL DESIGN</a:t>
            </a:r>
            <a:endParaRPr lang="en-US" dirty="0"/>
          </a:p>
        </p:txBody>
      </p:sp>
    </p:spTree>
    <p:extLst>
      <p:ext uri="{BB962C8B-B14F-4D97-AF65-F5344CB8AC3E}">
        <p14:creationId xmlns:p14="http://schemas.microsoft.com/office/powerpoint/2010/main" val="30630583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b="1" dirty="0" smtClean="0"/>
              <a:t>SCOT THEORISTS WANTED TO SHOW A MULTIPATH MODEL OF TECHNOLOGICAL INNOVATION OR DEVELOPMENT WHERE TECHNICAL QUESTIONS GET ENMESHED WITH SOCIAL, POLITICAL AND ECONOMIC AND CULTURAL QUESTIONS- GENERATE DEBATE- AND FINALLY WITH PERSUASION BY RELEVANT SOCIAL GROUPS ACQUIRES ITS FINAL TECHNICAL CLOSURE.</a:t>
            </a:r>
          </a:p>
          <a:p>
            <a:r>
              <a:rPr lang="en-US" b="1" dirty="0" smtClean="0"/>
              <a:t>THE POINT TO NOTE IS A TECHNOLOGICAL PRODUCT IS NOT THE OUTCOME ONLY OF SCIENTIFIC OR TECHNOLOGICAL ARGUMENTS ABOUT EFFICIENCY – EFFICIENCY IS A NEGOTIATED TERM BETWEEN TECHNOLOGISTS AND RELEVANT SOCIAL GROUPS</a:t>
            </a:r>
            <a:r>
              <a:rPr lang="en-US" dirty="0" smtClean="0"/>
              <a:t>.</a:t>
            </a:r>
            <a:endParaRPr lang="en-US" dirty="0"/>
          </a:p>
          <a:p>
            <a:endParaRPr lang="en-US" dirty="0"/>
          </a:p>
        </p:txBody>
      </p:sp>
      <p:sp>
        <p:nvSpPr>
          <p:cNvPr id="2" name="Title 1"/>
          <p:cNvSpPr>
            <a:spLocks noGrp="1"/>
          </p:cNvSpPr>
          <p:nvPr>
            <p:ph type="title"/>
          </p:nvPr>
        </p:nvSpPr>
        <p:spPr/>
        <p:txBody>
          <a:bodyPr/>
          <a:lstStyle/>
          <a:p>
            <a:r>
              <a:rPr lang="en-US" dirty="0" smtClean="0"/>
              <a:t>SCOT’S MULTIPATH MODEL </a:t>
            </a:r>
            <a:endParaRPr lang="en-US" dirty="0"/>
          </a:p>
        </p:txBody>
      </p:sp>
    </p:spTree>
    <p:extLst>
      <p:ext uri="{BB962C8B-B14F-4D97-AF65-F5344CB8AC3E}">
        <p14:creationId xmlns:p14="http://schemas.microsoft.com/office/powerpoint/2010/main" val="5325879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Similar to Kuhn's ideas on "paradigms," yet:</a:t>
            </a:r>
          </a:p>
          <a:p>
            <a:r>
              <a:rPr lang="en-US" dirty="0"/>
              <a:t>Technological frames are not purely cognitive, but social and physical as well.</a:t>
            </a:r>
          </a:p>
          <a:p>
            <a:r>
              <a:rPr lang="en-US" dirty="0"/>
              <a:t>Technological frames apply to all relevant groups, not just engineers ("frame with respect to technology").</a:t>
            </a:r>
          </a:p>
          <a:p>
            <a:r>
              <a:rPr lang="en-US" dirty="0"/>
              <a:t>Theoretical construct to be used in "ordering data" and analyzing interaction within and between relevant groups.</a:t>
            </a:r>
          </a:p>
        </p:txBody>
      </p:sp>
      <p:sp>
        <p:nvSpPr>
          <p:cNvPr id="3" name="Title 2"/>
          <p:cNvSpPr>
            <a:spLocks noGrp="1"/>
          </p:cNvSpPr>
          <p:nvPr>
            <p:ph type="title"/>
          </p:nvPr>
        </p:nvSpPr>
        <p:spPr/>
        <p:txBody>
          <a:bodyPr/>
          <a:lstStyle/>
          <a:p>
            <a:r>
              <a:rPr lang="en-US" sz="3200" b="1" dirty="0" smtClean="0"/>
              <a:t>PARADIGM AND TECHNOLOGICAL FRAME</a:t>
            </a:r>
            <a:endParaRPr lang="en-US" sz="3200" b="1" dirty="0"/>
          </a:p>
        </p:txBody>
      </p:sp>
    </p:spTree>
    <p:extLst>
      <p:ext uri="{BB962C8B-B14F-4D97-AF65-F5344CB8AC3E}">
        <p14:creationId xmlns:p14="http://schemas.microsoft.com/office/powerpoint/2010/main" val="2648575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dirty="0" smtClean="0"/>
              <a:t> </a:t>
            </a:r>
            <a:r>
              <a:rPr lang="en-US" sz="3600" b="1" dirty="0" smtClean="0"/>
              <a:t>2 POINTS OF VIEW-</a:t>
            </a:r>
          </a:p>
          <a:p>
            <a:r>
              <a:rPr lang="en-US" sz="3600" b="1" dirty="0" smtClean="0"/>
              <a:t>SOME ARGUE TECHNOLOGY DOES HAVE THE CAPACITY TO INITIATE FORCES OF CHANGE IN SOCIETY BUT THESE CANNOT BE SYSTEMATICALLY PROJECTED OR DEFINED.</a:t>
            </a:r>
          </a:p>
          <a:p>
            <a:endParaRPr lang="en-US" sz="3600" b="1" dirty="0"/>
          </a:p>
          <a:p>
            <a:r>
              <a:rPr lang="en-US" sz="3600" b="1" dirty="0" smtClean="0"/>
              <a:t>SECOND, TECHNOLOGY IS NOT NEUTRAL OR AUTONOMOUS- IT IS EMBEDDED IN SOCIAL AND MATERIAL CONTEXT AND TAKES A PARTICULAR SHAPE FROM A MULTITUDE OF OTHER POSSIBILITIES.</a:t>
            </a:r>
            <a:endParaRPr lang="en-US" sz="3600" b="1" dirty="0"/>
          </a:p>
        </p:txBody>
      </p:sp>
      <p:sp>
        <p:nvSpPr>
          <p:cNvPr id="3" name="Title 2"/>
          <p:cNvSpPr>
            <a:spLocks noGrp="1"/>
          </p:cNvSpPr>
          <p:nvPr>
            <p:ph type="title"/>
          </p:nvPr>
        </p:nvSpPr>
        <p:spPr/>
        <p:txBody>
          <a:bodyPr/>
          <a:lstStyle/>
          <a:p>
            <a:r>
              <a:rPr lang="en-US" sz="3200" b="1" dirty="0" smtClean="0"/>
              <a:t>SO WHAT HAPPENS TO TECHNOLOGICAL DETERMINATION?</a:t>
            </a:r>
            <a:endParaRPr lang="en-US" sz="3200" b="1" dirty="0"/>
          </a:p>
        </p:txBody>
      </p:sp>
    </p:spTree>
    <p:extLst>
      <p:ext uri="{BB962C8B-B14F-4D97-AF65-F5344CB8AC3E}">
        <p14:creationId xmlns:p14="http://schemas.microsoft.com/office/powerpoint/2010/main" val="25450102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WE ONLY GET TO HEAR STORIES OF THOSE SCIENTIFIC THEORIES OR TECHNOLOGICAL ARTIFACTS THAT HAVE BEEN GIVEN TO US- THE ONES CONSIDERED THE BEST AND THEREFORE THE MOST SUCCESSFUL BUT BY ACCEPTING THESE ARGUMENTS WE FAIL TO APPRECIATE THAT THERE MIGHT HAVE BEEN OTHER POSSIBILTIES THAT REMAINED UNEXPLORED OR KILLED BY POWERFUL INTERESTS IN SOCIETY.</a:t>
            </a:r>
            <a:endParaRPr lang="en-US" b="1" dirty="0"/>
          </a:p>
        </p:txBody>
      </p:sp>
      <p:sp>
        <p:nvSpPr>
          <p:cNvPr id="3" name="Title 2"/>
          <p:cNvSpPr>
            <a:spLocks noGrp="1"/>
          </p:cNvSpPr>
          <p:nvPr>
            <p:ph type="title"/>
          </p:nvPr>
        </p:nvSpPr>
        <p:spPr/>
        <p:txBody>
          <a:bodyPr/>
          <a:lstStyle/>
          <a:p>
            <a:r>
              <a:rPr lang="en-US" sz="3200" b="1" dirty="0" smtClean="0"/>
              <a:t>THE WAY WE TELL STORIES ABOUT SCIENCE AND TECHNOLOGY</a:t>
            </a:r>
            <a:endParaRPr lang="en-US" sz="3200" b="1" dirty="0"/>
          </a:p>
        </p:txBody>
      </p:sp>
    </p:spTree>
    <p:extLst>
      <p:ext uri="{BB962C8B-B14F-4D97-AF65-F5344CB8AC3E}">
        <p14:creationId xmlns:p14="http://schemas.microsoft.com/office/powerpoint/2010/main" val="30973977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b="1" dirty="0" smtClean="0"/>
              <a:t>WE NEED TO EXAMINE STORIES OF FAILED TECHNOLOGIES AS MUCH AS WE CELEBRATE THE SUCCESSFUL ONES. WE MUST UNDERSTAND FAILURES IN MORE COMPLEX WAYS AND SEEK TO UNDERSTAND IF THESE LED TO MORE PROMISING PATHS.</a:t>
            </a:r>
          </a:p>
          <a:p>
            <a:endParaRPr lang="en-US" b="1" dirty="0"/>
          </a:p>
          <a:p>
            <a:r>
              <a:rPr lang="en-US" b="1" dirty="0" smtClean="0"/>
              <a:t>SOCIAL STUDIES OF SCIENCE INITIATED BY KUHN AND THOSE OF TECHNOLOGY THUS TELL THAT THE RELATIONS BETWEEN SCIENCE, TECHNOLOGY AND SOCIETY MUST BE UNDERSTOOD AS ENTANGLED IN THE COMPLETE LIFE CYCLE OF A SCIENTIFIC THEORY OR A TECHNOLOGICAL ARTIFACT.</a:t>
            </a:r>
            <a:endParaRPr lang="en-US" b="1" dirty="0"/>
          </a:p>
        </p:txBody>
      </p:sp>
      <p:sp>
        <p:nvSpPr>
          <p:cNvPr id="3" name="Title 2"/>
          <p:cNvSpPr>
            <a:spLocks noGrp="1"/>
          </p:cNvSpPr>
          <p:nvPr>
            <p:ph type="title"/>
          </p:nvPr>
        </p:nvSpPr>
        <p:spPr/>
        <p:txBody>
          <a:bodyPr/>
          <a:lstStyle/>
          <a:p>
            <a:r>
              <a:rPr lang="en-US" sz="3600" b="1" dirty="0" smtClean="0"/>
              <a:t>PRINCIPLE OF SYMMETRY</a:t>
            </a:r>
            <a:endParaRPr lang="en-US" sz="3600" b="1" dirty="0"/>
          </a:p>
        </p:txBody>
      </p:sp>
    </p:spTree>
    <p:extLst>
      <p:ext uri="{BB962C8B-B14F-4D97-AF65-F5344CB8AC3E}">
        <p14:creationId xmlns:p14="http://schemas.microsoft.com/office/powerpoint/2010/main" val="13643180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THIS APPROACH HELPS US TO UNDERSTAND BETTER THE CHOICES HUMAN BEINGS HAVE MADE IN THE REALMS OF SCIENCE AND TECHNOLOGY, HOW AND WHEN THESE CHOICES WERE MADE, BY WHOM, WHOSE INTERESTS DID THESE SERVE AND ARE SUITABLE TO SERVING THE NEEDS OF A SUSTAINABLE HUMAN FUTURE.</a:t>
            </a:r>
            <a:endParaRPr lang="en-US" b="1" dirty="0"/>
          </a:p>
        </p:txBody>
      </p:sp>
      <p:sp>
        <p:nvSpPr>
          <p:cNvPr id="3" name="Title 2"/>
          <p:cNvSpPr>
            <a:spLocks noGrp="1"/>
          </p:cNvSpPr>
          <p:nvPr>
            <p:ph type="title"/>
          </p:nvPr>
        </p:nvSpPr>
        <p:spPr/>
        <p:txBody>
          <a:bodyPr/>
          <a:lstStyle/>
          <a:p>
            <a:r>
              <a:rPr lang="en-US" sz="3600" b="1" dirty="0" smtClean="0"/>
              <a:t>THE LIFE CYCLE APPROACH</a:t>
            </a:r>
            <a:endParaRPr lang="en-US" sz="3600" b="1" dirty="0"/>
          </a:p>
        </p:txBody>
      </p:sp>
    </p:spTree>
    <p:extLst>
      <p:ext uri="{BB962C8B-B14F-4D97-AF65-F5344CB8AC3E}">
        <p14:creationId xmlns:p14="http://schemas.microsoft.com/office/powerpoint/2010/main" val="2025505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MANY ENGINEERS, ARGUE THAT THEY CONSULT SCIENTIFIC RESEARCH WHEN REQUIRED BUT THEIR WORK IS NOT DRIVEN BY SCIENCE OR THE MERE APPLICATIONS OF SCIENCE.</a:t>
            </a:r>
          </a:p>
          <a:p>
            <a:endParaRPr lang="en-US" dirty="0" smtClean="0"/>
          </a:p>
          <a:p>
            <a:r>
              <a:rPr lang="en-US" dirty="0" smtClean="0"/>
              <a:t>TECHNOLOGICAL PRACTICE OR ENGINEERING KNOWLEDGE IS MORE SITUATED, CONTEXTUAL AND PROBLEM DRIVEN.</a:t>
            </a:r>
            <a:endParaRPr lang="en-US" dirty="0"/>
          </a:p>
        </p:txBody>
      </p:sp>
      <p:sp>
        <p:nvSpPr>
          <p:cNvPr id="2" name="Title 1"/>
          <p:cNvSpPr>
            <a:spLocks noGrp="1"/>
          </p:cNvSpPr>
          <p:nvPr>
            <p:ph type="title"/>
          </p:nvPr>
        </p:nvSpPr>
        <p:spPr>
          <a:xfrm>
            <a:off x="726141" y="0"/>
            <a:ext cx="7691719" cy="1457979"/>
          </a:xfrm>
        </p:spPr>
        <p:txBody>
          <a:bodyPr>
            <a:normAutofit fontScale="90000"/>
          </a:bodyPr>
          <a:lstStyle/>
          <a:p>
            <a:r>
              <a:rPr lang="en-US" sz="4400" b="1" dirty="0" smtClean="0"/>
              <a:t>IS TECHNOLOGY  INDEPENDENT OF</a:t>
            </a:r>
            <a:r>
              <a:rPr lang="en-US" b="1" dirty="0" smtClean="0"/>
              <a:t> </a:t>
            </a:r>
            <a:r>
              <a:rPr lang="en-US" sz="4400" b="1" dirty="0" smtClean="0"/>
              <a:t>SCIENCE?</a:t>
            </a:r>
            <a:endParaRPr lang="en-US" sz="4400" b="1" dirty="0"/>
          </a:p>
        </p:txBody>
      </p:sp>
    </p:spTree>
    <p:extLst>
      <p:ext uri="{BB962C8B-B14F-4D97-AF65-F5344CB8AC3E}">
        <p14:creationId xmlns:p14="http://schemas.microsoft.com/office/powerpoint/2010/main" val="467082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ENGINEERS DEVELOP THEIR OWN MATHEMATICS, EXPERIMENTAL RESULTS, OWN TECHNIQUES.</a:t>
            </a:r>
          </a:p>
          <a:p>
            <a:r>
              <a:rPr lang="en-US" dirty="0" smtClean="0"/>
              <a:t>SCIENCE THEN DOES NOT HAVE A MONOPOLY ON TECHNICAL KNOWLEDGE. </a:t>
            </a:r>
          </a:p>
          <a:p>
            <a:pPr marL="0" indent="0">
              <a:buNone/>
            </a:pPr>
            <a:r>
              <a:rPr lang="en-US" dirty="0" smtClean="0"/>
              <a:t>THE DEVELOPMENT OF TECHNOLOGY IS A RESEARCH PROCESS, DRIVEN BY PROBLEMS, ACTUAL OR POTENTIAL FAILURE OF EXISTING TECHNOLOGIES, EXTRAPOLATIONS FROM PAST TECHNOLOGIES. ETC.</a:t>
            </a:r>
            <a:endParaRPr lang="en-US" dirty="0"/>
          </a:p>
          <a:p>
            <a:endParaRPr lang="en-US" dirty="0"/>
          </a:p>
        </p:txBody>
      </p:sp>
      <p:sp>
        <p:nvSpPr>
          <p:cNvPr id="2" name="Title 1"/>
          <p:cNvSpPr>
            <a:spLocks noGrp="1"/>
          </p:cNvSpPr>
          <p:nvPr>
            <p:ph type="title"/>
          </p:nvPr>
        </p:nvSpPr>
        <p:spPr/>
        <p:txBody>
          <a:bodyPr>
            <a:normAutofit fontScale="90000"/>
          </a:bodyPr>
          <a:lstStyle/>
          <a:p>
            <a:r>
              <a:rPr lang="en-US" dirty="0" smtClean="0"/>
              <a:t>THE SOURCES OF TECHNICAL  KNOWLEDGE</a:t>
            </a:r>
            <a:endParaRPr lang="en-US" dirty="0"/>
          </a:p>
        </p:txBody>
      </p:sp>
    </p:spTree>
    <p:extLst>
      <p:ext uri="{BB962C8B-B14F-4D97-AF65-F5344CB8AC3E}">
        <p14:creationId xmlns:p14="http://schemas.microsoft.com/office/powerpoint/2010/main" val="17526026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smtClean="0"/>
              <a:t>NO NECESSARY DIRECT OR LINEAR CONNECTION</a:t>
            </a:r>
          </a:p>
          <a:p>
            <a:r>
              <a:rPr lang="en-US" dirty="0" smtClean="0"/>
              <a:t>THE FABRICATION OF MATERIAL TO PRODUCE ARTEFACTS OFTEN DERIVES FROM NON-FORMALIZED KNOWLEDGE, TACIT KNOWLEDGE AKIN TO CRFT TRADITIONS.</a:t>
            </a:r>
          </a:p>
          <a:p>
            <a:r>
              <a:rPr lang="en-US" dirty="0" smtClean="0"/>
              <a:t> ALSO WHEN WE TALK ABOUT TECHNOLOGY DO WE ALWAYS REFER TO MODERN TECHNOLOGY OR DID TECHNOLOGICAL PRACTICE PREEXIST THE EMERGENCE OF MODERN SCIENCE?</a:t>
            </a:r>
            <a:endParaRPr lang="en-US" dirty="0"/>
          </a:p>
          <a:p>
            <a:pPr marL="0" indent="0">
              <a:buNone/>
            </a:pPr>
            <a:r>
              <a:rPr lang="en-US" dirty="0" smtClean="0"/>
              <a:t> </a:t>
            </a:r>
            <a:endParaRPr lang="en-US" dirty="0"/>
          </a:p>
        </p:txBody>
      </p:sp>
      <p:sp>
        <p:nvSpPr>
          <p:cNvPr id="2" name="Title 1"/>
          <p:cNvSpPr>
            <a:spLocks noGrp="1"/>
          </p:cNvSpPr>
          <p:nvPr>
            <p:ph type="title"/>
          </p:nvPr>
        </p:nvSpPr>
        <p:spPr/>
        <p:txBody>
          <a:bodyPr>
            <a:normAutofit fontScale="90000"/>
          </a:bodyPr>
          <a:lstStyle/>
          <a:p>
            <a:r>
              <a:rPr lang="en-US" dirty="0" smtClean="0"/>
              <a:t>BASIC SCIENCE AND TECHNOLOGY</a:t>
            </a:r>
            <a:endParaRPr lang="en-US" dirty="0"/>
          </a:p>
        </p:txBody>
      </p:sp>
    </p:spTree>
    <p:extLst>
      <p:ext uri="{BB962C8B-B14F-4D97-AF65-F5344CB8AC3E}">
        <p14:creationId xmlns:p14="http://schemas.microsoft.com/office/powerpoint/2010/main" val="11595118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ANOTHER GROUP OF SCHOLARS ARGUE THAT THE ASSUMED BOUNDARIES BETWEEN SCIENCE AND TECHNOLOGY ARE SPURIOUS.</a:t>
            </a:r>
          </a:p>
          <a:p>
            <a:endParaRPr lang="en-US" dirty="0"/>
          </a:p>
          <a:p>
            <a:r>
              <a:rPr lang="en-US" dirty="0" smtClean="0"/>
              <a:t>EXAMPLES OF BOUNDARY CROSSSINGS- BIOTECHNOLOGIES, NEW MATERIALS SCIENCE, NANOTECHNOLOGY.</a:t>
            </a:r>
          </a:p>
          <a:p>
            <a:r>
              <a:rPr lang="en-US" dirty="0" smtClean="0"/>
              <a:t>BASIC OR PURE RESEARCH AN AMBIGUOUS CONCEPT- MADE TO ACCORD A CERTAIN IMAGE TO SCIENTIFIC WORK.</a:t>
            </a:r>
            <a:endParaRPr lang="en-US" dirty="0"/>
          </a:p>
        </p:txBody>
      </p:sp>
      <p:sp>
        <p:nvSpPr>
          <p:cNvPr id="2" name="Title 1"/>
          <p:cNvSpPr>
            <a:spLocks noGrp="1"/>
          </p:cNvSpPr>
          <p:nvPr>
            <p:ph type="title"/>
          </p:nvPr>
        </p:nvSpPr>
        <p:spPr/>
        <p:txBody>
          <a:bodyPr>
            <a:normAutofit fontScale="90000"/>
          </a:bodyPr>
          <a:lstStyle/>
          <a:p>
            <a:r>
              <a:rPr lang="en-US" dirty="0" smtClean="0"/>
              <a:t>ARE SCIENCE AND TECHNOLOGY BOUNDED ENTITIES?</a:t>
            </a:r>
            <a:endParaRPr lang="en-US" dirty="0"/>
          </a:p>
        </p:txBody>
      </p:sp>
    </p:spTree>
    <p:extLst>
      <p:ext uri="{BB962C8B-B14F-4D97-AF65-F5344CB8AC3E}">
        <p14:creationId xmlns:p14="http://schemas.microsoft.com/office/powerpoint/2010/main" val="27265001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SCIENTISTS USE THE TERM IN ORDER TO DO BOUNDARY WORK , DRAWING ON THE IDEALS OF PURITY TO GAIN FUNDING AND IMPURITY.</a:t>
            </a:r>
          </a:p>
          <a:p>
            <a:r>
              <a:rPr lang="en-US" dirty="0" smtClean="0"/>
              <a:t>BASIC RESEARCH DERIVES ITS STATURE NOT FROM THE NATURE OF THE WORK ITSELF- BUT ON THE SOCIAL VALUES INVESTED IN IT. LABORATORY AS PURE SPACE.</a:t>
            </a:r>
          </a:p>
          <a:p>
            <a:r>
              <a:rPr lang="en-US" dirty="0" smtClean="0"/>
              <a:t>MORE PRAGMATIC POSITIONS – NO AUTONOMOUS SCIENCE OR TECHNOLOGY-</a:t>
            </a:r>
            <a:endParaRPr lang="en-US" dirty="0"/>
          </a:p>
        </p:txBody>
      </p:sp>
      <p:sp>
        <p:nvSpPr>
          <p:cNvPr id="2" name="Title 1"/>
          <p:cNvSpPr>
            <a:spLocks noGrp="1"/>
          </p:cNvSpPr>
          <p:nvPr>
            <p:ph type="title"/>
          </p:nvPr>
        </p:nvSpPr>
        <p:spPr/>
        <p:txBody>
          <a:bodyPr>
            <a:normAutofit fontScale="90000"/>
          </a:bodyPr>
          <a:lstStyle/>
          <a:p>
            <a:r>
              <a:rPr lang="en-US" dirty="0" smtClean="0"/>
              <a:t>BASIC RESEARCH AND THE PURITY IDEAL</a:t>
            </a:r>
            <a:endParaRPr lang="en-US" dirty="0"/>
          </a:p>
        </p:txBody>
      </p:sp>
    </p:spTree>
    <p:extLst>
      <p:ext uri="{BB962C8B-B14F-4D97-AF65-F5344CB8AC3E}">
        <p14:creationId xmlns:p14="http://schemas.microsoft.com/office/powerpoint/2010/main" val="13551874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MANY SCHOLARS LIKE BRUNO LATOUR, THOMAS P.HUGHES PREFER THE TERM TECHNOSCIENCE TO ESCHEW ANY DIRECT, CAUSAL RELATIONSHIP BETWEEN SCIENCE AND TECHNOLOGY. SCIENCE DEPENDS UPON TECHNOLOGY BOTH MATERIALLY AND CONCEPTUALLY.</a:t>
            </a:r>
          </a:p>
          <a:p>
            <a:r>
              <a:rPr lang="en-US" dirty="0" smtClean="0"/>
              <a:t>SIMILARLY TECHNOLOGY DEVELOPS THROUGH MANY DIVERSE INPUTS INCLUDING SCIENCE. SCIENTIFIC KNOWLEDGE MATERIAL, FINANCIAL, SOCIAL RESOURCES.</a:t>
            </a:r>
            <a:endParaRPr lang="en-US" dirty="0"/>
          </a:p>
        </p:txBody>
      </p:sp>
      <p:sp>
        <p:nvSpPr>
          <p:cNvPr id="2" name="Title 1"/>
          <p:cNvSpPr>
            <a:spLocks noGrp="1"/>
          </p:cNvSpPr>
          <p:nvPr>
            <p:ph type="title"/>
          </p:nvPr>
        </p:nvSpPr>
        <p:spPr/>
        <p:txBody>
          <a:bodyPr/>
          <a:lstStyle/>
          <a:p>
            <a:r>
              <a:rPr lang="en-US" dirty="0" smtClean="0"/>
              <a:t>TECHNOSCIENCE</a:t>
            </a:r>
            <a:endParaRPr lang="en-US" dirty="0"/>
          </a:p>
        </p:txBody>
      </p:sp>
    </p:spTree>
    <p:extLst>
      <p:ext uri="{BB962C8B-B14F-4D97-AF65-F5344CB8AC3E}">
        <p14:creationId xmlns:p14="http://schemas.microsoft.com/office/powerpoint/2010/main" val="32944847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480</TotalTime>
  <Words>2197</Words>
  <Application>Microsoft Office PowerPoint</Application>
  <PresentationFormat>On-screen Show (4:3)</PresentationFormat>
  <Paragraphs>143</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Hardcover</vt:lpstr>
      <vt:lpstr> 2 QUESTIONS REGARDING TECHNOLOGY</vt:lpstr>
      <vt:lpstr>IS TECHNOLOGY APPLIED SCIENCE?</vt:lpstr>
      <vt:lpstr>REVISED VIEW</vt:lpstr>
      <vt:lpstr>IS TECHNOLOGY  INDEPENDENT OF SCIENCE?</vt:lpstr>
      <vt:lpstr>THE SOURCES OF TECHNICAL  KNOWLEDGE</vt:lpstr>
      <vt:lpstr>BASIC SCIENCE AND TECHNOLOGY</vt:lpstr>
      <vt:lpstr>ARE SCIENCE AND TECHNOLOGY BOUNDED ENTITIES?</vt:lpstr>
      <vt:lpstr>BASIC RESEARCH AND THE PURITY IDEAL</vt:lpstr>
      <vt:lpstr>TECHNOSCIENCE</vt:lpstr>
      <vt:lpstr>CONCLUSION</vt:lpstr>
      <vt:lpstr>TECNOLOGICAL DETERMINISM</vt:lpstr>
      <vt:lpstr>RELATIONSHIP BETWEEN TECHNOLOGY AND SOCIETY</vt:lpstr>
      <vt:lpstr>TECHNOLOGICAL DETERMINISM –EARLY THEORIST</vt:lpstr>
      <vt:lpstr>THE FAMOUS MARXIAN ADAGE</vt:lpstr>
      <vt:lpstr>TECHNOLOGICAL DETERMINISM</vt:lpstr>
      <vt:lpstr>IS THIS POSITION TENABLE?</vt:lpstr>
      <vt:lpstr>TECHNOLOGICAL DETERMINISM AND POLITICS</vt:lpstr>
      <vt:lpstr>TECHNOLOGY AND POLITICS REVISED THESIS</vt:lpstr>
      <vt:lpstr>ARE TECHNOLOGIES POLITICAL?</vt:lpstr>
      <vt:lpstr>WINNER’S EXAMPLES</vt:lpstr>
      <vt:lpstr>AUTOMATION</vt:lpstr>
      <vt:lpstr>SO WHAT IS THE STATUS ON THE DETERMINIST THEME?</vt:lpstr>
      <vt:lpstr>REVISED VIEW</vt:lpstr>
      <vt:lpstr>IMPLICATIONS OF THIS ARGUMENT</vt:lpstr>
      <vt:lpstr>SOCIAL CONSTRUCTION OF TECHNOLOGY OR SCOT</vt:lpstr>
      <vt:lpstr>THE SCOT MODEL</vt:lpstr>
      <vt:lpstr>WHAT IS THE ‘SOCIAL’ IN THE SCOT MODEL?</vt:lpstr>
      <vt:lpstr>CONCLUSIONS</vt:lpstr>
      <vt:lpstr>STAGES OF TECHNOLOGICAL DEVT  IN THE SCOT MODEL</vt:lpstr>
      <vt:lpstr>The focus on tech innovation as an interactive process</vt:lpstr>
      <vt:lpstr>THE EXAMPLE OF THE BICYLCE</vt:lpstr>
      <vt:lpstr>THE FINAL DESIGN</vt:lpstr>
      <vt:lpstr>SCOT’S MULTIPATH MODEL </vt:lpstr>
      <vt:lpstr>PARADIGM AND TECHNOLOGICAL FRAME</vt:lpstr>
      <vt:lpstr>SO WHAT HAPPENS TO TECHNOLOGICAL DETERMINATION?</vt:lpstr>
      <vt:lpstr>THE WAY WE TELL STORIES ABOUT SCIENCE AND TECHNOLOGY</vt:lpstr>
      <vt:lpstr>PRINCIPLE OF SYMMETRY</vt:lpstr>
      <vt:lpstr>THE LIFE CYCLE APPROACH</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TWO QUESTIONS REGARDING TECHNOLOGY</dc:title>
  <dc:creator>MADHUMITA</dc:creator>
  <cp:lastModifiedBy>daiict</cp:lastModifiedBy>
  <cp:revision>64</cp:revision>
  <dcterms:created xsi:type="dcterms:W3CDTF">2016-08-17T01:51:11Z</dcterms:created>
  <dcterms:modified xsi:type="dcterms:W3CDTF">2018-09-20T05:55:35Z</dcterms:modified>
</cp:coreProperties>
</file>