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 id="280" r:id="rId17"/>
    <p:sldId id="281" r:id="rId18"/>
    <p:sldId id="274" r:id="rId19"/>
    <p:sldId id="275" r:id="rId20"/>
    <p:sldId id="276" r:id="rId21"/>
    <p:sldId id="277" r:id="rId22"/>
    <p:sldId id="278" r:id="rId23"/>
    <p:sldId id="264" r:id="rId24"/>
    <p:sldId id="26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9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3B6441-B298-B54B-8705-58C269767E33}" type="datetimeFigureOut">
              <a:rPr lang="en-US" smtClean="0"/>
              <a:t>01/08/18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A2351-CEA2-334A-8BED-D32065086C6F}" type="slidenum">
              <a:rPr lang="en-US" smtClean="0"/>
              <a:t>‹#›</a:t>
            </a:fld>
            <a:endParaRPr lang="en-US"/>
          </a:p>
        </p:txBody>
      </p:sp>
    </p:spTree>
    <p:extLst>
      <p:ext uri="{BB962C8B-B14F-4D97-AF65-F5344CB8AC3E}">
        <p14:creationId xmlns:p14="http://schemas.microsoft.com/office/powerpoint/2010/main" val="6980474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0A2351-CEA2-334A-8BED-D32065086C6F}" type="slidenum">
              <a:rPr lang="en-US" smtClean="0"/>
              <a:t>1</a:t>
            </a:fld>
            <a:endParaRPr lang="en-US"/>
          </a:p>
        </p:txBody>
      </p:sp>
    </p:spTree>
    <p:extLst>
      <p:ext uri="{BB962C8B-B14F-4D97-AF65-F5344CB8AC3E}">
        <p14:creationId xmlns:p14="http://schemas.microsoft.com/office/powerpoint/2010/main" val="280065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F8F954-2C62-C547-847B-0AF33D6E8221}"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147114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8F954-2C62-C547-847B-0AF33D6E8221}"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353434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8F954-2C62-C547-847B-0AF33D6E8221}"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319358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8F954-2C62-C547-847B-0AF33D6E8221}"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126130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8F954-2C62-C547-847B-0AF33D6E8221}" type="datetimeFigureOut">
              <a:rPr lang="en-US" smtClean="0"/>
              <a:t>01/08/18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103159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F8F954-2C62-C547-847B-0AF33D6E8221}" type="datetimeFigureOut">
              <a:rPr lang="en-US" smtClean="0"/>
              <a:t>01/08/18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113503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F8F954-2C62-C547-847B-0AF33D6E8221}" type="datetimeFigureOut">
              <a:rPr lang="en-US" smtClean="0"/>
              <a:t>01/08/18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372822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F8F954-2C62-C547-847B-0AF33D6E8221}" type="datetimeFigureOut">
              <a:rPr lang="en-US" smtClean="0"/>
              <a:t>01/08/18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412333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8F954-2C62-C547-847B-0AF33D6E8221}" type="datetimeFigureOut">
              <a:rPr lang="en-US" smtClean="0"/>
              <a:t>01/08/18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158669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8F954-2C62-C547-847B-0AF33D6E8221}" type="datetimeFigureOut">
              <a:rPr lang="en-US" smtClean="0"/>
              <a:t>01/08/18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346991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8F954-2C62-C547-847B-0AF33D6E8221}" type="datetimeFigureOut">
              <a:rPr lang="en-US" smtClean="0"/>
              <a:t>01/08/18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491E-6231-2447-84DE-20F5A15B2E71}" type="slidenum">
              <a:rPr lang="en-US" smtClean="0"/>
              <a:t>‹#›</a:t>
            </a:fld>
            <a:endParaRPr lang="en-US"/>
          </a:p>
        </p:txBody>
      </p:sp>
    </p:spTree>
    <p:extLst>
      <p:ext uri="{BB962C8B-B14F-4D97-AF65-F5344CB8AC3E}">
        <p14:creationId xmlns:p14="http://schemas.microsoft.com/office/powerpoint/2010/main" val="32331448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F954-2C62-C547-847B-0AF33D6E8221}" type="datetimeFigureOut">
              <a:rPr lang="en-US" smtClean="0"/>
              <a:t>01/08/18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3491E-6231-2447-84DE-20F5A15B2E71}" type="slidenum">
              <a:rPr lang="en-US" smtClean="0"/>
              <a:t>‹#›</a:t>
            </a:fld>
            <a:endParaRPr lang="en-US"/>
          </a:p>
        </p:txBody>
      </p:sp>
    </p:spTree>
    <p:extLst>
      <p:ext uri="{BB962C8B-B14F-4D97-AF65-F5344CB8AC3E}">
        <p14:creationId xmlns:p14="http://schemas.microsoft.com/office/powerpoint/2010/main" val="1490420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4259" y="205720"/>
            <a:ext cx="7772400" cy="1470025"/>
          </a:xfrm>
        </p:spPr>
        <p:txBody>
          <a:bodyPr/>
          <a:lstStyle/>
          <a:p>
            <a:r>
              <a:rPr lang="en-US" dirty="0" smtClean="0"/>
              <a:t>SCIENCE, TECHNOLOGY, SOCIETY(HM 216)</a:t>
            </a:r>
            <a:endParaRPr lang="en-US" dirty="0"/>
          </a:p>
        </p:txBody>
      </p:sp>
      <p:sp>
        <p:nvSpPr>
          <p:cNvPr id="3" name="Subtitle 2"/>
          <p:cNvSpPr>
            <a:spLocks noGrp="1"/>
          </p:cNvSpPr>
          <p:nvPr>
            <p:ph type="subTitle" idx="1"/>
          </p:nvPr>
        </p:nvSpPr>
        <p:spPr>
          <a:xfrm>
            <a:off x="1371600" y="1675745"/>
            <a:ext cx="6400800" cy="3963055"/>
          </a:xfrm>
        </p:spPr>
        <p:txBody>
          <a:bodyPr/>
          <a:lstStyle/>
          <a:p>
            <a:endParaRPr lang="en-US" dirty="0"/>
          </a:p>
          <a:p>
            <a:r>
              <a:rPr lang="en-US" dirty="0"/>
              <a:t> </a:t>
            </a:r>
          </a:p>
          <a:p>
            <a:endParaRPr lang="en-US" dirty="0"/>
          </a:p>
        </p:txBody>
      </p:sp>
      <p:pic>
        <p:nvPicPr>
          <p:cNvPr id="4" name="Picture 3"/>
          <p:cNvPicPr>
            <a:picLocks noChangeAspect="1"/>
          </p:cNvPicPr>
          <p:nvPr/>
        </p:nvPicPr>
        <p:blipFill>
          <a:blip r:embed="rId3"/>
          <a:stretch>
            <a:fillRect/>
          </a:stretch>
        </p:blipFill>
        <p:spPr>
          <a:xfrm>
            <a:off x="1661718" y="2022056"/>
            <a:ext cx="5539182" cy="3910796"/>
          </a:xfrm>
          <a:prstGeom prst="rect">
            <a:avLst/>
          </a:prstGeom>
        </p:spPr>
      </p:pic>
    </p:spTree>
    <p:extLst>
      <p:ext uri="{BB962C8B-B14F-4D97-AF65-F5344CB8AC3E}">
        <p14:creationId xmlns:p14="http://schemas.microsoft.com/office/powerpoint/2010/main" val="10152814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RE-THINKING THE IMAGE OF SCIENCE</a:t>
            </a:r>
            <a:endParaRPr lang="en-US" dirty="0"/>
          </a:p>
        </p:txBody>
      </p:sp>
      <p:sp>
        <p:nvSpPr>
          <p:cNvPr id="3" name="Content Placeholder 2"/>
          <p:cNvSpPr>
            <a:spLocks noGrp="1"/>
          </p:cNvSpPr>
          <p:nvPr>
            <p:ph idx="1"/>
          </p:nvPr>
        </p:nvSpPr>
        <p:spPr/>
        <p:txBody>
          <a:bodyPr>
            <a:normAutofit lnSpcReduction="10000"/>
          </a:bodyPr>
          <a:lstStyle/>
          <a:p>
            <a:r>
              <a:rPr lang="en-US" dirty="0" smtClean="0"/>
              <a:t>FROM THE BEGINNINGS OF MODERN SCIENCE IN THE 17</a:t>
            </a:r>
            <a:r>
              <a:rPr lang="en-US" baseline="30000" dirty="0" smtClean="0"/>
              <a:t>TH</a:t>
            </a:r>
            <a:r>
              <a:rPr lang="en-US" dirty="0" smtClean="0"/>
              <a:t> CENTURY UP TO THE EARLY 20</a:t>
            </a:r>
            <a:r>
              <a:rPr lang="en-US" baseline="30000" dirty="0" smtClean="0"/>
              <a:t>TH</a:t>
            </a:r>
            <a:r>
              <a:rPr lang="en-US" dirty="0" smtClean="0"/>
              <a:t> CENTURY- SCIENCE ENJOYED A POSITIVE IMAGE.</a:t>
            </a:r>
          </a:p>
          <a:p>
            <a:r>
              <a:rPr lang="en-US" dirty="0" smtClean="0"/>
              <a:t>WAS LOOKED UPON AS A FORCE OF PROGRESS AND PROSPERTIY- OF THE HIGHEST FORM OF HUMAN CREATIVITY, OF THE SINGLE GREATEST SOURCE OF SUSTAINED SURVIVAL OF  HUMANKIND</a:t>
            </a:r>
            <a:endParaRPr lang="en-US" dirty="0"/>
          </a:p>
        </p:txBody>
      </p:sp>
    </p:spTree>
    <p:extLst>
      <p:ext uri="{BB962C8B-B14F-4D97-AF65-F5344CB8AC3E}">
        <p14:creationId xmlns:p14="http://schemas.microsoft.com/office/powerpoint/2010/main" val="145920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ASSESSMENTS OF SCIENCE AND TECHNOLOGY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SCIENCE AND TECHNOLOGY WERE NOT UNQUALIFIED PROGRESSIVE FORCES- THEY COULD ENSURE THE PROGRESS AND PROSPERITY OF HUMAN KIND- BUT ALSO DESTROY IT. </a:t>
            </a:r>
          </a:p>
          <a:p>
            <a:r>
              <a:rPr lang="en-US" dirty="0"/>
              <a:t> </a:t>
            </a:r>
            <a:r>
              <a:rPr lang="en-US" dirty="0" smtClean="0"/>
              <a:t>CRITIQUES OF MODERN SCIENCE DURING THIS PERIOD BEGAN WITH CRITIQUES OF WARFARE AND ITS DESTRUCTIVE CONSEQUENCES- WHILE STATES DEPLOYED MORE AND MORE SC AND TECHNOLOGY IN WARFARE, SOME SCIENTISTS BEGAN TO QUESTION IT.</a:t>
            </a:r>
            <a:endParaRPr lang="en-US" dirty="0"/>
          </a:p>
        </p:txBody>
      </p:sp>
    </p:spTree>
    <p:extLst>
      <p:ext uri="{BB962C8B-B14F-4D97-AF65-F5344CB8AC3E}">
        <p14:creationId xmlns:p14="http://schemas.microsoft.com/office/powerpoint/2010/main" val="318969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SCIENCE FOR HUMAN WELFARE OR SCIENCE FOR WARFARE?  </a:t>
            </a:r>
          </a:p>
          <a:p>
            <a:r>
              <a:rPr lang="en-US" dirty="0" smtClean="0"/>
              <a:t>MARXIST WRITERS LIKE THE SCIENTIST J.D. BERNAL MADE THE DISTINCTION BETWEEN BOURGEOIS OR CAPITALIST SCIENCE AND SOCIALIST SCIENCE</a:t>
            </a:r>
          </a:p>
          <a:p>
            <a:r>
              <a:rPr lang="en-US" dirty="0" smtClean="0"/>
              <a:t>CAPITALIST SCIENCE- SCIENTIFIC KNOWLEDGE THAT WAS TIED TO THE IDEOLOGY OF A CAPITALIST SOCIETY- PROFIT SEEKING</a:t>
            </a:r>
          </a:p>
          <a:p>
            <a:endParaRPr lang="en-US" dirty="0"/>
          </a:p>
          <a:p>
            <a:endParaRPr lang="en-US" dirty="0"/>
          </a:p>
        </p:txBody>
      </p:sp>
    </p:spTree>
    <p:extLst>
      <p:ext uri="{BB962C8B-B14F-4D97-AF65-F5344CB8AC3E}">
        <p14:creationId xmlns:p14="http://schemas.microsoft.com/office/powerpoint/2010/main" val="150226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BERNAL- SOCIAL FUNCTION OF SCIENCE 1939</a:t>
            </a:r>
            <a:endParaRPr lang="en-US" dirty="0"/>
          </a:p>
        </p:txBody>
      </p:sp>
      <p:sp>
        <p:nvSpPr>
          <p:cNvPr id="3" name="Content Placeholder 2"/>
          <p:cNvSpPr>
            <a:spLocks noGrp="1"/>
          </p:cNvSpPr>
          <p:nvPr>
            <p:ph idx="1"/>
          </p:nvPr>
        </p:nvSpPr>
        <p:spPr/>
        <p:txBody>
          <a:bodyPr/>
          <a:lstStyle/>
          <a:p>
            <a:r>
              <a:rPr lang="en-US" dirty="0" smtClean="0"/>
              <a:t>SOCIALIST SCIENCE – SCIENCE AND TECHNOLOGY TIED TO THE IDEOLOGY OF PUBLIC GOOD AND WELFARE.</a:t>
            </a:r>
          </a:p>
          <a:p>
            <a:endParaRPr lang="en-US" dirty="0"/>
          </a:p>
          <a:p>
            <a:r>
              <a:rPr lang="en-US" dirty="0" smtClean="0"/>
              <a:t>ARGUMENT- THE IMPACTS OF SCIENCE AND TECHNOLOGY DEPENDED ON THE SOCIETIES AND THE IDEOLOGIES TO WHICH THEY WERE TIED.</a:t>
            </a:r>
            <a:endParaRPr lang="en-US" dirty="0"/>
          </a:p>
        </p:txBody>
      </p:sp>
    </p:spTree>
    <p:extLst>
      <p:ext uri="{BB962C8B-B14F-4D97-AF65-F5344CB8AC3E}">
        <p14:creationId xmlns:p14="http://schemas.microsoft.com/office/powerpoint/2010/main" val="151612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PHILOSOPHERS OF SCIENCE</a:t>
            </a:r>
            <a:endParaRPr lang="en-US" b="1" dirty="0"/>
          </a:p>
        </p:txBody>
      </p:sp>
      <p:sp>
        <p:nvSpPr>
          <p:cNvPr id="3" name="Content Placeholder 2"/>
          <p:cNvSpPr>
            <a:spLocks noGrp="1"/>
          </p:cNvSpPr>
          <p:nvPr>
            <p:ph idx="1"/>
          </p:nvPr>
        </p:nvSpPr>
        <p:spPr/>
        <p:txBody>
          <a:bodyPr/>
          <a:lstStyle/>
          <a:p>
            <a:r>
              <a:rPr lang="en-US" b="1" dirty="0" smtClean="0"/>
              <a:t>PHILOSOPHERS OF SCIENCE ARGUED THERE  WAS NEED TO –RE-EXAMINE ITS METHODS OF ESTABLISHING  KNOWLEDGE OR TRUTH.</a:t>
            </a:r>
          </a:p>
          <a:p>
            <a:r>
              <a:rPr lang="en-US" b="1" dirty="0" smtClean="0"/>
              <a:t>HOW IS SCIENTIFIC TRUTH ESTABLISHED – WHAT ARE ITS METHODS? ARE THESE METHODS UNIVERSALLY VALID?</a:t>
            </a:r>
            <a:endParaRPr lang="en-US" b="1" dirty="0"/>
          </a:p>
        </p:txBody>
      </p:sp>
    </p:spTree>
    <p:extLst>
      <p:ext uri="{BB962C8B-B14F-4D97-AF65-F5344CB8AC3E}">
        <p14:creationId xmlns:p14="http://schemas.microsoft.com/office/powerpoint/2010/main" val="20863068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POSITIVISTS AND FALSIFICATIONISTS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marL="0" indent="0">
              <a:buNone/>
            </a:pPr>
            <a:r>
              <a:rPr lang="en-US" b="1" dirty="0" smtClean="0"/>
              <a:t>POSITIVISM- THE BELIEF THAT SCIENTIFIC FACTS ARE PRODUCED BY THE STEADY ACCUMULATION OF OBSERVED DATA . AND THAT SUCH DATA CAN BE USED TO PREDICT GENERAL LAWS. ONLY THOSE FACTS THAT WERE OBSERVABLE AND VERIFIABLE COULD BE REGARDED TO BE THE UNITS OF ACCEPTED KNOWLEDGE.</a:t>
            </a:r>
          </a:p>
          <a:p>
            <a:pPr marL="0" indent="0">
              <a:buNone/>
            </a:pPr>
            <a:endParaRPr lang="en-US" b="1" dirty="0" smtClean="0"/>
          </a:p>
        </p:txBody>
      </p:sp>
    </p:spTree>
    <p:extLst>
      <p:ext uri="{BB962C8B-B14F-4D97-AF65-F5344CB8AC3E}">
        <p14:creationId xmlns:p14="http://schemas.microsoft.com/office/powerpoint/2010/main" val="11693536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POSITIVISM AS THE ONLY FORM OF VALID KNOWLEDGE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INFORMATION DERIVED FROM SENSORY EXPERIENCE INTERPRETED THROUGH REASON AND LOGIC FORMS EXCLUSIVE FORMS OF </a:t>
            </a:r>
            <a:r>
              <a:rPr lang="en-US" b="1" dirty="0" smtClean="0"/>
              <a:t>ALL AUTHORITATIVE </a:t>
            </a:r>
            <a:r>
              <a:rPr lang="en-US" b="1" dirty="0" smtClean="0"/>
              <a:t>KNOWELDGE. </a:t>
            </a:r>
          </a:p>
          <a:p>
            <a:r>
              <a:rPr lang="en-US" b="1" dirty="0" smtClean="0"/>
              <a:t>VERFIED DATA (POSITIVE FACTS)RECEIVED FROM THE SENSES – KNOWN AS EMPIRICISM. THUS POSITIVISM BASED ON EMPIRICAL FACT.</a:t>
            </a:r>
            <a:endParaRPr lang="en-US" b="1" dirty="0"/>
          </a:p>
          <a:p>
            <a:r>
              <a:rPr lang="en-US" b="1" dirty="0" smtClean="0"/>
              <a:t>POSITIVISM ALSO HOLDS SOCIETY LIKE THE PHYSICAL WORLD  OPERATED ACCORDING TO GENERAL LAWS.INTROSPECTIVE AND INTERPRETIVE AND INTUITIVE KNOWLEDGE IS REJECTED. </a:t>
            </a:r>
            <a:endParaRPr lang="en-US" b="1" dirty="0"/>
          </a:p>
        </p:txBody>
      </p:sp>
    </p:spTree>
    <p:extLst>
      <p:ext uri="{BB962C8B-B14F-4D97-AF65-F5344CB8AC3E}">
        <p14:creationId xmlns:p14="http://schemas.microsoft.com/office/powerpoint/2010/main" val="27831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KARL POPPER AND CRITICAL RATIONALISM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KARL RAIMUND POPPER ( </a:t>
            </a:r>
            <a:r>
              <a:rPr lang="en-US" b="1" dirty="0"/>
              <a:t>1902 – 17 September 1994) </a:t>
            </a:r>
            <a:r>
              <a:rPr lang="en-US" b="1" dirty="0" smtClean="0"/>
              <a:t>AUSTRIAN-BRITISH PHILOSOPHER.  REGARDED AS ONE OF THE GREATEST PHILOSOPHERS OF SCIENCE IN THE 20</a:t>
            </a:r>
            <a:r>
              <a:rPr lang="en-US" b="1" baseline="30000" dirty="0" smtClean="0"/>
              <a:t>TH</a:t>
            </a:r>
            <a:r>
              <a:rPr lang="en-US" b="1" dirty="0" smtClean="0"/>
              <a:t> CENTURY. </a:t>
            </a:r>
            <a:endParaRPr lang="en-US" b="1" dirty="0"/>
          </a:p>
          <a:p>
            <a:pPr marL="0" indent="0">
              <a:buNone/>
            </a:pPr>
            <a:endParaRPr lang="en-US" b="1" dirty="0"/>
          </a:p>
          <a:p>
            <a:pPr marL="0" indent="0">
              <a:buNone/>
            </a:pPr>
            <a:r>
              <a:rPr lang="en-US" b="1" dirty="0" smtClean="0"/>
              <a:t>POPPER REJECTED CLASSICAL INDUCTIVIST VIEWS OF SCIENTIFIC METHOD IN FAVOR EMPIRICAL FALSIFICATION. A THEORY IN SCIENCE CAN BE HELD TO SCIENTIFIC IF IS OPEN TO ATTEMPTS TO FALSIFICATION. OR BE REPEATEDLY SCRUTINY.</a:t>
            </a:r>
            <a:endParaRPr lang="en-US" b="1" dirty="0"/>
          </a:p>
        </p:txBody>
      </p:sp>
    </p:spTree>
    <p:extLst>
      <p:ext uri="{BB962C8B-B14F-4D97-AF65-F5344CB8AC3E}">
        <p14:creationId xmlns:p14="http://schemas.microsoft.com/office/powerpoint/2010/main" val="384196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KARL POPPER – WHAT IS THE TASK OF SCIENCE?</a:t>
            </a:r>
            <a:endParaRPr lang="en-US" dirty="0"/>
          </a:p>
        </p:txBody>
      </p:sp>
      <p:sp>
        <p:nvSpPr>
          <p:cNvPr id="3" name="Content Placeholder 2"/>
          <p:cNvSpPr>
            <a:spLocks noGrp="1"/>
          </p:cNvSpPr>
          <p:nvPr>
            <p:ph idx="1"/>
          </p:nvPr>
        </p:nvSpPr>
        <p:spPr/>
        <p:txBody>
          <a:bodyPr>
            <a:normAutofit fontScale="92500"/>
          </a:bodyPr>
          <a:lstStyle/>
          <a:p>
            <a:r>
              <a:rPr lang="en-US" b="1" dirty="0" smtClean="0"/>
              <a:t>TASK OF SCIENCE IS NOT TO VERFIY TRUTH BUT TO ATTEMPT TO FALSIFY IT. A SCIENTIFIC TRUTH BECOMES TRUTH ONLY WHEN IT CAN STAND SEVERAL ATTEMPTS TO FALSIFY IT.</a:t>
            </a:r>
          </a:p>
          <a:p>
            <a:endParaRPr lang="en-US" b="1" dirty="0"/>
          </a:p>
          <a:p>
            <a:r>
              <a:rPr lang="en-US" b="1" dirty="0" smtClean="0"/>
              <a:t>SCIENTISTS SHOULD CONSTANTLY EXAMINE THE NATURE OF THEIR WORK – HOW THEY COME TO TRUTHS AND WHAT THE CONSEQUENCES OF THEIR WORK CAN BE FOR HUMANITY.</a:t>
            </a:r>
            <a:endParaRPr lang="en-US" b="1" dirty="0"/>
          </a:p>
        </p:txBody>
      </p:sp>
    </p:spTree>
    <p:extLst>
      <p:ext uri="{BB962C8B-B14F-4D97-AF65-F5344CB8AC3E}">
        <p14:creationId xmlns:p14="http://schemas.microsoft.com/office/powerpoint/2010/main" val="13149526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 WAR CRITICISMS OF SCIENCE</a:t>
            </a:r>
            <a:endParaRPr lang="en-US" b="1" dirty="0"/>
          </a:p>
        </p:txBody>
      </p:sp>
      <p:sp>
        <p:nvSpPr>
          <p:cNvPr id="3" name="Content Placeholder 2"/>
          <p:cNvSpPr>
            <a:spLocks noGrp="1"/>
          </p:cNvSpPr>
          <p:nvPr>
            <p:ph idx="1"/>
          </p:nvPr>
        </p:nvSpPr>
        <p:spPr/>
        <p:txBody>
          <a:bodyPr>
            <a:normAutofit/>
          </a:bodyPr>
          <a:lstStyle/>
          <a:p>
            <a:r>
              <a:rPr lang="en-US" b="1" dirty="0" smtClean="0"/>
              <a:t>THE 2 KINDS OF CRITICISM OF SCIENCE DURING THE INTER-WAR PERIOD THUS CAME FROM 2 SOURCES</a:t>
            </a:r>
          </a:p>
          <a:p>
            <a:r>
              <a:rPr lang="en-US" b="1" dirty="0" smtClean="0"/>
              <a:t>FIRST, PHILOSOPHERS, WHO QUESTIONED THE METHODS OF SCIENCE</a:t>
            </a:r>
          </a:p>
          <a:p>
            <a:r>
              <a:rPr lang="en-US" b="1" dirty="0" smtClean="0"/>
              <a:t>SECOND MARX INSPIRED SCIENTISTS WHO QUESTIONED THE SOCIAL FUNCTION OF SCIENCE.</a:t>
            </a:r>
            <a:endParaRPr lang="en-US" b="1" dirty="0"/>
          </a:p>
        </p:txBody>
      </p:sp>
    </p:spTree>
    <p:extLst>
      <p:ext uri="{BB962C8B-B14F-4D97-AF65-F5344CB8AC3E}">
        <p14:creationId xmlns:p14="http://schemas.microsoft.com/office/powerpoint/2010/main" val="39445307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r>
              <a:rPr lang="en-US" dirty="0" smtClean="0"/>
              <a:t>WILL BEGIN BY ASKING QUESTIONS SUCH AS</a:t>
            </a:r>
          </a:p>
          <a:p>
            <a:r>
              <a:rPr lang="en-US" dirty="0" smtClean="0"/>
              <a:t>“WHAT IS SCIENCE? WHAT IS TECHNOLOGY?</a:t>
            </a:r>
          </a:p>
          <a:p>
            <a:r>
              <a:rPr lang="en-US" dirty="0" smtClean="0"/>
              <a:t>HOW ARE THEY RELATED?</a:t>
            </a:r>
          </a:p>
          <a:p>
            <a:r>
              <a:rPr lang="en-US" dirty="0" smtClean="0"/>
              <a:t>WHERE DOES SOCIETY COME INTO A DISCUSSION OF SCIENCE AND TECHNOLOGY?</a:t>
            </a:r>
          </a:p>
          <a:p>
            <a:r>
              <a:rPr lang="en-US" dirty="0" smtClean="0"/>
              <a:t>WHY SHOULD WE CARE?</a:t>
            </a:r>
            <a:endParaRPr lang="en-US" dirty="0"/>
          </a:p>
        </p:txBody>
      </p:sp>
    </p:spTree>
    <p:extLst>
      <p:ext uri="{BB962C8B-B14F-4D97-AF65-F5344CB8AC3E}">
        <p14:creationId xmlns:p14="http://schemas.microsoft.com/office/powerpoint/2010/main" val="327999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SECOND WORLD WAR AND MORE QUESTIONS ABOUT S AND T</a:t>
            </a:r>
            <a:endParaRPr lang="en-US" b="1" dirty="0"/>
          </a:p>
        </p:txBody>
      </p:sp>
      <p:sp>
        <p:nvSpPr>
          <p:cNvPr id="3" name="Content Placeholder 2"/>
          <p:cNvSpPr>
            <a:spLocks noGrp="1"/>
          </p:cNvSpPr>
          <p:nvPr>
            <p:ph idx="1"/>
          </p:nvPr>
        </p:nvSpPr>
        <p:spPr/>
        <p:txBody>
          <a:bodyPr/>
          <a:lstStyle/>
          <a:p>
            <a:r>
              <a:rPr lang="en-US" b="1" dirty="0" smtClean="0"/>
              <a:t>EVEN MORE DEVASTATING IN ITS CONSEQUENCES THAN THE FIRST WORLD WAR. REGARDED AS THE DEADLIEST CONFLICT IN HUMAN HISTORY. FOUGHT BETWEEN 1939 AND 1945</a:t>
            </a:r>
          </a:p>
          <a:p>
            <a:r>
              <a:rPr lang="en-US" b="1" dirty="0" smtClean="0"/>
              <a:t>THE ALLIED POWERS – SOVIET UNION, BRITAIN, USA, CHINA</a:t>
            </a:r>
          </a:p>
          <a:p>
            <a:r>
              <a:rPr lang="en-US" b="1" dirty="0" smtClean="0"/>
              <a:t>AXIS- GERMANY, ITALY, JAPAN</a:t>
            </a:r>
            <a:endParaRPr lang="en-US" b="1" dirty="0"/>
          </a:p>
        </p:txBody>
      </p:sp>
    </p:spTree>
    <p:extLst>
      <p:ext uri="{BB962C8B-B14F-4D97-AF65-F5344CB8AC3E}">
        <p14:creationId xmlns:p14="http://schemas.microsoft.com/office/powerpoint/2010/main" val="41862048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HUMAN FATALITIES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APPROXIMATELY 50-85 MILLION DEATHS</a:t>
            </a:r>
          </a:p>
          <a:p>
            <a:r>
              <a:rPr lang="en-US" dirty="0" smtClean="0"/>
              <a:t>MILLIONS OF CASUALITIES</a:t>
            </a:r>
          </a:p>
          <a:p>
            <a:r>
              <a:rPr lang="en-US" dirty="0" smtClean="0"/>
              <a:t>SAW 2 MAJOR EPISODES OF COLLECTIVE DESTRUCTION OF HUMAN LIVES</a:t>
            </a:r>
          </a:p>
          <a:p>
            <a:r>
              <a:rPr lang="en-US" dirty="0" smtClean="0"/>
              <a:t>THE HOLOCAUST IN NAZI GERMANY- KILLING 11 M JEWS</a:t>
            </a:r>
          </a:p>
          <a:p>
            <a:r>
              <a:rPr lang="en-US" dirty="0" smtClean="0"/>
              <a:t>THE DROPPING OF THE ATOM BOMB IN HIROSHIMA AND NAGASAKI IN AUG 1945 KILLING 50 M CIVILIANS</a:t>
            </a:r>
            <a:endParaRPr lang="en-US" dirty="0"/>
          </a:p>
          <a:p>
            <a:endParaRPr lang="en-US" dirty="0" smtClean="0"/>
          </a:p>
          <a:p>
            <a:endParaRPr lang="en-US" dirty="0"/>
          </a:p>
        </p:txBody>
      </p:sp>
    </p:spTree>
    <p:extLst>
      <p:ext uri="{BB962C8B-B14F-4D97-AF65-F5344CB8AC3E}">
        <p14:creationId xmlns:p14="http://schemas.microsoft.com/office/powerpoint/2010/main" val="2282896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ROLE OF SCIENCE AND TECHNOLOGY</a:t>
            </a:r>
            <a:endParaRPr lang="en-US" b="1" dirty="0"/>
          </a:p>
        </p:txBody>
      </p:sp>
      <p:sp>
        <p:nvSpPr>
          <p:cNvPr id="3" name="Content Placeholder 2"/>
          <p:cNvSpPr>
            <a:spLocks noGrp="1"/>
          </p:cNvSpPr>
          <p:nvPr>
            <p:ph idx="1"/>
          </p:nvPr>
        </p:nvSpPr>
        <p:spPr/>
        <p:txBody>
          <a:bodyPr>
            <a:normAutofit lnSpcReduction="10000"/>
          </a:bodyPr>
          <a:lstStyle/>
          <a:p>
            <a:r>
              <a:rPr lang="en-US" b="1" dirty="0" smtClean="0"/>
              <a:t>NEW AND DEADLY WEAPONS OF WAR- ROCKETS, ANTI-AIRCRAFT WEAPONRY, SUBMARINES, CRUISE MISSILIES, BALLISTIC MISSILES, AND MORE IMPORTANTLY THE HYDROGEN BOMB.</a:t>
            </a:r>
          </a:p>
          <a:p>
            <a:endParaRPr lang="en-US" b="1" dirty="0" smtClean="0"/>
          </a:p>
          <a:p>
            <a:r>
              <a:rPr lang="en-US" b="1" dirty="0" smtClean="0"/>
              <a:t>MASSIVE USE OF CHEMICAL AND BIOLOGICAL WARFARE. DEATHS ALSO INDUCED BY STARVATION AND DISEASE.</a:t>
            </a:r>
            <a:endParaRPr lang="en-US" b="1" dirty="0"/>
          </a:p>
        </p:txBody>
      </p:sp>
    </p:spTree>
    <p:extLst>
      <p:ext uri="{BB962C8B-B14F-4D97-AF65-F5344CB8AC3E}">
        <p14:creationId xmlns:p14="http://schemas.microsoft.com/office/powerpoint/2010/main" val="34431368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SCIENCE, TECHNOLOGY AND SOCIAL GROUPS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2 KINDS OF QUESTIONS- </a:t>
            </a:r>
          </a:p>
          <a:p>
            <a:r>
              <a:rPr lang="en-US" b="1" dirty="0" smtClean="0"/>
              <a:t>IS THERE A DISCONNECT BETWEEN THE CLAIMS OF SCIENCE AND THE WORK OF SCIENCE?</a:t>
            </a:r>
          </a:p>
          <a:p>
            <a:r>
              <a:rPr lang="en-US" b="1" dirty="0" smtClean="0"/>
              <a:t>WHAT DRIVES THE ADVANCEMENT OF SCIENTIFIC KNOWLEDGE- LOGICAL INFERENCE OR SOCIAL AND POLITICAL INTEREST? </a:t>
            </a:r>
            <a:r>
              <a:rPr lang="en-US" b="1" smtClean="0"/>
              <a:t>WHAT IS THE SCIENTIFIC METHOD?</a:t>
            </a:r>
            <a:endParaRPr lang="en-US" b="1" dirty="0"/>
          </a:p>
        </p:txBody>
      </p:sp>
    </p:spTree>
    <p:extLst>
      <p:ext uri="{BB962C8B-B14F-4D97-AF65-F5344CB8AC3E}">
        <p14:creationId xmlns:p14="http://schemas.microsoft.com/office/powerpoint/2010/main" val="1136035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2149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INTERDISCIPLINARITY</a:t>
            </a:r>
            <a:endParaRPr lang="en-US" dirty="0"/>
          </a:p>
        </p:txBody>
      </p:sp>
      <p:sp>
        <p:nvSpPr>
          <p:cNvPr id="3" name="Content Placeholder 2"/>
          <p:cNvSpPr>
            <a:spLocks noGrp="1"/>
          </p:cNvSpPr>
          <p:nvPr>
            <p:ph idx="1"/>
          </p:nvPr>
        </p:nvSpPr>
        <p:spPr/>
        <p:txBody>
          <a:bodyPr>
            <a:normAutofit fontScale="92500"/>
          </a:bodyPr>
          <a:lstStyle/>
          <a:p>
            <a:r>
              <a:rPr lang="en-US" dirty="0" smtClean="0"/>
              <a:t>TO ANSWER THOSE QUESTIONS WE WILL HAVE TO TAKE THE HELP OF A RANGE OF HUMANITIES AND SOCIAL SCIENCE DISCIPLINES LIKE:</a:t>
            </a:r>
          </a:p>
          <a:p>
            <a:r>
              <a:rPr lang="en-US" dirty="0" smtClean="0"/>
              <a:t>PHILOSOPHY, HISTORY, SOCIOLOGY, ANTHROPOLOGY</a:t>
            </a:r>
          </a:p>
          <a:p>
            <a:endParaRPr lang="en-US" dirty="0"/>
          </a:p>
          <a:p>
            <a:r>
              <a:rPr lang="en-US" dirty="0" smtClean="0"/>
              <a:t>WHAT KIND OF QUESTIONS DO THESE DISCIPLINES ASK? WHAT ARE THERE CONCERNS?</a:t>
            </a:r>
          </a:p>
          <a:p>
            <a:endParaRPr lang="en-US" dirty="0"/>
          </a:p>
        </p:txBody>
      </p:sp>
    </p:spTree>
    <p:extLst>
      <p:ext uri="{BB962C8B-B14F-4D97-AF65-F5344CB8AC3E}">
        <p14:creationId xmlns:p14="http://schemas.microsoft.com/office/powerpoint/2010/main" val="259112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THINKING</a:t>
            </a:r>
            <a:endParaRPr lang="en-US" dirty="0"/>
          </a:p>
        </p:txBody>
      </p:sp>
      <p:sp>
        <p:nvSpPr>
          <p:cNvPr id="3" name="Content Placeholder 2"/>
          <p:cNvSpPr>
            <a:spLocks noGrp="1"/>
          </p:cNvSpPr>
          <p:nvPr>
            <p:ph idx="1"/>
          </p:nvPr>
        </p:nvSpPr>
        <p:spPr/>
        <p:txBody>
          <a:bodyPr/>
          <a:lstStyle/>
          <a:p>
            <a:r>
              <a:rPr lang="en-US" dirty="0" smtClean="0"/>
              <a:t>AT THE HEART OF ALL THESE DISCIPLINES IS THE EXERCISE OF CRITICAL THINKING.</a:t>
            </a:r>
          </a:p>
          <a:p>
            <a:r>
              <a:rPr lang="en-US" dirty="0" smtClean="0"/>
              <a:t> WHAT IS CRITICAL THINKING? AND WHY IS IT SO IMPORTANT IN OUR TIMES?</a:t>
            </a:r>
          </a:p>
          <a:p>
            <a:r>
              <a:rPr lang="en-US" dirty="0"/>
              <a:t> </a:t>
            </a:r>
            <a:r>
              <a:rPr lang="en-US" dirty="0" smtClean="0"/>
              <a:t>AT ITS BASIC DEFINITION CRITICAL THINKING IS THE OBJECTIVE ANALYSIS OF AN ISSUE IN ORDER TO FORM A JUDGEMENT.</a:t>
            </a:r>
            <a:endParaRPr lang="en-US" dirty="0"/>
          </a:p>
          <a:p>
            <a:endParaRPr lang="en-US" dirty="0"/>
          </a:p>
        </p:txBody>
      </p:sp>
    </p:spTree>
    <p:extLst>
      <p:ext uri="{BB962C8B-B14F-4D97-AF65-F5344CB8AC3E}">
        <p14:creationId xmlns:p14="http://schemas.microsoft.com/office/powerpoint/2010/main" val="150285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ORGINS OF CRITICAL THINKING</a:t>
            </a:r>
            <a:endParaRPr lang="en-US" dirty="0"/>
          </a:p>
        </p:txBody>
      </p:sp>
      <p:sp>
        <p:nvSpPr>
          <p:cNvPr id="3" name="Content Placeholder 2"/>
          <p:cNvSpPr>
            <a:spLocks noGrp="1"/>
          </p:cNvSpPr>
          <p:nvPr>
            <p:ph idx="1"/>
          </p:nvPr>
        </p:nvSpPr>
        <p:spPr/>
        <p:txBody>
          <a:bodyPr>
            <a:normAutofit fontScale="92500"/>
          </a:bodyPr>
          <a:lstStyle/>
          <a:p>
            <a:r>
              <a:rPr lang="en-US" dirty="0" smtClean="0"/>
              <a:t>THE GREEK PHILOSOPHER SOCRATES, 470-399 BC</a:t>
            </a:r>
          </a:p>
          <a:p>
            <a:pPr marL="0" indent="0">
              <a:buNone/>
            </a:pPr>
            <a:endParaRPr lang="en-US" dirty="0" smtClean="0"/>
          </a:p>
          <a:p>
            <a:pPr marL="0" indent="0">
              <a:buNone/>
            </a:pPr>
            <a:r>
              <a:rPr lang="en-US" dirty="0" smtClean="0"/>
              <a:t>SOCRATES SET THE AGENDA FOR CRITICAL THINKING BY URGING HIS DISCIPLES TO QUESTION COMMON BELIEFS, TO UNDERSTAND THE VESTED INTEREST OPERATING BEHIND BELIEFS THAT ARE UNREASONABLE OR ILLOGICAL. ENCOURAGED, REFLECTION, AND THE EXERCISE OF LOGIC AND  REASON OF OBSERVATION AND EVIDENCE.</a:t>
            </a:r>
            <a:endParaRPr lang="en-US" dirty="0"/>
          </a:p>
        </p:txBody>
      </p:sp>
    </p:spTree>
    <p:extLst>
      <p:ext uri="{BB962C8B-B14F-4D97-AF65-F5344CB8AC3E}">
        <p14:creationId xmlns:p14="http://schemas.microsoft.com/office/powerpoint/2010/main" val="391840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THIS RELEVANT TO HM 216?</a:t>
            </a:r>
            <a:endParaRPr lang="en-US" dirty="0"/>
          </a:p>
        </p:txBody>
      </p:sp>
      <p:sp>
        <p:nvSpPr>
          <p:cNvPr id="3" name="Content Placeholder 2"/>
          <p:cNvSpPr>
            <a:spLocks noGrp="1"/>
          </p:cNvSpPr>
          <p:nvPr>
            <p:ph idx="1"/>
          </p:nvPr>
        </p:nvSpPr>
        <p:spPr/>
        <p:txBody>
          <a:bodyPr/>
          <a:lstStyle/>
          <a:p>
            <a:r>
              <a:rPr lang="en-US" dirty="0" smtClean="0"/>
              <a:t>THIS IS A COURSE THAT WILL ENCOURAGE TO CONFRONT UNORTHODOX VIEWS OF SCIENCE AND TECHNOLOGY.</a:t>
            </a:r>
          </a:p>
          <a:p>
            <a:r>
              <a:rPr lang="en-US" dirty="0" smtClean="0"/>
              <a:t>THIS IS NOT TO SAY THAT THIS COURSE IS ANTI-SCIENCE OR ANTI-TECHNOLOGY</a:t>
            </a:r>
          </a:p>
          <a:p>
            <a:r>
              <a:rPr lang="en-US" dirty="0" smtClean="0"/>
              <a:t>IT MERELY PUSHES YOU TO ASK WHAT SCIENCE, WHAT TECHNOLOGY DO WE NEED AND WHY? WHO DECIDES?</a:t>
            </a:r>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94327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SCIENCE AND TECHNOLOGY AUTONOMOUS?</a:t>
            </a:r>
            <a:endParaRPr lang="en-US" dirty="0"/>
          </a:p>
        </p:txBody>
      </p:sp>
      <p:sp>
        <p:nvSpPr>
          <p:cNvPr id="3" name="Content Placeholder 2"/>
          <p:cNvSpPr>
            <a:spLocks noGrp="1"/>
          </p:cNvSpPr>
          <p:nvPr>
            <p:ph idx="1"/>
          </p:nvPr>
        </p:nvSpPr>
        <p:spPr/>
        <p:txBody>
          <a:bodyPr/>
          <a:lstStyle/>
          <a:p>
            <a:r>
              <a:rPr lang="en-US" dirty="0" smtClean="0"/>
              <a:t>DO YOU BELIEVE THAT SCIENCE AND TECHNOLOGY ARE COMPLETELY AUTONOMOUS DOMAINS OF HUMAN ENDEAVOUR?  OR DO YOU THINK EVERY SCIENTIFIC QUESTION WE ASK, EVERY TECHNOLOGY WE INTRODUCE INTO HUMAN LIVES IS BEING PUSHED BY SOME FORCE WE DO NOT KNOW OR DO NOT CARE ABOUT?</a:t>
            </a:r>
            <a:endParaRPr lang="en-US" dirty="0"/>
          </a:p>
        </p:txBody>
      </p:sp>
    </p:spTree>
    <p:extLst>
      <p:ext uri="{BB962C8B-B14F-4D97-AF65-F5344CB8AC3E}">
        <p14:creationId xmlns:p14="http://schemas.microsoft.com/office/powerpoint/2010/main" val="311342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smtClean="0"/>
              <a:t>ORIGINS OF STS</a:t>
            </a:r>
            <a:endParaRPr lang="en-US" dirty="0"/>
          </a:p>
        </p:txBody>
      </p:sp>
      <p:sp>
        <p:nvSpPr>
          <p:cNvPr id="3" name="Content Placeholder 2"/>
          <p:cNvSpPr>
            <a:spLocks noGrp="1"/>
          </p:cNvSpPr>
          <p:nvPr>
            <p:ph idx="1"/>
          </p:nvPr>
        </p:nvSpPr>
        <p:spPr/>
        <p:txBody>
          <a:bodyPr/>
          <a:lstStyle/>
          <a:p>
            <a:r>
              <a:rPr lang="en-US" dirty="0" smtClean="0"/>
              <a:t>THE BEGINNINGS GO BACK TO THE HISTORICAL PERIOD SOON AFTER THE FIRST WORLD WAR (JULY 1914-NOV 1918)</a:t>
            </a:r>
          </a:p>
          <a:p>
            <a:r>
              <a:rPr lang="en-US" dirty="0"/>
              <a:t> </a:t>
            </a:r>
            <a:r>
              <a:rPr lang="en-US" dirty="0" smtClean="0"/>
              <a:t>FOUGHT BETWEEN </a:t>
            </a:r>
            <a:r>
              <a:rPr lang="en-US" b="1" dirty="0" smtClean="0"/>
              <a:t>ALLIED POWERS</a:t>
            </a:r>
            <a:r>
              <a:rPr lang="en-US" dirty="0" smtClean="0"/>
              <a:t> REPRESENTED BY BRITAIN,FRANCE,RUSSIA, UNITED STATES  - AND THE CENTRAL POWERS LED BY GERMANY, AUSTRIA-HUNGARY,THE TURKISH OTTOMAN EMPIRE</a:t>
            </a:r>
          </a:p>
          <a:p>
            <a:endParaRPr lang="en-US" dirty="0"/>
          </a:p>
        </p:txBody>
      </p:sp>
    </p:spTree>
    <p:extLst>
      <p:ext uri="{BB962C8B-B14F-4D97-AF65-F5344CB8AC3E}">
        <p14:creationId xmlns:p14="http://schemas.microsoft.com/office/powerpoint/2010/main" val="147331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CONSEQUENCES OF THE GREAT WAR</a:t>
            </a:r>
            <a:endParaRPr lang="en-US" dirty="0"/>
          </a:p>
        </p:txBody>
      </p:sp>
      <p:sp>
        <p:nvSpPr>
          <p:cNvPr id="3" name="Content Placeholder 2"/>
          <p:cNvSpPr>
            <a:spLocks noGrp="1"/>
          </p:cNvSpPr>
          <p:nvPr>
            <p:ph idx="1"/>
          </p:nvPr>
        </p:nvSpPr>
        <p:spPr/>
        <p:txBody>
          <a:bodyPr>
            <a:normAutofit fontScale="92500"/>
          </a:bodyPr>
          <a:lstStyle/>
          <a:p>
            <a:r>
              <a:rPr lang="en-US" dirty="0" smtClean="0"/>
              <a:t>9 MILLION COMBATANTS, 7 MILLION CIVILIANS DEAD- SEVERAL WOUNDED AND MAIMED FOR LIFE- ENORMOUS DESTRUCTION OF PROPERTY</a:t>
            </a:r>
          </a:p>
          <a:p>
            <a:endParaRPr lang="en-US" dirty="0"/>
          </a:p>
          <a:p>
            <a:r>
              <a:rPr lang="en-US" dirty="0" smtClean="0"/>
              <a:t>ALL THE RESULT OF ? THE USE OF MASSIVE AND NEW TECHNOLOGIES OF WAR- NEW FORMS OF CHEMICAL WARFARE . IN OTHER WORDS THE WAR SAW THE MASSIVE DEPLOYMENT OF S AND T</a:t>
            </a:r>
            <a:endParaRPr lang="en-US" dirty="0"/>
          </a:p>
        </p:txBody>
      </p:sp>
    </p:spTree>
    <p:extLst>
      <p:ext uri="{BB962C8B-B14F-4D97-AF65-F5344CB8AC3E}">
        <p14:creationId xmlns:p14="http://schemas.microsoft.com/office/powerpoint/2010/main" val="24564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TotalTime>
  <Words>1200</Words>
  <Application>Microsoft Macintosh PowerPoint</Application>
  <PresentationFormat>On-screen Show (4:3)</PresentationFormat>
  <Paragraphs>91</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SCIENCE, TECHNOLOGY, SOCIETY(HM 216)</vt:lpstr>
      <vt:lpstr>COURSE OBJECTIVES</vt:lpstr>
      <vt:lpstr>INTERDISCIPLINARITY</vt:lpstr>
      <vt:lpstr>CRITICAL THINKING</vt:lpstr>
      <vt:lpstr>THE ORGINS OF CRITICAL THINKING</vt:lpstr>
      <vt:lpstr>HOW IS THIS RELEVANT TO HM 216?</vt:lpstr>
      <vt:lpstr>ARE SCIENCE AND TECHNOLOGY AUTONOMOUS?</vt:lpstr>
      <vt:lpstr>THE ORIGINS OF STS</vt:lpstr>
      <vt:lpstr>CONSEQUENCES OF THE GREAT WAR</vt:lpstr>
      <vt:lpstr>RE-THINKING THE IMAGE OF SCIENCE</vt:lpstr>
      <vt:lpstr>NEW ASSESSMENTS OF SCIENCE AND TECHNOLOGY</vt:lpstr>
      <vt:lpstr>2 QUESTIONS</vt:lpstr>
      <vt:lpstr>BERNAL- SOCIAL FUNCTION OF SCIENCE 1939</vt:lpstr>
      <vt:lpstr>PHILOSOPHERS OF SCIENCE</vt:lpstr>
      <vt:lpstr>POSITIVISTS AND FALSIFICATIONISTS</vt:lpstr>
      <vt:lpstr>POSITIVISM AS THE ONLY FORM OF VALID KNOWLEDGE</vt:lpstr>
      <vt:lpstr>KARL POPPER AND CRITICAL RATIONALISM</vt:lpstr>
      <vt:lpstr>KARL POPPER – WHAT IS THE TASK OF SCIENCE?</vt:lpstr>
      <vt:lpstr>INTER WAR CRITICISMS OF SCIENCE</vt:lpstr>
      <vt:lpstr>THE SECOND WORLD WAR AND MORE QUESTIONS ABOUT S AND T</vt:lpstr>
      <vt:lpstr>HUMAN FATALITIES </vt:lpstr>
      <vt:lpstr>ROLE OF SCIENCE AND TECHNOLOGY</vt:lpstr>
      <vt:lpstr>SCIENCE, TECHNOLOGY AND SOCIAL GROUPS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TECHNOLOGY, SOCIETY(HM 216)</dc:title>
  <dc:creator>MADHUMITA</dc:creator>
  <cp:lastModifiedBy>MADHUMITA</cp:lastModifiedBy>
  <cp:revision>44</cp:revision>
  <dcterms:created xsi:type="dcterms:W3CDTF">2016-07-26T14:46:28Z</dcterms:created>
  <dcterms:modified xsi:type="dcterms:W3CDTF">2018-08-01T05:14:03Z</dcterms:modified>
</cp:coreProperties>
</file>