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305" r:id="rId9"/>
    <p:sldId id="306" r:id="rId10"/>
    <p:sldId id="307" r:id="rId11"/>
    <p:sldId id="308" r:id="rId12"/>
    <p:sldId id="263" r:id="rId13"/>
    <p:sldId id="264" r:id="rId14"/>
    <p:sldId id="265" r:id="rId15"/>
    <p:sldId id="266" r:id="rId16"/>
    <p:sldId id="267" r:id="rId17"/>
    <p:sldId id="268" r:id="rId18"/>
    <p:sldId id="269" r:id="rId19"/>
    <p:sldId id="270" r:id="rId20"/>
    <p:sldId id="271" r:id="rId21"/>
    <p:sldId id="273" r:id="rId22"/>
    <p:sldId id="276" r:id="rId23"/>
    <p:sldId id="290" r:id="rId24"/>
    <p:sldId id="280" r:id="rId25"/>
    <p:sldId id="281" r:id="rId26"/>
    <p:sldId id="282" r:id="rId27"/>
    <p:sldId id="283" r:id="rId28"/>
    <p:sldId id="285" r:id="rId29"/>
    <p:sldId id="296" r:id="rId30"/>
    <p:sldId id="297" r:id="rId31"/>
    <p:sldId id="299" r:id="rId32"/>
    <p:sldId id="300" r:id="rId33"/>
    <p:sldId id="301" r:id="rId34"/>
    <p:sldId id="302" r:id="rId35"/>
    <p:sldId id="303" r:id="rId36"/>
    <p:sldId id="304" r:id="rId37"/>
    <p:sldId id="284"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66" d="100"/>
          <a:sy n="66" d="100"/>
        </p:scale>
        <p:origin x="-1506" y="-4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0AF54CF-4AA4-EA47-90C9-31ACE28A6F44}" type="datetimeFigureOut">
              <a:rPr lang="en-US" smtClean="0"/>
              <a:t>16/11/2018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C58C6-4A09-A347-9511-3E765B356620}"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AF54CF-4AA4-EA47-90C9-31ACE28A6F44}" type="datetimeFigureOut">
              <a:rPr lang="en-US" smtClean="0"/>
              <a:t>16/11/2018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C58C6-4A09-A347-9511-3E765B35662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AF54CF-4AA4-EA47-90C9-31ACE28A6F44}" type="datetimeFigureOut">
              <a:rPr lang="en-US" smtClean="0"/>
              <a:t>16/11/2018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C58C6-4A09-A347-9511-3E765B35662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AF54CF-4AA4-EA47-90C9-31ACE28A6F44}" type="datetimeFigureOut">
              <a:rPr lang="en-US" smtClean="0"/>
              <a:t>16/11/2018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C58C6-4A09-A347-9511-3E765B35662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AF54CF-4AA4-EA47-90C9-31ACE28A6F44}" type="datetimeFigureOut">
              <a:rPr lang="en-US" smtClean="0"/>
              <a:t>16/11/2018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C58C6-4A09-A347-9511-3E765B356620}"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0AF54CF-4AA4-EA47-90C9-31ACE28A6F44}" type="datetimeFigureOut">
              <a:rPr lang="en-US" smtClean="0"/>
              <a:t>16/11/2018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C58C6-4A09-A347-9511-3E765B35662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0AF54CF-4AA4-EA47-90C9-31ACE28A6F44}" type="datetimeFigureOut">
              <a:rPr lang="en-US" smtClean="0"/>
              <a:t>16/11/2018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C58C6-4A09-A347-9511-3E765B356620}"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AF54CF-4AA4-EA47-90C9-31ACE28A6F44}" type="datetimeFigureOut">
              <a:rPr lang="en-US" smtClean="0"/>
              <a:t>16/11/2018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C58C6-4A09-A347-9511-3E765B35662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AF54CF-4AA4-EA47-90C9-31ACE28A6F44}" type="datetimeFigureOut">
              <a:rPr lang="en-US" smtClean="0"/>
              <a:t>16/11/2018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C58C6-4A09-A347-9511-3E765B35662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AF54CF-4AA4-EA47-90C9-31ACE28A6F44}" type="datetimeFigureOut">
              <a:rPr lang="en-US" smtClean="0"/>
              <a:t>16/11/2018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C58C6-4A09-A347-9511-3E765B356620}"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AF54CF-4AA4-EA47-90C9-31ACE28A6F44}" type="datetimeFigureOut">
              <a:rPr lang="en-US" smtClean="0"/>
              <a:t>16/11/2018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C58C6-4A09-A347-9511-3E765B35662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0AF54CF-4AA4-EA47-90C9-31ACE28A6F44}" type="datetimeFigureOut">
              <a:rPr lang="en-US" smtClean="0"/>
              <a:t>16/11/2018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F1BC58C6-4A09-A347-9511-3E765B35662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TECHNOLOGICAL UTOPIAS AND DYSTOPIAS</a:t>
            </a:r>
            <a:endParaRPr lang="en-US" b="1" dirty="0"/>
          </a:p>
        </p:txBody>
      </p:sp>
      <p:sp>
        <p:nvSpPr>
          <p:cNvPr id="3" name="Subtitle 2"/>
          <p:cNvSpPr>
            <a:spLocks noGrp="1"/>
          </p:cNvSpPr>
          <p:nvPr>
            <p:ph type="subTitle" idx="1"/>
          </p:nvPr>
        </p:nvSpPr>
        <p:spPr/>
        <p:txBody>
          <a:bodyPr/>
          <a:lstStyle/>
          <a:p>
            <a:r>
              <a:rPr lang="en-US" dirty="0" smtClean="0"/>
              <a:t>IMAGINING THE RELATION BETWEEN MAN AND MACHINE</a:t>
            </a:r>
            <a:endParaRPr lang="en-US" dirty="0"/>
          </a:p>
        </p:txBody>
      </p:sp>
    </p:spTree>
    <p:extLst>
      <p:ext uri="{BB962C8B-B14F-4D97-AF65-F5344CB8AC3E}">
        <p14:creationId xmlns:p14="http://schemas.microsoft.com/office/powerpoint/2010/main" val="3099636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CAMPUS POLITICS IN THE WEST COAST</a:t>
            </a:r>
            <a:endParaRPr lang="en-US" b="1" dirty="0"/>
          </a:p>
        </p:txBody>
      </p:sp>
      <p:sp>
        <p:nvSpPr>
          <p:cNvPr id="3" name="Content Placeholder 2"/>
          <p:cNvSpPr>
            <a:spLocks noGrp="1"/>
          </p:cNvSpPr>
          <p:nvPr>
            <p:ph idx="1"/>
          </p:nvPr>
        </p:nvSpPr>
        <p:spPr/>
        <p:txBody>
          <a:bodyPr>
            <a:normAutofit fontScale="92500"/>
          </a:bodyPr>
          <a:lstStyle/>
          <a:p>
            <a:r>
              <a:rPr lang="en-US" dirty="0" smtClean="0"/>
              <a:t> CAMPUS POLITICS AND THE STUDENT PROTEST MOVEMENTS WERE AT THEIR STRONGEST IN THE US UNIVERSITY CAMPUSES IN THE WEST COAST AND THE 2 MAIN ARENAS WERE STANFORD AND BERKELEY. </a:t>
            </a:r>
          </a:p>
          <a:p>
            <a:endParaRPr lang="en-US" dirty="0"/>
          </a:p>
          <a:p>
            <a:r>
              <a:rPr lang="en-US" dirty="0" smtClean="0"/>
              <a:t>THE FREE SPEECH MOVEMENT WAS A MASSIVE LONG LASTING STUDENT PROTEST WHICH HAD BEGUN EARLIER IN 1964-5 AT THE UC BERKELEY AND ACQUIRED GREAT INTENSITY IN 1968.</a:t>
            </a:r>
          </a:p>
          <a:p>
            <a:endParaRPr lang="en-US" dirty="0"/>
          </a:p>
          <a:p>
            <a:r>
              <a:rPr lang="en-US" dirty="0" smtClean="0"/>
              <a:t>THOUSANDS OF STUDENTS JOINED THE MOVEMENTS AND MADE IT BEGINNING OF THE STUDENT PROTESTS ALL OVER.</a:t>
            </a:r>
            <a:endParaRPr lang="en-US" dirty="0"/>
          </a:p>
        </p:txBody>
      </p:sp>
    </p:spTree>
    <p:extLst>
      <p:ext uri="{BB962C8B-B14F-4D97-AF65-F5344CB8AC3E}">
        <p14:creationId xmlns:p14="http://schemas.microsoft.com/office/powerpoint/2010/main" val="3296689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POLITICS AND TECHNOLOGICAL INNOVATION</a:t>
            </a:r>
            <a:endParaRPr lang="en-US" b="1" dirty="0"/>
          </a:p>
        </p:txBody>
      </p:sp>
      <p:sp>
        <p:nvSpPr>
          <p:cNvPr id="3" name="Content Placeholder 2"/>
          <p:cNvSpPr>
            <a:spLocks noGrp="1"/>
          </p:cNvSpPr>
          <p:nvPr>
            <p:ph idx="1"/>
          </p:nvPr>
        </p:nvSpPr>
        <p:spPr/>
        <p:txBody>
          <a:bodyPr/>
          <a:lstStyle/>
          <a:p>
            <a:r>
              <a:rPr lang="en-US" dirty="0" smtClean="0"/>
              <a:t>WHILE CAMPUSES IN THE WEST COAST EXPLODED WITH STUDENT PROTEST THERE WERE OTHER DEVELOPMENTS TAKING PLACE IN INSTITUTIONS OF RESEARCH NEARBY PARTICULARLY AT THE STANFORD RESEARCH INSTITUTE OF THE SRI.</a:t>
            </a:r>
          </a:p>
          <a:p>
            <a:endParaRPr lang="en-US" dirty="0"/>
          </a:p>
          <a:p>
            <a:r>
              <a:rPr lang="en-US" dirty="0" smtClean="0"/>
              <a:t>IT WAS HERE THAT DOUGLAS ENGELBART WAS QUIETLY WORKING ON THE REVOLUTIONARY IDEAS THAT WERE TO CHANGE THE FACE OF PERSONAL COMPUTING IN THE WORLD.</a:t>
            </a:r>
          </a:p>
          <a:p>
            <a:endParaRPr lang="en-US" dirty="0"/>
          </a:p>
          <a:p>
            <a:endParaRPr lang="en-US" dirty="0"/>
          </a:p>
        </p:txBody>
      </p:sp>
    </p:spTree>
    <p:extLst>
      <p:ext uri="{BB962C8B-B14F-4D97-AF65-F5344CB8AC3E}">
        <p14:creationId xmlns:p14="http://schemas.microsoft.com/office/powerpoint/2010/main" val="1154251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2 MAJOR STRANDS IN THE COUNTERCULTURE</a:t>
            </a:r>
            <a:endParaRPr lang="en-US" b="1" dirty="0"/>
          </a:p>
        </p:txBody>
      </p:sp>
      <p:sp>
        <p:nvSpPr>
          <p:cNvPr id="3" name="Content Placeholder 2"/>
          <p:cNvSpPr>
            <a:spLocks noGrp="1"/>
          </p:cNvSpPr>
          <p:nvPr>
            <p:ph idx="1"/>
          </p:nvPr>
        </p:nvSpPr>
        <p:spPr/>
        <p:txBody>
          <a:bodyPr>
            <a:normAutofit/>
          </a:bodyPr>
          <a:lstStyle/>
          <a:p>
            <a:endParaRPr lang="en-US" dirty="0" smtClean="0"/>
          </a:p>
          <a:p>
            <a:r>
              <a:rPr lang="en-US" dirty="0" smtClean="0"/>
              <a:t>ONE THAT TURNED TO NEW FORMS OF POLITICAL ACTIVISM AGAINST THE COLD WAR STATE, THE MIL –INDUSTRIAL COMPLEX- RACISM, SEXISM AND INEQUALITY. THIS GROUP WAS A COALITION OF CIVIL RIGHTS ACTIVISTS, FEMINISTS, LGBT GROUPS WORKERS GROUPS, STUDENTS. – BROADLY TERMED THE NEW LEFT.</a:t>
            </a:r>
            <a:endParaRPr lang="en-US" dirty="0"/>
          </a:p>
        </p:txBody>
      </p:sp>
    </p:spTree>
    <p:extLst>
      <p:ext uri="{BB962C8B-B14F-4D97-AF65-F5344CB8AC3E}">
        <p14:creationId xmlns:p14="http://schemas.microsoft.com/office/powerpoint/2010/main" val="2655883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COMMUNITARIANS</a:t>
            </a:r>
            <a:endParaRPr lang="en-US" b="1" dirty="0"/>
          </a:p>
        </p:txBody>
      </p:sp>
      <p:sp>
        <p:nvSpPr>
          <p:cNvPr id="3" name="Content Placeholder 2"/>
          <p:cNvSpPr>
            <a:spLocks noGrp="1"/>
          </p:cNvSpPr>
          <p:nvPr>
            <p:ph idx="1"/>
          </p:nvPr>
        </p:nvSpPr>
        <p:spPr/>
        <p:txBody>
          <a:bodyPr>
            <a:normAutofit/>
          </a:bodyPr>
          <a:lstStyle/>
          <a:p>
            <a:endParaRPr lang="en-US" dirty="0" smtClean="0"/>
          </a:p>
          <a:p>
            <a:r>
              <a:rPr lang="en-US" dirty="0" smtClean="0"/>
              <a:t>THE OTHER GROUP TURNED AWAY FROM ORGANIZED POLITICS, URBAN LIVING, CONSUMERISM AND MIGRATED TO WOODS, AND HILLS AND STARTED NEW FORMS OF COLLECTIVE LIFE IN COMMUNES. MANY BELIEVED THAT THE BEST WAY  TO CHANGE SOCIETY WAS NOT THROUGH POLITICS BUT THROUGH CHANGING THE MIND.</a:t>
            </a:r>
            <a:endParaRPr lang="en-US" dirty="0"/>
          </a:p>
        </p:txBody>
      </p:sp>
    </p:spTree>
    <p:extLst>
      <p:ext uri="{BB962C8B-B14F-4D97-AF65-F5344CB8AC3E}">
        <p14:creationId xmlns:p14="http://schemas.microsoft.com/office/powerpoint/2010/main" val="3013723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COUNTERCULTURE AND THE MIND</a:t>
            </a:r>
            <a:endParaRPr lang="en-US" b="1" dirty="0"/>
          </a:p>
        </p:txBody>
      </p:sp>
      <p:sp>
        <p:nvSpPr>
          <p:cNvPr id="3" name="Content Placeholder 2"/>
          <p:cNvSpPr>
            <a:spLocks noGrp="1"/>
          </p:cNvSpPr>
          <p:nvPr>
            <p:ph idx="1"/>
          </p:nvPr>
        </p:nvSpPr>
        <p:spPr/>
        <p:txBody>
          <a:bodyPr>
            <a:normAutofit/>
          </a:bodyPr>
          <a:lstStyle/>
          <a:p>
            <a:r>
              <a:rPr lang="en-US" dirty="0" smtClean="0"/>
              <a:t>THE MIND IT WAS BELIEVED TO COULD BE EXAMINED AND EXPANDED IN DIFFERENT WAYS- THROUGH THE EMBRACE OF NEW RELIGIONS- ZEN BUDDHISM, THROUGH YOGA AND MEDITATION AND THROUGH MIND ALTERING DRUGS- NAMELY LSD.</a:t>
            </a:r>
          </a:p>
          <a:p>
            <a:r>
              <a:rPr lang="en-US" dirty="0"/>
              <a:t> </a:t>
            </a:r>
            <a:r>
              <a:rPr lang="en-US" dirty="0" smtClean="0"/>
              <a:t>IT IS THIS GROUP THAT CAPTURED POPULAR IMAGINATION AND CAME TO BE UNDERSTOOD THROUGH THE PERSONA OF THE HIPPIE.</a:t>
            </a:r>
          </a:p>
          <a:p>
            <a:endParaRPr lang="en-US" dirty="0"/>
          </a:p>
        </p:txBody>
      </p:sp>
    </p:spTree>
    <p:extLst>
      <p:ext uri="{BB962C8B-B14F-4D97-AF65-F5344CB8AC3E}">
        <p14:creationId xmlns:p14="http://schemas.microsoft.com/office/powerpoint/2010/main" val="1571800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OTHER GROUP…</a:t>
            </a:r>
            <a:endParaRPr lang="en-US" b="1" dirty="0"/>
          </a:p>
        </p:txBody>
      </p:sp>
      <p:sp>
        <p:nvSpPr>
          <p:cNvPr id="3" name="Content Placeholder 2"/>
          <p:cNvSpPr>
            <a:spLocks noGrp="1"/>
          </p:cNvSpPr>
          <p:nvPr>
            <p:ph idx="1"/>
          </p:nvPr>
        </p:nvSpPr>
        <p:spPr/>
        <p:txBody>
          <a:bodyPr/>
          <a:lstStyle/>
          <a:p>
            <a:endParaRPr lang="en-US" dirty="0" smtClean="0"/>
          </a:p>
          <a:p>
            <a:r>
              <a:rPr lang="en-US" dirty="0" smtClean="0"/>
              <a:t>BUT WITHIN THIS GROUP THERE WERE SOME  WHO BELIEVED THAT THE HUMAN MIND COULD BE REWIRED IN DIFFERENT WAYS THROUGH THE USE OF THE MACHINE.</a:t>
            </a:r>
          </a:p>
          <a:p>
            <a:r>
              <a:rPr lang="en-US" dirty="0" smtClean="0"/>
              <a:t>BY IT THEY MEANT THE COMPUTER AND ITS UBIQUITOUS </a:t>
            </a:r>
            <a:r>
              <a:rPr lang="en-US" dirty="0" smtClean="0"/>
              <a:t>NETWORKED </a:t>
            </a:r>
            <a:r>
              <a:rPr lang="en-US" dirty="0" smtClean="0"/>
              <a:t>PRESENCE IN OUR LIVES.</a:t>
            </a:r>
            <a:endParaRPr lang="en-US" dirty="0"/>
          </a:p>
        </p:txBody>
      </p:sp>
    </p:spTree>
    <p:extLst>
      <p:ext uri="{BB962C8B-B14F-4D97-AF65-F5344CB8AC3E}">
        <p14:creationId xmlns:p14="http://schemas.microsoft.com/office/powerpoint/2010/main" val="3827724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BUT WHAT MADE THE NEW OPTIMISM POSSIBLE?</a:t>
            </a:r>
            <a:endParaRPr lang="en-US" b="1" dirty="0"/>
          </a:p>
        </p:txBody>
      </p:sp>
      <p:sp>
        <p:nvSpPr>
          <p:cNvPr id="3" name="Content Placeholder 2"/>
          <p:cNvSpPr>
            <a:spLocks noGrp="1"/>
          </p:cNvSpPr>
          <p:nvPr>
            <p:ph idx="1"/>
          </p:nvPr>
        </p:nvSpPr>
        <p:spPr/>
        <p:txBody>
          <a:bodyPr/>
          <a:lstStyle/>
          <a:p>
            <a:r>
              <a:rPr lang="en-US" dirty="0" smtClean="0"/>
              <a:t>UBIQUITOUS NETWORKED COMPUTING HAD ARRIVED.</a:t>
            </a:r>
          </a:p>
          <a:p>
            <a:endParaRPr lang="en-US" dirty="0"/>
          </a:p>
          <a:p>
            <a:r>
              <a:rPr lang="en-US" dirty="0" smtClean="0"/>
              <a:t>THE TECHNOLOGY THAT MADE IT POSSIBLE- THE CHANGE FROM THE ROOM SIZE STANDLAONE MAINFRAM COMPUTERS TO THE SMALLER, PERSONAL COMPUTER.</a:t>
            </a:r>
          </a:p>
          <a:p>
            <a:endParaRPr lang="en-US" dirty="0"/>
          </a:p>
          <a:p>
            <a:endParaRPr lang="en-US" dirty="0"/>
          </a:p>
        </p:txBody>
      </p:sp>
    </p:spTree>
    <p:extLst>
      <p:ext uri="{BB962C8B-B14F-4D97-AF65-F5344CB8AC3E}">
        <p14:creationId xmlns:p14="http://schemas.microsoft.com/office/powerpoint/2010/main" val="4177089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PC REVOLUTION</a:t>
            </a:r>
            <a:endParaRPr lang="en-US" dirty="0"/>
          </a:p>
        </p:txBody>
      </p:sp>
      <p:sp>
        <p:nvSpPr>
          <p:cNvPr id="3" name="Content Placeholder 2"/>
          <p:cNvSpPr>
            <a:spLocks noGrp="1"/>
          </p:cNvSpPr>
          <p:nvPr>
            <p:ph idx="1"/>
          </p:nvPr>
        </p:nvSpPr>
        <p:spPr/>
        <p:txBody>
          <a:bodyPr/>
          <a:lstStyle/>
          <a:p>
            <a:r>
              <a:rPr lang="en-US" dirty="0" smtClean="0"/>
              <a:t>THE NEW MACHINES COULD PERFORM A WHOLE RANGE OF TASKS THAT SUPERSEDED THE OLD CALCULATING MACHINE. PCs BECAME WHOLE COMMUNICATION DEVICES.</a:t>
            </a:r>
          </a:p>
          <a:p>
            <a:endParaRPr lang="en-US" dirty="0"/>
          </a:p>
          <a:p>
            <a:r>
              <a:rPr lang="en-US" dirty="0" smtClean="0"/>
              <a:t>THEY COULD PREPARE DOCUMENTS, SPREADSHEETS, PICTURES AND GRAPHS.</a:t>
            </a:r>
          </a:p>
          <a:p>
            <a:endParaRPr lang="en-US" dirty="0"/>
          </a:p>
          <a:p>
            <a:r>
              <a:rPr lang="en-US" dirty="0" smtClean="0"/>
              <a:t>LINKED WITH TELEPHONE WIRES AND FIBRE OPTICS THEY ALLOWED USERS TO SEND MESSAGES, DOWNLOAD INFO AND PUBLISH THEIR THOUGHTS, ANY TIME.</a:t>
            </a:r>
            <a:endParaRPr lang="en-US" dirty="0"/>
          </a:p>
        </p:txBody>
      </p:sp>
    </p:spTree>
    <p:extLst>
      <p:ext uri="{BB962C8B-B14F-4D97-AF65-F5344CB8AC3E}">
        <p14:creationId xmlns:p14="http://schemas.microsoft.com/office/powerpoint/2010/main" val="2205588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BIRTH OF DIGITAL UTOPIANISM</a:t>
            </a:r>
            <a:endParaRPr lang="en-US" dirty="0"/>
          </a:p>
        </p:txBody>
      </p:sp>
      <p:sp>
        <p:nvSpPr>
          <p:cNvPr id="3" name="Content Placeholder 2"/>
          <p:cNvSpPr>
            <a:spLocks noGrp="1"/>
          </p:cNvSpPr>
          <p:nvPr>
            <p:ph idx="1"/>
          </p:nvPr>
        </p:nvSpPr>
        <p:spPr/>
        <p:txBody>
          <a:bodyPr/>
          <a:lstStyle/>
          <a:p>
            <a:r>
              <a:rPr lang="en-US" dirty="0" smtClean="0"/>
              <a:t>IT WAS THESE POSSIBILITIES OF THE NETWORKED COMPUTER THAT WERE EXPLORED BY THE COUNTER CULTURE TO IMAGINE A NEW WORLD AND A NEW SOCIETY.</a:t>
            </a:r>
          </a:p>
          <a:p>
            <a:endParaRPr lang="en-US" dirty="0"/>
          </a:p>
          <a:p>
            <a:r>
              <a:rPr lang="en-US" dirty="0" smtClean="0"/>
              <a:t>HIPPIES FROM HAIGHT ASHBURY IN SAN FRANCISCO TO MANHATTAN READ NORBERT WIENER AND CYBERNETICS AND DEVELOPED A CYBERNETIC VISION OF THE WORLD.</a:t>
            </a:r>
          </a:p>
          <a:p>
            <a:endParaRPr lang="en-US" dirty="0"/>
          </a:p>
          <a:p>
            <a:r>
              <a:rPr lang="en-US" dirty="0" smtClean="0"/>
              <a:t>IMAGINED THE EARTH AS A VAST CYBERNETIC SYSTEM – AS A COMPLEX INFORMATION SYSTEM.</a:t>
            </a:r>
            <a:endParaRPr lang="en-US" dirty="0"/>
          </a:p>
        </p:txBody>
      </p:sp>
    </p:spTree>
    <p:extLst>
      <p:ext uri="{BB962C8B-B14F-4D97-AF65-F5344CB8AC3E}">
        <p14:creationId xmlns:p14="http://schemas.microsoft.com/office/powerpoint/2010/main" val="4032940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r>
              <a:rPr lang="en-US" b="1" dirty="0" smtClean="0"/>
              <a:t>A NEW SOCIAL ORDER</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ADVOCATES OF THE NEW DIGITAL UTOPIA BELIEVED THAT INFORMATION GATHERING AND SHARING THROUGH DISTRIBUTED NETWORKS OF DECISION MAKING WOULD LOOSEN THE CONTROL OF BIG INDUSTRY, BIG MILITARY AND THE BIG STATE ON THE LIVES OF ORDINARY CITIZENS.</a:t>
            </a:r>
          </a:p>
          <a:p>
            <a:endParaRPr lang="en-US" dirty="0"/>
          </a:p>
          <a:p>
            <a:r>
              <a:rPr lang="en-US" dirty="0" smtClean="0"/>
              <a:t>THE VAST COMPLEX WORLD WAS IMAGINED AS AN INFORMATION SYSTEM WHERE HUMAN BEINGS COULD BE IMAGINED AS MECHANICAL INFORMATION PROCESSORS.</a:t>
            </a:r>
          </a:p>
          <a:p>
            <a:r>
              <a:rPr lang="en-US" dirty="0" smtClean="0"/>
              <a:t>TO MAKE THE HUMAN MIND A MORE EFFICIENT INFORMATION PROECESSOR IT HAD TO EMBRACE THE MACHINE AND MUTUALLY ENHANCE EACH OTHER’S CAPABILITIES.</a:t>
            </a:r>
            <a:endParaRPr lang="en-US" dirty="0"/>
          </a:p>
        </p:txBody>
      </p:sp>
    </p:spTree>
    <p:extLst>
      <p:ext uri="{BB962C8B-B14F-4D97-AF65-F5344CB8AC3E}">
        <p14:creationId xmlns:p14="http://schemas.microsoft.com/office/powerpoint/2010/main" val="299118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9" y="609600"/>
            <a:ext cx="8229600" cy="990600"/>
          </a:xfrm>
        </p:spPr>
        <p:txBody>
          <a:bodyPr/>
          <a:lstStyle/>
          <a:p>
            <a:r>
              <a:rPr lang="en-US" b="1" dirty="0" smtClean="0"/>
              <a:t>WHAT IS A UTOPIA?</a:t>
            </a:r>
            <a:endParaRPr lang="en-US" b="1" dirty="0"/>
          </a:p>
        </p:txBody>
      </p:sp>
      <p:sp>
        <p:nvSpPr>
          <p:cNvPr id="3" name="Content Placeholder 2"/>
          <p:cNvSpPr>
            <a:spLocks noGrp="1"/>
          </p:cNvSpPr>
          <p:nvPr>
            <p:ph idx="1"/>
          </p:nvPr>
        </p:nvSpPr>
        <p:spPr/>
        <p:txBody>
          <a:bodyPr/>
          <a:lstStyle/>
          <a:p>
            <a:r>
              <a:rPr lang="en-US" dirty="0" smtClean="0"/>
              <a:t>IMAGINARY OR IDEALISED PLACE WHERE OUR MOST CHERISHED VALUES ARE ACTUALIZED</a:t>
            </a:r>
          </a:p>
          <a:p>
            <a:endParaRPr lang="en-US" dirty="0"/>
          </a:p>
          <a:p>
            <a:r>
              <a:rPr lang="en-US" dirty="0" smtClean="0"/>
              <a:t>DYSTOPIAS- JUST THE OPPOSITE- IMAGINED PLACES WHERE ARE FEARS, ANXIETIES AND DARKEST IMAGINATIONS ARE  ACTUALIZED</a:t>
            </a:r>
          </a:p>
          <a:p>
            <a:endParaRPr lang="en-US" dirty="0"/>
          </a:p>
          <a:p>
            <a:r>
              <a:rPr lang="en-US" dirty="0" smtClean="0"/>
              <a:t>TECHNOLOGY HAS INSPIRED BOTH.</a:t>
            </a:r>
            <a:endParaRPr lang="en-US" dirty="0"/>
          </a:p>
        </p:txBody>
      </p:sp>
    </p:spTree>
    <p:extLst>
      <p:ext uri="{BB962C8B-B14F-4D97-AF65-F5344CB8AC3E}">
        <p14:creationId xmlns:p14="http://schemas.microsoft.com/office/powerpoint/2010/main" val="719015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8428"/>
            <a:ext cx="8229600" cy="900545"/>
          </a:xfrm>
        </p:spPr>
        <p:txBody>
          <a:bodyPr>
            <a:normAutofit fontScale="90000"/>
          </a:bodyPr>
          <a:lstStyle/>
          <a:p>
            <a:r>
              <a:rPr lang="en-US" b="1" dirty="0" smtClean="0"/>
              <a:t>THE CYBERNETIC VISION OF MAN AND MACHINE</a:t>
            </a:r>
            <a:endParaRPr lang="en-US" b="1" dirty="0"/>
          </a:p>
        </p:txBody>
      </p:sp>
      <p:sp>
        <p:nvSpPr>
          <p:cNvPr id="3" name="Content Placeholder 2"/>
          <p:cNvSpPr>
            <a:spLocks noGrp="1"/>
          </p:cNvSpPr>
          <p:nvPr>
            <p:ph idx="1"/>
          </p:nvPr>
        </p:nvSpPr>
        <p:spPr/>
        <p:txBody>
          <a:bodyPr>
            <a:normAutofit fontScale="92500"/>
          </a:bodyPr>
          <a:lstStyle/>
          <a:p>
            <a:endParaRPr lang="en-US" dirty="0" smtClean="0"/>
          </a:p>
          <a:p>
            <a:r>
              <a:rPr lang="en-US" b="1" dirty="0" smtClean="0"/>
              <a:t>NORBERT </a:t>
            </a:r>
            <a:r>
              <a:rPr lang="en-US" b="1" dirty="0" smtClean="0"/>
              <a:t>WIENER</a:t>
            </a:r>
            <a:r>
              <a:rPr lang="en-US" dirty="0" smtClean="0"/>
              <a:t> (18941964) AMERICAN MATHEMATICIAN AND PHILOSOPHER. WHO IN HIS FAMOUS BOOK, “</a:t>
            </a:r>
            <a:r>
              <a:rPr lang="en-US" b="1" dirty="0" smtClean="0"/>
              <a:t> CYBERNETICS- OR CONTROL AND COMMUNICATION IN ANIMAL AND THE MACHINE</a:t>
            </a:r>
            <a:r>
              <a:rPr lang="en-US" dirty="0" smtClean="0"/>
              <a:t>” </a:t>
            </a:r>
            <a:r>
              <a:rPr lang="en-US" dirty="0" smtClean="0"/>
              <a:t>OFFERED A VISION OF HUMAN AND MACHINES AS DYNAMIC AND COLLABORATING ELEMENTS IN A SINGLE HIGHLY FLUID SOCIO-TECHNICAL SYSTEM.</a:t>
            </a:r>
          </a:p>
          <a:p>
            <a:endParaRPr lang="en-US" dirty="0"/>
          </a:p>
          <a:p>
            <a:r>
              <a:rPr lang="en-US" dirty="0" smtClean="0"/>
              <a:t>WITHIN THAT SYSTEM CONTROL EMERGED NOT FROM A CENTRALIZED STATE OR COMMANDING OFFICER. BUT FROM THE COMPLEX PROBABILISTIC, INTERACTION OF HUMAN BEINGS, MACHINES AND EVENTS AROUND THEM.</a:t>
            </a:r>
            <a:endParaRPr lang="en-US" dirty="0"/>
          </a:p>
        </p:txBody>
      </p:sp>
    </p:spTree>
    <p:extLst>
      <p:ext uri="{BB962C8B-B14F-4D97-AF65-F5344CB8AC3E}">
        <p14:creationId xmlns:p14="http://schemas.microsoft.com/office/powerpoint/2010/main" val="3101486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NEW IMAGINATIONA OF COMPUTERS </a:t>
            </a:r>
            <a:r>
              <a:rPr lang="en-US" dirty="0" smtClean="0"/>
              <a:t>AS TOOLS OF </a:t>
            </a:r>
            <a:r>
              <a:rPr lang="en-US" dirty="0" smtClean="0"/>
              <a:t>EMPOWERMENT</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dirty="0" smtClean="0"/>
              <a:t>WHAT NEEDS TO REMEMBERED THAT THIS ENTHUSIASTIC EMBRACE OF THE MACHINE AS A FRIEND AND COLLABORATOR IN THE EXPANSION OF THE HUMAN MIND WAS MOTIVATED BY A SIMPLE IMPULSE.</a:t>
            </a:r>
          </a:p>
          <a:p>
            <a:endParaRPr lang="en-US" dirty="0"/>
          </a:p>
          <a:p>
            <a:r>
              <a:rPr lang="en-US" dirty="0" smtClean="0"/>
              <a:t>THE DESIRE TO TAKE AWAY POWERS OF CONTROL AND DECISION MAKING FROM A SELECT FEW POLITICIANS AND THE MIL/INDUSTRIAL COMPLEX.</a:t>
            </a:r>
          </a:p>
          <a:p>
            <a:r>
              <a:rPr lang="en-US" dirty="0" smtClean="0"/>
              <a:t>FOR IT WAS THEY WHO HAD PUSHED THE WORLD ON THE BRINK OF NUCLEAR DISASTER. THEY COULD NOT BE TRUSTED.</a:t>
            </a:r>
            <a:endParaRPr lang="en-US" dirty="0"/>
          </a:p>
        </p:txBody>
      </p:sp>
    </p:spTree>
    <p:extLst>
      <p:ext uri="{BB962C8B-B14F-4D97-AF65-F5344CB8AC3E}">
        <p14:creationId xmlns:p14="http://schemas.microsoft.com/office/powerpoint/2010/main" val="2404023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SEARCH FOR HARMONY</a:t>
            </a:r>
            <a:endParaRPr lang="en-US" b="1" dirty="0"/>
          </a:p>
        </p:txBody>
      </p:sp>
      <p:sp>
        <p:nvSpPr>
          <p:cNvPr id="3" name="Content Placeholder 2"/>
          <p:cNvSpPr>
            <a:spLocks noGrp="1"/>
          </p:cNvSpPr>
          <p:nvPr>
            <p:ph idx="1"/>
          </p:nvPr>
        </p:nvSpPr>
        <p:spPr/>
        <p:txBody>
          <a:bodyPr/>
          <a:lstStyle/>
          <a:p>
            <a:r>
              <a:rPr lang="en-US" dirty="0" smtClean="0"/>
              <a:t>A HARMONIOUS RELATIONSHIP WOULD EMERGE IN WHICH MAN AND MACHINE COLLABORATED AMPLIFYING THEOR RESPECTIVE CAPABILITIES  SHARING CONTROL AND ULTIMATELY SERVING HUMAN GOOD. CONTROL AND DECISION MAKING WOULD BE THROUGH CONSTANT FEEDBACK LOOPS.</a:t>
            </a:r>
          </a:p>
          <a:p>
            <a:endParaRPr lang="en-US" dirty="0"/>
          </a:p>
        </p:txBody>
      </p:sp>
    </p:spTree>
    <p:extLst>
      <p:ext uri="{BB962C8B-B14F-4D97-AF65-F5344CB8AC3E}">
        <p14:creationId xmlns:p14="http://schemas.microsoft.com/office/powerpoint/2010/main" val="2965301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JOSEPH LICKLIDER- VISIONARY ENGINEER</a:t>
            </a:r>
            <a:endParaRPr lang="en-US" b="1" dirty="0"/>
          </a:p>
        </p:txBody>
      </p:sp>
      <p:sp>
        <p:nvSpPr>
          <p:cNvPr id="3" name="Content Placeholder 2"/>
          <p:cNvSpPr>
            <a:spLocks noGrp="1"/>
          </p:cNvSpPr>
          <p:nvPr>
            <p:ph idx="1"/>
          </p:nvPr>
        </p:nvSpPr>
        <p:spPr/>
        <p:txBody>
          <a:bodyPr>
            <a:normAutofit fontScale="92500"/>
          </a:bodyPr>
          <a:lstStyle/>
          <a:p>
            <a:endParaRPr lang="en-US" dirty="0" smtClean="0"/>
          </a:p>
          <a:p>
            <a:r>
              <a:rPr lang="en-US" dirty="0" smtClean="0"/>
              <a:t>LICKLIDER WORKED AT MIT AND WORKED FOR VARIOUS US GOVT PROJECTS.  HIS CONTRIBUTION TO THE DEVELOPMENT OF MODERN DAY COMPUTING WAS MORE IN THE REALM OF IDEAS THAN INVENTIONS.</a:t>
            </a:r>
          </a:p>
          <a:p>
            <a:endParaRPr lang="en-US" dirty="0"/>
          </a:p>
          <a:p>
            <a:r>
              <a:rPr lang="en-US" dirty="0" smtClean="0"/>
              <a:t>THROUGH HIS RE-IMAGINATION OF THE MAN-MACHINE RELATIONSHIP HE FORESAW THE DEVT OF GRAPHICAL COMPUTING, POIN AND CLICK INTERFACES, E-COMMERCE, ONLINE BANKING ALL ON AN INFRASTRUCTURE OF NETWORKED COMPUTERS. EARLY PIONEER OF CYBERNETICS AND AI.</a:t>
            </a:r>
            <a:endParaRPr lang="en-US" dirty="0"/>
          </a:p>
        </p:txBody>
      </p:sp>
    </p:spTree>
    <p:extLst>
      <p:ext uri="{BB962C8B-B14F-4D97-AF65-F5344CB8AC3E}">
        <p14:creationId xmlns:p14="http://schemas.microsoft.com/office/powerpoint/2010/main" val="1271551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3010"/>
            <a:ext cx="8229600" cy="818677"/>
          </a:xfrm>
        </p:spPr>
        <p:txBody>
          <a:bodyPr>
            <a:normAutofit fontScale="90000"/>
          </a:bodyPr>
          <a:lstStyle/>
          <a:p>
            <a:r>
              <a:rPr lang="en-US" dirty="0" smtClean="0"/>
              <a:t>MAN-COMPUTER SYMBIOSIS-JCR LICKLIDER  (1960)</a:t>
            </a:r>
            <a:endParaRPr lang="en-US" dirty="0"/>
          </a:p>
        </p:txBody>
      </p:sp>
      <p:sp>
        <p:nvSpPr>
          <p:cNvPr id="3" name="Content Placeholder 2"/>
          <p:cNvSpPr>
            <a:spLocks noGrp="1"/>
          </p:cNvSpPr>
          <p:nvPr>
            <p:ph idx="1"/>
          </p:nvPr>
        </p:nvSpPr>
        <p:spPr/>
        <p:txBody>
          <a:bodyPr>
            <a:normAutofit lnSpcReduction="10000"/>
          </a:bodyPr>
          <a:lstStyle/>
          <a:p>
            <a:r>
              <a:rPr lang="en-US" dirty="0" smtClean="0"/>
              <a:t> IN THIS SEMINAL ARTICLE THE MAIN BLUEPRINT WAS LAID OUT FOR THE MAN-MACHINE SYMBIOSIS THAT WAS TO ACHIEVED THROUGH THE COMBINED ADVANCES IN COMPUTING, NETWORKING AND AI</a:t>
            </a:r>
          </a:p>
          <a:p>
            <a:endParaRPr lang="en-US" dirty="0"/>
          </a:p>
          <a:p>
            <a:r>
              <a:rPr lang="en-US" dirty="0" smtClean="0"/>
              <a:t>MAIN AIMS- TO LET COMPUTERS FACILITATE FORMULATIVE THINKING AS THEY NOW FACILITATE THE SOLUTION OF FORMULATED PROBLEMS</a:t>
            </a:r>
          </a:p>
          <a:p>
            <a:r>
              <a:rPr lang="en-US" dirty="0" smtClean="0"/>
              <a:t>B) TO ENABLE MEN AND COMPUTERS TO COOPERATE IN DECISION MAKING AND CONTROLLING COMPLEX SITUATIONS WITHOUT INFLEXIBLE DEPENDENCE AND PREDETERMINED PROGRAMMES.</a:t>
            </a:r>
            <a:endParaRPr lang="en-US" dirty="0"/>
          </a:p>
        </p:txBody>
      </p:sp>
    </p:spTree>
    <p:extLst>
      <p:ext uri="{BB962C8B-B14F-4D97-AF65-F5344CB8AC3E}">
        <p14:creationId xmlns:p14="http://schemas.microsoft.com/office/powerpoint/2010/main" val="3653567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GOALS OF THE NEW SYMBIOTIC RELATIONSHIP</a:t>
            </a:r>
            <a:endParaRPr lang="en-US" b="1" dirty="0"/>
          </a:p>
        </p:txBody>
      </p:sp>
      <p:sp>
        <p:nvSpPr>
          <p:cNvPr id="3" name="Content Placeholder 2"/>
          <p:cNvSpPr>
            <a:spLocks noGrp="1"/>
          </p:cNvSpPr>
          <p:nvPr>
            <p:ph idx="1"/>
          </p:nvPr>
        </p:nvSpPr>
        <p:spPr/>
        <p:txBody>
          <a:bodyPr/>
          <a:lstStyle/>
          <a:p>
            <a:endParaRPr lang="en-US" dirty="0" smtClean="0"/>
          </a:p>
          <a:p>
            <a:r>
              <a:rPr lang="en-US" dirty="0" smtClean="0"/>
              <a:t>ACC TO LICKLIDER IN THE NEW MAN-MACHINE COLLABORATION, MEN WILL SET GOALS, FORMULATE THE HYPOTHESIS, DETERMINE THE CRITERIA AND EVALUATE THE PERFORMANCE.</a:t>
            </a:r>
          </a:p>
          <a:p>
            <a:endParaRPr lang="en-US" dirty="0"/>
          </a:p>
          <a:p>
            <a:r>
              <a:rPr lang="en-US" dirty="0" smtClean="0"/>
              <a:t>COMPUTING MACHINES WILL DO THE ROUTINIZABLE JOBS THAT MUST BE DONE TO PREPARE THE WAY FOR INSIGHTS AND DECISIONS IN TECHNICAL AND SCIENTIFIC THINKING.</a:t>
            </a:r>
            <a:endParaRPr lang="en-US" dirty="0"/>
          </a:p>
        </p:txBody>
      </p:sp>
    </p:spTree>
    <p:extLst>
      <p:ext uri="{BB962C8B-B14F-4D97-AF65-F5344CB8AC3E}">
        <p14:creationId xmlns:p14="http://schemas.microsoft.com/office/powerpoint/2010/main" val="661026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CRITICAL LEAP IN THE COMPUTER’S ACTIVITIES</a:t>
            </a:r>
            <a:endParaRPr lang="en-US" b="1" dirty="0"/>
          </a:p>
        </p:txBody>
      </p:sp>
      <p:sp>
        <p:nvSpPr>
          <p:cNvPr id="3" name="Content Placeholder 2"/>
          <p:cNvSpPr>
            <a:spLocks noGrp="1"/>
          </p:cNvSpPr>
          <p:nvPr>
            <p:ph idx="1"/>
          </p:nvPr>
        </p:nvSpPr>
        <p:spPr/>
        <p:txBody>
          <a:bodyPr>
            <a:normAutofit lnSpcReduction="10000"/>
          </a:bodyPr>
          <a:lstStyle/>
          <a:p>
            <a:endParaRPr lang="en-US" dirty="0" smtClean="0"/>
          </a:p>
          <a:p>
            <a:r>
              <a:rPr lang="en-US" dirty="0" smtClean="0"/>
              <a:t>AT THAT POINT IT WAS RECOGNIZED THAT  COMPUTERS THOUGH ENDOWED WITH SPEED WERE CONSTRAINED TO PERFORM ONLY ONE OR FEW ELEMENTARY OPERATIONS AT A TIME.</a:t>
            </a:r>
          </a:p>
          <a:p>
            <a:r>
              <a:rPr lang="en-US" dirty="0" smtClean="0"/>
              <a:t>MEN ON THE OTHER HAND HAD NERVOUS SYSTEMS THAT HAVE MANY PARALLEL AND ACTIVE CHANNELS. MEN ARE FELXIBLE, CAPABLE OF PROGRAMMING THEMSELVES CONTINGENTLY ON THE BASIS OF NEWLY RECEIVED INFORMATION.</a:t>
            </a:r>
          </a:p>
          <a:p>
            <a:endParaRPr lang="en-US" dirty="0"/>
          </a:p>
          <a:p>
            <a:pPr marL="0" indent="0">
              <a:buNone/>
            </a:pPr>
            <a:r>
              <a:rPr lang="en-US" dirty="0" smtClean="0"/>
              <a:t>COMPUTING MACHINES WERE RESTRAINED BY THEIR PRE-PROGRAMMING.</a:t>
            </a:r>
            <a:endParaRPr lang="en-US" dirty="0"/>
          </a:p>
        </p:txBody>
      </p:sp>
    </p:spTree>
    <p:extLst>
      <p:ext uri="{BB962C8B-B14F-4D97-AF65-F5344CB8AC3E}">
        <p14:creationId xmlns:p14="http://schemas.microsoft.com/office/powerpoint/2010/main" val="22034017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b="1" dirty="0"/>
              <a:t>HOW COULD THESE CONSTRAINTS BE </a:t>
            </a:r>
            <a:r>
              <a:rPr lang="en-US" b="1" dirty="0" smtClean="0"/>
              <a:t>ADDRESSED </a:t>
            </a:r>
            <a:r>
              <a:rPr lang="en-US" dirty="0" smtClean="0"/>
              <a:t>?</a:t>
            </a:r>
            <a:endParaRPr lang="en-US" dirty="0"/>
          </a:p>
        </p:txBody>
      </p:sp>
      <p:sp>
        <p:nvSpPr>
          <p:cNvPr id="3" name="Content Placeholder 2"/>
          <p:cNvSpPr>
            <a:spLocks noGrp="1"/>
          </p:cNvSpPr>
          <p:nvPr>
            <p:ph idx="1"/>
          </p:nvPr>
        </p:nvSpPr>
        <p:spPr/>
        <p:txBody>
          <a:bodyPr/>
          <a:lstStyle/>
          <a:p>
            <a:endParaRPr lang="en-US" dirty="0" smtClean="0"/>
          </a:p>
          <a:p>
            <a:r>
              <a:rPr lang="en-US" dirty="0" smtClean="0"/>
              <a:t>FIRST THE PRESENT SET OF THE COMPUTER’S ACTIVITIES – CALCULATING, DATA PROCESSING, INFORMATION STORAGE AND RETRIEVAL HAD TO BE SPEEDED UP AND ENHANCED</a:t>
            </a:r>
          </a:p>
          <a:p>
            <a:endParaRPr lang="en-US" dirty="0"/>
          </a:p>
          <a:p>
            <a:r>
              <a:rPr lang="en-US" dirty="0" smtClean="0"/>
              <a:t>BUT MORE IMPORTANTLY NEW INNOVATIONS HAD TO BE MADE IN WHICH THE COMPUTER COULD PLAY A MORE CRITICAL ROLE IN EXTRAPOLATING AND INTERPRETING DATA, PROBLEM SOLVING AND DECISION MAKING.</a:t>
            </a:r>
            <a:endParaRPr lang="en-US" dirty="0"/>
          </a:p>
        </p:txBody>
      </p:sp>
    </p:spTree>
    <p:extLst>
      <p:ext uri="{BB962C8B-B14F-4D97-AF65-F5344CB8AC3E}">
        <p14:creationId xmlns:p14="http://schemas.microsoft.com/office/powerpoint/2010/main" val="3337703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TO EXPECT FROM THE NEW COMPUTERS</a:t>
            </a:r>
            <a:r>
              <a:rPr lang="en-US" dirty="0" smtClean="0"/>
              <a:t>?</a:t>
            </a:r>
            <a:endParaRPr lang="en-US" dirty="0"/>
          </a:p>
        </p:txBody>
      </p:sp>
      <p:sp>
        <p:nvSpPr>
          <p:cNvPr id="3" name="Content Placeholder 2"/>
          <p:cNvSpPr>
            <a:spLocks noGrp="1"/>
          </p:cNvSpPr>
          <p:nvPr>
            <p:ph idx="1"/>
          </p:nvPr>
        </p:nvSpPr>
        <p:spPr/>
        <p:txBody>
          <a:bodyPr/>
          <a:lstStyle/>
          <a:p>
            <a:endParaRPr lang="en-US" dirty="0" smtClean="0"/>
          </a:p>
          <a:p>
            <a:r>
              <a:rPr lang="en-US" dirty="0" smtClean="0"/>
              <a:t>RADICAL CHANGE IN THE INFORMATION PROCESSING FUNCTIONS OF THE COMPUTER- CONVERTING HYPOTHESES INTO TESTABLE MODELS  AGAINST DATA, ANSWER QUESTIONS, SIMULATE MODELS AND MECHANISMS, CARRY OUT THE PROCEDURES AND DISPLAY THE RESULTS.</a:t>
            </a:r>
          </a:p>
          <a:p>
            <a:endParaRPr lang="en-US" dirty="0"/>
          </a:p>
          <a:p>
            <a:r>
              <a:rPr lang="en-US" dirty="0" smtClean="0"/>
              <a:t>ALSO SERVE AS A STATISTICAL INFERENCE, DECSION THEORY, OR GAME THEORY MACHINE TO MAKE ELEMENTARY EVALUATIONS AND SUGGESTED COURSE OF ACTIONS.</a:t>
            </a:r>
            <a:endParaRPr lang="en-US" dirty="0"/>
          </a:p>
          <a:p>
            <a:endParaRPr lang="en-US" dirty="0"/>
          </a:p>
        </p:txBody>
      </p:sp>
    </p:spTree>
    <p:extLst>
      <p:ext uri="{BB962C8B-B14F-4D97-AF65-F5344CB8AC3E}">
        <p14:creationId xmlns:p14="http://schemas.microsoft.com/office/powerpoint/2010/main" val="31774463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JOSEPH LICKLIDER’S LEGACY</a:t>
            </a:r>
            <a:endParaRPr lang="en-US" dirty="0"/>
          </a:p>
        </p:txBody>
      </p:sp>
      <p:sp>
        <p:nvSpPr>
          <p:cNvPr id="3" name="Content Placeholder 2"/>
          <p:cNvSpPr>
            <a:spLocks noGrp="1"/>
          </p:cNvSpPr>
          <p:nvPr>
            <p:ph idx="1"/>
          </p:nvPr>
        </p:nvSpPr>
        <p:spPr/>
        <p:txBody>
          <a:bodyPr>
            <a:normAutofit lnSpcReduction="10000"/>
          </a:bodyPr>
          <a:lstStyle/>
          <a:p>
            <a:r>
              <a:rPr lang="en-US" dirty="0" smtClean="0"/>
              <a:t> LICKLIDER WAS THE FIRST DIRECTOR OF THE INFORMATION PROCESSING TECHNIQUES OFFICE AT THE PENTAGON. AS HEAD OF THE IPTO- FROM 1962- 1964 LICKLIDER INITIATED 3 IMP DEVELOPMENTS IN IN INFORMATION TECHNOLOGY-</a:t>
            </a:r>
          </a:p>
          <a:p>
            <a:endParaRPr lang="en-US" dirty="0"/>
          </a:p>
          <a:p>
            <a:r>
              <a:rPr lang="en-US" dirty="0" smtClean="0"/>
              <a:t>1) THE CREATION OF COMPUTER SCIENCE DEPTS IN ALL MAJOR US UNIVS. 2) TIME SHARING 3 ) NETWORKING.</a:t>
            </a:r>
          </a:p>
          <a:p>
            <a:endParaRPr lang="en-US" dirty="0"/>
          </a:p>
          <a:p>
            <a:r>
              <a:rPr lang="en-US" dirty="0" smtClean="0"/>
              <a:t>BY THE LATE 1960S HE PROMOTED THE IDEA OF A NETWORK OF NETWORKS LEADING TO THE FORMATION OF THE INTERNET IN THE 1960S</a:t>
            </a:r>
          </a:p>
          <a:p>
            <a:endParaRPr lang="en-US" dirty="0"/>
          </a:p>
          <a:p>
            <a:endParaRPr lang="en-US" dirty="0"/>
          </a:p>
        </p:txBody>
      </p:sp>
    </p:spTree>
    <p:extLst>
      <p:ext uri="{BB962C8B-B14F-4D97-AF65-F5344CB8AC3E}">
        <p14:creationId xmlns:p14="http://schemas.microsoft.com/office/powerpoint/2010/main" val="2558050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OUR IMAGINATION OF TECH UTOPIAS TODAY</a:t>
            </a:r>
            <a:r>
              <a:rPr lang="en-US" dirty="0" smtClean="0"/>
              <a:t>.</a:t>
            </a:r>
            <a:endParaRPr lang="en-US" dirty="0"/>
          </a:p>
        </p:txBody>
      </p:sp>
      <p:sp>
        <p:nvSpPr>
          <p:cNvPr id="3" name="Content Placeholder 2"/>
          <p:cNvSpPr>
            <a:spLocks noGrp="1"/>
          </p:cNvSpPr>
          <p:nvPr>
            <p:ph idx="1"/>
          </p:nvPr>
        </p:nvSpPr>
        <p:spPr/>
        <p:txBody>
          <a:bodyPr/>
          <a:lstStyle/>
          <a:p>
            <a:endParaRPr lang="en-US" dirty="0" smtClean="0"/>
          </a:p>
          <a:p>
            <a:r>
              <a:rPr lang="en-US" dirty="0" smtClean="0"/>
              <a:t>MOST MODERN COUNTRIES OF THE WORLD TODAY SHARE A DISTINCTIVELY POSITIVE VIEW OF TECHNOLOGY AND INVEST MILLIONS OF DOLLARS IN RESEARCH, INNOVATION AND DISSEMINATION OF TECHNOLOGY. PARTICULARY DIGITAL TECHNOLOGY- WHY?? </a:t>
            </a:r>
            <a:endParaRPr lang="en-US" dirty="0"/>
          </a:p>
        </p:txBody>
      </p:sp>
    </p:spTree>
    <p:extLst>
      <p:ext uri="{BB962C8B-B14F-4D97-AF65-F5344CB8AC3E}">
        <p14:creationId xmlns:p14="http://schemas.microsoft.com/office/powerpoint/2010/main" val="27386260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a:t>
            </a:r>
            <a:r>
              <a:rPr lang="en-US" dirty="0" smtClean="0"/>
              <a:t> KEY COMPONENTS OF THE VISION OF THE HUMAN-MACHINE SYMBIOSIS</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endParaRPr lang="en-US" dirty="0"/>
          </a:p>
          <a:p>
            <a:r>
              <a:rPr lang="en-US" dirty="0" smtClean="0"/>
              <a:t>THE RADICAL CHANGE IN THE FUNCTIONS OF THE COMPUTER</a:t>
            </a:r>
          </a:p>
          <a:p>
            <a:endParaRPr lang="en-US" dirty="0"/>
          </a:p>
          <a:p>
            <a:r>
              <a:rPr lang="en-US" dirty="0" smtClean="0"/>
              <a:t>DEVISING GRAPHICAL INTERFACE </a:t>
            </a:r>
          </a:p>
          <a:p>
            <a:endParaRPr lang="en-US" dirty="0"/>
          </a:p>
          <a:p>
            <a:r>
              <a:rPr lang="en-US" dirty="0" smtClean="0"/>
              <a:t>DEVELOPING THE IDEA OF THE NETWORKED PC</a:t>
            </a:r>
          </a:p>
          <a:p>
            <a:endParaRPr lang="en-US" dirty="0"/>
          </a:p>
          <a:p>
            <a:r>
              <a:rPr lang="en-US" dirty="0" smtClean="0"/>
              <a:t>ALL THESE IDEAS WOULD COME TOGETHER IN THE WORK OF ANOTHER VISIONARY DOUGLAS ENGELBART.</a:t>
            </a:r>
            <a:endParaRPr lang="en-US" dirty="0"/>
          </a:p>
        </p:txBody>
      </p:sp>
    </p:spTree>
    <p:extLst>
      <p:ext uri="{BB962C8B-B14F-4D97-AF65-F5344CB8AC3E}">
        <p14:creationId xmlns:p14="http://schemas.microsoft.com/office/powerpoint/2010/main" val="2689893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HUMAN MACHINE INTERFACE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HISTORICALLY MACHINES HAD ONLY HANDLED MATERIALS OR GENERATED POWER, BUT NOW BY ADDING INFORMATION IT BECAME POSSIBLE TO CONTROL THEIR ACTIONS BY PROGRAMMING THEM.</a:t>
            </a:r>
          </a:p>
          <a:p>
            <a:endParaRPr lang="en-US" dirty="0"/>
          </a:p>
          <a:p>
            <a:r>
              <a:rPr lang="en-US" dirty="0" smtClean="0"/>
              <a:t>ENGELBARTS’S IDEAS WERE TAKEN OVER AND DEVELOPED BY A NEW GROUP OF ENGINEERS AND SCIENTISTS WHO DEVELOPED THE CONCEPT OF ARTIFICIAL INTELLIGENCE. HE WAS THE PIONEER OF THE IDEA OF MIND AUGMENTATION.</a:t>
            </a:r>
          </a:p>
          <a:p>
            <a:endParaRPr lang="en-US" dirty="0"/>
          </a:p>
          <a:p>
            <a:r>
              <a:rPr lang="en-US" dirty="0" smtClean="0"/>
              <a:t>THE FIRST GOLDEN YEARS OF AI WERE BETWEEN 1963-1969 WHEN HUGE PROGRESS WAS MADE IN AREAS SUCH AS SPEECH, VISION, AND LANGUAGE UNDERSTANDING. THESE WERE ALSO THE YEARS WHEN THE YOUTH COUNTER0CULTURE TOOK SHAPE AND PEAKED.</a:t>
            </a:r>
            <a:endParaRPr lang="en-US" dirty="0"/>
          </a:p>
        </p:txBody>
      </p:sp>
    </p:spTree>
    <p:extLst>
      <p:ext uri="{BB962C8B-B14F-4D97-AF65-F5344CB8AC3E}">
        <p14:creationId xmlns:p14="http://schemas.microsoft.com/office/powerpoint/2010/main" val="34904827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MOTHER OF ALL DEMOS</a:t>
            </a:r>
            <a:endParaRPr lang="en-US" dirty="0"/>
          </a:p>
        </p:txBody>
      </p:sp>
      <p:sp>
        <p:nvSpPr>
          <p:cNvPr id="3" name="Content Placeholder 2"/>
          <p:cNvSpPr>
            <a:spLocks noGrp="1"/>
          </p:cNvSpPr>
          <p:nvPr>
            <p:ph idx="1"/>
          </p:nvPr>
        </p:nvSpPr>
        <p:spPr/>
        <p:txBody>
          <a:bodyPr/>
          <a:lstStyle/>
          <a:p>
            <a:r>
              <a:rPr lang="en-US" dirty="0" smtClean="0"/>
              <a:t>NAME RETROACTIVELY GIVEN TO A LANDMARK COMPUTER DEMO GIVEN AT THE ASSOCIATION FOR COMPUTING CONFERENCE IN SAN FRANCISCO ON THE 9</a:t>
            </a:r>
            <a:r>
              <a:rPr lang="en-US" baseline="30000" dirty="0" smtClean="0"/>
              <a:t>TH</a:t>
            </a:r>
            <a:r>
              <a:rPr lang="en-US" dirty="0" smtClean="0"/>
              <a:t> OF DECEMBER 1968.</a:t>
            </a:r>
          </a:p>
          <a:p>
            <a:endParaRPr lang="en-US" dirty="0"/>
          </a:p>
          <a:p>
            <a:r>
              <a:rPr lang="en-US" dirty="0" smtClean="0"/>
              <a:t>THE LIVE DEMO FEATURED FOR THE FIRST TIME- INTRODUCTION OF COMPLETE COMPUTER HARDWARE AND SOFTWARE SYSTEM CALLED THE ON-LINE SYSTEM OR NLS. THE 90 MINUTE DEMO SHOWED ALL THE FUNDAMENTAL ELEMENTS OF MODERN PERSONAL COMPUTING:</a:t>
            </a:r>
            <a:endParaRPr lang="en-US" dirty="0"/>
          </a:p>
        </p:txBody>
      </p:sp>
    </p:spTree>
    <p:extLst>
      <p:ext uri="{BB962C8B-B14F-4D97-AF65-F5344CB8AC3E}">
        <p14:creationId xmlns:p14="http://schemas.microsoft.com/office/powerpoint/2010/main" val="26869304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MOTHER OF ALL DEMOS</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dirty="0" smtClean="0"/>
              <a:t>1) WINDOWS</a:t>
            </a:r>
          </a:p>
          <a:p>
            <a:r>
              <a:rPr lang="en-US" dirty="0" smtClean="0"/>
              <a:t>2) HYPERTEXT,</a:t>
            </a:r>
          </a:p>
          <a:p>
            <a:r>
              <a:rPr lang="en-US" dirty="0" smtClean="0"/>
              <a:t>3) GRAPHICS,</a:t>
            </a:r>
          </a:p>
          <a:p>
            <a:r>
              <a:rPr lang="en-US" dirty="0" smtClean="0"/>
              <a:t>4) EFFICIENT NAVIGATION AND COMMAND INPUTS</a:t>
            </a:r>
          </a:p>
          <a:p>
            <a:r>
              <a:rPr lang="en-US" dirty="0" smtClean="0"/>
              <a:t>5) VIDEO CONFERENCING</a:t>
            </a:r>
          </a:p>
          <a:p>
            <a:r>
              <a:rPr lang="en-US" dirty="0" smtClean="0"/>
              <a:t>6) WORD PROCESSING</a:t>
            </a:r>
          </a:p>
          <a:p>
            <a:r>
              <a:rPr lang="en-US" dirty="0" smtClean="0"/>
              <a:t>7) DYNAMIC FILE LINKING</a:t>
            </a:r>
          </a:p>
          <a:p>
            <a:r>
              <a:rPr lang="en-US" dirty="0" smtClean="0"/>
              <a:t>8) THE MOUSE.</a:t>
            </a:r>
          </a:p>
          <a:p>
            <a:r>
              <a:rPr lang="en-US" dirty="0" smtClean="0"/>
              <a:t>AUGMENTATION OF THE HUMAN INTELLECT AND THE IDEAL OF COLLABORATION, SHARING AND COLLECTIVE DECISION MAKING.</a:t>
            </a:r>
            <a:endParaRPr lang="en-US" dirty="0"/>
          </a:p>
        </p:txBody>
      </p:sp>
    </p:spTree>
    <p:extLst>
      <p:ext uri="{BB962C8B-B14F-4D97-AF65-F5344CB8AC3E}">
        <p14:creationId xmlns:p14="http://schemas.microsoft.com/office/powerpoint/2010/main" val="5465708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ENGELBART’S VISION</a:t>
            </a:r>
            <a:endParaRPr lang="en-US" dirty="0"/>
          </a:p>
        </p:txBody>
      </p:sp>
      <p:sp>
        <p:nvSpPr>
          <p:cNvPr id="3" name="Content Placeholder 2"/>
          <p:cNvSpPr>
            <a:spLocks noGrp="1"/>
          </p:cNvSpPr>
          <p:nvPr>
            <p:ph idx="1"/>
          </p:nvPr>
        </p:nvSpPr>
        <p:spPr/>
        <p:txBody>
          <a:bodyPr>
            <a:normAutofit fontScale="92500"/>
          </a:bodyPr>
          <a:lstStyle/>
          <a:p>
            <a:endParaRPr lang="en-US" dirty="0" smtClean="0"/>
          </a:p>
          <a:p>
            <a:r>
              <a:rPr lang="en-US" dirty="0" smtClean="0"/>
              <a:t>ALTHOUG ENGELBART WAS NOT PART OF THE STUDENT MOVEMENT AND IN FACT BEGAN RESEARCH IN US GOVT DEFENSE LABS ENGELBART WAS NOT INTERESTED IN THE MILITARY OR DEFENSE ASPECTS OF COMPUTER RESEARCH.</a:t>
            </a:r>
          </a:p>
          <a:p>
            <a:endParaRPr lang="en-US" dirty="0"/>
          </a:p>
          <a:p>
            <a:r>
              <a:rPr lang="en-US" dirty="0" smtClean="0"/>
              <a:t>HE WASN’T THINKING OF ANALYZING DATA ON NUCLEAR FISSION BUT TO HELP ORDINARY PEOPLE WORK BETTER ON INTELLECTUAL TASKS –ANALYZING DATA, WRITING MEMOS, LOOKING UP INFORMATION, COMMUNICATING WITH OTHERS AND WORK COLLABORATIVELY TO SOLVE DIFFICULT PROBLEMS.</a:t>
            </a:r>
            <a:endParaRPr lang="en-US" dirty="0"/>
          </a:p>
        </p:txBody>
      </p:sp>
    </p:spTree>
    <p:extLst>
      <p:ext uri="{BB962C8B-B14F-4D97-AF65-F5344CB8AC3E}">
        <p14:creationId xmlns:p14="http://schemas.microsoft.com/office/powerpoint/2010/main" val="31977486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MOVE FROM MILITARY TO THE CIVILIAN USES OF COMPUTING</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dirty="0" smtClean="0"/>
              <a:t>IT WAS ENGLEBART’S VISION OF USING COMPUTING TECHNOLOGY TO ENHANCE THE LIVES OF COMMON FOLKS THAT INSPIRED A WHOLE GENERATION OF AMERICAN YOUTH WHO WERE INSPIRED BY THE IDEALS OF THE STUDENT PROTESTS AND THE COUNTERCULTURE AND SAW IN THE PC THE ROUTE TO A NEW TECH UTOPIA.</a:t>
            </a:r>
          </a:p>
          <a:p>
            <a:endParaRPr lang="en-US" dirty="0"/>
          </a:p>
          <a:p>
            <a:r>
              <a:rPr lang="en-US" dirty="0" smtClean="0"/>
              <a:t>SOON AFTER DOUGLAS ENGLEBART’S MOTHER OF ALL DEMO, ENGINEERING STUDENTS FROM CAMPUSES ALL OVER BEGAN ANOTHER REVOLUTION.</a:t>
            </a:r>
            <a:endParaRPr lang="en-US" dirty="0"/>
          </a:p>
        </p:txBody>
      </p:sp>
    </p:spTree>
    <p:extLst>
      <p:ext uri="{BB962C8B-B14F-4D97-AF65-F5344CB8AC3E}">
        <p14:creationId xmlns:p14="http://schemas.microsoft.com/office/powerpoint/2010/main" val="22458225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HOMEBREW COMPUTER CLUB 1975</a:t>
            </a:r>
            <a:endParaRPr lang="en-US" dirty="0"/>
          </a:p>
        </p:txBody>
      </p:sp>
      <p:sp>
        <p:nvSpPr>
          <p:cNvPr id="3" name="Content Placeholder 2"/>
          <p:cNvSpPr>
            <a:spLocks noGrp="1"/>
          </p:cNvSpPr>
          <p:nvPr>
            <p:ph idx="1"/>
          </p:nvPr>
        </p:nvSpPr>
        <p:spPr/>
        <p:txBody>
          <a:bodyPr>
            <a:normAutofit fontScale="92500"/>
          </a:bodyPr>
          <a:lstStyle/>
          <a:p>
            <a:endParaRPr lang="en-US" dirty="0" smtClean="0"/>
          </a:p>
          <a:p>
            <a:r>
              <a:rPr lang="en-US" dirty="0" smtClean="0"/>
              <a:t>YOUNG ENGINEERS GOT TOGETHER IN GROUPS AND BEGAN TO MAKE THEIR OWN PCS IN GARAGES AND SHEDS- TRADE PARTS AND CIRCUITS AND INFORMATION PERTAINING TO TO DIY CONSTRUCTION OF COMPUTING DEVICES. </a:t>
            </a:r>
          </a:p>
          <a:p>
            <a:r>
              <a:rPr lang="en-US" dirty="0" smtClean="0"/>
              <a:t>STARTED BY GORDON FRENCH AND FRED MOORE IN THE COMMUNITY COMPUTER CENTRE AT MENLO PARK.</a:t>
            </a:r>
          </a:p>
          <a:p>
            <a:endParaRPr lang="en-US" dirty="0"/>
          </a:p>
          <a:p>
            <a:r>
              <a:rPr lang="en-US" dirty="0" smtClean="0"/>
              <a:t>THEY WERE INTERESTED IN MAINTAINING A REGULAR OPEN FORUM FOR PEOPLE TO GET TOGETHER TO WORK ON MAKING COMPUTERS ACCESSIBLE TO EVERYONE.</a:t>
            </a:r>
            <a:endParaRPr lang="en-US" dirty="0"/>
          </a:p>
        </p:txBody>
      </p:sp>
    </p:spTree>
    <p:extLst>
      <p:ext uri="{BB962C8B-B14F-4D97-AF65-F5344CB8AC3E}">
        <p14:creationId xmlns:p14="http://schemas.microsoft.com/office/powerpoint/2010/main" val="31134759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THE SUBVERSION OF TECH UTOPIAN IDEALS BY COMMERCE AND POLITICS</a:t>
            </a:r>
            <a:endParaRPr lang="en-US" sz="2800" dirty="0"/>
          </a:p>
        </p:txBody>
      </p:sp>
      <p:sp>
        <p:nvSpPr>
          <p:cNvPr id="3" name="Content Placeholder 2"/>
          <p:cNvSpPr>
            <a:spLocks noGrp="1"/>
          </p:cNvSpPr>
          <p:nvPr>
            <p:ph idx="1"/>
          </p:nvPr>
        </p:nvSpPr>
        <p:spPr/>
        <p:txBody>
          <a:bodyPr>
            <a:normAutofit fontScale="92500"/>
          </a:bodyPr>
          <a:lstStyle/>
          <a:p>
            <a:endParaRPr lang="en-US" dirty="0" smtClean="0"/>
          </a:p>
          <a:p>
            <a:r>
              <a:rPr lang="en-US" dirty="0" smtClean="0"/>
              <a:t>TODAY IT IS OFTEN SAID THAT SILICON VALLEY DESTROYED ITS OWN DREAM OF TECH UTOPIAS, DRIVEN BY THE IDEAS OF FREEDOM, SELF EXPRESSION, COLLABORATION AND SHARING BY ALIGNING WITH FORCES OF TECHNOLOGICAL MONOPOLIES, SUPRRESSION OF FREEDOM OF SPEECH, BREACHING PRIVACY AND ALLOWING US TO BE MANIPULATED BY CORPORATIONS AND GOVERNMENTS.</a:t>
            </a:r>
          </a:p>
          <a:p>
            <a:endParaRPr lang="en-US" dirty="0"/>
          </a:p>
          <a:p>
            <a:r>
              <a:rPr lang="en-US" dirty="0" smtClean="0"/>
              <a:t>THE TECH –UTOPIA OF THE 60S IS BEING REPLACED BY THE NEW TECH DYSTOPIAS OF THE 21</a:t>
            </a:r>
            <a:r>
              <a:rPr lang="en-US" baseline="30000" dirty="0" smtClean="0"/>
              <a:t>ST</a:t>
            </a:r>
            <a:r>
              <a:rPr lang="en-US" dirty="0" smtClean="0"/>
              <a:t> CENTURY.</a:t>
            </a:r>
          </a:p>
        </p:txBody>
      </p:sp>
    </p:spTree>
    <p:extLst>
      <p:ext uri="{BB962C8B-B14F-4D97-AF65-F5344CB8AC3E}">
        <p14:creationId xmlns:p14="http://schemas.microsoft.com/office/powerpoint/2010/main" val="163420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ARE THE REASONS FOR THIS OPTIMISM?</a:t>
            </a:r>
            <a:br>
              <a:rPr lang="en-US" b="1" dirty="0" smtClean="0"/>
            </a:b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THE BELIEF THAT TECHNOLOGY REFLECTS AND ENCOURAGES THE BEST ASPECTS OF HUMAN NATURE FOSTERING COLLABORATION, SHARING, HELPFULNESS AND COMMUNITY.</a:t>
            </a:r>
          </a:p>
          <a:p>
            <a:pPr marL="0" indent="0">
              <a:buNone/>
            </a:pPr>
            <a:r>
              <a:rPr lang="en-US" dirty="0" smtClean="0"/>
              <a:t>TECHNOLOGY DEMOCRATIZES SOCIETY- THE EXPANSION OF AND ACCESS TO KNOWLEDGE TO ALL.</a:t>
            </a:r>
          </a:p>
          <a:p>
            <a:pPr marL="0" indent="0">
              <a:buNone/>
            </a:pPr>
            <a:r>
              <a:rPr lang="en-US" dirty="0" smtClean="0"/>
              <a:t>THE BROADENING OF THE FREEDON OF EXPRESSION CREATED IN THE ONLINE WORLD.</a:t>
            </a:r>
            <a:endParaRPr lang="en-US" dirty="0"/>
          </a:p>
        </p:txBody>
      </p:sp>
    </p:spTree>
    <p:extLst>
      <p:ext uri="{BB962C8B-B14F-4D97-AF65-F5344CB8AC3E}">
        <p14:creationId xmlns:p14="http://schemas.microsoft.com/office/powerpoint/2010/main" val="3009098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990600"/>
          </a:xfrm>
        </p:spPr>
        <p:txBody>
          <a:bodyPr/>
          <a:lstStyle/>
          <a:p>
            <a:r>
              <a:rPr lang="en-US" b="1" dirty="0" smtClean="0"/>
              <a:t>MORE REASONS</a:t>
            </a:r>
            <a:r>
              <a:rPr lang="en-US" dirty="0" smtClean="0"/>
              <a:t>….</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THE INTERNET IN PARTICULAR ALLOWS US TO VOICE OUR OPINIONS FREELY.</a:t>
            </a:r>
          </a:p>
          <a:p>
            <a:endParaRPr lang="en-US" dirty="0"/>
          </a:p>
          <a:p>
            <a:r>
              <a:rPr lang="en-US" dirty="0" smtClean="0"/>
              <a:t>THE REDUCTION OF INEQUALITIES OF POWER AND WEALTH. EVERYONE HAS EQUAL STATUS ON THE INTERNET.</a:t>
            </a:r>
          </a:p>
          <a:p>
            <a:r>
              <a:rPr lang="en-US" dirty="0" smtClean="0"/>
              <a:t>DIGITAL TECHNOLOGIES HAVE DELIVER BETTER SERVICES AND GIVE CONSUMERS MORE CHOICE.</a:t>
            </a:r>
            <a:endParaRPr lang="en-US" dirty="0"/>
          </a:p>
        </p:txBody>
      </p:sp>
    </p:spTree>
    <p:extLst>
      <p:ext uri="{BB962C8B-B14F-4D97-AF65-F5344CB8AC3E}">
        <p14:creationId xmlns:p14="http://schemas.microsoft.com/office/powerpoint/2010/main" val="2620062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CYBER-UTOPIANISM</a:t>
            </a:r>
            <a:endParaRPr lang="en-US" b="1" dirty="0"/>
          </a:p>
        </p:txBody>
      </p:sp>
      <p:sp>
        <p:nvSpPr>
          <p:cNvPr id="3" name="Content Placeholder 2"/>
          <p:cNvSpPr>
            <a:spLocks noGrp="1"/>
          </p:cNvSpPr>
          <p:nvPr>
            <p:ph idx="1"/>
          </p:nvPr>
        </p:nvSpPr>
        <p:spPr/>
        <p:txBody>
          <a:bodyPr>
            <a:normAutofit/>
          </a:bodyPr>
          <a:lstStyle/>
          <a:p>
            <a:endParaRPr lang="en-US" dirty="0" smtClean="0"/>
          </a:p>
          <a:p>
            <a:r>
              <a:rPr lang="en-US" dirty="0" smtClean="0"/>
              <a:t>CENTRED AROUND THE CORE BELIEF- THAT ONLINE COMMUNICATION IS EMANCIPATORY AND THE INTERNET FAVOURS THE OPPRESSED,</a:t>
            </a:r>
          </a:p>
          <a:p>
            <a:r>
              <a:rPr lang="en-US" dirty="0" smtClean="0"/>
              <a:t>THE INTERNET’S ABILITY TO NETWORK HUMAN BEINGS IS ITS LIFEBLOOD .IT FOSTERS COMMUNICATION,COLLABORATION,SHARING, HELPFULNESS, TRANSPARENCY, USABILITY AND ACCESS TO INFORMATION AND KNOWLEDGE.</a:t>
            </a:r>
            <a:endParaRPr lang="en-US" dirty="0"/>
          </a:p>
        </p:txBody>
      </p:sp>
    </p:spTree>
    <p:extLst>
      <p:ext uri="{BB962C8B-B14F-4D97-AF65-F5344CB8AC3E}">
        <p14:creationId xmlns:p14="http://schemas.microsoft.com/office/powerpoint/2010/main" val="2969555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ORIGINS OF THIS OPTIMISM</a:t>
            </a:r>
            <a:br>
              <a:rPr lang="en-US" b="1" dirty="0" smtClean="0"/>
            </a:br>
            <a:endParaRPr lang="en-US" b="1" dirty="0"/>
          </a:p>
        </p:txBody>
      </p:sp>
      <p:sp>
        <p:nvSpPr>
          <p:cNvPr id="3" name="Content Placeholder 2"/>
          <p:cNvSpPr>
            <a:spLocks noGrp="1"/>
          </p:cNvSpPr>
          <p:nvPr>
            <p:ph idx="1"/>
          </p:nvPr>
        </p:nvSpPr>
        <p:spPr/>
        <p:txBody>
          <a:bodyPr>
            <a:normAutofit/>
          </a:bodyPr>
          <a:lstStyle/>
          <a:p>
            <a:endParaRPr lang="en-US" dirty="0" smtClean="0"/>
          </a:p>
          <a:p>
            <a:r>
              <a:rPr lang="en-US" dirty="0" smtClean="0"/>
              <a:t>THE 60S COUNTERCULTURE AND THE BIRTH OF TECH/CYBER UTOPIANISM</a:t>
            </a:r>
          </a:p>
          <a:p>
            <a:endParaRPr lang="en-US" dirty="0"/>
          </a:p>
          <a:p>
            <a:r>
              <a:rPr lang="en-US" dirty="0" smtClean="0"/>
              <a:t>COUNTERCULTURE-  A MOVEMENT OF YOUNG PEOPLE IN THE US AND LATER EUROPE-OPPOSED TO THE COLD WAR STATE, AUTHORITARIANISM, VIOLENCE- AND THE CAPITALIST STATE WITH ITS MINDLESS CONSUMERISM</a:t>
            </a:r>
          </a:p>
          <a:p>
            <a:endParaRPr lang="en-US" dirty="0"/>
          </a:p>
        </p:txBody>
      </p:sp>
    </p:spTree>
    <p:extLst>
      <p:ext uri="{BB962C8B-B14F-4D97-AF65-F5344CB8AC3E}">
        <p14:creationId xmlns:p14="http://schemas.microsoft.com/office/powerpoint/2010/main" val="3115074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1963-8 – STUDENTS PROTESTS AND SPREAD OF THE COUNTERCULTURE</a:t>
            </a:r>
            <a:endParaRPr lang="en-US" b="1" dirty="0"/>
          </a:p>
        </p:txBody>
      </p:sp>
      <p:sp>
        <p:nvSpPr>
          <p:cNvPr id="3" name="Content Placeholder 2"/>
          <p:cNvSpPr>
            <a:spLocks noGrp="1"/>
          </p:cNvSpPr>
          <p:nvPr>
            <p:ph idx="1"/>
          </p:nvPr>
        </p:nvSpPr>
        <p:spPr/>
        <p:txBody>
          <a:bodyPr/>
          <a:lstStyle/>
          <a:p>
            <a:endParaRPr lang="en-US" dirty="0" smtClean="0"/>
          </a:p>
          <a:p>
            <a:r>
              <a:rPr lang="en-US" dirty="0" smtClean="0"/>
              <a:t>THESE WERE THE YEARS IN WHICH CAMPUSES ALL ACROSS THE US AND EUROPE AND EVEN JAPAN ERUPTED WITH STUDENT PROTESTS. THESE STUDENT MOVEMENTS WERE AGAINST ALL FORMS OF AUTHORITARIANISM AND VIOLENCE. </a:t>
            </a:r>
          </a:p>
          <a:p>
            <a:endParaRPr lang="en-US" dirty="0"/>
          </a:p>
          <a:p>
            <a:pPr marL="0" indent="0">
              <a:buNone/>
            </a:pPr>
            <a:r>
              <a:rPr lang="en-US" dirty="0" smtClean="0"/>
              <a:t>STUDENTS JOINED HANDS WITH OTHER ACTIVISTS FROM THE ANTI-RACE CIVIL RIGHTS MOVMENT, WITH FEMINISTS, ENVIRONMENTALISTS AND PEACE ACTIVISTS. THEY RALLIED AROUND THE VIETNAM WAR AND THE IDEALS OF FREE SPEECH.</a:t>
            </a:r>
            <a:endParaRPr lang="en-US" dirty="0"/>
          </a:p>
        </p:txBody>
      </p:sp>
    </p:spTree>
    <p:extLst>
      <p:ext uri="{BB962C8B-B14F-4D97-AF65-F5344CB8AC3E}">
        <p14:creationId xmlns:p14="http://schemas.microsoft.com/office/powerpoint/2010/main" val="3978719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WERE THEIR SPECIFIC TARGETS OF ATTACK</a:t>
            </a:r>
            <a:endParaRPr lang="en-US" b="1" dirty="0"/>
          </a:p>
        </p:txBody>
      </p:sp>
      <p:sp>
        <p:nvSpPr>
          <p:cNvPr id="3" name="Content Placeholder 2"/>
          <p:cNvSpPr>
            <a:spLocks noGrp="1"/>
          </p:cNvSpPr>
          <p:nvPr>
            <p:ph idx="1"/>
          </p:nvPr>
        </p:nvSpPr>
        <p:spPr/>
        <p:txBody>
          <a:bodyPr>
            <a:normAutofit lnSpcReduction="10000"/>
          </a:bodyPr>
          <a:lstStyle/>
          <a:p>
            <a:endParaRPr lang="en-US" dirty="0" smtClean="0"/>
          </a:p>
          <a:p>
            <a:r>
              <a:rPr lang="en-US" dirty="0" smtClean="0"/>
              <a:t>CAPITALISM, IMPERIALISM, RACISM, ANTI-SEMITISM, SEXISM AND ENVIRONMENTAL DEGRADATION.</a:t>
            </a:r>
          </a:p>
          <a:p>
            <a:endParaRPr lang="en-US" dirty="0"/>
          </a:p>
          <a:p>
            <a:r>
              <a:rPr lang="en-US" dirty="0" smtClean="0"/>
              <a:t>THEY WANTED A CHANGE IN THE SOCIAL, POLITICAL AND ECONOMIC ORDER AND ORGANIZED PROTEST, MARCHES, DEMONSTRATIONS, STRIKES, BOYCOTT OF CLASSES ETC.</a:t>
            </a:r>
          </a:p>
          <a:p>
            <a:endParaRPr lang="en-US" dirty="0"/>
          </a:p>
          <a:p>
            <a:r>
              <a:rPr lang="en-US" dirty="0" smtClean="0"/>
              <a:t>THEY REBELLED AGAINST ALL POL AND MILITARY ELITES AND AGAINST THE WAYS IN WHICH SCIENCE AND TECHNOLOGY WERE USED FOR WAR AND OPPRESSION.</a:t>
            </a:r>
          </a:p>
          <a:p>
            <a:endParaRPr lang="en-US" dirty="0"/>
          </a:p>
        </p:txBody>
      </p:sp>
    </p:spTree>
    <p:extLst>
      <p:ext uri="{BB962C8B-B14F-4D97-AF65-F5344CB8AC3E}">
        <p14:creationId xmlns:p14="http://schemas.microsoft.com/office/powerpoint/2010/main" val="18388251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334</TotalTime>
  <Words>2319</Words>
  <Application>Microsoft Office PowerPoint</Application>
  <PresentationFormat>On-screen Show (4:3)</PresentationFormat>
  <Paragraphs>188</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Clarity</vt:lpstr>
      <vt:lpstr>TECHNOLOGICAL UTOPIAS AND DYSTOPIAS</vt:lpstr>
      <vt:lpstr>WHAT IS A UTOPIA?</vt:lpstr>
      <vt:lpstr>OUR IMAGINATION OF TECH UTOPIAS TODAY.</vt:lpstr>
      <vt:lpstr>WHAT ARE THE REASONS FOR THIS OPTIMISM? </vt:lpstr>
      <vt:lpstr>MORE REASONS….</vt:lpstr>
      <vt:lpstr>CYBER-UTOPIANISM</vt:lpstr>
      <vt:lpstr>ORIGINS OF THIS OPTIMISM </vt:lpstr>
      <vt:lpstr>1963-8 – STUDENTS PROTESTS AND SPREAD OF THE COUNTERCULTURE</vt:lpstr>
      <vt:lpstr>WHAT WERE THEIR SPECIFIC TARGETS OF ATTACK</vt:lpstr>
      <vt:lpstr>CAMPUS POLITICS IN THE WEST COAST</vt:lpstr>
      <vt:lpstr>POLITICS AND TECHNOLOGICAL INNOVATION</vt:lpstr>
      <vt:lpstr>2 MAJOR STRANDS IN THE COUNTERCULTURE</vt:lpstr>
      <vt:lpstr>THE COMMUNITARIANS</vt:lpstr>
      <vt:lpstr>COUNTERCULTURE AND THE MIND</vt:lpstr>
      <vt:lpstr>THE OTHER GROUP…</vt:lpstr>
      <vt:lpstr>BUT WHAT MADE THE NEW OPTIMISM POSSIBLE?</vt:lpstr>
      <vt:lpstr>THE PC REVOLUTION</vt:lpstr>
      <vt:lpstr>THE BIRTH OF DIGITAL UTOPIANISM</vt:lpstr>
      <vt:lpstr> A NEW SOCIAL ORDER..</vt:lpstr>
      <vt:lpstr>THE CYBERNETIC VISION OF MAN AND MACHINE</vt:lpstr>
      <vt:lpstr>NEW IMAGINATIONA OF COMPUTERS AS TOOLS OF EMPOWERMENT</vt:lpstr>
      <vt:lpstr>THE SEARCH FOR HARMONY</vt:lpstr>
      <vt:lpstr>JOSEPH LICKLIDER- VISIONARY ENGINEER</vt:lpstr>
      <vt:lpstr>MAN-COMPUTER SYMBIOSIS-JCR LICKLIDER  (1960)</vt:lpstr>
      <vt:lpstr>GOALS OF THE NEW SYMBIOTIC RELATIONSHIP</vt:lpstr>
      <vt:lpstr>THE CRITICAL LEAP IN THE COMPUTER’S ACTIVITIES</vt:lpstr>
      <vt:lpstr> HOW COULD THESE CONSTRAINTS BE ADDRESSED ?</vt:lpstr>
      <vt:lpstr>WHAT TO EXPECT FROM THE NEW COMPUTERS?</vt:lpstr>
      <vt:lpstr>JOSEPH LICKLIDER’S LEGACY</vt:lpstr>
      <vt:lpstr>3 KEY COMPONENTS OF THE VISION OF THE HUMAN-MACHINE SYMBIOSIS</vt:lpstr>
      <vt:lpstr>THE HUMAN MACHINE INTERFACE</vt:lpstr>
      <vt:lpstr>THE MOTHER OF ALL DEMOS</vt:lpstr>
      <vt:lpstr>MOTHER OF ALL DEMOS</vt:lpstr>
      <vt:lpstr>ENGELBART’S VISION</vt:lpstr>
      <vt:lpstr>THE MOVE FROM MILITARY TO THE CIVILIAN USES OF COMPUTING</vt:lpstr>
      <vt:lpstr>THE HOMEBREW COMPUTER CLUB 1975</vt:lpstr>
      <vt:lpstr>THE SUBVERSION OF TECH UTOPIAN IDEALS BY COMMERCE AND POLITICS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TECHNOLOGICAL UTOPIAS AND DYSTOPIAS</dc:title>
  <dc:creator>MADHUMITA</dc:creator>
  <cp:lastModifiedBy>daiict</cp:lastModifiedBy>
  <cp:revision>57</cp:revision>
  <dcterms:created xsi:type="dcterms:W3CDTF">2017-09-25T02:26:16Z</dcterms:created>
  <dcterms:modified xsi:type="dcterms:W3CDTF">2018-11-16T06:31:40Z</dcterms:modified>
</cp:coreProperties>
</file>