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8" r:id="rId1"/>
  </p:sldMasterIdLst>
  <p:notesMasterIdLst>
    <p:notesMasterId r:id="rId28"/>
  </p:notesMasterIdLst>
  <p:sldIdLst>
    <p:sldId id="294" r:id="rId2"/>
    <p:sldId id="295" r:id="rId3"/>
    <p:sldId id="296" r:id="rId4"/>
    <p:sldId id="297" r:id="rId5"/>
    <p:sldId id="298" r:id="rId6"/>
    <p:sldId id="299"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303" r:id="rId20"/>
    <p:sldId id="300" r:id="rId21"/>
    <p:sldId id="304" r:id="rId22"/>
    <p:sldId id="306" r:id="rId23"/>
    <p:sldId id="307" r:id="rId24"/>
    <p:sldId id="301" r:id="rId25"/>
    <p:sldId id="305" r:id="rId26"/>
    <p:sldId id="308"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4" d="100"/>
          <a:sy n="74" d="100"/>
        </p:scale>
        <p:origin x="-1266" y="-24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2F6984-410B-9E40-A697-775D84772F46}" type="datetimeFigureOut">
              <a:rPr lang="en-US" smtClean="0"/>
              <a:t>13/11/2018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D10C55-FC24-634E-9A6B-E9816255FACF}" type="slidenum">
              <a:rPr lang="en-US" smtClean="0"/>
              <a:t>‹#›</a:t>
            </a:fld>
            <a:endParaRPr lang="en-US"/>
          </a:p>
        </p:txBody>
      </p:sp>
    </p:spTree>
    <p:extLst>
      <p:ext uri="{BB962C8B-B14F-4D97-AF65-F5344CB8AC3E}">
        <p14:creationId xmlns:p14="http://schemas.microsoft.com/office/powerpoint/2010/main" val="219486910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ECB4794-FF24-0847-8BA0-54B85DA6DFC8}" type="datetimeFigureOut">
              <a:rPr lang="en-US" smtClean="0"/>
              <a:t>13/11/2018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4A37A-AFC2-4A01-80A1-FC20F2C0D5BB}" type="slidenum">
              <a:rPr lang="en-US" smtClean="0"/>
              <a:pPr/>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CB4794-FF24-0847-8BA0-54B85DA6DFC8}" type="datetimeFigureOut">
              <a:rPr lang="en-US" smtClean="0"/>
              <a:t>13/11/2018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3B6F5-AA63-6A45-8EAD-6890A25B814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ECB4794-FF24-0847-8BA0-54B85DA6DFC8}" type="datetimeFigureOut">
              <a:rPr lang="en-US" smtClean="0"/>
              <a:t>13/11/2018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3B6F5-AA63-6A45-8EAD-6890A25B814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CB4794-FF24-0847-8BA0-54B85DA6DFC8}" type="datetimeFigureOut">
              <a:rPr lang="en-US" smtClean="0"/>
              <a:t>13/11/2018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3B6F5-AA63-6A45-8EAD-6890A25B814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CB4794-FF24-0847-8BA0-54B85DA6DFC8}" type="datetimeFigureOut">
              <a:rPr lang="en-US" smtClean="0"/>
              <a:t>13/11/2018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3B6F5-AA63-6A45-8EAD-6890A25B814C}"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ECB4794-FF24-0847-8BA0-54B85DA6DFC8}" type="datetimeFigureOut">
              <a:rPr lang="en-US" smtClean="0"/>
              <a:t>13/11/2018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3B6F5-AA63-6A45-8EAD-6890A25B814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ECB4794-FF24-0847-8BA0-54B85DA6DFC8}" type="datetimeFigureOut">
              <a:rPr lang="en-US" smtClean="0"/>
              <a:t>13/11/2018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3B6F5-AA63-6A45-8EAD-6890A25B814C}"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CB4794-FF24-0847-8BA0-54B85DA6DFC8}" type="datetimeFigureOut">
              <a:rPr lang="en-US" smtClean="0"/>
              <a:t>13/11/2018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3B6F5-AA63-6A45-8EAD-6890A25B814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CB4794-FF24-0847-8BA0-54B85DA6DFC8}" type="datetimeFigureOut">
              <a:rPr lang="en-US" smtClean="0"/>
              <a:t>13/11/2018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3B6F5-AA63-6A45-8EAD-6890A25B814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CB4794-FF24-0847-8BA0-54B85DA6DFC8}" type="datetimeFigureOut">
              <a:rPr lang="en-US" smtClean="0"/>
              <a:t>13/11/2018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4A37A-AFC2-4A01-80A1-FC20F2C0D5B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CB4794-FF24-0847-8BA0-54B85DA6DFC8}" type="datetimeFigureOut">
              <a:rPr lang="en-US" smtClean="0"/>
              <a:t>13/11/2018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3B6F5-AA63-6A45-8EAD-6890A25B814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ECB4794-FF24-0847-8BA0-54B85DA6DFC8}" type="datetimeFigureOut">
              <a:rPr lang="en-US" smtClean="0"/>
              <a:t>13/11/2018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D03B6F5-AA63-6A45-8EAD-6890A25B814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smtClean="0"/>
              <a:t>THE SOCIAL AND PHILOSOPHICAL VALUES OF SCIENCE </a:t>
            </a:r>
            <a:endParaRPr lang="en-US" sz="3200" b="1" dirty="0"/>
          </a:p>
        </p:txBody>
      </p:sp>
      <p:sp>
        <p:nvSpPr>
          <p:cNvPr id="3" name="Content Placeholder 2"/>
          <p:cNvSpPr>
            <a:spLocks noGrp="1"/>
          </p:cNvSpPr>
          <p:nvPr>
            <p:ph idx="1"/>
          </p:nvPr>
        </p:nvSpPr>
        <p:spPr/>
        <p:txBody>
          <a:bodyPr>
            <a:normAutofit/>
          </a:bodyPr>
          <a:lstStyle/>
          <a:p>
            <a:r>
              <a:rPr lang="en-US" dirty="0" smtClean="0"/>
              <a:t>BOSE AND RAY BROUGH </a:t>
            </a:r>
            <a:r>
              <a:rPr lang="en-US" b="1" dirty="0" smtClean="0"/>
              <a:t>2 VERY DISTINCTIVE PHILISOPHIES TO THE DEBATES ON SWADESHI SCIENCE AND INDUSTRIALIZATION.</a:t>
            </a:r>
          </a:p>
          <a:p>
            <a:r>
              <a:rPr lang="en-US" b="1" dirty="0" smtClean="0"/>
              <a:t>FOR BOSE </a:t>
            </a:r>
            <a:r>
              <a:rPr lang="en-US" dirty="0" smtClean="0"/>
              <a:t>SCIENTIFIC RESEARCH LIKE HIS MENTOR WAS MORE THAN ACADEMIC PURSUIT- IT </a:t>
            </a:r>
            <a:r>
              <a:rPr lang="en-US" b="1" dirty="0" smtClean="0"/>
              <a:t>WAS A SPIRITUAL PURSUIT</a:t>
            </a:r>
            <a:r>
              <a:rPr lang="en-US" dirty="0" smtClean="0"/>
              <a:t>. HIS OWN RESEARCHES INTO THE PLANT LIFE HAD SHOWN HIM THE </a:t>
            </a:r>
            <a:r>
              <a:rPr lang="en-US" b="1" dirty="0" smtClean="0"/>
              <a:t>UNDERLYING UNITY OF LIFE THAT PERVADES THE UNIVERSE- A TEACHING HE RECEIVED FROM THE VEDAS.</a:t>
            </a:r>
            <a:endParaRPr lang="en-US" b="1" dirty="0"/>
          </a:p>
        </p:txBody>
      </p:sp>
    </p:spTree>
    <p:extLst>
      <p:ext uri="{BB962C8B-B14F-4D97-AF65-F5344CB8AC3E}">
        <p14:creationId xmlns:p14="http://schemas.microsoft.com/office/powerpoint/2010/main" val="4224722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BUT WHAT INDIAN VALUES NEEDED TO BE ADDED TO WESTERN IDEALS?</a:t>
            </a:r>
            <a:endParaRPr lang="en-US" b="1" dirty="0"/>
          </a:p>
        </p:txBody>
      </p:sp>
      <p:sp>
        <p:nvSpPr>
          <p:cNvPr id="3" name="Content Placeholder 2"/>
          <p:cNvSpPr>
            <a:spLocks noGrp="1"/>
          </p:cNvSpPr>
          <p:nvPr>
            <p:ph idx="1"/>
          </p:nvPr>
        </p:nvSpPr>
        <p:spPr/>
        <p:txBody>
          <a:bodyPr/>
          <a:lstStyle/>
          <a:p>
            <a:r>
              <a:rPr lang="en-US" b="1" dirty="0" smtClean="0"/>
              <a:t>LIBERTY HAS TO COMBINE WITH SWARAJ OR SELF-DISCIPLINE</a:t>
            </a:r>
          </a:p>
          <a:p>
            <a:r>
              <a:rPr lang="en-US" b="1" dirty="0" smtClean="0"/>
              <a:t>RIGHTS HAD TO COMBINE WITH DUTIES</a:t>
            </a:r>
          </a:p>
          <a:p>
            <a:r>
              <a:rPr lang="en-US" b="1" dirty="0" smtClean="0"/>
              <a:t>EMPIRICAL KNOWLEDGE WITH MORAL INSIGHT</a:t>
            </a:r>
          </a:p>
          <a:p>
            <a:r>
              <a:rPr lang="en-US" b="1" dirty="0" smtClean="0"/>
              <a:t>ECONOMIC DEVELOPMENT WITH SPIRITUAL PROGRESS</a:t>
            </a:r>
          </a:p>
          <a:p>
            <a:r>
              <a:rPr lang="en-US" b="1" dirty="0" smtClean="0"/>
              <a:t>RELIGIOUS BELIEF WITH RELIGIOUS TOLERATION.</a:t>
            </a:r>
            <a:endParaRPr lang="en-US" dirty="0" smtClean="0"/>
          </a:p>
          <a:p>
            <a:endParaRPr lang="en-US" dirty="0"/>
          </a:p>
        </p:txBody>
      </p:sp>
    </p:spTree>
    <p:extLst>
      <p:ext uri="{BB962C8B-B14F-4D97-AF65-F5344CB8AC3E}">
        <p14:creationId xmlns:p14="http://schemas.microsoft.com/office/powerpoint/2010/main" val="151136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WHO WAS HE WRITING HIND SWARAJ FOR?</a:t>
            </a:r>
            <a:endParaRPr lang="en-US" b="1" dirty="0"/>
          </a:p>
        </p:txBody>
      </p:sp>
      <p:sp>
        <p:nvSpPr>
          <p:cNvPr id="3" name="Content Placeholder 2"/>
          <p:cNvSpPr>
            <a:spLocks noGrp="1"/>
          </p:cNvSpPr>
          <p:nvPr>
            <p:ph idx="1"/>
          </p:nvPr>
        </p:nvSpPr>
        <p:spPr/>
        <p:txBody>
          <a:bodyPr>
            <a:normAutofit/>
          </a:bodyPr>
          <a:lstStyle/>
          <a:p>
            <a:r>
              <a:rPr lang="en-US" b="1" dirty="0" smtClean="0"/>
              <a:t>YOUNG EXPAT INDIANS WHO WERE DRIVEN BY WESTERN IDEAS OF PROGRESS AND CIVILIZATION AND IDEOLOGIES OF MARXISM, RUSSIAN NIHILISM, IDEAS OF THE IRISH HOME RULE MOVEMENT ETC </a:t>
            </a:r>
          </a:p>
          <a:p>
            <a:r>
              <a:rPr lang="en-US" b="1" dirty="0" smtClean="0"/>
              <a:t>AS WELL AS INDIANS AT HOME WHO WERE INSPIRED BY REVOLUTIONARY MILITANT ORGANIZATIONS SUCH AS ANUSHILAN SAMITI IN BENGAL AND ABHINAV BHARATI IN MAHARASHTRA</a:t>
            </a:r>
            <a:r>
              <a:rPr lang="en-US" dirty="0" smtClean="0"/>
              <a:t>.</a:t>
            </a:r>
            <a:endParaRPr lang="en-US" dirty="0"/>
          </a:p>
        </p:txBody>
      </p:sp>
    </p:spTree>
    <p:extLst>
      <p:ext uri="{BB962C8B-B14F-4D97-AF65-F5344CB8AC3E}">
        <p14:creationId xmlns:p14="http://schemas.microsoft.com/office/powerpoint/2010/main" val="39369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BRIEF OUTLINE OF THE MAIN ARGUMENTS IN THE HIND SWARAJ</a:t>
            </a:r>
            <a:endParaRPr lang="en-US" b="1" dirty="0"/>
          </a:p>
        </p:txBody>
      </p:sp>
      <p:sp>
        <p:nvSpPr>
          <p:cNvPr id="3" name="Content Placeholder 2"/>
          <p:cNvSpPr>
            <a:spLocks noGrp="1"/>
          </p:cNvSpPr>
          <p:nvPr>
            <p:ph idx="1"/>
          </p:nvPr>
        </p:nvSpPr>
        <p:spPr/>
        <p:txBody>
          <a:bodyPr>
            <a:normAutofit/>
          </a:bodyPr>
          <a:lstStyle/>
          <a:p>
            <a:r>
              <a:rPr lang="en-US" b="1" dirty="0" smtClean="0"/>
              <a:t>POLITICAL LIFE CAN BE THE HIGHEST FORM OF LIFE IF IT IS PRACTICED WITHIN THE FRAMEWORK OF DHARMA. (NOT RELIGION PER SE BUT RIGHT CONDUCT OR ETHICS</a:t>
            </a:r>
            <a:r>
              <a:rPr lang="en-US" dirty="0" smtClean="0"/>
              <a:t>).</a:t>
            </a:r>
          </a:p>
          <a:p>
            <a:endParaRPr lang="en-US" dirty="0"/>
          </a:p>
          <a:p>
            <a:r>
              <a:rPr lang="en-US" b="1" dirty="0" smtClean="0"/>
              <a:t>INDIAN SOCIETY IN ITS PRESENT CONDITION IS IN A STATE OF DECAY ONLY AN INNOVATED INDIAN CIVILIZATION CAN ATTAIN SWARAJ.</a:t>
            </a:r>
            <a:endParaRPr lang="en-US" b="1" dirty="0"/>
          </a:p>
        </p:txBody>
      </p:sp>
    </p:spTree>
    <p:extLst>
      <p:ext uri="{BB962C8B-B14F-4D97-AF65-F5344CB8AC3E}">
        <p14:creationId xmlns:p14="http://schemas.microsoft.com/office/powerpoint/2010/main" val="146545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HIND SWARAJ ARGUMENTS II</a:t>
            </a:r>
            <a:endParaRPr lang="en-US" b="1" dirty="0"/>
          </a:p>
        </p:txBody>
      </p:sp>
      <p:sp>
        <p:nvSpPr>
          <p:cNvPr id="3" name="Content Placeholder 2"/>
          <p:cNvSpPr>
            <a:spLocks noGrp="1"/>
          </p:cNvSpPr>
          <p:nvPr>
            <p:ph idx="1"/>
          </p:nvPr>
        </p:nvSpPr>
        <p:spPr/>
        <p:txBody>
          <a:bodyPr>
            <a:normAutofit/>
          </a:bodyPr>
          <a:lstStyle/>
          <a:p>
            <a:r>
              <a:rPr lang="en-US" b="1" dirty="0" smtClean="0"/>
              <a:t>THE ATTAINMENT OF SWARAJ WAS THE IMMEDIATE GOAL OF INDIA- BUT THIS WAS NOT ONLY  POLITICAL SWARAJ BUT SWARAJ AS RULE OVER THE MIND</a:t>
            </a:r>
          </a:p>
          <a:p>
            <a:endParaRPr lang="en-US" b="1" dirty="0"/>
          </a:p>
          <a:p>
            <a:r>
              <a:rPr lang="en-US" b="1" dirty="0" smtClean="0"/>
              <a:t>RULE OVER THE MIND MEANING- RULE OVER PASSIONS- ANGER, LUST, VIOLENCE.</a:t>
            </a:r>
          </a:p>
          <a:p>
            <a:endParaRPr lang="en-US" b="1" dirty="0"/>
          </a:p>
          <a:p>
            <a:r>
              <a:rPr lang="en-US" b="1" dirty="0" smtClean="0"/>
              <a:t>ARTHA AND KAMA SHOULD BE PURSUED WITHIN THE FRAMEWORK OF DHARMA.</a:t>
            </a:r>
            <a:endParaRPr lang="en-US" b="1" dirty="0"/>
          </a:p>
        </p:txBody>
      </p:sp>
    </p:spTree>
    <p:extLst>
      <p:ext uri="{BB962C8B-B14F-4D97-AF65-F5344CB8AC3E}">
        <p14:creationId xmlns:p14="http://schemas.microsoft.com/office/powerpoint/2010/main" val="339873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ON VIOLENCE AND NON-VIOLENCE</a:t>
            </a:r>
            <a:endParaRPr lang="en-US" b="1" dirty="0"/>
          </a:p>
        </p:txBody>
      </p:sp>
      <p:sp>
        <p:nvSpPr>
          <p:cNvPr id="3" name="Content Placeholder 2"/>
          <p:cNvSpPr>
            <a:spLocks noGrp="1"/>
          </p:cNvSpPr>
          <p:nvPr>
            <p:ph idx="1"/>
          </p:nvPr>
        </p:nvSpPr>
        <p:spPr/>
        <p:txBody>
          <a:bodyPr>
            <a:normAutofit/>
          </a:bodyPr>
          <a:lstStyle/>
          <a:p>
            <a:r>
              <a:rPr lang="en-US" dirty="0" smtClean="0"/>
              <a:t>DEFENDS THE RELATIVE MORAL SUPERIORITY OF NON –VIOLENCE OVER VIOLENCE.</a:t>
            </a:r>
          </a:p>
          <a:p>
            <a:r>
              <a:rPr lang="en-US" dirty="0"/>
              <a:t> </a:t>
            </a:r>
            <a:r>
              <a:rPr lang="en-US" dirty="0" smtClean="0"/>
              <a:t>ATMA-BAL, PREM BAL, DAYA BAL, NITIBAL WAS SUPERIOR TO SHARIR BAL</a:t>
            </a:r>
          </a:p>
          <a:p>
            <a:endParaRPr lang="en-US" dirty="0"/>
          </a:p>
          <a:p>
            <a:r>
              <a:rPr lang="en-US" dirty="0" smtClean="0"/>
              <a:t>TO CREATE THIS NON-VIOLENT SOCIAL ORDER YOU ALSO NEEDED AN APPROPRIATE EDUCATIONAL INFRASTRUCTURE.</a:t>
            </a:r>
            <a:endParaRPr lang="en-US" dirty="0"/>
          </a:p>
        </p:txBody>
      </p:sp>
    </p:spTree>
    <p:extLst>
      <p:ext uri="{BB962C8B-B14F-4D97-AF65-F5344CB8AC3E}">
        <p14:creationId xmlns:p14="http://schemas.microsoft.com/office/powerpoint/2010/main" val="1948858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GANDHI’S VIEWS ON SCIENCE AND TECHNOLOGY</a:t>
            </a:r>
            <a:endParaRPr lang="en-US" b="1" dirty="0"/>
          </a:p>
        </p:txBody>
      </p:sp>
      <p:sp>
        <p:nvSpPr>
          <p:cNvPr id="3" name="Content Placeholder 2"/>
          <p:cNvSpPr>
            <a:spLocks noGrp="1"/>
          </p:cNvSpPr>
          <p:nvPr>
            <p:ph idx="1"/>
          </p:nvPr>
        </p:nvSpPr>
        <p:spPr/>
        <p:txBody>
          <a:bodyPr>
            <a:normAutofit/>
          </a:bodyPr>
          <a:lstStyle/>
          <a:p>
            <a:r>
              <a:rPr lang="en-US" b="1" dirty="0" smtClean="0"/>
              <a:t>MANY ARGUE THAT GANDHI TOOK A DIRECTLY ANTI-MODERN, ANTI-SCIENCE OR AN ANTI-TECHNOLOGY STANCE. THIS IS ONLY PARTIALLY TRUE AS SCHOLARS HAVE ARGUED.</a:t>
            </a:r>
          </a:p>
          <a:p>
            <a:endParaRPr lang="en-US" b="1" dirty="0"/>
          </a:p>
          <a:p>
            <a:r>
              <a:rPr lang="en-US" b="1" dirty="0" smtClean="0"/>
              <a:t>GANDHI DOES USE A LOT OF NEGATIVE LANGUAGE TO DESCRIBE TECHNOLOGY OR WHAT HE CALLS MACHINE IN THE HIND SWARAJ BUT HIS ARGUMENT WAS MUCH MORE COMPLEX</a:t>
            </a:r>
            <a:r>
              <a:rPr lang="en-US" dirty="0" smtClean="0"/>
              <a:t>.</a:t>
            </a:r>
            <a:endParaRPr lang="en-US" dirty="0"/>
          </a:p>
        </p:txBody>
      </p:sp>
    </p:spTree>
    <p:extLst>
      <p:ext uri="{BB962C8B-B14F-4D97-AF65-F5344CB8AC3E}">
        <p14:creationId xmlns:p14="http://schemas.microsoft.com/office/powerpoint/2010/main" val="2011840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t>WHAT KIND OF SCIENCE AND TECHNOLOGY DID GANDHI ENDORSE</a:t>
            </a:r>
            <a:r>
              <a:rPr lang="en-US" dirty="0" smtClean="0"/>
              <a:t>?</a:t>
            </a:r>
            <a:endParaRPr lang="en-US" dirty="0"/>
          </a:p>
        </p:txBody>
      </p:sp>
      <p:sp>
        <p:nvSpPr>
          <p:cNvPr id="3" name="Content Placeholder 2"/>
          <p:cNvSpPr>
            <a:spLocks noGrp="1"/>
          </p:cNvSpPr>
          <p:nvPr>
            <p:ph idx="1"/>
          </p:nvPr>
        </p:nvSpPr>
        <p:spPr/>
        <p:txBody>
          <a:bodyPr/>
          <a:lstStyle/>
          <a:p>
            <a:endParaRPr lang="en-US" b="1" dirty="0" smtClean="0"/>
          </a:p>
          <a:p>
            <a:endParaRPr lang="en-US" b="1" dirty="0"/>
          </a:p>
          <a:p>
            <a:r>
              <a:rPr lang="en-US" b="1" dirty="0" smtClean="0"/>
              <a:t>GANDHI’S TIRADE AGAINST THE CRAZE FOR MODERN TECHNOLOGY WAS THAT THIS WAS A DISEASE – BUT A DISEASE THAT COULD BE CURED.</a:t>
            </a:r>
          </a:p>
          <a:p>
            <a:r>
              <a:rPr lang="en-US" b="1" dirty="0" smtClean="0"/>
              <a:t>“MACHINERY NO DOUBT TENDS TO PRODUCE CULTURAL DISEASES, BUT SUCH DISEASED NEED NOT BE FATAL, PROVIDED A GOOD DOCTOR BE FOUND IN GOOD TIME”</a:t>
            </a:r>
            <a:endParaRPr lang="en-US" b="1" dirty="0"/>
          </a:p>
        </p:txBody>
      </p:sp>
    </p:spTree>
    <p:extLst>
      <p:ext uri="{BB962C8B-B14F-4D97-AF65-F5344CB8AC3E}">
        <p14:creationId xmlns:p14="http://schemas.microsoft.com/office/powerpoint/2010/main" val="65236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SO WHAT WAS THE CURE?</a:t>
            </a:r>
            <a:br>
              <a:rPr lang="en-US" b="1" dirty="0" smtClean="0"/>
            </a:br>
            <a:endParaRPr lang="en-US" b="1" dirty="0"/>
          </a:p>
        </p:txBody>
      </p:sp>
      <p:sp>
        <p:nvSpPr>
          <p:cNvPr id="3" name="Content Placeholder 2"/>
          <p:cNvSpPr>
            <a:spLocks noGrp="1"/>
          </p:cNvSpPr>
          <p:nvPr>
            <p:ph idx="1"/>
          </p:nvPr>
        </p:nvSpPr>
        <p:spPr/>
        <p:txBody>
          <a:bodyPr>
            <a:normAutofit/>
          </a:bodyPr>
          <a:lstStyle/>
          <a:p>
            <a:endParaRPr lang="en-US" dirty="0" smtClean="0"/>
          </a:p>
          <a:p>
            <a:r>
              <a:rPr lang="en-US" b="1" dirty="0" smtClean="0"/>
              <a:t>TECHNOLOGY CAN MANKE A POSITIVE CONTRIBUTION TO HUMANITY ONLY IF IT IS INFORMED BY A MORAL VISION OF HUMAN GOOD.</a:t>
            </a:r>
          </a:p>
          <a:p>
            <a:r>
              <a:rPr lang="en-US" b="1" dirty="0" smtClean="0"/>
              <a:t>FOR HIM THAT VISION WAS DHARMA</a:t>
            </a:r>
          </a:p>
          <a:p>
            <a:r>
              <a:rPr lang="en-US" b="1" dirty="0" smtClean="0"/>
              <a:t>SO TECHNOLOGY WAS NEEDED IN INDIA BUT ONLY THAT TECHNOLOGY THAT WAS APPROPRIATE FOR INDIA AND THAT WHICH FULFILLED THE NEEDS OF THE MASSES.</a:t>
            </a:r>
            <a:endParaRPr lang="en-US" b="1" dirty="0"/>
          </a:p>
        </p:txBody>
      </p:sp>
    </p:spTree>
    <p:extLst>
      <p:ext uri="{BB962C8B-B14F-4D97-AF65-F5344CB8AC3E}">
        <p14:creationId xmlns:p14="http://schemas.microsoft.com/office/powerpoint/2010/main" val="4225903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98156"/>
            <a:ext cx="8229600" cy="990600"/>
          </a:xfrm>
        </p:spPr>
        <p:txBody>
          <a:bodyPr>
            <a:normAutofit fontScale="90000"/>
          </a:bodyPr>
          <a:lstStyle/>
          <a:p>
            <a:r>
              <a:rPr lang="en-US" b="1" dirty="0" smtClean="0"/>
              <a:t>INCLUSIVE TECHNOLOGY, INCLUSIVE INDUSTRIALIZATION</a:t>
            </a:r>
            <a:endParaRPr lang="en-US" b="1" dirty="0"/>
          </a:p>
        </p:txBody>
      </p:sp>
      <p:sp>
        <p:nvSpPr>
          <p:cNvPr id="3" name="Content Placeholder 2"/>
          <p:cNvSpPr>
            <a:spLocks noGrp="1"/>
          </p:cNvSpPr>
          <p:nvPr>
            <p:ph idx="1"/>
          </p:nvPr>
        </p:nvSpPr>
        <p:spPr/>
        <p:txBody>
          <a:bodyPr>
            <a:normAutofit/>
          </a:bodyPr>
          <a:lstStyle/>
          <a:p>
            <a:r>
              <a:rPr lang="en-US" dirty="0" smtClean="0"/>
              <a:t>MODERN TECHNOLOGY, GANDHI ARGUED HAD AN IN-BUILT TENDENCY TO REWARD THE SKILLED AND POWERFUL AND TO MARGINALIZE THE POOR AND WEAK. GANDHI WANTED TO CHANGE THIS.</a:t>
            </a:r>
          </a:p>
          <a:p>
            <a:endParaRPr lang="en-US" dirty="0"/>
          </a:p>
          <a:p>
            <a:r>
              <a:rPr lang="en-US" dirty="0" smtClean="0"/>
              <a:t>HE WANTED A TECHNOLOGY THAT WOULD IMPROVE THE MATERIAL CONDITIONS FOR ALL AND NOT JUST OF THE RICH OR THE EDUCATED.</a:t>
            </a:r>
            <a:endParaRPr lang="en-US" dirty="0"/>
          </a:p>
        </p:txBody>
      </p:sp>
    </p:spTree>
    <p:extLst>
      <p:ext uri="{BB962C8B-B14F-4D97-AF65-F5344CB8AC3E}">
        <p14:creationId xmlns:p14="http://schemas.microsoft.com/office/powerpoint/2010/main" val="3869028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6352"/>
            <a:ext cx="8229600" cy="990600"/>
          </a:xfrm>
        </p:spPr>
        <p:txBody>
          <a:bodyPr>
            <a:normAutofit fontScale="90000"/>
          </a:bodyPr>
          <a:lstStyle/>
          <a:p>
            <a:r>
              <a:rPr lang="en-US" b="1" dirty="0" smtClean="0"/>
              <a:t>GANDHI’S FINAL POSITION ON TECHNOLOGY</a:t>
            </a:r>
            <a:endParaRPr lang="en-US" b="1" dirty="0"/>
          </a:p>
        </p:txBody>
      </p:sp>
      <p:sp>
        <p:nvSpPr>
          <p:cNvPr id="3" name="Content Placeholder 2"/>
          <p:cNvSpPr>
            <a:spLocks noGrp="1"/>
          </p:cNvSpPr>
          <p:nvPr>
            <p:ph idx="1"/>
          </p:nvPr>
        </p:nvSpPr>
        <p:spPr/>
        <p:txBody>
          <a:bodyPr/>
          <a:lstStyle/>
          <a:p>
            <a:r>
              <a:rPr lang="en-US" b="1" dirty="0" smtClean="0"/>
              <a:t>HIS DEBATE IS NOT WHETHER INDIA NEEDS TECHNOLOGY BUT WHAT KIND OF TECHNOLOGY AND FOR WHAT PURPOSE?</a:t>
            </a:r>
          </a:p>
          <a:p>
            <a:r>
              <a:rPr lang="en-US" b="1" dirty="0" smtClean="0"/>
              <a:t>HE WANTED TO SHOW THE CONNECTIONS BETWEEN TRUTH (SATYA) SWARAJ (SELF RULE) AHIMSA (NON-VIOLENCE) AND TECHNOLOGY INFORMED BY ETHICS OR DHARMA OR MORAL GOOD.</a:t>
            </a:r>
            <a:endParaRPr lang="en-US" b="1" dirty="0"/>
          </a:p>
        </p:txBody>
      </p:sp>
    </p:spTree>
    <p:extLst>
      <p:ext uri="{BB962C8B-B14F-4D97-AF65-F5344CB8AC3E}">
        <p14:creationId xmlns:p14="http://schemas.microsoft.com/office/powerpoint/2010/main" val="5504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t>VEDANTIC MONISM</a:t>
            </a:r>
            <a:endParaRPr lang="en-US" sz="2800" b="1" dirty="0"/>
          </a:p>
        </p:txBody>
      </p:sp>
      <p:sp>
        <p:nvSpPr>
          <p:cNvPr id="3" name="Content Placeholder 2"/>
          <p:cNvSpPr>
            <a:spLocks noGrp="1"/>
          </p:cNvSpPr>
          <p:nvPr>
            <p:ph idx="1"/>
          </p:nvPr>
        </p:nvSpPr>
        <p:spPr/>
        <p:txBody>
          <a:bodyPr>
            <a:normAutofit/>
          </a:bodyPr>
          <a:lstStyle/>
          <a:p>
            <a:r>
              <a:rPr lang="en-US" dirty="0" smtClean="0"/>
              <a:t>BOSE ARTICULATED </a:t>
            </a:r>
            <a:r>
              <a:rPr lang="en-US" b="1" dirty="0" smtClean="0"/>
              <a:t>A SPECIFICALLY INDIAN VIEW OF SCIENCE WHICH HE BELIEVED DREW UPON THE BELIEF THAT INDIAN PHILOSOPHICAL SYSTEMS UNLIKE THOSE IN THE WEST WERE IN CONSTANT SEARCH OF THE ONE ETERNAL TRUTH </a:t>
            </a:r>
            <a:r>
              <a:rPr lang="en-US" dirty="0" smtClean="0"/>
              <a:t>UNDERLYING ALL THE DIVERSE PHENOMENA WE OBSERVE IN THE NATURAL WORLD. A UNITY THAT REFLECTED THE PRESENCE OF ONE SUPREME BEING.</a:t>
            </a:r>
            <a:endParaRPr lang="en-US" dirty="0"/>
          </a:p>
        </p:txBody>
      </p:sp>
    </p:spTree>
    <p:extLst>
      <p:ext uri="{BB962C8B-B14F-4D97-AF65-F5344CB8AC3E}">
        <p14:creationId xmlns:p14="http://schemas.microsoft.com/office/powerpoint/2010/main" val="689110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BUT WHAT WAS THE POLITICAL FUTURE OF GANDHI’S PHILOSOPHY?</a:t>
            </a:r>
            <a:endParaRPr lang="en-US" b="1" dirty="0"/>
          </a:p>
        </p:txBody>
      </p:sp>
      <p:sp>
        <p:nvSpPr>
          <p:cNvPr id="3" name="Content Placeholder 2"/>
          <p:cNvSpPr>
            <a:spLocks noGrp="1"/>
          </p:cNvSpPr>
          <p:nvPr>
            <p:ph idx="1"/>
          </p:nvPr>
        </p:nvSpPr>
        <p:spPr/>
        <p:txBody>
          <a:bodyPr>
            <a:normAutofit lnSpcReduction="10000"/>
          </a:bodyPr>
          <a:lstStyle/>
          <a:p>
            <a:r>
              <a:rPr lang="en-US" dirty="0" smtClean="0"/>
              <a:t> GANDHI’S POLITICAL INFLUENCE ON THE INDIAN NATIONAL CONGRESS WANED AFTER THE 1935 WITH THE RISE OF TWO SOCIALIST LEADERS IN THE CONGRESS- SUBHAS CHANDRA BOSE AND JAWAHARLAL NEHRU.</a:t>
            </a:r>
          </a:p>
          <a:p>
            <a:endParaRPr lang="en-US" dirty="0"/>
          </a:p>
          <a:p>
            <a:r>
              <a:rPr lang="en-US" dirty="0" smtClean="0"/>
              <a:t>BOTH BOSE AND NEHRU WERE IN DISAGREEMENT WITH GANDHI’S RESERVATIONS AGAINST BIG TECHNOLOGY AND LARGE –SCALE INDUSTRIALIZATION. FOR THEM GANDHI’S ADVOCACY OF CRAFT, SMALL SCALE TECHNOLOGIES AND KHADI WERE </a:t>
            </a:r>
            <a:r>
              <a:rPr lang="en-US" b="1" dirty="0" smtClean="0"/>
              <a:t>GOOD MORAL ARGUMENTS</a:t>
            </a:r>
            <a:r>
              <a:rPr lang="en-US" dirty="0" smtClean="0"/>
              <a:t> BUT UNSUITED TO INDIA’S LONG TERM ECONOMIC DEVELOPMENT.</a:t>
            </a:r>
            <a:endParaRPr lang="en-US" dirty="0"/>
          </a:p>
        </p:txBody>
      </p:sp>
    </p:spTree>
    <p:extLst>
      <p:ext uri="{BB962C8B-B14F-4D97-AF65-F5344CB8AC3E}">
        <p14:creationId xmlns:p14="http://schemas.microsoft.com/office/powerpoint/2010/main" val="2922467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FAITH IN </a:t>
            </a:r>
            <a:r>
              <a:rPr lang="en-US" b="1" dirty="0" smtClean="0"/>
              <a:t>SOCIALISM AND SCIENTISM</a:t>
            </a:r>
            <a:endParaRPr lang="en-US" b="1" dirty="0"/>
          </a:p>
        </p:txBody>
      </p:sp>
      <p:sp>
        <p:nvSpPr>
          <p:cNvPr id="3" name="Content Placeholder 2"/>
          <p:cNvSpPr>
            <a:spLocks noGrp="1"/>
          </p:cNvSpPr>
          <p:nvPr>
            <p:ph idx="1"/>
          </p:nvPr>
        </p:nvSpPr>
        <p:spPr/>
        <p:txBody>
          <a:bodyPr>
            <a:normAutofit/>
          </a:bodyPr>
          <a:lstStyle/>
          <a:p>
            <a:r>
              <a:rPr lang="en-US" dirty="0" smtClean="0"/>
              <a:t>SUBHAS BOSE AND NEHRU BOTH AGREED WITH SAHA,  THAT GANDHI’S MORAL CRITIQUE OF WESTERN SCIENCE AND TECHNOLOGY SHOULD BE REJECTED AND REPLACED BY A REINFORCEMENT IN THE FAITH IN SCIENCE AND THE ORGANIZATION OF INDIAN POLITICS ON THE BASIS OF THE METHODS OF SCIENCE.</a:t>
            </a:r>
          </a:p>
          <a:p>
            <a:endParaRPr lang="en-US" dirty="0"/>
          </a:p>
          <a:p>
            <a:r>
              <a:rPr lang="en-US" dirty="0" smtClean="0"/>
              <a:t>NEHRU AGREED WITH BOSE AND ARGUED THAT THE BEST WAY IN WHICH INDIA’S ECONOMIC DEVELOPMENT COULD BE ACCOMPLISHED WAS THROUGH THE PATH OF SCIENCE AND SOCIALISM</a:t>
            </a:r>
            <a:endParaRPr lang="en-US" dirty="0"/>
          </a:p>
        </p:txBody>
      </p:sp>
    </p:spTree>
    <p:extLst>
      <p:ext uri="{BB962C8B-B14F-4D97-AF65-F5344CB8AC3E}">
        <p14:creationId xmlns:p14="http://schemas.microsoft.com/office/powerpoint/2010/main" val="55955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a:t>
            </a:r>
            <a:r>
              <a:rPr lang="en-US" b="1" dirty="0" smtClean="0"/>
              <a:t>SOCIALIST SCIENTIST</a:t>
            </a:r>
            <a:r>
              <a:rPr lang="en-US" b="1" dirty="0" smtClean="0"/>
              <a:t> </a:t>
            </a:r>
            <a:r>
              <a:rPr lang="en-US" b="1" dirty="0" smtClean="0"/>
              <a:t>MEGHNAD SAHA</a:t>
            </a:r>
            <a:r>
              <a:rPr lang="en-US" dirty="0" smtClean="0"/>
              <a:t>.</a:t>
            </a:r>
            <a:endParaRPr lang="en-US" dirty="0"/>
          </a:p>
        </p:txBody>
      </p:sp>
      <p:sp>
        <p:nvSpPr>
          <p:cNvPr id="3" name="Content Placeholder 2"/>
          <p:cNvSpPr>
            <a:spLocks noGrp="1"/>
          </p:cNvSpPr>
          <p:nvPr>
            <p:ph idx="1"/>
          </p:nvPr>
        </p:nvSpPr>
        <p:spPr/>
        <p:txBody>
          <a:bodyPr/>
          <a:lstStyle/>
          <a:p>
            <a:r>
              <a:rPr lang="en-US" dirty="0" smtClean="0"/>
              <a:t>BENGALI SCIENTIST, STUDENT OF PRAFULLA CHANDRA RAY. SPECIALIZED IN ASTROPHYSICS AND BECAME ONE OF THE PIONEERS OF NUCLEAR RESEARCH ALONG WITH HOMI J. BHABHA.</a:t>
            </a:r>
          </a:p>
          <a:p>
            <a:r>
              <a:rPr lang="en-US" dirty="0" smtClean="0"/>
              <a:t>SAHA WAS DEEPLY INSPIRED BY RAY’S IDEALS OF SOCIAL REFORM AND THE ERADICATION OF CASTE.</a:t>
            </a:r>
          </a:p>
          <a:p>
            <a:r>
              <a:rPr lang="en-US" dirty="0" smtClean="0"/>
              <a:t>HE FIRMLY BELIEVED THAT SOCIAL EVILS SUCH AS CASTE COULD ONLY BE ERADICATED WITH THE HELP OF SCIENCE. ONLY WHEN INDIANS WERE COMMITTED TO A SCIENTIFIC AND RATIONAL OUTLOOK COULD THEY REMOVE CASTE OPPRESSION AND PREJUDICE FROM SOCIETY.</a:t>
            </a:r>
            <a:endParaRPr lang="en-US" dirty="0"/>
          </a:p>
        </p:txBody>
      </p:sp>
    </p:spTree>
    <p:extLst>
      <p:ext uri="{BB962C8B-B14F-4D97-AF65-F5344CB8AC3E}">
        <p14:creationId xmlns:p14="http://schemas.microsoft.com/office/powerpoint/2010/main" val="121488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DID SAHA INFLUENCE THE CONGRESS LEADERSHIP</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TO INFLUENCE THE POLITICAL LEADERSHIP TO ACCEPT THE IMPORTANCE OF THE SCIENTIFIC METHOD IN THE MAKING OF NATIONAL POLICIES, SAHA PUBLISHED A JOURNAL </a:t>
            </a:r>
            <a:r>
              <a:rPr lang="en-US" dirty="0" smtClean="0">
                <a:solidFill>
                  <a:schemeClr val="tx2"/>
                </a:solidFill>
              </a:rPr>
              <a:t>SCIENCE AND CULTURE I</a:t>
            </a:r>
            <a:r>
              <a:rPr lang="en-US" dirty="0" smtClean="0"/>
              <a:t>N 1935.</a:t>
            </a:r>
          </a:p>
          <a:p>
            <a:r>
              <a:rPr lang="en-US" dirty="0" smtClean="0"/>
              <a:t>IN THIS HE BEGAN TO WRITE A SERIES OF ARTICLES ON INDIAN SOCIAL AND ECONOMIC PROBLEMS, INCLUDING THAT OF POVERTY, EDUCATION, INDUSTRIALIZATION, ENERGY, CULTURE ETC AND ARGUED THAT POLITICIANS ALONE COULD NOT BE ENTRUSTED WITH THE TASK OF ADDRESSING THESE. SCIENTISTS AND ENGINEERS NEED TO BE GIVEN A PLACE IN THE FORMULATION OF NATIONAL POLICY.</a:t>
            </a:r>
            <a:endParaRPr lang="en-US" dirty="0"/>
          </a:p>
        </p:txBody>
      </p:sp>
    </p:spTree>
    <p:extLst>
      <p:ext uri="{BB962C8B-B14F-4D97-AF65-F5344CB8AC3E}">
        <p14:creationId xmlns:p14="http://schemas.microsoft.com/office/powerpoint/2010/main" val="2747836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SCIENTISM AND SOCIALISM</a:t>
            </a:r>
            <a:endParaRPr lang="en-US" b="1" dirty="0"/>
          </a:p>
        </p:txBody>
      </p:sp>
      <p:sp>
        <p:nvSpPr>
          <p:cNvPr id="3" name="Content Placeholder 2"/>
          <p:cNvSpPr>
            <a:spLocks noGrp="1"/>
          </p:cNvSpPr>
          <p:nvPr>
            <p:ph idx="1"/>
          </p:nvPr>
        </p:nvSpPr>
        <p:spPr/>
        <p:txBody>
          <a:bodyPr/>
          <a:lstStyle/>
          <a:p>
            <a:r>
              <a:rPr lang="en-US" dirty="0" smtClean="0"/>
              <a:t>AS AN ADVOCATE OF SCIENTISM AND SOCIALISM  NEHRU ALSO BELIEVED THAT SCIENTIFIC AND TECHNOLOGICAL DEVELOPMENT SHOULD BE PROMOTED BY THE STATE AND A SCIENTIFIC TEMPER SHOULD GUIDE THE POLITICAL AND SOCIAL OUTLOOK OF INDIAN CITIZENS.</a:t>
            </a:r>
          </a:p>
          <a:p>
            <a:endParaRPr lang="en-US" dirty="0"/>
          </a:p>
          <a:p>
            <a:r>
              <a:rPr lang="en-US" dirty="0" smtClean="0"/>
              <a:t>INDEPENDENT INDIA’S UTOPIAN THINKING WOULD THUS BE GUIDED BY SCIENTISM AND SOCIALISM.</a:t>
            </a:r>
          </a:p>
          <a:p>
            <a:endParaRPr lang="en-US" dirty="0"/>
          </a:p>
          <a:p>
            <a:r>
              <a:rPr lang="en-US" dirty="0"/>
              <a:t> </a:t>
            </a:r>
            <a:r>
              <a:rPr lang="en-US" dirty="0" smtClean="0"/>
              <a:t>A POLITICS DRIVEN BY THE SCIENTIFIC METHOD OF OBJECTIVITY AND THE VALUES OF EQUALITY.</a:t>
            </a:r>
            <a:endParaRPr lang="en-US" dirty="0"/>
          </a:p>
        </p:txBody>
      </p:sp>
    </p:spTree>
    <p:extLst>
      <p:ext uri="{BB962C8B-B14F-4D97-AF65-F5344CB8AC3E}">
        <p14:creationId xmlns:p14="http://schemas.microsoft.com/office/powerpoint/2010/main" val="989437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smtClean="0"/>
              <a:t>SO HOW WAS THE SWADESHI UTOPIA DEFINED AND REDEFINED BETWEEN 1905-1947?</a:t>
            </a:r>
            <a:endParaRPr lang="en-US" sz="2800" b="1" dirty="0"/>
          </a:p>
        </p:txBody>
      </p:sp>
      <p:sp>
        <p:nvSpPr>
          <p:cNvPr id="3" name="Content Placeholder 2"/>
          <p:cNvSpPr>
            <a:spLocks noGrp="1"/>
          </p:cNvSpPr>
          <p:nvPr>
            <p:ph idx="1"/>
          </p:nvPr>
        </p:nvSpPr>
        <p:spPr/>
        <p:txBody>
          <a:bodyPr>
            <a:normAutofit fontScale="92500" lnSpcReduction="10000"/>
          </a:bodyPr>
          <a:lstStyle/>
          <a:p>
            <a:endParaRPr lang="en-US" dirty="0" smtClean="0"/>
          </a:p>
          <a:p>
            <a:r>
              <a:rPr lang="en-US" dirty="0" smtClean="0"/>
              <a:t>THE BELIEF IN WESTERN SCIENCE AND TECHNOLOGY WITH THE DEEP COMMITMENT TO INDIAN SOCIETY.</a:t>
            </a:r>
          </a:p>
          <a:p>
            <a:endParaRPr lang="en-US" dirty="0"/>
          </a:p>
          <a:p>
            <a:r>
              <a:rPr lang="en-US" dirty="0" smtClean="0"/>
              <a:t>THE BELIEF IN WESTERN SCIENCE IN COMBINATION WITH SPIRITUALITY.</a:t>
            </a:r>
          </a:p>
          <a:p>
            <a:endParaRPr lang="en-US" dirty="0"/>
          </a:p>
          <a:p>
            <a:r>
              <a:rPr lang="en-US" dirty="0" smtClean="0"/>
              <a:t>THE BELIEF IN WESTERN SCIENCE CONDUCTED WITHIN THE FRAMEWORK OF DHARMA OR ETHICS AND WITH A COMMITMENT TO APPROPRIATE TECHNOLOGIES.</a:t>
            </a:r>
          </a:p>
          <a:p>
            <a:r>
              <a:rPr lang="en-US" dirty="0"/>
              <a:t> </a:t>
            </a:r>
            <a:endParaRPr lang="en-US" dirty="0" smtClean="0"/>
          </a:p>
          <a:p>
            <a:r>
              <a:rPr lang="en-US" dirty="0" smtClean="0"/>
              <a:t>THE BELIEF IN WESTERN SCIENCE AND TECHNOLOGY WITH A COMMITMENT TO VALUES OF SAMYAVADA OR SOCIAL EQUALITY.</a:t>
            </a:r>
            <a:endParaRPr lang="en-US" dirty="0"/>
          </a:p>
        </p:txBody>
      </p:sp>
    </p:spTree>
    <p:extLst>
      <p:ext uri="{BB962C8B-B14F-4D97-AF65-F5344CB8AC3E}">
        <p14:creationId xmlns:p14="http://schemas.microsoft.com/office/powerpoint/2010/main" val="2179162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STS – REIMAGINING THE RELATIONSHIP- FROM IMPACT, TO USE, ACCESS AND DESIGN</a:t>
            </a:r>
            <a:endParaRPr lang="en-US" sz="2800" b="1" dirty="0"/>
          </a:p>
        </p:txBody>
      </p:sp>
      <p:sp>
        <p:nvSpPr>
          <p:cNvPr id="3" name="Content Placeholder 2"/>
          <p:cNvSpPr>
            <a:spLocks noGrp="1"/>
          </p:cNvSpPr>
          <p:nvPr>
            <p:ph idx="1"/>
          </p:nvPr>
        </p:nvSpPr>
        <p:spPr/>
        <p:txBody>
          <a:bodyPr>
            <a:normAutofit fontScale="92500" lnSpcReduction="10000"/>
          </a:bodyPr>
          <a:lstStyle/>
          <a:p>
            <a:r>
              <a:rPr lang="en-US" dirty="0" smtClean="0"/>
              <a:t>SOCIAL UTOPIAS CANNOT BE IMAGINED THROUGH THE SOLE LENS OF TECHNOLOGICAL DETERMINISM.</a:t>
            </a:r>
          </a:p>
          <a:p>
            <a:endParaRPr lang="en-US" dirty="0"/>
          </a:p>
          <a:p>
            <a:r>
              <a:rPr lang="en-US" dirty="0" smtClean="0"/>
              <a:t>SOCIAL UTOPIAS MUST ROOT THEIR IMAGINATIONS WITHIN SOCIAL REALITIES. IF THE CORE PROBLEM OF CURRENT SOCIAL REALITY IS POVERTY AND INEQUALITY AND WE ARE FINDING WAYS TO ADDRESS THAT WE HAVE TO BEGIN DESIGNING TECHNOLOGIES THAT ADDRESS THE PROBLEM OF INEQUALITY.</a:t>
            </a:r>
          </a:p>
          <a:p>
            <a:r>
              <a:rPr lang="en-US" dirty="0" smtClean="0"/>
              <a:t>IN OTHER WORDS DESIGN IS THE KEY TO DECIDING HOW AND IN WHAT WAYS WE CAN MAKE TECHNOLOGIES WORK FOR ALL. SO CRITICAL THINKING ON USE, ACCESS AND IMPACT OF SCIENCE AND TECHNOLOGY IS THE WAY TO THINK ABOUT TECH FUTURES OR SCIENTIFIC UTOPIAS.</a:t>
            </a:r>
            <a:endParaRPr lang="en-US" dirty="0"/>
          </a:p>
        </p:txBody>
      </p:sp>
    </p:spTree>
    <p:extLst>
      <p:ext uri="{BB962C8B-B14F-4D97-AF65-F5344CB8AC3E}">
        <p14:creationId xmlns:p14="http://schemas.microsoft.com/office/powerpoint/2010/main" val="396339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RAY’S VIEW OF SCIENCE AND SOCIETY</a:t>
            </a:r>
            <a:endParaRPr lang="en-US" b="1" dirty="0"/>
          </a:p>
        </p:txBody>
      </p:sp>
      <p:sp>
        <p:nvSpPr>
          <p:cNvPr id="3" name="Content Placeholder 2"/>
          <p:cNvSpPr>
            <a:spLocks noGrp="1"/>
          </p:cNvSpPr>
          <p:nvPr>
            <p:ph idx="1"/>
          </p:nvPr>
        </p:nvSpPr>
        <p:spPr/>
        <p:txBody>
          <a:bodyPr>
            <a:normAutofit fontScale="85000" lnSpcReduction="10000"/>
          </a:bodyPr>
          <a:lstStyle/>
          <a:p>
            <a:pPr marL="114300" indent="0">
              <a:buNone/>
            </a:pPr>
            <a:r>
              <a:rPr lang="en-US" dirty="0" smtClean="0"/>
              <a:t>UNLIKE BOSE, RAY SELDOM SPOKE OF THE SPIRITUAL IMPULSES OF SCIENTIFIC PURSUIT.</a:t>
            </a:r>
          </a:p>
          <a:p>
            <a:pPr marL="114300" indent="0">
              <a:buNone/>
            </a:pPr>
            <a:r>
              <a:rPr lang="en-US" b="1" dirty="0" smtClean="0"/>
              <a:t>THE PURSUIT OF SCIENCE FOR HIM WAS DEEPLY CONNECTED TO THE LARGER VISION OF INDIAN INDUSTRIALIZATION</a:t>
            </a:r>
            <a:r>
              <a:rPr lang="en-US" dirty="0" smtClean="0"/>
              <a:t>.</a:t>
            </a:r>
          </a:p>
          <a:p>
            <a:pPr marL="114300" indent="0">
              <a:buNone/>
            </a:pPr>
            <a:r>
              <a:rPr lang="en-US" dirty="0" smtClean="0"/>
              <a:t>ALTHOUGH HE DEVOTED HIS EARLY ENERGIES TO RESEARCH AND ENTERPRISE BY THE MID 1920S HE CAME UNDER THE INFLUENCE OF GOKHALE AND GANDHI.</a:t>
            </a:r>
          </a:p>
          <a:p>
            <a:pPr marL="114300" indent="0">
              <a:buNone/>
            </a:pPr>
            <a:endParaRPr lang="en-US" dirty="0"/>
          </a:p>
          <a:p>
            <a:pPr marL="114300" indent="0">
              <a:buNone/>
            </a:pPr>
            <a:r>
              <a:rPr lang="en-US" b="1" dirty="0" smtClean="0"/>
              <a:t>FROM GOKHALE RAY WAS INSPIRED BY THE AGENDA OF SOCIAL REFORM, ESPECIALLY CASTE REFORM AND THE REMOVAL OF CASTE PREJUDICE. </a:t>
            </a:r>
          </a:p>
          <a:p>
            <a:pPr marL="114300" indent="0">
              <a:buNone/>
            </a:pPr>
            <a:r>
              <a:rPr lang="en-US" b="1" dirty="0" smtClean="0"/>
              <a:t>HE BELIEVED THAT IF INDIANS HAD TO TAKE UP THE PROFESSIONAL PURSUIT OF SCIENCE AND TECHNOLOGY THEY HAD TO REMOVE ALL KINDS OF SUPERSTITION AND PREJUDICE FROM THEIR MINDS</a:t>
            </a:r>
            <a:r>
              <a:rPr lang="en-US" dirty="0" smtClean="0"/>
              <a:t>.</a:t>
            </a:r>
            <a:endParaRPr lang="en-US" dirty="0"/>
          </a:p>
        </p:txBody>
      </p:sp>
    </p:spTree>
    <p:extLst>
      <p:ext uri="{BB962C8B-B14F-4D97-AF65-F5344CB8AC3E}">
        <p14:creationId xmlns:p14="http://schemas.microsoft.com/office/powerpoint/2010/main" val="308341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CRITIQUE OF COLONIAL EDUCATION</a:t>
            </a:r>
            <a:endParaRPr lang="en-US" b="1" dirty="0"/>
          </a:p>
        </p:txBody>
      </p:sp>
      <p:sp>
        <p:nvSpPr>
          <p:cNvPr id="2" name="Content Placeholder 1"/>
          <p:cNvSpPr>
            <a:spLocks noGrp="1"/>
          </p:cNvSpPr>
          <p:nvPr>
            <p:ph idx="1"/>
          </p:nvPr>
        </p:nvSpPr>
        <p:spPr/>
        <p:txBody>
          <a:bodyPr>
            <a:normAutofit fontScale="85000" lnSpcReduction="10000"/>
          </a:bodyPr>
          <a:lstStyle/>
          <a:p>
            <a:r>
              <a:rPr lang="en-US" b="1" dirty="0" smtClean="0"/>
              <a:t>LIKE HIS COUNTERPARTS IN MAHARSHTRA RAY TOO BELIEVED THAT INDIANS WERE FAR TOO INSPIRED BY COLONIAL LITERARY EDUCATION </a:t>
            </a:r>
            <a:r>
              <a:rPr lang="en-US" dirty="0" smtClean="0"/>
              <a:t>THAT PREPARED THEMSELVES FOR SERVICE IN COLONIAL DEPARTMENTS AS CLERKS OR AS LAWYERS.</a:t>
            </a:r>
          </a:p>
          <a:p>
            <a:endParaRPr lang="en-US" dirty="0"/>
          </a:p>
          <a:p>
            <a:r>
              <a:rPr lang="en-US" b="1" dirty="0" smtClean="0"/>
              <a:t>HE FIRMLY BELIEVED IN THE DEVELOPMENT OF A STRONG INDUSTRIAL BASE FOR INDIA</a:t>
            </a:r>
            <a:r>
              <a:rPr lang="en-US" dirty="0" smtClean="0"/>
              <a:t>. HE BELIEVED THAT EVEN IF INDIANS WERE ABLE TO PRODUCE SCIENTIFIC KNOWLEDGE THAT KNOWLEDGE DID NOT TRANSLATE INTO A BASE FOR INDUSTRIALIZATION. </a:t>
            </a:r>
            <a:r>
              <a:rPr lang="en-US" b="1" dirty="0" smtClean="0"/>
              <a:t>IN OTHER WORDS HE WAS ASKING FOR A STRONGER LINK BETWEEN INDUSTRY AND THE ACADEMIA</a:t>
            </a:r>
            <a:r>
              <a:rPr lang="en-US" dirty="0" smtClean="0"/>
              <a:t>. </a:t>
            </a:r>
          </a:p>
          <a:p>
            <a:endParaRPr lang="en-US" dirty="0"/>
          </a:p>
          <a:p>
            <a:r>
              <a:rPr lang="en-US" b="1" dirty="0" smtClean="0"/>
              <a:t>HE BELIEVED THAT A STRONG INDUSTRIAL BASE WOULD IN TURN SPUR THE ADVANCEMENT OF SCIENTIFIC AND TECHNICAL RESEARCH</a:t>
            </a:r>
            <a:r>
              <a:rPr lang="en-US" dirty="0" smtClean="0"/>
              <a:t>.</a:t>
            </a:r>
            <a:endParaRPr lang="en-US" dirty="0"/>
          </a:p>
        </p:txBody>
      </p:sp>
    </p:spTree>
    <p:extLst>
      <p:ext uri="{BB962C8B-B14F-4D97-AF65-F5344CB8AC3E}">
        <p14:creationId xmlns:p14="http://schemas.microsoft.com/office/powerpoint/2010/main" val="289077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t>SCIENTIFIC RESEARCH , TECHNICAL EDUCATION AND MANUFACTURE</a:t>
            </a:r>
            <a:endParaRPr lang="en-US" b="1" dirty="0"/>
          </a:p>
        </p:txBody>
      </p:sp>
      <p:sp>
        <p:nvSpPr>
          <p:cNvPr id="2" name="Content Placeholder 1"/>
          <p:cNvSpPr>
            <a:spLocks noGrp="1"/>
          </p:cNvSpPr>
          <p:nvPr>
            <p:ph idx="1"/>
          </p:nvPr>
        </p:nvSpPr>
        <p:spPr/>
        <p:txBody>
          <a:bodyPr>
            <a:normAutofit fontScale="92500" lnSpcReduction="20000"/>
          </a:bodyPr>
          <a:lstStyle/>
          <a:p>
            <a:r>
              <a:rPr lang="en-US" dirty="0" smtClean="0"/>
              <a:t>RAY INSISTED THAT WHILE BOTH SCIENTIFIC RESEARCH AND THE SETTING UP OF TECHNICAL INSTITUTES WAS IMPORTANT – NONE OF THESE WOULD BEAR FRUIT IF THERE WAS NO MANUFACTURING BASE.</a:t>
            </a:r>
          </a:p>
          <a:p>
            <a:r>
              <a:rPr lang="en-US" b="1" dirty="0" smtClean="0"/>
              <a:t>MADE A DISTINCTION BETWEEN SCIENTIFIC KNOWLEDGE AND MANUFACTURING KNOWLEDGE. TECHNICAL SCHOOLS TAUGHT THE SCIENTIFIC KNOWLEDGE BEHIND MANUFACTURING PROCESSES BUT HE SAID “THE ACTUAL MANUFACTURING KNOWLEDGE – HOW TO PRODUCE THINGS WHICH CAN BE PLACED IN THE WORLD MARKET AT COMPETITIVE PRICES CAN ONLY BE ACQUIRED IN EXISTING INDUSTRIES.</a:t>
            </a:r>
          </a:p>
          <a:p>
            <a:r>
              <a:rPr lang="en-US" dirty="0" smtClean="0"/>
              <a:t>HIS EXPERIENCES IN THE BENGAL CHEMICAL CONFIRMED HIS OWN IDEAS. THE GREAT OBJECTIVE IS MAKE INDIANS BECOME INDUSTRIALISTS.</a:t>
            </a:r>
          </a:p>
          <a:p>
            <a:endParaRPr lang="en-US" dirty="0"/>
          </a:p>
        </p:txBody>
      </p:sp>
    </p:spTree>
    <p:extLst>
      <p:ext uri="{BB962C8B-B14F-4D97-AF65-F5344CB8AC3E}">
        <p14:creationId xmlns:p14="http://schemas.microsoft.com/office/powerpoint/2010/main" val="1430966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RAY’S TURN TO GANDHIANISM</a:t>
            </a:r>
            <a:endParaRPr lang="en-US" b="1" dirty="0"/>
          </a:p>
        </p:txBody>
      </p:sp>
      <p:sp>
        <p:nvSpPr>
          <p:cNvPr id="2" name="Content Placeholder 1"/>
          <p:cNvSpPr>
            <a:spLocks noGrp="1"/>
          </p:cNvSpPr>
          <p:nvPr>
            <p:ph idx="1"/>
          </p:nvPr>
        </p:nvSpPr>
        <p:spPr/>
        <p:txBody>
          <a:bodyPr>
            <a:normAutofit fontScale="92500" lnSpcReduction="10000"/>
          </a:bodyPr>
          <a:lstStyle/>
          <a:p>
            <a:r>
              <a:rPr lang="en-US" b="1" dirty="0" smtClean="0"/>
              <a:t>HOW DID RAY, A MAN SO DEEPLY COMITTED TO THE AGENDA OF INDUSTRIALIZATION FALL UNDER THE SPELL OF GANDHI</a:t>
            </a:r>
            <a:r>
              <a:rPr lang="en-US" dirty="0" smtClean="0"/>
              <a:t>?</a:t>
            </a:r>
          </a:p>
          <a:p>
            <a:r>
              <a:rPr lang="en-US" dirty="0"/>
              <a:t> </a:t>
            </a:r>
            <a:r>
              <a:rPr lang="en-US" dirty="0" smtClean="0"/>
              <a:t>GANDHI IT IS SAID OPENED UP A COMPLETELY NEW WORLD FOR HIM, A NEW UNDERSTANDING OF INDIA’S PRIORITIES.</a:t>
            </a:r>
          </a:p>
          <a:p>
            <a:r>
              <a:rPr lang="en-US" b="1" dirty="0" smtClean="0"/>
              <a:t>IT IS GANDHI WHO MADE HIM LOOK CLOSELY INTO THE DARKER SIDE OF WESTERN INDUSTRIAL CAPITALISM PARTICULARLY THE SUFFERING IT CAUSED TO THE INDIAN PEASANT, TO INDIA’S VILLAGES AND TO ITS MILLIONS OF CRAFTSMEN</a:t>
            </a:r>
            <a:r>
              <a:rPr lang="en-US" dirty="0" smtClean="0"/>
              <a:t>,</a:t>
            </a:r>
          </a:p>
          <a:p>
            <a:r>
              <a:rPr lang="en-US" dirty="0" smtClean="0"/>
              <a:t>SO WHAT WAS GANDHI’S POSITION ON SCIENCE TECHNOLOGY AND SOCIETY AND WHEN DID HE ARTICULATE THOSE VIEWS?</a:t>
            </a:r>
            <a:endParaRPr lang="en-US" dirty="0"/>
          </a:p>
        </p:txBody>
      </p:sp>
    </p:spTree>
    <p:extLst>
      <p:ext uri="{BB962C8B-B14F-4D97-AF65-F5344CB8AC3E}">
        <p14:creationId xmlns:p14="http://schemas.microsoft.com/office/powerpoint/2010/main" val="1706003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GANDHI’S VIEWS ON SCIENCE AND TECHNOLOGY IN THE </a:t>
            </a:r>
            <a:r>
              <a:rPr lang="en-US" b="1" i="1" dirty="0" smtClean="0"/>
              <a:t>HIND SWARAJ</a:t>
            </a:r>
            <a:endParaRPr lang="en-US" b="1" i="1" dirty="0"/>
          </a:p>
        </p:txBody>
      </p:sp>
      <p:sp>
        <p:nvSpPr>
          <p:cNvPr id="3" name="Content Placeholder 2"/>
          <p:cNvSpPr>
            <a:spLocks noGrp="1"/>
          </p:cNvSpPr>
          <p:nvPr>
            <p:ph idx="1"/>
          </p:nvPr>
        </p:nvSpPr>
        <p:spPr/>
        <p:txBody>
          <a:bodyPr>
            <a:normAutofit lnSpcReduction="10000"/>
          </a:bodyPr>
          <a:lstStyle/>
          <a:p>
            <a:r>
              <a:rPr lang="en-US" b="1" dirty="0" smtClean="0"/>
              <a:t>HIND SWARAJ PUBLISHED IN 1909 IS REGARDED TO CONTAIN THE BASIC TENETS OF GANDHI’S POLITICAL PHILOSOPHY. HIS IDEAS ON WHAT SHOULD BE A TRUE </a:t>
            </a:r>
            <a:r>
              <a:rPr lang="en-US" b="1" dirty="0" err="1" smtClean="0"/>
              <a:t>UNDERSTANDIng</a:t>
            </a:r>
            <a:r>
              <a:rPr lang="en-US" b="1" dirty="0" smtClean="0"/>
              <a:t> SWARAJ OR SELF-RULE</a:t>
            </a:r>
          </a:p>
          <a:p>
            <a:endParaRPr lang="en-US" dirty="0"/>
          </a:p>
          <a:p>
            <a:r>
              <a:rPr lang="en-US" b="1" dirty="0" smtClean="0"/>
              <a:t>GAVE A MORE EXPANDED MEANING OF SWARAJ- FROM THE USUAL MEANING OF SELF-RULE OR SELF-GOVERNMENT.</a:t>
            </a:r>
          </a:p>
          <a:p>
            <a:endParaRPr lang="en-US" b="1" dirty="0"/>
          </a:p>
          <a:p>
            <a:r>
              <a:rPr lang="en-US" b="1" dirty="0" smtClean="0"/>
              <a:t>GANDHI’S SWARAJ DEMANDED A RADICAL DECOLONIZATION OF THE INDIAN MIND FROM COLONIAL INFLUENCES</a:t>
            </a:r>
            <a:r>
              <a:rPr lang="en-US" dirty="0" smtClean="0"/>
              <a:t>.</a:t>
            </a:r>
            <a:endParaRPr lang="en-US" dirty="0"/>
          </a:p>
        </p:txBody>
      </p:sp>
    </p:spTree>
    <p:extLst>
      <p:ext uri="{BB962C8B-B14F-4D97-AF65-F5344CB8AC3E}">
        <p14:creationId xmlns:p14="http://schemas.microsoft.com/office/powerpoint/2010/main" val="15397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SWARAJ AND INDIAN CIVILIZATION</a:t>
            </a:r>
            <a:endParaRPr lang="en-US" b="1" dirty="0"/>
          </a:p>
        </p:txBody>
      </p:sp>
      <p:sp>
        <p:nvSpPr>
          <p:cNvPr id="3" name="Content Placeholder 2"/>
          <p:cNvSpPr>
            <a:spLocks noGrp="1"/>
          </p:cNvSpPr>
          <p:nvPr>
            <p:ph idx="1"/>
          </p:nvPr>
        </p:nvSpPr>
        <p:spPr/>
        <p:txBody>
          <a:bodyPr>
            <a:normAutofit lnSpcReduction="10000"/>
          </a:bodyPr>
          <a:lstStyle/>
          <a:p>
            <a:r>
              <a:rPr lang="en-US" dirty="0" smtClean="0"/>
              <a:t>GANDHI BELIEVED THAT THE </a:t>
            </a:r>
            <a:r>
              <a:rPr lang="en-US" b="1" dirty="0" smtClean="0"/>
              <a:t>COLONIZATION OF THE INDIAN MIND </a:t>
            </a:r>
            <a:r>
              <a:rPr lang="en-US" dirty="0" smtClean="0"/>
              <a:t>HAPPENED BECAUSE OF THE </a:t>
            </a:r>
            <a:r>
              <a:rPr lang="en-US" b="1" dirty="0" smtClean="0"/>
              <a:t>PROPAGATION BY THE BRITISH OF THE CIVILIZATIONAL SUPERIORITY OF THE WEST.</a:t>
            </a:r>
          </a:p>
          <a:p>
            <a:endParaRPr lang="en-US" b="1" dirty="0"/>
          </a:p>
          <a:p>
            <a:r>
              <a:rPr lang="en-US" dirty="0" smtClean="0"/>
              <a:t>GANDHI QUESTIONED THIS UNCRITICAL ACCEPTANCE OF WESTERN CIVILIZATIONAL SUPERIORITY MEASURED IN TERMS OF PROGRESS.</a:t>
            </a:r>
          </a:p>
          <a:p>
            <a:endParaRPr lang="en-US" dirty="0"/>
          </a:p>
          <a:p>
            <a:r>
              <a:rPr lang="en-US" b="1" dirty="0" smtClean="0"/>
              <a:t>CIVILZATION TO GANDHI MEANT FOLLOWING THE PATH OF RIGHT CONDUCT- SUDHARO AND NOT MATERIAL WEALTH OR CULTURAL SOPHISTICATION</a:t>
            </a:r>
            <a:r>
              <a:rPr lang="en-US" dirty="0" smtClean="0"/>
              <a:t>.</a:t>
            </a:r>
            <a:endParaRPr lang="en-US" dirty="0"/>
          </a:p>
        </p:txBody>
      </p:sp>
    </p:spTree>
    <p:extLst>
      <p:ext uri="{BB962C8B-B14F-4D97-AF65-F5344CB8AC3E}">
        <p14:creationId xmlns:p14="http://schemas.microsoft.com/office/powerpoint/2010/main" val="184804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NATURE OF GANDHI’S CRITIQUE OF WESTERN CIVILIZATION</a:t>
            </a:r>
            <a:endParaRPr lang="en-US" b="1" dirty="0"/>
          </a:p>
        </p:txBody>
      </p:sp>
      <p:sp>
        <p:nvSpPr>
          <p:cNvPr id="3" name="Content Placeholder 2"/>
          <p:cNvSpPr>
            <a:spLocks noGrp="1"/>
          </p:cNvSpPr>
          <p:nvPr>
            <p:ph idx="1"/>
          </p:nvPr>
        </p:nvSpPr>
        <p:spPr/>
        <p:txBody>
          <a:bodyPr/>
          <a:lstStyle/>
          <a:p>
            <a:r>
              <a:rPr lang="en-US" dirty="0" smtClean="0"/>
              <a:t>FOR GANDHI BEING </a:t>
            </a:r>
            <a:r>
              <a:rPr lang="en-US" dirty="0"/>
              <a:t>C</a:t>
            </a:r>
            <a:r>
              <a:rPr lang="en-US" dirty="0" smtClean="0"/>
              <a:t>RITICAL IMPLIED THE DESIRE TO IMPROVE THE OBJECT CRITICSED  NOT TO REJECT IT OUTRIGHT.</a:t>
            </a:r>
          </a:p>
          <a:p>
            <a:endParaRPr lang="en-US" dirty="0"/>
          </a:p>
          <a:p>
            <a:r>
              <a:rPr lang="en-US" b="1" dirty="0" smtClean="0"/>
              <a:t>WHAT HE ADMIRED IN THE WEST- CIVIL LIBERTY, EQUALITY, RIGHTS, LIBERATION OF WOMEN FROM TRADITION, AND RELIGIOUS TOLERATION</a:t>
            </a:r>
            <a:endParaRPr lang="en-US" b="1" dirty="0"/>
          </a:p>
        </p:txBody>
      </p:sp>
    </p:spTree>
    <p:extLst>
      <p:ext uri="{BB962C8B-B14F-4D97-AF65-F5344CB8AC3E}">
        <p14:creationId xmlns:p14="http://schemas.microsoft.com/office/powerpoint/2010/main" val="2313926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163</TotalTime>
  <Words>1902</Words>
  <Application>Microsoft Office PowerPoint</Application>
  <PresentationFormat>On-screen Show (4:3)</PresentationFormat>
  <Paragraphs>123</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Clarity</vt:lpstr>
      <vt:lpstr>THE SOCIAL AND PHILOSOPHICAL VALUES OF SCIENCE </vt:lpstr>
      <vt:lpstr>VEDANTIC MONISM</vt:lpstr>
      <vt:lpstr>RAY’S VIEW OF SCIENCE AND SOCIETY</vt:lpstr>
      <vt:lpstr>CRITIQUE OF COLONIAL EDUCATION</vt:lpstr>
      <vt:lpstr>SCIENTIFIC RESEARCH , TECHNICAL EDUCATION AND MANUFACTURE</vt:lpstr>
      <vt:lpstr>RAY’S TURN TO GANDHIANISM</vt:lpstr>
      <vt:lpstr>GANDHI’S VIEWS ON SCIENCE AND TECHNOLOGY IN THE HIND SWARAJ</vt:lpstr>
      <vt:lpstr>SWARAJ AND INDIAN CIVILIZATION</vt:lpstr>
      <vt:lpstr>THE NATURE OF GANDHI’S CRITIQUE OF WESTERN CIVILIZATION</vt:lpstr>
      <vt:lpstr>BUT WHAT INDIAN VALUES NEEDED TO BE ADDED TO WESTERN IDEALS?</vt:lpstr>
      <vt:lpstr>WHO WAS HE WRITING HIND SWARAJ FOR?</vt:lpstr>
      <vt:lpstr>BRIEF OUTLINE OF THE MAIN ARGUMENTS IN THE HIND SWARAJ</vt:lpstr>
      <vt:lpstr>HIND SWARAJ ARGUMENTS II</vt:lpstr>
      <vt:lpstr>ON VIOLENCE AND NON-VIOLENCE</vt:lpstr>
      <vt:lpstr>GANDHI’S VIEWS ON SCIENCE AND TECHNOLOGY</vt:lpstr>
      <vt:lpstr>WHAT KIND OF SCIENCE AND TECHNOLOGY DID GANDHI ENDORSE?</vt:lpstr>
      <vt:lpstr>SO WHAT WAS THE CURE? </vt:lpstr>
      <vt:lpstr>INCLUSIVE TECHNOLOGY, INCLUSIVE INDUSTRIALIZATION</vt:lpstr>
      <vt:lpstr>GANDHI’S FINAL POSITION ON TECHNOLOGY</vt:lpstr>
      <vt:lpstr>BUT WHAT WAS THE POLITICAL FUTURE OF GANDHI’S PHILOSOPHY?</vt:lpstr>
      <vt:lpstr>THE FAITH IN SOCIALISM AND SCIENTISM</vt:lpstr>
      <vt:lpstr>THE SOCIALIST SCIENTIST MEGHNAD SAHA.</vt:lpstr>
      <vt:lpstr>HOW DID SAHA INFLUENCE THE CONGRESS LEADERSHIP.</vt:lpstr>
      <vt:lpstr>SCIENTISM AND SOCIALISM</vt:lpstr>
      <vt:lpstr>SO HOW WAS THE SWADESHI UTOPIA DEFINED AND REDEFINED BETWEEN 1905-1947?</vt:lpstr>
      <vt:lpstr>STS – REIMAGINING THE RELATIONSHIP- FROM IMPACT, TO USE, ACCESS AND DESIGN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ACHARYA PRAFULLA CHANDRA RAY (1861-1944)</dc:title>
  <dc:creator>MADHUMITA</dc:creator>
  <cp:lastModifiedBy>daiict</cp:lastModifiedBy>
  <cp:revision>35</cp:revision>
  <dcterms:created xsi:type="dcterms:W3CDTF">2017-11-05T05:32:37Z</dcterms:created>
  <dcterms:modified xsi:type="dcterms:W3CDTF">2018-11-13T06:02:07Z</dcterms:modified>
</cp:coreProperties>
</file>