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0A46258-C6F1-445B-BEC6-B628D0B0BC03}" type="datetimeFigureOut">
              <a:rPr lang="en-US" smtClean="0"/>
              <a:t>13/11/2018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0A46258-C6F1-445B-BEC6-B628D0B0BC03}" type="datetimeFigureOut">
              <a:rPr lang="en-US" smtClean="0"/>
              <a:t>13/11/2018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C32CD-F68A-488A-85A1-0A7511C31E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60A46258-C6F1-445B-BEC6-B628D0B0BC03}" type="datetimeFigureOut">
              <a:rPr lang="en-US" smtClean="0"/>
              <a:t>13/11/2018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C32CD-F68A-488A-85A1-0A7511C31E3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0A46258-C6F1-445B-BEC6-B628D0B0BC03}"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C32CD-F68A-488A-85A1-0A7511C31E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0A46258-C6F1-445B-BEC6-B628D0B0BC03}"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C32CD-F68A-488A-85A1-0A7511C31E31}"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0A46258-C6F1-445B-BEC6-B628D0B0BC03}"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C32CD-F68A-488A-85A1-0A7511C31E31}"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0A46258-C6F1-445B-BEC6-B628D0B0BC03}"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C32CD-F68A-488A-85A1-0A7511C31E31}"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0A46258-C6F1-445B-BEC6-B628D0B0BC03}" type="datetimeFigureOut">
              <a:rPr lang="en-US" smtClean="0"/>
              <a:t>13/11/2018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60A46258-C6F1-445B-BEC6-B628D0B0BC03}" type="datetimeFigureOut">
              <a:rPr lang="en-US" smtClean="0"/>
              <a:t>13/11/2018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46C32CD-F68A-488A-85A1-0A7511C31E31}"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0A46258-C6F1-445B-BEC6-B628D0B0BC03}" type="datetimeFigureOut">
              <a:rPr lang="en-US" smtClean="0"/>
              <a:t>13/11/2018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C32CD-F68A-488A-85A1-0A7511C31E31}"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46C32CD-F68A-488A-85A1-0A7511C31E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0A46258-C6F1-445B-BEC6-B628D0B0BC03}"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C32CD-F68A-488A-85A1-0A7511C31E31}"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0A46258-C6F1-445B-BEC6-B628D0B0BC03}" type="datetimeFigureOut">
              <a:rPr lang="en-US" smtClean="0"/>
              <a:t>13/11/2018</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46C32CD-F68A-488A-85A1-0A7511C31E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INDIAN RESPONSES OF MODERN WESTERN SCIENCE</a:t>
            </a:r>
            <a:endParaRPr lang="en-US" dirty="0"/>
          </a:p>
        </p:txBody>
      </p:sp>
      <p:sp>
        <p:nvSpPr>
          <p:cNvPr id="3" name="Subtitle 2"/>
          <p:cNvSpPr>
            <a:spLocks noGrp="1"/>
          </p:cNvSpPr>
          <p:nvPr>
            <p:ph type="subTitle" idx="1"/>
          </p:nvPr>
        </p:nvSpPr>
        <p:spPr>
          <a:xfrm>
            <a:off x="499533" y="6050037"/>
            <a:ext cx="6705600" cy="685800"/>
          </a:xfrm>
        </p:spPr>
        <p:txBody>
          <a:bodyPr>
            <a:normAutofit/>
          </a:bodyPr>
          <a:lstStyle/>
          <a:p>
            <a:endParaRPr lang="en-US" dirty="0" smtClean="0"/>
          </a:p>
          <a:p>
            <a:endParaRPr lang="en-US" dirty="0"/>
          </a:p>
        </p:txBody>
      </p:sp>
    </p:spTree>
    <p:extLst>
      <p:ext uri="{BB962C8B-B14F-4D97-AF65-F5344CB8AC3E}">
        <p14:creationId xmlns:p14="http://schemas.microsoft.com/office/powerpoint/2010/main" val="73877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THE MAHRATTA’S PLEA TO ALL INDIANS</a:t>
            </a:r>
            <a:endParaRPr lang="en-US" b="1" dirty="0"/>
          </a:p>
        </p:txBody>
      </p:sp>
      <p:sp>
        <p:nvSpPr>
          <p:cNvPr id="3" name="Content Placeholder 2"/>
          <p:cNvSpPr>
            <a:spLocks noGrp="1"/>
          </p:cNvSpPr>
          <p:nvPr>
            <p:ph idx="1"/>
          </p:nvPr>
        </p:nvSpPr>
        <p:spPr/>
        <p:txBody>
          <a:bodyPr>
            <a:normAutofit/>
          </a:bodyPr>
          <a:lstStyle/>
          <a:p>
            <a:r>
              <a:rPr lang="en-US" dirty="0" smtClean="0"/>
              <a:t>NEED FOR INDIAN SOCIETY TO REFORM ITSLEF SO THAT IT COULD COMPETE MORE EFFECTIVELY WITH WORLD OF GLOBAL CAPITALISM.</a:t>
            </a:r>
          </a:p>
          <a:p>
            <a:r>
              <a:rPr lang="en-US" dirty="0" smtClean="0"/>
              <a:t>CALLED HINDUS TO REFORM TRADITIONAL TABOOS AND ALLOW YOUNG STUDENTS TO TRAVEL OVERSEAS TO EDUCATE THEMSELVES IN SCIENCE AND TECHNOLOGY.</a:t>
            </a:r>
          </a:p>
          <a:p>
            <a:pPr marL="0" indent="0">
              <a:buNone/>
            </a:pPr>
            <a:r>
              <a:rPr lang="en-US" dirty="0"/>
              <a:t> </a:t>
            </a:r>
            <a:r>
              <a:rPr lang="en-US" dirty="0" smtClean="0"/>
              <a:t>INDIANS WERE ASKED TO SHOW MORE ENTERPRISE, DEMONSTRATE MORE PLUCK.</a:t>
            </a:r>
          </a:p>
          <a:p>
            <a:endParaRPr lang="en-US" dirty="0"/>
          </a:p>
        </p:txBody>
      </p:sp>
    </p:spTree>
    <p:extLst>
      <p:ext uri="{BB962C8B-B14F-4D97-AF65-F5344CB8AC3E}">
        <p14:creationId xmlns:p14="http://schemas.microsoft.com/office/powerpoint/2010/main" val="311629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INDIA NEEDS TO BECOME A MACHINIST NATION </a:t>
            </a:r>
            <a:endParaRPr lang="en-US" b="1" dirty="0"/>
          </a:p>
        </p:txBody>
      </p:sp>
      <p:sp>
        <p:nvSpPr>
          <p:cNvPr id="3" name="Content Placeholder 2"/>
          <p:cNvSpPr>
            <a:spLocks noGrp="1"/>
          </p:cNvSpPr>
          <p:nvPr>
            <p:ph idx="1"/>
          </p:nvPr>
        </p:nvSpPr>
        <p:spPr/>
        <p:txBody>
          <a:bodyPr>
            <a:normAutofit/>
          </a:bodyPr>
          <a:lstStyle/>
          <a:p>
            <a:r>
              <a:rPr lang="en-US" dirty="0" smtClean="0"/>
              <a:t>KUNTE’S SPEECH MAY 30 1884- AS HEADMASTER OF POONA HIGH SCHOOL-  SAID THAT IF HINDUSTAN WANTED ITS GLORY TO BE REVIVED THEN THE HINDU PEOPLE NEEDED TO SUSPEND THE ACTIVITIES OF ALL THEIR RELIGIOUS, SOCIAL, AND SPORTING GROUPS FOR A CENTURY AND A QUARTER AND THEN TRAVEL FROM VILLAGE TO VILLAGE, TALUKA TO TALUKA, DISTRICT TO DISTRICT AND START THE ACTIVITIES OF BLACKSMITHY WITH FRANTIC HASTE AND ZEAL”.</a:t>
            </a:r>
            <a:endParaRPr lang="en-US" dirty="0"/>
          </a:p>
        </p:txBody>
      </p:sp>
    </p:spTree>
    <p:extLst>
      <p:ext uri="{BB962C8B-B14F-4D97-AF65-F5344CB8AC3E}">
        <p14:creationId xmlns:p14="http://schemas.microsoft.com/office/powerpoint/2010/main" val="314964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TO BECOME A MACHINIST NATION II</a:t>
            </a:r>
            <a:endParaRPr lang="en-US" b="1" dirty="0"/>
          </a:p>
        </p:txBody>
      </p:sp>
      <p:sp>
        <p:nvSpPr>
          <p:cNvPr id="3" name="Content Placeholder 2"/>
          <p:cNvSpPr>
            <a:spLocks noGrp="1"/>
          </p:cNvSpPr>
          <p:nvPr>
            <p:ph idx="1"/>
          </p:nvPr>
        </p:nvSpPr>
        <p:spPr/>
        <p:txBody>
          <a:bodyPr>
            <a:normAutofit/>
          </a:bodyPr>
          <a:lstStyle/>
          <a:p>
            <a:r>
              <a:rPr lang="en-US" dirty="0" smtClean="0"/>
              <a:t>FOR ERADICATING THE UNDESIRBALE AND ESTABLISHING THE THE DESIRABLE IN SOCIETY THERE IS NO OPTION BUT TO FOLLOW THE ART OF MECAHNIZATION. IF YOU WANT TO EAT, YOU HAVE TO BECOME A MACHINIST,IF YOU WANT TO WIN FREEDOM YOU HAVE TO BE A MACHINIST, IF YOU WANT YOUR COUNTRY TO PROGRESS LIKE THAT OF ENGLAND ALL OF YOU HAVE TO BECOME BLACKSMITHS.</a:t>
            </a:r>
            <a:endParaRPr lang="en-US" dirty="0"/>
          </a:p>
        </p:txBody>
      </p:sp>
    </p:spTree>
    <p:extLst>
      <p:ext uri="{BB962C8B-B14F-4D97-AF65-F5344CB8AC3E}">
        <p14:creationId xmlns:p14="http://schemas.microsoft.com/office/powerpoint/2010/main" val="174222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MACHINE: AS THE KALPAVRIKSHA</a:t>
            </a:r>
            <a:endParaRPr lang="en-US" b="1" dirty="0"/>
          </a:p>
        </p:txBody>
      </p:sp>
      <p:sp>
        <p:nvSpPr>
          <p:cNvPr id="3" name="Content Placeholder 2"/>
          <p:cNvSpPr>
            <a:spLocks noGrp="1"/>
          </p:cNvSpPr>
          <p:nvPr>
            <p:ph idx="1"/>
          </p:nvPr>
        </p:nvSpPr>
        <p:spPr/>
        <p:txBody>
          <a:bodyPr/>
          <a:lstStyle/>
          <a:p>
            <a:r>
              <a:rPr lang="en-US" dirty="0" smtClean="0"/>
              <a:t>KUNTE CONTINUED- THE ART OF MECHANIZATION HAS BECOME A KALPAVRIKSHA  REFERRING TO THE MYTHOLOGICAL HINDU WISH-GRANTING TREE STATING THAT ACHIEVING OUR DESIRED PROGRESS WOULD BE NEXT TO IMPOSSIBLE WITHOUT ITS SHADOW AND SHELTER”.</a:t>
            </a:r>
            <a:endParaRPr lang="en-US" dirty="0"/>
          </a:p>
        </p:txBody>
      </p:sp>
    </p:spTree>
    <p:extLst>
      <p:ext uri="{BB962C8B-B14F-4D97-AF65-F5344CB8AC3E}">
        <p14:creationId xmlns:p14="http://schemas.microsoft.com/office/powerpoint/2010/main" val="424539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NEED TO CREATE BOURGEOIS INDIANS</a:t>
            </a:r>
            <a:endParaRPr lang="en-US" b="1" dirty="0"/>
          </a:p>
        </p:txBody>
      </p:sp>
      <p:sp>
        <p:nvSpPr>
          <p:cNvPr id="3" name="Content Placeholder 2"/>
          <p:cNvSpPr>
            <a:spLocks noGrp="1"/>
          </p:cNvSpPr>
          <p:nvPr>
            <p:ph idx="1"/>
          </p:nvPr>
        </p:nvSpPr>
        <p:spPr/>
        <p:txBody>
          <a:bodyPr>
            <a:normAutofit lnSpcReduction="10000"/>
          </a:bodyPr>
          <a:lstStyle/>
          <a:p>
            <a:r>
              <a:rPr lang="en-US" dirty="0" smtClean="0"/>
              <a:t>WILL THE NATIVES BE MORE ENTERPRISING IT ASKED? </a:t>
            </a:r>
          </a:p>
          <a:p>
            <a:r>
              <a:rPr lang="en-US" dirty="0" smtClean="0"/>
              <a:t>TO CHANGE INDIA’S POVERTY INDIANS HAD TO BECOME CAPITALISTS AND ENTERPRISERS- INDIA HAD TO BECOME A NATION OF TRADER, MACHINE MAKERS AND SHOPKEEPERS.</a:t>
            </a:r>
          </a:p>
          <a:p>
            <a:r>
              <a:rPr lang="en-US" dirty="0" smtClean="0"/>
              <a:t>INDIA NEEDED TO GET OUT OF ITS DEPENDENCE ON AGRICULTURE, INDUSTRIALIZE AND MAINTAIN CONTACTS WITH THE WEST.</a:t>
            </a:r>
          </a:p>
          <a:p>
            <a:r>
              <a:rPr lang="en-US" dirty="0" smtClean="0"/>
              <a:t>INDIAN YOUTH HAD TO LESSEN THEIR DEPENDENCE ON LEGAL, LITERARY AND CLERICAL JOBS AND PLUNGE INTO TRADE AND MANUFATURE.</a:t>
            </a:r>
            <a:endParaRPr lang="en-US" dirty="0"/>
          </a:p>
        </p:txBody>
      </p:sp>
    </p:spTree>
    <p:extLst>
      <p:ext uri="{BB962C8B-B14F-4D97-AF65-F5344CB8AC3E}">
        <p14:creationId xmlns:p14="http://schemas.microsoft.com/office/powerpoint/2010/main" val="262407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t>THE CALL FOR SWADESHI IN WESTERN INDIA: PARTICIPATE IN GLOBAL TRANSFORMATIOM</a:t>
            </a:r>
            <a:endParaRPr lang="en-US" sz="2800" b="1" dirty="0"/>
          </a:p>
        </p:txBody>
      </p:sp>
      <p:sp>
        <p:nvSpPr>
          <p:cNvPr id="3" name="Content Placeholder 2"/>
          <p:cNvSpPr>
            <a:spLocks noGrp="1"/>
          </p:cNvSpPr>
          <p:nvPr>
            <p:ph idx="1"/>
          </p:nvPr>
        </p:nvSpPr>
        <p:spPr/>
        <p:txBody>
          <a:bodyPr>
            <a:normAutofit/>
          </a:bodyPr>
          <a:lstStyle/>
          <a:p>
            <a:r>
              <a:rPr lang="en-US" dirty="0" smtClean="0"/>
              <a:t>PREPARE INDIAN SOCIETY AND YOUNG INDIANS TO PARTICIPATE IN THE MASSIVE GLOBAL TRANSFORMATIONS THAT WERE TAKING PLACE-</a:t>
            </a:r>
          </a:p>
          <a:p>
            <a:r>
              <a:rPr lang="en-US" dirty="0" smtClean="0"/>
              <a:t>TRANSFORMATIONS IN INDUSTRIAL AND AGRICULTURAL PRODUCTION- LARGE-SCALE AND SCIENCE BASED</a:t>
            </a:r>
          </a:p>
          <a:p>
            <a:r>
              <a:rPr lang="en-US" dirty="0" smtClean="0"/>
              <a:t>TRANSFORMATIONS IN SCIENTIFIC KNOWLEDGE.</a:t>
            </a:r>
          </a:p>
          <a:p>
            <a:r>
              <a:rPr lang="en-US" dirty="0" smtClean="0"/>
              <a:t>TRANSFORMATIONS IN SOCIAL VALUES AND OUTLOOK- FROM FEUDAL TO MODERN CAPITALIST.</a:t>
            </a:r>
            <a:endParaRPr lang="en-US" dirty="0"/>
          </a:p>
        </p:txBody>
      </p:sp>
    </p:spTree>
    <p:extLst>
      <p:ext uri="{BB962C8B-B14F-4D97-AF65-F5344CB8AC3E}">
        <p14:creationId xmlns:p14="http://schemas.microsoft.com/office/powerpoint/2010/main" val="324443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CONNECT WITH INDIAN REALITIES</a:t>
            </a:r>
            <a:endParaRPr lang="en-US" sz="3200" b="1" dirty="0"/>
          </a:p>
        </p:txBody>
      </p:sp>
      <p:sp>
        <p:nvSpPr>
          <p:cNvPr id="3" name="Content Placeholder 2"/>
          <p:cNvSpPr>
            <a:spLocks noGrp="1"/>
          </p:cNvSpPr>
          <p:nvPr>
            <p:ph idx="1"/>
          </p:nvPr>
        </p:nvSpPr>
        <p:spPr/>
        <p:txBody>
          <a:bodyPr>
            <a:normAutofit/>
          </a:bodyPr>
          <a:lstStyle/>
          <a:p>
            <a:r>
              <a:rPr lang="en-US" dirty="0" smtClean="0"/>
              <a:t>IF THE VISION OF THE POONA SCHOOLMASTER M.M KUNTE COULD BE SUMMED IN A SENTENCE- IT WOULD BE “LEARN FROM THE WEST, BUT CONNECT WITH INDIA”.</a:t>
            </a:r>
          </a:p>
          <a:p>
            <a:r>
              <a:rPr lang="en-US" b="1" dirty="0" smtClean="0"/>
              <a:t>“VIDESH SE SEEKHO, DESH SE JODO”</a:t>
            </a:r>
          </a:p>
          <a:p>
            <a:r>
              <a:rPr lang="en-US" b="1" dirty="0" smtClean="0"/>
              <a:t>BUT THE FOCUS IN WESTERN INDIA REMAINED CONSISTENT ON TECHNICAL EDUCATION AND ENTERPRISE OR BUSINESS.</a:t>
            </a:r>
            <a:endParaRPr lang="en-US" b="1" dirty="0"/>
          </a:p>
        </p:txBody>
      </p:sp>
    </p:spTree>
    <p:extLst>
      <p:ext uri="{BB962C8B-B14F-4D97-AF65-F5344CB8AC3E}">
        <p14:creationId xmlns:p14="http://schemas.microsoft.com/office/powerpoint/2010/main" val="692132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THE SWADESHI VISION IN BENGAL</a:t>
            </a:r>
            <a:endParaRPr lang="en-US" sz="3200" b="1" dirty="0"/>
          </a:p>
        </p:txBody>
      </p:sp>
      <p:sp>
        <p:nvSpPr>
          <p:cNvPr id="3" name="Content Placeholder 2"/>
          <p:cNvSpPr>
            <a:spLocks noGrp="1"/>
          </p:cNvSpPr>
          <p:nvPr>
            <p:ph idx="1"/>
          </p:nvPr>
        </p:nvSpPr>
        <p:spPr/>
        <p:txBody>
          <a:bodyPr>
            <a:normAutofit/>
          </a:bodyPr>
          <a:lstStyle/>
          <a:p>
            <a:r>
              <a:rPr lang="en-US" b="1" dirty="0" smtClean="0"/>
              <a:t>THERE WERE SIMILAR PLEAS TO YOUNG STUDENTS TO PURSUE CAREERS IN SCIENCE AND TECHNOLOGY AND ENGAGE IN ENTERPRISE BUT THERE WAS ONE DIFFERENCE TWO.</a:t>
            </a:r>
          </a:p>
          <a:p>
            <a:r>
              <a:rPr lang="en-US" b="1" dirty="0" smtClean="0"/>
              <a:t>IN WESTERN INDIA THERE WAS A SUSTAINED FOCUS AND A CONSENSUS ON THE NEED FOR YOUNG INDIANS TO UNDERTAKE MANUFACTURE AND ENTERPRISE WHEREAS IN BENGAL THERE WAS SHARP DIFFERENCE OF OPINION AS TO WHETHER INDIANS SHOULD PURSUE CAREERS IN PURE SCIENCE OR TAKE UP TECHNICAL TRAINING AND SET UP INDUSTRIES.</a:t>
            </a:r>
            <a:endParaRPr lang="en-US" b="1" dirty="0"/>
          </a:p>
        </p:txBody>
      </p:sp>
    </p:spTree>
    <p:extLst>
      <p:ext uri="{BB962C8B-B14F-4D97-AF65-F5344CB8AC3E}">
        <p14:creationId xmlns:p14="http://schemas.microsoft.com/office/powerpoint/2010/main" val="348325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TECHNICAL TRAINING OR SCIENTISTS?</a:t>
            </a:r>
            <a:endParaRPr lang="en-US" sz="2800" b="1" dirty="0"/>
          </a:p>
        </p:txBody>
      </p:sp>
      <p:sp>
        <p:nvSpPr>
          <p:cNvPr id="3" name="Content Placeholder 2"/>
          <p:cNvSpPr>
            <a:spLocks noGrp="1"/>
          </p:cNvSpPr>
          <p:nvPr>
            <p:ph idx="1"/>
          </p:nvPr>
        </p:nvSpPr>
        <p:spPr/>
        <p:txBody>
          <a:bodyPr>
            <a:normAutofit/>
          </a:bodyPr>
          <a:lstStyle/>
          <a:p>
            <a:r>
              <a:rPr lang="en-US" b="1" dirty="0" smtClean="0"/>
              <a:t>LEADING BENGALI INTELLECTUALS REMAINED DIVIDED ON THE ISSUE BUT IT WAS CLEAR TO ALL THAT BOTH OUGHT TO BE PURSUED TO ACHIEVE THE GOALS OF SWADESHI.</a:t>
            </a:r>
          </a:p>
          <a:p>
            <a:r>
              <a:rPr lang="en-US" b="1" dirty="0" smtClean="0"/>
              <a:t>THE DILEMMA BETWEEN PURE SCIENCE AND APPLIED SCIENCE WAS THERE FROM THE VERY BEGINNING OF SUCH DEBATES WAY BACK IN THE 1870S. WHAT IS NECC FOR NATION-BUILDING- SCIENCE OR TECHNOLOGY?</a:t>
            </a:r>
          </a:p>
        </p:txBody>
      </p:sp>
    </p:spTree>
    <p:extLst>
      <p:ext uri="{BB962C8B-B14F-4D97-AF65-F5344CB8AC3E}">
        <p14:creationId xmlns:p14="http://schemas.microsoft.com/office/powerpoint/2010/main" val="70039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smtClean="0"/>
              <a:t>THE BENGAL INITIATIVE OF SIRCAR-SCIENCE AS A PROGRESSIVE MORAL FORCE.</a:t>
            </a:r>
            <a:endParaRPr lang="en-US" sz="2800" b="1" dirty="0"/>
          </a:p>
        </p:txBody>
      </p:sp>
      <p:sp>
        <p:nvSpPr>
          <p:cNvPr id="3" name="Content Placeholder 2"/>
          <p:cNvSpPr>
            <a:spLocks noGrp="1"/>
          </p:cNvSpPr>
          <p:nvPr>
            <p:ph idx="1"/>
          </p:nvPr>
        </p:nvSpPr>
        <p:spPr/>
        <p:txBody>
          <a:bodyPr>
            <a:normAutofit/>
          </a:bodyPr>
          <a:lstStyle/>
          <a:p>
            <a:r>
              <a:rPr lang="en-US" dirty="0" smtClean="0"/>
              <a:t>DR.MAHENDRALAL SIRCAR WHO SET UP THE FIRST INDIAN OWNED AND MANAGED SCIENTIFIC RESEARCH INSTITUTE IN 1876 ARGUE WAS A TRAINED DOCTOR IN WESTERN ALLOPATHIC MEDICINE BUT WHO LATER QUARRELED WITH THE INDIAN MEDICAL ASSOCIATION, LEFT PRACTICE AND BECAME AN ADVOCATE OF HOMEOPATHY.</a:t>
            </a:r>
          </a:p>
          <a:p>
            <a:r>
              <a:rPr lang="en-US" b="1" dirty="0" smtClean="0"/>
              <a:t>IN HIS PROPOSAL TO SET UP THE INDIAN ASSOCIATION FOR THE CULTIVATION OF SCIENCE HE ARGUED THAT THE HINDU MIND COULD BE DEVELOPED TO ITS FULL PROPORTION BY THE CULTVATION OF THE PHYSICAL SCIENCES. SCIENCE WOULD LEAD TO MORAL REGENERATION.</a:t>
            </a:r>
            <a:endParaRPr lang="en-US" b="1" dirty="0"/>
          </a:p>
        </p:txBody>
      </p:sp>
    </p:spTree>
    <p:extLst>
      <p:ext uri="{BB962C8B-B14F-4D97-AF65-F5344CB8AC3E}">
        <p14:creationId xmlns:p14="http://schemas.microsoft.com/office/powerpoint/2010/main" val="228360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RESPONSE II</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REPLACE ‘COLONIAL MODERNITY’ WITH A </a:t>
            </a:r>
          </a:p>
          <a:p>
            <a:r>
              <a:rPr lang="en-US" dirty="0" smtClean="0"/>
              <a:t>‘ NATIONAL MODERNITY’ THROUGH THE PRINCIPLES OF SWADESHI, SWARAJ AND </a:t>
            </a:r>
            <a:r>
              <a:rPr lang="en-US" dirty="0" smtClean="0"/>
              <a:t>SOCIALIST SELF-RELIANCE OR SAMYAVAAD</a:t>
            </a:r>
          </a:p>
          <a:p>
            <a:r>
              <a:rPr lang="en-US" smtClean="0"/>
              <a:t>SWADESHI, SWARAJ, SAMYAVAD</a:t>
            </a:r>
            <a:endParaRPr lang="en-US" dirty="0"/>
          </a:p>
        </p:txBody>
      </p:sp>
    </p:spTree>
    <p:extLst>
      <p:ext uri="{BB962C8B-B14F-4D97-AF65-F5344CB8AC3E}">
        <p14:creationId xmlns:p14="http://schemas.microsoft.com/office/powerpoint/2010/main" val="1983075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CULTIVATE SCIENCE FOR THE SAKE OF SCIENCE</a:t>
            </a:r>
            <a:endParaRPr lang="en-US" dirty="0"/>
          </a:p>
        </p:txBody>
      </p:sp>
      <p:sp>
        <p:nvSpPr>
          <p:cNvPr id="3" name="Content Placeholder 2"/>
          <p:cNvSpPr>
            <a:spLocks noGrp="1"/>
          </p:cNvSpPr>
          <p:nvPr>
            <p:ph idx="1"/>
          </p:nvPr>
        </p:nvSpPr>
        <p:spPr/>
        <p:txBody>
          <a:bodyPr>
            <a:normAutofit/>
          </a:bodyPr>
          <a:lstStyle/>
          <a:p>
            <a:r>
              <a:rPr lang="en-US" dirty="0" smtClean="0"/>
              <a:t>THIS WAS DR SIRCAR’S MAIN DICTUM FOR YOUNG INDIANS.  THIS DEFINED THE INDIAN ASSOCIATION FOR THE CULTIVATION OF SCIENCE’S PHILOSOPY AS HE HIMSELF PUT IT.  </a:t>
            </a:r>
            <a:r>
              <a:rPr lang="en-US" b="1" dirty="0" smtClean="0"/>
              <a:t>THE ASSOCIATION AIMED AT FULFILLING FUNCTIONS OF THE MORAL, NOBLE AND ELEVATING CHARACTER BEING NO LESS THAN THE REMODELLING OF THE ASIATIC MIND..”</a:t>
            </a:r>
          </a:p>
          <a:p>
            <a:r>
              <a:rPr lang="en-US" b="1" dirty="0" smtClean="0"/>
              <a:t>THE AIM OF THE ASSOCIATION WAS THE DIFFUSION OR POPULARIZATION OF SCIENCE BUT THE PROMOTION OF ORGINAL SCIENTIFIC RESEARCH.</a:t>
            </a:r>
            <a:endParaRPr lang="en-US" b="1" dirty="0"/>
          </a:p>
        </p:txBody>
      </p:sp>
    </p:spTree>
    <p:extLst>
      <p:ext uri="{BB962C8B-B14F-4D97-AF65-F5344CB8AC3E}">
        <p14:creationId xmlns:p14="http://schemas.microsoft.com/office/powerpoint/2010/main" val="165133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PURE SCIENCE VS PRACTICAL TRAINING</a:t>
            </a:r>
            <a:endParaRPr lang="en-US" dirty="0"/>
          </a:p>
        </p:txBody>
      </p:sp>
      <p:sp>
        <p:nvSpPr>
          <p:cNvPr id="3" name="Content Placeholder 2"/>
          <p:cNvSpPr>
            <a:spLocks noGrp="1"/>
          </p:cNvSpPr>
          <p:nvPr>
            <p:ph idx="1"/>
          </p:nvPr>
        </p:nvSpPr>
        <p:spPr/>
        <p:txBody>
          <a:bodyPr>
            <a:normAutofit/>
          </a:bodyPr>
          <a:lstStyle/>
          <a:p>
            <a:r>
              <a:rPr lang="en-US" b="1" dirty="0" smtClean="0"/>
              <a:t>WHILE DR. SIRCAR WAS PREPARING HIS PROPOSAL A RIVAL GROUP CALLED THE INDIAN LEAGUE DEMANDED THAT SCIENTIFIC EDUCATION SHOULD ALSO INCLUDE TECHNICAL INSTRUCTION.</a:t>
            </a:r>
          </a:p>
          <a:p>
            <a:r>
              <a:rPr lang="en-US" b="1" dirty="0" smtClean="0"/>
              <a:t>SIRCAR’S PLAN WAS DEEMED PREMATURE AND INTENDED ONLY FOR INTELLECTUAL PLEASURE WHILE THE INDIAN LEAGUE INTENDED TO DRILL IN YOUNG INDIANS ‘MANUAL AND MECHANICAL INSTRUCTION’ ALONG THE MODEL OF GERMAN INSTITUTIONS.</a:t>
            </a:r>
            <a:endParaRPr lang="en-US" b="1" dirty="0"/>
          </a:p>
        </p:txBody>
      </p:sp>
    </p:spTree>
    <p:extLst>
      <p:ext uri="{BB962C8B-B14F-4D97-AF65-F5344CB8AC3E}">
        <p14:creationId xmlns:p14="http://schemas.microsoft.com/office/powerpoint/2010/main" val="3796852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THE SWADESHI CONSENSUS- SCIENCE AND TECHNOLOGY</a:t>
            </a:r>
            <a:endParaRPr lang="en-US" b="1" dirty="0"/>
          </a:p>
        </p:txBody>
      </p:sp>
      <p:sp>
        <p:nvSpPr>
          <p:cNvPr id="3" name="Content Placeholder 2"/>
          <p:cNvSpPr>
            <a:spLocks noGrp="1"/>
          </p:cNvSpPr>
          <p:nvPr>
            <p:ph idx="1"/>
          </p:nvPr>
        </p:nvSpPr>
        <p:spPr/>
        <p:txBody>
          <a:bodyPr>
            <a:normAutofit/>
          </a:bodyPr>
          <a:lstStyle/>
          <a:p>
            <a:r>
              <a:rPr lang="en-US" dirty="0" smtClean="0"/>
              <a:t>THE INITIAL DIFFERENCES AMONG THE 2 GROUPS HOWEVER WERE EVENTUALLY RESOLVED AND IN BENGAL THE SWADESHI VISION EMBODIED BOTH IDEALS- THE PURSUIT OF PURE SCIENTIFIC RESEARCH AND THE PURSUIT OF PRACTICAL TECHNICAL TRAINING.</a:t>
            </a:r>
          </a:p>
          <a:p>
            <a:r>
              <a:rPr lang="en-US" b="1" dirty="0" smtClean="0"/>
              <a:t>BUT ANOTHER STRAND IN THE DEBATE EMERGED DURING THIS TIME- THE CRITIQUE OF THE WESTERN/COLONIAL MODEL OF INDUSTRIALIZATION WITH ITS FOCUS ON PURE PROFIT.</a:t>
            </a:r>
            <a:endParaRPr lang="en-US" b="1" dirty="0"/>
          </a:p>
        </p:txBody>
      </p:sp>
    </p:spTree>
    <p:extLst>
      <p:ext uri="{BB962C8B-B14F-4D97-AF65-F5344CB8AC3E}">
        <p14:creationId xmlns:p14="http://schemas.microsoft.com/office/powerpoint/2010/main" val="558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TOWARDS AN INDIAN PATH TO INDUSTRIALIZATION= THE DAWN INITIATIVE</a:t>
            </a:r>
            <a:endParaRPr lang="en-US" b="1" dirty="0"/>
          </a:p>
        </p:txBody>
      </p:sp>
      <p:sp>
        <p:nvSpPr>
          <p:cNvPr id="3" name="Content Placeholder 2"/>
          <p:cNvSpPr>
            <a:spLocks noGrp="1"/>
          </p:cNvSpPr>
          <p:nvPr>
            <p:ph idx="1"/>
          </p:nvPr>
        </p:nvSpPr>
        <p:spPr/>
        <p:txBody>
          <a:bodyPr>
            <a:normAutofit/>
          </a:bodyPr>
          <a:lstStyle/>
          <a:p>
            <a:r>
              <a:rPr lang="en-US" dirty="0" smtClean="0"/>
              <a:t>MOST FERVENTLY ARTICULATED BY MEMBERS OF THE DAWN SOCIETY – LED BY A GROUP OF BENGALI INTELLECTUALS FOREMOST AMONG THEM BY THE POET RABINDRANATH TAGORE.</a:t>
            </a:r>
          </a:p>
          <a:p>
            <a:r>
              <a:rPr lang="en-US" b="1" dirty="0" smtClean="0"/>
              <a:t>THEY ARGUED THAT BOTH INDUSTRIALIZATION AND EDUCATION MUST RETAIN INDIA’S TRADITIONAL VALUES IN ORDER TO USHER IN A NEW DAWN.</a:t>
            </a:r>
          </a:p>
          <a:p>
            <a:r>
              <a:rPr lang="en-US" b="1" dirty="0" smtClean="0"/>
              <a:t>ONE OF ITS MEMBERS WAS S.C. MUKHERJEE WHO LAID OUT A NEW VISION FOR INDIAN INDUSTRIALIZATION.</a:t>
            </a:r>
            <a:endParaRPr lang="en-US" b="1" dirty="0"/>
          </a:p>
        </p:txBody>
      </p:sp>
    </p:spTree>
    <p:extLst>
      <p:ext uri="{BB962C8B-B14F-4D97-AF65-F5344CB8AC3E}">
        <p14:creationId xmlns:p14="http://schemas.microsoft.com/office/powerpoint/2010/main" val="3504629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THE VISION OF INDIAN INDUSTRIALIZATION</a:t>
            </a:r>
            <a:endParaRPr lang="en-US" b="1" dirty="0"/>
          </a:p>
        </p:txBody>
      </p:sp>
      <p:sp>
        <p:nvSpPr>
          <p:cNvPr id="3" name="Content Placeholder 2"/>
          <p:cNvSpPr>
            <a:spLocks noGrp="1"/>
          </p:cNvSpPr>
          <p:nvPr>
            <p:ph idx="1"/>
          </p:nvPr>
        </p:nvSpPr>
        <p:spPr/>
        <p:txBody>
          <a:bodyPr>
            <a:normAutofit/>
          </a:bodyPr>
          <a:lstStyle/>
          <a:p>
            <a:r>
              <a:rPr lang="en-US" b="1" dirty="0" smtClean="0"/>
              <a:t>WAS BASED ON A CRITIQUE OF THE WESTERN MODEL – INDIAN INDUSTRIALIZATION HAD TO HAVE A MORAL VISION.</a:t>
            </a:r>
          </a:p>
          <a:p>
            <a:r>
              <a:rPr lang="en-US" b="1" dirty="0" smtClean="0"/>
              <a:t>HE CRITIQUED THE EVILS OF WESTERN INDUSTRIALISM, THE MODERN FACTORY SYSTEM, POOR HYGEINE AND WORKING CONDITIONS  FOR LABOURERS, THE SLAVE-LIKE TREATMENT OF LABOURERS ETC</a:t>
            </a:r>
          </a:p>
          <a:p>
            <a:r>
              <a:rPr lang="en-US" b="1" dirty="0" smtClean="0"/>
              <a:t>PROPOSED AN INDUSTRIAL ORDER THAT WAS HUMANE, KIND AND SENSITIVE TO INDIA’S TRADITIONAL VALUES.</a:t>
            </a:r>
            <a:endParaRPr lang="en-US" b="1" dirty="0"/>
          </a:p>
        </p:txBody>
      </p:sp>
    </p:spTree>
    <p:extLst>
      <p:ext uri="{BB962C8B-B14F-4D97-AF65-F5344CB8AC3E}">
        <p14:creationId xmlns:p14="http://schemas.microsoft.com/office/powerpoint/2010/main" val="370718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t>THE  MORAL VISION VS THE UTILITARIAN VISION</a:t>
            </a:r>
            <a:endParaRPr lang="en-US" sz="2800" b="1" dirty="0"/>
          </a:p>
        </p:txBody>
      </p:sp>
      <p:sp>
        <p:nvSpPr>
          <p:cNvPr id="3" name="Content Placeholder 2"/>
          <p:cNvSpPr>
            <a:spLocks noGrp="1"/>
          </p:cNvSpPr>
          <p:nvPr>
            <p:ph idx="1"/>
          </p:nvPr>
        </p:nvSpPr>
        <p:spPr/>
        <p:txBody>
          <a:bodyPr>
            <a:normAutofit/>
          </a:bodyPr>
          <a:lstStyle/>
          <a:p>
            <a:r>
              <a:rPr lang="en-US" b="1" dirty="0" smtClean="0"/>
              <a:t>NOTWITHSTANDING THE ACCEPTANCE OF THE MORAL VISION OF INDIAN INDUSTRIALIZATION IT WAS BECOMING INCREASINGLY CLEAR THAT THE PRACTICAL DEMANDS FOR EDUCATION AND TRAINING CAME TO BE SEEEN AS FAR MORE MORE IMPORTANT.</a:t>
            </a:r>
          </a:p>
          <a:p>
            <a:r>
              <a:rPr lang="en-US" b="1" dirty="0" smtClean="0"/>
              <a:t>INDIANS FIRST HAD TO BECOME SCIENTISTS AND ENGINEERS BEFORE THEY COULD DEFINE THE MORAL VISION OF INDIAN INDUSTRIALIZATION. THE MORAL VS THE PRACTICAL DEMANDS OF SCIENCE AND TECHNOLOGY THUS REMAINED UNRESOLVED AT THIS POINT.</a:t>
            </a:r>
          </a:p>
          <a:p>
            <a:endParaRPr lang="en-US" dirty="0"/>
          </a:p>
        </p:txBody>
      </p:sp>
    </p:spTree>
    <p:extLst>
      <p:ext uri="{BB962C8B-B14F-4D97-AF65-F5344CB8AC3E}">
        <p14:creationId xmlns:p14="http://schemas.microsoft.com/office/powerpoint/2010/main" val="144397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WESTERN INDIA AND EASTERN INDIA: LAID THE FOUNDATIONS FOR SWADESHI</a:t>
            </a:r>
            <a:endParaRPr lang="en-US" sz="2800" b="1" dirty="0"/>
          </a:p>
        </p:txBody>
      </p:sp>
      <p:sp>
        <p:nvSpPr>
          <p:cNvPr id="3" name="Content Placeholder 2"/>
          <p:cNvSpPr>
            <a:spLocks noGrp="1"/>
          </p:cNvSpPr>
          <p:nvPr>
            <p:ph idx="1"/>
          </p:nvPr>
        </p:nvSpPr>
        <p:spPr/>
        <p:txBody>
          <a:bodyPr/>
          <a:lstStyle/>
          <a:p>
            <a:r>
              <a:rPr lang="en-US" b="1" dirty="0" smtClean="0"/>
              <a:t>BY THE TIME THE SWADESHI MOVEMENT BROKE OUT IN BENGAL AND SPREAD ALL OVER INDIA- WESTERN INDIA AND BENGAL WERE ALREADY PREPARED TO TAKE CONTROL OVER SOME PART OF THE BRITISH INDIAN ECONOMY AND THE EDUCATIONAL SYSTEM PARTICULARLY IN THE FIELD OF SCIENTIFIC EDUCATION</a:t>
            </a:r>
            <a:endParaRPr lang="en-US" b="1" dirty="0"/>
          </a:p>
        </p:txBody>
      </p:sp>
    </p:spTree>
    <p:extLst>
      <p:ext uri="{BB962C8B-B14F-4D97-AF65-F5344CB8AC3E}">
        <p14:creationId xmlns:p14="http://schemas.microsoft.com/office/powerpoint/2010/main" val="1574007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SO HOW DID WESTERN INDIA PREPARE ITSELF FOR THE CHALLENGE OF SWADESHI?</a:t>
            </a:r>
            <a:endParaRPr lang="en-US" sz="2400" b="1" dirty="0"/>
          </a:p>
        </p:txBody>
      </p:sp>
      <p:sp>
        <p:nvSpPr>
          <p:cNvPr id="3" name="Content Placeholder 2"/>
          <p:cNvSpPr>
            <a:spLocks noGrp="1"/>
          </p:cNvSpPr>
          <p:nvPr>
            <p:ph idx="1"/>
          </p:nvPr>
        </p:nvSpPr>
        <p:spPr/>
        <p:txBody>
          <a:bodyPr>
            <a:normAutofit/>
          </a:bodyPr>
          <a:lstStyle/>
          <a:p>
            <a:r>
              <a:rPr lang="en-US" dirty="0" smtClean="0"/>
              <a:t>THE INDUSTRIAL ASSOCIATION OF WESTERN INDIA ESTABLISHED IN 1890.</a:t>
            </a:r>
          </a:p>
          <a:p>
            <a:r>
              <a:rPr lang="en-US" dirty="0" smtClean="0"/>
              <a:t>INDIANS STARTED BUSINESS AND VOLUNATRY ORGANIZATION TO SUPPORT INDUSTRIALIZATION AND SENT STUDENTS ABROAD FOR INDUSTRIAL TRAINING.</a:t>
            </a:r>
          </a:p>
          <a:p>
            <a:r>
              <a:rPr lang="en-US" dirty="0" smtClean="0"/>
              <a:t>EFFORTS AT INDUSTRIALIZATION RANGED FROM SMALL GLASS AND SOAP MAKING FACTORIES TO THE ESTABLISHMENT OF COTTON TEXTILE MILLS AND STEEL MILLS.</a:t>
            </a:r>
            <a:endParaRPr lang="en-US" dirty="0"/>
          </a:p>
        </p:txBody>
      </p:sp>
    </p:spTree>
    <p:extLst>
      <p:ext uri="{BB962C8B-B14F-4D97-AF65-F5344CB8AC3E}">
        <p14:creationId xmlns:p14="http://schemas.microsoft.com/office/powerpoint/2010/main" val="655521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THE EMERGENCE OF A GLOBAL ENTREPRENEUR AND PATRON OF SCIENCE</a:t>
            </a:r>
            <a:endParaRPr lang="en-US" sz="2400" b="1" dirty="0"/>
          </a:p>
        </p:txBody>
      </p:sp>
      <p:sp>
        <p:nvSpPr>
          <p:cNvPr id="3" name="Content Placeholder 2"/>
          <p:cNvSpPr>
            <a:spLocks noGrp="1"/>
          </p:cNvSpPr>
          <p:nvPr>
            <p:ph idx="1"/>
          </p:nvPr>
        </p:nvSpPr>
        <p:spPr/>
        <p:txBody>
          <a:bodyPr>
            <a:normAutofit/>
          </a:bodyPr>
          <a:lstStyle/>
          <a:p>
            <a:r>
              <a:rPr lang="en-US" dirty="0" smtClean="0"/>
              <a:t>J.N TATA (1839- 1904 ) BORN INTO A PARSI FAMILY OF TRADERS- HIS FATHER INVOLVED IN OPIUM TRADE WITH CHINA AND LATER WITH COTTON TEXTILES. </a:t>
            </a:r>
          </a:p>
          <a:p>
            <a:r>
              <a:rPr lang="en-US" dirty="0" smtClean="0"/>
              <a:t>BUT TATA WAS MORE INTERESTED IN MANUFACTURING- OPENED THE EMPRESS TEXTILE MILL IN NAGPUR IN 1877. HE WAS DEEPLY INTERESTED IN IMPORTED WESTERN TECHNOLOGY AND DEPLOYING THESE IN INDIAN COTTON TEXTILE MANUFACTURING PROCESSES.</a:t>
            </a:r>
            <a:endParaRPr lang="en-US" dirty="0"/>
          </a:p>
        </p:txBody>
      </p:sp>
    </p:spTree>
    <p:extLst>
      <p:ext uri="{BB962C8B-B14F-4D97-AF65-F5344CB8AC3E}">
        <p14:creationId xmlns:p14="http://schemas.microsoft.com/office/powerpoint/2010/main" val="3688549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smtClean="0"/>
              <a:t>THE PUSH FOR BOTH INDUSTRIAL MANUFACTURE AND SCIENTFIC RESEARCH</a:t>
            </a:r>
            <a:endParaRPr lang="en-US" sz="2400" b="1" u="sng" dirty="0"/>
          </a:p>
        </p:txBody>
      </p:sp>
      <p:sp>
        <p:nvSpPr>
          <p:cNvPr id="3" name="Content Placeholder 2"/>
          <p:cNvSpPr>
            <a:spLocks noGrp="1"/>
          </p:cNvSpPr>
          <p:nvPr>
            <p:ph idx="1"/>
          </p:nvPr>
        </p:nvSpPr>
        <p:spPr/>
        <p:txBody>
          <a:bodyPr>
            <a:normAutofit/>
          </a:bodyPr>
          <a:lstStyle/>
          <a:p>
            <a:r>
              <a:rPr lang="en-US" b="1" dirty="0" smtClean="0"/>
              <a:t>BY THE 1890S EXPANDED MANUFACTURING AND CONSTRUCTION BUSINESS. ESTABLISHED A HYDROELECTRIC PLANT, A STEEL PLANT, INITIATED A SHCOLARSHIP PROGRAMME FOR STUDENTS TO STUDY TECHNOLOGY OVERSEAS. </a:t>
            </a:r>
            <a:r>
              <a:rPr lang="en-US" b="1" dirty="0"/>
              <a:t> </a:t>
            </a:r>
            <a:r>
              <a:rPr lang="en-US" b="1" dirty="0" smtClean="0"/>
              <a:t>FINALLY CREATED THE ROADMAP AND FUNDING OPPORTUNITIES FOR A MODERN SCIENTIFIC RESEARCH INSTITUTE- </a:t>
            </a:r>
          </a:p>
          <a:p>
            <a:r>
              <a:rPr lang="en-US" b="1" dirty="0" smtClean="0"/>
              <a:t>THE INDIAN INSTITUTE OF SCIENCE ESTD IN 1908.</a:t>
            </a:r>
            <a:endParaRPr lang="en-US" b="1" dirty="0"/>
          </a:p>
        </p:txBody>
      </p:sp>
    </p:spTree>
    <p:extLst>
      <p:ext uri="{BB962C8B-B14F-4D97-AF65-F5344CB8AC3E}">
        <p14:creationId xmlns:p14="http://schemas.microsoft.com/office/powerpoint/2010/main" val="79536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WERE THESE VISIONS?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EARLY SWADESHI</a:t>
            </a:r>
          </a:p>
          <a:p>
            <a:r>
              <a:rPr lang="en-US" b="1" dirty="0" smtClean="0"/>
              <a:t>GANDHIAN SWARAJ</a:t>
            </a:r>
          </a:p>
          <a:p>
            <a:r>
              <a:rPr lang="en-US" b="1" dirty="0" smtClean="0"/>
              <a:t>NEHRUVIAN SELF-RELIANCE</a:t>
            </a:r>
          </a:p>
          <a:p>
            <a:endParaRPr lang="en-US" dirty="0"/>
          </a:p>
          <a:p>
            <a:r>
              <a:rPr lang="en-US" dirty="0" smtClean="0"/>
              <a:t>EARLY SWADESHI- DEBATE BETWEEN PURE SCIENCE AND APPLIED SCIENCE/TECHNOLOGY</a:t>
            </a:r>
          </a:p>
          <a:p>
            <a:r>
              <a:rPr lang="en-US" dirty="0" smtClean="0"/>
              <a:t>GANDHIAN- NO PRIMACY TO SCIENCE, BUT LIMITED USE OF TECHNOLOGY</a:t>
            </a:r>
          </a:p>
          <a:p>
            <a:r>
              <a:rPr lang="en-US" dirty="0" smtClean="0"/>
              <a:t>NEHRUVIAN- FULL PRIMACY TO SCIENCE AND TECHNOLOGY</a:t>
            </a:r>
            <a:endParaRPr lang="en-US" dirty="0"/>
          </a:p>
        </p:txBody>
      </p:sp>
    </p:spTree>
    <p:extLst>
      <p:ext uri="{BB962C8B-B14F-4D97-AF65-F5344CB8AC3E}">
        <p14:creationId xmlns:p14="http://schemas.microsoft.com/office/powerpoint/2010/main" val="2967983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THE MAKING OF A MANUFACTURING BASE AND LOCAL ENTREPRENUERS</a:t>
            </a:r>
            <a:endParaRPr lang="en-US" sz="2400" b="1" dirty="0"/>
          </a:p>
        </p:txBody>
      </p:sp>
      <p:sp>
        <p:nvSpPr>
          <p:cNvPr id="3" name="Content Placeholder 2"/>
          <p:cNvSpPr>
            <a:spLocks noGrp="1"/>
          </p:cNvSpPr>
          <p:nvPr>
            <p:ph idx="1"/>
          </p:nvPr>
        </p:nvSpPr>
        <p:spPr/>
        <p:txBody>
          <a:bodyPr>
            <a:normAutofit lnSpcReduction="10000"/>
          </a:bodyPr>
          <a:lstStyle/>
          <a:p>
            <a:r>
              <a:rPr lang="en-US" dirty="0" smtClean="0"/>
              <a:t>IF J.N. TATA EMERGED AS GLOBAL ENTREPRENEUR OF REPUTE THERE WAS ALSO THE EMERGENCE OF A STRONG LOCAL ENTREPRENEURIAL BASE IN THE  REGION.</a:t>
            </a:r>
          </a:p>
          <a:p>
            <a:r>
              <a:rPr lang="en-US" dirty="0" smtClean="0"/>
              <a:t>HERE ONE HAS TO MENTION THE PIONEERING ROLE OF RACHHODLAL CHHOTALAL WHO ESTABLISHED ONE OF THE FIRST SUCCESSFUL TEXTILE MILLS IN AHMEDABAD IN 1861. </a:t>
            </a:r>
          </a:p>
          <a:p>
            <a:r>
              <a:rPr lang="en-US" dirty="0" smtClean="0"/>
              <a:t>INSPIRED A GENERATION OF GUJARATI ENTREPRENUERS WHO ESTD SEVERAL LARGE AND SMALL MILLS DURING THIS PERIOD. BY THE END OF THE CENTURY THE SARABHAI FAMILY ESTD THE CALICO MILLS IN 1880.BY THE TURN OF THE CENTURY THERE WERE ALMOST 30 MILLS IN THE CITY.</a:t>
            </a:r>
            <a:endParaRPr lang="en-US" dirty="0"/>
          </a:p>
        </p:txBody>
      </p:sp>
    </p:spTree>
    <p:extLst>
      <p:ext uri="{BB962C8B-B14F-4D97-AF65-F5344CB8AC3E}">
        <p14:creationId xmlns:p14="http://schemas.microsoft.com/office/powerpoint/2010/main" val="1327331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BENGAL?</a:t>
            </a:r>
            <a:endParaRPr lang="en-US" dirty="0"/>
          </a:p>
        </p:txBody>
      </p:sp>
      <p:sp>
        <p:nvSpPr>
          <p:cNvPr id="3" name="Content Placeholder 2"/>
          <p:cNvSpPr>
            <a:spLocks noGrp="1"/>
          </p:cNvSpPr>
          <p:nvPr>
            <p:ph idx="1"/>
          </p:nvPr>
        </p:nvSpPr>
        <p:spPr/>
        <p:txBody>
          <a:bodyPr/>
          <a:lstStyle/>
          <a:p>
            <a:r>
              <a:rPr lang="en-US" dirty="0" smtClean="0"/>
              <a:t>BY 1905 FOLLOWING THE INSPIRED EFFORTS BY DR.MAHENDRALAL SIRCAR AND THE INDIAN ASSOCIATION FOR THE CULTIVATION OF SCIENCE BENGAL HAD SUCCESFULLY ESTABLISHED THE CAREERS OF ITS FIRST INTERNATIONALLY RENOWNED SCIENTISTS- ACHARYA JAGADISH CHANDRA BOSE AND ACHARYA PRAFULLA CHANDRA RAY.</a:t>
            </a:r>
            <a:endParaRPr lang="en-US" dirty="0"/>
          </a:p>
        </p:txBody>
      </p:sp>
    </p:spTree>
    <p:extLst>
      <p:ext uri="{BB962C8B-B14F-4D97-AF65-F5344CB8AC3E}">
        <p14:creationId xmlns:p14="http://schemas.microsoft.com/office/powerpoint/2010/main" val="30431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JAGADISH CHANDRA BOSE 1858-1923</a:t>
            </a:r>
            <a:endParaRPr lang="en-US" sz="2800" b="1" dirty="0"/>
          </a:p>
        </p:txBody>
      </p:sp>
      <p:sp>
        <p:nvSpPr>
          <p:cNvPr id="3" name="Content Placeholder 2"/>
          <p:cNvSpPr>
            <a:spLocks noGrp="1"/>
          </p:cNvSpPr>
          <p:nvPr>
            <p:ph idx="1"/>
          </p:nvPr>
        </p:nvSpPr>
        <p:spPr/>
        <p:txBody>
          <a:bodyPr>
            <a:normAutofit fontScale="92500"/>
          </a:bodyPr>
          <a:lstStyle/>
          <a:p>
            <a:r>
              <a:rPr lang="en-US" dirty="0" smtClean="0"/>
              <a:t>BEGAN HIS CAREER IN THE FIELD OF PHYSICS.</a:t>
            </a:r>
          </a:p>
          <a:p>
            <a:r>
              <a:rPr lang="en-US" dirty="0" smtClean="0"/>
              <a:t>WENT TO THE UNIVERSITY OF LONDON TO STUDY MEDICINE BUT LATER MOVED TO CAMBRIDGE TO DO THE NATURAL SCIENCE TRIPOS. STARTED RESEARCH IN THE INVESTIGATION OF RADIO AND MICROWAVE SIGNALLING AND OPTICS.</a:t>
            </a:r>
          </a:p>
          <a:p>
            <a:r>
              <a:rPr lang="en-US" dirty="0" smtClean="0"/>
              <a:t>SOON AFTER HE RETURNED HE CONTINUED HIS RESEARCHES IN THE AREA OF ELECTRICITY AND MAGNETISM. SOON PIONEERED EXPERIMENTAL DEMONSTRATIONS IN WIRELESS SIGNALLING BEFORE MARCONI BUT REFUSED TO PATENT HIS FINDINGS FOR COMMERCIAL PURPOSES. THIS WAS IN LATE 1890S. BY 1901 HOWEVER THE DIRECTION OF HIS RESEARCH UNDERWENT A RADICAL CHANGE.</a:t>
            </a:r>
            <a:endParaRPr lang="en-US" dirty="0"/>
          </a:p>
        </p:txBody>
      </p:sp>
    </p:spTree>
    <p:extLst>
      <p:ext uri="{BB962C8B-B14F-4D97-AF65-F5344CB8AC3E}">
        <p14:creationId xmlns:p14="http://schemas.microsoft.com/office/powerpoint/2010/main" val="1454735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FROM PHYSICS TO PLANT PHYSIOLOGY</a:t>
            </a:r>
            <a:endParaRPr lang="en-US" sz="3200" b="1" dirty="0"/>
          </a:p>
        </p:txBody>
      </p:sp>
      <p:sp>
        <p:nvSpPr>
          <p:cNvPr id="3" name="Content Placeholder 2"/>
          <p:cNvSpPr>
            <a:spLocks noGrp="1"/>
          </p:cNvSpPr>
          <p:nvPr>
            <p:ph idx="1"/>
          </p:nvPr>
        </p:nvSpPr>
        <p:spPr/>
        <p:txBody>
          <a:bodyPr>
            <a:normAutofit/>
          </a:bodyPr>
          <a:lstStyle/>
          <a:p>
            <a:r>
              <a:rPr lang="en-US" dirty="0" smtClean="0"/>
              <a:t>FROM HIS EARLY RESEARCHES IN ELECTRIC WAVES, THEIR OPTICAL PROPERTIES AND THE DEVELOPMENT OF CONDUCTORS FOR RADIO WAVE DETECTION BOSE MOVED INTO THE AREA OF PLANT PHYSIOLOGY.</a:t>
            </a:r>
          </a:p>
          <a:p>
            <a:r>
              <a:rPr lang="en-US" dirty="0" smtClean="0"/>
              <a:t>HIS RESEARCH- UNDERSTANDING THE COMMON RESPONSES OF PLANT AND HUMANS TO ELECTRICAL STIMULI. WITH A SERIES OF EXPERIMENTS AND INSTRUMENTS DESIGNED BY HIM HE WAS ABLE TO DEMONSTRATE HOW PLANT AND ANIMAL TISSUE RESPONDED IN A SIMILAR FASHION TO MICROWAVES, HEAT, LIGHT AND ELECTRICITY.</a:t>
            </a:r>
            <a:endParaRPr lang="en-US" dirty="0"/>
          </a:p>
        </p:txBody>
      </p:sp>
    </p:spTree>
    <p:extLst>
      <p:ext uri="{BB962C8B-B14F-4D97-AF65-F5344CB8AC3E}">
        <p14:creationId xmlns:p14="http://schemas.microsoft.com/office/powerpoint/2010/main" val="3055344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FROM SCIENCE TO PHILOSOPHY</a:t>
            </a:r>
            <a:endParaRPr lang="en-US" sz="2800" b="1" dirty="0"/>
          </a:p>
        </p:txBody>
      </p:sp>
      <p:sp>
        <p:nvSpPr>
          <p:cNvPr id="3" name="Content Placeholder 2"/>
          <p:cNvSpPr>
            <a:spLocks noGrp="1"/>
          </p:cNvSpPr>
          <p:nvPr>
            <p:ph idx="1"/>
          </p:nvPr>
        </p:nvSpPr>
        <p:spPr/>
        <p:txBody>
          <a:bodyPr>
            <a:normAutofit/>
          </a:bodyPr>
          <a:lstStyle/>
          <a:p>
            <a:r>
              <a:rPr lang="en-US" dirty="0" smtClean="0"/>
              <a:t>THE YEAR THE SWADESHI MOVEMENT BROKE OUT BOSE PUBLISHED HIS SECOND MAJOR WORK ON THE SUBJECT – </a:t>
            </a:r>
            <a:r>
              <a:rPr lang="en-US" b="1" dirty="0" smtClean="0"/>
              <a:t>“PLANT RESPONSE AS A MEANS OF PHYSIOLOGICAL INVESTIGATION”.</a:t>
            </a:r>
            <a:r>
              <a:rPr lang="en-US" dirty="0" smtClean="0"/>
              <a:t> A LOCAL NEWSPAPER DESCRIBED IT AS THE MOST IMP SWADESHI EVENT OF THE YEAR.</a:t>
            </a:r>
          </a:p>
          <a:p>
            <a:r>
              <a:rPr lang="en-US" dirty="0" smtClean="0"/>
              <a:t>BOSE BY THAT TIME HAD ACQUIRED INTERNATIONAL RENOWN AND HAILED AS ONE OF INDIA’S ORIGINAL SCIENTISTS.</a:t>
            </a:r>
            <a:endParaRPr lang="en-US" dirty="0"/>
          </a:p>
        </p:txBody>
      </p:sp>
    </p:spTree>
    <p:extLst>
      <p:ext uri="{BB962C8B-B14F-4D97-AF65-F5344CB8AC3E}">
        <p14:creationId xmlns:p14="http://schemas.microsoft.com/office/powerpoint/2010/main" val="305637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556313" cy="1116106"/>
          </a:xfrm>
        </p:spPr>
        <p:txBody>
          <a:bodyPr/>
          <a:lstStyle/>
          <a:p>
            <a:r>
              <a:rPr lang="en-US" sz="2000" dirty="0" smtClean="0"/>
              <a:t>ACHARYA PRAFULLA CHANDRA RAY (1861-1944)</a:t>
            </a:r>
            <a:endParaRPr lang="en-US" sz="2000" dirty="0"/>
          </a:p>
        </p:txBody>
      </p:sp>
      <p:sp>
        <p:nvSpPr>
          <p:cNvPr id="3" name="Content Placeholder 2"/>
          <p:cNvSpPr>
            <a:spLocks noGrp="1"/>
          </p:cNvSpPr>
          <p:nvPr>
            <p:ph idx="1"/>
          </p:nvPr>
        </p:nvSpPr>
        <p:spPr/>
        <p:txBody>
          <a:bodyPr>
            <a:normAutofit/>
          </a:bodyPr>
          <a:lstStyle/>
          <a:p>
            <a:r>
              <a:rPr lang="en-US" dirty="0" smtClean="0"/>
              <a:t>WAS BOSE’S CONTEMPORARY AND FRIEND, WHEN BOSE WAS A STUDENT IN CAMBRIDGE , RAY WAS A STUDENT AT EDINBURGH. PRAFULLA CHANDRA RAY WAS A STUDENT OF CHEMISTRY AND IS KNOWN TO BE THE PIONEER OF AN INDIAN SCHOOL OF CHEMISTRY IN INDIA IN 1924</a:t>
            </a:r>
          </a:p>
          <a:p>
            <a:endParaRPr lang="en-US" dirty="0" smtClean="0"/>
          </a:p>
          <a:p>
            <a:r>
              <a:rPr lang="en-US" dirty="0"/>
              <a:t> </a:t>
            </a:r>
            <a:r>
              <a:rPr lang="en-US" dirty="0" smtClean="0"/>
              <a:t> HIS MOST WELL KNOWN DISCOVERY- A NEW STABLE CHEMICAL COMPUND OF MERCURY- MERCUROUS NITRITE IN 1896. THEREAFTER DEVOTED HIMSELF TO WORK IN OTHER CHEMICAL COMPUNDS AND BECAME INTERESTED IN ANCIENT INDIAN SCIENCE OF ALCHEMY.</a:t>
            </a:r>
            <a:endParaRPr lang="en-US" dirty="0"/>
          </a:p>
        </p:txBody>
      </p:sp>
    </p:spTree>
    <p:extLst>
      <p:ext uri="{BB962C8B-B14F-4D97-AF65-F5344CB8AC3E}">
        <p14:creationId xmlns:p14="http://schemas.microsoft.com/office/powerpoint/2010/main" val="3023414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RAY AS EDUCATOR AND ENTREPRENUER</a:t>
            </a:r>
            <a:endParaRPr lang="en-US" sz="3200" b="1" dirty="0"/>
          </a:p>
        </p:txBody>
      </p:sp>
      <p:sp>
        <p:nvSpPr>
          <p:cNvPr id="3" name="Content Placeholder 2"/>
          <p:cNvSpPr>
            <a:spLocks noGrp="1"/>
          </p:cNvSpPr>
          <p:nvPr>
            <p:ph idx="1"/>
          </p:nvPr>
        </p:nvSpPr>
        <p:spPr/>
        <p:txBody>
          <a:bodyPr>
            <a:normAutofit/>
          </a:bodyPr>
          <a:lstStyle/>
          <a:p>
            <a:r>
              <a:rPr lang="en-US" dirty="0" smtClean="0"/>
              <a:t>WROTE A 2 VOLUME HISTORY OF HINDU CHEMISTRY 1902 AND 1908</a:t>
            </a:r>
          </a:p>
          <a:p>
            <a:r>
              <a:rPr lang="en-US" dirty="0" smtClean="0"/>
              <a:t>STARTED THE BENGAL CHEMICAL AND PHARMACEUTICAL WORKS IN 1897</a:t>
            </a:r>
          </a:p>
          <a:p>
            <a:r>
              <a:rPr lang="en-US" dirty="0" smtClean="0"/>
              <a:t>TAUGHT AS PROFESSOR IN CALCUTTA UNIVERISTY. WROTE A 107 RESEARCH PAPERS.</a:t>
            </a:r>
          </a:p>
          <a:p>
            <a:r>
              <a:rPr lang="en-US" dirty="0" smtClean="0"/>
              <a:t>LIKE BOSE ACQUIRED INTERNATIONAL RENOWN.</a:t>
            </a:r>
            <a:endParaRPr lang="en-US" dirty="0"/>
          </a:p>
        </p:txBody>
      </p:sp>
    </p:spTree>
    <p:extLst>
      <p:ext uri="{BB962C8B-B14F-4D97-AF65-F5344CB8AC3E}">
        <p14:creationId xmlns:p14="http://schemas.microsoft.com/office/powerpoint/2010/main" val="370083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THE SOCIAL AND PHILOSOPHICAL VALUES OF SCIENCE </a:t>
            </a:r>
            <a:endParaRPr lang="en-US" sz="3200" b="1" dirty="0"/>
          </a:p>
        </p:txBody>
      </p:sp>
      <p:sp>
        <p:nvSpPr>
          <p:cNvPr id="3" name="Content Placeholder 2"/>
          <p:cNvSpPr>
            <a:spLocks noGrp="1"/>
          </p:cNvSpPr>
          <p:nvPr>
            <p:ph idx="1"/>
          </p:nvPr>
        </p:nvSpPr>
        <p:spPr/>
        <p:txBody>
          <a:bodyPr>
            <a:normAutofit/>
          </a:bodyPr>
          <a:lstStyle/>
          <a:p>
            <a:r>
              <a:rPr lang="en-US" dirty="0" smtClean="0"/>
              <a:t>BOSE AND RAY BROUGH 2 VERY DISTINCTIVE PHILISOPHIES TO THE DEBATES ON SWADESHI SCIENCE AND INDUSTRIALIZATION.</a:t>
            </a:r>
          </a:p>
          <a:p>
            <a:r>
              <a:rPr lang="en-US" dirty="0" smtClean="0"/>
              <a:t>FOR BOSE SCIENTIFIC RESEARCH LIKE HIS MENTOR WAS MORE THAN ACADEMIC PURSUIT- IT WAS A SPIRITUAL PURSUIT. HIS OWN RESEARCHES INTO THE PLANT LIFE HAD SHOWN HIM THE UNDERLYING UNITY OF LIFE THAT PERVADES THE UNIVERSE- A TEACHING HE RECEIVED FROM THE VEDAS.</a:t>
            </a:r>
            <a:endParaRPr lang="en-US" dirty="0"/>
          </a:p>
        </p:txBody>
      </p:sp>
    </p:spTree>
    <p:extLst>
      <p:ext uri="{BB962C8B-B14F-4D97-AF65-F5344CB8AC3E}">
        <p14:creationId xmlns:p14="http://schemas.microsoft.com/office/powerpoint/2010/main" val="2614292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VEDANTIC MONISM</a:t>
            </a:r>
            <a:endParaRPr lang="en-US" sz="2800" b="1" dirty="0"/>
          </a:p>
        </p:txBody>
      </p:sp>
      <p:sp>
        <p:nvSpPr>
          <p:cNvPr id="3" name="Content Placeholder 2"/>
          <p:cNvSpPr>
            <a:spLocks noGrp="1"/>
          </p:cNvSpPr>
          <p:nvPr>
            <p:ph idx="1"/>
          </p:nvPr>
        </p:nvSpPr>
        <p:spPr/>
        <p:txBody>
          <a:bodyPr>
            <a:normAutofit/>
          </a:bodyPr>
          <a:lstStyle/>
          <a:p>
            <a:r>
              <a:rPr lang="en-US" dirty="0" smtClean="0"/>
              <a:t>BOSE ARTICULATED A SPECIFICALLY INDIAN VIEW OF SCIENCE WHICH HE BELIEVED DREW UPON THE BELIEF THAT INDIAN PHILOSOPHICAL SYSTEMS UNLIKE THOSE IN THE WEST WERE IN CONSTANT SEARCH OF THE ONE ETERNAL TRUTH UNDERLYING ALL THE DIVERSE PHENOMENA WE OBSERVE IN THE NATURAL WORLD. A UNITY THAT REFLECTED THE PRESENCE OF ONE SUPREME BEING.</a:t>
            </a:r>
            <a:endParaRPr lang="en-US" dirty="0"/>
          </a:p>
        </p:txBody>
      </p:sp>
    </p:spTree>
    <p:extLst>
      <p:ext uri="{BB962C8B-B14F-4D97-AF65-F5344CB8AC3E}">
        <p14:creationId xmlns:p14="http://schemas.microsoft.com/office/powerpoint/2010/main" val="335767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INDIAN SCIENCE VS BACONIAN SCIENCE</a:t>
            </a:r>
            <a:endParaRPr lang="en-US" sz="2400" b="1" dirty="0"/>
          </a:p>
        </p:txBody>
      </p:sp>
      <p:sp>
        <p:nvSpPr>
          <p:cNvPr id="3" name="Content Placeholder 2"/>
          <p:cNvSpPr>
            <a:spLocks noGrp="1"/>
          </p:cNvSpPr>
          <p:nvPr>
            <p:ph idx="1"/>
          </p:nvPr>
        </p:nvSpPr>
        <p:spPr/>
        <p:txBody>
          <a:bodyPr>
            <a:normAutofit lnSpcReduction="10000"/>
          </a:bodyPr>
          <a:lstStyle/>
          <a:p>
            <a:r>
              <a:rPr lang="en-US" dirty="0" smtClean="0"/>
              <a:t>BOSE BELIEVED THAT THE SPIRIT OF INDIAN SCIENTIFIC INQUIRY WAS VASTLY DIFFERENT FROM THE PRINCIPLES OF BACONIAN SCIENTIFIC INQUIRY WHERE NATURE WAS SEEN AS SOMETHING DISTINCT FROM HUMAN LIFE.</a:t>
            </a:r>
          </a:p>
          <a:p>
            <a:r>
              <a:rPr lang="en-US" dirty="0"/>
              <a:t> </a:t>
            </a:r>
            <a:r>
              <a:rPr lang="en-US" dirty="0" smtClean="0"/>
              <a:t>IN A SPEECH AT THE INAUGURATION OF THE BOSE RESEARCH INSTITUTE HE SAID,</a:t>
            </a:r>
          </a:p>
          <a:p>
            <a:r>
              <a:rPr lang="en-US" dirty="0" smtClean="0"/>
              <a:t>THE EXCESSIVE SPECIALIZATION IN MODERN SCIENCE HAS LED TO THE DANGER OF LOSING SIGHT OF THE FUNDAMENTAL FACT THAT THERE CAN BE ONLY ONE TRUTH, ONCE SCIENCE WHICH INCLUDES ALL BRANCHES OF KNOWLEDGE..INDIA THROUGH HER HABITS OF MIND IS PECULIARLY FITTED TO REALIZE THIS IDEA OF UNITY.</a:t>
            </a:r>
            <a:endParaRPr lang="en-US" dirty="0"/>
          </a:p>
        </p:txBody>
      </p:sp>
    </p:spTree>
    <p:extLst>
      <p:ext uri="{BB962C8B-B14F-4D97-AF65-F5344CB8AC3E}">
        <p14:creationId xmlns:p14="http://schemas.microsoft.com/office/powerpoint/2010/main" val="414800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ECONOMIC NATIONALISTS</a:t>
            </a:r>
            <a:endParaRPr lang="en-US" b="1" dirty="0"/>
          </a:p>
        </p:txBody>
      </p:sp>
      <p:sp>
        <p:nvSpPr>
          <p:cNvPr id="3" name="Content Placeholder 2"/>
          <p:cNvSpPr>
            <a:spLocks noGrp="1"/>
          </p:cNvSpPr>
          <p:nvPr>
            <p:ph idx="1"/>
          </p:nvPr>
        </p:nvSpPr>
        <p:spPr/>
        <p:txBody>
          <a:bodyPr>
            <a:normAutofit/>
          </a:bodyPr>
          <a:lstStyle/>
          <a:p>
            <a:r>
              <a:rPr lang="en-US" dirty="0" smtClean="0"/>
              <a:t>DADABHAI NARAOJI AND R.C. DUTT HAD ALREADY WRITTEN ABOUT THE DEEP ECONOMIC DRAIN EFFECTED BY THE COLONIAL ECONOMIC STRUCTURE AND POLICIES - </a:t>
            </a:r>
          </a:p>
          <a:p>
            <a:endParaRPr lang="en-US" dirty="0"/>
          </a:p>
          <a:p>
            <a:r>
              <a:rPr lang="en-US" dirty="0" smtClean="0"/>
              <a:t>THAT USED INDIA AS A BASE FOR ECONOMIC RESOURCES AND A  MARKET FOR BRITISH MANUFACTURED GOODS.</a:t>
            </a:r>
            <a:endParaRPr lang="en-US" dirty="0"/>
          </a:p>
        </p:txBody>
      </p:sp>
    </p:spTree>
    <p:extLst>
      <p:ext uri="{BB962C8B-B14F-4D97-AF65-F5344CB8AC3E}">
        <p14:creationId xmlns:p14="http://schemas.microsoft.com/office/powerpoint/2010/main" val="3056508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THE 3 PILLARS OF INDIA’S SCIENTIFIC AND TECHNOLOGICAL UTOPIA</a:t>
            </a:r>
          </a:p>
          <a:p>
            <a:endParaRPr lang="en-US" dirty="0"/>
          </a:p>
          <a:p>
            <a:r>
              <a:rPr lang="en-US" dirty="0" smtClean="0"/>
              <a:t>SCIENCE AND TECHNOLOGY FOR THE PURSUIT OF WEALTH</a:t>
            </a:r>
          </a:p>
          <a:p>
            <a:r>
              <a:rPr lang="en-US" dirty="0" smtClean="0"/>
              <a:t>SCIENCE AND TECHNOLOGY FOR THE PURSUIT OF THE MIND</a:t>
            </a:r>
          </a:p>
          <a:p>
            <a:r>
              <a:rPr lang="en-US" dirty="0" smtClean="0"/>
              <a:t>SCIENCE AND TECHNOLOGY FOR THE SERVICE OF THE PEOPLE.</a:t>
            </a:r>
            <a:endParaRPr lang="en-US" dirty="0"/>
          </a:p>
        </p:txBody>
      </p:sp>
    </p:spTree>
    <p:extLst>
      <p:ext uri="{BB962C8B-B14F-4D97-AF65-F5344CB8AC3E}">
        <p14:creationId xmlns:p14="http://schemas.microsoft.com/office/powerpoint/2010/main" val="88524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EARLY SWADESHI VISION</a:t>
            </a:r>
            <a:endParaRPr lang="en-US" b="1" dirty="0"/>
          </a:p>
        </p:txBody>
      </p:sp>
      <p:sp>
        <p:nvSpPr>
          <p:cNvPr id="3" name="Content Placeholder 2"/>
          <p:cNvSpPr>
            <a:spLocks noGrp="1"/>
          </p:cNvSpPr>
          <p:nvPr>
            <p:ph idx="1"/>
          </p:nvPr>
        </p:nvSpPr>
        <p:spPr/>
        <p:txBody>
          <a:bodyPr>
            <a:normAutofit/>
          </a:bodyPr>
          <a:lstStyle/>
          <a:p>
            <a:r>
              <a:rPr lang="en-US" dirty="0" smtClean="0"/>
              <a:t>INSPIRED BY THE IDEAL OF ESTABLISHING AN INDEPENDENT ECONOMY OUTSIDE THE CLUTCHES OF COLONIAL CONTROL</a:t>
            </a:r>
          </a:p>
          <a:p>
            <a:endParaRPr lang="en-US" dirty="0"/>
          </a:p>
          <a:p>
            <a:r>
              <a:rPr lang="en-US" dirty="0" smtClean="0"/>
              <a:t>TRIGERRED BY THE 1905 ANNOUNCEMENT OF THE PARTITION OF BENGAL – A GROUNDSWELL OF POPULAR ANGER WAS DIRECTED NOT ONLY AT COLONIAL POLICIES BUT THE ENTIRE BASIS OF THE COLONIAL ECONOMIC STRUCTURE.</a:t>
            </a:r>
            <a:endParaRPr lang="en-US" dirty="0"/>
          </a:p>
        </p:txBody>
      </p:sp>
    </p:spTree>
    <p:extLst>
      <p:ext uri="{BB962C8B-B14F-4D97-AF65-F5344CB8AC3E}">
        <p14:creationId xmlns:p14="http://schemas.microsoft.com/office/powerpoint/2010/main" val="60483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THE EARLIEST INITIATVES FOR SCIENTIFIC AUTONOMY</a:t>
            </a:r>
            <a:endParaRPr lang="en-US" sz="3200" b="1" dirty="0"/>
          </a:p>
        </p:txBody>
      </p:sp>
      <p:sp>
        <p:nvSpPr>
          <p:cNvPr id="3" name="Content Placeholder 2"/>
          <p:cNvSpPr>
            <a:spLocks noGrp="1"/>
          </p:cNvSpPr>
          <p:nvPr>
            <p:ph idx="1"/>
          </p:nvPr>
        </p:nvSpPr>
        <p:spPr/>
        <p:txBody>
          <a:bodyPr>
            <a:normAutofit/>
          </a:bodyPr>
          <a:lstStyle/>
          <a:p>
            <a:r>
              <a:rPr lang="en-US" dirty="0" smtClean="0"/>
              <a:t>IN 1876, IN BENGAL, DR. MAHENDRALAL SARKAR ESTABLISHED THE INDIAN ASSOCIATION FOR THE CULTIVATION OF SCIENCE. THIS WAS THE FIRST INDIAN FUNDED, INDIAN OWNED AND INDIAN MANAGED RESEARCH INSTITUTE. DEVELOPED INTO A MAJOR CENTRE FOR RESEARCH IN OPTICS, ACOUSTICS, SCATTERING OF LIGHT, MAGNETISM ETC.</a:t>
            </a:r>
          </a:p>
          <a:p>
            <a:r>
              <a:rPr lang="en-US" dirty="0" smtClean="0"/>
              <a:t>IN BOMBAY JAMSHEDJI TATA DREW UP A SIMILAR PLAN WAY BACK IN 1896 BUT WHICH WAS COMPLETED LATER IN 1908- THE INDIAN INSTITUTE OF SCIENCE.</a:t>
            </a:r>
            <a:endParaRPr lang="en-US" dirty="0"/>
          </a:p>
        </p:txBody>
      </p:sp>
    </p:spTree>
    <p:extLst>
      <p:ext uri="{BB962C8B-B14F-4D97-AF65-F5344CB8AC3E}">
        <p14:creationId xmlns:p14="http://schemas.microsoft.com/office/powerpoint/2010/main" val="3907161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t>THE MOVE TOWARDS SWADESHI - WESTERN INDIA AND BENGAL</a:t>
            </a:r>
            <a:endParaRPr lang="en-US" sz="3600" b="1" dirty="0"/>
          </a:p>
        </p:txBody>
      </p:sp>
      <p:sp>
        <p:nvSpPr>
          <p:cNvPr id="3" name="Content Placeholder 2"/>
          <p:cNvSpPr>
            <a:spLocks noGrp="1"/>
          </p:cNvSpPr>
          <p:nvPr>
            <p:ph idx="1"/>
          </p:nvPr>
        </p:nvSpPr>
        <p:spPr/>
        <p:txBody>
          <a:bodyPr>
            <a:normAutofit/>
          </a:bodyPr>
          <a:lstStyle/>
          <a:p>
            <a:r>
              <a:rPr lang="en-US" dirty="0" smtClean="0"/>
              <a:t>BOTH REGIONS HAD A COMMON UNDERSTANDING OF THE TERM THOUGH EXPRESSED IN DIFFERENT TERMS AND IN DIFFERENT CONTEXTS. </a:t>
            </a:r>
          </a:p>
          <a:p>
            <a:r>
              <a:rPr lang="en-US" dirty="0" smtClean="0"/>
              <a:t>ALSO REMEMBER THE VISION OF SWADESHI IN BOTH REGIONS TOOK SHAPE WELL BEFORE THE ACTUAL SWADESHI MOVEMENT BROKE OUT ALL OVER INDIA IN 1905.</a:t>
            </a:r>
          </a:p>
          <a:p>
            <a:r>
              <a:rPr lang="en-US" dirty="0" smtClean="0"/>
              <a:t>THE VISION OF SWADESHI STARTED TO TAKE SHAPE FROM THE 1870S ONWARDS BUT MORE DECISIVELY IN THE 1880S AFTER THE FOUNDING OF THE INDIAN NATIONAL CONGRESS IN 1885.</a:t>
            </a:r>
            <a:endParaRPr lang="en-US" dirty="0"/>
          </a:p>
        </p:txBody>
      </p:sp>
    </p:spTree>
    <p:extLst>
      <p:ext uri="{BB962C8B-B14F-4D97-AF65-F5344CB8AC3E}">
        <p14:creationId xmlns:p14="http://schemas.microsoft.com/office/powerpoint/2010/main" val="77062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DECODING THE DEEPER MEANINGS OF SWADESHI</a:t>
            </a:r>
            <a:endParaRPr lang="en-US" sz="2800" b="1" dirty="0"/>
          </a:p>
        </p:txBody>
      </p:sp>
      <p:sp>
        <p:nvSpPr>
          <p:cNvPr id="3" name="Content Placeholder 2"/>
          <p:cNvSpPr>
            <a:spLocks noGrp="1"/>
          </p:cNvSpPr>
          <p:nvPr>
            <p:ph idx="1"/>
          </p:nvPr>
        </p:nvSpPr>
        <p:spPr/>
        <p:txBody>
          <a:bodyPr>
            <a:normAutofit/>
          </a:bodyPr>
          <a:lstStyle/>
          <a:p>
            <a:r>
              <a:rPr lang="en-US" b="1" dirty="0" smtClean="0"/>
              <a:t>IN BOTH WESTERN INDIA AND IN BENGAL THERE EMERGED A COMMON BELIEF THAT IF INDIANS HAD TO BE ENCOURAGED TO TAKE UP SCIENCE AND TECHNOLOGY AS PROFESSIONS AND APPLY THEIR WORK FOR ECONOMIC AND POLITICAL INDEPENDENCE FROM COLONIAL RULE THEY HAD TO CHANGE THEIR SOCIAL ATTITUDES TOWARDS WORK, EMPLOYMENT AND THE NATION.</a:t>
            </a:r>
          </a:p>
          <a:p>
            <a:r>
              <a:rPr lang="en-US" dirty="0" smtClean="0"/>
              <a:t>IN WESTERN INDIA THIS CALL FOR SOCIAL REFORMS CAME FROM A GROUP BRAHMIN INTELLECTUALS AND THINKERS CENTRED IN POONA.</a:t>
            </a:r>
            <a:endParaRPr lang="en-US" dirty="0"/>
          </a:p>
        </p:txBody>
      </p:sp>
    </p:spTree>
    <p:extLst>
      <p:ext uri="{BB962C8B-B14F-4D97-AF65-F5344CB8AC3E}">
        <p14:creationId xmlns:p14="http://schemas.microsoft.com/office/powerpoint/2010/main" val="98937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WHAT WAS THIS CALL FOR REFORM AND HOW WAS IT MADE?</a:t>
            </a:r>
            <a:endParaRPr lang="en-US" dirty="0"/>
          </a:p>
        </p:txBody>
      </p:sp>
      <p:sp>
        <p:nvSpPr>
          <p:cNvPr id="3" name="Content Placeholder 2"/>
          <p:cNvSpPr>
            <a:spLocks noGrp="1"/>
          </p:cNvSpPr>
          <p:nvPr>
            <p:ph idx="1"/>
          </p:nvPr>
        </p:nvSpPr>
        <p:spPr/>
        <p:txBody>
          <a:bodyPr>
            <a:normAutofit/>
          </a:bodyPr>
          <a:lstStyle/>
          <a:p>
            <a:r>
              <a:rPr lang="en-US" dirty="0" smtClean="0"/>
              <a:t>IN POONA THE CALL FOR A NEW INDIA WAS MADE THROUGH THE PERIODICALS STARTED BY BAL GANGADHAR TILAK- THE MAHRATTA (ENGLISH) AND THE KESARI (MARATHI) 1881</a:t>
            </a:r>
          </a:p>
          <a:p>
            <a:r>
              <a:rPr lang="en-US" b="1" dirty="0" smtClean="0"/>
              <a:t>THE MAIN IDEOLOGUE- M.M KUNTE, SCHOOLMASTER, SCHOLAR OF SANSKRIT, HINDU PHILOSOPHY AND CULTURE WHO WAS NAMED THE </a:t>
            </a:r>
          </a:p>
          <a:p>
            <a:r>
              <a:rPr lang="en-US" b="1" dirty="0" smtClean="0"/>
              <a:t>“ MORNING STAR OF SCIENCE AND THE APOSTLE OF INDUSTRY”</a:t>
            </a:r>
            <a:endParaRPr lang="en-US" b="1" dirty="0"/>
          </a:p>
        </p:txBody>
      </p:sp>
    </p:spTree>
    <p:extLst>
      <p:ext uri="{BB962C8B-B14F-4D97-AF65-F5344CB8AC3E}">
        <p14:creationId xmlns:p14="http://schemas.microsoft.com/office/powerpoint/2010/main" val="2583317753"/>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23</TotalTime>
  <Words>2645</Words>
  <Application>Microsoft Office PowerPoint</Application>
  <PresentationFormat>On-screen Show (4:3)</PresentationFormat>
  <Paragraphs>141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Advantage</vt:lpstr>
      <vt:lpstr> INDIAN RESPONSES OF MODERN WESTERN SCIENCE</vt:lpstr>
      <vt:lpstr>INDIAN RESPONSE II</vt:lpstr>
      <vt:lpstr>WHAT WERE THESE VISIONS?</vt:lpstr>
      <vt:lpstr>ECONOMIC NATIONALISTS</vt:lpstr>
      <vt:lpstr>THE EARLY SWADESHI VISION</vt:lpstr>
      <vt:lpstr>THE EARLIEST INITIATVES FOR SCIENTIFIC AUTONOMY</vt:lpstr>
      <vt:lpstr>THE MOVE TOWARDS SWADESHI - WESTERN INDIA AND BENGAL</vt:lpstr>
      <vt:lpstr>DECODING THE DEEPER MEANINGS OF SWADESHI</vt:lpstr>
      <vt:lpstr>WHAT WAS THIS CALL FOR REFORM AND HOW WAS IT MADE?</vt:lpstr>
      <vt:lpstr>THE MAHRATTA’S PLEA TO ALL INDIANS</vt:lpstr>
      <vt:lpstr>INDIA NEEDS TO BECOME A MACHINIST NATION </vt:lpstr>
      <vt:lpstr>TO BECOME A MACHINIST NATION II</vt:lpstr>
      <vt:lpstr>MACHINE: AS THE KALPAVRIKSHA</vt:lpstr>
      <vt:lpstr>NEED TO CREATE BOURGEOIS INDIANS</vt:lpstr>
      <vt:lpstr>THE CALL FOR SWADESHI IN WESTERN INDIA: PARTICIPATE IN GLOBAL TRANSFORMATIOM</vt:lpstr>
      <vt:lpstr>CONNECT WITH INDIAN REALITIES</vt:lpstr>
      <vt:lpstr>THE SWADESHI VISION IN BENGAL</vt:lpstr>
      <vt:lpstr>TECHNICAL TRAINING OR SCIENTISTS?</vt:lpstr>
      <vt:lpstr>THE BENGAL INITIATIVE OF SIRCAR-SCIENCE AS A PROGRESSIVE MORAL FORCE.</vt:lpstr>
      <vt:lpstr>CULTIVATE SCIENCE FOR THE SAKE OF SCIENCE</vt:lpstr>
      <vt:lpstr>PURE SCIENCE VS PRACTICAL TRAINING</vt:lpstr>
      <vt:lpstr>THE SWADESHI CONSENSUS- SCIENCE AND TECHNOLOGY</vt:lpstr>
      <vt:lpstr>TOWARDS AN INDIAN PATH TO INDUSTRIALIZATION= THE DAWN INITIATIVE</vt:lpstr>
      <vt:lpstr>THE VISION OF INDIAN INDUSTRIALIZATION</vt:lpstr>
      <vt:lpstr>THE  MORAL VISION VS THE UTILITARIAN VISION</vt:lpstr>
      <vt:lpstr>WESTERN INDIA AND EASTERN INDIA: LAID THE FOUNDATIONS FOR SWADESHI</vt:lpstr>
      <vt:lpstr>SO HOW DID WESTERN INDIA PREPARE ITSELF FOR THE CHALLENGE OF SWADESHI?</vt:lpstr>
      <vt:lpstr>THE EMERGENCE OF A GLOBAL ENTREPRENEUR AND PATRON OF SCIENCE</vt:lpstr>
      <vt:lpstr>THE PUSH FOR BOTH INDUSTRIAL MANUFACTURE AND SCIENTFIC RESEARCH</vt:lpstr>
      <vt:lpstr>THE MAKING OF A MANUFACTURING BASE AND LOCAL ENTREPRENUERS</vt:lpstr>
      <vt:lpstr>WHAT ABOUT BENGAL?</vt:lpstr>
      <vt:lpstr>JAGADISH CHANDRA BOSE 1858-1923</vt:lpstr>
      <vt:lpstr>FROM PHYSICS TO PLANT PHYSIOLOGY</vt:lpstr>
      <vt:lpstr>FROM SCIENCE TO PHILOSOPHY</vt:lpstr>
      <vt:lpstr>ACHARYA PRAFULLA CHANDRA RAY (1861-1944)</vt:lpstr>
      <vt:lpstr>RAY AS EDUCATOR AND ENTREPRENUER</vt:lpstr>
      <vt:lpstr>THE SOCIAL AND PHILOSOPHICAL VALUES OF SCIENCE </vt:lpstr>
      <vt:lpstr>VEDANTIC MONISM</vt:lpstr>
      <vt:lpstr>INDIAN SCIENCE VS BACONIAN SCIENCE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 VISIONS OF MODERN INDIAN SCIENCE</dc:title>
  <dc:creator>daiict</dc:creator>
  <cp:lastModifiedBy>daiict</cp:lastModifiedBy>
  <cp:revision>7</cp:revision>
  <dcterms:created xsi:type="dcterms:W3CDTF">2018-10-25T06:17:39Z</dcterms:created>
  <dcterms:modified xsi:type="dcterms:W3CDTF">2018-11-13T06:03:40Z</dcterms:modified>
</cp:coreProperties>
</file>