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D47C-4DCD-4C9B-B67A-197E9B13527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3EE5-6508-4DA8-88A3-5043341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Probability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X be a random variable that assigns the outcomes of the roll of two fair dice  the sum of the number on the two dices. What is the expected value of X.</a:t>
            </a:r>
          </a:p>
          <a:p>
            <a:endParaRPr lang="en-US" dirty="0"/>
          </a:p>
          <a:p>
            <a:r>
              <a:rPr lang="en-US" dirty="0" smtClean="0"/>
              <a:t>E(X)=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X be a random variable that assigns the outcomes of the roll of two fair dice  the sum of the number on the two dices. What is the expected value of X.</a:t>
            </a:r>
          </a:p>
          <a:p>
            <a:endParaRPr lang="en-US" dirty="0"/>
          </a:p>
          <a:p>
            <a:r>
              <a:rPr lang="en-US" dirty="0" smtClean="0"/>
              <a:t>E(X)=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X and Y be two random variables</a:t>
            </a:r>
          </a:p>
          <a:p>
            <a:endParaRPr lang="en-US" dirty="0"/>
          </a:p>
          <a:p>
            <a:r>
              <a:rPr lang="en-US" dirty="0" smtClean="0"/>
              <a:t>E(X + Y)= E(X) + E(Y)</a:t>
            </a:r>
          </a:p>
          <a:p>
            <a:r>
              <a:rPr lang="en-US" dirty="0" smtClean="0"/>
              <a:t>E(</a:t>
            </a:r>
            <a:r>
              <a:rPr lang="en-US" dirty="0" err="1" smtClean="0"/>
              <a:t>c.X</a:t>
            </a:r>
            <a:r>
              <a:rPr lang="en-US" dirty="0" smtClean="0"/>
              <a:t>)= </a:t>
            </a:r>
            <a:r>
              <a:rPr lang="en-US" dirty="0" err="1" smtClean="0"/>
              <a:t>c.E</a:t>
            </a:r>
            <a:r>
              <a:rPr lang="en-US" dirty="0" smtClean="0"/>
              <a:t>(X) where c is a real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expected number of times a person must toss a coin to get a 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expected number of times a person must toss a coin to get </a:t>
            </a:r>
            <a:r>
              <a:rPr lang="en-US" smtClean="0"/>
              <a:t>a head.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 is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Sample Space:  </a:t>
            </a:r>
            <a:r>
              <a:rPr lang="en-US" dirty="0" smtClean="0"/>
              <a:t>It is the set of all possible outcomes of an experiment. It is denoted by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Examples: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Flipping a coin, S = {T, H}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Rolling a dice, S = {1,2,..,6}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Space (PS)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PS = (S, </a:t>
            </a:r>
            <a:r>
              <a:rPr lang="en-US" dirty="0" err="1" smtClean="0"/>
              <a:t>Pr</a:t>
            </a:r>
            <a:r>
              <a:rPr lang="en-US" dirty="0" smtClean="0"/>
              <a:t>), where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 is the sample space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</a:t>
            </a:r>
            <a:r>
              <a:rPr lang="en-US" dirty="0" smtClean="0"/>
              <a:t>  is a function from </a:t>
            </a:r>
            <a:r>
              <a:rPr lang="en-US" dirty="0"/>
              <a:t>2</a:t>
            </a:r>
            <a:r>
              <a:rPr lang="en-US" baseline="30000" dirty="0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to [0,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Event:</a:t>
            </a:r>
            <a:r>
              <a:rPr lang="en-US" dirty="0" smtClean="0"/>
              <a:t> Each subset of S is called an event. It is denoted by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 Rolling a dice, S= {1,2, …,6}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Odd number appears, A={1,3,5}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 of a PS = (S, </a:t>
            </a:r>
            <a:r>
              <a:rPr lang="en-US" dirty="0" err="1" smtClean="0"/>
              <a:t>Pr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</a:t>
            </a:r>
            <a:r>
              <a:rPr lang="en-US" dirty="0" smtClean="0"/>
              <a:t>(</a:t>
            </a:r>
            <a:r>
              <a:rPr lang="el-GR" dirty="0" smtClean="0"/>
              <a:t>Φ</a:t>
            </a:r>
            <a:r>
              <a:rPr lang="en-US" dirty="0" smtClean="0"/>
              <a:t>)=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</a:t>
            </a:r>
            <a:r>
              <a:rPr lang="en-US" dirty="0" smtClean="0"/>
              <a:t>(S)=1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0&lt;= </a:t>
            </a:r>
            <a:r>
              <a:rPr lang="en-US" dirty="0" err="1" smtClean="0"/>
              <a:t>Pr</a:t>
            </a:r>
            <a:r>
              <a:rPr lang="en-US" dirty="0" smtClean="0"/>
              <a:t>(A) &lt;= 1, where A </a:t>
            </a:r>
            <a:r>
              <a:rPr lang="en-US" dirty="0" smtClean="0">
                <a:sym typeface="Symbol"/>
              </a:rPr>
              <a:t>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If A, B  S and A </a:t>
            </a:r>
            <a:r>
              <a:rPr lang="el-GR" dirty="0" smtClean="0">
                <a:sym typeface="Symbol"/>
              </a:rPr>
              <a:t>Π</a:t>
            </a:r>
            <a:r>
              <a:rPr lang="en-US" dirty="0" smtClean="0">
                <a:sym typeface="Symbol"/>
              </a:rPr>
              <a:t> B = </a:t>
            </a:r>
            <a:r>
              <a:rPr lang="el-GR" dirty="0" smtClean="0">
                <a:sym typeface="Symbol"/>
              </a:rPr>
              <a:t>Φ</a:t>
            </a:r>
            <a:r>
              <a:rPr lang="en-US" dirty="0" smtClean="0">
                <a:sym typeface="Symbol"/>
              </a:rPr>
              <a:t>, then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(A U B)=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(A) +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 and B are independent if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</a:t>
            </a:r>
            <a:r>
              <a:rPr lang="en-US" dirty="0" smtClean="0"/>
              <a:t>(A </a:t>
            </a:r>
            <a:r>
              <a:rPr lang="el-GR" dirty="0" smtClean="0"/>
              <a:t>Π</a:t>
            </a:r>
            <a:r>
              <a:rPr lang="en-US" dirty="0" smtClean="0"/>
              <a:t> B)=  </a:t>
            </a:r>
            <a:r>
              <a:rPr lang="en-US" dirty="0" err="1" smtClean="0"/>
              <a:t>Pr</a:t>
            </a:r>
            <a:r>
              <a:rPr lang="en-US" dirty="0" smtClean="0"/>
              <a:t>(A). </a:t>
            </a:r>
            <a:r>
              <a:rPr lang="en-US" dirty="0" err="1" smtClean="0"/>
              <a:t>Pr</a:t>
            </a:r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probability that A happens, given that B has already happened is denoted by </a:t>
            </a:r>
            <a:r>
              <a:rPr lang="en-US" dirty="0" err="1" smtClean="0"/>
              <a:t>Pr</a:t>
            </a:r>
            <a:r>
              <a:rPr lang="en-US" dirty="0" smtClean="0"/>
              <a:t>(A|B).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</a:t>
            </a:r>
            <a:r>
              <a:rPr lang="en-US" dirty="0" smtClean="0"/>
              <a:t>(A|B) = </a:t>
            </a:r>
            <a:r>
              <a:rPr lang="en-US" dirty="0" err="1" smtClean="0"/>
              <a:t>Pr</a:t>
            </a:r>
            <a:r>
              <a:rPr lang="en-US" dirty="0" smtClean="0"/>
              <a:t>(A </a:t>
            </a:r>
            <a:r>
              <a:rPr lang="el-GR" dirty="0" smtClean="0"/>
              <a:t>Π</a:t>
            </a:r>
            <a:r>
              <a:rPr lang="en-US" dirty="0" smtClean="0"/>
              <a:t> B)/ </a:t>
            </a:r>
            <a:r>
              <a:rPr lang="en-US" dirty="0" err="1" smtClean="0"/>
              <a:t>Pr</a:t>
            </a:r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a function X that maps each element of S to a real number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X:  S </a:t>
            </a:r>
            <a:r>
              <a:rPr lang="en-US" dirty="0" smtClean="0">
                <a:sym typeface="Symbol"/>
              </a:rPr>
              <a:t>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Indicator Random Variable:</a:t>
            </a:r>
          </a:p>
          <a:p>
            <a:pPr marL="0" indent="0">
              <a:buNone/>
            </a:pPr>
            <a:r>
              <a:rPr lang="en-US" dirty="0" smtClean="0"/>
              <a:t>X:  S </a:t>
            </a:r>
            <a:r>
              <a:rPr lang="en-US" dirty="0" smtClean="0">
                <a:sym typeface="Symbol"/>
              </a:rPr>
              <a:t> {0, 1}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0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expected value of a random variable X is denoted by E(X)  where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dirty="0" smtClean="0">
                    <a:sym typeface="Symbol"/>
                  </a:rPr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</m:d>
                    <m:r>
                      <a:rPr lang="pt-BR" i="1" smtClean="0">
                        <a:latin typeface="Cambria Math"/>
                        <a:sym typeface="Symbol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sym typeface="Symbol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ctrlPr>
                              <a:rPr lang="pt-BR" i="1" smtClean="0">
                                <a:latin typeface="Cambria Math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sym typeface="Symbol"/>
                              </a:rPr>
                              <m:t>Pr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:endParaRPr lang="en-US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438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Probability theory</vt:lpstr>
      <vt:lpstr>PowerPoint Presentation</vt:lpstr>
      <vt:lpstr>Probability Space (PS)</vt:lpstr>
      <vt:lpstr>PowerPoint Presentation</vt:lpstr>
      <vt:lpstr>Axioms of a PS = (S, Pr)</vt:lpstr>
      <vt:lpstr>Independence</vt:lpstr>
      <vt:lpstr>Conditional Probability </vt:lpstr>
      <vt:lpstr>Random Variable X</vt:lpstr>
      <vt:lpstr>Expected value </vt:lpstr>
      <vt:lpstr>Example</vt:lpstr>
      <vt:lpstr>Example</vt:lpstr>
      <vt:lpstr>Linearity of Expectation </vt:lpstr>
      <vt:lpstr>Example</vt:lpstr>
      <vt:lpstr>Example</vt:lpstr>
    </vt:vector>
  </TitlesOfParts>
  <Company>DA-IICT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theory</dc:title>
  <dc:creator>DAIICT</dc:creator>
  <cp:lastModifiedBy>DAIICT</cp:lastModifiedBy>
  <cp:revision>19</cp:revision>
  <dcterms:created xsi:type="dcterms:W3CDTF">2014-09-08T02:58:27Z</dcterms:created>
  <dcterms:modified xsi:type="dcterms:W3CDTF">2015-08-20T15:30:33Z</dcterms:modified>
</cp:coreProperties>
</file>