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b19c67cd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19c67cd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19c67cd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19c67cd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19c67c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19c67c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43a92be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3a92be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 (Highly committed individuals are ready to work even after the working hours!)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42fbce5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42fbce5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154f9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154f9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Japan introduced 4 day a week working schedule. Workers were happy and motivated. Also, their </a:t>
            </a:r>
            <a:r>
              <a:rPr lang="en"/>
              <a:t>performance</a:t>
            </a:r>
            <a:r>
              <a:rPr lang="en"/>
              <a:t> increased. (40%)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b154f9c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b154f9c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154f9cd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154f9cd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b154f9cd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154f9cd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179eb5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179eb5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179eb5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179eb5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b19c67c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b19c67c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466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Human Behaviour Management</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512700" y="1998300"/>
            <a:ext cx="8520600" cy="14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Relationship between job satisfaction, organizational</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commitment and job performance amongst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alumni of DAIICT</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Group-10</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idx="1" type="body"/>
          </p:nvPr>
        </p:nvSpPr>
        <p:spPr>
          <a:xfrm>
            <a:off x="311700" y="644375"/>
            <a:ext cx="8520600" cy="392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Person 1: Working with organization since </a:t>
            </a:r>
            <a:r>
              <a:rPr lang="en">
                <a:solidFill>
                  <a:srgbClr val="980000"/>
                </a:solidFill>
                <a:latin typeface="Times New Roman"/>
                <a:ea typeface="Times New Roman"/>
                <a:cs typeface="Times New Roman"/>
                <a:sym typeface="Times New Roman"/>
              </a:rPr>
              <a:t>beginning</a:t>
            </a:r>
            <a:r>
              <a:rPr lang="en">
                <a:solidFill>
                  <a:srgbClr val="980000"/>
                </a:solidFill>
                <a:latin typeface="Times New Roman"/>
                <a:ea typeface="Times New Roman"/>
                <a:cs typeface="Times New Roman"/>
                <a:sym typeface="Times New Roman"/>
              </a:rPr>
              <a:t> of his career and always try to give his best and </a:t>
            </a:r>
            <a:r>
              <a:rPr lang="en">
                <a:solidFill>
                  <a:srgbClr val="980000"/>
                </a:solidFill>
                <a:latin typeface="Times New Roman"/>
                <a:ea typeface="Times New Roman"/>
                <a:cs typeface="Times New Roman"/>
                <a:sym typeface="Times New Roman"/>
              </a:rPr>
              <a:t>committed</a:t>
            </a:r>
            <a:r>
              <a:rPr lang="en">
                <a:solidFill>
                  <a:srgbClr val="980000"/>
                </a:solidFill>
                <a:latin typeface="Times New Roman"/>
                <a:ea typeface="Times New Roman"/>
                <a:cs typeface="Times New Roman"/>
                <a:sym typeface="Times New Roman"/>
              </a:rPr>
              <a:t> to vision of his company.By using his strength every day he improve his work and job satisfaction.</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Person 2: Recently change job and relocate to a new location. </a:t>
            </a:r>
            <a:r>
              <a:rPr lang="en">
                <a:solidFill>
                  <a:srgbClr val="980000"/>
                </a:solidFill>
                <a:latin typeface="Times New Roman"/>
                <a:ea typeface="Times New Roman"/>
                <a:cs typeface="Times New Roman"/>
                <a:sym typeface="Times New Roman"/>
              </a:rPr>
              <a:t>Reason</a:t>
            </a:r>
            <a:r>
              <a:rPr lang="en">
                <a:solidFill>
                  <a:srgbClr val="980000"/>
                </a:solidFill>
                <a:latin typeface="Times New Roman"/>
                <a:ea typeface="Times New Roman"/>
                <a:cs typeface="Times New Roman"/>
                <a:sym typeface="Times New Roman"/>
              </a:rPr>
              <a:t> for change job is to become part of large and </a:t>
            </a:r>
            <a:r>
              <a:rPr lang="en">
                <a:solidFill>
                  <a:srgbClr val="980000"/>
                </a:solidFill>
                <a:latin typeface="Times New Roman"/>
                <a:ea typeface="Times New Roman"/>
                <a:cs typeface="Times New Roman"/>
                <a:sym typeface="Times New Roman"/>
              </a:rPr>
              <a:t>reputed organization with good vision toward their services.</a:t>
            </a:r>
            <a:r>
              <a:rPr lang="en">
                <a:solidFill>
                  <a:srgbClr val="980000"/>
                </a:solidFill>
                <a:latin typeface="Times New Roman"/>
                <a:ea typeface="Times New Roman"/>
                <a:cs typeface="Times New Roman"/>
                <a:sym typeface="Times New Roman"/>
              </a:rPr>
              <a:t> </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Person 3: Working with organization since beginning of his career but currently </a:t>
            </a:r>
            <a:r>
              <a:rPr lang="en">
                <a:solidFill>
                  <a:srgbClr val="980000"/>
                </a:solidFill>
                <a:latin typeface="Times New Roman"/>
                <a:ea typeface="Times New Roman"/>
                <a:cs typeface="Times New Roman"/>
                <a:sym typeface="Times New Roman"/>
              </a:rPr>
              <a:t>planning</a:t>
            </a:r>
            <a:r>
              <a:rPr lang="en">
                <a:solidFill>
                  <a:srgbClr val="980000"/>
                </a:solidFill>
                <a:latin typeface="Times New Roman"/>
                <a:ea typeface="Times New Roman"/>
                <a:cs typeface="Times New Roman"/>
                <a:sym typeface="Times New Roman"/>
              </a:rPr>
              <a:t> to change job. Reason for this is to kind of job and environment he want is not available at current organization. As he is self motivated and self learner he does not like promotion policies over there.</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Opportunity leads to growth and </a:t>
            </a:r>
            <a:r>
              <a:rPr lang="en">
                <a:solidFill>
                  <a:srgbClr val="980000"/>
                </a:solidFill>
                <a:latin typeface="Times New Roman"/>
                <a:ea typeface="Times New Roman"/>
                <a:cs typeface="Times New Roman"/>
                <a:sym typeface="Times New Roman"/>
              </a:rPr>
              <a:t>challenging</a:t>
            </a:r>
            <a:r>
              <a:rPr lang="en">
                <a:solidFill>
                  <a:srgbClr val="980000"/>
                </a:solidFill>
                <a:latin typeface="Times New Roman"/>
                <a:ea typeface="Times New Roman"/>
                <a:cs typeface="Times New Roman"/>
                <a:sym typeface="Times New Roman"/>
              </a:rPr>
              <a:t> work  leads to high job </a:t>
            </a:r>
            <a:r>
              <a:rPr lang="en">
                <a:solidFill>
                  <a:srgbClr val="980000"/>
                </a:solidFill>
                <a:latin typeface="Times New Roman"/>
                <a:ea typeface="Times New Roman"/>
                <a:cs typeface="Times New Roman"/>
                <a:sym typeface="Times New Roman"/>
              </a:rPr>
              <a:t>satisfaction</a:t>
            </a:r>
            <a:r>
              <a:rPr lang="en">
                <a:solidFill>
                  <a:srgbClr val="980000"/>
                </a:solidFill>
                <a:latin typeface="Times New Roman"/>
                <a:ea typeface="Times New Roman"/>
                <a:cs typeface="Times New Roman"/>
                <a:sym typeface="Times New Roman"/>
              </a:rPr>
              <a:t> and good commitment towards organization. </a:t>
            </a:r>
            <a:endParaRPr>
              <a:solidFill>
                <a:srgbClr val="98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Analysis of the Interview : Vishva Patel.</a:t>
            </a:r>
            <a:endParaRPr>
              <a:solidFill>
                <a:srgbClr val="000000"/>
              </a:solidFill>
            </a:endParaRPr>
          </a:p>
          <a:p>
            <a:pPr indent="0" lvl="0" marL="0" rtl="0" algn="l">
              <a:spcBef>
                <a:spcPts val="0"/>
              </a:spcBef>
              <a:spcAft>
                <a:spcPts val="0"/>
              </a:spcAft>
              <a:buNone/>
            </a:pPr>
            <a:r>
              <a:t/>
            </a:r>
            <a:endParaRPr/>
          </a:p>
        </p:txBody>
      </p:sp>
      <p:sp>
        <p:nvSpPr>
          <p:cNvPr id="135" name="Google Shape;135;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90000"/>
              </a:buClr>
              <a:buSzPts val="1800"/>
              <a:buChar char="●"/>
            </a:pPr>
            <a:r>
              <a:rPr lang="en">
                <a:solidFill>
                  <a:srgbClr val="990000"/>
                </a:solidFill>
              </a:rPr>
              <a:t>Took interview of 3 alumnis : 1) Anupriya Jaju, 2) Ekta Bhoraniy</a:t>
            </a:r>
            <a:r>
              <a:rPr lang="en">
                <a:solidFill>
                  <a:srgbClr val="990000"/>
                </a:solidFill>
              </a:rPr>
              <a:t>a and 3) Hardi Sudhagar.</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Similarities : All of them were quite positive of their profile they are working in.</a:t>
            </a:r>
            <a:endParaRPr>
              <a:solidFill>
                <a:srgbClr val="990000"/>
              </a:solidFill>
            </a:endParaRPr>
          </a:p>
          <a:p>
            <a:pPr indent="-330200" lvl="1" marL="914400" rtl="0" algn="l">
              <a:spcBef>
                <a:spcPts val="0"/>
              </a:spcBef>
              <a:spcAft>
                <a:spcPts val="0"/>
              </a:spcAft>
              <a:buClr>
                <a:srgbClr val="990000"/>
              </a:buClr>
              <a:buSzPts val="1600"/>
              <a:buChar char="○"/>
            </a:pPr>
            <a:r>
              <a:rPr lang="en" sz="1600">
                <a:solidFill>
                  <a:srgbClr val="990000"/>
                </a:solidFill>
              </a:rPr>
              <a:t>They all gave importance to work environment , policies and promotions opportunities .</a:t>
            </a:r>
            <a:endParaRPr sz="1600">
              <a:solidFill>
                <a:srgbClr val="990000"/>
              </a:solidFill>
            </a:endParaRPr>
          </a:p>
          <a:p>
            <a:pPr indent="-330200" lvl="1" marL="914400" rtl="0" algn="l">
              <a:spcBef>
                <a:spcPts val="0"/>
              </a:spcBef>
              <a:spcAft>
                <a:spcPts val="0"/>
              </a:spcAft>
              <a:buClr>
                <a:srgbClr val="990000"/>
              </a:buClr>
              <a:buSzPts val="1600"/>
              <a:buChar char="○"/>
            </a:pPr>
            <a:r>
              <a:rPr lang="en" sz="1600">
                <a:solidFill>
                  <a:srgbClr val="990000"/>
                </a:solidFill>
              </a:rPr>
              <a:t>They all have healthy supervision and approachable supervisor.</a:t>
            </a:r>
            <a:endParaRPr sz="1600">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Dissimilarities : Anupriya was found to have somewhat less commitment than other two.</a:t>
            </a:r>
            <a:endParaRPr>
              <a:solidFill>
                <a:srgbClr val="990000"/>
              </a:solidFill>
            </a:endParaRPr>
          </a:p>
          <a:p>
            <a:pPr indent="-330200" lvl="1" marL="914400" rtl="0" algn="l">
              <a:spcBef>
                <a:spcPts val="0"/>
              </a:spcBef>
              <a:spcAft>
                <a:spcPts val="0"/>
              </a:spcAft>
              <a:buClr>
                <a:srgbClr val="990000"/>
              </a:buClr>
              <a:buSzPts val="1600"/>
              <a:buChar char="○"/>
            </a:pPr>
            <a:r>
              <a:rPr lang="en" sz="1600">
                <a:solidFill>
                  <a:srgbClr val="990000"/>
                </a:solidFill>
              </a:rPr>
              <a:t>Even though less commitment her performance was high .</a:t>
            </a:r>
            <a:endParaRPr sz="1600">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Overall they have high job satisfaction and commitment , so they also have high performance</a:t>
            </a:r>
            <a:endParaRPr>
              <a:solidFill>
                <a:srgbClr val="990000"/>
              </a:solidFill>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52400" y="152400"/>
            <a:ext cx="3514725" cy="2152650"/>
          </a:xfrm>
          <a:prstGeom prst="rect">
            <a:avLst/>
          </a:prstGeom>
          <a:noFill/>
          <a:ln>
            <a:noFill/>
          </a:ln>
        </p:spPr>
      </p:pic>
      <p:pic>
        <p:nvPicPr>
          <p:cNvPr id="141" name="Google Shape;141;p24"/>
          <p:cNvPicPr preferRelativeResize="0"/>
          <p:nvPr/>
        </p:nvPicPr>
        <p:blipFill>
          <a:blip r:embed="rId4">
            <a:alphaModFix/>
          </a:blip>
          <a:stretch>
            <a:fillRect/>
          </a:stretch>
        </p:blipFill>
        <p:spPr>
          <a:xfrm>
            <a:off x="4972175" y="152400"/>
            <a:ext cx="3581400" cy="2219325"/>
          </a:xfrm>
          <a:prstGeom prst="rect">
            <a:avLst/>
          </a:prstGeom>
          <a:noFill/>
          <a:ln>
            <a:noFill/>
          </a:ln>
        </p:spPr>
      </p:pic>
      <p:pic>
        <p:nvPicPr>
          <p:cNvPr id="142" name="Google Shape;142;p24"/>
          <p:cNvPicPr preferRelativeResize="0"/>
          <p:nvPr/>
        </p:nvPicPr>
        <p:blipFill>
          <a:blip r:embed="rId5">
            <a:alphaModFix/>
          </a:blip>
          <a:stretch>
            <a:fillRect/>
          </a:stretch>
        </p:blipFill>
        <p:spPr>
          <a:xfrm>
            <a:off x="2569225" y="2449775"/>
            <a:ext cx="3390900" cy="2200275"/>
          </a:xfrm>
          <a:prstGeom prst="rect">
            <a:avLst/>
          </a:prstGeom>
          <a:noFill/>
          <a:ln>
            <a:noFill/>
          </a:ln>
        </p:spPr>
      </p:pic>
      <p:sp>
        <p:nvSpPr>
          <p:cNvPr id="143" name="Google Shape;143;p24"/>
          <p:cNvSpPr txBox="1"/>
          <p:nvPr/>
        </p:nvSpPr>
        <p:spPr>
          <a:xfrm>
            <a:off x="545325" y="2503575"/>
            <a:ext cx="1512000" cy="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txBox="1"/>
          <p:nvPr/>
        </p:nvSpPr>
        <p:spPr>
          <a:xfrm>
            <a:off x="501975" y="2305050"/>
            <a:ext cx="15987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Anupriya Jaju.</a:t>
            </a:r>
            <a:endParaRPr/>
          </a:p>
        </p:txBody>
      </p:sp>
      <p:sp>
        <p:nvSpPr>
          <p:cNvPr id="145" name="Google Shape;145;p24"/>
          <p:cNvSpPr txBox="1"/>
          <p:nvPr/>
        </p:nvSpPr>
        <p:spPr>
          <a:xfrm>
            <a:off x="6258950" y="2367000"/>
            <a:ext cx="15987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Ekta Bhoraniya.</a:t>
            </a:r>
            <a:endParaRPr/>
          </a:p>
        </p:txBody>
      </p:sp>
      <p:sp>
        <p:nvSpPr>
          <p:cNvPr id="146" name="Google Shape;146;p24"/>
          <p:cNvSpPr txBox="1"/>
          <p:nvPr/>
        </p:nvSpPr>
        <p:spPr>
          <a:xfrm>
            <a:off x="3296675" y="4728100"/>
            <a:ext cx="1675500" cy="1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Hardi Sudhagar.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idx="4294967295" type="title"/>
          </p:nvPr>
        </p:nvSpPr>
        <p:spPr>
          <a:xfrm>
            <a:off x="311700" y="2481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2" name="Google Shape;152;p25"/>
          <p:cNvSpPr txBox="1"/>
          <p:nvPr>
            <p:ph idx="4294967295" type="body"/>
          </p:nvPr>
        </p:nvSpPr>
        <p:spPr>
          <a:xfrm>
            <a:off x="311700" y="873150"/>
            <a:ext cx="5200800" cy="33972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990000"/>
              </a:buClr>
              <a:buSzPts val="1800"/>
              <a:buChar char="●"/>
            </a:pPr>
            <a:r>
              <a:rPr lang="en">
                <a:solidFill>
                  <a:srgbClr val="990000"/>
                </a:solidFill>
              </a:rPr>
              <a:t>In most of the cases, the factors which positively affect job commitment also affected job satisfaction.</a:t>
            </a:r>
            <a:endParaRPr sz="1100">
              <a:latin typeface="Arial"/>
              <a:ea typeface="Arial"/>
              <a:cs typeface="Arial"/>
              <a:sym typeface="Arial"/>
            </a:endParaRPr>
          </a:p>
          <a:p>
            <a:pPr indent="-342900" lvl="0" marL="457200" marR="0" rtl="0" algn="just">
              <a:lnSpc>
                <a:spcPct val="115000"/>
              </a:lnSpc>
              <a:spcBef>
                <a:spcPts val="0"/>
              </a:spcBef>
              <a:spcAft>
                <a:spcPts val="0"/>
              </a:spcAft>
              <a:buClr>
                <a:srgbClr val="990000"/>
              </a:buClr>
              <a:buSzPts val="1800"/>
              <a:buChar char="●"/>
            </a:pPr>
            <a:r>
              <a:rPr lang="en">
                <a:solidFill>
                  <a:srgbClr val="990000"/>
                </a:solidFill>
              </a:rPr>
              <a:t>Job performance mainly depend on the flexibility of working hours and the continual supervision.</a:t>
            </a:r>
            <a:endParaRPr>
              <a:solidFill>
                <a:srgbClr val="990000"/>
              </a:solidFill>
            </a:endParaRPr>
          </a:p>
          <a:p>
            <a:pPr indent="-342900" lvl="0" marL="457200" marR="0" rtl="0" algn="just">
              <a:lnSpc>
                <a:spcPct val="115000"/>
              </a:lnSpc>
              <a:spcBef>
                <a:spcPts val="0"/>
              </a:spcBef>
              <a:spcAft>
                <a:spcPts val="0"/>
              </a:spcAft>
              <a:buClr>
                <a:srgbClr val="990000"/>
              </a:buClr>
              <a:buSzPts val="1800"/>
              <a:buChar char="●"/>
            </a:pPr>
            <a:r>
              <a:rPr lang="en">
                <a:solidFill>
                  <a:srgbClr val="990000"/>
                </a:solidFill>
              </a:rPr>
              <a:t>Also, job commitment has direct influence on job satisfaction, and thus both affects the performance.</a:t>
            </a:r>
            <a:endParaRPr>
              <a:solidFill>
                <a:srgbClr val="990000"/>
              </a:solidFill>
            </a:endParaRPr>
          </a:p>
          <a:p>
            <a:pPr indent="-342900" lvl="0" marL="457200" marR="0" rtl="0" algn="just">
              <a:lnSpc>
                <a:spcPct val="115000"/>
              </a:lnSpc>
              <a:spcBef>
                <a:spcPts val="0"/>
              </a:spcBef>
              <a:spcAft>
                <a:spcPts val="0"/>
              </a:spcAft>
              <a:buClr>
                <a:srgbClr val="990000"/>
              </a:buClr>
              <a:buSzPts val="1800"/>
              <a:buChar char="●"/>
            </a:pPr>
            <a:r>
              <a:rPr lang="en">
                <a:solidFill>
                  <a:srgbClr val="990000"/>
                </a:solidFill>
              </a:rPr>
              <a:t>In short, nature of work and greater organizational commitment increases job satisfaction, which in return enhances performance of the individual.</a:t>
            </a:r>
            <a:endParaRPr sz="1100">
              <a:latin typeface="Arial"/>
              <a:ea typeface="Arial"/>
              <a:cs typeface="Arial"/>
              <a:sym typeface="Arial"/>
            </a:endParaRPr>
          </a:p>
          <a:p>
            <a:pPr indent="0" lvl="0" marL="0" rtl="0" algn="l">
              <a:spcBef>
                <a:spcPts val="0"/>
              </a:spcBef>
              <a:spcAft>
                <a:spcPts val="1600"/>
              </a:spcAft>
              <a:buNone/>
            </a:pPr>
            <a:r>
              <a:t/>
            </a:r>
            <a:endParaRPr/>
          </a:p>
        </p:txBody>
      </p:sp>
      <p:pic>
        <p:nvPicPr>
          <p:cNvPr id="153" name="Google Shape;153;p25"/>
          <p:cNvPicPr preferRelativeResize="0"/>
          <p:nvPr/>
        </p:nvPicPr>
        <p:blipFill>
          <a:blip r:embed="rId3">
            <a:alphaModFix/>
          </a:blip>
          <a:stretch>
            <a:fillRect/>
          </a:stretch>
        </p:blipFill>
        <p:spPr>
          <a:xfrm>
            <a:off x="5652600" y="1454850"/>
            <a:ext cx="3326700" cy="22337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60875" y="14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6" name="Google Shape;66;p14"/>
          <p:cNvSpPr txBox="1"/>
          <p:nvPr>
            <p:ph idx="1" type="body"/>
          </p:nvPr>
        </p:nvSpPr>
        <p:spPr>
          <a:xfrm>
            <a:off x="311700" y="712775"/>
            <a:ext cx="8520600" cy="16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980000"/>
                </a:solidFill>
                <a:latin typeface="Times New Roman"/>
                <a:ea typeface="Times New Roman"/>
                <a:cs typeface="Times New Roman"/>
                <a:sym typeface="Times New Roman"/>
              </a:rPr>
              <a:t>Job Satisfaction: It is a measure of how satisfied the workers are with their job, whether or not they like the job and the individual aspects of the job such as the nature of work or supervision.</a:t>
            </a:r>
            <a:endParaRPr sz="1500">
              <a:solidFill>
                <a:srgbClr val="98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500">
                <a:solidFill>
                  <a:srgbClr val="980000"/>
                </a:solidFill>
                <a:latin typeface="Times New Roman"/>
                <a:ea typeface="Times New Roman"/>
                <a:cs typeface="Times New Roman"/>
                <a:sym typeface="Times New Roman"/>
              </a:rPr>
              <a:t>Job Commitment: It is a feeling of responsibility that a person has towards the mission and the goals of an organization. A person with a greater level of job commitment will perform greater tasks and responsibilities helping the organization achieving its goal.</a:t>
            </a:r>
            <a:endParaRPr sz="1500">
              <a:solidFill>
                <a:srgbClr val="98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500"/>
          </a:p>
        </p:txBody>
      </p:sp>
      <p:sp>
        <p:nvSpPr>
          <p:cNvPr id="67" name="Google Shape;67;p14"/>
          <p:cNvSpPr txBox="1"/>
          <p:nvPr/>
        </p:nvSpPr>
        <p:spPr>
          <a:xfrm>
            <a:off x="311700" y="2381975"/>
            <a:ext cx="32787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latin typeface="Times New Roman"/>
                <a:ea typeface="Times New Roman"/>
                <a:cs typeface="Times New Roman"/>
                <a:sym typeface="Times New Roman"/>
              </a:rPr>
              <a:t>How we proceeded?</a:t>
            </a:r>
            <a:endParaRPr sz="2800">
              <a:solidFill>
                <a:schemeClr val="dk1"/>
              </a:solidFill>
              <a:latin typeface="Times New Roman"/>
              <a:ea typeface="Times New Roman"/>
              <a:cs typeface="Times New Roman"/>
              <a:sym typeface="Times New Roman"/>
            </a:endParaRPr>
          </a:p>
        </p:txBody>
      </p:sp>
      <p:sp>
        <p:nvSpPr>
          <p:cNvPr id="68" name="Google Shape;68;p14"/>
          <p:cNvSpPr txBox="1"/>
          <p:nvPr/>
        </p:nvSpPr>
        <p:spPr>
          <a:xfrm>
            <a:off x="311700" y="2933625"/>
            <a:ext cx="8629200" cy="20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980000"/>
                </a:solidFill>
                <a:latin typeface="Times New Roman"/>
                <a:ea typeface="Times New Roman"/>
                <a:cs typeface="Times New Roman"/>
                <a:sym typeface="Times New Roman"/>
              </a:rPr>
              <a:t>A questionnaire was designed which considered almost all the dimensions for job satisfaction and commitment which influences the performance of the employees.</a:t>
            </a:r>
            <a:endParaRPr sz="1500">
              <a:solidFill>
                <a:srgbClr val="98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rgbClr val="980000"/>
                </a:solidFill>
                <a:latin typeface="Times New Roman"/>
                <a:ea typeface="Times New Roman"/>
                <a:cs typeface="Times New Roman"/>
                <a:sym typeface="Times New Roman"/>
              </a:rPr>
              <a:t>A total survey of 15 DAIICT alumni was taken. For the purpose of influencing job satisfaction, commitment and performance, we took the responses of alumni having different educational qualification, each working at different locations with some working in IT companies, others in IT department of banks, some in startups. One of the alumni is currently a professor in DAIICT.</a:t>
            </a:r>
            <a:endParaRPr sz="1500">
              <a:solidFill>
                <a:srgbClr val="98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sz="1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Analysis of the Interview: Srikumar Sastry</a:t>
            </a:r>
            <a:endParaRPr>
              <a:latin typeface="Times New Roman"/>
              <a:ea typeface="Times New Roman"/>
              <a:cs typeface="Times New Roman"/>
              <a:sym typeface="Times New Roman"/>
            </a:endParaRPr>
          </a:p>
        </p:txBody>
      </p:sp>
      <p:sp>
        <p:nvSpPr>
          <p:cNvPr id="74" name="Google Shape;74;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Took interview of 3 alumnis : 1) Prof. Aditya Tatu, 2) Agam Mehta and 3) Unrevealed. (Working in a startup).</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All of them were quite positive of </a:t>
            </a:r>
            <a:r>
              <a:rPr lang="en">
                <a:solidFill>
                  <a:srgbClr val="980000"/>
                </a:solidFill>
                <a:latin typeface="Times New Roman"/>
                <a:ea typeface="Times New Roman"/>
                <a:cs typeface="Times New Roman"/>
                <a:sym typeface="Times New Roman"/>
              </a:rPr>
              <a:t>their</a:t>
            </a:r>
            <a:r>
              <a:rPr lang="en">
                <a:solidFill>
                  <a:srgbClr val="980000"/>
                </a:solidFill>
                <a:latin typeface="Times New Roman"/>
                <a:ea typeface="Times New Roman"/>
                <a:cs typeface="Times New Roman"/>
                <a:sym typeface="Times New Roman"/>
              </a:rPr>
              <a:t> current position/profile they are working in.</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For all of them, pay scale was the least contributing factor towards job satisfaction.</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All of them have flexible working hours and healthy supervision.</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Job Commitment is high because they are doing what they love to do.</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They had high job satisfaction as their commitment is high.</a:t>
            </a:r>
            <a:endParaRPr>
              <a:solidFill>
                <a:srgbClr val="980000"/>
              </a:solidFill>
              <a:latin typeface="Times New Roman"/>
              <a:ea typeface="Times New Roman"/>
              <a:cs typeface="Times New Roman"/>
              <a:sym typeface="Times New Roman"/>
            </a:endParaRPr>
          </a:p>
          <a:p>
            <a:pPr indent="-342900" lvl="0" marL="457200" rtl="0" algn="l">
              <a:spcBef>
                <a:spcPts val="0"/>
              </a:spcBef>
              <a:spcAft>
                <a:spcPts val="0"/>
              </a:spcAft>
              <a:buClr>
                <a:srgbClr val="980000"/>
              </a:buClr>
              <a:buSzPts val="1800"/>
              <a:buFont typeface="Times New Roman"/>
              <a:buChar char="●"/>
            </a:pPr>
            <a:r>
              <a:rPr lang="en">
                <a:solidFill>
                  <a:srgbClr val="980000"/>
                </a:solidFill>
                <a:latin typeface="Times New Roman"/>
                <a:ea typeface="Times New Roman"/>
                <a:cs typeface="Times New Roman"/>
                <a:sym typeface="Times New Roman"/>
              </a:rPr>
              <a:t>Job satisfaction showed positive relation with performance too.</a:t>
            </a:r>
            <a:endParaRPr>
              <a:solidFill>
                <a:srgbClr val="98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4818625" y="233350"/>
            <a:ext cx="3876675" cy="2333625"/>
          </a:xfrm>
          <a:prstGeom prst="rect">
            <a:avLst/>
          </a:prstGeom>
          <a:noFill/>
          <a:ln>
            <a:noFill/>
          </a:ln>
        </p:spPr>
      </p:pic>
      <p:pic>
        <p:nvPicPr>
          <p:cNvPr id="80" name="Google Shape;80;p16"/>
          <p:cNvPicPr preferRelativeResize="0"/>
          <p:nvPr/>
        </p:nvPicPr>
        <p:blipFill>
          <a:blip r:embed="rId4">
            <a:alphaModFix/>
          </a:blip>
          <a:stretch>
            <a:fillRect/>
          </a:stretch>
        </p:blipFill>
        <p:spPr>
          <a:xfrm>
            <a:off x="311700" y="228600"/>
            <a:ext cx="3895725" cy="2343150"/>
          </a:xfrm>
          <a:prstGeom prst="rect">
            <a:avLst/>
          </a:prstGeom>
          <a:noFill/>
          <a:ln>
            <a:noFill/>
          </a:ln>
        </p:spPr>
      </p:pic>
      <p:pic>
        <p:nvPicPr>
          <p:cNvPr id="81" name="Google Shape;81;p16"/>
          <p:cNvPicPr preferRelativeResize="0"/>
          <p:nvPr/>
        </p:nvPicPr>
        <p:blipFill>
          <a:blip r:embed="rId5">
            <a:alphaModFix/>
          </a:blip>
          <a:stretch>
            <a:fillRect/>
          </a:stretch>
        </p:blipFill>
        <p:spPr>
          <a:xfrm>
            <a:off x="2685188" y="2670175"/>
            <a:ext cx="3773630" cy="2271725"/>
          </a:xfrm>
          <a:prstGeom prst="rect">
            <a:avLst/>
          </a:prstGeom>
          <a:noFill/>
          <a:ln>
            <a:noFill/>
          </a:ln>
        </p:spPr>
      </p:pic>
      <p:sp>
        <p:nvSpPr>
          <p:cNvPr id="82" name="Google Shape;82;p16"/>
          <p:cNvSpPr txBox="1"/>
          <p:nvPr/>
        </p:nvSpPr>
        <p:spPr>
          <a:xfrm>
            <a:off x="311700" y="2670175"/>
            <a:ext cx="14520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Agam Mehta</a:t>
            </a:r>
            <a:endParaRPr>
              <a:latin typeface="Old Standard TT"/>
              <a:ea typeface="Old Standard TT"/>
              <a:cs typeface="Old Standard TT"/>
              <a:sym typeface="Old Standard TT"/>
            </a:endParaRPr>
          </a:p>
        </p:txBody>
      </p:sp>
      <p:sp>
        <p:nvSpPr>
          <p:cNvPr id="83" name="Google Shape;83;p16"/>
          <p:cNvSpPr txBox="1"/>
          <p:nvPr/>
        </p:nvSpPr>
        <p:spPr>
          <a:xfrm>
            <a:off x="6948875" y="2670175"/>
            <a:ext cx="17463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Prof. Aditya Tatu</a:t>
            </a:r>
            <a:endParaRPr>
              <a:latin typeface="Old Standard TT"/>
              <a:ea typeface="Old Standard TT"/>
              <a:cs typeface="Old Standard TT"/>
              <a:sym typeface="Old Standard TT"/>
            </a:endParaRPr>
          </a:p>
        </p:txBody>
      </p:sp>
      <p:sp>
        <p:nvSpPr>
          <p:cNvPr id="84" name="Google Shape;84;p16"/>
          <p:cNvSpPr txBox="1"/>
          <p:nvPr/>
        </p:nvSpPr>
        <p:spPr>
          <a:xfrm>
            <a:off x="6633650" y="4217775"/>
            <a:ext cx="14520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Unrevealed</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067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Analysis of the Interview: Kshitij Patel</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0" name="Google Shape;90;p17"/>
          <p:cNvSpPr txBox="1"/>
          <p:nvPr>
            <p:ph idx="1" type="body"/>
          </p:nvPr>
        </p:nvSpPr>
        <p:spPr>
          <a:xfrm>
            <a:off x="311700" y="819966"/>
            <a:ext cx="8520600" cy="3990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Took interview of 3 alumnis : 1) Kartik Mudgal, 2) Nirbhay Ram and 3) Unrevealed. (Working in Sprinklr).</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Similarities: All of them gave importance to work environment, policies and promotion opportunities, coworkers, supervision when job satisfaction was considered.</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Dissimilarities: 1. Kartik gave more importance to pay scale than other two.</a:t>
            </a:r>
            <a:endParaRPr sz="1500">
              <a:solidFill>
                <a:srgbClr val="980000"/>
              </a:solidFill>
              <a:latin typeface="Times New Roman"/>
              <a:ea typeface="Times New Roman"/>
              <a:cs typeface="Times New Roman"/>
              <a:sym typeface="Times New Roman"/>
            </a:endParaRPr>
          </a:p>
          <a:p>
            <a:pPr indent="0" lvl="0" marL="457200" rtl="0" algn="l">
              <a:spcBef>
                <a:spcPts val="1600"/>
              </a:spcBef>
              <a:spcAft>
                <a:spcPts val="0"/>
              </a:spcAft>
              <a:buNone/>
            </a:pPr>
            <a:r>
              <a:rPr lang="en" sz="1500">
                <a:solidFill>
                  <a:srgbClr val="980000"/>
                </a:solidFill>
                <a:latin typeface="Times New Roman"/>
                <a:ea typeface="Times New Roman"/>
                <a:cs typeface="Times New Roman"/>
                <a:sym typeface="Times New Roman"/>
              </a:rPr>
              <a:t>2. Also, he was found to have less commitment compared to other two.</a:t>
            </a:r>
            <a:endParaRPr sz="1500">
              <a:solidFill>
                <a:srgbClr val="98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980000"/>
                </a:solidFill>
                <a:latin typeface="Times New Roman"/>
                <a:ea typeface="Times New Roman"/>
                <a:cs typeface="Times New Roman"/>
                <a:sym typeface="Times New Roman"/>
              </a:rPr>
              <a:t>Corner Case 1: High salary but too much workload, strict deadlines. So less satisfied with current working conditions. (Sprinklr)</a:t>
            </a:r>
            <a:endParaRPr sz="1500">
              <a:solidFill>
                <a:srgbClr val="980000"/>
              </a:solidFill>
              <a:latin typeface="Times New Roman"/>
              <a:ea typeface="Times New Roman"/>
              <a:cs typeface="Times New Roman"/>
              <a:sym typeface="Times New Roman"/>
            </a:endParaRPr>
          </a:p>
          <a:p>
            <a:pPr indent="0" lvl="0" marL="0" rtl="0" algn="l">
              <a:spcBef>
                <a:spcPts val="1600"/>
              </a:spcBef>
              <a:spcAft>
                <a:spcPts val="0"/>
              </a:spcAft>
              <a:buClr>
                <a:schemeClr val="dk1"/>
              </a:buClr>
              <a:buSzPts val="1100"/>
              <a:buFont typeface="Arial"/>
              <a:buNone/>
            </a:pPr>
            <a:r>
              <a:rPr lang="en" sz="1500">
                <a:solidFill>
                  <a:srgbClr val="980000"/>
                </a:solidFill>
                <a:latin typeface="Times New Roman"/>
                <a:ea typeface="Times New Roman"/>
                <a:cs typeface="Times New Roman"/>
                <a:sym typeface="Times New Roman"/>
              </a:rPr>
              <a:t>Corner Case 2: Even though less satisfied and having less commitment, his performance was high (Reason: no tough work, easy projects and assignments) (Karitk)</a:t>
            </a:r>
            <a:endParaRPr sz="1500">
              <a:solidFill>
                <a:srgbClr val="98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500">
                <a:solidFill>
                  <a:srgbClr val="980000"/>
                </a:solidFill>
                <a:latin typeface="Times New Roman"/>
                <a:ea typeface="Times New Roman"/>
                <a:cs typeface="Times New Roman"/>
                <a:sym typeface="Times New Roman"/>
              </a:rPr>
              <a:t>General: More the job satisfaction and commitment, more is the performance.</a:t>
            </a:r>
            <a:endParaRPr sz="1500">
              <a:solidFill>
                <a:srgbClr val="98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384850"/>
            <a:ext cx="2004900" cy="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Kartik Mudgal</a:t>
            </a:r>
            <a:endParaRPr sz="1500"/>
          </a:p>
        </p:txBody>
      </p:sp>
      <p:sp>
        <p:nvSpPr>
          <p:cNvPr id="96" name="Google Shape;96;p18"/>
          <p:cNvSpPr txBox="1"/>
          <p:nvPr>
            <p:ph idx="1" type="body"/>
          </p:nvPr>
        </p:nvSpPr>
        <p:spPr>
          <a:xfrm>
            <a:off x="311700" y="1152475"/>
            <a:ext cx="8520600" cy="6630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		</a:t>
            </a:r>
            <a:endParaRPr/>
          </a:p>
        </p:txBody>
      </p:sp>
      <p:pic>
        <p:nvPicPr>
          <p:cNvPr id="97" name="Google Shape;97;p18"/>
          <p:cNvPicPr preferRelativeResize="0"/>
          <p:nvPr/>
        </p:nvPicPr>
        <p:blipFill>
          <a:blip r:embed="rId3">
            <a:alphaModFix/>
          </a:blip>
          <a:stretch>
            <a:fillRect/>
          </a:stretch>
        </p:blipFill>
        <p:spPr>
          <a:xfrm>
            <a:off x="0" y="176650"/>
            <a:ext cx="3854577" cy="2264199"/>
          </a:xfrm>
          <a:prstGeom prst="rect">
            <a:avLst/>
          </a:prstGeom>
          <a:noFill/>
          <a:ln>
            <a:noFill/>
          </a:ln>
        </p:spPr>
      </p:pic>
      <p:pic>
        <p:nvPicPr>
          <p:cNvPr id="98" name="Google Shape;98;p18"/>
          <p:cNvPicPr preferRelativeResize="0"/>
          <p:nvPr/>
        </p:nvPicPr>
        <p:blipFill>
          <a:blip r:embed="rId4">
            <a:alphaModFix/>
          </a:blip>
          <a:stretch>
            <a:fillRect/>
          </a:stretch>
        </p:blipFill>
        <p:spPr>
          <a:xfrm>
            <a:off x="5001175" y="115650"/>
            <a:ext cx="3620775" cy="2264200"/>
          </a:xfrm>
          <a:prstGeom prst="rect">
            <a:avLst/>
          </a:prstGeom>
          <a:noFill/>
          <a:ln>
            <a:noFill/>
          </a:ln>
        </p:spPr>
      </p:pic>
      <p:pic>
        <p:nvPicPr>
          <p:cNvPr id="99" name="Google Shape;99;p18"/>
          <p:cNvPicPr preferRelativeResize="0"/>
          <p:nvPr/>
        </p:nvPicPr>
        <p:blipFill>
          <a:blip r:embed="rId5">
            <a:alphaModFix/>
          </a:blip>
          <a:stretch>
            <a:fillRect/>
          </a:stretch>
        </p:blipFill>
        <p:spPr>
          <a:xfrm>
            <a:off x="2683575" y="2506500"/>
            <a:ext cx="3620775" cy="2199050"/>
          </a:xfrm>
          <a:prstGeom prst="rect">
            <a:avLst/>
          </a:prstGeom>
          <a:noFill/>
          <a:ln>
            <a:noFill/>
          </a:ln>
        </p:spPr>
      </p:pic>
      <p:sp>
        <p:nvSpPr>
          <p:cNvPr id="100" name="Google Shape;100;p18"/>
          <p:cNvSpPr txBox="1"/>
          <p:nvPr>
            <p:ph type="title"/>
          </p:nvPr>
        </p:nvSpPr>
        <p:spPr>
          <a:xfrm>
            <a:off x="6576375" y="2440850"/>
            <a:ext cx="2004900" cy="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Nirbhay Ram</a:t>
            </a:r>
            <a:endParaRPr sz="1500"/>
          </a:p>
        </p:txBody>
      </p:sp>
      <p:sp>
        <p:nvSpPr>
          <p:cNvPr id="101" name="Google Shape;101;p18"/>
          <p:cNvSpPr txBox="1"/>
          <p:nvPr>
            <p:ph type="title"/>
          </p:nvPr>
        </p:nvSpPr>
        <p:spPr>
          <a:xfrm>
            <a:off x="3648800" y="4705550"/>
            <a:ext cx="2004900" cy="3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Unrevealed</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Analysis of the Interview: Kunal Jani</a:t>
            </a:r>
            <a:endParaRPr>
              <a:latin typeface="Times New Roman"/>
              <a:ea typeface="Times New Roman"/>
              <a:cs typeface="Times New Roman"/>
              <a:sym typeface="Times New Roman"/>
            </a:endParaRPr>
          </a:p>
        </p:txBody>
      </p:sp>
      <p:sp>
        <p:nvSpPr>
          <p:cNvPr id="107" name="Google Shape;107;p1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Took interview of 3 alumnis : 1) Aravind Kumar, 2) Agam Shah and 3) Yash Patel</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Similarities: Since there was constant supervision of employees in all the companies and the employees could directly approach the manager for any type of problem, they was more openness and thus the employees were satisfied to work in an open workplace which greater organizational commitment and thus greater job satisfaction thus greater job performance.</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However, in a startup, there are less resources available to the employees due to the lower amount invested, there are lower promotional opportunities which is a cause of they are not appreciated since the rewards are less and so there is a lower job satisfaction and a lower job performance.</a:t>
            </a:r>
            <a:endParaRPr sz="1500">
              <a:solidFill>
                <a:srgbClr val="98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152400" y="152400"/>
            <a:ext cx="4185500" cy="2338800"/>
          </a:xfrm>
          <a:prstGeom prst="rect">
            <a:avLst/>
          </a:prstGeom>
          <a:noFill/>
          <a:ln>
            <a:noFill/>
          </a:ln>
        </p:spPr>
      </p:pic>
      <p:pic>
        <p:nvPicPr>
          <p:cNvPr id="113" name="Google Shape;113;p20"/>
          <p:cNvPicPr preferRelativeResize="0"/>
          <p:nvPr/>
        </p:nvPicPr>
        <p:blipFill>
          <a:blip r:embed="rId4">
            <a:alphaModFix/>
          </a:blip>
          <a:stretch>
            <a:fillRect/>
          </a:stretch>
        </p:blipFill>
        <p:spPr>
          <a:xfrm>
            <a:off x="5056750" y="347025"/>
            <a:ext cx="3625001" cy="2144175"/>
          </a:xfrm>
          <a:prstGeom prst="rect">
            <a:avLst/>
          </a:prstGeom>
          <a:noFill/>
          <a:ln>
            <a:noFill/>
          </a:ln>
        </p:spPr>
      </p:pic>
      <p:pic>
        <p:nvPicPr>
          <p:cNvPr id="114" name="Google Shape;114;p20"/>
          <p:cNvPicPr preferRelativeResize="0"/>
          <p:nvPr/>
        </p:nvPicPr>
        <p:blipFill>
          <a:blip r:embed="rId5">
            <a:alphaModFix/>
          </a:blip>
          <a:stretch>
            <a:fillRect/>
          </a:stretch>
        </p:blipFill>
        <p:spPr>
          <a:xfrm>
            <a:off x="2924975" y="2912575"/>
            <a:ext cx="3829725" cy="1934950"/>
          </a:xfrm>
          <a:prstGeom prst="rect">
            <a:avLst/>
          </a:prstGeom>
          <a:noFill/>
          <a:ln>
            <a:noFill/>
          </a:ln>
        </p:spPr>
      </p:pic>
      <p:sp>
        <p:nvSpPr>
          <p:cNvPr id="115" name="Google Shape;115;p20"/>
          <p:cNvSpPr txBox="1"/>
          <p:nvPr/>
        </p:nvSpPr>
        <p:spPr>
          <a:xfrm>
            <a:off x="780825" y="2540775"/>
            <a:ext cx="24663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nvSpPr>
        <p:spPr>
          <a:xfrm>
            <a:off x="830400" y="2553150"/>
            <a:ext cx="1524300" cy="2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Yash Patel</a:t>
            </a:r>
            <a:endParaRPr/>
          </a:p>
        </p:txBody>
      </p:sp>
      <p:sp>
        <p:nvSpPr>
          <p:cNvPr id="117" name="Google Shape;117;p20"/>
          <p:cNvSpPr txBox="1"/>
          <p:nvPr/>
        </p:nvSpPr>
        <p:spPr>
          <a:xfrm>
            <a:off x="6705150" y="2565550"/>
            <a:ext cx="18219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Aravind Kumar</a:t>
            </a:r>
            <a:endParaRPr/>
          </a:p>
        </p:txBody>
      </p:sp>
      <p:sp>
        <p:nvSpPr>
          <p:cNvPr id="118" name="Google Shape;118;p20"/>
          <p:cNvSpPr txBox="1"/>
          <p:nvPr/>
        </p:nvSpPr>
        <p:spPr>
          <a:xfrm>
            <a:off x="7015000" y="4275925"/>
            <a:ext cx="16113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Agam Shah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Analysis of the Interview: Hardik Chhatrala</a:t>
            </a:r>
            <a:endParaRPr/>
          </a:p>
        </p:txBody>
      </p:sp>
      <p:sp>
        <p:nvSpPr>
          <p:cNvPr id="124" name="Google Shape;124;p2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Took interview of 3 alumnis.</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All three of them working in IT company in different area. </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Similarities: </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Stick to regularity and avoid procrastinare kind of behaviour. </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Flexible working hour at their respective organization. </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Organization which has open door policy for new learning and admire their views and ideas. </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Pay scale is not much important as compare to new opportunities and organization culture.</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Dissimilarities:</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First one is good at fast learning from various sources and from person in different domains.</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 Second one believes in get job done with good perfection. </a:t>
            </a:r>
            <a:endParaRPr sz="1500">
              <a:solidFill>
                <a:srgbClr val="980000"/>
              </a:solidFill>
              <a:latin typeface="Times New Roman"/>
              <a:ea typeface="Times New Roman"/>
              <a:cs typeface="Times New Roman"/>
              <a:sym typeface="Times New Roman"/>
            </a:endParaRPr>
          </a:p>
          <a:p>
            <a:pPr indent="-323850" lvl="1" marL="9144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 While the third one believe in learning a particular things in great details.</a:t>
            </a:r>
            <a:endParaRPr sz="1500">
              <a:solidFill>
                <a:srgbClr val="980000"/>
              </a:solidFill>
              <a:latin typeface="Times New Roman"/>
              <a:ea typeface="Times New Roman"/>
              <a:cs typeface="Times New Roman"/>
              <a:sym typeface="Times New Roman"/>
            </a:endParaRPr>
          </a:p>
          <a:p>
            <a:pPr indent="-323850" lvl="0" marL="457200" rtl="0" algn="l">
              <a:spcBef>
                <a:spcPts val="0"/>
              </a:spcBef>
              <a:spcAft>
                <a:spcPts val="0"/>
              </a:spcAft>
              <a:buClr>
                <a:srgbClr val="980000"/>
              </a:buClr>
              <a:buSzPts val="1500"/>
              <a:buFont typeface="Times New Roman"/>
              <a:buChar char="●"/>
            </a:pPr>
            <a:r>
              <a:rPr lang="en" sz="1500">
                <a:solidFill>
                  <a:srgbClr val="980000"/>
                </a:solidFill>
                <a:latin typeface="Times New Roman"/>
                <a:ea typeface="Times New Roman"/>
                <a:cs typeface="Times New Roman"/>
                <a:sym typeface="Times New Roman"/>
              </a:rPr>
              <a:t>All the above similarities and dissimilarities reflect in their professional life and job commitment.</a:t>
            </a:r>
            <a:endParaRPr sz="1500">
              <a:solidFill>
                <a:srgbClr val="98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