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6" r:id="rId4"/>
    <p:sldMasterId id="2147483709" r:id="rId5"/>
  </p:sldMasterIdLst>
  <p:notesMasterIdLst>
    <p:notesMasterId r:id="rId37"/>
  </p:notesMasterIdLst>
  <p:handoutMasterIdLst>
    <p:handoutMasterId r:id="rId38"/>
  </p:handoutMasterIdLst>
  <p:sldIdLst>
    <p:sldId id="256" r:id="rId6"/>
    <p:sldId id="278" r:id="rId7"/>
    <p:sldId id="279" r:id="rId8"/>
    <p:sldId id="282" r:id="rId9"/>
    <p:sldId id="283" r:id="rId10"/>
    <p:sldId id="284" r:id="rId11"/>
    <p:sldId id="285" r:id="rId12"/>
    <p:sldId id="286" r:id="rId13"/>
    <p:sldId id="287" r:id="rId14"/>
    <p:sldId id="288" r:id="rId15"/>
    <p:sldId id="289" r:id="rId16"/>
    <p:sldId id="290" r:id="rId17"/>
    <p:sldId id="291" r:id="rId18"/>
    <p:sldId id="300" r:id="rId19"/>
    <p:sldId id="301" r:id="rId20"/>
    <p:sldId id="292" r:id="rId21"/>
    <p:sldId id="293" r:id="rId22"/>
    <p:sldId id="294" r:id="rId23"/>
    <p:sldId id="295" r:id="rId24"/>
    <p:sldId id="296" r:id="rId25"/>
    <p:sldId id="298" r:id="rId26"/>
    <p:sldId id="302" r:id="rId27"/>
    <p:sldId id="280" r:id="rId28"/>
    <p:sldId id="281" r:id="rId29"/>
    <p:sldId id="303" r:id="rId30"/>
    <p:sldId id="304" r:id="rId31"/>
    <p:sldId id="305" r:id="rId32"/>
    <p:sldId id="306" r:id="rId33"/>
    <p:sldId id="307" r:id="rId34"/>
    <p:sldId id="308" r:id="rId35"/>
    <p:sldId id="277"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188"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7376E0D-948B-4216-A735-45175CE2B622}" type="datetimeFigureOut">
              <a:rPr lang="en-US" smtClean="0"/>
              <a:t>03-Apr-19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04DF965-E86D-4C9F-A63A-698C3FEF8DE3}" type="slidenum">
              <a:rPr lang="en-US" smtClean="0"/>
              <a:t>‹#›</a:t>
            </a:fld>
            <a:endParaRPr lang="en-US"/>
          </a:p>
        </p:txBody>
      </p:sp>
    </p:spTree>
    <p:extLst>
      <p:ext uri="{BB962C8B-B14F-4D97-AF65-F5344CB8AC3E}">
        <p14:creationId xmlns:p14="http://schemas.microsoft.com/office/powerpoint/2010/main" val="3401691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492FD1-CDFD-48D4-9013-E8AFC867FEB0}" type="datetimeFigureOut">
              <a:rPr lang="en-US" smtClean="0"/>
              <a:t>03-Apr-19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A107D3C-76A5-4A08-96EA-1446B2BDDB85}" type="slidenum">
              <a:rPr lang="en-US" smtClean="0"/>
              <a:t>‹#›</a:t>
            </a:fld>
            <a:endParaRPr lang="en-US"/>
          </a:p>
        </p:txBody>
      </p:sp>
    </p:spTree>
    <p:extLst>
      <p:ext uri="{BB962C8B-B14F-4D97-AF65-F5344CB8AC3E}">
        <p14:creationId xmlns:p14="http://schemas.microsoft.com/office/powerpoint/2010/main" val="96028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701040" y="4415790"/>
            <a:ext cx="5608320" cy="4183380"/>
          </a:xfrm>
          <a:prstGeom prst="rect">
            <a:avLst/>
          </a:prstGeom>
        </p:spPr>
        <p:txBody>
          <a:bodyPr lIns="93162" tIns="93162" rIns="93162" bIns="93162"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normAutofit/>
          </a:bodyPr>
          <a:lstStyle>
            <a:lvl1pPr>
              <a:defRPr sz="3200" b="1">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6C2DB73-35A9-4894-BEA0-7D8F13C6696E}" type="datetime1">
              <a:rPr lang="en-US" smtClean="0"/>
              <a:t>03-Apr-19</a:t>
            </a:fld>
            <a:endParaRPr lang="en-US"/>
          </a:p>
        </p:txBody>
      </p:sp>
      <p:sp>
        <p:nvSpPr>
          <p:cNvPr id="5" name="Footer Placeholder 4"/>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6" name="Slide Number Placeholder 5"/>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59224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13BD8-9131-4F0B-890D-AAB512AC156B}" type="datetime1">
              <a:rPr lang="en-US" smtClean="0"/>
              <a:t>03-Apr-19</a:t>
            </a:fld>
            <a:endParaRPr lang="en-US"/>
          </a:p>
        </p:txBody>
      </p:sp>
      <p:sp>
        <p:nvSpPr>
          <p:cNvPr id="5" name="Footer Placeholder 4"/>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6" name="Slide Number Placeholder 5"/>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115832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22652-7BAE-4FBE-805D-D612C059E4B4}" type="datetime1">
              <a:rPr lang="en-US" smtClean="0"/>
              <a:t>03-Apr-19</a:t>
            </a:fld>
            <a:endParaRPr lang="en-US"/>
          </a:p>
        </p:txBody>
      </p:sp>
      <p:sp>
        <p:nvSpPr>
          <p:cNvPr id="5" name="Footer Placeholder 4"/>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6" name="Slide Number Placeholder 5"/>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114098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369186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4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318169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23663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4149155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31657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6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885276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4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334645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8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256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244"/>
            <a:ext cx="8229600" cy="823957"/>
          </a:xfrm>
        </p:spPr>
        <p:txBody>
          <a:bodyPr>
            <a:normAutofit/>
          </a:bodyPr>
          <a:lstStyle>
            <a:lvl1pPr algn="l">
              <a:defRPr sz="28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1"/>
            <a:ext cx="8229600" cy="4983163"/>
          </a:xfr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1C26E3F-A8B9-4CDA-8A12-DD229E54EA6F}" type="datetime1">
              <a:rPr lang="en-US" smtClean="0"/>
              <a:t>03-Apr-19</a:t>
            </a:fld>
            <a:endParaRPr lang="en-US"/>
          </a:p>
        </p:txBody>
      </p:sp>
      <p:sp>
        <p:nvSpPr>
          <p:cNvPr id="5" name="Footer Placeholder 4"/>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6" name="Slide Number Placeholder 5"/>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2303835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7"/>
            <a:ext cx="5998800" cy="806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3375259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0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7"/>
            <a:ext cx="8520600"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3394749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4189338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7"/>
            <a:ext cx="8520600" cy="27368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3778833"/>
            <a:ext cx="8520600" cy="105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10543322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4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1739490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11700" y="593367"/>
            <a:ext cx="8520600" cy="763600"/>
          </a:xfrm>
          <a:prstGeom prst="rect">
            <a:avLst/>
          </a:prstGeom>
        </p:spPr>
        <p:txBody>
          <a:bodyPr lIns="91425" tIns="91425" rIns="91425" bIns="91425" anchor="t" anchorCtr="0"/>
          <a:lstStyle>
            <a:lvl1pPr lvl="0">
              <a:spcBef>
                <a:spcPts val="0"/>
              </a:spcBef>
              <a:defRPr sz="2400" b="1">
                <a:solidFill>
                  <a:srgbClr val="002060"/>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Slide index</a:t>
            </a:r>
            <a:endParaRPr dirty="0"/>
          </a:p>
        </p:txBody>
      </p:sp>
      <p:sp>
        <p:nvSpPr>
          <p:cNvPr id="18" name="Shape 18"/>
          <p:cNvSpPr txBox="1">
            <a:spLocks noGrp="1"/>
          </p:cNvSpPr>
          <p:nvPr>
            <p:ph type="body" idx="1" hasCustomPrompt="1"/>
          </p:nvPr>
        </p:nvSpPr>
        <p:spPr>
          <a:xfrm>
            <a:off x="311700" y="1536633"/>
            <a:ext cx="8520600" cy="4555200"/>
          </a:xfrm>
          <a:prstGeom prst="rect">
            <a:avLst/>
          </a:prstGeom>
        </p:spPr>
        <p:txBody>
          <a:bodyPr lIns="91425" tIns="91425" rIns="91425" bIns="91425" anchor="t" anchorCtr="0"/>
          <a:lstStyle>
            <a:lvl1pPr marL="285750" lvl="0" indent="-285750">
              <a:spcBef>
                <a:spcPts val="0"/>
              </a:spcBef>
              <a:buSzPct val="100000"/>
              <a:buFont typeface="Arial" pitchFamily="34" charset="0"/>
              <a:buChar char="•"/>
              <a:defRPr baseline="0"/>
            </a:lvl1pPr>
            <a:lvl2pPr marL="285750" lvl="1" indent="-285750">
              <a:spcBef>
                <a:spcPts val="0"/>
              </a:spcBef>
              <a:buFont typeface="Arial" pitchFamily="34" charset="0"/>
              <a:buChar char="•"/>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Slide 1-2: General product description</a:t>
            </a:r>
          </a:p>
          <a:p>
            <a:r>
              <a:rPr lang="en-US" dirty="0" smtClean="0"/>
              <a:t>Slide 3: Key innovation</a:t>
            </a:r>
          </a:p>
          <a:p>
            <a:r>
              <a:rPr lang="en-US" dirty="0" smtClean="0"/>
              <a:t>Slide 4: Product development during and after QIDC using Qualcomm technologies and next step</a:t>
            </a:r>
          </a:p>
          <a:p>
            <a:r>
              <a:rPr lang="en-US" dirty="0" smtClean="0"/>
              <a:t>Slide 5: Business development and size of market</a:t>
            </a:r>
          </a:p>
          <a:p>
            <a:r>
              <a:rPr lang="en-US" dirty="0" smtClean="0"/>
              <a:t>Slide 6-12 technical description and demo script</a:t>
            </a:r>
          </a:p>
          <a:p>
            <a:pPr lvl="2"/>
            <a:endParaRPr dirty="0"/>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686627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384781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0935760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6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852800"/>
            <a:ext cx="2808000" cy="4239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1883572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4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11436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5A04C-7045-4762-B6E0-D676240F6A62}" type="datetime1">
              <a:rPr lang="en-US" smtClean="0"/>
              <a:t>03-Apr-19</a:t>
            </a:fld>
            <a:endParaRPr lang="en-US"/>
          </a:p>
        </p:txBody>
      </p:sp>
      <p:sp>
        <p:nvSpPr>
          <p:cNvPr id="5" name="Footer Placeholder 4"/>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6" name="Slide Number Placeholder 5"/>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24838847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lIns="91425" tIns="91425" rIns="91425" bIns="91425" anchor="ctr" anchorCtr="0">
            <a:noAutofit/>
          </a:bodyPr>
          <a:lstStyle/>
          <a:p>
            <a:endParaRPr sz="1400" kern="0">
              <a:solidFill>
                <a:srgbClr val="000000"/>
              </a:solidFill>
              <a:cs typeface="Arial"/>
              <a:sym typeface="Arial"/>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3737433"/>
            <a:ext cx="4045200"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433"/>
            <a:ext cx="3837000" cy="49268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12831148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7"/>
            <a:ext cx="5998800" cy="806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3685408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0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4202967"/>
            <a:ext cx="8520600" cy="17344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35720139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pPr/>
              <a:t>‹#›</a:t>
            </a:fld>
            <a:endParaRPr lang="en-GB"/>
          </a:p>
        </p:txBody>
      </p:sp>
    </p:spTree>
    <p:extLst>
      <p:ext uri="{BB962C8B-B14F-4D97-AF65-F5344CB8AC3E}">
        <p14:creationId xmlns:p14="http://schemas.microsoft.com/office/powerpoint/2010/main" val="2523855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889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6578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60024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29268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89837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530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lvl1pPr algn="l">
              <a:defRPr sz="28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1"/>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1"/>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19945DE-D826-4C58-9A87-4480A7D6D926}" type="datetime1">
              <a:rPr lang="en-US" smtClean="0"/>
              <a:t>03-Apr-19</a:t>
            </a:fld>
            <a:endParaRPr lang="en-US"/>
          </a:p>
        </p:txBody>
      </p:sp>
      <p:sp>
        <p:nvSpPr>
          <p:cNvPr id="6" name="Footer Placeholder 5"/>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7" name="Slide Number Placeholder 6"/>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19496559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02697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42354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1024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443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6766583-3CE0-4433-AE47-F2ECABE395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53556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11700" y="593367"/>
            <a:ext cx="8520600" cy="763600"/>
          </a:xfrm>
          <a:prstGeom prst="rect">
            <a:avLst/>
          </a:prstGeom>
        </p:spPr>
        <p:txBody>
          <a:bodyPr lIns="91425" tIns="91425" rIns="91425" bIns="91425" anchor="t" anchorCtr="0"/>
          <a:lstStyle>
            <a:lvl1pPr lvl="0">
              <a:spcBef>
                <a:spcPts val="0"/>
              </a:spcBef>
              <a:defRPr sz="2400" b="1">
                <a:solidFill>
                  <a:srgbClr val="002060"/>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Slide index</a:t>
            </a:r>
            <a:endParaRPr dirty="0"/>
          </a:p>
        </p:txBody>
      </p:sp>
      <p:sp>
        <p:nvSpPr>
          <p:cNvPr id="18" name="Shape 18"/>
          <p:cNvSpPr txBox="1">
            <a:spLocks noGrp="1"/>
          </p:cNvSpPr>
          <p:nvPr>
            <p:ph type="body" idx="1" hasCustomPrompt="1"/>
          </p:nvPr>
        </p:nvSpPr>
        <p:spPr>
          <a:xfrm>
            <a:off x="311700" y="1536633"/>
            <a:ext cx="8520600" cy="4555200"/>
          </a:xfrm>
          <a:prstGeom prst="rect">
            <a:avLst/>
          </a:prstGeom>
        </p:spPr>
        <p:txBody>
          <a:bodyPr lIns="91425" tIns="91425" rIns="91425" bIns="91425" anchor="t" anchorCtr="0"/>
          <a:lstStyle>
            <a:lvl1pPr marL="285750" lvl="0" indent="-285750">
              <a:spcBef>
                <a:spcPts val="0"/>
              </a:spcBef>
              <a:buSzPct val="100000"/>
              <a:buFont typeface="Arial" pitchFamily="34" charset="0"/>
              <a:buChar char="•"/>
              <a:defRPr baseline="0"/>
            </a:lvl1pPr>
            <a:lvl2pPr marL="285750" lvl="1" indent="-285750">
              <a:spcBef>
                <a:spcPts val="0"/>
              </a:spcBef>
              <a:buFont typeface="Arial" pitchFamily="34" charset="0"/>
              <a:buChar char="•"/>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Slide 1-2: General product description</a:t>
            </a:r>
          </a:p>
          <a:p>
            <a:r>
              <a:rPr lang="en-US" dirty="0" smtClean="0"/>
              <a:t>Slide 3: Key innovation</a:t>
            </a:r>
          </a:p>
          <a:p>
            <a:r>
              <a:rPr lang="en-US" dirty="0" smtClean="0"/>
              <a:t>Slide 4: Product development during and after QIDC using Qualcomm technologies and next step</a:t>
            </a:r>
          </a:p>
          <a:p>
            <a:r>
              <a:rPr lang="en-US" dirty="0" smtClean="0"/>
              <a:t>Slide 5: Business development and size of market</a:t>
            </a:r>
          </a:p>
          <a:p>
            <a:r>
              <a:rPr lang="en-US" dirty="0" smtClean="0"/>
              <a:t>Slide 6-12 technical description and demo script</a:t>
            </a:r>
          </a:p>
          <a:p>
            <a:pPr lvl="2"/>
            <a:endParaRPr dirty="0"/>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GB">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05683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normAutofit/>
          </a:bodyPr>
          <a:lstStyle>
            <a:lvl1pPr>
              <a:defRPr sz="3200" b="1">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b="1">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6C2DB73-35A9-4894-BEA0-7D8F13C6696E}" type="datetime1">
              <a:rPr lang="en-US" smtClean="0">
                <a:solidFill>
                  <a:prstClr val="black">
                    <a:tint val="75000"/>
                  </a:prstClr>
                </a:solidFill>
              </a:rPr>
              <a:pPr/>
              <a:t>03-Apr-19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92213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244"/>
            <a:ext cx="8229600" cy="823957"/>
          </a:xfrm>
        </p:spPr>
        <p:txBody>
          <a:bodyPr>
            <a:normAutofit/>
          </a:bodyPr>
          <a:lstStyle>
            <a:lvl1pPr algn="l">
              <a:defRPr sz="28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1"/>
            <a:ext cx="8229600" cy="4983163"/>
          </a:xfr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1C26E3F-A8B9-4CDA-8A12-DD229E54EA6F}" type="datetime1">
              <a:rPr lang="en-US" smtClean="0">
                <a:solidFill>
                  <a:prstClr val="black">
                    <a:tint val="75000"/>
                  </a:prstClr>
                </a:solidFill>
              </a:rPr>
              <a:pPr/>
              <a:t>03-Apr-19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6657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5A04C-7045-4762-B6E0-D676240F6A62}" type="datetime1">
              <a:rPr lang="en-US" smtClean="0">
                <a:solidFill>
                  <a:prstClr val="black">
                    <a:tint val="75000"/>
                  </a:prstClr>
                </a:solidFill>
              </a:rPr>
              <a:pPr/>
              <a:t>03-Apr-19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85866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a:bodyPr>
          <a:lstStyle>
            <a:lvl1pPr algn="l">
              <a:defRPr sz="28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990601"/>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1"/>
            <a:ext cx="40386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119945DE-D826-4C58-9A87-4480A7D6D926}" type="datetime1">
              <a:rPr lang="en-US" smtClean="0">
                <a:solidFill>
                  <a:prstClr val="black">
                    <a:tint val="75000"/>
                  </a:prstClr>
                </a:solidFill>
              </a:rPr>
              <a:pPr/>
              <a:t>03-Apr-19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204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F77184-7D6E-4E5C-BC09-9CDE76FFC743}" type="datetime1">
              <a:rPr lang="en-US" smtClean="0"/>
              <a:t>03-Apr-19</a:t>
            </a:fld>
            <a:endParaRPr lang="en-US"/>
          </a:p>
        </p:txBody>
      </p:sp>
      <p:sp>
        <p:nvSpPr>
          <p:cNvPr id="8" name="Footer Placeholder 7"/>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9" name="Slide Number Placeholder 8"/>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150095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F77184-7D6E-4E5C-BC09-9CDE76FFC743}" type="datetime1">
              <a:rPr lang="en-US" smtClean="0">
                <a:solidFill>
                  <a:prstClr val="black">
                    <a:tint val="75000"/>
                  </a:prstClr>
                </a:solidFill>
              </a:rPr>
              <a:pPr/>
              <a:t>03-Apr-19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3518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3"/>
          </a:xfrm>
        </p:spPr>
        <p:txBody>
          <a:bodyPr>
            <a:normAutofit/>
          </a:bodyPr>
          <a:lstStyle>
            <a:lvl1pPr algn="l">
              <a:defRPr sz="2800" b="1">
                <a:solidFill>
                  <a:schemeClr val="tx2"/>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24C23F5-E122-4F8E-8BF8-0209972330A3}" type="datetime1">
              <a:rPr lang="en-US" smtClean="0">
                <a:solidFill>
                  <a:prstClr val="black">
                    <a:tint val="75000"/>
                  </a:prstClr>
                </a:solidFill>
              </a:rPr>
              <a:pPr/>
              <a:t>03-Apr-19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5649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9C9F5-C4E0-4850-A10B-2DAE3195BE1E}" type="datetime1">
              <a:rPr lang="en-US" smtClean="0">
                <a:solidFill>
                  <a:prstClr val="black">
                    <a:tint val="75000"/>
                  </a:prstClr>
                </a:solidFill>
              </a:rPr>
              <a:pPr/>
              <a:t>03-Apr-19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36670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0D9B6-5F6B-48BD-873B-D8324F58E48C}" type="datetime1">
              <a:rPr lang="en-US" smtClean="0">
                <a:solidFill>
                  <a:prstClr val="black">
                    <a:tint val="75000"/>
                  </a:prstClr>
                </a:solidFill>
              </a:rPr>
              <a:pPr/>
              <a:t>03-Apr-19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84286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B4247-C451-4486-9A84-A5A185B03BC1}" type="datetime1">
              <a:rPr lang="en-US" smtClean="0">
                <a:solidFill>
                  <a:prstClr val="black">
                    <a:tint val="75000"/>
                  </a:prstClr>
                </a:solidFill>
              </a:rPr>
              <a:pPr/>
              <a:t>03-Apr-19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94088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13BD8-9131-4F0B-890D-AAB512AC156B}" type="datetime1">
              <a:rPr lang="en-US" smtClean="0">
                <a:solidFill>
                  <a:prstClr val="black">
                    <a:tint val="75000"/>
                  </a:prstClr>
                </a:solidFill>
              </a:rPr>
              <a:pPr/>
              <a:t>03-Apr-19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64728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222652-7BAE-4FBE-805D-D612C059E4B4}" type="datetime1">
              <a:rPr lang="en-US" smtClean="0">
                <a:solidFill>
                  <a:prstClr val="black">
                    <a:tint val="75000"/>
                  </a:prstClr>
                </a:solidFill>
              </a:rPr>
              <a:pPr/>
              <a:t>03-Apr-19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85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3"/>
          </a:xfrm>
        </p:spPr>
        <p:txBody>
          <a:bodyPr>
            <a:normAutofit/>
          </a:bodyPr>
          <a:lstStyle>
            <a:lvl1pPr algn="l">
              <a:defRPr sz="2800" b="1">
                <a:solidFill>
                  <a:schemeClr val="tx2"/>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24C23F5-E122-4F8E-8BF8-0209972330A3}" type="datetime1">
              <a:rPr lang="en-US" smtClean="0"/>
              <a:t>03-Apr-19</a:t>
            </a:fld>
            <a:endParaRPr lang="en-US"/>
          </a:p>
        </p:txBody>
      </p:sp>
      <p:sp>
        <p:nvSpPr>
          <p:cNvPr id="4" name="Footer Placeholder 3"/>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5" name="Slide Number Placeholder 4"/>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145678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9C9F5-C4E0-4850-A10B-2DAE3195BE1E}" type="datetime1">
              <a:rPr lang="en-US" smtClean="0"/>
              <a:t>03-Apr-19</a:t>
            </a:fld>
            <a:endParaRPr lang="en-US"/>
          </a:p>
        </p:txBody>
      </p:sp>
      <p:sp>
        <p:nvSpPr>
          <p:cNvPr id="3" name="Footer Placeholder 2"/>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4" name="Slide Number Placeholder 3"/>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58530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0D9B6-5F6B-48BD-873B-D8324F58E48C}" type="datetime1">
              <a:rPr lang="en-US" smtClean="0"/>
              <a:t>03-Apr-19</a:t>
            </a:fld>
            <a:endParaRPr lang="en-US"/>
          </a:p>
        </p:txBody>
      </p:sp>
      <p:sp>
        <p:nvSpPr>
          <p:cNvPr id="6" name="Footer Placeholder 5"/>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7" name="Slide Number Placeholder 6"/>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344223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B4247-C451-4486-9A84-A5A185B03BC1}" type="datetime1">
              <a:rPr lang="en-US" smtClean="0"/>
              <a:t>03-Apr-19</a:t>
            </a:fld>
            <a:endParaRPr lang="en-US"/>
          </a:p>
        </p:txBody>
      </p:sp>
      <p:sp>
        <p:nvSpPr>
          <p:cNvPr id="6" name="Footer Placeholder 5"/>
          <p:cNvSpPr>
            <a:spLocks noGrp="1"/>
          </p:cNvSpPr>
          <p:nvPr>
            <p:ph type="ftr" sz="quarter" idx="11"/>
          </p:nvPr>
        </p:nvSpPr>
        <p:spPr/>
        <p:txBody>
          <a:bodyPr/>
          <a:lstStyle/>
          <a:p>
            <a:r>
              <a:rPr lang="en-US" smtClean="0"/>
              <a:t>Dhirubhai Ambani Institute of Information &amp; Communication technology</a:t>
            </a:r>
            <a:endParaRPr lang="en-US"/>
          </a:p>
        </p:txBody>
      </p:sp>
      <p:sp>
        <p:nvSpPr>
          <p:cNvPr id="7" name="Slide Number Placeholder 6"/>
          <p:cNvSpPr>
            <a:spLocks noGrp="1"/>
          </p:cNvSpPr>
          <p:nvPr>
            <p:ph type="sldNum" sz="quarter" idx="12"/>
          </p:nvPr>
        </p:nvSpPr>
        <p:spPr/>
        <p:txBody>
          <a:bodyPr/>
          <a:lstStyle/>
          <a:p>
            <a:fld id="{0E0C8403-792B-45B3-B683-0989043D1C62}" type="slidenum">
              <a:rPr lang="en-US" smtClean="0"/>
              <a:t>‹#›</a:t>
            </a:fld>
            <a:endParaRPr lang="en-US"/>
          </a:p>
        </p:txBody>
      </p:sp>
    </p:spTree>
    <p:extLst>
      <p:ext uri="{BB962C8B-B14F-4D97-AF65-F5344CB8AC3E}">
        <p14:creationId xmlns:p14="http://schemas.microsoft.com/office/powerpoint/2010/main" val="234907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68E30-ACFA-44A4-80A6-6FF322865699}" type="datetime1">
              <a:rPr lang="en-US" smtClean="0"/>
              <a:t>03-Apr-19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Dhirubhai Ambani Institute of Information &amp; Communication technology</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C8403-792B-45B3-B683-0989043D1C62}" type="slidenum">
              <a:rPr lang="en-US" smtClean="0"/>
              <a:t>‹#›</a:t>
            </a:fld>
            <a:endParaRPr lang="en-US"/>
          </a:p>
        </p:txBody>
      </p:sp>
    </p:spTree>
    <p:extLst>
      <p:ext uri="{BB962C8B-B14F-4D97-AF65-F5344CB8AC3E}">
        <p14:creationId xmlns:p14="http://schemas.microsoft.com/office/powerpoint/2010/main" val="1068137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6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1"/>
            <a:ext cx="548700" cy="524800"/>
          </a:xfrm>
          <a:prstGeom prst="rect">
            <a:avLst/>
          </a:prstGeom>
          <a:noFill/>
          <a:ln>
            <a:noFill/>
          </a:ln>
        </p:spPr>
        <p:txBody>
          <a:bodyPr lIns="91425" tIns="91425" rIns="91425" bIns="91425" anchor="ctr" anchorCtr="0">
            <a:noAutofit/>
          </a:bodyPr>
          <a:lstStyle/>
          <a:p>
            <a:pPr algn="r"/>
            <a:fld id="{00000000-1234-1234-1234-123412341234}" type="slidenum">
              <a:rPr lang="en-GB" sz="1000" kern="0">
                <a:solidFill>
                  <a:srgbClr val="595959"/>
                </a:solidFill>
                <a:cs typeface="Arial"/>
                <a:sym typeface="Arial"/>
              </a:rPr>
              <a:pPr algn="r"/>
              <a:t>‹#›</a:t>
            </a:fld>
            <a:endParaRPr lang="en-GB" sz="1000" kern="0">
              <a:solidFill>
                <a:srgbClr val="595959"/>
              </a:solidFill>
              <a:cs typeface="Arial"/>
              <a:sym typeface="Arial"/>
            </a:endParaRPr>
          </a:p>
        </p:txBody>
      </p:sp>
    </p:spTree>
    <p:extLst>
      <p:ext uri="{BB962C8B-B14F-4D97-AF65-F5344CB8AC3E}">
        <p14:creationId xmlns:p14="http://schemas.microsoft.com/office/powerpoint/2010/main" val="229750646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6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6217621"/>
            <a:ext cx="548700" cy="524800"/>
          </a:xfrm>
          <a:prstGeom prst="rect">
            <a:avLst/>
          </a:prstGeom>
          <a:noFill/>
          <a:ln>
            <a:noFill/>
          </a:ln>
        </p:spPr>
        <p:txBody>
          <a:bodyPr lIns="91425" tIns="91425" rIns="91425" bIns="91425" anchor="ctr" anchorCtr="0">
            <a:noAutofit/>
          </a:bodyPr>
          <a:lstStyle/>
          <a:p>
            <a:pPr algn="r"/>
            <a:fld id="{00000000-1234-1234-1234-123412341234}" type="slidenum">
              <a:rPr lang="en-GB" sz="1000" kern="0">
                <a:solidFill>
                  <a:srgbClr val="595959"/>
                </a:solidFill>
                <a:cs typeface="Arial"/>
                <a:sym typeface="Arial"/>
              </a:rPr>
              <a:pPr algn="r"/>
              <a:t>‹#›</a:t>
            </a:fld>
            <a:endParaRPr lang="en-GB" sz="1000" kern="0">
              <a:solidFill>
                <a:srgbClr val="595959"/>
              </a:solidFill>
              <a:cs typeface="Arial"/>
              <a:sym typeface="Arial"/>
            </a:endParaRPr>
          </a:p>
        </p:txBody>
      </p:sp>
    </p:spTree>
    <p:extLst>
      <p:ext uri="{BB962C8B-B14F-4D97-AF65-F5344CB8AC3E}">
        <p14:creationId xmlns:p14="http://schemas.microsoft.com/office/powerpoint/2010/main" val="125606983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cs typeface="Arial"/>
              <a:sym typeface="Aria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cs typeface="Arial"/>
              <a:sym typeface="Aria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66583-3CE0-4433-AE47-F2ECABE395C8}" type="slidenum">
              <a:rPr lang="en-US" smtClean="0">
                <a:solidFill>
                  <a:prstClr val="black">
                    <a:tint val="75000"/>
                  </a:prstClr>
                </a:solidFill>
                <a:cs typeface="Arial"/>
                <a:sym typeface="Arial"/>
              </a:rPr>
              <a:pPr/>
              <a:t>‹#›</a:t>
            </a:fld>
            <a:endParaRPr lang="en-US">
              <a:solidFill>
                <a:prstClr val="black">
                  <a:tint val="75000"/>
                </a:prstClr>
              </a:solidFill>
              <a:cs typeface="Arial"/>
              <a:sym typeface="Arial"/>
            </a:endParaRPr>
          </a:p>
        </p:txBody>
      </p:sp>
    </p:spTree>
    <p:extLst>
      <p:ext uri="{BB962C8B-B14F-4D97-AF65-F5344CB8AC3E}">
        <p14:creationId xmlns:p14="http://schemas.microsoft.com/office/powerpoint/2010/main" val="19293738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68E30-ACFA-44A4-80A6-6FF322865699}" type="datetime1">
              <a:rPr lang="en-US" smtClean="0">
                <a:solidFill>
                  <a:prstClr val="black">
                    <a:tint val="75000"/>
                  </a:prstClr>
                </a:solidFill>
              </a:rPr>
              <a:pPr/>
              <a:t>03-Apr-19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Dhirubhai Ambani Institute of Information &amp; Communication technology</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C8403-792B-45B3-B683-0989043D1C6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218550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524008"/>
            <a:ext cx="7772400" cy="1470025"/>
          </a:xfrm>
        </p:spPr>
        <p:txBody>
          <a:bodyPr/>
          <a:lstStyle/>
          <a:p>
            <a:r>
              <a:rPr lang="en-US" dirty="0" smtClean="0"/>
              <a:t>Machine Learning on ARM processors</a:t>
            </a:r>
            <a:endParaRPr lang="en-US" dirty="0"/>
          </a:p>
        </p:txBody>
      </p:sp>
      <p:sp>
        <p:nvSpPr>
          <p:cNvPr id="3" name="Subtitle 2"/>
          <p:cNvSpPr>
            <a:spLocks noGrp="1"/>
          </p:cNvSpPr>
          <p:nvPr>
            <p:ph type="subTitle" idx="1"/>
          </p:nvPr>
        </p:nvSpPr>
        <p:spPr/>
        <p:txBody>
          <a:bodyPr>
            <a:normAutofit/>
          </a:bodyPr>
          <a:lstStyle/>
          <a:p>
            <a:r>
              <a:rPr lang="en-US" sz="2400" smtClean="0">
                <a:solidFill>
                  <a:schemeClr val="bg1">
                    <a:lumMod val="50000"/>
                  </a:schemeClr>
                </a:solidFill>
              </a:rPr>
              <a:t>Module 19 - 20</a:t>
            </a:r>
            <a:endParaRPr lang="en-US" sz="2400" dirty="0">
              <a:solidFill>
                <a:schemeClr val="bg1">
                  <a:lumMod val="50000"/>
                </a:schemeClr>
              </a:solidFill>
            </a:endParaRPr>
          </a:p>
        </p:txBody>
      </p:sp>
      <p:pic>
        <p:nvPicPr>
          <p:cNvPr id="4" name="Picture 3" descr="C:\Users\Amit\Desktop\VLSI Conf talk\watermark-polito.jpg"/>
          <p:cNvPicPr>
            <a:picLocks noChangeAspect="1" noChangeArrowheads="1"/>
          </p:cNvPicPr>
          <p:nvPr/>
        </p:nvPicPr>
        <p:blipFill>
          <a:blip r:embed="rId2" cstate="print"/>
          <a:srcRect/>
          <a:stretch>
            <a:fillRect/>
          </a:stretch>
        </p:blipFill>
        <p:spPr bwMode="auto">
          <a:xfrm>
            <a:off x="0" y="5600703"/>
            <a:ext cx="1257300" cy="1257300"/>
          </a:xfrm>
          <a:prstGeom prst="rect">
            <a:avLst/>
          </a:prstGeom>
          <a:noFill/>
          <a:ln w="9525">
            <a:noFill/>
            <a:miter lim="800000"/>
            <a:headEnd/>
            <a:tailEnd/>
          </a:ln>
        </p:spPr>
      </p:pic>
    </p:spTree>
    <p:extLst>
      <p:ext uri="{BB962C8B-B14F-4D97-AF65-F5344CB8AC3E}">
        <p14:creationId xmlns:p14="http://schemas.microsoft.com/office/powerpoint/2010/main" val="68089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04800" y="177800"/>
            <a:ext cx="8520600" cy="711200"/>
          </a:xfrm>
          <a:prstGeom prst="rect">
            <a:avLst/>
          </a:prstGeom>
        </p:spPr>
        <p:txBody>
          <a:bodyPr lIns="91425" tIns="91425" rIns="91425" bIns="91425" anchor="t" anchorCtr="0">
            <a:noAutofit/>
          </a:bodyPr>
          <a:lstStyle/>
          <a:p>
            <a:pPr lvl="0" rtl="0">
              <a:spcBef>
                <a:spcPts val="0"/>
              </a:spcBef>
              <a:buNone/>
            </a:pPr>
            <a:r>
              <a:rPr lang="en-GB" sz="2400" b="1" dirty="0">
                <a:solidFill>
                  <a:srgbClr val="002060"/>
                </a:solidFill>
              </a:rPr>
              <a:t>Workflow</a:t>
            </a:r>
          </a:p>
        </p:txBody>
      </p:sp>
      <p:sp>
        <p:nvSpPr>
          <p:cNvPr id="72" name="Shape 72"/>
          <p:cNvSpPr txBox="1">
            <a:spLocks noGrp="1"/>
          </p:cNvSpPr>
          <p:nvPr>
            <p:ph type="body" idx="1"/>
          </p:nvPr>
        </p:nvSpPr>
        <p:spPr>
          <a:xfrm>
            <a:off x="311700" y="889000"/>
            <a:ext cx="8520600" cy="5486400"/>
          </a:xfrm>
          <a:prstGeom prst="rect">
            <a:avLst/>
          </a:prstGeom>
        </p:spPr>
        <p:txBody>
          <a:bodyPr lIns="91425" tIns="91425" rIns="91425" bIns="91425" anchor="t" anchorCtr="0">
            <a:noAutofit/>
          </a:bodyPr>
          <a:lstStyle/>
          <a:p>
            <a:pPr lvl="0">
              <a:spcBef>
                <a:spcPts val="0"/>
              </a:spcBef>
              <a:buNone/>
            </a:pPr>
            <a:r>
              <a:rPr lang="en-GB" dirty="0" smtClean="0"/>
              <a:t>For easy cluster formation automation is achieved, dependencies are installed and server is made operational using the following python scripts </a:t>
            </a:r>
          </a:p>
          <a:p>
            <a:pPr lvl="0">
              <a:spcBef>
                <a:spcPts val="0"/>
              </a:spcBef>
              <a:buNone/>
            </a:pPr>
            <a:r>
              <a:rPr lang="en-GB" b="1" dirty="0" smtClean="0"/>
              <a:t>Setup </a:t>
            </a:r>
            <a:r>
              <a:rPr lang="en-GB" b="1" dirty="0"/>
              <a:t>workflow</a:t>
            </a:r>
          </a:p>
          <a:p>
            <a:pPr marL="514350" lvl="0" indent="-285750" rtl="0">
              <a:spcBef>
                <a:spcPts val="0"/>
              </a:spcBef>
              <a:buFont typeface="Arial" pitchFamily="34" charset="0"/>
              <a:buChar char="•"/>
            </a:pPr>
            <a:r>
              <a:rPr lang="en-GB" dirty="0"/>
              <a:t>Initialise cluster server: On connecting first board Run the following script in terminal by the command</a:t>
            </a:r>
          </a:p>
          <a:p>
            <a:pPr marL="685800" lvl="0" algn="ctr" rtl="0">
              <a:lnSpc>
                <a:spcPct val="100000"/>
              </a:lnSpc>
              <a:spcBef>
                <a:spcPts val="0"/>
              </a:spcBef>
            </a:pPr>
            <a:r>
              <a:rPr lang="en-GB" dirty="0"/>
              <a:t>“python </a:t>
            </a:r>
            <a:r>
              <a:rPr lang="en-GB" dirty="0" smtClean="0"/>
              <a:t>cluster_init.py </a:t>
            </a:r>
            <a:r>
              <a:rPr lang="en-GB" dirty="0"/>
              <a:t>X” </a:t>
            </a:r>
            <a:endParaRPr lang="en-GB" dirty="0" smtClean="0"/>
          </a:p>
          <a:p>
            <a:pPr marL="971550" indent="-285750">
              <a:lnSpc>
                <a:spcPct val="100000"/>
              </a:lnSpc>
              <a:buFont typeface="Arial" pitchFamily="34" charset="0"/>
              <a:buChar char="•"/>
            </a:pPr>
            <a:r>
              <a:rPr lang="en-GB" dirty="0" smtClean="0"/>
              <a:t> </a:t>
            </a:r>
            <a:r>
              <a:rPr lang="en-GB" dirty="0"/>
              <a:t>X=0, board  made as for the first time. It installs all the dependencies </a:t>
            </a:r>
            <a:endParaRPr lang="en-GB" dirty="0" smtClean="0"/>
          </a:p>
          <a:p>
            <a:pPr marL="971550" lvl="0" indent="-285750">
              <a:lnSpc>
                <a:spcPct val="100000"/>
              </a:lnSpc>
              <a:buFont typeface="Arial" pitchFamily="34" charset="0"/>
              <a:buChar char="•"/>
            </a:pPr>
            <a:r>
              <a:rPr lang="en-GB" dirty="0"/>
              <a:t>X=1, when the board has previously been a server i.e. it has all the dependencies installed</a:t>
            </a:r>
          </a:p>
          <a:p>
            <a:pPr marL="971550" indent="-285750">
              <a:lnSpc>
                <a:spcPct val="100000"/>
              </a:lnSpc>
              <a:buFont typeface="Arial" pitchFamily="34" charset="0"/>
              <a:buChar char="•"/>
            </a:pPr>
            <a:endParaRPr lang="en-GB" dirty="0"/>
          </a:p>
          <a:p>
            <a:pPr marL="971550" lvl="0" indent="-285750" rtl="0">
              <a:lnSpc>
                <a:spcPct val="100000"/>
              </a:lnSpc>
              <a:spcBef>
                <a:spcPts val="0"/>
              </a:spcBef>
              <a:buFont typeface="Arial" pitchFamily="34" charset="0"/>
              <a:buChar char="•"/>
            </a:pPr>
            <a:endParaRPr lang="en-GB" dirty="0"/>
          </a:p>
          <a:p>
            <a:pPr lvl="0" rt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2865255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311700" y="381000"/>
            <a:ext cx="8520600" cy="5994400"/>
          </a:xfrm>
          <a:prstGeom prst="rect">
            <a:avLst/>
          </a:prstGeom>
        </p:spPr>
        <p:txBody>
          <a:bodyPr lIns="91425" tIns="91425" rIns="91425" bIns="91425" anchor="t" anchorCtr="0">
            <a:noAutofit/>
          </a:bodyPr>
          <a:lstStyle/>
          <a:p>
            <a:pPr marL="514350" lvl="0" indent="-285750">
              <a:spcBef>
                <a:spcPts val="0"/>
              </a:spcBef>
              <a:buFont typeface="Arial" pitchFamily="34" charset="0"/>
              <a:buChar char="•"/>
            </a:pPr>
            <a:r>
              <a:rPr lang="en-GB" b="1" dirty="0"/>
              <a:t>Scan for new boards: </a:t>
            </a:r>
            <a:r>
              <a:rPr lang="en-GB" dirty="0"/>
              <a:t>The server keeps scanning the network continuously to check if a new board has entered the network or an existing board has left.</a:t>
            </a:r>
          </a:p>
          <a:p>
            <a:pPr marL="514350" indent="-285750">
              <a:buFont typeface="Arial" pitchFamily="34" charset="0"/>
              <a:buChar char="•"/>
            </a:pPr>
            <a:r>
              <a:rPr lang="en-GB" b="1" dirty="0"/>
              <a:t>Initialise new board:</a:t>
            </a:r>
            <a:r>
              <a:rPr lang="en-GB" dirty="0"/>
              <a:t> To make a new board part of the cluster, simply connect it to the network via an Ethernet  cable. The server’s scanner will pick it up and initialise it automatically. As soon as the automatic initialisation is done, the new board can straight away run its processes on the cluster or act as a slave</a:t>
            </a:r>
            <a:r>
              <a:rPr lang="en-GB" dirty="0" smtClean="0"/>
              <a:t>.</a:t>
            </a:r>
            <a:endParaRPr lang="en-GB" dirty="0"/>
          </a:p>
          <a:p>
            <a:pPr marL="514350" lvl="0" indent="-285750" rtl="0">
              <a:spcBef>
                <a:spcPts val="0"/>
              </a:spcBef>
              <a:buFont typeface="Arial" pitchFamily="34" charset="0"/>
              <a:buChar char="•"/>
            </a:pPr>
            <a:r>
              <a:rPr lang="en-GB" b="1" dirty="0"/>
              <a:t>Systematic leave:</a:t>
            </a:r>
            <a:r>
              <a:rPr lang="en-GB" dirty="0"/>
              <a:t> To make a board exit the cluster gracefully, execute the following command from the board’s </a:t>
            </a:r>
            <a:r>
              <a:rPr lang="en-GB" dirty="0" smtClean="0"/>
              <a:t>terminal “python systematic_leave.py”</a:t>
            </a:r>
          </a:p>
          <a:p>
            <a:pPr marL="228600"/>
            <a:r>
              <a:rPr lang="en-GB" sz="1600" dirty="0" smtClean="0"/>
              <a:t>	Systematic leave from the cluster is not mandatory. One </a:t>
            </a:r>
            <a:r>
              <a:rPr lang="en-GB" sz="1600" dirty="0"/>
              <a:t>can simply </a:t>
            </a:r>
            <a:r>
              <a:rPr lang="en-GB" sz="1600" dirty="0" smtClean="0"/>
              <a:t>power </a:t>
            </a:r>
            <a:r>
              <a:rPr lang="en-GB" sz="1600" dirty="0"/>
              <a:t>off the </a:t>
            </a:r>
            <a:r>
              <a:rPr lang="en-GB" sz="1600" dirty="0" smtClean="0"/>
              <a:t>	board </a:t>
            </a:r>
            <a:r>
              <a:rPr lang="en-GB" sz="1600" dirty="0"/>
              <a:t>or </a:t>
            </a:r>
            <a:r>
              <a:rPr lang="en-GB" sz="1600" dirty="0" smtClean="0"/>
              <a:t>pull out the </a:t>
            </a:r>
            <a:r>
              <a:rPr lang="en-GB" sz="1600" dirty="0"/>
              <a:t>LAN </a:t>
            </a:r>
            <a:r>
              <a:rPr lang="en-GB" sz="1600" dirty="0" smtClean="0"/>
              <a:t>cable. </a:t>
            </a:r>
            <a:r>
              <a:rPr lang="en-GB" sz="1600" dirty="0"/>
              <a:t>The server’s scanner will </a:t>
            </a:r>
            <a:r>
              <a:rPr lang="en-GB" sz="1600" dirty="0" smtClean="0"/>
              <a:t>take </a:t>
            </a:r>
            <a:r>
              <a:rPr lang="en-GB" sz="1600" dirty="0"/>
              <a:t>care of everything.</a:t>
            </a:r>
          </a:p>
          <a:p>
            <a:pPr marL="228600" lvl="0" rtl="0">
              <a:spcBef>
                <a:spcPts val="0"/>
              </a:spcBef>
            </a:pPr>
            <a:endParaRPr lang="en-GB" dirty="0"/>
          </a:p>
          <a:p>
            <a:pPr lvl="0">
              <a:spcBef>
                <a:spcPts val="0"/>
              </a:spcBef>
            </a:pPr>
            <a:endParaRPr b="1" dirty="0"/>
          </a:p>
          <a:p>
            <a:pPr lvl="0">
              <a:spcBef>
                <a:spcPts val="0"/>
              </a:spcBef>
              <a:buNone/>
            </a:pPr>
            <a:endParaRPr dirty="0"/>
          </a:p>
        </p:txBody>
      </p:sp>
    </p:spTree>
    <p:extLst>
      <p:ext uri="{BB962C8B-B14F-4D97-AF65-F5344CB8AC3E}">
        <p14:creationId xmlns:p14="http://schemas.microsoft.com/office/powerpoint/2010/main" val="1999452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24700" y="333200"/>
            <a:ext cx="8520600" cy="64088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GB" sz="2400" b="1" dirty="0">
                <a:solidFill>
                  <a:srgbClr val="002060"/>
                </a:solidFill>
              </a:rPr>
              <a:t>Process </a:t>
            </a:r>
            <a:r>
              <a:rPr lang="en-GB" sz="2400" b="1" dirty="0" smtClean="0">
                <a:solidFill>
                  <a:srgbClr val="002060"/>
                </a:solidFill>
              </a:rPr>
              <a:t>workflow</a:t>
            </a:r>
            <a:endParaRPr lang="en-GB" sz="2400" b="1" dirty="0">
              <a:solidFill>
                <a:srgbClr val="002060"/>
              </a:solidFill>
            </a:endParaRPr>
          </a:p>
          <a:p>
            <a:pPr marL="514350" indent="-285750">
              <a:buFont typeface="Arial" pitchFamily="34" charset="0"/>
              <a:buChar char="•"/>
            </a:pPr>
            <a:r>
              <a:rPr lang="en-GB" b="1" dirty="0"/>
              <a:t>Run Program:</a:t>
            </a:r>
            <a:r>
              <a:rPr lang="en-GB" dirty="0"/>
              <a:t> When a board wants to run an MPI program, run the following command in terminal</a:t>
            </a:r>
            <a:r>
              <a:rPr lang="en-GB" dirty="0" smtClean="0"/>
              <a:t>: “</a:t>
            </a:r>
            <a:r>
              <a:rPr lang="en-GB" dirty="0"/>
              <a:t>python  mstr_wrapper.py X Y” where X is number of slaves </a:t>
            </a:r>
            <a:r>
              <a:rPr lang="en-GB" dirty="0" smtClean="0"/>
              <a:t>required and Y </a:t>
            </a:r>
            <a:r>
              <a:rPr lang="en-GB" dirty="0"/>
              <a:t>is the path of program file</a:t>
            </a:r>
          </a:p>
          <a:p>
            <a:pPr marL="514350" lvl="0" indent="-285750" rtl="0">
              <a:spcBef>
                <a:spcPts val="0"/>
              </a:spcBef>
              <a:buFont typeface="Arial" pitchFamily="34" charset="0"/>
              <a:buChar char="•"/>
            </a:pPr>
            <a:r>
              <a:rPr lang="en-GB" b="1" dirty="0"/>
              <a:t>Request slaves:</a:t>
            </a:r>
            <a:r>
              <a:rPr lang="en-GB" dirty="0"/>
              <a:t> Board checks if enough slaves are available. If not, the process goes to sleep until enough slaves are available.</a:t>
            </a:r>
          </a:p>
          <a:p>
            <a:pPr marL="514350" lvl="0" indent="-285750" rtl="0">
              <a:spcBef>
                <a:spcPts val="0"/>
              </a:spcBef>
              <a:buFont typeface="Arial" pitchFamily="34" charset="0"/>
              <a:buChar char="•"/>
            </a:pPr>
            <a:r>
              <a:rPr lang="en-GB" b="1" dirty="0"/>
              <a:t>Run process:</a:t>
            </a:r>
            <a:r>
              <a:rPr lang="en-GB" dirty="0"/>
              <a:t> After slaves have been acquired, the MPI process is run on the cluster.</a:t>
            </a:r>
          </a:p>
          <a:p>
            <a:pPr marL="514350" lvl="0" indent="-285750" rtl="0">
              <a:spcBef>
                <a:spcPts val="0"/>
              </a:spcBef>
              <a:buFont typeface="Arial" pitchFamily="34" charset="0"/>
              <a:buChar char="•"/>
            </a:pPr>
            <a:r>
              <a:rPr lang="en-GB" b="1" dirty="0"/>
              <a:t>Release slaves: </a:t>
            </a:r>
            <a:r>
              <a:rPr lang="en-GB" dirty="0"/>
              <a:t>After process is completed, acquired slaves are released so that other masters can use them.</a:t>
            </a:r>
          </a:p>
          <a:p>
            <a:pPr lvl="0">
              <a:spcBef>
                <a:spcPts val="0"/>
              </a:spcBef>
              <a:buClr>
                <a:schemeClr val="dk1"/>
              </a:buClr>
              <a:buSzPct val="61111"/>
              <a:buFont typeface="Arial"/>
              <a:buNone/>
            </a:pPr>
            <a:endParaRPr dirty="0"/>
          </a:p>
          <a:p>
            <a:pPr lvl="0">
              <a:spcBef>
                <a:spcPts val="0"/>
              </a:spcBef>
              <a:buNone/>
            </a:pPr>
            <a:endParaRPr dirty="0"/>
          </a:p>
        </p:txBody>
      </p:sp>
    </p:spTree>
    <p:extLst>
      <p:ext uri="{BB962C8B-B14F-4D97-AF65-F5344CB8AC3E}">
        <p14:creationId xmlns:p14="http://schemas.microsoft.com/office/powerpoint/2010/main" val="118085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04800" y="163567"/>
            <a:ext cx="8215788" cy="763600"/>
          </a:xfrm>
          <a:prstGeom prst="rect">
            <a:avLst/>
          </a:prstGeom>
        </p:spPr>
        <p:txBody>
          <a:bodyPr lIns="91425" tIns="91425" rIns="91425" bIns="91425" anchor="t" anchorCtr="0">
            <a:noAutofit/>
          </a:bodyPr>
          <a:lstStyle/>
          <a:p>
            <a:pPr lvl="0">
              <a:spcBef>
                <a:spcPts val="0"/>
              </a:spcBef>
              <a:buNone/>
            </a:pPr>
            <a:r>
              <a:rPr lang="en-GB" sz="2400" b="1" dirty="0" smtClean="0">
                <a:solidFill>
                  <a:srgbClr val="002060"/>
                </a:solidFill>
              </a:rPr>
              <a:t>Depiction of a cluster</a:t>
            </a:r>
            <a:endParaRPr lang="en-GB" sz="2400" b="1" dirty="0">
              <a:solidFill>
                <a:srgbClr val="002060"/>
              </a:solidFill>
            </a:endParaRPr>
          </a:p>
        </p:txBody>
      </p:sp>
      <p:pic>
        <p:nvPicPr>
          <p:cNvPr id="99" name="Shape 99" descr="assigning_master.png"/>
          <p:cNvPicPr preferRelativeResize="0"/>
          <p:nvPr/>
        </p:nvPicPr>
        <p:blipFill>
          <a:blip r:embed="rId3">
            <a:alphaModFix/>
          </a:blip>
          <a:stretch>
            <a:fillRect/>
          </a:stretch>
        </p:blipFill>
        <p:spPr>
          <a:xfrm>
            <a:off x="1636124" y="1080032"/>
            <a:ext cx="5399124" cy="5272133"/>
          </a:xfrm>
          <a:prstGeom prst="rect">
            <a:avLst/>
          </a:prstGeom>
          <a:noFill/>
          <a:ln>
            <a:noFill/>
          </a:ln>
        </p:spPr>
      </p:pic>
    </p:spTree>
    <p:extLst>
      <p:ext uri="{BB962C8B-B14F-4D97-AF65-F5344CB8AC3E}">
        <p14:creationId xmlns:p14="http://schemas.microsoft.com/office/powerpoint/2010/main" val="256880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pPr algn="l"/>
            <a:r>
              <a:rPr lang="en-US" altLang="en-US" sz="4000" b="1" dirty="0" smtClean="0">
                <a:solidFill>
                  <a:schemeClr val="tx2"/>
                </a:solidFill>
              </a:rPr>
              <a:t>Benchmarking</a:t>
            </a:r>
            <a:r>
              <a:rPr lang="en-US" altLang="en-US" sz="3600" dirty="0" smtClean="0"/>
              <a:t> </a:t>
            </a:r>
            <a:r>
              <a:rPr lang="en-US" altLang="en-US" sz="3200" b="1" dirty="0" smtClean="0">
                <a:solidFill>
                  <a:schemeClr val="tx2"/>
                </a:solidFill>
              </a:rPr>
              <a:t>(Compute Intensive Tasks) </a:t>
            </a:r>
            <a:r>
              <a:rPr lang="en-US" altLang="en-US" sz="3200" dirty="0" smtClean="0"/>
              <a:t/>
            </a:r>
            <a:br>
              <a:rPr lang="en-US" altLang="en-US" sz="3200" dirty="0" smtClean="0"/>
            </a:br>
            <a:r>
              <a:rPr lang="en-US" altLang="en-US" sz="3600" b="1" dirty="0" smtClean="0">
                <a:solidFill>
                  <a:schemeClr val="tx2"/>
                </a:solidFill>
              </a:rPr>
              <a:t>across Multiple Boards</a:t>
            </a:r>
            <a:endParaRPr sz="3200" b="1" dirty="0" smtClean="0">
              <a:solidFill>
                <a:schemeClr val="tx2"/>
              </a:solidFill>
            </a:endParaRPr>
          </a:p>
        </p:txBody>
      </p:sp>
      <p:sp>
        <p:nvSpPr>
          <p:cNvPr id="23557" name="Slide Number Placeholder 5"/>
          <p:cNvSpPr>
            <a:spLocks noGrp="1"/>
          </p:cNvSpPr>
          <p:nvPr>
            <p:ph type="sldNum" sz="quarter" idx="12"/>
          </p:nvPr>
        </p:nvSpPr>
        <p:spPr bwMode="auto">
          <a:noFill/>
          <a:ln>
            <a:miter lim="800000"/>
            <a:headEnd/>
            <a:tailEnd/>
          </a:ln>
        </p:spPr>
        <p:txBody>
          <a:bodyPr/>
          <a:lstStyle/>
          <a:p>
            <a:fld id="{B3D9404C-B85C-4098-843C-DA313E9C57DF}" type="slidenum">
              <a:rPr lang="en-US" altLang="en-US">
                <a:solidFill>
                  <a:prstClr val="black">
                    <a:tint val="75000"/>
                  </a:prstClr>
                </a:solidFill>
              </a:rPr>
              <a:pPr/>
              <a:t>14</a:t>
            </a:fld>
            <a:endParaRPr lang="en-US" altLang="en-US">
              <a:solidFill>
                <a:prstClr val="black">
                  <a:tint val="75000"/>
                </a:prstClr>
              </a:solidFill>
            </a:endParaRPr>
          </a:p>
        </p:txBody>
      </p:sp>
      <p:pic>
        <p:nvPicPr>
          <p:cNvPr id="23558" name="Content Placeholder 2"/>
          <p:cNvPicPr>
            <a:picLocks noGrp="1" noChangeAspect="1"/>
          </p:cNvPicPr>
          <p:nvPr>
            <p:ph idx="1"/>
          </p:nvPr>
        </p:nvPicPr>
        <p:blipFill>
          <a:blip r:embed="rId2" cstate="print"/>
          <a:srcRect/>
          <a:stretch>
            <a:fillRect/>
          </a:stretch>
        </p:blipFill>
        <p:spPr>
          <a:xfrm>
            <a:off x="247658" y="1433513"/>
            <a:ext cx="8696325" cy="5211763"/>
          </a:xfrm>
        </p:spPr>
      </p:pic>
    </p:spTree>
    <p:extLst>
      <p:ext uri="{BB962C8B-B14F-4D97-AF65-F5344CB8AC3E}">
        <p14:creationId xmlns:p14="http://schemas.microsoft.com/office/powerpoint/2010/main" val="4062441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8534400" cy="1143000"/>
          </a:xfrm>
        </p:spPr>
        <p:txBody>
          <a:bodyPr>
            <a:normAutofit/>
          </a:bodyPr>
          <a:lstStyle/>
          <a:p>
            <a:pPr algn="l"/>
            <a:r>
              <a:rPr lang="en-US" sz="2800" b="1" dirty="0" smtClean="0">
                <a:solidFill>
                  <a:schemeClr val="tx2"/>
                </a:solidFill>
              </a:rPr>
              <a:t>HPL benchmark with 6 board setup (N = 10000, NB = 24)</a:t>
            </a:r>
            <a:endParaRPr lang="en-US" sz="2800" b="1" dirty="0">
              <a:solidFill>
                <a:schemeClr val="tx2"/>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64138127"/>
              </p:ext>
            </p:extLst>
          </p:nvPr>
        </p:nvGraphicFramePr>
        <p:xfrm>
          <a:off x="533400" y="1600200"/>
          <a:ext cx="8229600" cy="3581400"/>
        </p:xfrm>
        <a:graphic>
          <a:graphicData uri="http://schemas.openxmlformats.org/drawingml/2006/table">
            <a:tbl>
              <a:tblPr firstRow="1" bandRow="1">
                <a:tableStyleId>{5940675A-B579-460E-94D1-54222C63F5DA}</a:tableStyleId>
              </a:tblPr>
              <a:tblGrid>
                <a:gridCol w="2743200"/>
                <a:gridCol w="2743200"/>
                <a:gridCol w="2743200"/>
              </a:tblGrid>
              <a:tr h="716280">
                <a:tc>
                  <a:txBody>
                    <a:bodyPr/>
                    <a:lstStyle/>
                    <a:p>
                      <a:pPr algn="ctr"/>
                      <a:r>
                        <a:rPr lang="en-US" sz="2400" b="1" dirty="0" smtClean="0">
                          <a:latin typeface="Arial" pitchFamily="34" charset="0"/>
                          <a:cs typeface="Arial" pitchFamily="34" charset="0"/>
                        </a:rPr>
                        <a:t>Parameter</a:t>
                      </a:r>
                      <a:endParaRPr lang="en-US" sz="2400" b="1" dirty="0">
                        <a:latin typeface="Arial" pitchFamily="34" charset="0"/>
                        <a:cs typeface="Arial" pitchFamily="34" charset="0"/>
                      </a:endParaRPr>
                    </a:p>
                  </a:txBody>
                  <a:tcPr/>
                </a:tc>
                <a:tc gridSpan="2">
                  <a:txBody>
                    <a:bodyPr/>
                    <a:lstStyle/>
                    <a:p>
                      <a:pPr algn="ctr"/>
                      <a:r>
                        <a:rPr lang="en-US" sz="2400" b="1" dirty="0" smtClean="0">
                          <a:latin typeface="Arial" pitchFamily="34" charset="0"/>
                          <a:cs typeface="Arial" pitchFamily="34" charset="0"/>
                        </a:rPr>
                        <a:t>Results</a:t>
                      </a:r>
                      <a:endParaRPr lang="en-US" sz="2400" b="1" dirty="0">
                        <a:latin typeface="Arial" pitchFamily="34" charset="0"/>
                        <a:cs typeface="Arial" pitchFamily="34" charset="0"/>
                      </a:endParaRPr>
                    </a:p>
                  </a:txBody>
                  <a:tcPr/>
                </a:tc>
                <a:tc hMerge="1">
                  <a:txBody>
                    <a:bodyPr/>
                    <a:lstStyle/>
                    <a:p>
                      <a:endParaRPr lang="en-US" dirty="0"/>
                    </a:p>
                  </a:txBody>
                  <a:tcPr/>
                </a:tc>
              </a:tr>
              <a:tr h="716280">
                <a:tc>
                  <a:txBody>
                    <a:bodyPr/>
                    <a:lstStyle/>
                    <a:p>
                      <a:r>
                        <a:rPr lang="en-US" sz="2400" dirty="0" smtClean="0">
                          <a:latin typeface="Arial" pitchFamily="34" charset="0"/>
                          <a:cs typeface="Arial" pitchFamily="34" charset="0"/>
                        </a:rPr>
                        <a:t>Performance (X)</a:t>
                      </a:r>
                      <a:endParaRPr lang="en-US" sz="2400" dirty="0">
                        <a:latin typeface="Arial" pitchFamily="34" charset="0"/>
                        <a:cs typeface="Arial" pitchFamily="34" charset="0"/>
                      </a:endParaRPr>
                    </a:p>
                  </a:txBody>
                  <a:tcPr/>
                </a:tc>
                <a:tc gridSpan="2">
                  <a:txBody>
                    <a:bodyPr/>
                    <a:lstStyle/>
                    <a:p>
                      <a:pPr algn="ctr"/>
                      <a:r>
                        <a:rPr lang="en-US" sz="2400" dirty="0" smtClean="0">
                          <a:latin typeface="Arial" pitchFamily="34" charset="0"/>
                          <a:cs typeface="Arial" pitchFamily="34" charset="0"/>
                        </a:rPr>
                        <a:t>17.5 </a:t>
                      </a:r>
                      <a:r>
                        <a:rPr lang="en-US" sz="2400" dirty="0" err="1" smtClean="0">
                          <a:latin typeface="Arial" pitchFamily="34" charset="0"/>
                          <a:cs typeface="Arial" pitchFamily="34" charset="0"/>
                        </a:rPr>
                        <a:t>GFlops</a:t>
                      </a:r>
                      <a:endParaRPr lang="en-US" sz="2400" dirty="0">
                        <a:latin typeface="Arial" pitchFamily="34" charset="0"/>
                        <a:cs typeface="Arial" pitchFamily="34" charset="0"/>
                      </a:endParaRPr>
                    </a:p>
                  </a:txBody>
                  <a:tcPr/>
                </a:tc>
                <a:tc hMerge="1">
                  <a:txBody>
                    <a:bodyPr/>
                    <a:lstStyle/>
                    <a:p>
                      <a:endParaRPr lang="en-US" sz="2400" dirty="0">
                        <a:latin typeface="Arial" pitchFamily="34" charset="0"/>
                        <a:cs typeface="Arial" pitchFamily="34" charset="0"/>
                      </a:endParaRPr>
                    </a:p>
                  </a:txBody>
                  <a:tcPr/>
                </a:tc>
              </a:tr>
              <a:tr h="716280">
                <a:tc>
                  <a:txBody>
                    <a:bodyPr/>
                    <a:lstStyle/>
                    <a:p>
                      <a:r>
                        <a:rPr lang="en-US" sz="2400" dirty="0" smtClean="0">
                          <a:latin typeface="Arial" pitchFamily="34" charset="0"/>
                          <a:cs typeface="Arial" pitchFamily="34" charset="0"/>
                        </a:rPr>
                        <a:t>Power (P)</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57.267 W (Peak)</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44.337 (average)</a:t>
                      </a:r>
                      <a:endParaRPr lang="en-US" sz="2400" dirty="0">
                        <a:latin typeface="Arial" pitchFamily="34" charset="0"/>
                        <a:cs typeface="Arial" pitchFamily="34" charset="0"/>
                      </a:endParaRPr>
                    </a:p>
                  </a:txBody>
                  <a:tcPr/>
                </a:tc>
              </a:tr>
              <a:tr h="716280">
                <a:tc>
                  <a:txBody>
                    <a:bodyPr/>
                    <a:lstStyle/>
                    <a:p>
                      <a:r>
                        <a:rPr lang="en-US" sz="2400" dirty="0" smtClean="0">
                          <a:latin typeface="Arial" pitchFamily="34" charset="0"/>
                          <a:cs typeface="Arial" pitchFamily="34" charset="0"/>
                        </a:rPr>
                        <a:t>Efficiency (X/P)</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261.93 </a:t>
                      </a:r>
                      <a:r>
                        <a:rPr lang="en-US" sz="2400" dirty="0" err="1" smtClean="0">
                          <a:latin typeface="Arial" pitchFamily="34" charset="0"/>
                          <a:cs typeface="Arial" pitchFamily="34" charset="0"/>
                        </a:rPr>
                        <a:t>Mflops</a:t>
                      </a:r>
                      <a:r>
                        <a:rPr lang="en-US" sz="2400" dirty="0" smtClean="0">
                          <a:latin typeface="Arial" pitchFamily="34" charset="0"/>
                          <a:cs typeface="Arial" pitchFamily="34" charset="0"/>
                        </a:rPr>
                        <a:t>/W</a:t>
                      </a:r>
                      <a:endParaRPr lang="en-US" sz="2400"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338 </a:t>
                      </a:r>
                      <a:r>
                        <a:rPr lang="en-US" sz="2400" dirty="0" err="1" smtClean="0">
                          <a:latin typeface="Arial" pitchFamily="34" charset="0"/>
                          <a:cs typeface="Arial" pitchFamily="34" charset="0"/>
                        </a:rPr>
                        <a:t>Mflops</a:t>
                      </a:r>
                      <a:r>
                        <a:rPr lang="en-US" sz="2400" dirty="0" smtClean="0">
                          <a:latin typeface="Arial" pitchFamily="34" charset="0"/>
                          <a:cs typeface="Arial" pitchFamily="34" charset="0"/>
                        </a:rPr>
                        <a:t>/W</a:t>
                      </a:r>
                      <a:endParaRPr lang="en-US" sz="2400" dirty="0">
                        <a:latin typeface="Arial" pitchFamily="34" charset="0"/>
                        <a:cs typeface="Arial" pitchFamily="34" charset="0"/>
                      </a:endParaRPr>
                    </a:p>
                  </a:txBody>
                  <a:tcPr/>
                </a:tc>
              </a:tr>
              <a:tr h="716280">
                <a:tc>
                  <a:txBody>
                    <a:bodyPr/>
                    <a:lstStyle/>
                    <a:p>
                      <a:r>
                        <a:rPr lang="en-US" sz="2400" dirty="0" smtClean="0">
                          <a:latin typeface="Arial" pitchFamily="34" charset="0"/>
                          <a:cs typeface="Arial" pitchFamily="34" charset="0"/>
                        </a:rPr>
                        <a:t>Rank</a:t>
                      </a:r>
                      <a:r>
                        <a:rPr lang="en-US" sz="2400" baseline="0" dirty="0" smtClean="0">
                          <a:latin typeface="Arial" pitchFamily="34" charset="0"/>
                          <a:cs typeface="Arial" pitchFamily="34" charset="0"/>
                        </a:rPr>
                        <a:t> (Estimated)</a:t>
                      </a:r>
                      <a:endParaRPr lang="en-US" sz="2400"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294</a:t>
                      </a:r>
                      <a:r>
                        <a:rPr lang="en-US" sz="2400" b="1" baseline="30000" dirty="0" smtClean="0">
                          <a:latin typeface="Arial" pitchFamily="34" charset="0"/>
                          <a:cs typeface="Arial" pitchFamily="34" charset="0"/>
                        </a:rPr>
                        <a:t>th</a:t>
                      </a:r>
                      <a:r>
                        <a:rPr lang="en-US" sz="2400" b="1" dirty="0" smtClean="0">
                          <a:latin typeface="Arial" pitchFamily="34" charset="0"/>
                          <a:cs typeface="Arial" pitchFamily="34" charset="0"/>
                        </a:rPr>
                        <a:t> </a:t>
                      </a:r>
                      <a:r>
                        <a:rPr lang="en-US" sz="2400" b="1" baseline="30000" dirty="0" smtClean="0">
                          <a:latin typeface="Arial" pitchFamily="34" charset="0"/>
                          <a:cs typeface="Arial" pitchFamily="34" charset="0"/>
                        </a:rPr>
                        <a:t>#</a:t>
                      </a:r>
                      <a:endParaRPr lang="en-US" sz="2400" b="1"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256</a:t>
                      </a:r>
                      <a:r>
                        <a:rPr lang="en-US" sz="2400" b="1" baseline="30000" dirty="0" smtClean="0">
                          <a:latin typeface="Arial" pitchFamily="34" charset="0"/>
                          <a:cs typeface="Arial" pitchFamily="34" charset="0"/>
                        </a:rPr>
                        <a:t>th #</a:t>
                      </a:r>
                      <a:r>
                        <a:rPr lang="en-US" sz="2400" b="1" dirty="0" smtClean="0">
                          <a:latin typeface="Arial" pitchFamily="34" charset="0"/>
                          <a:cs typeface="Arial" pitchFamily="34" charset="0"/>
                        </a:rPr>
                        <a:t> </a:t>
                      </a:r>
                      <a:endParaRPr lang="en-US" sz="2400" b="1"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36766583-3CE0-4433-AE47-F2ECABE395C8}" type="slidenum">
              <a:rPr lang="en-US" smtClean="0">
                <a:solidFill>
                  <a:prstClr val="black">
                    <a:tint val="75000"/>
                  </a:prstClr>
                </a:solidFill>
              </a:rPr>
              <a:pPr/>
              <a:t>15</a:t>
            </a:fld>
            <a:endParaRPr lang="en-US">
              <a:solidFill>
                <a:prstClr val="black">
                  <a:tint val="75000"/>
                </a:prstClr>
              </a:solidFill>
            </a:endParaRPr>
          </a:p>
        </p:txBody>
      </p:sp>
      <p:sp>
        <p:nvSpPr>
          <p:cNvPr id="7" name="TextBox 6"/>
          <p:cNvSpPr txBox="1"/>
          <p:nvPr/>
        </p:nvSpPr>
        <p:spPr>
          <a:xfrm>
            <a:off x="685808" y="5943605"/>
            <a:ext cx="4165499" cy="461665"/>
          </a:xfrm>
          <a:prstGeom prst="rect">
            <a:avLst/>
          </a:prstGeom>
          <a:noFill/>
        </p:spPr>
        <p:txBody>
          <a:bodyPr wrap="none" rtlCol="0">
            <a:spAutoFit/>
          </a:bodyPr>
          <a:lstStyle/>
          <a:p>
            <a:r>
              <a:rPr lang="en-US" sz="2400" b="1" dirty="0" smtClean="0">
                <a:solidFill>
                  <a:prstClr val="black"/>
                </a:solidFill>
                <a:cs typeface="Arial"/>
                <a:sym typeface="Arial"/>
              </a:rPr>
              <a:t># from the recent Green500 list</a:t>
            </a:r>
            <a:endParaRPr lang="en-US" sz="2400" b="1" dirty="0">
              <a:solidFill>
                <a:prstClr val="black"/>
              </a:solidFill>
              <a:cs typeface="Arial"/>
              <a:sym typeface="Arial"/>
            </a:endParaRPr>
          </a:p>
        </p:txBody>
      </p:sp>
    </p:spTree>
    <p:extLst>
      <p:ext uri="{BB962C8B-B14F-4D97-AF65-F5344CB8AC3E}">
        <p14:creationId xmlns:p14="http://schemas.microsoft.com/office/powerpoint/2010/main" val="1354466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11700" y="584200"/>
            <a:ext cx="8520600" cy="51224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GB" sz="2400" b="1" dirty="0">
                <a:solidFill>
                  <a:srgbClr val="002060"/>
                </a:solidFill>
              </a:rPr>
              <a:t>Tasks carried out continuously in the </a:t>
            </a:r>
            <a:r>
              <a:rPr lang="en-GB" sz="2400" b="1" dirty="0" smtClean="0">
                <a:solidFill>
                  <a:srgbClr val="002060"/>
                </a:solidFill>
              </a:rPr>
              <a:t>background</a:t>
            </a:r>
            <a:endParaRPr lang="en-GB" sz="2400" b="1" dirty="0">
              <a:solidFill>
                <a:srgbClr val="002060"/>
              </a:solidFill>
            </a:endParaRPr>
          </a:p>
          <a:p>
            <a:pPr marL="514350" lvl="0" indent="-285750" rtl="0">
              <a:spcBef>
                <a:spcPts val="0"/>
              </a:spcBef>
              <a:buFont typeface="Arial" pitchFamily="34" charset="0"/>
              <a:buChar char="•"/>
            </a:pPr>
            <a:r>
              <a:rPr lang="en-GB" dirty="0"/>
              <a:t>Scripts running on server periodically check for new boards in the cluster if found any initialize it.</a:t>
            </a:r>
          </a:p>
          <a:p>
            <a:pPr marL="514350" lvl="0" indent="-285750" rtl="0">
              <a:spcBef>
                <a:spcPts val="0"/>
              </a:spcBef>
              <a:buFont typeface="Arial" pitchFamily="34" charset="0"/>
              <a:buChar char="•"/>
            </a:pPr>
            <a:r>
              <a:rPr lang="en-GB" dirty="0"/>
              <a:t>Server to respond the request by boards for locks and present number of slaves in cluster.</a:t>
            </a:r>
          </a:p>
          <a:p>
            <a:pPr marL="514350" lvl="0" indent="-285750" rtl="0">
              <a:spcBef>
                <a:spcPts val="0"/>
              </a:spcBef>
              <a:buFont typeface="Arial" pitchFamily="34" charset="0"/>
              <a:buChar char="•"/>
            </a:pPr>
            <a:r>
              <a:rPr lang="en-GB" dirty="0"/>
              <a:t>It also checks if any present board in cluster fails to respond to ping then remove the board from cluster and if the board was master release the slaves acquired by the board.</a:t>
            </a:r>
          </a:p>
          <a:p>
            <a:pPr lvl="0" rtl="0">
              <a:spcBef>
                <a:spcPts val="0"/>
              </a:spcBef>
              <a:buNone/>
            </a:pPr>
            <a:endParaRPr dirty="0"/>
          </a:p>
        </p:txBody>
      </p:sp>
    </p:spTree>
    <p:extLst>
      <p:ext uri="{BB962C8B-B14F-4D97-AF65-F5344CB8AC3E}">
        <p14:creationId xmlns:p14="http://schemas.microsoft.com/office/powerpoint/2010/main" val="2801306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lvl="0">
              <a:spcBef>
                <a:spcPts val="0"/>
              </a:spcBef>
              <a:buNone/>
            </a:pPr>
            <a:r>
              <a:rPr lang="en-GB"/>
              <a:t>The system also efficiently handles fault tolerance. Even cases such as abrupt removal of the board from the network are handled.</a:t>
            </a:r>
          </a:p>
          <a:p>
            <a:pPr lvl="0">
              <a:spcBef>
                <a:spcPts val="0"/>
              </a:spcBef>
              <a:buNone/>
            </a:pPr>
            <a:r>
              <a:rPr lang="en-GB"/>
              <a:t>The following 3 scenarios come under fault tolerance:</a:t>
            </a:r>
          </a:p>
          <a:p>
            <a:pPr marL="457200" lvl="0" indent="-228600" rtl="0">
              <a:spcBef>
                <a:spcPts val="0"/>
              </a:spcBef>
            </a:pPr>
            <a:r>
              <a:rPr lang="en-GB" b="1"/>
              <a:t>Slave board fails:</a:t>
            </a:r>
            <a:r>
              <a:rPr lang="en-GB"/>
              <a:t> If a running process terminates unsuccessfully because of the failure of one or more of the slaves, the system makes sure that the process finds new slave(s) to satisfy its initial requirements and restarts the process. </a:t>
            </a:r>
          </a:p>
        </p:txBody>
      </p:sp>
      <p:sp>
        <p:nvSpPr>
          <p:cNvPr id="123" name="Shape 123"/>
          <p:cNvSpPr txBox="1">
            <a:spLocks noGrp="1"/>
          </p:cNvSpPr>
          <p:nvPr>
            <p:ph type="title"/>
          </p:nvPr>
        </p:nvSpPr>
        <p:spPr>
          <a:xfrm>
            <a:off x="304800" y="279400"/>
            <a:ext cx="8520600" cy="763600"/>
          </a:xfrm>
          <a:prstGeom prst="rect">
            <a:avLst/>
          </a:prstGeom>
        </p:spPr>
        <p:txBody>
          <a:bodyPr lIns="91425" tIns="91425" rIns="91425" bIns="91425" anchor="t" anchorCtr="0">
            <a:noAutofit/>
          </a:bodyPr>
          <a:lstStyle/>
          <a:p>
            <a:pPr lvl="0" rtl="0">
              <a:spcBef>
                <a:spcPts val="0"/>
              </a:spcBef>
              <a:buNone/>
            </a:pPr>
            <a:r>
              <a:rPr lang="en-GB" sz="2400" b="1" dirty="0">
                <a:solidFill>
                  <a:srgbClr val="002060"/>
                </a:solidFill>
              </a:rPr>
              <a:t>A mechanism for fault tolerance</a:t>
            </a:r>
          </a:p>
        </p:txBody>
      </p:sp>
    </p:spTree>
    <p:extLst>
      <p:ext uri="{BB962C8B-B14F-4D97-AF65-F5344CB8AC3E}">
        <p14:creationId xmlns:p14="http://schemas.microsoft.com/office/powerpoint/2010/main" val="1636403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311700" y="1536633"/>
            <a:ext cx="8520600" cy="4555200"/>
          </a:xfrm>
          <a:prstGeom prst="rect">
            <a:avLst/>
          </a:prstGeom>
        </p:spPr>
        <p:txBody>
          <a:bodyPr lIns="91425" tIns="91425" rIns="91425" bIns="91425" anchor="t" anchorCtr="0">
            <a:noAutofit/>
          </a:bodyPr>
          <a:lstStyle/>
          <a:p>
            <a:pPr marL="457200" lvl="0" indent="-228600">
              <a:spcBef>
                <a:spcPts val="0"/>
              </a:spcBef>
              <a:spcAft>
                <a:spcPts val="1000"/>
              </a:spcAft>
            </a:pPr>
            <a:r>
              <a:rPr lang="en-GB" b="1"/>
              <a:t>Master board fails:</a:t>
            </a:r>
            <a:r>
              <a:rPr lang="en-GB"/>
              <a:t> If the board running its process on other slaves itself fails, then the cluster makes sure that the boards which were acting as slaves become free once again so that they can be used by other boards if required.</a:t>
            </a:r>
          </a:p>
          <a:p>
            <a:pPr marL="457200" lvl="0" indent="-228600" rtl="0">
              <a:spcBef>
                <a:spcPts val="0"/>
              </a:spcBef>
            </a:pPr>
            <a:r>
              <a:rPr lang="en-GB" b="1"/>
              <a:t>Server board fails:</a:t>
            </a:r>
            <a:r>
              <a:rPr lang="en-GB"/>
              <a:t> A deputy board is set up in the cluster. When the main server board fails, this deputy takes over seamlessly as the central entity taking care of the main functionalities of the cluster. This deputy is like any other normal board and can act as slave/master in the cluster on its own. It just has this additional task of checking if the server board has failed so that it can take over and ensure that the cluster keeps functioning.</a:t>
            </a:r>
          </a:p>
        </p:txBody>
      </p:sp>
      <p:sp>
        <p:nvSpPr>
          <p:cNvPr id="129" name="Shape 129"/>
          <p:cNvSpPr txBox="1">
            <a:spLocks noGrp="1"/>
          </p:cNvSpPr>
          <p:nvPr>
            <p:ph type="title"/>
          </p:nvPr>
        </p:nvSpPr>
        <p:spPr>
          <a:xfrm>
            <a:off x="304800" y="177800"/>
            <a:ext cx="8520600" cy="763600"/>
          </a:xfrm>
          <a:prstGeom prst="rect">
            <a:avLst/>
          </a:prstGeom>
        </p:spPr>
        <p:txBody>
          <a:bodyPr lIns="91425" tIns="91425" rIns="91425" bIns="91425" anchor="t" anchorCtr="0">
            <a:noAutofit/>
          </a:bodyPr>
          <a:lstStyle/>
          <a:p>
            <a:pPr lvl="0" rtl="0">
              <a:spcBef>
                <a:spcPts val="0"/>
              </a:spcBef>
              <a:buNone/>
            </a:pPr>
            <a:r>
              <a:rPr lang="en-GB" sz="2400" b="1" dirty="0">
                <a:solidFill>
                  <a:srgbClr val="002060"/>
                </a:solidFill>
              </a:rPr>
              <a:t>A mechanism for fault tolerance(cont.)</a:t>
            </a:r>
          </a:p>
        </p:txBody>
      </p:sp>
    </p:spTree>
    <p:extLst>
      <p:ext uri="{BB962C8B-B14F-4D97-AF65-F5344CB8AC3E}">
        <p14:creationId xmlns:p14="http://schemas.microsoft.com/office/powerpoint/2010/main" val="1860301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Shape 134" descr="Fault tolorence.png"/>
          <p:cNvPicPr preferRelativeResize="0"/>
          <p:nvPr/>
        </p:nvPicPr>
        <p:blipFill>
          <a:blip r:embed="rId3">
            <a:alphaModFix/>
          </a:blip>
          <a:stretch>
            <a:fillRect/>
          </a:stretch>
        </p:blipFill>
        <p:spPr>
          <a:xfrm>
            <a:off x="1562600" y="978133"/>
            <a:ext cx="6018825" cy="5879867"/>
          </a:xfrm>
          <a:prstGeom prst="rect">
            <a:avLst/>
          </a:prstGeom>
          <a:noFill/>
          <a:ln>
            <a:noFill/>
          </a:ln>
        </p:spPr>
      </p:pic>
      <p:sp>
        <p:nvSpPr>
          <p:cNvPr id="135" name="Shape 135"/>
          <p:cNvSpPr txBox="1"/>
          <p:nvPr/>
        </p:nvSpPr>
        <p:spPr>
          <a:xfrm>
            <a:off x="457200" y="181267"/>
            <a:ext cx="4560600" cy="634400"/>
          </a:xfrm>
          <a:prstGeom prst="rect">
            <a:avLst/>
          </a:prstGeom>
          <a:noFill/>
          <a:ln>
            <a:noFill/>
          </a:ln>
        </p:spPr>
        <p:txBody>
          <a:bodyPr lIns="91425" tIns="91425" rIns="91425" bIns="91425" anchor="t" anchorCtr="0">
            <a:noAutofit/>
          </a:bodyPr>
          <a:lstStyle/>
          <a:p>
            <a:r>
              <a:rPr lang="en-GB" sz="2400" b="1" kern="0" dirty="0">
                <a:solidFill>
                  <a:srgbClr val="002060"/>
                </a:solidFill>
                <a:cs typeface="Arial"/>
                <a:sym typeface="Arial"/>
              </a:rPr>
              <a:t>Fault Tolerant System</a:t>
            </a:r>
          </a:p>
        </p:txBody>
      </p:sp>
    </p:spTree>
    <p:extLst>
      <p:ext uri="{BB962C8B-B14F-4D97-AF65-F5344CB8AC3E}">
        <p14:creationId xmlns:p14="http://schemas.microsoft.com/office/powerpoint/2010/main" val="65602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(ML) on a budget</a:t>
            </a:r>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dirty="0" smtClean="0"/>
              <a:t>ML infrastructure has been divided into two parts;</a:t>
            </a:r>
          </a:p>
          <a:p>
            <a:pPr lvl="1"/>
            <a:r>
              <a:rPr lang="en-US" dirty="0" smtClean="0"/>
              <a:t>Training of the NN</a:t>
            </a:r>
          </a:p>
          <a:p>
            <a:pPr lvl="1"/>
            <a:r>
              <a:rPr lang="en-US" dirty="0" smtClean="0"/>
              <a:t>Inference of the NN (at the “edge”)</a:t>
            </a:r>
          </a:p>
          <a:p>
            <a:r>
              <a:rPr lang="en-US" dirty="0" smtClean="0"/>
              <a:t>Training infrastructure has almost been standardized with combination of CPU (usually Intel Xeon) and GPU (</a:t>
            </a:r>
            <a:r>
              <a:rPr lang="en-US" dirty="0" err="1" smtClean="0"/>
              <a:t>Nvidia</a:t>
            </a:r>
            <a:r>
              <a:rPr lang="en-US" dirty="0" smtClean="0"/>
              <a:t>) </a:t>
            </a:r>
          </a:p>
          <a:p>
            <a:r>
              <a:rPr lang="en-US" dirty="0" smtClean="0"/>
              <a:t>Till recently training and inference were both done using the cloud infrastructure</a:t>
            </a:r>
          </a:p>
          <a:p>
            <a:r>
              <a:rPr lang="en-US" dirty="0" smtClean="0"/>
              <a:t>With sharp increase in the number of edge devices deployed and the general trend of making them “smart devices” using ML techniques, cloud based inference solution would increase latency to unacceptable limits</a:t>
            </a:r>
          </a:p>
          <a:p>
            <a:endParaRPr lang="en-US" dirty="0" smtClean="0"/>
          </a:p>
          <a:p>
            <a:endParaRPr lang="en-US" dirty="0"/>
          </a:p>
        </p:txBody>
      </p:sp>
    </p:spTree>
    <p:extLst>
      <p:ext uri="{BB962C8B-B14F-4D97-AF65-F5344CB8AC3E}">
        <p14:creationId xmlns:p14="http://schemas.microsoft.com/office/powerpoint/2010/main" val="2599099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311700" y="2108209"/>
            <a:ext cx="8520600" cy="4532433"/>
          </a:xfrm>
          <a:prstGeom prst="rect">
            <a:avLst/>
          </a:prstGeom>
        </p:spPr>
        <p:txBody>
          <a:bodyPr lIns="91425" tIns="91425" rIns="91425" bIns="91425" anchor="t" anchorCtr="0">
            <a:noAutofit/>
          </a:bodyPr>
          <a:lstStyle/>
          <a:p>
            <a:pPr marL="285750" indent="-285750">
              <a:buFont typeface="Arial" pitchFamily="34" charset="0"/>
              <a:buChar char="•"/>
            </a:pPr>
            <a:r>
              <a:rPr lang="en-US" dirty="0"/>
              <a:t>It is possible for any board to reserve a certain number of cores for native processes and the rest of the cores would be available for usage by other master </a:t>
            </a:r>
            <a:r>
              <a:rPr lang="en-US" dirty="0" smtClean="0"/>
              <a:t>boards</a:t>
            </a:r>
          </a:p>
          <a:p>
            <a:pPr marL="285750" indent="-285750">
              <a:buFont typeface="Arial" pitchFamily="34" charset="0"/>
              <a:buChar char="•"/>
            </a:pPr>
            <a:r>
              <a:rPr lang="en-GB" dirty="0" smtClean="0"/>
              <a:t>If </a:t>
            </a:r>
            <a:r>
              <a:rPr lang="en-GB" dirty="0"/>
              <a:t>all the cores of a board are given into the cluster for others to use, the board will fail to deliver on performance of its native </a:t>
            </a:r>
            <a:r>
              <a:rPr lang="en-GB" dirty="0" smtClean="0"/>
              <a:t>processes</a:t>
            </a:r>
            <a:endParaRPr lang="en-GB" dirty="0"/>
          </a:p>
        </p:txBody>
      </p:sp>
      <p:sp>
        <p:nvSpPr>
          <p:cNvPr id="141" name="Shape 141"/>
          <p:cNvSpPr txBox="1">
            <a:spLocks noGrp="1"/>
          </p:cNvSpPr>
          <p:nvPr>
            <p:ph type="title"/>
          </p:nvPr>
        </p:nvSpPr>
        <p:spPr>
          <a:xfrm>
            <a:off x="381000" y="279400"/>
            <a:ext cx="8520600" cy="763600"/>
          </a:xfrm>
          <a:prstGeom prst="rect">
            <a:avLst/>
          </a:prstGeom>
        </p:spPr>
        <p:txBody>
          <a:bodyPr lIns="91425" tIns="91425" rIns="91425" bIns="91425" anchor="t" anchorCtr="0">
            <a:noAutofit/>
          </a:bodyPr>
          <a:lstStyle/>
          <a:p>
            <a:pPr lvl="0" rtl="0">
              <a:spcBef>
                <a:spcPts val="0"/>
              </a:spcBef>
              <a:buNone/>
            </a:pPr>
            <a:r>
              <a:rPr lang="en-GB" sz="2400" b="1" dirty="0">
                <a:solidFill>
                  <a:srgbClr val="002060"/>
                </a:solidFill>
              </a:rPr>
              <a:t>Core reservation for native processes</a:t>
            </a:r>
          </a:p>
        </p:txBody>
      </p:sp>
    </p:spTree>
    <p:extLst>
      <p:ext uri="{BB962C8B-B14F-4D97-AF65-F5344CB8AC3E}">
        <p14:creationId xmlns:p14="http://schemas.microsoft.com/office/powerpoint/2010/main" val="117704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79400"/>
            <a:ext cx="8520600" cy="763600"/>
          </a:xfrm>
        </p:spPr>
        <p:txBody>
          <a:bodyPr/>
          <a:lstStyle/>
          <a:p>
            <a:r>
              <a:rPr lang="en-US" sz="2400" b="1" dirty="0" smtClean="0">
                <a:solidFill>
                  <a:srgbClr val="002060"/>
                </a:solidFill>
              </a:rPr>
              <a:t>Product Visualization</a:t>
            </a:r>
            <a:endParaRPr lang="en-US" sz="2400" b="1" dirty="0">
              <a:solidFill>
                <a:srgbClr val="002060"/>
              </a:solidFill>
            </a:endParaRPr>
          </a:p>
        </p:txBody>
      </p:sp>
      <p:sp>
        <p:nvSpPr>
          <p:cNvPr id="4" name="Slide Number Placeholder 3"/>
          <p:cNvSpPr>
            <a:spLocks noGrp="1"/>
          </p:cNvSpPr>
          <p:nvPr>
            <p:ph type="sldNum" idx="12"/>
          </p:nvPr>
        </p:nvSpPr>
        <p:spPr/>
        <p:txBody>
          <a:bodyPr/>
          <a:lstStyle/>
          <a:p>
            <a:fld id="{00000000-1234-1234-1234-123412341234}" type="slidenum">
              <a:rPr lang="en-GB" smtClean="0"/>
              <a:pPr/>
              <a:t>21</a:t>
            </a:fld>
            <a:endParaRPr lang="en-GB"/>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7621" t="24377" r="8788" b="24849"/>
          <a:stretch/>
        </p:blipFill>
        <p:spPr>
          <a:xfrm>
            <a:off x="1302338" y="1671784"/>
            <a:ext cx="6449291" cy="3482109"/>
          </a:xfrm>
          <a:prstGeom prst="rect">
            <a:avLst/>
          </a:prstGeom>
        </p:spPr>
      </p:pic>
    </p:spTree>
    <p:extLst>
      <p:ext uri="{BB962C8B-B14F-4D97-AF65-F5344CB8AC3E}">
        <p14:creationId xmlns:p14="http://schemas.microsoft.com/office/powerpoint/2010/main" val="2501030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Edge devices and their power budgets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95987"/>
            <a:ext cx="87630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3612" y="6228327"/>
            <a:ext cx="2615203" cy="369332"/>
          </a:xfrm>
          <a:prstGeom prst="rect">
            <a:avLst/>
          </a:prstGeom>
          <a:noFill/>
        </p:spPr>
        <p:txBody>
          <a:bodyPr wrap="none" rtlCol="0">
            <a:spAutoFit/>
          </a:bodyPr>
          <a:lstStyle/>
          <a:p>
            <a:r>
              <a:rPr lang="en-US" dirty="0" smtClean="0">
                <a:solidFill>
                  <a:prstClr val="black"/>
                </a:solidFill>
              </a:rPr>
              <a:t>From </a:t>
            </a:r>
            <a:r>
              <a:rPr lang="en-US" dirty="0" err="1" smtClean="0">
                <a:solidFill>
                  <a:prstClr val="black"/>
                </a:solidFill>
              </a:rPr>
              <a:t>Vikas</a:t>
            </a:r>
            <a:r>
              <a:rPr lang="en-US" dirty="0" smtClean="0">
                <a:solidFill>
                  <a:prstClr val="black"/>
                </a:solidFill>
              </a:rPr>
              <a:t> Chandra, ARM</a:t>
            </a:r>
            <a:endParaRPr lang="en-US" dirty="0">
              <a:solidFill>
                <a:prstClr val="black"/>
              </a:solidFill>
            </a:endParaRPr>
          </a:p>
        </p:txBody>
      </p:sp>
    </p:spTree>
    <p:extLst>
      <p:ext uri="{BB962C8B-B14F-4D97-AF65-F5344CB8AC3E}">
        <p14:creationId xmlns:p14="http://schemas.microsoft.com/office/powerpoint/2010/main" val="279846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devices which requires “little intelligence”?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938787"/>
            <a:ext cx="87630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943612" y="6228327"/>
            <a:ext cx="2615203" cy="369332"/>
          </a:xfrm>
          <a:prstGeom prst="rect">
            <a:avLst/>
          </a:prstGeom>
          <a:noFill/>
        </p:spPr>
        <p:txBody>
          <a:bodyPr wrap="none" rtlCol="0">
            <a:spAutoFit/>
          </a:bodyPr>
          <a:lstStyle/>
          <a:p>
            <a:r>
              <a:rPr lang="en-US" dirty="0" smtClean="0">
                <a:solidFill>
                  <a:prstClr val="black"/>
                </a:solidFill>
              </a:rPr>
              <a:t>From </a:t>
            </a:r>
            <a:r>
              <a:rPr lang="en-US" dirty="0" err="1" smtClean="0">
                <a:solidFill>
                  <a:prstClr val="black"/>
                </a:solidFill>
              </a:rPr>
              <a:t>Vikas</a:t>
            </a:r>
            <a:r>
              <a:rPr lang="en-US" dirty="0" smtClean="0">
                <a:solidFill>
                  <a:prstClr val="black"/>
                </a:solidFill>
              </a:rPr>
              <a:t> Chandra, ARM</a:t>
            </a:r>
            <a:endParaRPr lang="en-US" dirty="0">
              <a:solidFill>
                <a:prstClr val="black"/>
              </a:solidFill>
            </a:endParaRPr>
          </a:p>
        </p:txBody>
      </p:sp>
    </p:spTree>
    <p:extLst>
      <p:ext uri="{BB962C8B-B14F-4D97-AF65-F5344CB8AC3E}">
        <p14:creationId xmlns:p14="http://schemas.microsoft.com/office/powerpoint/2010/main" val="3324457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1"/>
          </a:xfrm>
        </p:spPr>
        <p:txBody>
          <a:bodyPr>
            <a:noAutofit/>
          </a:bodyPr>
          <a:lstStyle/>
          <a:p>
            <a:r>
              <a:rPr lang="en-US" dirty="0" smtClean="0"/>
              <a:t>Matching NN models with performance and </a:t>
            </a:r>
            <a:br>
              <a:rPr lang="en-US" dirty="0" smtClean="0"/>
            </a:br>
            <a:r>
              <a:rPr lang="en-US" dirty="0" smtClean="0"/>
              <a:t>memory constraints </a:t>
            </a:r>
            <a:endParaRPr lang="en-US"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34" t="15388" r="2800" b="4638"/>
          <a:stretch/>
        </p:blipFill>
        <p:spPr bwMode="auto">
          <a:xfrm>
            <a:off x="0" y="1295400"/>
            <a:ext cx="9144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564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ARM Helium technology (Feb 20</a:t>
            </a:r>
            <a:r>
              <a:rPr lang="en-US" baseline="30000" dirty="0" smtClean="0"/>
              <a:t>th</a:t>
            </a:r>
            <a:r>
              <a:rPr lang="en-US" dirty="0" smtClean="0"/>
              <a:t>, 2019)</a:t>
            </a:r>
            <a:endParaRPr lang="en-US" dirty="0"/>
          </a:p>
        </p:txBody>
      </p:sp>
      <p:sp>
        <p:nvSpPr>
          <p:cNvPr id="4" name="Content Placeholder 3"/>
          <p:cNvSpPr>
            <a:spLocks noGrp="1"/>
          </p:cNvSpPr>
          <p:nvPr>
            <p:ph idx="1"/>
          </p:nvPr>
        </p:nvSpPr>
        <p:spPr/>
        <p:txBody>
          <a:bodyPr>
            <a:normAutofit lnSpcReduction="10000"/>
          </a:bodyPr>
          <a:lstStyle/>
          <a:p>
            <a:r>
              <a:rPr lang="en-US" sz="2400" dirty="0"/>
              <a:t>Advanced digital signal processing (DSP) is available today through Arm Neon technology in richer Cortex-A based </a:t>
            </a:r>
            <a:r>
              <a:rPr lang="en-US" sz="2400" dirty="0" smtClean="0"/>
              <a:t>devices</a:t>
            </a:r>
          </a:p>
          <a:p>
            <a:r>
              <a:rPr lang="en-US" sz="2400" dirty="0"/>
              <a:t>Arm also added DSP extensions in its higher performance Cortex-M processors (Cortex-M4, Cortex-M7, Cortex-M33 and Cortex-M35P</a:t>
            </a:r>
            <a:r>
              <a:rPr lang="en-US" sz="2400" dirty="0" smtClean="0"/>
              <a:t>)</a:t>
            </a:r>
          </a:p>
          <a:p>
            <a:r>
              <a:rPr lang="en-US" sz="2400" dirty="0" smtClean="0"/>
              <a:t>What about smaller Cortex-M processors? Previously they had to depend upon the </a:t>
            </a:r>
            <a:r>
              <a:rPr lang="en-US" sz="2400" dirty="0" err="1" smtClean="0"/>
              <a:t>SoC</a:t>
            </a:r>
            <a:r>
              <a:rPr lang="en-US" sz="2400" dirty="0" smtClean="0"/>
              <a:t> to use a separate DSP</a:t>
            </a:r>
          </a:p>
          <a:p>
            <a:r>
              <a:rPr lang="en-US" sz="2400" dirty="0" smtClean="0"/>
              <a:t>Armv8.1-M </a:t>
            </a:r>
            <a:r>
              <a:rPr lang="en-US" sz="2400" dirty="0"/>
              <a:t>with Helium eliminates these challenges by delivering real-time control code, ML and DSP execution without compromising </a:t>
            </a:r>
            <a:r>
              <a:rPr lang="en-US" sz="2400" dirty="0" smtClean="0"/>
              <a:t>efficiency</a:t>
            </a:r>
          </a:p>
          <a:p>
            <a:r>
              <a:rPr lang="en-US" sz="2400" dirty="0" smtClean="0"/>
              <a:t>ARM Helium targets three important segments; </a:t>
            </a:r>
            <a:r>
              <a:rPr lang="en-US" sz="2400" dirty="0"/>
              <a:t>vibration and motion, voice and sound, and vision and image processing</a:t>
            </a:r>
          </a:p>
        </p:txBody>
      </p:sp>
    </p:spTree>
    <p:extLst>
      <p:ext uri="{BB962C8B-B14F-4D97-AF65-F5344CB8AC3E}">
        <p14:creationId xmlns:p14="http://schemas.microsoft.com/office/powerpoint/2010/main" val="3947069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ML and Signal Processing in the same core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009775"/>
            <a:ext cx="84867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808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flow for Cortex M processors </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6031"/>
          <a:stretch/>
        </p:blipFill>
        <p:spPr bwMode="auto">
          <a:xfrm>
            <a:off x="304800" y="2016378"/>
            <a:ext cx="8558785" cy="377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237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clearer picture</a:t>
            </a:r>
            <a:endParaRPr lang="en-US" dirty="0"/>
          </a:p>
        </p:txBody>
      </p:sp>
      <p:pic>
        <p:nvPicPr>
          <p:cNvPr id="3" name="Picture 2" descr="CMSIS-NN"/>
          <p:cNvPicPr/>
          <p:nvPr/>
        </p:nvPicPr>
        <p:blipFill>
          <a:blip r:embed="rId2">
            <a:extLst>
              <a:ext uri="{28A0092B-C50C-407E-A947-70E740481C1C}">
                <a14:useLocalDpi xmlns:a14="http://schemas.microsoft.com/office/drawing/2010/main" val="0"/>
              </a:ext>
            </a:extLst>
          </a:blip>
          <a:srcRect/>
          <a:stretch>
            <a:fillRect/>
          </a:stretch>
        </p:blipFill>
        <p:spPr bwMode="auto">
          <a:xfrm>
            <a:off x="2723515" y="990600"/>
            <a:ext cx="3666490" cy="5365229"/>
          </a:xfrm>
          <a:prstGeom prst="rect">
            <a:avLst/>
          </a:prstGeom>
          <a:noFill/>
          <a:ln>
            <a:noFill/>
          </a:ln>
        </p:spPr>
      </p:pic>
    </p:spTree>
    <p:extLst>
      <p:ext uri="{BB962C8B-B14F-4D97-AF65-F5344CB8AC3E}">
        <p14:creationId xmlns:p14="http://schemas.microsoft.com/office/powerpoint/2010/main" val="793295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Cortex-M with Vector extension (MVE)</a:t>
            </a:r>
            <a:endParaRPr lang="en-US" dirty="0"/>
          </a:p>
        </p:txBody>
      </p:sp>
      <p:pic>
        <p:nvPicPr>
          <p:cNvPr id="3" name="Picture 2" descr="https://community.arm.com/cfs-file/__key/communityserver-blogs-components-weblogfiles/00-00-00-21-12/8400.Arm-NN-support-Diagram_2D00_07.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38630"/>
            <a:ext cx="5943600" cy="3380740"/>
          </a:xfrm>
          <a:prstGeom prst="rect">
            <a:avLst/>
          </a:prstGeom>
          <a:noFill/>
          <a:ln>
            <a:noFill/>
          </a:ln>
        </p:spPr>
      </p:pic>
    </p:spTree>
    <p:extLst>
      <p:ext uri="{BB962C8B-B14F-4D97-AF65-F5344CB8AC3E}">
        <p14:creationId xmlns:p14="http://schemas.microsoft.com/office/powerpoint/2010/main" val="234205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Edge devices and their power budgets</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95987"/>
            <a:ext cx="87630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3612" y="6228327"/>
            <a:ext cx="2615203" cy="369332"/>
          </a:xfrm>
          <a:prstGeom prst="rect">
            <a:avLst/>
          </a:prstGeom>
          <a:noFill/>
        </p:spPr>
        <p:txBody>
          <a:bodyPr wrap="none" rtlCol="0">
            <a:spAutoFit/>
          </a:bodyPr>
          <a:lstStyle/>
          <a:p>
            <a:r>
              <a:rPr lang="en-US" dirty="0" smtClean="0"/>
              <a:t>From </a:t>
            </a:r>
            <a:r>
              <a:rPr lang="en-US" dirty="0" err="1" smtClean="0"/>
              <a:t>Vikas</a:t>
            </a:r>
            <a:r>
              <a:rPr lang="en-US" dirty="0" smtClean="0"/>
              <a:t> Chandra, ARM</a:t>
            </a:r>
            <a:endParaRPr lang="en-US" dirty="0"/>
          </a:p>
        </p:txBody>
      </p:sp>
    </p:spTree>
    <p:extLst>
      <p:ext uri="{BB962C8B-B14F-4D97-AF65-F5344CB8AC3E}">
        <p14:creationId xmlns:p14="http://schemas.microsoft.com/office/powerpoint/2010/main" val="405543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524000"/>
            <a:ext cx="8229600" cy="4602164"/>
          </a:xfrm>
        </p:spPr>
        <p:txBody>
          <a:bodyPr/>
          <a:lstStyle/>
          <a:p>
            <a:r>
              <a:rPr lang="en-US" dirty="0" smtClean="0"/>
              <a:t>Future is moving towards the edge… </a:t>
            </a:r>
          </a:p>
          <a:p>
            <a:r>
              <a:rPr lang="en-US" dirty="0" smtClean="0"/>
              <a:t>Can we do training and inference on the same platform??</a:t>
            </a:r>
          </a:p>
          <a:p>
            <a:r>
              <a:rPr lang="en-US" dirty="0" smtClean="0"/>
              <a:t>Expect more prevalence of FPGA + CPU + GPU combination</a:t>
            </a:r>
          </a:p>
          <a:p>
            <a:r>
              <a:rPr lang="en-US" dirty="0" smtClean="0"/>
              <a:t>Still too many models, too many frameworks so FPGA might be a good solution till the technology settles</a:t>
            </a:r>
            <a:endParaRPr lang="en-US" dirty="0"/>
          </a:p>
        </p:txBody>
      </p:sp>
    </p:spTree>
    <p:extLst>
      <p:ext uri="{BB962C8B-B14F-4D97-AF65-F5344CB8AC3E}">
        <p14:creationId xmlns:p14="http://schemas.microsoft.com/office/powerpoint/2010/main" val="2963399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9"/>
            <a:ext cx="5105400" cy="646331"/>
          </a:xfrm>
          <a:prstGeom prst="rect">
            <a:avLst/>
          </a:prstGeom>
          <a:noFill/>
        </p:spPr>
        <p:txBody>
          <a:bodyPr wrap="square" rtlCol="0">
            <a:spAutoFit/>
          </a:bodyPr>
          <a:lstStyle/>
          <a:p>
            <a:pPr algn="ctr"/>
            <a:r>
              <a:rPr lang="en-US" sz="3600" b="1" dirty="0" smtClean="0">
                <a:solidFill>
                  <a:schemeClr val="tx2"/>
                </a:solidFill>
              </a:rPr>
              <a:t>Thank you</a:t>
            </a:r>
            <a:endParaRPr lang="en-US" sz="3600" b="1" dirty="0">
              <a:solidFill>
                <a:schemeClr val="tx2"/>
              </a:solidFill>
            </a:endParaRPr>
          </a:p>
        </p:txBody>
      </p:sp>
    </p:spTree>
    <p:extLst>
      <p:ext uri="{BB962C8B-B14F-4D97-AF65-F5344CB8AC3E}">
        <p14:creationId xmlns:p14="http://schemas.microsoft.com/office/powerpoint/2010/main" val="235100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Devices</a:t>
            </a:r>
            <a:endParaRPr lang="en-US" dirty="0"/>
          </a:p>
        </p:txBody>
      </p:sp>
      <p:sp>
        <p:nvSpPr>
          <p:cNvPr id="3" name="Content Placeholder 2"/>
          <p:cNvSpPr>
            <a:spLocks noGrp="1"/>
          </p:cNvSpPr>
          <p:nvPr>
            <p:ph idx="1"/>
          </p:nvPr>
        </p:nvSpPr>
        <p:spPr>
          <a:xfrm>
            <a:off x="457200" y="1143000"/>
            <a:ext cx="8229600" cy="5334000"/>
          </a:xfrm>
        </p:spPr>
        <p:txBody>
          <a:bodyPr>
            <a:normAutofit/>
          </a:bodyPr>
          <a:lstStyle/>
          <a:p>
            <a:r>
              <a:rPr lang="en-US" dirty="0" smtClean="0"/>
              <a:t>Two factors goes against using cloud based inference solution;</a:t>
            </a:r>
          </a:p>
          <a:p>
            <a:pPr lvl="1"/>
            <a:r>
              <a:rPr lang="en-US" dirty="0" smtClean="0"/>
              <a:t>High latency</a:t>
            </a:r>
          </a:p>
          <a:p>
            <a:pPr lvl="1"/>
            <a:r>
              <a:rPr lang="en-US" dirty="0" smtClean="0"/>
              <a:t>Security</a:t>
            </a:r>
          </a:p>
          <a:p>
            <a:r>
              <a:rPr lang="en-US" dirty="0" smtClean="0"/>
              <a:t>Inference is  much more forgiving than training in terms of precision required</a:t>
            </a:r>
          </a:p>
          <a:p>
            <a:r>
              <a:rPr lang="en-US" dirty="0" smtClean="0"/>
              <a:t>Training is usually done using FP32 where as inference can make do with Int16 or Int8 or even Int4</a:t>
            </a:r>
          </a:p>
          <a:p>
            <a:r>
              <a:rPr lang="en-US" dirty="0" smtClean="0"/>
              <a:t>In edge devices, it is much more important to worry about computational complexity, memory requirement and power usage</a:t>
            </a:r>
            <a:endParaRPr lang="en-US" dirty="0"/>
          </a:p>
        </p:txBody>
      </p:sp>
    </p:spTree>
    <p:extLst>
      <p:ext uri="{BB962C8B-B14F-4D97-AF65-F5344CB8AC3E}">
        <p14:creationId xmlns:p14="http://schemas.microsoft.com/office/powerpoint/2010/main" val="414132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44"/>
            <a:ext cx="8534400" cy="823957"/>
          </a:xfrm>
        </p:spPr>
        <p:txBody>
          <a:bodyPr>
            <a:normAutofit/>
          </a:bodyPr>
          <a:lstStyle/>
          <a:p>
            <a:r>
              <a:rPr lang="en-US" dirty="0" smtClean="0"/>
              <a:t>Can ARM architecture based processors be the solution?</a:t>
            </a:r>
            <a:endParaRPr lang="en-US" dirty="0"/>
          </a:p>
        </p:txBody>
      </p:sp>
      <p:sp>
        <p:nvSpPr>
          <p:cNvPr id="3" name="Content Placeholder 2"/>
          <p:cNvSpPr>
            <a:spLocks noGrp="1"/>
          </p:cNvSpPr>
          <p:nvPr>
            <p:ph idx="1"/>
          </p:nvPr>
        </p:nvSpPr>
        <p:spPr>
          <a:xfrm>
            <a:off x="457200" y="1828801"/>
            <a:ext cx="8229600" cy="4297363"/>
          </a:xfrm>
        </p:spPr>
        <p:txBody>
          <a:bodyPr/>
          <a:lstStyle/>
          <a:p>
            <a:r>
              <a:rPr lang="en-US" dirty="0" smtClean="0"/>
              <a:t>ARM processors are known to have very good MHz/mW ratio</a:t>
            </a:r>
          </a:p>
          <a:p>
            <a:r>
              <a:rPr lang="en-US" dirty="0" smtClean="0"/>
              <a:t>Range of processors with different processing speeds and memory</a:t>
            </a:r>
          </a:p>
          <a:p>
            <a:r>
              <a:rPr lang="en-US" dirty="0" smtClean="0"/>
              <a:t>Low power requirement makes them ideal for the edge devices which generally run on batteries</a:t>
            </a:r>
          </a:p>
          <a:p>
            <a:endParaRPr lang="en-US" dirty="0"/>
          </a:p>
        </p:txBody>
      </p:sp>
    </p:spTree>
    <p:extLst>
      <p:ext uri="{BB962C8B-B14F-4D97-AF65-F5344CB8AC3E}">
        <p14:creationId xmlns:p14="http://schemas.microsoft.com/office/powerpoint/2010/main" val="27443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p:cNvSpPr>
            <a:spLocks noGrp="1"/>
          </p:cNvSpPr>
          <p:nvPr>
            <p:ph type="ctrTitle"/>
          </p:nvPr>
        </p:nvSpPr>
        <p:spPr>
          <a:xfrm>
            <a:off x="1371600" y="1397001"/>
            <a:ext cx="6324600" cy="1625600"/>
          </a:xfrm>
        </p:spPr>
        <p:txBody>
          <a:bodyPr/>
          <a:lstStyle/>
          <a:p>
            <a:r>
              <a:rPr lang="en-US" sz="2400" b="1" dirty="0" smtClean="0">
                <a:solidFill>
                  <a:srgbClr val="002060"/>
                </a:solidFill>
              </a:rPr>
              <a:t>Self Initializing, Dynamically expandable &amp; Fault tolerant cluster</a:t>
            </a:r>
            <a:br>
              <a:rPr lang="en-US" sz="2400" b="1" dirty="0" smtClean="0">
                <a:solidFill>
                  <a:srgbClr val="002060"/>
                </a:solidFill>
              </a:rPr>
            </a:br>
            <a:r>
              <a:rPr lang="en-US" sz="2400" b="1" dirty="0" smtClean="0">
                <a:solidFill>
                  <a:srgbClr val="002060"/>
                </a:solidFill>
              </a:rPr>
              <a:t>For Parallel processing </a:t>
            </a:r>
            <a:endParaRPr lang="en-US" sz="2400" b="1" dirty="0">
              <a:solidFill>
                <a:srgbClr val="002060"/>
              </a:solidFill>
            </a:endParaRPr>
          </a:p>
        </p:txBody>
      </p:sp>
      <p:sp>
        <p:nvSpPr>
          <p:cNvPr id="3" name="Subtitle 2"/>
          <p:cNvSpPr>
            <a:spLocks noGrp="1"/>
          </p:cNvSpPr>
          <p:nvPr>
            <p:ph type="subTitle" idx="1"/>
          </p:nvPr>
        </p:nvSpPr>
        <p:spPr>
          <a:xfrm>
            <a:off x="990600" y="3778833"/>
            <a:ext cx="7162800" cy="1056800"/>
          </a:xfrm>
        </p:spPr>
        <p:txBody>
          <a:bodyPr/>
          <a:lstStyle/>
          <a:p>
            <a:r>
              <a:rPr lang="en-US" sz="2000" b="1" dirty="0" smtClean="0">
                <a:solidFill>
                  <a:srgbClr val="002060"/>
                </a:solidFill>
              </a:rPr>
              <a:t>With emphasis on automobile applications</a:t>
            </a:r>
            <a:endParaRPr lang="en-US" sz="2000" b="1" dirty="0">
              <a:solidFill>
                <a:srgbClr val="002060"/>
              </a:solidFill>
            </a:endParaRPr>
          </a:p>
        </p:txBody>
      </p:sp>
      <p:sp>
        <p:nvSpPr>
          <p:cNvPr id="4" name="TextBox 3"/>
          <p:cNvSpPr txBox="1"/>
          <p:nvPr/>
        </p:nvSpPr>
        <p:spPr>
          <a:xfrm>
            <a:off x="2895600" y="5054600"/>
            <a:ext cx="4038600" cy="738664"/>
          </a:xfrm>
          <a:prstGeom prst="rect">
            <a:avLst/>
          </a:prstGeom>
          <a:noFill/>
        </p:spPr>
        <p:txBody>
          <a:bodyPr wrap="square" rtlCol="0">
            <a:spAutoFit/>
          </a:bodyPr>
          <a:lstStyle/>
          <a:p>
            <a:r>
              <a:rPr lang="en-US" sz="1400" b="1" kern="0" dirty="0" smtClean="0">
                <a:solidFill>
                  <a:srgbClr val="002060"/>
                </a:solidFill>
                <a:cs typeface="Arial"/>
                <a:sym typeface="Arial"/>
              </a:rPr>
              <a:t>Prepared By: </a:t>
            </a:r>
            <a:r>
              <a:rPr lang="en-US" sz="1400" kern="0" dirty="0" err="1" smtClean="0">
                <a:solidFill>
                  <a:srgbClr val="000000"/>
                </a:solidFill>
                <a:cs typeface="Arial"/>
                <a:sym typeface="Arial"/>
              </a:rPr>
              <a:t>Treepie</a:t>
            </a:r>
            <a:r>
              <a:rPr lang="en-US" sz="1400" kern="0" dirty="0" smtClean="0">
                <a:solidFill>
                  <a:srgbClr val="000000"/>
                </a:solidFill>
                <a:cs typeface="Arial"/>
                <a:sym typeface="Arial"/>
              </a:rPr>
              <a:t> Computing team</a:t>
            </a:r>
          </a:p>
          <a:p>
            <a:r>
              <a:rPr lang="en-US" sz="1400" b="1" kern="0" dirty="0" smtClean="0">
                <a:solidFill>
                  <a:srgbClr val="000000"/>
                </a:solidFill>
                <a:cs typeface="Arial"/>
                <a:sym typeface="Arial"/>
              </a:rPr>
              <a:t>Contact person: </a:t>
            </a:r>
            <a:r>
              <a:rPr lang="en-US" sz="1400" kern="0" dirty="0" smtClean="0">
                <a:solidFill>
                  <a:srgbClr val="000000"/>
                </a:solidFill>
                <a:cs typeface="Arial"/>
                <a:sym typeface="Arial"/>
              </a:rPr>
              <a:t>Dr. </a:t>
            </a:r>
            <a:r>
              <a:rPr lang="en-US" sz="1400" kern="0" dirty="0" err="1" smtClean="0">
                <a:solidFill>
                  <a:srgbClr val="000000"/>
                </a:solidFill>
                <a:cs typeface="Arial"/>
                <a:sym typeface="Arial"/>
              </a:rPr>
              <a:t>Amit</a:t>
            </a:r>
            <a:r>
              <a:rPr lang="en-US" sz="1400" kern="0" dirty="0" smtClean="0">
                <a:solidFill>
                  <a:srgbClr val="000000"/>
                </a:solidFill>
                <a:cs typeface="Arial"/>
                <a:sym typeface="Arial"/>
              </a:rPr>
              <a:t> Bhatt</a:t>
            </a:r>
          </a:p>
          <a:p>
            <a:r>
              <a:rPr lang="en-US" sz="1400" kern="0" dirty="0">
                <a:solidFill>
                  <a:srgbClr val="000000"/>
                </a:solidFill>
                <a:cs typeface="Arial"/>
                <a:sym typeface="Arial"/>
              </a:rPr>
              <a:t> </a:t>
            </a:r>
            <a:r>
              <a:rPr lang="en-US" sz="1400" kern="0" dirty="0" smtClean="0">
                <a:solidFill>
                  <a:srgbClr val="000000"/>
                </a:solidFill>
                <a:cs typeface="Arial"/>
                <a:sym typeface="Arial"/>
              </a:rPr>
              <a:t>                          treepie.computing@gmail.com</a:t>
            </a:r>
            <a:endParaRPr lang="en-US" sz="1400" kern="0" dirty="0">
              <a:solidFill>
                <a:srgbClr val="000000"/>
              </a:solidFill>
              <a:cs typeface="Arial"/>
              <a:sym typeface="Aria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1260" y="177810"/>
            <a:ext cx="1530340" cy="1920159"/>
          </a:xfrm>
          <a:prstGeom prst="rect">
            <a:avLst/>
          </a:prstGeom>
        </p:spPr>
      </p:pic>
    </p:spTree>
    <p:extLst>
      <p:ext uri="{BB962C8B-B14F-4D97-AF65-F5344CB8AC3E}">
        <p14:creationId xmlns:p14="http://schemas.microsoft.com/office/powerpoint/2010/main" val="330487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77800"/>
            <a:ext cx="8520600" cy="711200"/>
          </a:xfrm>
        </p:spPr>
        <p:txBody>
          <a:bodyPr/>
          <a:lstStyle/>
          <a:p>
            <a:r>
              <a:rPr lang="en-US" sz="2400" b="1" dirty="0" smtClean="0">
                <a:solidFill>
                  <a:srgbClr val="002060"/>
                </a:solidFill>
              </a:rPr>
              <a:t>Problem Definition</a:t>
            </a:r>
            <a:endParaRPr lang="en-US" sz="2400" b="1" dirty="0">
              <a:solidFill>
                <a:srgbClr val="002060"/>
              </a:solidFill>
            </a:endParaRPr>
          </a:p>
        </p:txBody>
      </p:sp>
      <p:sp>
        <p:nvSpPr>
          <p:cNvPr id="4" name="Text Placeholder 3"/>
          <p:cNvSpPr>
            <a:spLocks noGrp="1"/>
          </p:cNvSpPr>
          <p:nvPr>
            <p:ph type="body" idx="1"/>
          </p:nvPr>
        </p:nvSpPr>
        <p:spPr>
          <a:xfrm>
            <a:off x="311700" y="1092207"/>
            <a:ext cx="8520600" cy="4999633"/>
          </a:xfrm>
        </p:spPr>
        <p:txBody>
          <a:bodyPr/>
          <a:lstStyle/>
          <a:p>
            <a:pPr marL="285750" indent="-285750">
              <a:buFont typeface="Arial" pitchFamily="34" charset="0"/>
              <a:buChar char="•"/>
            </a:pPr>
            <a:r>
              <a:rPr lang="en-US" dirty="0" smtClean="0"/>
              <a:t>To create a self initializing,  dynamically expandable, fault tolerant and decentralized cluster which could be used for the automobile segment among other possibilities for parallel computation (HPC)</a:t>
            </a:r>
          </a:p>
          <a:p>
            <a:r>
              <a:rPr lang="en-US" sz="2000" b="1" dirty="0" smtClean="0">
                <a:solidFill>
                  <a:srgbClr val="002060"/>
                </a:solidFill>
              </a:rPr>
              <a:t>Goal</a:t>
            </a:r>
          </a:p>
          <a:p>
            <a:pPr marL="285750" indent="-285750">
              <a:buFont typeface="Arial" pitchFamily="34" charset="0"/>
              <a:buChar char="•"/>
            </a:pPr>
            <a:r>
              <a:rPr lang="en-US" dirty="0" smtClean="0"/>
              <a:t>To create an automated system to form a cluster with minimum manual intervention.</a:t>
            </a:r>
          </a:p>
          <a:p>
            <a:pPr marL="285750" indent="-285750">
              <a:buFont typeface="Arial" pitchFamily="34" charset="0"/>
              <a:buChar char="•"/>
            </a:pPr>
            <a:r>
              <a:rPr lang="en-US" dirty="0" smtClean="0"/>
              <a:t>All boards are capable of becoming a master or slave depending upon the requirement.</a:t>
            </a:r>
            <a:r>
              <a:rPr lang="en-US" dirty="0"/>
              <a:t> </a:t>
            </a:r>
            <a:r>
              <a:rPr lang="en-US" dirty="0" smtClean="0"/>
              <a:t>Any board can become a master by temporarily acquiring services of other boards as slaves depending on its workload. </a:t>
            </a:r>
          </a:p>
          <a:p>
            <a:pPr marL="285750" indent="-285750">
              <a:buFont typeface="Arial" pitchFamily="34" charset="0"/>
              <a:buChar char="•"/>
            </a:pPr>
            <a:r>
              <a:rPr lang="en-US" dirty="0" smtClean="0"/>
              <a:t>Allow any board to reserve a certain number of cores for native processes and the rest of the cores would be available for usage by other master boards</a:t>
            </a:r>
          </a:p>
          <a:p>
            <a:pPr marL="285750" indent="-285750">
              <a:buFont typeface="Arial" pitchFamily="34" charset="0"/>
              <a:buChar char="•"/>
            </a:pPr>
            <a:r>
              <a:rPr lang="en-US" dirty="0" smtClean="0"/>
              <a:t>Cluster to be fault tolerant to any malfunction in a board</a:t>
            </a:r>
          </a:p>
          <a:p>
            <a:pPr marL="285750" indent="-285750">
              <a:buFont typeface="Arial" pitchFamily="34" charset="0"/>
              <a:buChar char="•"/>
            </a:pPr>
            <a:endParaRPr lang="en-US" sz="1400" dirty="0" smtClean="0"/>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marL="285750" lvl="1" indent="-285750">
              <a:buFont typeface="Arial" pitchFamily="34" charset="0"/>
              <a:buChar char="•"/>
            </a:pPr>
            <a:endParaRPr lang="en-US" dirty="0" smtClean="0"/>
          </a:p>
          <a:p>
            <a:pPr lvl="1">
              <a:buClrTx/>
            </a:pPr>
            <a:endParaRPr lang="en-US" dirty="0" smtClean="0"/>
          </a:p>
          <a:p>
            <a:pPr marL="285750" indent="-285750">
              <a:buFont typeface="Arial" pitchFamily="34" charset="0"/>
              <a:buChar char="•"/>
            </a:pPr>
            <a:endParaRPr lang="en-US" dirty="0" smtClean="0"/>
          </a:p>
          <a:p>
            <a:pPr lvl="1"/>
            <a:endParaRPr lang="en-US" dirty="0"/>
          </a:p>
        </p:txBody>
      </p:sp>
    </p:spTree>
    <p:extLst>
      <p:ext uri="{BB962C8B-B14F-4D97-AF65-F5344CB8AC3E}">
        <p14:creationId xmlns:p14="http://schemas.microsoft.com/office/powerpoint/2010/main" val="99684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81000" y="177800"/>
            <a:ext cx="8520600" cy="763600"/>
          </a:xfrm>
          <a:prstGeom prst="rect">
            <a:avLst/>
          </a:prstGeom>
        </p:spPr>
        <p:txBody>
          <a:bodyPr lIns="91425" tIns="91425" rIns="91425" bIns="91425" anchor="t" anchorCtr="0">
            <a:noAutofit/>
          </a:bodyPr>
          <a:lstStyle/>
          <a:p>
            <a:pPr lvl="0">
              <a:spcBef>
                <a:spcPts val="0"/>
              </a:spcBef>
              <a:buNone/>
            </a:pPr>
            <a:r>
              <a:rPr lang="en-US" sz="2400" b="1" dirty="0" smtClean="0">
                <a:solidFill>
                  <a:srgbClr val="002060"/>
                </a:solidFill>
              </a:rPr>
              <a:t>Basic Structure</a:t>
            </a:r>
            <a:endParaRPr sz="2400" b="1" dirty="0">
              <a:solidFill>
                <a:srgbClr val="002060"/>
              </a:solidFill>
            </a:endParaRPr>
          </a:p>
        </p:txBody>
      </p:sp>
      <p:pic>
        <p:nvPicPr>
          <p:cNvPr id="93" name="Shape 93" descr="Basic Structure.png"/>
          <p:cNvPicPr preferRelativeResize="0"/>
          <p:nvPr/>
        </p:nvPicPr>
        <p:blipFill>
          <a:blip r:embed="rId3">
            <a:alphaModFix/>
          </a:blip>
          <a:stretch>
            <a:fillRect/>
          </a:stretch>
        </p:blipFill>
        <p:spPr>
          <a:xfrm>
            <a:off x="457200" y="1905000"/>
            <a:ext cx="3810000" cy="4368800"/>
          </a:xfrm>
          <a:prstGeom prst="rect">
            <a:avLst/>
          </a:prstGeom>
          <a:noFill/>
          <a:ln>
            <a:noFill/>
          </a:ln>
        </p:spPr>
      </p:pic>
      <p:sp>
        <p:nvSpPr>
          <p:cNvPr id="4" name="TextBox 3"/>
          <p:cNvSpPr txBox="1"/>
          <p:nvPr/>
        </p:nvSpPr>
        <p:spPr>
          <a:xfrm>
            <a:off x="4419600" y="1505301"/>
            <a:ext cx="4191000" cy="3539430"/>
          </a:xfrm>
          <a:prstGeom prst="rect">
            <a:avLst/>
          </a:prstGeom>
          <a:noFill/>
        </p:spPr>
        <p:txBody>
          <a:bodyPr wrap="square" rtlCol="0">
            <a:spAutoFit/>
          </a:bodyPr>
          <a:lstStyle/>
          <a:p>
            <a:pPr marL="514350" indent="-285750">
              <a:buFont typeface="Arial" pitchFamily="34" charset="0"/>
              <a:buChar char="•"/>
            </a:pPr>
            <a:r>
              <a:rPr lang="en-GB" sz="1600" b="1" kern="0" dirty="0" smtClean="0">
                <a:solidFill>
                  <a:srgbClr val="000000"/>
                </a:solidFill>
                <a:cs typeface="Arial"/>
                <a:sym typeface="Arial"/>
              </a:rPr>
              <a:t>Server </a:t>
            </a:r>
            <a:r>
              <a:rPr lang="en-GB" sz="1600" b="1" kern="0" dirty="0">
                <a:solidFill>
                  <a:srgbClr val="000000"/>
                </a:solidFill>
                <a:cs typeface="Arial"/>
                <a:sym typeface="Arial"/>
              </a:rPr>
              <a:t>board:</a:t>
            </a:r>
            <a:r>
              <a:rPr lang="en-GB" sz="1600" kern="0" dirty="0">
                <a:solidFill>
                  <a:srgbClr val="000000"/>
                </a:solidFill>
                <a:cs typeface="Arial"/>
                <a:sym typeface="Arial"/>
              </a:rPr>
              <a:t> The board which is set up when cluster is initialised. Takes care of distributed locking system, file mounting on the cluster and runs a server on a port to carry out essential tasks such as fault tolerance, essential communication with other boards </a:t>
            </a:r>
            <a:r>
              <a:rPr lang="en-GB" sz="1600" kern="0" dirty="0" smtClean="0">
                <a:solidFill>
                  <a:srgbClr val="000000"/>
                </a:solidFill>
                <a:cs typeface="Arial"/>
                <a:sym typeface="Arial"/>
              </a:rPr>
              <a:t>etc.</a:t>
            </a:r>
          </a:p>
          <a:p>
            <a:pPr marL="228600"/>
            <a:endParaRPr lang="en-GB" sz="1600" kern="0" dirty="0">
              <a:solidFill>
                <a:srgbClr val="000000"/>
              </a:solidFill>
              <a:cs typeface="Arial"/>
              <a:sym typeface="Arial"/>
            </a:endParaRPr>
          </a:p>
          <a:p>
            <a:pPr marL="514350" indent="-285750">
              <a:buFont typeface="Arial" pitchFamily="34" charset="0"/>
              <a:buChar char="•"/>
            </a:pPr>
            <a:r>
              <a:rPr lang="en-GB" sz="1600" b="1" kern="0" dirty="0">
                <a:solidFill>
                  <a:srgbClr val="000000"/>
                </a:solidFill>
                <a:cs typeface="Arial"/>
                <a:sym typeface="Arial"/>
              </a:rPr>
              <a:t>Master board:</a:t>
            </a:r>
            <a:r>
              <a:rPr lang="en-GB" sz="1600" kern="0" dirty="0">
                <a:solidFill>
                  <a:srgbClr val="000000"/>
                </a:solidFill>
                <a:cs typeface="Arial"/>
                <a:sym typeface="Arial"/>
              </a:rPr>
              <a:t> Any board which wishes to run its process on the cluster</a:t>
            </a:r>
            <a:r>
              <a:rPr lang="en-GB" sz="1600" kern="0" dirty="0" smtClean="0">
                <a:solidFill>
                  <a:srgbClr val="000000"/>
                </a:solidFill>
                <a:cs typeface="Arial"/>
                <a:sym typeface="Arial"/>
              </a:rPr>
              <a:t>.</a:t>
            </a:r>
          </a:p>
          <a:p>
            <a:pPr marL="228600"/>
            <a:endParaRPr lang="en-GB" sz="1600" kern="0" dirty="0">
              <a:solidFill>
                <a:srgbClr val="000000"/>
              </a:solidFill>
              <a:cs typeface="Arial"/>
              <a:sym typeface="Arial"/>
            </a:endParaRPr>
          </a:p>
          <a:p>
            <a:pPr marL="514350" indent="-285750">
              <a:buFont typeface="Arial" pitchFamily="34" charset="0"/>
              <a:buChar char="•"/>
            </a:pPr>
            <a:r>
              <a:rPr lang="en-GB" sz="1600" b="1" kern="0" dirty="0">
                <a:solidFill>
                  <a:srgbClr val="000000"/>
                </a:solidFill>
                <a:cs typeface="Arial"/>
                <a:sym typeface="Arial"/>
              </a:rPr>
              <a:t>Slave:</a:t>
            </a:r>
            <a:r>
              <a:rPr lang="en-GB" sz="1600" kern="0" dirty="0">
                <a:solidFill>
                  <a:srgbClr val="000000"/>
                </a:solidFill>
                <a:cs typeface="Arial"/>
                <a:sym typeface="Arial"/>
              </a:rPr>
              <a:t> Any board which is used by a master board to run it’s process.</a:t>
            </a:r>
            <a:endParaRPr lang="en-US" sz="1600" kern="0" dirty="0">
              <a:solidFill>
                <a:srgbClr val="000000"/>
              </a:solidFill>
              <a:cs typeface="Arial"/>
              <a:sym typeface="Arial"/>
            </a:endParaRPr>
          </a:p>
        </p:txBody>
      </p:sp>
    </p:spTree>
    <p:extLst>
      <p:ext uri="{BB962C8B-B14F-4D97-AF65-F5344CB8AC3E}">
        <p14:creationId xmlns:p14="http://schemas.microsoft.com/office/powerpoint/2010/main" val="102014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7800"/>
            <a:ext cx="8520600" cy="763600"/>
          </a:xfrm>
        </p:spPr>
        <p:txBody>
          <a:bodyPr/>
          <a:lstStyle/>
          <a:p>
            <a:r>
              <a:rPr lang="en-US" sz="2400" b="1" dirty="0" smtClean="0">
                <a:solidFill>
                  <a:srgbClr val="002060"/>
                </a:solidFill>
              </a:rPr>
              <a:t>Pre-requisites </a:t>
            </a:r>
            <a:endParaRPr lang="en-US" sz="2400" b="1" dirty="0">
              <a:solidFill>
                <a:srgbClr val="002060"/>
              </a:solidFill>
            </a:endParaRPr>
          </a:p>
        </p:txBody>
      </p:sp>
      <p:sp>
        <p:nvSpPr>
          <p:cNvPr id="3" name="Text Placeholder 2"/>
          <p:cNvSpPr>
            <a:spLocks noGrp="1"/>
          </p:cNvSpPr>
          <p:nvPr>
            <p:ph type="body" idx="1"/>
          </p:nvPr>
        </p:nvSpPr>
        <p:spPr/>
        <p:txBody>
          <a:bodyPr/>
          <a:lstStyle/>
          <a:p>
            <a:pPr>
              <a:spcAft>
                <a:spcPts val="0"/>
              </a:spcAft>
            </a:pPr>
            <a:endParaRPr lang="en-US" dirty="0"/>
          </a:p>
          <a:p>
            <a:pPr>
              <a:spcAft>
                <a:spcPts val="0"/>
              </a:spcAft>
            </a:pPr>
            <a:r>
              <a:rPr lang="en-US" dirty="0" smtClean="0">
                <a:solidFill>
                  <a:srgbClr val="FF0000"/>
                </a:solidFill>
              </a:rPr>
              <a:t>General Requirements</a:t>
            </a:r>
            <a:endParaRPr lang="en-US" dirty="0">
              <a:solidFill>
                <a:srgbClr val="FF0000"/>
              </a:solidFill>
            </a:endParaRPr>
          </a:p>
          <a:p>
            <a:pPr marL="285750" indent="-285750">
              <a:spcAft>
                <a:spcPts val="0"/>
              </a:spcAft>
              <a:buFont typeface="Arial" pitchFamily="34" charset="0"/>
              <a:buChar char="•"/>
            </a:pPr>
            <a:r>
              <a:rPr lang="en-US" dirty="0" err="1">
                <a:solidFill>
                  <a:schemeClr val="tx1"/>
                </a:solidFill>
              </a:rPr>
              <a:t>Linaro</a:t>
            </a:r>
            <a:endParaRPr lang="en-US" dirty="0">
              <a:solidFill>
                <a:schemeClr val="tx1"/>
              </a:solidFill>
            </a:endParaRPr>
          </a:p>
          <a:p>
            <a:pPr marL="285750" indent="-285750">
              <a:spcAft>
                <a:spcPts val="0"/>
              </a:spcAft>
              <a:buFont typeface="Arial" pitchFamily="34" charset="0"/>
              <a:buChar char="•"/>
            </a:pPr>
            <a:r>
              <a:rPr lang="en-US" dirty="0" err="1">
                <a:solidFill>
                  <a:schemeClr val="tx1"/>
                </a:solidFill>
              </a:rPr>
              <a:t>OpenSSH</a:t>
            </a:r>
            <a:r>
              <a:rPr lang="en-US" dirty="0">
                <a:solidFill>
                  <a:schemeClr val="tx1"/>
                </a:solidFill>
              </a:rPr>
              <a:t> server and client</a:t>
            </a:r>
          </a:p>
          <a:p>
            <a:pPr marL="285750" indent="-285750">
              <a:spcAft>
                <a:spcPts val="0"/>
              </a:spcAft>
              <a:buFont typeface="Arial" pitchFamily="34" charset="0"/>
              <a:buChar char="•"/>
            </a:pPr>
            <a:r>
              <a:rPr lang="en-US" dirty="0">
                <a:solidFill>
                  <a:schemeClr val="tx1"/>
                </a:solidFill>
              </a:rPr>
              <a:t>Python </a:t>
            </a:r>
            <a:r>
              <a:rPr lang="en-US" dirty="0" smtClean="0">
                <a:solidFill>
                  <a:schemeClr val="tx1"/>
                </a:solidFill>
              </a:rPr>
              <a:t>2.7</a:t>
            </a:r>
          </a:p>
          <a:p>
            <a:pPr marL="285750" indent="-285750">
              <a:spcAft>
                <a:spcPts val="0"/>
              </a:spcAft>
              <a:buFont typeface="Arial" pitchFamily="34" charset="0"/>
              <a:buChar char="•"/>
            </a:pPr>
            <a:r>
              <a:rPr lang="en-US" dirty="0" smtClean="0">
                <a:solidFill>
                  <a:schemeClr val="tx1"/>
                </a:solidFill>
              </a:rPr>
              <a:t>An account with common username and password in all boards</a:t>
            </a:r>
          </a:p>
          <a:p>
            <a:pPr>
              <a:spcAft>
                <a:spcPts val="0"/>
              </a:spcAft>
            </a:pPr>
            <a:endParaRPr lang="en-US" dirty="0" smtClean="0">
              <a:solidFill>
                <a:schemeClr val="tx1"/>
              </a:solidFill>
            </a:endParaRPr>
          </a:p>
          <a:p>
            <a:pPr>
              <a:spcAft>
                <a:spcPts val="0"/>
              </a:spcAft>
            </a:pPr>
            <a:r>
              <a:rPr lang="en-US" dirty="0">
                <a:solidFill>
                  <a:srgbClr val="FF0000"/>
                </a:solidFill>
              </a:rPr>
              <a:t>Additional Requirement in Server Board </a:t>
            </a:r>
          </a:p>
          <a:p>
            <a:pPr marL="285750" indent="-285750">
              <a:spcAft>
                <a:spcPts val="0"/>
              </a:spcAft>
              <a:buFont typeface="Arial" pitchFamily="34" charset="0"/>
              <a:buChar char="•"/>
            </a:pPr>
            <a:r>
              <a:rPr lang="en-US" dirty="0" smtClean="0">
                <a:solidFill>
                  <a:schemeClr val="tx1"/>
                </a:solidFill>
              </a:rPr>
              <a:t>NFS </a:t>
            </a:r>
            <a:r>
              <a:rPr lang="en-US" dirty="0">
                <a:solidFill>
                  <a:schemeClr val="tx1"/>
                </a:solidFill>
              </a:rPr>
              <a:t>share support in kernel</a:t>
            </a:r>
          </a:p>
          <a:p>
            <a:pPr>
              <a:spcAft>
                <a:spcPts val="0"/>
              </a:spcAft>
            </a:pPr>
            <a:endParaRPr lang="en-US" dirty="0">
              <a:solidFill>
                <a:schemeClr val="tx1"/>
              </a:solidFill>
            </a:endParaRPr>
          </a:p>
          <a:p>
            <a:pPr marL="285750" indent="-285750">
              <a:buFont typeface="Arial" pitchFamily="34" charset="0"/>
              <a:buChar char="•"/>
            </a:pPr>
            <a:endParaRPr lang="en-US" dirty="0">
              <a:solidFill>
                <a:schemeClr val="tx1"/>
              </a:solidFill>
            </a:endParaRPr>
          </a:p>
          <a:p>
            <a:pPr marL="285750" indent="-285750">
              <a:buFont typeface="Arial" pitchFamily="34" charset="0"/>
              <a:buChar char="•"/>
            </a:pPr>
            <a:endParaRPr lang="en-US" dirty="0">
              <a:solidFill>
                <a:schemeClr val="tx1"/>
              </a:solidFill>
            </a:endParaRPr>
          </a:p>
          <a:p>
            <a:endParaRPr lang="en-US" dirty="0"/>
          </a:p>
        </p:txBody>
      </p:sp>
    </p:spTree>
    <p:extLst>
      <p:ext uri="{BB962C8B-B14F-4D97-AF65-F5344CB8AC3E}">
        <p14:creationId xmlns:p14="http://schemas.microsoft.com/office/powerpoint/2010/main" val="681259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2979</TotalTime>
  <Words>1355</Words>
  <Application>Microsoft Office PowerPoint</Application>
  <PresentationFormat>On-screen Show (4:3)</PresentationFormat>
  <Paragraphs>133</Paragraphs>
  <Slides>31</Slides>
  <Notes>11</Notes>
  <HiddenSlides>0</HiddenSlides>
  <MMClips>0</MMClips>
  <ScaleCrop>false</ScaleCrop>
  <HeadingPairs>
    <vt:vector size="4" baseType="variant">
      <vt:variant>
        <vt:lpstr>Theme</vt:lpstr>
      </vt:variant>
      <vt:variant>
        <vt:i4>5</vt:i4>
      </vt:variant>
      <vt:variant>
        <vt:lpstr>Slide Titles</vt:lpstr>
      </vt:variant>
      <vt:variant>
        <vt:i4>31</vt:i4>
      </vt:variant>
    </vt:vector>
  </HeadingPairs>
  <TitlesOfParts>
    <vt:vector size="36" baseType="lpstr">
      <vt:lpstr>Office Theme</vt:lpstr>
      <vt:lpstr>simple-light-2</vt:lpstr>
      <vt:lpstr>1_simple-light-2</vt:lpstr>
      <vt:lpstr>1_Office Theme</vt:lpstr>
      <vt:lpstr>2_Office Theme</vt:lpstr>
      <vt:lpstr>Machine Learning on ARM processors</vt:lpstr>
      <vt:lpstr>Machine Learning (ML) on a budget</vt:lpstr>
      <vt:lpstr>Edge devices and their power budgets</vt:lpstr>
      <vt:lpstr>Edge Devices</vt:lpstr>
      <vt:lpstr>Can ARM architecture based processors be the solution?</vt:lpstr>
      <vt:lpstr>Self Initializing, Dynamically expandable &amp; Fault tolerant cluster For Parallel processing </vt:lpstr>
      <vt:lpstr>Problem Definition</vt:lpstr>
      <vt:lpstr>Basic Structure</vt:lpstr>
      <vt:lpstr>Pre-requisites </vt:lpstr>
      <vt:lpstr>Workflow</vt:lpstr>
      <vt:lpstr>PowerPoint Presentation</vt:lpstr>
      <vt:lpstr>PowerPoint Presentation</vt:lpstr>
      <vt:lpstr>Depiction of a cluster</vt:lpstr>
      <vt:lpstr>Benchmarking (Compute Intensive Tasks)  across Multiple Boards</vt:lpstr>
      <vt:lpstr>HPL benchmark with 6 board setup (N = 10000, NB = 24)</vt:lpstr>
      <vt:lpstr>PowerPoint Presentation</vt:lpstr>
      <vt:lpstr>A mechanism for fault tolerance</vt:lpstr>
      <vt:lpstr>A mechanism for fault tolerance(cont.)</vt:lpstr>
      <vt:lpstr>PowerPoint Presentation</vt:lpstr>
      <vt:lpstr>Core reservation for native processes</vt:lpstr>
      <vt:lpstr>Product Visualization</vt:lpstr>
      <vt:lpstr>Edge devices and their power budgets</vt:lpstr>
      <vt:lpstr>What about devices which requires “little intelligence”?</vt:lpstr>
      <vt:lpstr>Matching NN models with performance and  memory constraints </vt:lpstr>
      <vt:lpstr>ARM Helium technology (Feb 20th, 2019)</vt:lpstr>
      <vt:lpstr>ML and Signal Processing in the same core</vt:lpstr>
      <vt:lpstr>ML flow for Cortex M processors </vt:lpstr>
      <vt:lpstr>A clearer picture</vt:lpstr>
      <vt:lpstr>Cortex-M with Vector extension (MVE)</vt:lpstr>
      <vt:lpstr>Conclusion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to Setup DAIICT as an Anchor Institute</dc:title>
  <dc:creator>Amit Bhatt</dc:creator>
  <cp:lastModifiedBy>Amit</cp:lastModifiedBy>
  <cp:revision>66</cp:revision>
  <cp:lastPrinted>2017-09-08T04:54:36Z</cp:lastPrinted>
  <dcterms:created xsi:type="dcterms:W3CDTF">2016-05-07T10:38:35Z</dcterms:created>
  <dcterms:modified xsi:type="dcterms:W3CDTF">2019-04-03T09:39:54Z</dcterms:modified>
</cp:coreProperties>
</file>