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5" r:id="rId4"/>
  </p:sldMasterIdLst>
  <p:notesMasterIdLst>
    <p:notesMasterId r:id="rId54"/>
  </p:notesMasterIdLst>
  <p:sldIdLst>
    <p:sldId id="256"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297" r:id="rId19"/>
    <p:sldId id="298" r:id="rId20"/>
    <p:sldId id="317" r:id="rId21"/>
    <p:sldId id="300" r:id="rId22"/>
    <p:sldId id="301" r:id="rId23"/>
    <p:sldId id="302" r:id="rId24"/>
    <p:sldId id="303" r:id="rId25"/>
    <p:sldId id="276" r:id="rId26"/>
    <p:sldId id="277" r:id="rId27"/>
    <p:sldId id="296" r:id="rId28"/>
    <p:sldId id="261" r:id="rId29"/>
    <p:sldId id="270" r:id="rId30"/>
    <p:sldId id="272" r:id="rId31"/>
    <p:sldId id="266" r:id="rId32"/>
    <p:sldId id="271" r:id="rId33"/>
    <p:sldId id="269" r:id="rId34"/>
    <p:sldId id="268" r:id="rId35"/>
    <p:sldId id="274"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390" autoAdjust="0"/>
  </p:normalViewPr>
  <p:slideViewPr>
    <p:cSldViewPr>
      <p:cViewPr varScale="1">
        <p:scale>
          <a:sx n="71" d="100"/>
          <a:sy n="71"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68"/>
      <c:rotY val="20"/>
      <c:depthPercent val="100"/>
      <c:rAngAx val="1"/>
    </c:view3D>
    <c:floor>
      <c:thickness val="0"/>
      <c:spPr>
        <a:noFill/>
        <a:ln w="9525">
          <a:noFill/>
        </a:ln>
      </c:spPr>
    </c:floor>
    <c:sideWall>
      <c:thickness val="0"/>
      <c:spPr>
        <a:solidFill>
          <a:srgbClr val="C0C0C0"/>
        </a:solidFill>
        <a:ln w="12700">
          <a:solidFill>
            <a:srgbClr val="808080"/>
          </a:solidFill>
          <a:prstDash val="solid"/>
        </a:ln>
      </c:spPr>
    </c:sideWall>
    <c:backWall>
      <c:thickness val="0"/>
      <c:spPr>
        <a:solidFill>
          <a:srgbClr val="C0C0C0"/>
        </a:solidFill>
        <a:ln w="12700">
          <a:solidFill>
            <a:srgbClr val="808080"/>
          </a:solidFill>
          <a:prstDash val="solid"/>
        </a:ln>
      </c:spPr>
    </c:backWall>
    <c:plotArea>
      <c:layout>
        <c:manualLayout>
          <c:layoutTarget val="inner"/>
          <c:xMode val="edge"/>
          <c:yMode val="edge"/>
          <c:x val="0.28608582574772506"/>
          <c:y val="1.7045454545454586E-2"/>
          <c:w val="0.67360208062419025"/>
          <c:h val="0.86174242424242464"/>
        </c:manualLayout>
      </c:layout>
      <c:bar3DChart>
        <c:barDir val="col"/>
        <c:grouping val="clustered"/>
        <c:varyColors val="0"/>
        <c:ser>
          <c:idx val="0"/>
          <c:order val="0"/>
          <c:tx>
            <c:strRef>
              <c:f>Sheet1!$B$1</c:f>
              <c:strCache>
                <c:ptCount val="1"/>
                <c:pt idx="0">
                  <c:v>ARM7TDMI-S</c:v>
                </c:pt>
              </c:strCache>
            </c:strRef>
          </c:tx>
          <c:spPr>
            <a:solidFill>
              <a:srgbClr val="9999FF"/>
            </a:solidFill>
            <a:ln w="10688">
              <a:solidFill>
                <a:srgbClr val="000000"/>
              </a:solidFill>
              <a:prstDash val="solid"/>
            </a:ln>
          </c:spPr>
          <c:invertIfNegative val="0"/>
          <c:dLbls>
            <c:delete val="1"/>
          </c:dLbls>
          <c:val>
            <c:numRef>
              <c:f>Sheet1!$B$2</c:f>
              <c:numCache>
                <c:formatCode>General</c:formatCode>
                <c:ptCount val="1"/>
                <c:pt idx="0">
                  <c:v>184</c:v>
                </c:pt>
              </c:numCache>
            </c:numRef>
          </c:val>
        </c:ser>
        <c:ser>
          <c:idx val="1"/>
          <c:order val="1"/>
          <c:tx>
            <c:strRef>
              <c:f>Sheet1!$C$1</c:f>
              <c:strCache>
                <c:ptCount val="1"/>
                <c:pt idx="0">
                  <c:v>ARM920T</c:v>
                </c:pt>
              </c:strCache>
            </c:strRef>
          </c:tx>
          <c:spPr>
            <a:solidFill>
              <a:srgbClr val="993366"/>
            </a:solidFill>
            <a:ln w="10688">
              <a:solidFill>
                <a:srgbClr val="000000"/>
              </a:solidFill>
              <a:prstDash val="solid"/>
            </a:ln>
          </c:spPr>
          <c:invertIfNegative val="0"/>
          <c:dLbls>
            <c:delete val="1"/>
          </c:dLbls>
          <c:val>
            <c:numRef>
              <c:f>Sheet1!$C$2</c:f>
              <c:numCache>
                <c:formatCode>General</c:formatCode>
                <c:ptCount val="1"/>
                <c:pt idx="0">
                  <c:v>250</c:v>
                </c:pt>
              </c:numCache>
            </c:numRef>
          </c:val>
        </c:ser>
        <c:ser>
          <c:idx val="2"/>
          <c:order val="2"/>
          <c:tx>
            <c:strRef>
              <c:f>Sheet1!$D$1</c:f>
              <c:strCache>
                <c:ptCount val="1"/>
                <c:pt idx="0">
                  <c:v>ARM926EJ-S</c:v>
                </c:pt>
              </c:strCache>
            </c:strRef>
          </c:tx>
          <c:spPr>
            <a:solidFill>
              <a:srgbClr val="FFFFCC"/>
            </a:solidFill>
            <a:ln w="10688">
              <a:solidFill>
                <a:srgbClr val="000000"/>
              </a:solidFill>
              <a:prstDash val="solid"/>
            </a:ln>
          </c:spPr>
          <c:invertIfNegative val="0"/>
          <c:dLbls>
            <c:delete val="1"/>
          </c:dLbls>
          <c:val>
            <c:numRef>
              <c:f>Sheet1!$D$2</c:f>
              <c:numCache>
                <c:formatCode>General</c:formatCode>
                <c:ptCount val="1"/>
                <c:pt idx="0">
                  <c:v>470</c:v>
                </c:pt>
              </c:numCache>
            </c:numRef>
          </c:val>
        </c:ser>
        <c:ser>
          <c:idx val="3"/>
          <c:order val="3"/>
          <c:tx>
            <c:strRef>
              <c:f>Sheet1!$E$1</c:f>
              <c:strCache>
                <c:ptCount val="1"/>
                <c:pt idx="0">
                  <c:v>ARM1026EJ-S</c:v>
                </c:pt>
              </c:strCache>
            </c:strRef>
          </c:tx>
          <c:spPr>
            <a:solidFill>
              <a:srgbClr val="CCFFFF"/>
            </a:solidFill>
            <a:ln w="10688">
              <a:solidFill>
                <a:srgbClr val="000000"/>
              </a:solidFill>
              <a:prstDash val="solid"/>
            </a:ln>
          </c:spPr>
          <c:invertIfNegative val="0"/>
          <c:dLbls>
            <c:delete val="1"/>
          </c:dLbls>
          <c:val>
            <c:numRef>
              <c:f>Sheet1!$E$2</c:f>
              <c:numCache>
                <c:formatCode>General</c:formatCode>
                <c:ptCount val="1"/>
                <c:pt idx="0">
                  <c:v>540</c:v>
                </c:pt>
              </c:numCache>
            </c:numRef>
          </c:val>
        </c:ser>
        <c:ser>
          <c:idx val="4"/>
          <c:order val="4"/>
          <c:tx>
            <c:strRef>
              <c:f>Sheet1!$F$1</c:f>
              <c:strCache>
                <c:ptCount val="1"/>
                <c:pt idx="0">
                  <c:v>ARM1136J-S</c:v>
                </c:pt>
              </c:strCache>
            </c:strRef>
          </c:tx>
          <c:spPr>
            <a:solidFill>
              <a:srgbClr val="660066"/>
            </a:solidFill>
            <a:ln w="10688">
              <a:solidFill>
                <a:srgbClr val="000000"/>
              </a:solidFill>
              <a:prstDash val="solid"/>
            </a:ln>
          </c:spPr>
          <c:invertIfNegative val="0"/>
          <c:dLbls>
            <c:delete val="1"/>
          </c:dLbls>
          <c:val>
            <c:numRef>
              <c:f>Sheet1!$F$2</c:f>
              <c:numCache>
                <c:formatCode>General</c:formatCode>
                <c:ptCount val="1"/>
                <c:pt idx="0">
                  <c:v>610</c:v>
                </c:pt>
              </c:numCache>
            </c:numRef>
          </c:val>
        </c:ser>
        <c:ser>
          <c:idx val="5"/>
          <c:order val="5"/>
          <c:tx>
            <c:strRef>
              <c:f>Sheet1!$G$1</c:f>
              <c:strCache>
                <c:ptCount val="1"/>
                <c:pt idx="0">
                  <c:v>ARM1176JZ-S</c:v>
                </c:pt>
              </c:strCache>
            </c:strRef>
          </c:tx>
          <c:spPr>
            <a:solidFill>
              <a:srgbClr val="FF8080"/>
            </a:solidFill>
            <a:ln w="10688">
              <a:solidFill>
                <a:srgbClr val="000000"/>
              </a:solidFill>
              <a:prstDash val="solid"/>
            </a:ln>
          </c:spPr>
          <c:invertIfNegative val="0"/>
          <c:dLbls>
            <c:delete val="1"/>
          </c:dLbls>
          <c:val>
            <c:numRef>
              <c:f>Sheet1!$G$2</c:f>
              <c:numCache>
                <c:formatCode>General</c:formatCode>
                <c:ptCount val="1"/>
                <c:pt idx="0">
                  <c:v>750</c:v>
                </c:pt>
              </c:numCache>
            </c:numRef>
          </c:val>
        </c:ser>
        <c:ser>
          <c:idx val="6"/>
          <c:order val="6"/>
          <c:tx>
            <c:strRef>
              <c:f>Sheet1!$H$1</c:f>
              <c:strCache>
                <c:ptCount val="1"/>
                <c:pt idx="0">
                  <c:v>Cortex A8</c:v>
                </c:pt>
              </c:strCache>
            </c:strRef>
          </c:tx>
          <c:spPr>
            <a:solidFill>
              <a:srgbClr val="0066CC"/>
            </a:solidFill>
            <a:ln w="10688">
              <a:solidFill>
                <a:srgbClr val="000000"/>
              </a:solidFill>
              <a:prstDash val="solid"/>
            </a:ln>
          </c:spPr>
          <c:invertIfNegative val="0"/>
          <c:dLbls>
            <c:delete val="1"/>
          </c:dLbls>
          <c:val>
            <c:numRef>
              <c:f>Sheet1!$H$2</c:f>
              <c:numCache>
                <c:formatCode>General</c:formatCode>
                <c:ptCount val="1"/>
                <c:pt idx="0">
                  <c:v>1100</c:v>
                </c:pt>
              </c:numCache>
            </c:numRef>
          </c:val>
        </c:ser>
        <c:dLbls>
          <c:showLegendKey val="0"/>
          <c:showVal val="0"/>
          <c:showCatName val="0"/>
          <c:showSerName val="1"/>
          <c:showPercent val="0"/>
          <c:showBubbleSize val="0"/>
        </c:dLbls>
        <c:gapWidth val="150"/>
        <c:shape val="box"/>
        <c:axId val="58603776"/>
        <c:axId val="58618240"/>
        <c:axId val="0"/>
      </c:bar3DChart>
      <c:catAx>
        <c:axId val="58603776"/>
        <c:scaling>
          <c:orientation val="minMax"/>
        </c:scaling>
        <c:delete val="1"/>
        <c:axPos val="b"/>
        <c:title>
          <c:tx>
            <c:rich>
              <a:bodyPr/>
              <a:lstStyle/>
              <a:p>
                <a:pPr>
                  <a:defRPr sz="1574" b="1" i="0" u="none" strike="noStrike" baseline="0">
                    <a:solidFill>
                      <a:srgbClr val="000000"/>
                    </a:solidFill>
                    <a:latin typeface="Arial"/>
                    <a:ea typeface="Arial"/>
                    <a:cs typeface="Arial"/>
                  </a:defRPr>
                </a:pPr>
                <a:r>
                  <a:rPr lang="en-US"/>
                  <a:t>Processor</a:t>
                </a:r>
              </a:p>
            </c:rich>
          </c:tx>
          <c:layout>
            <c:manualLayout>
              <c:xMode val="edge"/>
              <c:yMode val="edge"/>
              <c:x val="0.51658049593115896"/>
              <c:y val="0.92619836721593229"/>
            </c:manualLayout>
          </c:layout>
          <c:overlay val="0"/>
          <c:spPr>
            <a:noFill/>
            <a:ln w="21377">
              <a:noFill/>
            </a:ln>
          </c:spPr>
        </c:title>
        <c:majorTickMark val="out"/>
        <c:minorTickMark val="none"/>
        <c:tickLblPos val="none"/>
        <c:crossAx val="58618240"/>
        <c:crosses val="autoZero"/>
        <c:auto val="0"/>
        <c:lblAlgn val="ctr"/>
        <c:lblOffset val="100"/>
        <c:noMultiLvlLbl val="0"/>
      </c:catAx>
      <c:valAx>
        <c:axId val="58618240"/>
        <c:scaling>
          <c:orientation val="minMax"/>
        </c:scaling>
        <c:delete val="0"/>
        <c:axPos val="l"/>
        <c:majorGridlines>
          <c:spPr>
            <a:ln w="2672">
              <a:solidFill>
                <a:srgbClr val="000000"/>
              </a:solidFill>
              <a:prstDash val="solid"/>
            </a:ln>
          </c:spPr>
        </c:majorGridlines>
        <c:title>
          <c:tx>
            <c:rich>
              <a:bodyPr rot="0" vert="horz"/>
              <a:lstStyle/>
              <a:p>
                <a:pPr algn="ctr">
                  <a:defRPr sz="1574" b="1" i="0" u="none" strike="noStrike" baseline="0">
                    <a:solidFill>
                      <a:srgbClr val="000000"/>
                    </a:solidFill>
                    <a:latin typeface="Arial"/>
                    <a:ea typeface="Arial"/>
                    <a:cs typeface="Arial"/>
                  </a:defRPr>
                </a:pPr>
                <a:r>
                  <a:rPr lang="en-US"/>
                  <a:t>Freq (MHz)</a:t>
                </a:r>
              </a:p>
            </c:rich>
          </c:tx>
          <c:layout>
            <c:manualLayout>
              <c:xMode val="edge"/>
              <c:yMode val="edge"/>
              <c:x val="1.5604693248960334E-2"/>
              <c:y val="0.44128779760518111"/>
            </c:manualLayout>
          </c:layout>
          <c:overlay val="0"/>
          <c:spPr>
            <a:noFill/>
            <a:ln w="21377">
              <a:noFill/>
            </a:ln>
          </c:spPr>
        </c:title>
        <c:numFmt formatCode="General" sourceLinked="1"/>
        <c:majorTickMark val="out"/>
        <c:minorTickMark val="none"/>
        <c:tickLblPos val="nextTo"/>
        <c:spPr>
          <a:ln w="2672">
            <a:solidFill>
              <a:srgbClr val="000000"/>
            </a:solidFill>
            <a:prstDash val="solid"/>
          </a:ln>
        </c:spPr>
        <c:txPr>
          <a:bodyPr rot="0" vert="horz"/>
          <a:lstStyle/>
          <a:p>
            <a:pPr>
              <a:defRPr sz="1579" b="0" i="0" u="none" strike="noStrike" baseline="0">
                <a:solidFill>
                  <a:srgbClr val="000000"/>
                </a:solidFill>
                <a:latin typeface="Arial"/>
                <a:ea typeface="Arial"/>
                <a:cs typeface="Arial"/>
              </a:defRPr>
            </a:pPr>
            <a:endParaRPr lang="en-US"/>
          </a:p>
        </c:txPr>
        <c:crossAx val="58603776"/>
        <c:crosses val="autoZero"/>
        <c:crossBetween val="between"/>
      </c:valAx>
      <c:spPr>
        <a:noFill/>
        <a:ln w="25379">
          <a:noFill/>
        </a:ln>
      </c:spPr>
    </c:plotArea>
    <c:plotVisOnly val="1"/>
    <c:dispBlanksAs val="gap"/>
    <c:showDLblsOverMax val="0"/>
  </c:chart>
  <c:spPr>
    <a:solidFill>
      <a:srgbClr val="FFFFFF"/>
    </a:solidFill>
    <a:ln w="2672">
      <a:solidFill>
        <a:srgbClr val="000000"/>
      </a:solidFill>
      <a:prstDash val="solid"/>
    </a:ln>
  </c:spPr>
  <c:txPr>
    <a:bodyPr/>
    <a:lstStyle/>
    <a:p>
      <a:pPr>
        <a:defRPr sz="1579"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81"/>
      <c:rotY val="20"/>
      <c:depthPercent val="100"/>
      <c:rAngAx val="1"/>
    </c:view3D>
    <c:floor>
      <c:thickness val="0"/>
      <c:spPr>
        <a:solidFill>
          <a:srgbClr val="C0C0C0"/>
        </a:solidFill>
        <a:ln w="3175">
          <a:solidFill>
            <a:schemeClr val="tx1"/>
          </a:solidFill>
          <a:prstDash val="solid"/>
        </a:ln>
      </c:spPr>
    </c:floor>
    <c:sideWall>
      <c:thickness val="0"/>
      <c:spPr>
        <a:solidFill>
          <a:srgbClr val="CCCCFF"/>
        </a:solidFill>
        <a:ln w="12700">
          <a:solidFill>
            <a:schemeClr val="tx1"/>
          </a:solidFill>
          <a:prstDash val="solid"/>
        </a:ln>
      </c:spPr>
    </c:sideWall>
    <c:backWall>
      <c:thickness val="0"/>
      <c:spPr>
        <a:solidFill>
          <a:srgbClr val="CCCCFF"/>
        </a:solidFill>
        <a:ln w="12700">
          <a:solidFill>
            <a:schemeClr val="tx1"/>
          </a:solidFill>
          <a:prstDash val="solid"/>
        </a:ln>
      </c:spPr>
    </c:backWall>
    <c:plotArea>
      <c:layout>
        <c:manualLayout>
          <c:layoutTarget val="inner"/>
          <c:xMode val="edge"/>
          <c:yMode val="edge"/>
          <c:x val="0.12012480499219978"/>
          <c:y val="3.9719626168224345E-2"/>
          <c:w val="0.66770670826833156"/>
          <c:h val="0.78037383177570097"/>
        </c:manualLayout>
      </c:layout>
      <c:bar3DChart>
        <c:barDir val="col"/>
        <c:grouping val="clustered"/>
        <c:varyColors val="0"/>
        <c:ser>
          <c:idx val="0"/>
          <c:order val="0"/>
          <c:tx>
            <c:strRef>
              <c:f>Sheet1!$A$2</c:f>
              <c:strCache>
                <c:ptCount val="1"/>
                <c:pt idx="0">
                  <c:v>ARM</c:v>
                </c:pt>
              </c:strCache>
            </c:strRef>
          </c:tx>
          <c:spPr>
            <a:solidFill>
              <a:schemeClr val="accent6"/>
            </a:solidFill>
            <a:ln w="12381">
              <a:solidFill>
                <a:schemeClr val="tx1"/>
              </a:solidFill>
              <a:prstDash val="solid"/>
            </a:ln>
          </c:spPr>
          <c:invertIfNegative val="0"/>
          <c:cat>
            <c:strRef>
              <c:f>Sheet1!$B$1:$D$1</c:f>
              <c:strCache>
                <c:ptCount val="3"/>
                <c:pt idx="0">
                  <c:v>32-bit</c:v>
                </c:pt>
                <c:pt idx="1">
                  <c:v>16-bit</c:v>
                </c:pt>
                <c:pt idx="2">
                  <c:v>16-bit with 32-bit stack</c:v>
                </c:pt>
              </c:strCache>
            </c:strRef>
          </c:cat>
          <c:val>
            <c:numRef>
              <c:f>Sheet1!$B$2:$D$2</c:f>
              <c:numCache>
                <c:formatCode>General</c:formatCode>
                <c:ptCount val="3"/>
                <c:pt idx="0">
                  <c:v>30000</c:v>
                </c:pt>
                <c:pt idx="1">
                  <c:v>16000</c:v>
                </c:pt>
                <c:pt idx="2">
                  <c:v>17500</c:v>
                </c:pt>
              </c:numCache>
            </c:numRef>
          </c:val>
        </c:ser>
        <c:ser>
          <c:idx val="1"/>
          <c:order val="1"/>
          <c:tx>
            <c:strRef>
              <c:f>Sheet1!$A$3</c:f>
              <c:strCache>
                <c:ptCount val="1"/>
                <c:pt idx="0">
                  <c:v>Thumb</c:v>
                </c:pt>
              </c:strCache>
            </c:strRef>
          </c:tx>
          <c:spPr>
            <a:solidFill>
              <a:srgbClr val="0066CC"/>
            </a:solidFill>
            <a:ln w="12381">
              <a:solidFill>
                <a:schemeClr val="tx1"/>
              </a:solidFill>
              <a:prstDash val="solid"/>
            </a:ln>
          </c:spPr>
          <c:invertIfNegative val="0"/>
          <c:cat>
            <c:strRef>
              <c:f>Sheet1!$B$1:$D$1</c:f>
              <c:strCache>
                <c:ptCount val="3"/>
                <c:pt idx="0">
                  <c:v>32-bit</c:v>
                </c:pt>
                <c:pt idx="1">
                  <c:v>16-bit</c:v>
                </c:pt>
                <c:pt idx="2">
                  <c:v>16-bit with 32-bit stack</c:v>
                </c:pt>
              </c:strCache>
            </c:strRef>
          </c:cat>
          <c:val>
            <c:numRef>
              <c:f>Sheet1!$B$3:$D$3</c:f>
              <c:numCache>
                <c:formatCode>General</c:formatCode>
                <c:ptCount val="3"/>
                <c:pt idx="0">
                  <c:v>26000</c:v>
                </c:pt>
                <c:pt idx="1">
                  <c:v>22000</c:v>
                </c:pt>
                <c:pt idx="2">
                  <c:v>24500</c:v>
                </c:pt>
              </c:numCache>
            </c:numRef>
          </c:val>
        </c:ser>
        <c:dLbls>
          <c:showLegendKey val="0"/>
          <c:showVal val="0"/>
          <c:showCatName val="0"/>
          <c:showSerName val="0"/>
          <c:showPercent val="0"/>
          <c:showBubbleSize val="0"/>
        </c:dLbls>
        <c:gapWidth val="150"/>
        <c:gapDepth val="0"/>
        <c:shape val="box"/>
        <c:axId val="68053248"/>
        <c:axId val="68055040"/>
        <c:axId val="0"/>
      </c:bar3DChart>
      <c:catAx>
        <c:axId val="68053248"/>
        <c:scaling>
          <c:orientation val="minMax"/>
        </c:scaling>
        <c:delete val="0"/>
        <c:axPos val="b"/>
        <c:numFmt formatCode="General" sourceLinked="1"/>
        <c:majorTickMark val="out"/>
        <c:minorTickMark val="none"/>
        <c:tickLblPos val="low"/>
        <c:spPr>
          <a:ln w="3095">
            <a:solidFill>
              <a:schemeClr val="tx1"/>
            </a:solidFill>
            <a:prstDash val="solid"/>
          </a:ln>
        </c:spPr>
        <c:txPr>
          <a:bodyPr rot="0" vert="horz"/>
          <a:lstStyle/>
          <a:p>
            <a:pPr>
              <a:defRPr sz="1365" b="1" i="0" u="none" strike="noStrike" baseline="0">
                <a:solidFill>
                  <a:schemeClr val="tx1"/>
                </a:solidFill>
                <a:latin typeface="Arial"/>
                <a:ea typeface="Arial"/>
                <a:cs typeface="Arial"/>
              </a:defRPr>
            </a:pPr>
            <a:endParaRPr lang="en-US"/>
          </a:p>
        </c:txPr>
        <c:crossAx val="68055040"/>
        <c:crosses val="autoZero"/>
        <c:auto val="1"/>
        <c:lblAlgn val="ctr"/>
        <c:lblOffset val="100"/>
        <c:tickLblSkip val="1"/>
        <c:tickMarkSkip val="1"/>
        <c:noMultiLvlLbl val="0"/>
      </c:catAx>
      <c:valAx>
        <c:axId val="68055040"/>
        <c:scaling>
          <c:orientation val="minMax"/>
        </c:scaling>
        <c:delete val="0"/>
        <c:axPos val="l"/>
        <c:majorGridlines>
          <c:spPr>
            <a:ln w="3095">
              <a:solidFill>
                <a:schemeClr val="tx1"/>
              </a:solidFill>
              <a:prstDash val="solid"/>
            </a:ln>
          </c:spPr>
        </c:majorGridlines>
        <c:numFmt formatCode="General" sourceLinked="1"/>
        <c:majorTickMark val="out"/>
        <c:minorTickMark val="none"/>
        <c:tickLblPos val="nextTo"/>
        <c:spPr>
          <a:ln w="3095">
            <a:solidFill>
              <a:schemeClr val="tx1"/>
            </a:solidFill>
            <a:prstDash val="solid"/>
          </a:ln>
        </c:spPr>
        <c:txPr>
          <a:bodyPr rot="0" vert="horz"/>
          <a:lstStyle/>
          <a:p>
            <a:pPr>
              <a:defRPr sz="1755" b="1" i="0" u="none" strike="noStrike" baseline="0">
                <a:solidFill>
                  <a:schemeClr val="tx1"/>
                </a:solidFill>
                <a:latin typeface="Arial"/>
                <a:ea typeface="Arial"/>
                <a:cs typeface="Arial"/>
              </a:defRPr>
            </a:pPr>
            <a:endParaRPr lang="en-US"/>
          </a:p>
        </c:txPr>
        <c:crossAx val="68053248"/>
        <c:crosses val="autoZero"/>
        <c:crossBetween val="between"/>
      </c:valAx>
      <c:spPr>
        <a:noFill/>
        <a:ln w="24761">
          <a:noFill/>
        </a:ln>
      </c:spPr>
    </c:plotArea>
    <c:legend>
      <c:legendPos val="r"/>
      <c:layout>
        <c:manualLayout>
          <c:xMode val="edge"/>
          <c:yMode val="edge"/>
          <c:x val="0.80793656775106693"/>
          <c:y val="0.41486809727312124"/>
          <c:w val="0.18571430911998407"/>
          <c:h val="0.17026380545375852"/>
        </c:manualLayout>
      </c:layout>
      <c:overlay val="0"/>
      <c:spPr>
        <a:noFill/>
        <a:ln w="3095">
          <a:solidFill>
            <a:schemeClr val="tx1"/>
          </a:solidFill>
          <a:prstDash val="solid"/>
        </a:ln>
      </c:spPr>
      <c:txPr>
        <a:bodyPr/>
        <a:lstStyle/>
        <a:p>
          <a:pPr>
            <a:defRPr sz="1613"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755"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A8C441-F850-420B-9DB2-EDE541C4BD3D}" type="datetimeFigureOut">
              <a:rPr lang="en-IN"/>
              <a:pPr>
                <a:defRPr/>
              </a:pPr>
              <a:t>03-01-2019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58F87FF-E593-418D-AF9E-9AAF9925AACE}" type="slidenum">
              <a:rPr lang="en-IN"/>
              <a:pPr>
                <a:defRPr/>
              </a:pPr>
              <a:t>‹#›</a:t>
            </a:fld>
            <a:endParaRPr lang="en-IN"/>
          </a:p>
        </p:txBody>
      </p:sp>
    </p:spTree>
    <p:extLst>
      <p:ext uri="{BB962C8B-B14F-4D97-AF65-F5344CB8AC3E}">
        <p14:creationId xmlns:p14="http://schemas.microsoft.com/office/powerpoint/2010/main" val="338171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20A5770-A300-4125-9FFB-FCD0AC6F45DD}" type="slidenum">
              <a:rPr lang="en-IN" smtClean="0"/>
              <a:pPr>
                <a:defRPr/>
              </a:pPr>
              <a:t>25</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81C4DE3-B8DE-4107-975E-19084231A95E}" type="slidenum">
              <a:rPr lang="en-GB" smtClean="0">
                <a:solidFill>
                  <a:prstClr val="black"/>
                </a:solidFill>
              </a:rPr>
              <a:pPr>
                <a:defRPr/>
              </a:pPr>
              <a:t>45</a:t>
            </a:fld>
            <a:endParaRPr lang="en-GB" smtClean="0">
              <a:solidFill>
                <a:prstClr val="black"/>
              </a:solidFill>
            </a:endParaRPr>
          </a:p>
        </p:txBody>
      </p:sp>
      <p:sp>
        <p:nvSpPr>
          <p:cNvPr id="27651" name="Rectangle 2"/>
          <p:cNvSpPr>
            <a:spLocks noGrp="1" noChangeArrowheads="1"/>
          </p:cNvSpPr>
          <p:nvPr>
            <p:ph type="body" idx="1"/>
          </p:nvPr>
        </p:nvSpPr>
        <p:spPr bwMode="auto">
          <a:xfrm>
            <a:off x="914400" y="4359275"/>
            <a:ext cx="5029200" cy="4132263"/>
          </a:xfrm>
          <a:noFill/>
        </p:spPr>
        <p:txBody>
          <a:bodyPr wrap="square" numCol="1" anchor="t" anchorCtr="0" compatLnSpc="1">
            <a:prstTxWarp prst="textNoShape">
              <a:avLst/>
            </a:prstTxWarp>
          </a:bodyPr>
          <a:lstStyle/>
          <a:p>
            <a:pPr eaLnBrk="1" hangingPunct="1">
              <a:spcBef>
                <a:spcPct val="0"/>
              </a:spcBef>
              <a:spcAft>
                <a:spcPts val="1200"/>
              </a:spcAft>
            </a:pPr>
            <a:r>
              <a:rPr lang="en-GB" smtClean="0">
                <a:solidFill>
                  <a:srgbClr val="000000"/>
                </a:solidFill>
                <a:latin typeface="CG Times"/>
              </a:rPr>
              <a:t>The Programmers Model can be split into two elements - first of all, the processor modes and secondly, the processor registers. So let’s start by looking at the modes.</a:t>
            </a:r>
          </a:p>
          <a:p>
            <a:pPr eaLnBrk="1" hangingPunct="1">
              <a:spcBef>
                <a:spcPct val="0"/>
              </a:spcBef>
              <a:spcAft>
                <a:spcPts val="1200"/>
              </a:spcAft>
            </a:pPr>
            <a:r>
              <a:rPr lang="en-GB" smtClean="0">
                <a:solidFill>
                  <a:srgbClr val="000000"/>
                </a:solidFill>
                <a:latin typeface="CG Times"/>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eaLnBrk="1" hangingPunct="1">
              <a:spcBef>
                <a:spcPct val="0"/>
              </a:spcBef>
              <a:spcAft>
                <a:spcPts val="1200"/>
              </a:spcAft>
            </a:pPr>
            <a:r>
              <a:rPr lang="en-GB" b="1" smtClean="0">
                <a:solidFill>
                  <a:srgbClr val="000000"/>
                </a:solidFill>
                <a:latin typeface="CG Times"/>
              </a:rPr>
              <a:t>NB - spell out the word FIQ, otherwise you are saying something rude in German!</a:t>
            </a:r>
          </a:p>
          <a:p>
            <a:pPr eaLnBrk="1" hangingPunct="1">
              <a:spcBef>
                <a:spcPct val="0"/>
              </a:spcBef>
              <a:spcAft>
                <a:spcPts val="1200"/>
              </a:spcAft>
            </a:pPr>
            <a:r>
              <a:rPr lang="en-GB" smtClean="0">
                <a:solidFill>
                  <a:srgbClr val="000000"/>
                </a:solidFill>
                <a:latin typeface="CG Times"/>
              </a:rPr>
              <a:t>One question here is what is the difference between the privileged and unprivileged modes? Well in reality very little really - the ARM core has an output signal (nTRANS on ARM7TDMI, InTRANS, DnTRANS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eaLnBrk="1" hangingPunct="1">
              <a:spcBef>
                <a:spcPct val="0"/>
              </a:spcBef>
              <a:spcAft>
                <a:spcPts val="1200"/>
              </a:spcAft>
            </a:pPr>
            <a:r>
              <a:rPr lang="en-GB" smtClean="0">
                <a:solidFill>
                  <a:srgbClr val="000000"/>
                </a:solidFill>
                <a:latin typeface="CG Times"/>
              </a:rPr>
              <a:t>All current ARM cores implement system mode (added in architecture v4). This is simply a privileged version of user mode.  Important for re-entrant exceptions because no exceptions can cause system mode to be entered.</a:t>
            </a:r>
          </a:p>
          <a:p>
            <a:pPr eaLnBrk="1" hangingPunct="1">
              <a:spcBef>
                <a:spcPct val="0"/>
              </a:spcBef>
            </a:pPr>
            <a:endParaRPr lang="en-US" smtClean="0"/>
          </a:p>
        </p:txBody>
      </p:sp>
      <p:sp>
        <p:nvSpPr>
          <p:cNvPr id="27652" name="Rectangle 3"/>
          <p:cNvSpPr>
            <a:spLocks noGrp="1" noRot="1" noChangeAspect="1" noChangeArrowheads="1" noTextEdit="1"/>
          </p:cNvSpPr>
          <p:nvPr>
            <p:ph type="sldImg"/>
          </p:nvPr>
        </p:nvSpPr>
        <p:spPr bwMode="auto">
          <a:xfrm>
            <a:off x="1277938" y="841375"/>
            <a:ext cx="4286250" cy="3214688"/>
          </a:xfrm>
          <a:noFill/>
          <a:ln>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7E684A-B0BC-42E3-BFEA-F7EB3B50A9AA}" type="slidenum">
              <a:rPr lang="en-GB">
                <a:solidFill>
                  <a:prstClr val="black"/>
                </a:solidFill>
              </a:rPr>
              <a:pPr>
                <a:defRPr/>
              </a:pPr>
              <a:t>47</a:t>
            </a:fld>
            <a:endParaRPr lang="en-GB">
              <a:solidFill>
                <a:prstClr val="black"/>
              </a:solidFill>
            </a:endParaRPr>
          </a:p>
        </p:txBody>
      </p:sp>
      <p:sp>
        <p:nvSpPr>
          <p:cNvPr id="28675" name="Rectangle 2"/>
          <p:cNvSpPr>
            <a:spLocks noGrp="1" noRot="1" noChangeAspect="1" noChangeArrowheads="1" noTextEdit="1"/>
          </p:cNvSpPr>
          <p:nvPr>
            <p:ph type="sldImg"/>
          </p:nvPr>
        </p:nvSpPr>
        <p:spPr bwMode="auto">
          <a:xfrm>
            <a:off x="1277938" y="841375"/>
            <a:ext cx="4286250" cy="3214688"/>
          </a:xfrm>
          <a:noFill/>
          <a:ln>
            <a:solidFill>
              <a:srgbClr val="000000"/>
            </a:solidFill>
            <a:miter lim="800000"/>
            <a:headEnd/>
            <a:tailEnd/>
          </a:ln>
        </p:spPr>
      </p:sp>
      <p:sp>
        <p:nvSpPr>
          <p:cNvPr id="28676" name="Rectangle 3"/>
          <p:cNvSpPr>
            <a:spLocks noGrp="1" noChangeArrowheads="1"/>
          </p:cNvSpPr>
          <p:nvPr>
            <p:ph type="body" idx="1"/>
          </p:nvPr>
        </p:nvSpPr>
        <p:spPr bwMode="auto">
          <a:xfrm>
            <a:off x="912813" y="4359275"/>
            <a:ext cx="5030787" cy="4132263"/>
          </a:xfrm>
          <a:noFill/>
        </p:spPr>
        <p:txBody>
          <a:bodyPr wrap="square" numCol="1" anchor="t" anchorCtr="0" compatLnSpc="1">
            <a:prstTxWarp prst="textNoShape">
              <a:avLst/>
            </a:prstTxWarp>
          </a:bodyPr>
          <a:lstStyle/>
          <a:p>
            <a:r>
              <a:rPr lang="en-US" smtClean="0"/>
              <a:t>Exception handling on the ARM is controlled through the use of an area of memory called the vector table. This lives (normally) at the bottom of the memory map from 0x0 to 0x1c. Within this table one word is allocated to each of the various exception types.</a:t>
            </a:r>
          </a:p>
          <a:p>
            <a:r>
              <a:rPr lang="en-US" smtClean="0"/>
              <a:t>This word will contain some form of ARM instruction that should perform a branch. It does </a:t>
            </a:r>
            <a:r>
              <a:rPr lang="en-US" b="1" smtClean="0"/>
              <a:t>not</a:t>
            </a:r>
            <a:r>
              <a:rPr lang="en-US" smtClean="0"/>
              <a:t> contain an address.</a:t>
            </a:r>
          </a:p>
          <a:p>
            <a:r>
              <a:rPr lang="en-US" smtClean="0"/>
              <a:t>Reset - executed on power on</a:t>
            </a:r>
          </a:p>
          <a:p>
            <a:r>
              <a:rPr lang="en-US" smtClean="0"/>
              <a:t>Undef - when an invalid instruction reaches the execute stage of the pipeline</a:t>
            </a:r>
          </a:p>
          <a:p>
            <a:r>
              <a:rPr lang="en-US" smtClean="0"/>
              <a:t>SWI - when a software interrupt instruction is executed</a:t>
            </a:r>
          </a:p>
          <a:p>
            <a:r>
              <a:rPr lang="en-US" smtClean="0"/>
              <a:t>Prefetch - when an instruction is fetched from memory that is invalid for some reason, if it reaches the execute stage then this exception is taken</a:t>
            </a:r>
          </a:p>
          <a:p>
            <a:r>
              <a:rPr lang="en-US" smtClean="0"/>
              <a:t>Data - if a load/store instruction tries to access an invalid memory location, then this exception is taken</a:t>
            </a:r>
          </a:p>
          <a:p>
            <a:r>
              <a:rPr lang="en-US" smtClean="0"/>
              <a:t>IRQ - normal interrupt</a:t>
            </a:r>
          </a:p>
          <a:p>
            <a:r>
              <a:rPr lang="en-US" smtClean="0"/>
              <a:t>FIQ - fast interrupt</a:t>
            </a:r>
          </a:p>
          <a:p>
            <a:r>
              <a:rPr lang="en-US" smtClean="0"/>
              <a:t>When one of these exceptions is taken, the ARM goes through a low-overhead sequence of actions in order to invoke the appropriate exception handler.  The current instruction is always allowed to complete (except in case of Reset).</a:t>
            </a:r>
          </a:p>
          <a:p>
            <a:r>
              <a:rPr lang="en-US" smtClean="0"/>
              <a:t>IRQ is disabled on entry to all exceptions; FIQ is also disabled on entry to Reset and FIQ.</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93824E-B7D8-4C62-ADE2-41C4AE00A9DE}" type="slidenum">
              <a:rPr lang="en-US" smtClean="0"/>
              <a:pPr fontAlgn="base">
                <a:spcBef>
                  <a:spcPct val="0"/>
                </a:spcBef>
                <a:spcAft>
                  <a:spcPct val="0"/>
                </a:spcAft>
                <a:defRPr/>
              </a:pPr>
              <a:t>28</a:t>
            </a:fld>
            <a:endParaRPr lang="en-US" smtClean="0"/>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N" smtClean="0"/>
              <a:t>An architecture defines behaviour that is common to many</a:t>
            </a:r>
          </a:p>
          <a:p>
            <a:pPr eaLnBrk="1" hangingPunct="1">
              <a:spcBef>
                <a:spcPct val="0"/>
              </a:spcBef>
            </a:pPr>
            <a:r>
              <a:rPr lang="en-IN" smtClean="0"/>
              <a:t>processor designs.</a:t>
            </a:r>
          </a:p>
          <a:p>
            <a:pPr eaLnBrk="1" hangingPunct="1">
              <a:spcBef>
                <a:spcPct val="0"/>
              </a:spcBef>
            </a:pPr>
            <a:endParaRPr lang="en-US" smtClean="0"/>
          </a:p>
          <a:p>
            <a:pPr eaLnBrk="1" hangingPunct="1">
              <a:spcBef>
                <a:spcPct val="0"/>
              </a:spcBef>
            </a:pPr>
            <a:r>
              <a:rPr lang="en-IN" smtClean="0"/>
              <a:t>The ARM architecture defines how an ARM processor must operate. This includes:</a:t>
            </a:r>
          </a:p>
          <a:p>
            <a:pPr eaLnBrk="1" hangingPunct="1">
              <a:spcBef>
                <a:spcPct val="0"/>
              </a:spcBef>
            </a:pPr>
            <a:r>
              <a:rPr lang="en-IN" smtClean="0"/>
              <a:t>• the programmers model</a:t>
            </a:r>
          </a:p>
          <a:p>
            <a:pPr eaLnBrk="1" hangingPunct="1">
              <a:spcBef>
                <a:spcPct val="0"/>
              </a:spcBef>
            </a:pPr>
            <a:r>
              <a:rPr lang="en-IN" smtClean="0"/>
              <a:t>• the instruction set</a:t>
            </a:r>
          </a:p>
          <a:p>
            <a:pPr eaLnBrk="1" hangingPunct="1">
              <a:spcBef>
                <a:spcPct val="0"/>
              </a:spcBef>
            </a:pPr>
            <a:r>
              <a:rPr lang="en-IN" smtClean="0"/>
              <a:t>• system configuration</a:t>
            </a:r>
          </a:p>
          <a:p>
            <a:pPr eaLnBrk="1" hangingPunct="1">
              <a:spcBef>
                <a:spcPct val="0"/>
              </a:spcBef>
            </a:pPr>
            <a:r>
              <a:rPr lang="en-IN" smtClean="0"/>
              <a:t>• exception handling</a:t>
            </a:r>
          </a:p>
          <a:p>
            <a:pPr eaLnBrk="1" hangingPunct="1">
              <a:spcBef>
                <a:spcPct val="0"/>
              </a:spcBef>
            </a:pPr>
            <a:r>
              <a:rPr lang="en-IN" smtClean="0"/>
              <a:t>• the memory model.</a:t>
            </a:r>
          </a:p>
          <a:p>
            <a:pPr eaLnBrk="1" hangingPunct="1">
              <a:spcBef>
                <a:spcPct val="0"/>
              </a:spcBef>
            </a:pPr>
            <a:endParaRPr lang="en-US" smtClean="0"/>
          </a:p>
          <a:p>
            <a:pPr eaLnBrk="1" hangingPunct="1">
              <a:spcBef>
                <a:spcPct val="0"/>
              </a:spcBef>
            </a:pPr>
            <a:r>
              <a:rPr lang="en-IN" smtClean="0"/>
              <a:t>A processor is an implementation of an architecture, and can be</a:t>
            </a:r>
          </a:p>
          <a:p>
            <a:pPr eaLnBrk="1" hangingPunct="1">
              <a:spcBef>
                <a:spcPct val="0"/>
              </a:spcBef>
            </a:pPr>
            <a:r>
              <a:rPr lang="en-IN" smtClean="0"/>
              <a:t>integrated into several different designs</a:t>
            </a: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7DF0A5-F7EE-4BE3-B103-F30923486B9B}" type="slidenum">
              <a:rPr lang="en-GB" smtClean="0">
                <a:solidFill>
                  <a:prstClr val="black"/>
                </a:solidFill>
              </a:rPr>
              <a:pPr>
                <a:defRPr/>
              </a:pPr>
              <a:t>34</a:t>
            </a:fld>
            <a:endParaRPr lang="en-GB" smtClean="0">
              <a:solidFill>
                <a:prstClr val="black"/>
              </a:solidFill>
            </a:endParaRPr>
          </a:p>
        </p:txBody>
      </p:sp>
      <p:sp>
        <p:nvSpPr>
          <p:cNvPr id="20483" name="Rectangle 2"/>
          <p:cNvSpPr>
            <a:spLocks noGrp="1" noRot="1" noChangeAspect="1" noChangeArrowheads="1" noTextEdit="1"/>
          </p:cNvSpPr>
          <p:nvPr>
            <p:ph type="sldImg"/>
          </p:nvPr>
        </p:nvSpPr>
        <p:spPr bwMode="auto">
          <a:xfrm>
            <a:off x="1281113" y="842963"/>
            <a:ext cx="4284662" cy="3213100"/>
          </a:xfrm>
          <a:noFill/>
          <a:ln>
            <a:solidFill>
              <a:srgbClr val="000000"/>
            </a:solidFill>
            <a:miter lim="800000"/>
            <a:headEnd/>
            <a:tailEnd/>
          </a:ln>
        </p:spPr>
      </p:sp>
      <p:sp>
        <p:nvSpPr>
          <p:cNvPr id="20484" name="Rectangle 3"/>
          <p:cNvSpPr>
            <a:spLocks noGrp="1" noChangeArrowheads="1"/>
          </p:cNvSpPr>
          <p:nvPr>
            <p:ph type="body" idx="1"/>
          </p:nvPr>
        </p:nvSpPr>
        <p:spPr bwMode="auto">
          <a:xfrm>
            <a:off x="911225" y="4359275"/>
            <a:ext cx="5033963" cy="4132263"/>
          </a:xfrm>
          <a:noFill/>
        </p:spPr>
        <p:txBody>
          <a:bodyPr wrap="square" numCol="1" anchor="t" anchorCtr="0" compatLnSpc="1">
            <a:prstTxWarp prst="textNoShape">
              <a:avLst/>
            </a:prstTxWarp>
          </a:bodyPr>
          <a:lstStyle/>
          <a:p>
            <a:pPr eaLnBrk="1" hangingPunct="1">
              <a:spcBef>
                <a:spcPct val="0"/>
              </a:spcBef>
            </a:pPr>
            <a:r>
              <a:rPr lang="en-US" dirty="0" smtClean="0"/>
              <a:t>Pipeline Comparison</a:t>
            </a:r>
          </a:p>
          <a:p>
            <a:pPr eaLnBrk="1" hangingPunct="1">
              <a:spcBef>
                <a:spcPct val="0"/>
              </a:spcBef>
            </a:pPr>
            <a:endParaRPr lang="en-US" dirty="0" smtClean="0"/>
          </a:p>
          <a:p>
            <a:pPr eaLnBrk="1" hangingPunct="1">
              <a:spcBef>
                <a:spcPct val="0"/>
              </a:spcBef>
            </a:pPr>
            <a:r>
              <a:rPr lang="en-US" dirty="0" smtClean="0"/>
              <a:t>The point of this foil is to show that with the ARM7TDMI a lot of work was carried out in the execute stage of the pipeline.  Now with ARM9TDMI the execute stage has been split out into three stages to allow greater throughput.</a:t>
            </a:r>
          </a:p>
          <a:p>
            <a:pPr eaLnBrk="1" hangingPunct="1">
              <a:spcBef>
                <a:spcPct val="0"/>
              </a:spcBef>
            </a:pPr>
            <a:endParaRPr lang="en-US" dirty="0" smtClean="0"/>
          </a:p>
          <a:p>
            <a:pPr eaLnBrk="1" hangingPunct="1">
              <a:spcBef>
                <a:spcPct val="0"/>
              </a:spcBef>
            </a:pPr>
            <a:r>
              <a:rPr lang="en-US" dirty="0" smtClean="0"/>
              <a:t>This then means the CPI is about 1.5 compared against 1.9 for ARM7TDMI, and the operating frequency is approximately double for ARM9TDMI over ARM7TDMI on the same process.  Therefore, at least double the processing power is available.</a:t>
            </a:r>
          </a:p>
          <a:p>
            <a:pPr eaLnBrk="1" hangingPunct="1">
              <a:spcBef>
                <a:spcPct val="0"/>
              </a:spcBef>
            </a:pPr>
            <a:endParaRPr lang="en-US" dirty="0" smtClean="0"/>
          </a:p>
          <a:p>
            <a:pPr eaLnBrk="1" hangingPunct="1">
              <a:spcBef>
                <a:spcPct val="0"/>
              </a:spcBef>
            </a:pPr>
            <a:r>
              <a:rPr lang="en-US" dirty="0" smtClean="0"/>
              <a:t>It is possible for the pipeline to interlock.  Forwarding paths have been provided to </a:t>
            </a:r>
            <a:r>
              <a:rPr lang="en-US" dirty="0" err="1" smtClean="0"/>
              <a:t>minimise</a:t>
            </a:r>
            <a:r>
              <a:rPr lang="en-US" dirty="0" smtClean="0"/>
              <a:t> this as much as possible, but they can still occur.  By using a bit of consideration when writing code they can almost be eliminated.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EE18C7-F85D-4276-BE7A-D508A4A73A8F}" type="slidenum">
              <a:rPr lang="en-GB" smtClean="0">
                <a:solidFill>
                  <a:prstClr val="black"/>
                </a:solidFill>
              </a:rPr>
              <a:pPr>
                <a:defRPr/>
              </a:pPr>
              <a:t>35</a:t>
            </a:fld>
            <a:endParaRPr lang="en-GB" smtClean="0">
              <a:solidFill>
                <a:prstClr val="black"/>
              </a:solidFill>
            </a:endParaRPr>
          </a:p>
        </p:txBody>
      </p:sp>
      <p:sp>
        <p:nvSpPr>
          <p:cNvPr id="21507" name="Rectangle 2"/>
          <p:cNvSpPr>
            <a:spLocks noGrp="1" noChangeArrowheads="1"/>
          </p:cNvSpPr>
          <p:nvPr>
            <p:ph type="body" idx="1"/>
          </p:nvPr>
        </p:nvSpPr>
        <p:spPr bwMode="auto">
          <a:xfrm>
            <a:off x="914400" y="4359275"/>
            <a:ext cx="5029200" cy="4132263"/>
          </a:xfrm>
          <a:noFill/>
        </p:spPr>
        <p:txBody>
          <a:bodyPr wrap="square" numCol="1" anchor="t" anchorCtr="0" compatLnSpc="1">
            <a:prstTxWarp prst="textNoShape">
              <a:avLst/>
            </a:prstTxWarp>
          </a:bodyPr>
          <a:lstStyle/>
          <a:p>
            <a:pPr eaLnBrk="1" hangingPunct="1">
              <a:spcBef>
                <a:spcPct val="0"/>
              </a:spcBef>
            </a:pPr>
            <a:r>
              <a:rPr lang="en-US" smtClean="0"/>
              <a:t>The cause of confusion here is the term “word” which will mean 16-bits to people with a 16-bit background.</a:t>
            </a:r>
          </a:p>
          <a:p>
            <a:pPr eaLnBrk="1" hangingPunct="1">
              <a:spcBef>
                <a:spcPct val="0"/>
              </a:spcBef>
            </a:pPr>
            <a:r>
              <a:rPr lang="en-US" smtClean="0"/>
              <a:t>In the ARM world 16-bits is a “halfword” as the architecture is a 32-bit one, whereas “word” means 32-bits.</a:t>
            </a:r>
          </a:p>
          <a:p>
            <a:pPr eaLnBrk="1" hangingPunct="1">
              <a:spcBef>
                <a:spcPct val="0"/>
              </a:spcBef>
            </a:pPr>
            <a:endParaRPr lang="en-US" smtClean="0"/>
          </a:p>
          <a:p>
            <a:pPr eaLnBrk="1" hangingPunct="1">
              <a:spcBef>
                <a:spcPct val="0"/>
              </a:spcBef>
            </a:pPr>
            <a:r>
              <a:rPr lang="en-US" smtClean="0"/>
              <a:t>Java bytecodes are 8-bit instructions designed to be architecture independent.  Jazelle transparently executes most bytecodes in hardware and some in highly optimized ARM code.  This is due to a tradeoff between hardware complexity (power consumption &amp; silicon area) and speed.</a:t>
            </a:r>
          </a:p>
        </p:txBody>
      </p:sp>
      <p:sp>
        <p:nvSpPr>
          <p:cNvPr id="21508" name="Rectangle 3"/>
          <p:cNvSpPr>
            <a:spLocks noGrp="1" noRot="1" noChangeAspect="1" noChangeArrowheads="1" noTextEdit="1"/>
          </p:cNvSpPr>
          <p:nvPr>
            <p:ph type="sldImg"/>
          </p:nvPr>
        </p:nvSpPr>
        <p:spPr bwMode="auto">
          <a:xfrm>
            <a:off x="1277938" y="841375"/>
            <a:ext cx="4286250" cy="3214688"/>
          </a:xfrm>
          <a:no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B8C29CA-B3F3-4D15-A5E3-0A69439225BD}" type="slidenum">
              <a:rPr lang="en-GB" smtClean="0">
                <a:solidFill>
                  <a:prstClr val="black"/>
                </a:solidFill>
              </a:rPr>
              <a:pPr>
                <a:defRPr/>
              </a:pPr>
              <a:t>37</a:t>
            </a:fld>
            <a:endParaRPr lang="en-GB" smtClean="0">
              <a:solidFill>
                <a:prstClr val="black"/>
              </a:solidFill>
            </a:endParaRPr>
          </a:p>
        </p:txBody>
      </p:sp>
      <p:sp>
        <p:nvSpPr>
          <p:cNvPr id="22531" name="Rectangle 2"/>
          <p:cNvSpPr>
            <a:spLocks noGrp="1" noRot="1" noChangeAspect="1" noChangeArrowheads="1" noTextEdit="1"/>
          </p:cNvSpPr>
          <p:nvPr>
            <p:ph type="sldImg"/>
          </p:nvPr>
        </p:nvSpPr>
        <p:spPr bwMode="auto">
          <a:xfrm>
            <a:off x="1281113" y="842963"/>
            <a:ext cx="4284662" cy="3213100"/>
          </a:xfrm>
          <a:noFill/>
          <a:ln>
            <a:solidFill>
              <a:srgbClr val="000000"/>
            </a:solidFill>
            <a:miter lim="800000"/>
            <a:headEnd/>
            <a:tailEnd/>
          </a:ln>
        </p:spPr>
      </p:sp>
      <p:sp>
        <p:nvSpPr>
          <p:cNvPr id="22532" name="Rectangle 3"/>
          <p:cNvSpPr>
            <a:spLocks noGrp="1" noChangeArrowheads="1"/>
          </p:cNvSpPr>
          <p:nvPr>
            <p:ph type="body" idx="1"/>
          </p:nvPr>
        </p:nvSpPr>
        <p:spPr bwMode="auto">
          <a:xfrm>
            <a:off x="911225" y="4359275"/>
            <a:ext cx="5033963" cy="4132263"/>
          </a:xfrm>
          <a:noFill/>
        </p:spPr>
        <p:txBody>
          <a:bodyPr wrap="square" numCol="1" anchor="t" anchorCtr="0" compatLnSpc="1">
            <a:prstTxWarp prst="textNoShape">
              <a:avLst/>
            </a:prstTxWarp>
          </a:bodyPr>
          <a:lstStyle/>
          <a:p>
            <a:pPr eaLnBrk="1" hangingPunct="1">
              <a:spcBef>
                <a:spcPct val="0"/>
              </a:spcBef>
            </a:pPr>
            <a:r>
              <a:rPr lang="en-US" smtClean="0"/>
              <a:t>Pipeline Comparison</a:t>
            </a:r>
          </a:p>
          <a:p>
            <a:pPr eaLnBrk="1" hangingPunct="1">
              <a:spcBef>
                <a:spcPct val="0"/>
              </a:spcBef>
            </a:pPr>
            <a:endParaRPr lang="en-US" smtClean="0"/>
          </a:p>
          <a:p>
            <a:pPr eaLnBrk="1" hangingPunct="1">
              <a:spcBef>
                <a:spcPct val="0"/>
              </a:spcBef>
            </a:pPr>
            <a:r>
              <a:rPr lang="en-US" smtClean="0"/>
              <a:t>The point of this foil is to show that with the ARM7TDMI a lot of work was carried out in the execute stage of the pipeline.  Now with ARM9TDMI the execute stage has been split out into three stages to allow greater throughput.</a:t>
            </a:r>
          </a:p>
          <a:p>
            <a:pPr eaLnBrk="1" hangingPunct="1">
              <a:spcBef>
                <a:spcPct val="0"/>
              </a:spcBef>
            </a:pPr>
            <a:endParaRPr lang="en-US" smtClean="0"/>
          </a:p>
          <a:p>
            <a:pPr eaLnBrk="1" hangingPunct="1">
              <a:spcBef>
                <a:spcPct val="0"/>
              </a:spcBef>
            </a:pPr>
            <a:r>
              <a:rPr lang="en-US" smtClean="0"/>
              <a:t>This then means the CPI is about 1.5 compared against 1.9 for ARM7TDMI, and the operating frequency is approximately double for ARM9TDMI over ARM7TDMI on the same process.  Therefore, at least double the processing power is available.</a:t>
            </a:r>
          </a:p>
          <a:p>
            <a:pPr eaLnBrk="1" hangingPunct="1">
              <a:spcBef>
                <a:spcPct val="0"/>
              </a:spcBef>
            </a:pPr>
            <a:endParaRPr lang="en-US" smtClean="0"/>
          </a:p>
          <a:p>
            <a:pPr eaLnBrk="1" hangingPunct="1">
              <a:spcBef>
                <a:spcPct val="0"/>
              </a:spcBef>
            </a:pPr>
            <a:r>
              <a:rPr lang="en-US" smtClean="0"/>
              <a:t>It is possible for the pipeline to interlock.  Forwarding paths have been provided to minimise this as much as possible, but they can still occur.  By using a bit of consideration when writing code they can almost be eliminated.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580E9C1-ADFF-48CA-9CE9-128218E0FF3A}" type="slidenum">
              <a:rPr lang="en-GB" smtClean="0">
                <a:solidFill>
                  <a:prstClr val="black"/>
                </a:solidFill>
              </a:rPr>
              <a:pPr>
                <a:defRPr/>
              </a:pPr>
              <a:t>38</a:t>
            </a:fld>
            <a:endParaRPr lang="en-GB" smtClean="0">
              <a:solidFill>
                <a:prstClr val="black"/>
              </a:solidFill>
            </a:endParaRPr>
          </a:p>
        </p:txBody>
      </p:sp>
      <p:sp>
        <p:nvSpPr>
          <p:cNvPr id="23555" name="Rectangle 2"/>
          <p:cNvSpPr>
            <a:spLocks noGrp="1" noRot="1" noChangeAspect="1" noChangeArrowheads="1" noTextEdit="1"/>
          </p:cNvSpPr>
          <p:nvPr>
            <p:ph type="sldImg"/>
          </p:nvPr>
        </p:nvSpPr>
        <p:spPr bwMode="auto">
          <a:xfrm>
            <a:off x="1281113" y="842963"/>
            <a:ext cx="4284662" cy="3213100"/>
          </a:xfrm>
          <a:noFill/>
          <a:ln>
            <a:solidFill>
              <a:srgbClr val="000000"/>
            </a:solidFill>
            <a:miter lim="800000"/>
            <a:headEnd/>
            <a:tailEnd/>
          </a:ln>
        </p:spPr>
      </p:sp>
      <p:sp>
        <p:nvSpPr>
          <p:cNvPr id="23556" name="Rectangle 3"/>
          <p:cNvSpPr>
            <a:spLocks noGrp="1" noChangeArrowheads="1"/>
          </p:cNvSpPr>
          <p:nvPr>
            <p:ph type="body" idx="1"/>
          </p:nvPr>
        </p:nvSpPr>
        <p:spPr bwMode="auto">
          <a:xfrm>
            <a:off x="914400" y="4359275"/>
            <a:ext cx="5029200" cy="4132263"/>
          </a:xfrm>
          <a:noFill/>
        </p:spPr>
        <p:txBody>
          <a:bodyPr wrap="square" lIns="87482" tIns="43741" rIns="87482" bIns="43741" numCol="1" anchor="t" anchorCtr="0" compatLnSpc="1">
            <a:prstTxWarp prst="textNoShape">
              <a:avLst/>
            </a:prstTxWarp>
          </a:bodyPr>
          <a:lstStyle/>
          <a:p>
            <a:pPr eaLnBrk="1" hangingPunct="1">
              <a:spcBef>
                <a:spcPct val="0"/>
              </a:spcBef>
            </a:pPr>
            <a:r>
              <a:rPr lang="en-US" sz="900" b="1" u="sng" smtClean="0"/>
              <a:t>The ARM Core architecture</a:t>
            </a:r>
            <a:endParaRPr lang="en-US" sz="900" smtClean="0"/>
          </a:p>
          <a:p>
            <a:pPr eaLnBrk="1" hangingPunct="1">
              <a:spcBef>
                <a:spcPct val="0"/>
              </a:spcBef>
            </a:pPr>
            <a:r>
              <a:rPr lang="en-US" sz="900" smtClean="0"/>
              <a:t>The ARM7 core is Von Neumann architecture i.e. instructions and data come in on one bus.</a:t>
            </a:r>
          </a:p>
          <a:p>
            <a:pPr eaLnBrk="1" hangingPunct="1">
              <a:spcBef>
                <a:spcPct val="0"/>
              </a:spcBef>
            </a:pPr>
            <a:r>
              <a:rPr lang="en-US" sz="900" smtClean="0"/>
              <a:t>The core uses a LOAD and STORE architecture. i.e. all operations are on the registers. Data is loaded, executed upon and then stored back to memory as required.  Block transfer: up to 16 register at once</a:t>
            </a:r>
          </a:p>
          <a:p>
            <a:pPr eaLnBrk="1" hangingPunct="1">
              <a:spcBef>
                <a:spcPct val="0"/>
              </a:spcBef>
            </a:pPr>
            <a:r>
              <a:rPr lang="en-US" sz="900" smtClean="0"/>
              <a:t>The main feature of the ARM core is the data path. The data path is:-</a:t>
            </a:r>
          </a:p>
          <a:p>
            <a:pPr eaLnBrk="1" hangingPunct="1">
              <a:spcBef>
                <a:spcPct val="0"/>
              </a:spcBef>
            </a:pPr>
            <a:r>
              <a:rPr lang="en-US" sz="900" smtClean="0"/>
              <a:t>Register Bank -&gt; Barrel Shifter (on B bus) -&gt; ALU -&gt; Register Bank</a:t>
            </a:r>
          </a:p>
          <a:p>
            <a:pPr eaLnBrk="1" hangingPunct="1">
              <a:spcBef>
                <a:spcPct val="0"/>
              </a:spcBef>
            </a:pPr>
            <a:r>
              <a:rPr lang="en-US" sz="900" smtClean="0"/>
              <a:t>Operations through the data path take one cycle. Consider a basic ADD instruction. ADD r0, r1, r2. The r1 and r2 are read out of the register bank on the A and B buses. The result is calculated in the ALU and written back to r0 via the ALU Bus. ( important: 2 read ports A and B! )</a:t>
            </a:r>
          </a:p>
          <a:p>
            <a:pPr eaLnBrk="1" hangingPunct="1">
              <a:spcBef>
                <a:spcPct val="0"/>
              </a:spcBef>
            </a:pPr>
            <a:r>
              <a:rPr lang="en-US" sz="900" smtClean="0"/>
              <a:t>Consider an ADD instruction with a shift. ADD r0, r1, r2, LSL#2 The r1 and r2 are read out of the register bank on the A and B buses.  R2 is shifted left by 2 in the barrel shifter, The result is calculated in the ALU  as before, and written back to r0 via the ALU Bus.</a:t>
            </a:r>
            <a:endParaRPr lang="en-US" smtClean="0"/>
          </a:p>
          <a:p>
            <a:pPr eaLnBrk="1" hangingPunct="1">
              <a:spcBef>
                <a:spcPct val="0"/>
              </a:spcBef>
            </a:pPr>
            <a:r>
              <a:rPr lang="en-US" sz="900" smtClean="0"/>
              <a:t>The basic data path is completed </a:t>
            </a:r>
            <a:r>
              <a:rPr lang="en-US" sz="900" u="sng" smtClean="0"/>
              <a:t>in one cycle</a:t>
            </a:r>
            <a:r>
              <a:rPr lang="en-US" sz="900" smtClean="0"/>
              <a:t> ( normally, if no delay due to multiply etc. ). In this cycle the following occurs:-</a:t>
            </a:r>
          </a:p>
          <a:p>
            <a:pPr eaLnBrk="1" hangingPunct="1">
              <a:spcBef>
                <a:spcPct val="0"/>
              </a:spcBef>
            </a:pPr>
            <a:r>
              <a:rPr lang="en-US" sz="900" smtClean="0"/>
              <a:t>1) Read 2 operands from the register bank, one via the barrel shifter (to be shifted if required).</a:t>
            </a:r>
          </a:p>
          <a:p>
            <a:pPr eaLnBrk="1" hangingPunct="1">
              <a:spcBef>
                <a:spcPct val="0"/>
              </a:spcBef>
            </a:pPr>
            <a:r>
              <a:rPr lang="en-US" sz="900" smtClean="0"/>
              <a:t>2) Implement a logical or  arithmetic operation in the ALU.</a:t>
            </a:r>
          </a:p>
          <a:p>
            <a:pPr eaLnBrk="1" hangingPunct="1">
              <a:spcBef>
                <a:spcPct val="0"/>
              </a:spcBef>
            </a:pPr>
            <a:r>
              <a:rPr lang="en-US" sz="900" smtClean="0"/>
              <a:t>3) Write back the result to register bank at the end of the cycle.</a:t>
            </a:r>
          </a:p>
          <a:p>
            <a:pPr eaLnBrk="1" hangingPunct="1">
              <a:spcBef>
                <a:spcPct val="0"/>
              </a:spcBef>
            </a:pPr>
            <a:r>
              <a:rPr lang="en-US" sz="900" smtClean="0"/>
              <a:t>Can do shifts by a constant in the same cycle in ARM state, but not in Thumb state (where separate instructions are required to use the shifter). Limitation of reduced instruction space.</a:t>
            </a:r>
          </a:p>
          <a:p>
            <a:pPr eaLnBrk="1" hangingPunct="1">
              <a:spcBef>
                <a:spcPct val="0"/>
              </a:spcBef>
            </a:pPr>
            <a:r>
              <a:rPr lang="en-US" sz="900" smtClean="0"/>
              <a:t>Instruction pipeline is three stage fetch -&gt; decode -&gt; execute.</a:t>
            </a:r>
          </a:p>
          <a:p>
            <a:pPr eaLnBrk="1" hangingPunct="1">
              <a:spcBef>
                <a:spcPct val="0"/>
              </a:spcBef>
            </a:pPr>
            <a:r>
              <a:rPr lang="en-US" sz="900" smtClean="0"/>
              <a:t>Address Incrementer allows for burst mode addressing.</a:t>
            </a:r>
          </a:p>
          <a:p>
            <a:pPr eaLnBrk="1" hangingPunct="1">
              <a:spcBef>
                <a:spcPct val="0"/>
              </a:spcBef>
            </a:pPr>
            <a:r>
              <a:rPr lang="en-US" sz="900" smtClean="0"/>
              <a:t>Booth multiplier has early termination if the rest of the operand is 0 or 1. The advantage is that it is small.</a:t>
            </a:r>
          </a:p>
          <a:p>
            <a:pPr eaLnBrk="1" hangingPunct="1">
              <a:spcBef>
                <a:spcPct val="0"/>
              </a:spcBef>
            </a:pPr>
            <a:r>
              <a:rPr lang="en-US" sz="900" smtClean="0"/>
              <a:t>Notice the Thumb decompression stage on the instruction pipeline input. This uses a spare half clock cycle on the decode stage of the pipeline, and hence does not restrict the maximum clock speed over non-thumb ARM7’s.</a:t>
            </a:r>
          </a:p>
          <a:p>
            <a:pPr eaLnBrk="1" hangingPunct="1">
              <a:spcBef>
                <a:spcPct val="0"/>
              </a:spcBef>
            </a:pPr>
            <a:r>
              <a:rPr lang="en-US" sz="900" smtClean="0"/>
              <a:t>For load operations, sign extension and/or rotation is done in the ALU. (ARM9 is different…see slide 21)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808AE7C-2D88-4073-A16E-4CEDD078809C}" type="slidenum">
              <a:rPr lang="en-GB" smtClean="0">
                <a:solidFill>
                  <a:prstClr val="black"/>
                </a:solidFill>
              </a:rPr>
              <a:pPr>
                <a:defRPr/>
              </a:pPr>
              <a:t>39</a:t>
            </a:fld>
            <a:endParaRPr lang="en-GB" smtClean="0">
              <a:solidFill>
                <a:prstClr val="black"/>
              </a:solidFill>
            </a:endParaRPr>
          </a:p>
        </p:txBody>
      </p:sp>
      <p:sp>
        <p:nvSpPr>
          <p:cNvPr id="24579" name="Rectangle 2"/>
          <p:cNvSpPr>
            <a:spLocks noGrp="1" noRot="1" noChangeAspect="1" noChangeArrowheads="1" noTextEdit="1"/>
          </p:cNvSpPr>
          <p:nvPr>
            <p:ph type="sldImg"/>
          </p:nvPr>
        </p:nvSpPr>
        <p:spPr bwMode="auto">
          <a:xfrm>
            <a:off x="1279525" y="842963"/>
            <a:ext cx="4284663" cy="3213100"/>
          </a:xfrm>
          <a:noFill/>
          <a:ln>
            <a:solidFill>
              <a:srgbClr val="000000"/>
            </a:solidFill>
            <a:miter lim="800000"/>
            <a:headEnd/>
            <a:tailEnd/>
          </a:ln>
        </p:spPr>
      </p:sp>
      <p:sp>
        <p:nvSpPr>
          <p:cNvPr id="24580" name="Rectangle 3"/>
          <p:cNvSpPr>
            <a:spLocks noGrp="1" noChangeArrowheads="1"/>
          </p:cNvSpPr>
          <p:nvPr>
            <p:ph type="body" idx="1"/>
          </p:nvPr>
        </p:nvSpPr>
        <p:spPr bwMode="auto">
          <a:xfrm>
            <a:off x="912813" y="4359275"/>
            <a:ext cx="5030787" cy="4133850"/>
          </a:xfrm>
          <a:noFill/>
        </p:spPr>
        <p:txBody>
          <a:bodyPr wrap="square" numCol="1" anchor="t" anchorCtr="0" compatLnSpc="1">
            <a:prstTxWarp prst="textNoShape">
              <a:avLst/>
            </a:prstTxWarp>
          </a:bodyPr>
          <a:lstStyle/>
          <a:p>
            <a:pPr eaLnBrk="1" hangingPunct="1">
              <a:spcBef>
                <a:spcPct val="0"/>
              </a:spcBef>
            </a:pPr>
            <a:r>
              <a:rPr lang="en-GB" u="sng" smtClean="0"/>
              <a:t>Intention</a:t>
            </a:r>
          </a:p>
          <a:p>
            <a:pPr eaLnBrk="1" hangingPunct="1">
              <a:spcBef>
                <a:spcPct val="0"/>
              </a:spcBef>
            </a:pPr>
            <a:r>
              <a:rPr lang="en-GB" smtClean="0"/>
              <a:t>To show a comparison of memory usage between ARM and thumb instructions when running from different size memory width.</a:t>
            </a:r>
          </a:p>
          <a:p>
            <a:pPr eaLnBrk="1" hangingPunct="1">
              <a:spcBef>
                <a:spcPct val="0"/>
              </a:spcBef>
            </a:pPr>
            <a:endParaRPr lang="en-US" smtClean="0"/>
          </a:p>
          <a:p>
            <a:pPr eaLnBrk="1" hangingPunct="1">
              <a:spcBef>
                <a:spcPct val="0"/>
              </a:spcBef>
            </a:pPr>
            <a:r>
              <a:rPr lang="en-US" smtClean="0"/>
              <a:t>In 16-bit memory, Thumb code is better. Even though there are more instructions, each instruction only take a single cycle to fetch whereas each ARM instruction now takes two cycles to fetch.</a:t>
            </a:r>
          </a:p>
          <a:p>
            <a:pPr eaLnBrk="1" hangingPunct="1">
              <a:spcBef>
                <a:spcPct val="0"/>
              </a:spcBef>
            </a:pPr>
            <a:endParaRPr lang="en-US" smtClean="0"/>
          </a:p>
          <a:p>
            <a:pPr eaLnBrk="1" hangingPunct="1">
              <a:spcBef>
                <a:spcPct val="0"/>
              </a:spcBef>
            </a:pPr>
            <a:r>
              <a:rPr lang="en-US" smtClean="0"/>
              <a:t>However you can see in the 16-bit example that the performance from Thumb has gone down -despite still taking a single cycle to fetch each instruction. This is because of data accesses, and in particular stack accesses. Even in Thumb, each access to the stack will be a 32-bit quantity (as register contents are transferred - and this lowers performance on a full 16-bit memory architecture.</a:t>
            </a:r>
          </a:p>
          <a:p>
            <a:pPr eaLnBrk="1" hangingPunct="1">
              <a:spcBef>
                <a:spcPct val="0"/>
              </a:spcBef>
            </a:pPr>
            <a:r>
              <a:rPr lang="en-US" smtClean="0"/>
              <a:t>One way around this is to provide a limited amount of 32-bit memory to place you stack in - which can give a useful performance boost. In this case the boost gets performance almost back to the full 32-bit performance level. The difference is due to the Dhrystone benchmark using integer (32-bit) global data which is still being stored in 16-bit wide memory.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AFEB82-0173-42A4-B795-574C7E96E52B}" type="slidenum">
              <a:rPr lang="en-GB">
                <a:solidFill>
                  <a:prstClr val="black"/>
                </a:solidFill>
              </a:rPr>
              <a:pPr>
                <a:defRPr/>
              </a:pPr>
              <a:t>40</a:t>
            </a:fld>
            <a:endParaRPr lang="en-GB">
              <a:solidFill>
                <a:prstClr val="black"/>
              </a:solidFill>
            </a:endParaRPr>
          </a:p>
        </p:txBody>
      </p:sp>
      <p:sp>
        <p:nvSpPr>
          <p:cNvPr id="25603" name="Rectangle 2"/>
          <p:cNvSpPr>
            <a:spLocks noGrp="1" noRot="1" noChangeAspect="1" noChangeArrowheads="1" noTextEdit="1"/>
          </p:cNvSpPr>
          <p:nvPr>
            <p:ph type="sldImg"/>
          </p:nvPr>
        </p:nvSpPr>
        <p:spPr bwMode="auto">
          <a:xfrm>
            <a:off x="1277938" y="841375"/>
            <a:ext cx="4286250" cy="3214688"/>
          </a:xfrm>
          <a:noFill/>
          <a:ln>
            <a:solidFill>
              <a:srgbClr val="000000"/>
            </a:solidFill>
            <a:miter lim="800000"/>
            <a:headEnd/>
            <a:tailEnd/>
          </a:ln>
        </p:spPr>
      </p:sp>
      <p:sp>
        <p:nvSpPr>
          <p:cNvPr id="25604" name="Rectangle 3"/>
          <p:cNvSpPr>
            <a:spLocks noGrp="1" noChangeArrowheads="1"/>
          </p:cNvSpPr>
          <p:nvPr>
            <p:ph type="body" idx="1"/>
          </p:nvPr>
        </p:nvSpPr>
        <p:spPr bwMode="auto">
          <a:xfrm>
            <a:off x="912813" y="4359275"/>
            <a:ext cx="5030787" cy="4132263"/>
          </a:xfrm>
          <a:noFill/>
        </p:spPr>
        <p:txBody>
          <a:bodyPr wrap="square" numCol="1" anchor="t" anchorCtr="0" compatLnSpc="1">
            <a:prstTxWarp prst="textNoShape">
              <a:avLst/>
            </a:prstTxWarp>
          </a:bodyPr>
          <a:lstStyle/>
          <a:p>
            <a:pPr eaLnBrk="1" hangingPunct="1"/>
            <a:r>
              <a:rPr lang="en-US" smtClean="0"/>
              <a:t>This </a:t>
            </a:r>
            <a:r>
              <a:rPr lang="en-US" b="1" smtClean="0">
                <a:solidFill>
                  <a:schemeClr val="hlink"/>
                </a:solidFill>
              </a:rPr>
              <a:t>animated</a:t>
            </a:r>
            <a:r>
              <a:rPr lang="en-US" smtClean="0"/>
              <a:t> slide shows the way that the banking of registers works. On the left the currently visible set of registers are shown for a particular mode.</a:t>
            </a:r>
          </a:p>
          <a:p>
            <a:pPr eaLnBrk="1" hangingPunct="1"/>
            <a:r>
              <a:rPr lang="en-US" smtClean="0"/>
              <a:t>On the right are the registers that are banked out whilst in that mode.</a:t>
            </a:r>
          </a:p>
          <a:p>
            <a:pPr eaLnBrk="1" hangingPunct="1"/>
            <a:endParaRPr lang="en-US" smtClean="0"/>
          </a:p>
          <a:p>
            <a:pPr eaLnBrk="1" hangingPunct="1"/>
            <a:r>
              <a:rPr lang="en-US" smtClean="0"/>
              <a:t>Each key press will switch mode:</a:t>
            </a:r>
          </a:p>
          <a:p>
            <a:pPr eaLnBrk="1" hangingPunct="1"/>
            <a:endParaRPr lang="en-US" smtClean="0"/>
          </a:p>
          <a:p>
            <a:pPr eaLnBrk="1" hangingPunct="1"/>
            <a:r>
              <a:rPr lang="en-US" smtClean="0"/>
              <a:t>user -&gt; FIQ -&gt;user -&gt; IRQ -&gt; user -&gt;SVC -&gt; User -&gt; Undef -&gt; User -&gt; Abort and then back to user.</a:t>
            </a:r>
          </a:p>
          <a:p>
            <a:pPr eaLnBrk="1" hangingPunct="1"/>
            <a:endParaRPr lang="en-US" smtClean="0"/>
          </a:p>
          <a:p>
            <a:pPr eaLnBrk="1" hangingPunct="1"/>
            <a:r>
              <a:rPr lang="en-US" smtClean="0"/>
              <a:t>The following slide then shows this in a more static way that is more useful for reference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3D21D1-5109-4262-967C-A301DA22843B}" type="slidenum">
              <a:rPr lang="en-GB">
                <a:solidFill>
                  <a:prstClr val="black"/>
                </a:solidFill>
              </a:rPr>
              <a:pPr>
                <a:defRPr/>
              </a:pPr>
              <a:t>41</a:t>
            </a:fld>
            <a:endParaRPr lang="en-GB">
              <a:solidFill>
                <a:prstClr val="black"/>
              </a:solidFill>
            </a:endParaRPr>
          </a:p>
        </p:txBody>
      </p:sp>
      <p:sp>
        <p:nvSpPr>
          <p:cNvPr id="26627" name="Rectangle 2"/>
          <p:cNvSpPr>
            <a:spLocks noGrp="1" noRot="1" noChangeAspect="1" noChangeArrowheads="1" noTextEdit="1"/>
          </p:cNvSpPr>
          <p:nvPr>
            <p:ph type="sldImg"/>
          </p:nvPr>
        </p:nvSpPr>
        <p:spPr bwMode="auto">
          <a:xfrm>
            <a:off x="1279525" y="842963"/>
            <a:ext cx="4284663" cy="3213100"/>
          </a:xfrm>
          <a:noFill/>
          <a:ln>
            <a:solidFill>
              <a:srgbClr val="000000"/>
            </a:solidFill>
            <a:miter lim="800000"/>
            <a:headEnd/>
            <a:tailEnd/>
          </a:ln>
        </p:spPr>
      </p:sp>
      <p:sp>
        <p:nvSpPr>
          <p:cNvPr id="26628" name="Rectangle 3"/>
          <p:cNvSpPr>
            <a:spLocks noGrp="1" noChangeArrowheads="1"/>
          </p:cNvSpPr>
          <p:nvPr>
            <p:ph type="body" idx="1"/>
          </p:nvPr>
        </p:nvSpPr>
        <p:spPr bwMode="auto">
          <a:xfrm>
            <a:off x="912813" y="4359275"/>
            <a:ext cx="5030787" cy="4133850"/>
          </a:xfrm>
          <a:noFill/>
        </p:spPr>
        <p:txBody>
          <a:bodyPr wrap="square" numCol="1" anchor="t" anchorCtr="0" compatLnSpc="1">
            <a:prstTxWarp prst="textNoShape">
              <a:avLst/>
            </a:prstTxWarp>
          </a:bodyPr>
          <a:lstStyle/>
          <a:p>
            <a:pPr>
              <a:lnSpc>
                <a:spcPct val="90000"/>
              </a:lnSpc>
            </a:pPr>
            <a:r>
              <a:rPr lang="en-US" smtClean="0">
                <a:solidFill>
                  <a:srgbClr val="000000"/>
                </a:solidFill>
              </a:rPr>
              <a:t>Green psr bits are only in certain versions of the ARM architecture</a:t>
            </a:r>
          </a:p>
          <a:p>
            <a:pPr>
              <a:lnSpc>
                <a:spcPct val="90000"/>
              </a:lnSpc>
            </a:pPr>
            <a:r>
              <a:rPr lang="en-US" smtClean="0">
                <a:solidFill>
                  <a:srgbClr val="000000"/>
                </a:solidFill>
              </a:rPr>
              <a:t>ALU status flags (set if "S" bit set, implied in Thumb state).</a:t>
            </a:r>
            <a:endParaRPr lang="en-US" smtClean="0"/>
          </a:p>
          <a:p>
            <a:r>
              <a:rPr lang="en-US" smtClean="0"/>
              <a:t>Sticky overflow flag (Q flag) is set either when </a:t>
            </a:r>
          </a:p>
          <a:p>
            <a:pPr lvl="1"/>
            <a:r>
              <a:rPr lang="en-US" smtClean="0"/>
              <a:t>saturation occurs during QADD, QDADD, QSUB or QDSUB, or </a:t>
            </a:r>
          </a:p>
          <a:p>
            <a:pPr lvl="1"/>
            <a:r>
              <a:rPr lang="en-US" smtClean="0"/>
              <a:t>the result of SMLAxy or SMLAWx overflows 32-bits</a:t>
            </a:r>
          </a:p>
          <a:p>
            <a:r>
              <a:rPr lang="en-US" smtClean="0"/>
              <a:t>Once flag has been set can not be modified by one of the above instructions and must write to CPSR using MSR instruction to cleared</a:t>
            </a:r>
          </a:p>
          <a:p>
            <a:r>
              <a:rPr lang="en-US" smtClean="0"/>
              <a:t>PSRs split into four 8-bit fields that can be individually written: </a:t>
            </a:r>
          </a:p>
          <a:p>
            <a:r>
              <a:rPr lang="en-US" smtClean="0"/>
              <a:t>Control	(c)	bits 0-7    </a:t>
            </a:r>
          </a:p>
          <a:p>
            <a:r>
              <a:rPr lang="en-US" smtClean="0"/>
              <a:t>Extension	(x)	bits 8-15	Reserved for future use</a:t>
            </a:r>
          </a:p>
          <a:p>
            <a:r>
              <a:rPr lang="en-US" smtClean="0"/>
              <a:t>Status	(s)	bits 16-23	Reserved for future use</a:t>
            </a:r>
          </a:p>
          <a:p>
            <a:r>
              <a:rPr lang="en-US" smtClean="0"/>
              <a:t>Flags	(f)	bits 24-31</a:t>
            </a:r>
          </a:p>
          <a:p>
            <a:r>
              <a:rPr lang="en-US" smtClean="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smtClean="0"/>
              <a:t>However, in cases where the processor state is known in advance (e.g. on reset, following an interrupt, or some other exception), an immediate value may be written directly into the status registers, to change only specific bits (e.g. to change mode).</a:t>
            </a:r>
          </a:p>
          <a:p>
            <a:r>
              <a:rPr lang="en-US" smtClean="0"/>
              <a:t>New ARM V6 bits now shown.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5502003-B2D1-4F48-BD0F-81421803FAB7}" type="datetime1">
              <a:rPr lang="en-IN" smtClean="0"/>
              <a:pPr>
                <a:defRPr/>
              </a:pPr>
              <a:t>03-01-2019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6" name="Slide Number Placeholder 5"/>
          <p:cNvSpPr>
            <a:spLocks noGrp="1"/>
          </p:cNvSpPr>
          <p:nvPr>
            <p:ph type="sldNum" sz="quarter" idx="12"/>
          </p:nvPr>
        </p:nvSpPr>
        <p:spPr/>
        <p:txBody>
          <a:bodyPr/>
          <a:lstStyle>
            <a:lvl1pPr>
              <a:defRPr/>
            </a:lvl1pPr>
          </a:lstStyle>
          <a:p>
            <a:pPr>
              <a:defRPr/>
            </a:pPr>
            <a:fld id="{93D83AB5-77A4-43A3-9908-9FBF84786C4D}"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B676529-F44D-46C0-980E-8B10D94B8619}" type="datetime1">
              <a:rPr lang="en-IN" smtClean="0"/>
              <a:pPr>
                <a:defRPr/>
              </a:pPr>
              <a:t>03-01-2019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6" name="Slide Number Placeholder 5"/>
          <p:cNvSpPr>
            <a:spLocks noGrp="1"/>
          </p:cNvSpPr>
          <p:nvPr>
            <p:ph type="sldNum" sz="quarter" idx="12"/>
          </p:nvPr>
        </p:nvSpPr>
        <p:spPr/>
        <p:txBody>
          <a:bodyPr/>
          <a:lstStyle>
            <a:lvl1pPr>
              <a:defRPr/>
            </a:lvl1pPr>
          </a:lstStyle>
          <a:p>
            <a:pPr>
              <a:defRPr/>
            </a:pPr>
            <a:fld id="{FF508FE6-DE2E-4AE3-937F-F4B9839AD6E4}"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8042D19C-C630-43D5-93A8-416E36784FD9}" type="datetime1">
              <a:rPr lang="en-IN" smtClean="0"/>
              <a:pPr>
                <a:defRPr/>
              </a:pPr>
              <a:t>03-01-2019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6" name="Slide Number Placeholder 5"/>
          <p:cNvSpPr>
            <a:spLocks noGrp="1"/>
          </p:cNvSpPr>
          <p:nvPr>
            <p:ph type="sldNum" sz="quarter" idx="12"/>
          </p:nvPr>
        </p:nvSpPr>
        <p:spPr/>
        <p:txBody>
          <a:bodyPr/>
          <a:lstStyle>
            <a:lvl1pPr>
              <a:defRPr/>
            </a:lvl1pPr>
          </a:lstStyle>
          <a:p>
            <a:pPr>
              <a:defRPr/>
            </a:pPr>
            <a:fld id="{58938964-0891-4CC1-B8AE-C696B293E150}"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29C2C771-E343-49A7-8E32-B3E8D833AE7F}" type="datetime1">
              <a:rPr lang="en-IN" smtClean="0">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02D0E98-0780-4F25-8DF5-CDFC523AFA12}"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590BB75-BB6B-4BD0-B525-503A96695FD8}" type="datetime1">
              <a:rPr lang="en-IN" smtClean="0">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4FB450F-0382-4AD0-9EB6-966579EE8CF7}"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AB6A086-1A21-42C2-92FB-5028AD16BF20}" type="datetime1">
              <a:rPr lang="en-IN" smtClean="0">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918E45C-AC1F-4327-A458-BAA48A820F68}"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2B97F0B3-C6B7-44AB-BB5A-CF718FDD51B6}" type="datetime1">
              <a:rPr lang="en-IN" smtClean="0">
                <a:solidFill>
                  <a:prstClr val="black">
                    <a:tint val="75000"/>
                  </a:prstClr>
                </a:solidFill>
              </a:rPr>
              <a:pPr>
                <a:defRPr/>
              </a:pPr>
              <a:t>03-01-2019</a:t>
            </a:fld>
            <a:endParaRPr lang="en-I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11C78D6-73E0-4431-941C-AC027ED12D3A}"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92C46E4A-4B97-46B9-BE11-C9F5D7CE731C}" type="datetime1">
              <a:rPr lang="en-IN" smtClean="0">
                <a:solidFill>
                  <a:prstClr val="black">
                    <a:tint val="75000"/>
                  </a:prstClr>
                </a:solidFill>
              </a:rPr>
              <a:pPr>
                <a:defRPr/>
              </a:pPr>
              <a:t>03-01-2019</a:t>
            </a:fld>
            <a:endParaRPr lang="en-I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ACEBFC1-6C20-492A-845A-8B04C9732249}"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5AAE1C05-35F4-40B6-ADB4-75AAD16E71F7}" type="datetime1">
              <a:rPr lang="en-IN" smtClean="0">
                <a:solidFill>
                  <a:prstClr val="black">
                    <a:tint val="75000"/>
                  </a:prstClr>
                </a:solidFill>
              </a:rPr>
              <a:pPr>
                <a:defRPr/>
              </a:pPr>
              <a:t>03-01-2019</a:t>
            </a:fld>
            <a:endParaRPr lang="en-I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16E14E8-E035-44FD-A705-11DD45499FA6}"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3BB0A97-1D00-4A48-AA12-F8894F2F9C5D}" type="datetime1">
              <a:rPr lang="en-IN" smtClean="0">
                <a:solidFill>
                  <a:prstClr val="black">
                    <a:tint val="75000"/>
                  </a:prstClr>
                </a:solidFill>
              </a:rPr>
              <a:pPr>
                <a:defRPr/>
              </a:pPr>
              <a:t>03-01-2019</a:t>
            </a:fld>
            <a:endParaRPr lang="en-I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8F1AFBD-E70A-46F5-84F2-03AD154C23B6}"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A597544-0752-4B71-88E8-B62898BD4E7B}" type="datetime1">
              <a:rPr lang="en-IN" smtClean="0">
                <a:solidFill>
                  <a:prstClr val="black">
                    <a:tint val="75000"/>
                  </a:prstClr>
                </a:solidFill>
              </a:rPr>
              <a:pPr>
                <a:defRPr/>
              </a:pPr>
              <a:t>03-01-2019</a:t>
            </a:fld>
            <a:endParaRPr lang="en-I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784B1A9-5FDD-4C0B-8674-A6BAC79867A3}"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BAEF5650-74B1-49FA-8D1D-347C8FD9E31D}" type="datetime1">
              <a:rPr lang="en-IN" smtClean="0"/>
              <a:pPr>
                <a:defRPr/>
              </a:pPr>
              <a:t>03-01-2019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6" name="Slide Number Placeholder 5"/>
          <p:cNvSpPr>
            <a:spLocks noGrp="1"/>
          </p:cNvSpPr>
          <p:nvPr>
            <p:ph type="sldNum" sz="quarter" idx="12"/>
          </p:nvPr>
        </p:nvSpPr>
        <p:spPr/>
        <p:txBody>
          <a:bodyPr/>
          <a:lstStyle>
            <a:lvl1pPr>
              <a:defRPr/>
            </a:lvl1pPr>
          </a:lstStyle>
          <a:p>
            <a:pPr>
              <a:defRPr/>
            </a:pPr>
            <a:fld id="{ECD8C8CB-A2B7-4098-B75F-023C8A5AC6C5}" type="slidenum">
              <a:rPr lang="en-IN"/>
              <a:pPr>
                <a:defRPr/>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FAA94BD-A9BD-4757-A56E-F8E1150C421E}" type="datetime1">
              <a:rPr lang="en-IN" smtClean="0">
                <a:solidFill>
                  <a:prstClr val="black">
                    <a:tint val="75000"/>
                  </a:prstClr>
                </a:solidFill>
              </a:rPr>
              <a:pPr>
                <a:defRPr/>
              </a:pPr>
              <a:t>03-01-2019</a:t>
            </a:fld>
            <a:endParaRPr lang="en-I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0378C25-0893-43AC-83D3-9D27FB3FF3D3}"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7BBC6C5F-8622-4630-975A-783D5FF87E24}" type="datetime1">
              <a:rPr lang="en-IN" smtClean="0">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073267-4FFE-402A-9FCD-2DA589DCE32E}"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B7EEA550-8CC8-478C-BBC6-5199232AA13B}" type="datetime1">
              <a:rPr lang="en-IN" smtClean="0">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A66923-D485-4DA8-A018-C4D9769A6B2C}" type="slidenum">
              <a:rPr lang="en-IN">
                <a:solidFill>
                  <a:prstClr val="black">
                    <a:tint val="75000"/>
                  </a:prstClr>
                </a:solidFill>
              </a:rPr>
              <a:pPr>
                <a:defRPr/>
              </a:pPr>
              <a:t>‹#›</a:t>
            </a:fld>
            <a:endParaRPr lang="en-I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5768525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8759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8330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6157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2580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9237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980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D9181C-FCEB-4235-A6E3-165F3CF6B2AC}" type="datetime1">
              <a:rPr lang="en-IN" smtClean="0"/>
              <a:pPr>
                <a:defRPr/>
              </a:pPr>
              <a:t>03-01-2019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6" name="Slide Number Placeholder 5"/>
          <p:cNvSpPr>
            <a:spLocks noGrp="1"/>
          </p:cNvSpPr>
          <p:nvPr>
            <p:ph type="sldNum" sz="quarter" idx="12"/>
          </p:nvPr>
        </p:nvSpPr>
        <p:spPr/>
        <p:txBody>
          <a:bodyPr/>
          <a:lstStyle>
            <a:lvl1pPr>
              <a:defRPr/>
            </a:lvl1pPr>
          </a:lstStyle>
          <a:p>
            <a:pPr>
              <a:defRPr/>
            </a:pPr>
            <a:fld id="{45501277-022E-4B6B-9353-FF6FFB4A47D9}" type="slidenum">
              <a:rPr lang="en-IN"/>
              <a:pPr>
                <a:defRPr/>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1716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3529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0728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7620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6612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9932005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964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05638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2929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994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09D59D66-50D7-43A0-A498-8F4C57C141E7}" type="datetime1">
              <a:rPr lang="en-IN" smtClean="0"/>
              <a:pPr>
                <a:defRPr/>
              </a:pPr>
              <a:t>03-01-2019</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7" name="Slide Number Placeholder 5"/>
          <p:cNvSpPr>
            <a:spLocks noGrp="1"/>
          </p:cNvSpPr>
          <p:nvPr>
            <p:ph type="sldNum" sz="quarter" idx="12"/>
          </p:nvPr>
        </p:nvSpPr>
        <p:spPr/>
        <p:txBody>
          <a:bodyPr/>
          <a:lstStyle>
            <a:lvl1pPr>
              <a:defRPr/>
            </a:lvl1pPr>
          </a:lstStyle>
          <a:p>
            <a:pPr>
              <a:defRPr/>
            </a:pPr>
            <a:fld id="{CDE2EC88-AD2A-4999-AE0B-B8C9BA599A70}" type="slidenum">
              <a:rPr lang="en-IN"/>
              <a:pPr>
                <a:defRPr/>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33176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21881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15634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78399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5239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22F93-4FCA-4C36-8876-1D82B790E5EB}" type="datetimeFigureOut">
              <a:rPr lang="en-US" smtClean="0">
                <a:solidFill>
                  <a:prstClr val="black">
                    <a:tint val="75000"/>
                  </a:prstClr>
                </a:solidFill>
              </a:rPr>
              <a:pPr/>
              <a:t>03-Jan-19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361525-0ADB-4376-87A9-D178922492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5432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790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94D3070E-9ECF-4291-9D4A-E96D3468548F}" type="datetime1">
              <a:rPr lang="en-IN" smtClean="0"/>
              <a:pPr>
                <a:defRPr/>
              </a:pPr>
              <a:t>03-01-2019</a:t>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9" name="Slide Number Placeholder 5"/>
          <p:cNvSpPr>
            <a:spLocks noGrp="1"/>
          </p:cNvSpPr>
          <p:nvPr>
            <p:ph type="sldNum" sz="quarter" idx="12"/>
          </p:nvPr>
        </p:nvSpPr>
        <p:spPr/>
        <p:txBody>
          <a:bodyPr/>
          <a:lstStyle>
            <a:lvl1pPr>
              <a:defRPr/>
            </a:lvl1pPr>
          </a:lstStyle>
          <a:p>
            <a:pPr>
              <a:defRPr/>
            </a:pPr>
            <a:fld id="{E2066CC7-EFA0-4460-8416-86FB58173C6A}"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ECF53EF-EF8D-49A7-9AA7-F83FBE72D16A}" type="datetime1">
              <a:rPr lang="en-IN" smtClean="0"/>
              <a:pPr>
                <a:defRPr/>
              </a:pPr>
              <a:t>03-01-2019</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5" name="Slide Number Placeholder 5"/>
          <p:cNvSpPr>
            <a:spLocks noGrp="1"/>
          </p:cNvSpPr>
          <p:nvPr>
            <p:ph type="sldNum" sz="quarter" idx="12"/>
          </p:nvPr>
        </p:nvSpPr>
        <p:spPr/>
        <p:txBody>
          <a:bodyPr/>
          <a:lstStyle>
            <a:lvl1pPr>
              <a:defRPr/>
            </a:lvl1pPr>
          </a:lstStyle>
          <a:p>
            <a:pPr>
              <a:defRPr/>
            </a:pPr>
            <a:fld id="{41D907CE-B1DB-4C1B-83EC-42C619DFFBC1}"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2FAD74-D5A8-43C1-B00F-E8D4BA6EB4F9}" type="datetime1">
              <a:rPr lang="en-IN" smtClean="0"/>
              <a:pPr>
                <a:defRPr/>
              </a:pPr>
              <a:t>03-01-2019</a:t>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4" name="Slide Number Placeholder 5"/>
          <p:cNvSpPr>
            <a:spLocks noGrp="1"/>
          </p:cNvSpPr>
          <p:nvPr>
            <p:ph type="sldNum" sz="quarter" idx="12"/>
          </p:nvPr>
        </p:nvSpPr>
        <p:spPr/>
        <p:txBody>
          <a:bodyPr/>
          <a:lstStyle>
            <a:lvl1pPr>
              <a:defRPr/>
            </a:lvl1pPr>
          </a:lstStyle>
          <a:p>
            <a:pPr>
              <a:defRPr/>
            </a:pPr>
            <a:fld id="{1184BC99-63B1-4C8E-88DC-B9642B374261}"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A0C5A9-0D48-46C7-8CD0-D3D5FDBAD631}" type="datetime1">
              <a:rPr lang="en-IN" smtClean="0"/>
              <a:pPr>
                <a:defRPr/>
              </a:pPr>
              <a:t>03-01-2019</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7" name="Slide Number Placeholder 5"/>
          <p:cNvSpPr>
            <a:spLocks noGrp="1"/>
          </p:cNvSpPr>
          <p:nvPr>
            <p:ph type="sldNum" sz="quarter" idx="12"/>
          </p:nvPr>
        </p:nvSpPr>
        <p:spPr/>
        <p:txBody>
          <a:bodyPr/>
          <a:lstStyle>
            <a:lvl1pPr>
              <a:defRPr/>
            </a:lvl1pPr>
          </a:lstStyle>
          <a:p>
            <a:pPr>
              <a:defRPr/>
            </a:pPr>
            <a:fld id="{2FA29BE1-F244-4931-98AB-9D7C103D92A3}"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7EF924A-5EE9-4417-89BC-68A94784B402}" type="datetime1">
              <a:rPr lang="en-IN" smtClean="0"/>
              <a:pPr>
                <a:defRPr/>
              </a:pPr>
              <a:t>03-01-2019</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IT 209 Amit Bhatt Computer Organization</a:t>
            </a:r>
          </a:p>
        </p:txBody>
      </p:sp>
      <p:sp>
        <p:nvSpPr>
          <p:cNvPr id="7" name="Slide Number Placeholder 5"/>
          <p:cNvSpPr>
            <a:spLocks noGrp="1"/>
          </p:cNvSpPr>
          <p:nvPr>
            <p:ph type="sldNum" sz="quarter" idx="12"/>
          </p:nvPr>
        </p:nvSpPr>
        <p:spPr/>
        <p:txBody>
          <a:bodyPr/>
          <a:lstStyle>
            <a:lvl1pPr>
              <a:defRPr/>
            </a:lvl1pPr>
          </a:lstStyle>
          <a:p>
            <a:pPr>
              <a:defRPr/>
            </a:pPr>
            <a:fld id="{6E0788C4-D5F3-4D63-A1EC-C7B47A883EF5}"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3E7FCAB-D07C-4A52-B9F4-5572E66F7E41}" type="datetime1">
              <a:rPr lang="en-IN" smtClean="0"/>
              <a:pPr>
                <a:defRPr/>
              </a:pPr>
              <a:t>03-01-2019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IT 209 Amit Bhatt Computer Organization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44544BB-B89A-46B1-A5DC-E6D3A30444BA}"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007093C-314A-482C-A14C-81E1DAA2F233}" type="datetime1">
              <a:rPr lang="en-IN" smtClean="0">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IT 209 Amit Bhatt Computer Organization</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632FBA5-00B3-4964-B888-485F4D98D946}" type="slidenum">
              <a:rPr lang="en-IN">
                <a:solidFill>
                  <a:prstClr val="black">
                    <a:tint val="75000"/>
                  </a:prstClr>
                </a:solidFill>
              </a:rPr>
              <a:pPr>
                <a:defRPr/>
              </a:pPr>
              <a:t>‹#›</a:t>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9822F93-4FCA-4C36-8876-1D82B790E5EB}" type="datetimeFigureOut">
              <a:rPr lang="en-US" smtClean="0">
                <a:solidFill>
                  <a:prstClr val="black">
                    <a:tint val="75000"/>
                  </a:prstClr>
                </a:solidFill>
                <a:latin typeface="Calibri"/>
                <a:cs typeface="+mn-cs"/>
              </a:rPr>
              <a:pPr fontAlgn="auto">
                <a:spcBef>
                  <a:spcPts val="0"/>
                </a:spcBef>
                <a:spcAft>
                  <a:spcPts val="0"/>
                </a:spcAft>
              </a:pPr>
              <a:t>03-Jan-19</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97361525-0ADB-4376-87A9-D1789224925C}"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752561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9822F93-4FCA-4C36-8876-1D82B790E5EB}" type="datetimeFigureOut">
              <a:rPr lang="en-US" smtClean="0">
                <a:solidFill>
                  <a:prstClr val="black">
                    <a:tint val="75000"/>
                  </a:prstClr>
                </a:solidFill>
                <a:latin typeface="Calibri"/>
                <a:cs typeface="+mn-cs"/>
              </a:rPr>
              <a:pPr fontAlgn="auto">
                <a:spcBef>
                  <a:spcPts val="0"/>
                </a:spcBef>
                <a:spcAft>
                  <a:spcPts val="0"/>
                </a:spcAft>
              </a:pPr>
              <a:t>03-Jan-19</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97361525-0ADB-4376-87A9-D1789224925C}"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287662289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sz="3200" dirty="0" smtClean="0"/>
              <a:t>Module 1-2</a:t>
            </a:r>
            <a:endParaRPr lang="en-IN" sz="3200" dirty="0" smtClean="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z="2800" dirty="0" smtClean="0"/>
              <a:t>Introduction to  the </a:t>
            </a:r>
            <a:r>
              <a:rPr lang="en-US" sz="2800" dirty="0" smtClean="0"/>
              <a:t>Course &amp;</a:t>
            </a:r>
          </a:p>
          <a:p>
            <a:pPr eaLnBrk="1" fontAlgn="auto" hangingPunct="1">
              <a:spcAft>
                <a:spcPts val="0"/>
              </a:spcAft>
              <a:buFont typeface="Arial" pitchFamily="34" charset="0"/>
              <a:buNone/>
              <a:defRPr/>
            </a:pPr>
            <a:r>
              <a:rPr lang="en-US" sz="2800" dirty="0" smtClean="0"/>
              <a:t>ARM </a:t>
            </a:r>
            <a:r>
              <a:rPr lang="en-US" sz="2800" dirty="0" smtClean="0"/>
              <a:t>Architecture</a:t>
            </a:r>
            <a:endParaRPr lang="en-IN" sz="2800" dirty="0" smtClean="0"/>
          </a:p>
        </p:txBody>
      </p:sp>
      <p:sp>
        <p:nvSpPr>
          <p:cNvPr id="4" name="Date Placeholder 3"/>
          <p:cNvSpPr>
            <a:spLocks noGrp="1"/>
          </p:cNvSpPr>
          <p:nvPr>
            <p:ph type="dt" sz="quarter" idx="10"/>
          </p:nvPr>
        </p:nvSpPr>
        <p:spPr/>
        <p:txBody>
          <a:bodyPr/>
          <a:lstStyle/>
          <a:p>
            <a:pPr>
              <a:defRPr/>
            </a:pPr>
            <a:fld id="{E44A5B65-8B1C-465C-A444-3296775B87C1}" type="datetime1">
              <a:rPr lang="en-IN" smtClean="0"/>
              <a:pPr>
                <a:defRPr/>
              </a:pPr>
              <a:t>03-01-2019</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solidFill>
                  <a:srgbClr val="FF0000"/>
                </a:solidFill>
              </a:rPr>
              <a:t>Lecture 20 – 23:</a:t>
            </a:r>
          </a:p>
          <a:p>
            <a:pPr lvl="1"/>
            <a:r>
              <a:rPr lang="en-US" dirty="0" smtClean="0"/>
              <a:t>Memory hierarchy</a:t>
            </a:r>
          </a:p>
          <a:p>
            <a:r>
              <a:rPr lang="en-US" dirty="0" smtClean="0">
                <a:solidFill>
                  <a:srgbClr val="FF0000"/>
                </a:solidFill>
              </a:rPr>
              <a:t>Lecture 24 – 25</a:t>
            </a:r>
          </a:p>
          <a:p>
            <a:pPr lvl="1"/>
            <a:r>
              <a:rPr lang="en-US" dirty="0" smtClean="0"/>
              <a:t>Multi-core processors</a:t>
            </a:r>
          </a:p>
          <a:p>
            <a:endParaRPr lang="en-US" dirty="0" smtClean="0"/>
          </a:p>
          <a:p>
            <a:endParaRPr lang="en-US" dirty="0" smtClean="0"/>
          </a:p>
          <a:p>
            <a:r>
              <a:rPr lang="en-US" dirty="0" smtClean="0"/>
              <a:t>Up to five lectures will be used for in – class tutorial and quiz</a:t>
            </a:r>
          </a:p>
          <a:p>
            <a:pPr lvl="1">
              <a:buNone/>
            </a:pPr>
            <a:endParaRPr lang="en-US" dirty="0" smtClean="0"/>
          </a:p>
          <a:p>
            <a:pPr lvl="1">
              <a:buNone/>
            </a:pPr>
            <a:endParaRPr lang="en-US" dirty="0"/>
          </a:p>
        </p:txBody>
      </p:sp>
    </p:spTree>
    <p:extLst>
      <p:ext uri="{BB962C8B-B14F-4D97-AF65-F5344CB8AC3E}">
        <p14:creationId xmlns:p14="http://schemas.microsoft.com/office/powerpoint/2010/main" val="325419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sz="2800" dirty="0" smtClean="0"/>
              <a:t>ES – 215, Computer Organization…</a:t>
            </a:r>
            <a:endParaRPr lang="en-IN" sz="2800" dirty="0" smtClean="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sz="2800" dirty="0" smtClean="0">
                <a:solidFill>
                  <a:schemeClr val="accent1"/>
                </a:solidFill>
              </a:rPr>
              <a:t>What is Computer Organization?</a:t>
            </a:r>
          </a:p>
          <a:p>
            <a:pPr lvl="1" fontAlgn="auto">
              <a:spcAft>
                <a:spcPts val="0"/>
              </a:spcAft>
              <a:buFont typeface="Arial" pitchFamily="34" charset="0"/>
              <a:buChar char="–"/>
              <a:defRPr/>
            </a:pPr>
            <a:r>
              <a:rPr lang="en-US" dirty="0" smtClean="0"/>
              <a:t>It refers to the level of abstraction above the digital logic level, but below the operating system level</a:t>
            </a:r>
          </a:p>
          <a:p>
            <a:pPr lvl="1" fontAlgn="auto">
              <a:spcAft>
                <a:spcPts val="0"/>
              </a:spcAft>
              <a:buFont typeface="Arial" pitchFamily="34" charset="0"/>
              <a:buChar char="–"/>
              <a:defRPr/>
            </a:pPr>
            <a:r>
              <a:rPr lang="en-US" dirty="0" smtClean="0"/>
              <a:t>Major components are Processor, I/O system, Memory, Data Path and Control</a:t>
            </a:r>
          </a:p>
          <a:p>
            <a:pPr fontAlgn="auto">
              <a:spcAft>
                <a:spcPts val="0"/>
              </a:spcAft>
              <a:buFont typeface="Arial" pitchFamily="34" charset="0"/>
              <a:buChar char="•"/>
              <a:defRPr/>
            </a:pPr>
            <a:r>
              <a:rPr lang="en-IN" sz="2800" dirty="0" smtClean="0">
                <a:solidFill>
                  <a:schemeClr val="accent1"/>
                </a:solidFill>
              </a:rPr>
              <a:t>Do I need ES 215 course? How will it help me in</a:t>
            </a:r>
          </a:p>
          <a:p>
            <a:pPr lvl="1" fontAlgn="auto">
              <a:spcAft>
                <a:spcPts val="0"/>
              </a:spcAft>
              <a:buFont typeface="Arial" pitchFamily="34" charset="0"/>
              <a:buChar char="–"/>
              <a:defRPr/>
            </a:pPr>
            <a:r>
              <a:rPr lang="en-IN" dirty="0" smtClean="0"/>
              <a:t>Getting a job?</a:t>
            </a:r>
          </a:p>
          <a:p>
            <a:pPr lvl="1" fontAlgn="auto">
              <a:spcAft>
                <a:spcPts val="0"/>
              </a:spcAft>
              <a:buFont typeface="Arial" pitchFamily="34" charset="0"/>
              <a:buChar char="–"/>
              <a:defRPr/>
            </a:pPr>
            <a:r>
              <a:rPr lang="en-IN" dirty="0" smtClean="0"/>
              <a:t>Higher Academic studies? </a:t>
            </a:r>
            <a:br>
              <a:rPr lang="en-IN" dirty="0" smtClean="0"/>
            </a:br>
            <a:endParaRPr lang="en-IN" dirty="0" smtClean="0"/>
          </a:p>
        </p:txBody>
      </p:sp>
      <p:sp>
        <p:nvSpPr>
          <p:cNvPr id="4" name="Date Placeholder 3"/>
          <p:cNvSpPr>
            <a:spLocks noGrp="1"/>
          </p:cNvSpPr>
          <p:nvPr>
            <p:ph type="dt" sz="quarter" idx="4294967295"/>
          </p:nvPr>
        </p:nvSpPr>
        <p:spPr>
          <a:xfrm>
            <a:off x="457200" y="6356350"/>
            <a:ext cx="2133600" cy="365125"/>
          </a:xfrm>
          <a:prstGeom prst="rect">
            <a:avLst/>
          </a:prstGeom>
        </p:spPr>
        <p:txBody>
          <a:bodyPr/>
          <a:lstStyle/>
          <a:p>
            <a:pPr>
              <a:defRPr/>
            </a:pPr>
            <a:endParaRPr lang="en-IN" dirty="0">
              <a:solidFill>
                <a:prstClr val="black">
                  <a:tint val="75000"/>
                </a:prstClr>
              </a:solidFill>
            </a:endParaRPr>
          </a:p>
        </p:txBody>
      </p:sp>
    </p:spTree>
    <p:extLst>
      <p:ext uri="{BB962C8B-B14F-4D97-AF65-F5344CB8AC3E}">
        <p14:creationId xmlns:p14="http://schemas.microsoft.com/office/powerpoint/2010/main" val="158903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z="2800" smtClean="0"/>
              <a:t>Where are the Processors?</a:t>
            </a:r>
            <a:endParaRPr lang="en-IN" sz="2800" smtClean="0"/>
          </a:p>
        </p:txBody>
      </p:sp>
      <p:sp>
        <p:nvSpPr>
          <p:cNvPr id="4099" name="Content Placeholder 2"/>
          <p:cNvSpPr>
            <a:spLocks noGrp="1"/>
          </p:cNvSpPr>
          <p:nvPr>
            <p:ph idx="1"/>
          </p:nvPr>
        </p:nvSpPr>
        <p:spPr/>
        <p:txBody>
          <a:bodyPr/>
          <a:lstStyle/>
          <a:p>
            <a:r>
              <a:rPr lang="en-US" sz="2800" smtClean="0"/>
              <a:t>How many Processors do you have in your house?</a:t>
            </a:r>
          </a:p>
          <a:p>
            <a:pPr>
              <a:buFont typeface="Arial" charset="0"/>
              <a:buNone/>
            </a:pPr>
            <a:endParaRPr lang="en-US" sz="2800" smtClean="0"/>
          </a:p>
          <a:p>
            <a:endParaRPr lang="en-IN" sz="2800" smtClean="0"/>
          </a:p>
        </p:txBody>
      </p:sp>
      <p:sp>
        <p:nvSpPr>
          <p:cNvPr id="4" name="Date Placeholder 3"/>
          <p:cNvSpPr>
            <a:spLocks noGrp="1"/>
          </p:cNvSpPr>
          <p:nvPr>
            <p:ph type="dt" sz="quarter" idx="4294967295"/>
          </p:nvPr>
        </p:nvSpPr>
        <p:spPr>
          <a:xfrm>
            <a:off x="457200" y="6356350"/>
            <a:ext cx="2133600" cy="365125"/>
          </a:xfrm>
          <a:prstGeom prst="rect">
            <a:avLst/>
          </a:prstGeom>
        </p:spPr>
        <p:txBody>
          <a:bodyPr/>
          <a:lstStyle/>
          <a:p>
            <a:pPr>
              <a:defRPr/>
            </a:pPr>
            <a:fld id="{76CB09FB-5E2A-43F5-A369-63367E9434F1}" type="datetime1">
              <a:rPr lang="en-IN">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4294967295"/>
          </p:nvPr>
        </p:nvSpPr>
        <p:spPr>
          <a:xfrm>
            <a:off x="3124200" y="6356350"/>
            <a:ext cx="3679825" cy="365125"/>
          </a:xfrm>
          <a:prstGeom prst="rect">
            <a:avLst/>
          </a:prstGeom>
        </p:spPr>
        <p:txBody>
          <a:bodyPr/>
          <a:lstStyle/>
          <a:p>
            <a:pPr>
              <a:defRPr/>
            </a:pPr>
            <a:r>
              <a:rPr lang="en-IN" dirty="0">
                <a:solidFill>
                  <a:prstClr val="black">
                    <a:tint val="75000"/>
                  </a:prstClr>
                </a:solidFill>
              </a:rPr>
              <a:t>IT-209 Computer Organization    Prof Amit Bhatt</a:t>
            </a:r>
          </a:p>
        </p:txBody>
      </p:sp>
    </p:spTree>
    <p:extLst>
      <p:ext uri="{BB962C8B-B14F-4D97-AF65-F5344CB8AC3E}">
        <p14:creationId xmlns:p14="http://schemas.microsoft.com/office/powerpoint/2010/main" val="1694729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IN" smtClean="0"/>
          </a:p>
        </p:txBody>
      </p:sp>
      <p:sp>
        <p:nvSpPr>
          <p:cNvPr id="5123" name="Content Placeholder 2"/>
          <p:cNvSpPr>
            <a:spLocks noGrp="1"/>
          </p:cNvSpPr>
          <p:nvPr>
            <p:ph idx="1"/>
          </p:nvPr>
        </p:nvSpPr>
        <p:spPr/>
        <p:txBody>
          <a:bodyPr/>
          <a:lstStyle/>
          <a:p>
            <a:r>
              <a:rPr lang="en-US" sz="2400" dirty="0" smtClean="0"/>
              <a:t>Mobile Phone (average 2.6 processors)</a:t>
            </a:r>
          </a:p>
          <a:p>
            <a:r>
              <a:rPr lang="en-US" sz="2400" dirty="0" smtClean="0"/>
              <a:t>Tablet (more than 3)</a:t>
            </a:r>
          </a:p>
          <a:p>
            <a:r>
              <a:rPr lang="en-US" sz="2400" dirty="0" smtClean="0"/>
              <a:t>Car (average 10 – 35)</a:t>
            </a:r>
          </a:p>
          <a:p>
            <a:r>
              <a:rPr lang="en-US" sz="2400" dirty="0" smtClean="0"/>
              <a:t>iPod</a:t>
            </a:r>
          </a:p>
          <a:p>
            <a:r>
              <a:rPr lang="en-US" sz="2400" dirty="0" smtClean="0"/>
              <a:t>Set top box for TV</a:t>
            </a:r>
          </a:p>
          <a:p>
            <a:r>
              <a:rPr lang="en-US" sz="2400" dirty="0" smtClean="0"/>
              <a:t>microwave oven, washer, dryer, dishwasher, coffee maker, refrigerator, television, video-game console, stereo receiver, CD player, DVD </a:t>
            </a:r>
            <a:r>
              <a:rPr lang="en-US" sz="2400" dirty="0" err="1" smtClean="0"/>
              <a:t>player,remote</a:t>
            </a:r>
            <a:r>
              <a:rPr lang="en-US" sz="2400" dirty="0" smtClean="0"/>
              <a:t> control for the TV…</a:t>
            </a:r>
            <a:endParaRPr lang="en-IN" sz="2400" dirty="0" smtClean="0"/>
          </a:p>
        </p:txBody>
      </p:sp>
      <p:sp>
        <p:nvSpPr>
          <p:cNvPr id="4" name="Date Placeholder 3"/>
          <p:cNvSpPr>
            <a:spLocks noGrp="1"/>
          </p:cNvSpPr>
          <p:nvPr>
            <p:ph type="dt" sz="quarter" idx="4294967295"/>
          </p:nvPr>
        </p:nvSpPr>
        <p:spPr>
          <a:xfrm>
            <a:off x="457200" y="6356350"/>
            <a:ext cx="2133600" cy="365125"/>
          </a:xfrm>
          <a:prstGeom prst="rect">
            <a:avLst/>
          </a:prstGeom>
        </p:spPr>
        <p:txBody>
          <a:bodyPr/>
          <a:lstStyle/>
          <a:p>
            <a:pPr>
              <a:defRPr/>
            </a:pPr>
            <a:fld id="{F05F380A-64F8-477E-B75E-3780692417CC}" type="datetime1">
              <a:rPr lang="en-IN">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IN">
                <a:solidFill>
                  <a:prstClr val="black">
                    <a:tint val="75000"/>
                  </a:prstClr>
                </a:solidFill>
              </a:rPr>
              <a:t>IT-209 Computer Organization    Prof Amit Bhatt</a:t>
            </a:r>
          </a:p>
        </p:txBody>
      </p:sp>
    </p:spTree>
    <p:extLst>
      <p:ext uri="{BB962C8B-B14F-4D97-AF65-F5344CB8AC3E}">
        <p14:creationId xmlns:p14="http://schemas.microsoft.com/office/powerpoint/2010/main" val="183509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l"/>
            <a:r>
              <a:rPr lang="en-US" sz="2800" smtClean="0"/>
              <a:t>Number of Processor Sold World-wide?</a:t>
            </a:r>
            <a:endParaRPr lang="en-IN" sz="2800" smtClean="0"/>
          </a:p>
        </p:txBody>
      </p:sp>
      <p:sp>
        <p:nvSpPr>
          <p:cNvPr id="6147" name="Content Placeholder 2"/>
          <p:cNvSpPr>
            <a:spLocks noGrp="1"/>
          </p:cNvSpPr>
          <p:nvPr>
            <p:ph idx="1"/>
          </p:nvPr>
        </p:nvSpPr>
        <p:spPr/>
        <p:txBody>
          <a:bodyPr/>
          <a:lstStyle/>
          <a:p>
            <a:r>
              <a:rPr lang="en-US" smtClean="0"/>
              <a:t>Guess?</a:t>
            </a:r>
            <a:endParaRPr lang="en-IN" smtClean="0"/>
          </a:p>
        </p:txBody>
      </p:sp>
      <p:sp>
        <p:nvSpPr>
          <p:cNvPr id="4" name="Date Placeholder 3"/>
          <p:cNvSpPr>
            <a:spLocks noGrp="1"/>
          </p:cNvSpPr>
          <p:nvPr>
            <p:ph type="dt" sz="quarter" idx="4294967295"/>
          </p:nvPr>
        </p:nvSpPr>
        <p:spPr>
          <a:xfrm>
            <a:off x="457200" y="6356350"/>
            <a:ext cx="2133600" cy="365125"/>
          </a:xfrm>
          <a:prstGeom prst="rect">
            <a:avLst/>
          </a:prstGeom>
        </p:spPr>
        <p:txBody>
          <a:bodyPr/>
          <a:lstStyle/>
          <a:p>
            <a:pPr>
              <a:defRPr/>
            </a:pPr>
            <a:fld id="{F05F380A-64F8-477E-B75E-3780692417CC}" type="datetime1">
              <a:rPr lang="en-IN">
                <a:solidFill>
                  <a:prstClr val="black">
                    <a:tint val="75000"/>
                  </a:prstClr>
                </a:solidFill>
              </a:rPr>
              <a:pPr>
                <a:defRPr/>
              </a:pPr>
              <a:t>03-01-2019</a:t>
            </a:fld>
            <a:endParaRPr lang="en-IN">
              <a:solidFill>
                <a:prstClr val="black">
                  <a:tint val="75000"/>
                </a:prstClr>
              </a:solidFill>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IN">
                <a:solidFill>
                  <a:prstClr val="black">
                    <a:tint val="75000"/>
                  </a:prstClr>
                </a:solidFill>
              </a:rPr>
              <a:t>IT-209 Computer Organization    Prof Amit Bhatt</a:t>
            </a:r>
          </a:p>
        </p:txBody>
      </p:sp>
    </p:spTree>
    <p:extLst>
      <p:ext uri="{BB962C8B-B14F-4D97-AF65-F5344CB8AC3E}">
        <p14:creationId xmlns:p14="http://schemas.microsoft.com/office/powerpoint/2010/main" val="929178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715962"/>
          </a:xfrm>
        </p:spPr>
        <p:txBody>
          <a:bodyPr/>
          <a:lstStyle/>
          <a:p>
            <a:r>
              <a:rPr lang="en-US" dirty="0" smtClean="0"/>
              <a:t>A little perspective…</a:t>
            </a:r>
            <a:endParaRPr lang="en-US" dirty="0"/>
          </a:p>
        </p:txBody>
      </p:sp>
      <p:pic>
        <p:nvPicPr>
          <p:cNvPr id="6146" name="Picture 2" descr="http://cdn.ttgtmedia.com/rms/computerweekly/42237_moon-landing.jpg"/>
          <p:cNvPicPr>
            <a:picLocks noChangeAspect="1" noChangeArrowheads="1"/>
          </p:cNvPicPr>
          <p:nvPr/>
        </p:nvPicPr>
        <p:blipFill>
          <a:blip r:embed="rId2" cstate="print"/>
          <a:srcRect/>
          <a:stretch>
            <a:fillRect/>
          </a:stretch>
        </p:blipFill>
        <p:spPr bwMode="auto">
          <a:xfrm>
            <a:off x="304800" y="1447800"/>
            <a:ext cx="2743200" cy="2590800"/>
          </a:xfrm>
          <a:prstGeom prst="rect">
            <a:avLst/>
          </a:prstGeom>
          <a:noFill/>
        </p:spPr>
      </p:pic>
      <p:pic>
        <p:nvPicPr>
          <p:cNvPr id="6148" name="Picture 4" descr="http://www.computerweekly.com/assets/getAsset.aspx?ItemID=42194"/>
          <p:cNvPicPr>
            <a:picLocks noChangeAspect="1" noChangeArrowheads="1"/>
          </p:cNvPicPr>
          <p:nvPr/>
        </p:nvPicPr>
        <p:blipFill>
          <a:blip r:embed="rId3" cstate="print"/>
          <a:srcRect/>
          <a:stretch>
            <a:fillRect/>
          </a:stretch>
        </p:blipFill>
        <p:spPr bwMode="auto">
          <a:xfrm>
            <a:off x="6172200" y="1143000"/>
            <a:ext cx="2578608" cy="3048000"/>
          </a:xfrm>
          <a:prstGeom prst="rect">
            <a:avLst/>
          </a:prstGeom>
          <a:noFill/>
        </p:spPr>
      </p:pic>
      <p:pic>
        <p:nvPicPr>
          <p:cNvPr id="6150" name="Picture 6" descr="http://www.computerweekly.com/assets/getAsset.aspx?ItemID=42196"/>
          <p:cNvPicPr>
            <a:picLocks noChangeAspect="1" noChangeArrowheads="1"/>
          </p:cNvPicPr>
          <p:nvPr/>
        </p:nvPicPr>
        <p:blipFill>
          <a:blip r:embed="rId4" cstate="print"/>
          <a:srcRect r="6909" b="36000"/>
          <a:stretch>
            <a:fillRect/>
          </a:stretch>
        </p:blipFill>
        <p:spPr bwMode="auto">
          <a:xfrm>
            <a:off x="3352800" y="1143000"/>
            <a:ext cx="2438400" cy="3048000"/>
          </a:xfrm>
          <a:prstGeom prst="rect">
            <a:avLst/>
          </a:prstGeom>
          <a:noFill/>
        </p:spPr>
      </p:pic>
      <p:sp>
        <p:nvSpPr>
          <p:cNvPr id="8" name="TextBox 7"/>
          <p:cNvSpPr txBox="1"/>
          <p:nvPr/>
        </p:nvSpPr>
        <p:spPr>
          <a:xfrm>
            <a:off x="762000" y="4724400"/>
            <a:ext cx="7924800" cy="1661993"/>
          </a:xfrm>
          <a:prstGeom prst="rect">
            <a:avLst/>
          </a:prstGeom>
          <a:noFill/>
        </p:spPr>
        <p:txBody>
          <a:bodyPr wrap="square" rtlCol="0">
            <a:spAutoFit/>
          </a:bodyPr>
          <a:lstStyle/>
          <a:p>
            <a:r>
              <a:rPr lang="en-US" sz="2800" dirty="0" smtClean="0"/>
              <a:t>Apollo 11’s Guidance Computer Specification: Designed at MIT and built by Raytheon; A rudimentary real time operating system ;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0070C0"/>
                </a:solidFill>
              </a:rPr>
              <a:t>Apollo Guidance Computer, Block II (1965)</a:t>
            </a:r>
            <a:br>
              <a:rPr lang="en-IN" sz="3200" b="1" dirty="0" smtClean="0">
                <a:solidFill>
                  <a:srgbClr val="0070C0"/>
                </a:solidFill>
              </a:rPr>
            </a:br>
            <a:endParaRPr lang="en-IN" sz="2800" b="1" dirty="0">
              <a:solidFill>
                <a:srgbClr val="0070C0"/>
              </a:solidFill>
            </a:endParaRPr>
          </a:p>
        </p:txBody>
      </p:sp>
      <p:sp>
        <p:nvSpPr>
          <p:cNvPr id="3" name="Content Placeholder 2"/>
          <p:cNvSpPr>
            <a:spLocks noGrp="1"/>
          </p:cNvSpPr>
          <p:nvPr>
            <p:ph idx="1"/>
          </p:nvPr>
        </p:nvSpPr>
        <p:spPr/>
        <p:txBody>
          <a:bodyPr>
            <a:normAutofit/>
          </a:bodyPr>
          <a:lstStyle/>
          <a:p>
            <a:r>
              <a:rPr lang="en-IN" sz="2800" b="1" dirty="0" smtClean="0"/>
              <a:t>Memory (ROM):</a:t>
            </a:r>
            <a:r>
              <a:rPr lang="en-IN" sz="2800" dirty="0" smtClean="0"/>
              <a:t> 36,864 words @ 16 bits (73,728 bytes)</a:t>
            </a:r>
            <a:br>
              <a:rPr lang="en-IN" sz="2800" dirty="0" smtClean="0"/>
            </a:br>
            <a:r>
              <a:rPr lang="en-IN" sz="2800" b="1" dirty="0" smtClean="0"/>
              <a:t>Memory (RAM):</a:t>
            </a:r>
            <a:r>
              <a:rPr lang="en-IN" sz="2800" dirty="0" smtClean="0"/>
              <a:t> 2,048 words @ 16 bits (4,096 bytes)</a:t>
            </a:r>
            <a:br>
              <a:rPr lang="en-IN" sz="2800" dirty="0" smtClean="0"/>
            </a:br>
            <a:r>
              <a:rPr lang="en-IN" sz="2800" b="1" dirty="0" smtClean="0"/>
              <a:t>Clock Speed: </a:t>
            </a:r>
            <a:r>
              <a:rPr lang="en-IN" sz="2800" dirty="0" smtClean="0"/>
              <a:t>1 MHz</a:t>
            </a:r>
            <a:br>
              <a:rPr lang="en-IN" sz="2800" dirty="0" smtClean="0"/>
            </a:br>
            <a:r>
              <a:rPr lang="en-IN" sz="2800" b="1" dirty="0" smtClean="0"/>
              <a:t>Transistors</a:t>
            </a:r>
            <a:r>
              <a:rPr lang="en-IN" sz="2800" dirty="0" smtClean="0"/>
              <a:t>: 16,800 </a:t>
            </a:r>
          </a:p>
          <a:p>
            <a:r>
              <a:rPr lang="en-IN" sz="2800" b="1" dirty="0" smtClean="0"/>
              <a:t>Volume</a:t>
            </a:r>
            <a:r>
              <a:rPr lang="en-IN" sz="2800" dirty="0" smtClean="0"/>
              <a:t>: 0.97 ft3</a:t>
            </a:r>
            <a:br>
              <a:rPr lang="en-IN" sz="2800" dirty="0" smtClean="0"/>
            </a:br>
            <a:r>
              <a:rPr lang="en-IN" sz="2800" b="1" dirty="0" smtClean="0"/>
              <a:t>Weight</a:t>
            </a:r>
            <a:r>
              <a:rPr lang="en-IN" sz="2800" dirty="0" smtClean="0"/>
              <a:t>: 70 lbs</a:t>
            </a:r>
            <a:br>
              <a:rPr lang="en-IN" sz="2800" dirty="0" smtClean="0"/>
            </a:br>
            <a:r>
              <a:rPr lang="en-IN" sz="2800" b="1" dirty="0" smtClean="0"/>
              <a:t>Power Consumption: </a:t>
            </a:r>
            <a:r>
              <a:rPr lang="en-IN" sz="2800" dirty="0" smtClean="0"/>
              <a:t>55 Watts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And now…</a:t>
            </a:r>
            <a:endParaRPr lang="en-US" dirty="0"/>
          </a:p>
        </p:txBody>
      </p:sp>
      <p:sp>
        <p:nvSpPr>
          <p:cNvPr id="4" name="Content Placeholder 3"/>
          <p:cNvSpPr>
            <a:spLocks noGrp="1"/>
          </p:cNvSpPr>
          <p:nvPr>
            <p:ph idx="1"/>
          </p:nvPr>
        </p:nvSpPr>
        <p:spPr>
          <a:xfrm>
            <a:off x="304800" y="1600200"/>
            <a:ext cx="8229600" cy="4572000"/>
          </a:xfrm>
        </p:spPr>
        <p:txBody>
          <a:bodyPr>
            <a:normAutofit/>
          </a:bodyPr>
          <a:lstStyle/>
          <a:p>
            <a:r>
              <a:rPr lang="en-US" sz="2400" dirty="0" smtClean="0"/>
              <a:t>Samsung Galaxy S9 phone has</a:t>
            </a:r>
          </a:p>
          <a:p>
            <a:pPr lvl="1"/>
            <a:r>
              <a:rPr lang="en-US" sz="2000" dirty="0" err="1" smtClean="0"/>
              <a:t>Octa</a:t>
            </a:r>
            <a:r>
              <a:rPr lang="en-US" sz="2000" dirty="0" smtClean="0"/>
              <a:t>-core </a:t>
            </a:r>
            <a:r>
              <a:rPr lang="en-US" sz="2000" dirty="0"/>
              <a:t>(4x2.7 GHz Mongoose M3 &amp; 4x1.8 GHz Cortex-A55) - EMEA</a:t>
            </a:r>
            <a:br>
              <a:rPr lang="en-US" sz="2000" dirty="0"/>
            </a:br>
            <a:r>
              <a:rPr lang="en-US" sz="2000" dirty="0" err="1"/>
              <a:t>Octa</a:t>
            </a:r>
            <a:r>
              <a:rPr lang="en-US" sz="2000" dirty="0"/>
              <a:t>-core (4x2.8 GHz </a:t>
            </a:r>
            <a:r>
              <a:rPr lang="en-US" sz="2000" dirty="0" err="1"/>
              <a:t>Kryo</a:t>
            </a:r>
            <a:r>
              <a:rPr lang="en-US" sz="2000" dirty="0"/>
              <a:t> 385 Gold &amp; 4x1.7 GHz </a:t>
            </a:r>
            <a:r>
              <a:rPr lang="en-US" sz="2000" dirty="0" err="1"/>
              <a:t>Kryo</a:t>
            </a:r>
            <a:r>
              <a:rPr lang="en-US" sz="2000" dirty="0"/>
              <a:t> 385 Silver) - USA/LATAM, </a:t>
            </a:r>
            <a:r>
              <a:rPr lang="en-US" sz="2000" dirty="0" err="1"/>
              <a:t>China</a:t>
            </a:r>
            <a:r>
              <a:rPr lang="en-US" sz="2000" dirty="0" err="1" smtClean="0"/>
              <a:t>Hz</a:t>
            </a:r>
            <a:endParaRPr lang="en-US" sz="2000" dirty="0" smtClean="0"/>
          </a:p>
          <a:p>
            <a:r>
              <a:rPr lang="en-US" sz="2400" dirty="0" smtClean="0"/>
              <a:t>RAM: 4GB and HD 64GB – expandable to 256GB</a:t>
            </a:r>
          </a:p>
          <a:p>
            <a:r>
              <a:rPr lang="en-US" sz="2400" dirty="0" smtClean="0"/>
              <a:t>State of the art graphics processor capable of rendering life like 3-D graphics</a:t>
            </a:r>
          </a:p>
          <a:p>
            <a:pPr lvl="1"/>
            <a:r>
              <a:rPr lang="it-IT" sz="2000" dirty="0"/>
              <a:t>Mali-G72 MP18 - EMEA</a:t>
            </a:r>
            <a:br>
              <a:rPr lang="it-IT" sz="2000" dirty="0"/>
            </a:br>
            <a:r>
              <a:rPr lang="it-IT" sz="2000" dirty="0"/>
              <a:t>Adreno 630 - USA/LATAM, China</a:t>
            </a:r>
            <a:endParaRPr lang="en-US" sz="2000" dirty="0" smtClean="0"/>
          </a:p>
          <a:p>
            <a:r>
              <a:rPr lang="en-US" sz="2400" dirty="0" smtClean="0"/>
              <a:t>Good battery life of 9 hours of continuous video use</a:t>
            </a:r>
          </a:p>
          <a:p>
            <a:pPr>
              <a:buNone/>
            </a:pPr>
            <a:endParaRPr lang="en-US" dirty="0"/>
          </a:p>
        </p:txBody>
      </p:sp>
      <p:sp>
        <p:nvSpPr>
          <p:cNvPr id="1026" name="AutoShape 2" descr="data:image/jpeg;base64,/9j/4AAQSkZJRgABAQAAAQABAAD/2wCEAAkGBwgHBgkIBwgKCgkLDRYPDQwMDRsUFRAWIB0iIiAdHx8kKDQsJCYxJx8fLT0tMTU3Ojo6Iys/RD84QzQ5OjcBCgoKDQwNGg8PGjclHyU3Nzc3Nzc3Nzc3Nzc3Nzc3Nzc3Nzc3Nzc3Nzc3Nzc3Nzc3Nzc3Nzc3Nzc3Nzc3Nzc3N//AABEIAHYAsQMBIgACEQEDEQH/xAAcAAEAAQUBAQAAAAAAAAAAAAAABwEEBQYIAwL/xABLEAABAwIEAgMJDAYJBQAAAAABAAIDBBEFBhIhBzFBUWETFCJxcoGRsbIVIzI0NnR1ocHR0vAXQoKSo+EkVGSDhIWiwsMWJjdiZf/EABkBAQEBAQEBAAAAAAAAAAAAAAACAQMEBf/EACMRAQACAgICAgMBAQAAAAAAAAABAgMREjEhQQQyE1FhcQX/2gAMAwEAAhEDEQA/AJxREQFo2e8/Q5bqXUFMxkla2ESu7pfS0E2A25np5iw8a3lQbxVoY6rM7BI9zO+JnRvc3npbG09PiVVjc6ZM6ja0dxnx+Ob4vROZf4JYfXdZnBuNNVVzCCfARK/SXHveaxt4nfeo9nymwkmnrz4pI/uK+aTL1TSvcZqemrWuA06Ziwt58rj82XWcU/pzjJWfabqPilgclhX0+IUDunvimNvSOa2bDsw4PidhQ4hTyudybrs4+Y7rns00YjkY+ixunDg7wIZhLEdtgRc7XXlhEz6Z7GO1wnUDZ4+qxUfjXyh04DdVWrZExaSvoHwTPMjoQC1xNzpPR22stpXOY0oXjVVUFJA+oqpo4YYxqfJI4Na0dZJ5L2UO8YcS75zPh2C1L3e51PT991EIO0ziXab9dtB9K2BtdVxXyjDI6OKunqi02JpqWR7fM61j6Vbji3l0/Bp8VI+aW9ZUTz5yrr6aFsNLA3ZkccQFgvA5vxexJqgO0tC3izaYP0tZe/quKD/Cj8Sp+lvLgF3QYmPHTfzWiOzdFhsETK288z2BxBaSQCLg7OAG3QsNimaqts7TR1PvMjA8Ne0EgH828YPNNNS3+lfKgp2TPqalmo2LDTPLm8+YA7Fncv5swLMYd7jYlDUPaLuiBLXtHa02I9C59Zm7E2kXfC4dRiCrXY8C2nx2hhjpMWoZQ4vgbo7o3nY25g8j2EpxZt04i8qSYVFNDO3lKxrx5xdeqloiIgIiICIiChUK8TbnMtLb+tPH8NTUVDPEVndM1UTeusk5dHvRV4/sm/1lhBSzkOIjPgt1O7Btv9YXw0OB6VsglBDtdNHpc5rnMAuHAEXFzuPg22VGQ0vhmWk1FxcRYbb2tytb89a9vJ4dMZSSuaQthw2rAu17GvabAh7bj87K2NLQOa5zInxE30jc6eXae3887qGnowRpnewbW1C5HXfYXSZiWxts2WHQ+7k7aeKOJpo2Oc2NtgTrIuttWi5JcTmGraeiiZ7blvS8WSNWmHsxzusSKCOL3/kGT6KZ/wAqndQJxfkaOIM1ju3C2A+P3z71MdrRvrNlQuuCOted9kuuiWUq8QpKy1TNWx09Q6NsckEkL3WIaG3aQ0ixtfzq1q6mKaWLvcO7nDA2EOcLayC5xNugXcfQsrlbMcWBMq2y4dFWGcWa5+xZ4Lh1dt1r4Nha42U68m3trK92u1YdUjpJHqKs79quYT/Qp/GPUVQ6vy88SYDhrxydSREfuBZBYvK5vlrCD/YofYCyi5KEREBERAREQColz3C3/q7BzuTJWTk37IiFLJUU8QphTZnwSYs16aqoOkdPvbleON2iE3+ssgImPaQQC5zWCzm9QG4t+bL371gczS1hHgjdzd7/AF9nSFpFXNVVeNwVkAkALmlscZLiA0jULek9q2GjzZRvxiWglgMTGvMccl9RcR/6gdir80c5pM+du+T/AJ8xhrlpMWiY3P8AGTNA219K8n0gafgrYY4Q+MObu0i4PWF41FLsTZdeenzuCxyWNOaq5v8AYIj/ABHre1pGVm6M517f/mwn+JJ9y3dcMnmz04/pAufeL7XDiHVkiwOHx27fBeuglAXGjbPzvoxnrlU17XKMVc0NIayR0YmjiIbqBkNgd+V1aouidss/BtLC4YhSO8FzgA7mAfu3XhLhwjimkFXTv7kLlodufCA29IKsEWG1Vcw7UU3lD1FWquYviM3lD1FabdXZVuMsYQHCxFFDcHyAsqsblv5PYX8zh9gLJLkoREQEREBERBQqJeJ72RZgwJ8jdTBVTah2FhHpUtFRRxMljp8xYDJNGJGtqZzpPXoNikxaYmKd+l4+POOXTHYnPUZbqe5UdK2rY52t5lNndjW29a0YV9RLiFVUzBwqJhIQ4u06HO2v6LqR67CIcxQapoRLUsaHxvMhZoB6CQd1q1PgVZVPiwypjYwMmIdI5gtY3I35lefFq1bZbxxyVjcz6nX6VGSPi3nHPmtvGv4kXh9K5+BUYMj5GGMkaySRvayzWPwyikYYXlkxlaI7crkEAEdPNYvKGFPwynpoIYzZpcHygbPbc9P2L7z+zEWU9JW0Dz3Gme50ob+qf1X9oB9a5fByTfHO99+/7+kW4zfcdPnKk7anONXOwFolwelkseYJkmuPMt4UZcMa0VuY68lxdJFh0UbyRbfu0ztreUpNXvt4lEdKKAuNR/7+P0Yz1yqfVAPGzbPn+WR+uVZXslGSIi6JEREBXMXxOXyh7JVsriP4pL5Q9RQdZZa+TuFfM4fYCySxuWvk7hXzOH2AskuSxERAREQEREFCor4lYe7Fcy4BRtl7l3SpnBfa5ADCTbtspUPJRrnaqFHnLLszm6g2oqNv7ty2L8J5fpksHnnBsYmrKOLCqWd9I2HS0Q7APF7l3m07rO5C7tVVFRLU++tZE2MPc0Gx6r27FkxmeM8qUW8v+S9ocyscLR0gH7a8F8uG2WMnLp7Z+XNvjRgtWPHv22KMACwAA6lZ4pNSS0lZTVEsekQv7qwOBLWabnbxLFuzKQNo236lHGf800GLTS0Qoq44jTXEVRSNALXEciQbkdfiXaPlUtOqPHWu+2S4H1TKvMGNyRklvesAufKepkUQcEqUUWKV9Pe8jaCB0p028N0kpI82w8yl9d4tyjbZ1vwooB43m2e2/RsftSqflz/xzNs9M+jYvalVV7TKNByS6oDsl10SrdLql0vdB9K4j+Kv8r/aVbL2YbQOHW77Cg60y18ncK+Zw+wFkljctfJ3CvmcPsBZJcliIiAiIgIiIKHkon4nuLcwYE5oue+J9v7sqWCof4syGPGcIeBcsqpjb9j+ajJ9Lf4Ldtdpbqc0Ab8wjsRY428HbrNgsG+vkcCHgDsHKy845tZsLEjwvGvg8JZtnW1sZBDZGNJ53Kx9VWta3SyVwIJ5bLGvm06RpvcdfVyVhPLZxc64vvpO4C6Vxm0h8HZnT5jxpzyTajpwL9WuVS0oc4FyGXGcdcTf+j04/wBUimNfZxRqkNUXPvHY2zzH9Gxe3Kuglz1x62zxH9HRe3Kute2SjZBuvq26qAuiVA1VDV9AL6DUHyAvo7Qnx/YV9BqpLtH5z6ig61y18ncK+ZQ+wFkljctfJ3C/mcPsBZJcliIiAiIgIiIChni+5oxSjJNhHPIT+4PvUzKJ+LmXa+prO/6djpqV7ACGtJMTxzvbkCAN+sdqa5RqSUZSYjEwkvmba3Ibrw92qbVaMTSP6NEZJ9BVtNhtQ52ltNK5x5BrCbq7wrLGYnzF1LgtfIx7Sx2hpYbEg8yDbkOhco+HjjtMPmfF6lkQcaGWNo6ZToJ83NWEmKVFQQLNaOVua3Kj4V5prr68NoKBj/1pZnOePNcj0ehbXgfBOCJ7JMYxN0tiCYqZukHs1Hf6grrgw19N09OAdBK2lxbE5GnTO+OBjiOegEm376lpWuG4fS4XQxUVDC2GnibpYxo5K6VTr00XP3H6EszjRynlLQNaP2Xvv7S6BWjcVMjHOOGQPo5GRYnRlxgdIbNeDbU13oBB6CFsdslzeGr6a06uWyzVZk7NlBM6Opy9XusfhxQmRp87bq0ODY202dg2INI66Sb8KtOlkGr7DexXbcHxpwuMIrSL2+Ky/gVRhGNXI9yK24NtqWb8C00tQ1W1c4MZYc7E/UszHl/Msw95wDEX9RFHL9rQttyPwnxnEcVgrszU5oqCKQPdDIQZJrbhukXs09N9+xZMw3SdcCidBguHxPFnMpY2uHUQ0BXyoBbly6lVc1CIiAiIgIiICpYIiD5EcbeTGjxBfaIgIiICIiAiIgIiICIiAiIgIiICIiAiIg//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black"/>
              </a:solidFill>
              <a:latin typeface="Calibri"/>
              <a:cs typeface="+mn-cs"/>
            </a:endParaRP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359" r="12020"/>
          <a:stretch/>
        </p:blipFill>
        <p:spPr bwMode="auto">
          <a:xfrm>
            <a:off x="6084651" y="381000"/>
            <a:ext cx="226168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42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Relentless hunger for computing power…</a:t>
            </a:r>
            <a:endParaRPr lang="en-US" dirty="0"/>
          </a:p>
        </p:txBody>
      </p:sp>
      <p:pic>
        <p:nvPicPr>
          <p:cNvPr id="4" name="Content Placeholder 3" descr="images.jpg"/>
          <p:cNvPicPr>
            <a:picLocks noGrp="1" noChangeAspect="1"/>
          </p:cNvPicPr>
          <p:nvPr>
            <p:ph idx="1"/>
          </p:nvPr>
        </p:nvPicPr>
        <p:blipFill>
          <a:blip r:embed="rId2" cstate="print"/>
          <a:stretch>
            <a:fillRect/>
          </a:stretch>
        </p:blipFill>
        <p:spPr>
          <a:xfrm>
            <a:off x="2381250" y="1676400"/>
            <a:ext cx="6762750" cy="2705100"/>
          </a:xfrm>
        </p:spPr>
      </p:pic>
      <p:sp>
        <p:nvSpPr>
          <p:cNvPr id="5" name="TextBox 4"/>
          <p:cNvSpPr txBox="1"/>
          <p:nvPr/>
        </p:nvSpPr>
        <p:spPr>
          <a:xfrm>
            <a:off x="457200" y="1981200"/>
            <a:ext cx="1441357" cy="369332"/>
          </a:xfrm>
          <a:prstGeom prst="rect">
            <a:avLst/>
          </a:prstGeom>
          <a:noFill/>
        </p:spPr>
        <p:txBody>
          <a:bodyPr wrap="none" rtlCol="0">
            <a:spAutoFit/>
          </a:bodyPr>
          <a:lstStyle/>
          <a:p>
            <a:r>
              <a:rPr lang="en-US" dirty="0" smtClean="0"/>
              <a:t>Space shuttle</a:t>
            </a:r>
            <a:endParaRPr lang="en-US" dirty="0"/>
          </a:p>
        </p:txBody>
      </p:sp>
      <p:sp>
        <p:nvSpPr>
          <p:cNvPr id="6" name="TextBox 5"/>
          <p:cNvSpPr txBox="1"/>
          <p:nvPr/>
        </p:nvSpPr>
        <p:spPr>
          <a:xfrm>
            <a:off x="609600" y="2819400"/>
            <a:ext cx="1234633" cy="369332"/>
          </a:xfrm>
          <a:prstGeom prst="rect">
            <a:avLst/>
          </a:prstGeom>
          <a:noFill/>
        </p:spPr>
        <p:txBody>
          <a:bodyPr wrap="none" rtlCol="0">
            <a:spAutoFit/>
          </a:bodyPr>
          <a:lstStyle/>
          <a:p>
            <a:r>
              <a:rPr lang="en-US" dirty="0" smtClean="0"/>
              <a:t>Boeing 787</a:t>
            </a:r>
            <a:endParaRPr lang="en-US" dirty="0"/>
          </a:p>
        </p:txBody>
      </p:sp>
      <p:sp>
        <p:nvSpPr>
          <p:cNvPr id="7" name="TextBox 6"/>
          <p:cNvSpPr txBox="1"/>
          <p:nvPr/>
        </p:nvSpPr>
        <p:spPr>
          <a:xfrm>
            <a:off x="533400" y="3657600"/>
            <a:ext cx="1750607" cy="369332"/>
          </a:xfrm>
          <a:prstGeom prst="rect">
            <a:avLst/>
          </a:prstGeom>
          <a:noFill/>
        </p:spPr>
        <p:txBody>
          <a:bodyPr wrap="none" rtlCol="0">
            <a:spAutoFit/>
          </a:bodyPr>
          <a:lstStyle/>
          <a:p>
            <a:r>
              <a:rPr lang="en-US" dirty="0" smtClean="0"/>
              <a:t>Top segment Car</a:t>
            </a:r>
            <a:endParaRPr lang="en-US" dirty="0"/>
          </a:p>
        </p:txBody>
      </p:sp>
      <p:sp>
        <p:nvSpPr>
          <p:cNvPr id="8" name="TextBox 7"/>
          <p:cNvSpPr txBox="1"/>
          <p:nvPr/>
        </p:nvSpPr>
        <p:spPr>
          <a:xfrm>
            <a:off x="304800" y="4953000"/>
            <a:ext cx="8331127" cy="1569660"/>
          </a:xfrm>
          <a:prstGeom prst="rect">
            <a:avLst/>
          </a:prstGeom>
          <a:noFill/>
        </p:spPr>
        <p:txBody>
          <a:bodyPr wrap="none" rtlCol="0">
            <a:spAutoFit/>
          </a:bodyPr>
          <a:lstStyle/>
          <a:p>
            <a:r>
              <a:rPr lang="en-US" sz="2400" dirty="0" smtClean="0"/>
              <a:t>Premier Segment car now has 75 – 100 processor units</a:t>
            </a:r>
          </a:p>
          <a:p>
            <a:endParaRPr lang="en-US" sz="2400" dirty="0" smtClean="0"/>
          </a:p>
          <a:p>
            <a:r>
              <a:rPr lang="en-US" sz="2400" dirty="0" smtClean="0"/>
              <a:t>30% - 40% of the car price is due to electronics and related </a:t>
            </a:r>
          </a:p>
          <a:p>
            <a:r>
              <a:rPr lang="en-US" sz="2400" dirty="0" smtClean="0"/>
              <a:t>software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10242" name="AutoShape 2" descr="Wipro_automotive_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Wipro_automotive_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Wipro_automotive_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wipro_automotive_electronics.gif"/>
          <p:cNvPicPr>
            <a:picLocks noChangeAspect="1"/>
          </p:cNvPicPr>
          <p:nvPr/>
        </p:nvPicPr>
        <p:blipFill>
          <a:blip r:embed="rId2" cstate="print"/>
          <a:stretch>
            <a:fillRect/>
          </a:stretch>
        </p:blipFill>
        <p:spPr>
          <a:xfrm>
            <a:off x="304800" y="228600"/>
            <a:ext cx="8534400" cy="6400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Information</a:t>
            </a:r>
            <a:endParaRPr lang="en-US" dirty="0"/>
          </a:p>
        </p:txBody>
      </p:sp>
      <p:sp>
        <p:nvSpPr>
          <p:cNvPr id="3" name="Content Placeholder 2"/>
          <p:cNvSpPr>
            <a:spLocks noGrp="1"/>
          </p:cNvSpPr>
          <p:nvPr>
            <p:ph idx="1"/>
          </p:nvPr>
        </p:nvSpPr>
        <p:spPr/>
        <p:txBody>
          <a:bodyPr>
            <a:normAutofit fontScale="92500"/>
          </a:bodyPr>
          <a:lstStyle/>
          <a:p>
            <a:r>
              <a:rPr lang="en-US" dirty="0" smtClean="0"/>
              <a:t>Course: </a:t>
            </a:r>
            <a:r>
              <a:rPr lang="en-US" dirty="0" smtClean="0"/>
              <a:t>EL 426 (DSA)</a:t>
            </a:r>
            <a:endParaRPr lang="en-US" dirty="0" smtClean="0"/>
          </a:p>
          <a:p>
            <a:r>
              <a:rPr lang="en-US" dirty="0" smtClean="0"/>
              <a:t>Instructor: </a:t>
            </a:r>
            <a:r>
              <a:rPr lang="en-US" dirty="0" err="1" smtClean="0"/>
              <a:t>Amit</a:t>
            </a:r>
            <a:r>
              <a:rPr lang="en-US" dirty="0" smtClean="0"/>
              <a:t> Bhatt</a:t>
            </a:r>
          </a:p>
          <a:p>
            <a:r>
              <a:rPr lang="en-US" dirty="0" smtClean="0"/>
              <a:t>TAs: </a:t>
            </a:r>
            <a:r>
              <a:rPr lang="en-US" dirty="0" smtClean="0"/>
              <a:t>?</a:t>
            </a:r>
          </a:p>
          <a:p>
            <a:r>
              <a:rPr lang="en-US" dirty="0" smtClean="0"/>
              <a:t>Text </a:t>
            </a:r>
            <a:r>
              <a:rPr lang="en-US" dirty="0" smtClean="0"/>
              <a:t>books: </a:t>
            </a:r>
          </a:p>
          <a:p>
            <a:pPr lvl="1"/>
            <a:r>
              <a:rPr lang="en-US" dirty="0" smtClean="0"/>
              <a:t>ARM assembly language by William </a:t>
            </a:r>
            <a:r>
              <a:rPr lang="en-US" dirty="0" err="1" smtClean="0"/>
              <a:t>Hohl</a:t>
            </a:r>
            <a:endParaRPr lang="en-US" dirty="0" smtClean="0"/>
          </a:p>
          <a:p>
            <a:pPr lvl="1"/>
            <a:r>
              <a:rPr lang="en-US" dirty="0" smtClean="0"/>
              <a:t>Computer Organization and Design by Patterson and Hennessey </a:t>
            </a:r>
          </a:p>
          <a:p>
            <a:pPr lvl="1"/>
            <a:r>
              <a:rPr lang="en-US" dirty="0" smtClean="0"/>
              <a:t>Computer Architecture: A quantitative approach by </a:t>
            </a:r>
            <a:r>
              <a:rPr lang="en-US" dirty="0"/>
              <a:t>Patterson and Hennessey </a:t>
            </a:r>
            <a:endParaRPr lang="en-US" dirty="0" smtClean="0"/>
          </a:p>
          <a:p>
            <a:pPr lvl="1"/>
            <a:r>
              <a:rPr lang="en-US" dirty="0" smtClean="0"/>
              <a:t>ARM System Developer’s Guide By Andrew N. </a:t>
            </a:r>
            <a:r>
              <a:rPr lang="en-US" dirty="0" err="1" smtClean="0"/>
              <a:t>Sloss</a:t>
            </a:r>
            <a:r>
              <a:rPr lang="en-US" dirty="0" smtClean="0"/>
              <a:t>, Dominic </a:t>
            </a:r>
            <a:r>
              <a:rPr lang="en-US" dirty="0" err="1" smtClean="0"/>
              <a:t>Symes</a:t>
            </a:r>
            <a:r>
              <a:rPr lang="en-US" dirty="0" smtClean="0"/>
              <a:t>, Chris Wright, Published by Elsevier (Optional)</a:t>
            </a:r>
          </a:p>
          <a:p>
            <a:endParaRPr lang="en-US" dirty="0"/>
          </a:p>
        </p:txBody>
      </p:sp>
    </p:spTree>
    <p:extLst>
      <p:ext uri="{BB962C8B-B14F-4D97-AF65-F5344CB8AC3E}">
        <p14:creationId xmlns:p14="http://schemas.microsoft.com/office/powerpoint/2010/main" val="156554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a:bodyPr>
          <a:lstStyle/>
          <a:p>
            <a:pPr algn="l"/>
            <a:r>
              <a:rPr lang="en-IN" sz="2800" b="1" dirty="0" smtClean="0"/>
              <a:t>Historical view</a:t>
            </a:r>
            <a:endParaRPr lang="en-IN" sz="2800" b="1" dirty="0"/>
          </a:p>
        </p:txBody>
      </p:sp>
      <p:sp>
        <p:nvSpPr>
          <p:cNvPr id="3" name="Content Placeholder 2"/>
          <p:cNvSpPr>
            <a:spLocks noGrp="1"/>
          </p:cNvSpPr>
          <p:nvPr>
            <p:ph idx="1"/>
          </p:nvPr>
        </p:nvSpPr>
        <p:spPr>
          <a:xfrm>
            <a:off x="457200" y="1196752"/>
            <a:ext cx="8229600" cy="4929411"/>
          </a:xfrm>
        </p:spPr>
        <p:txBody>
          <a:bodyPr>
            <a:normAutofit/>
          </a:bodyPr>
          <a:lstStyle/>
          <a:p>
            <a:r>
              <a:rPr lang="en-US" sz="2800" dirty="0" smtClean="0"/>
              <a:t>Introduction of a new category</a:t>
            </a:r>
          </a:p>
          <a:p>
            <a:pPr lvl="1"/>
            <a:r>
              <a:rPr lang="en-US" sz="2400" dirty="0" smtClean="0"/>
              <a:t>High Performance Computing (HPC)</a:t>
            </a:r>
          </a:p>
          <a:p>
            <a:pPr lvl="1">
              <a:buNone/>
            </a:pPr>
            <a:r>
              <a:rPr lang="en-US" sz="2400" b="1" dirty="0" smtClean="0">
                <a:solidFill>
                  <a:schemeClr val="accent1"/>
                </a:solidFill>
              </a:rPr>
              <a:t>                                                                           </a:t>
            </a:r>
          </a:p>
          <a:p>
            <a:pPr lvl="1"/>
            <a:r>
              <a:rPr lang="en-US" sz="2400" dirty="0" smtClean="0"/>
              <a:t>Desktop/Laptop/Server                            </a:t>
            </a:r>
            <a:r>
              <a:rPr lang="en-US" b="1" dirty="0" smtClean="0">
                <a:solidFill>
                  <a:schemeClr val="accent1"/>
                </a:solidFill>
              </a:rPr>
              <a:t>Intel</a:t>
            </a:r>
            <a:endParaRPr lang="en-US" sz="2400" dirty="0" smtClean="0"/>
          </a:p>
          <a:p>
            <a:pPr lvl="1">
              <a:buNone/>
            </a:pPr>
            <a:endParaRPr lang="en-US" sz="2400" dirty="0" smtClean="0"/>
          </a:p>
          <a:p>
            <a:pPr lvl="1"/>
            <a:r>
              <a:rPr lang="en-US" sz="2400" dirty="0" smtClean="0">
                <a:solidFill>
                  <a:srgbClr val="FF0000"/>
                </a:solidFill>
              </a:rPr>
              <a:t>Smartphones (MID)</a:t>
            </a:r>
          </a:p>
          <a:p>
            <a:pPr lvl="1">
              <a:buNone/>
            </a:pPr>
            <a:endParaRPr lang="en-US" sz="2400" dirty="0" smtClean="0">
              <a:solidFill>
                <a:srgbClr val="FF0000"/>
              </a:solidFill>
            </a:endParaRPr>
          </a:p>
          <a:p>
            <a:pPr lvl="1"/>
            <a:r>
              <a:rPr lang="en-US" sz="2400" dirty="0" smtClean="0"/>
              <a:t>Embedded System			          </a:t>
            </a:r>
            <a:r>
              <a:rPr lang="en-US" sz="2800" dirty="0" smtClean="0"/>
              <a:t> </a:t>
            </a:r>
            <a:r>
              <a:rPr lang="en-US" sz="2800" b="1" dirty="0" smtClean="0">
                <a:solidFill>
                  <a:schemeClr val="tx2">
                    <a:lumMod val="60000"/>
                    <a:lumOff val="40000"/>
                  </a:schemeClr>
                </a:solidFill>
              </a:rPr>
              <a:t>ARM</a:t>
            </a:r>
            <a:endParaRPr lang="en-US" sz="2800" dirty="0" smtClean="0"/>
          </a:p>
          <a:p>
            <a:endParaRPr lang="en-US" sz="2800" dirty="0" smtClean="0"/>
          </a:p>
          <a:p>
            <a:r>
              <a:rPr lang="en-US" sz="2800" dirty="0" smtClean="0"/>
              <a:t>By 2015, MID market would be $29.9B</a:t>
            </a:r>
            <a:endParaRPr lang="en-IN" sz="2800" dirty="0" smtClean="0"/>
          </a:p>
          <a:p>
            <a:pPr lvl="1"/>
            <a:endParaRPr lang="en-US" sz="2400" dirty="0" smtClean="0"/>
          </a:p>
          <a:p>
            <a:endParaRPr lang="en-IN" sz="2800" dirty="0"/>
          </a:p>
        </p:txBody>
      </p:sp>
      <p:cxnSp>
        <p:nvCxnSpPr>
          <p:cNvPr id="5" name="Straight Arrow Connector 4"/>
          <p:cNvCxnSpPr/>
          <p:nvPr/>
        </p:nvCxnSpPr>
        <p:spPr>
          <a:xfrm rot="5400000">
            <a:off x="5638006" y="3886200"/>
            <a:ext cx="1524794" cy="79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730974" y="3031232"/>
            <a:ext cx="2710458" cy="79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355976" y="2708920"/>
            <a:ext cx="504056" cy="2015480"/>
          </a:xfrm>
          <a:prstGeom prst="rightBrace">
            <a:avLst>
              <a:gd name="adj1" fmla="val 8333"/>
              <a:gd name="adj2" fmla="val 49241"/>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 name="Straight Arrow Connector 7"/>
          <p:cNvCxnSpPr/>
          <p:nvPr/>
        </p:nvCxnSpPr>
        <p:spPr>
          <a:xfrm rot="5400000" flipH="1" flipV="1">
            <a:off x="5867797" y="1904603"/>
            <a:ext cx="1066800" cy="79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4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6EDDAA6-389E-4ECC-8401-4F05B2BB2858}" type="datetime1">
              <a:rPr lang="en-IN" smtClean="0"/>
              <a:pPr>
                <a:defRPr/>
              </a:pPr>
              <a:t>03-01-2019</a:t>
            </a:fld>
            <a:endParaRPr lang="en-IN"/>
          </a:p>
        </p:txBody>
      </p:sp>
      <p:sp>
        <p:nvSpPr>
          <p:cNvPr id="15" name="Rounded Rectangle 14"/>
          <p:cNvSpPr/>
          <p:nvPr/>
        </p:nvSpPr>
        <p:spPr>
          <a:xfrm>
            <a:off x="3286125" y="642938"/>
            <a:ext cx="3214688" cy="642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Software</a:t>
            </a:r>
          </a:p>
        </p:txBody>
      </p:sp>
      <p:sp>
        <p:nvSpPr>
          <p:cNvPr id="16" name="Rounded Rectangle 15"/>
          <p:cNvSpPr/>
          <p:nvPr/>
        </p:nvSpPr>
        <p:spPr>
          <a:xfrm>
            <a:off x="3286125" y="3643313"/>
            <a:ext cx="3214688" cy="500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Register, Data path, I/O Control</a:t>
            </a:r>
          </a:p>
        </p:txBody>
      </p:sp>
      <p:sp>
        <p:nvSpPr>
          <p:cNvPr id="17" name="Rounded Rectangle 16"/>
          <p:cNvSpPr/>
          <p:nvPr/>
        </p:nvSpPr>
        <p:spPr>
          <a:xfrm>
            <a:off x="3286125" y="1571625"/>
            <a:ext cx="3214688" cy="78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Operating System, System software, Compiler</a:t>
            </a:r>
          </a:p>
        </p:txBody>
      </p:sp>
      <p:sp>
        <p:nvSpPr>
          <p:cNvPr id="18" name="Rounded Rectangle 17"/>
          <p:cNvSpPr/>
          <p:nvPr/>
        </p:nvSpPr>
        <p:spPr>
          <a:xfrm>
            <a:off x="3286125" y="2643188"/>
            <a:ext cx="3214688" cy="642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Instruction Set Architecture (ISA)</a:t>
            </a:r>
          </a:p>
        </p:txBody>
      </p:sp>
      <p:sp>
        <p:nvSpPr>
          <p:cNvPr id="19" name="Rounded Rectangle 18"/>
          <p:cNvSpPr/>
          <p:nvPr/>
        </p:nvSpPr>
        <p:spPr>
          <a:xfrm>
            <a:off x="3286125" y="4429125"/>
            <a:ext cx="3214688" cy="50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Gate Level</a:t>
            </a:r>
          </a:p>
        </p:txBody>
      </p:sp>
      <p:sp>
        <p:nvSpPr>
          <p:cNvPr id="20" name="Rounded Rectangle 19"/>
          <p:cNvSpPr/>
          <p:nvPr/>
        </p:nvSpPr>
        <p:spPr>
          <a:xfrm>
            <a:off x="3286125" y="5214938"/>
            <a:ext cx="3214688" cy="500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Transistor Level</a:t>
            </a:r>
          </a:p>
        </p:txBody>
      </p:sp>
      <p:sp>
        <p:nvSpPr>
          <p:cNvPr id="21" name="Rounded Rectangle 20"/>
          <p:cNvSpPr/>
          <p:nvPr/>
        </p:nvSpPr>
        <p:spPr>
          <a:xfrm>
            <a:off x="3286125" y="6000750"/>
            <a:ext cx="3214688" cy="50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Device Physics Level</a:t>
            </a:r>
          </a:p>
        </p:txBody>
      </p:sp>
      <p:sp>
        <p:nvSpPr>
          <p:cNvPr id="24" name="Down Arrow 23"/>
          <p:cNvSpPr/>
          <p:nvPr/>
        </p:nvSpPr>
        <p:spPr>
          <a:xfrm rot="10800000">
            <a:off x="928688" y="642938"/>
            <a:ext cx="500062" cy="34290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Down Arrow 24"/>
          <p:cNvSpPr/>
          <p:nvPr/>
        </p:nvSpPr>
        <p:spPr>
          <a:xfrm>
            <a:off x="2143125" y="2714625"/>
            <a:ext cx="484188" cy="3786188"/>
          </a:xfrm>
          <a:prstGeom prst="downArrow">
            <a:avLst/>
          </a:prstGeom>
          <a:gradFill>
            <a:gsLst>
              <a:gs pos="0">
                <a:schemeClr val="tx2">
                  <a:lumMod val="5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8" name="TextBox 25"/>
          <p:cNvSpPr txBox="1">
            <a:spLocks noChangeArrowheads="1"/>
          </p:cNvSpPr>
          <p:nvPr/>
        </p:nvSpPr>
        <p:spPr bwMode="auto">
          <a:xfrm rot="-5400000">
            <a:off x="-419893" y="2356644"/>
            <a:ext cx="2209800" cy="369887"/>
          </a:xfrm>
          <a:prstGeom prst="rect">
            <a:avLst/>
          </a:prstGeom>
          <a:noFill/>
          <a:ln w="9525">
            <a:noFill/>
            <a:miter lim="800000"/>
            <a:headEnd/>
            <a:tailEnd/>
          </a:ln>
        </p:spPr>
        <p:txBody>
          <a:bodyPr wrap="none">
            <a:spAutoFit/>
          </a:bodyPr>
          <a:lstStyle/>
          <a:p>
            <a:r>
              <a:rPr lang="en-US" b="1">
                <a:solidFill>
                  <a:srgbClr val="FF0000"/>
                </a:solidFill>
              </a:rPr>
              <a:t>Computer Science</a:t>
            </a:r>
          </a:p>
        </p:txBody>
      </p:sp>
      <p:sp>
        <p:nvSpPr>
          <p:cNvPr id="27" name="TextBox 26"/>
          <p:cNvSpPr txBox="1"/>
          <p:nvPr/>
        </p:nvSpPr>
        <p:spPr>
          <a:xfrm rot="16200000">
            <a:off x="832644" y="4747419"/>
            <a:ext cx="2133600" cy="369888"/>
          </a:xfrm>
          <a:prstGeom prst="rect">
            <a:avLst/>
          </a:prstGeom>
          <a:noFill/>
        </p:spPr>
        <p:txBody>
          <a:bodyPr wrap="none">
            <a:spAutoFit/>
          </a:bodyPr>
          <a:lstStyle/>
          <a:p>
            <a:pPr>
              <a:defRPr/>
            </a:pPr>
            <a:r>
              <a:rPr lang="en-US" b="1" dirty="0">
                <a:solidFill>
                  <a:schemeClr val="tx2">
                    <a:lumMod val="75000"/>
                  </a:schemeClr>
                </a:solidFill>
              </a:rPr>
              <a:t>Electronics / VLSI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A4843DB-0E08-434E-A292-DB96013CF5BB}" type="datetime1">
              <a:rPr lang="en-IN" smtClean="0"/>
              <a:pPr>
                <a:defRPr/>
              </a:pPr>
              <a:t>03-01-2019</a:t>
            </a:fld>
            <a:endParaRPr lang="en-IN"/>
          </a:p>
        </p:txBody>
      </p:sp>
      <p:pic>
        <p:nvPicPr>
          <p:cNvPr id="6148" name="Picture 44" descr="http://www.qualcomm.com/sites/default/files/pods/tout/800-diagram_0.jpg"/>
          <p:cNvPicPr>
            <a:picLocks noChangeAspect="1" noChangeArrowheads="1"/>
          </p:cNvPicPr>
          <p:nvPr/>
        </p:nvPicPr>
        <p:blipFill>
          <a:blip r:embed="rId2" cstate="print"/>
          <a:srcRect/>
          <a:stretch>
            <a:fillRect/>
          </a:stretch>
        </p:blipFill>
        <p:spPr bwMode="auto">
          <a:xfrm>
            <a:off x="0" y="928688"/>
            <a:ext cx="9144000" cy="46672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sz="3200" b="1" dirty="0" smtClean="0">
                <a:solidFill>
                  <a:schemeClr val="tx2"/>
                </a:solidFill>
              </a:rPr>
              <a:t>Programmer’s View Vs. Hardware Implementation </a:t>
            </a:r>
            <a:endParaRPr lang="en-US" sz="3200" b="1" dirty="0">
              <a:solidFill>
                <a:schemeClr val="tx2"/>
              </a:solidFill>
            </a:endParaRPr>
          </a:p>
        </p:txBody>
      </p:sp>
      <p:sp>
        <p:nvSpPr>
          <p:cNvPr id="5" name="Content Placeholder 4"/>
          <p:cNvSpPr>
            <a:spLocks noGrp="1"/>
          </p:cNvSpPr>
          <p:nvPr>
            <p:ph idx="1"/>
          </p:nvPr>
        </p:nvSpPr>
        <p:spPr/>
        <p:txBody>
          <a:bodyPr/>
          <a:lstStyle/>
          <a:p>
            <a:r>
              <a:rPr lang="en-US" sz="2800" dirty="0" smtClean="0"/>
              <a:t>Programmer’s View:</a:t>
            </a:r>
          </a:p>
          <a:p>
            <a:pPr lvl="1"/>
            <a:r>
              <a:rPr lang="en-US" sz="2400" dirty="0" smtClean="0"/>
              <a:t>Instruction Set Architecture</a:t>
            </a:r>
          </a:p>
          <a:p>
            <a:pPr lvl="1"/>
            <a:r>
              <a:rPr lang="en-US" sz="2400" dirty="0" smtClean="0"/>
              <a:t>Number of Registers</a:t>
            </a:r>
          </a:p>
          <a:p>
            <a:pPr lvl="1"/>
            <a:r>
              <a:rPr lang="en-US" sz="2400" dirty="0" smtClean="0"/>
              <a:t>Interrupt model</a:t>
            </a:r>
          </a:p>
          <a:p>
            <a:r>
              <a:rPr lang="en-US" sz="2800" dirty="0" smtClean="0"/>
              <a:t>Implementation</a:t>
            </a:r>
          </a:p>
          <a:p>
            <a:pPr lvl="1"/>
            <a:r>
              <a:rPr lang="en-US" sz="2400" dirty="0" smtClean="0"/>
              <a:t>Number of pipeline stages</a:t>
            </a:r>
          </a:p>
          <a:p>
            <a:pPr lvl="1"/>
            <a:r>
              <a:rPr lang="en-US" sz="2400" dirty="0" smtClean="0"/>
              <a:t>Data Path and Control Path</a:t>
            </a:r>
          </a:p>
          <a:p>
            <a:pPr lvl="1"/>
            <a:r>
              <a:rPr lang="en-US" sz="2400" dirty="0" smtClean="0"/>
              <a:t>Hidden registers</a:t>
            </a:r>
          </a:p>
          <a:p>
            <a:pPr lvl="1"/>
            <a:r>
              <a:rPr lang="en-US" sz="2400" dirty="0" smtClean="0"/>
              <a:t>All other implementation strategies </a:t>
            </a:r>
          </a:p>
        </p:txBody>
      </p:sp>
      <p:sp>
        <p:nvSpPr>
          <p:cNvPr id="3" name="Date Placeholder 2"/>
          <p:cNvSpPr>
            <a:spLocks noGrp="1"/>
          </p:cNvSpPr>
          <p:nvPr>
            <p:ph type="dt" sz="half" idx="10"/>
          </p:nvPr>
        </p:nvSpPr>
        <p:spPr/>
        <p:txBody>
          <a:bodyPr/>
          <a:lstStyle/>
          <a:p>
            <a:pPr>
              <a:defRPr/>
            </a:pPr>
            <a:fld id="{3ECF53EF-EF8D-49A7-9AA7-F83FBE72D16A}" type="datetime1">
              <a:rPr lang="en-IN" smtClean="0"/>
              <a:pPr>
                <a:defRPr/>
              </a:pPr>
              <a:t>03-01-2019</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71500" y="1000125"/>
          <a:ext cx="8286809" cy="5204070"/>
        </p:xfrm>
        <a:graphic>
          <a:graphicData uri="http://schemas.openxmlformats.org/drawingml/2006/table">
            <a:tbl>
              <a:tblPr/>
              <a:tblGrid>
                <a:gridCol w="422732"/>
                <a:gridCol w="1886871"/>
                <a:gridCol w="1837381"/>
                <a:gridCol w="2691902"/>
                <a:gridCol w="1447923"/>
              </a:tblGrid>
              <a:tr h="372042">
                <a:tc>
                  <a:txBody>
                    <a:bodyPr/>
                    <a:lstStyle/>
                    <a:p>
                      <a:pPr>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b="1" dirty="0">
                          <a:solidFill>
                            <a:srgbClr val="000000"/>
                          </a:solidFill>
                          <a:latin typeface="Calibri"/>
                          <a:ea typeface="Times New Roman"/>
                          <a:cs typeface="Arial"/>
                        </a:rPr>
                        <a:t>Model</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b="1" dirty="0">
                          <a:solidFill>
                            <a:srgbClr val="000000"/>
                          </a:solidFill>
                          <a:latin typeface="Calibri"/>
                          <a:ea typeface="Times New Roman"/>
                          <a:cs typeface="Arial"/>
                        </a:rPr>
                        <a:t>Chipset</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b="1">
                          <a:solidFill>
                            <a:srgbClr val="000000"/>
                          </a:solidFill>
                          <a:latin typeface="Calibri"/>
                          <a:ea typeface="Times New Roman"/>
                          <a:cs typeface="Arial"/>
                        </a:rPr>
                        <a:t>Processor</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b="1">
                          <a:solidFill>
                            <a:srgbClr val="000000"/>
                          </a:solidFill>
                          <a:latin typeface="Calibri"/>
                          <a:ea typeface="Times New Roman"/>
                          <a:cs typeface="Arial"/>
                        </a:rPr>
                        <a:t>Instruction set</a:t>
                      </a:r>
                      <a:endParaRPr lang="en-IN" sz="2000">
                        <a:latin typeface="Calibri"/>
                        <a:ea typeface="Calibri"/>
                        <a:cs typeface="Times New Roman"/>
                      </a:endParaRPr>
                    </a:p>
                    <a:p>
                      <a:pPr>
                        <a:spcAft>
                          <a:spcPts val="0"/>
                        </a:spcAft>
                      </a:pPr>
                      <a:r>
                        <a:rPr lang="en-IN" sz="2000" b="1">
                          <a:solidFill>
                            <a:srgbClr val="000000"/>
                          </a:solidFill>
                          <a:latin typeface="Calibri"/>
                          <a:ea typeface="Times New Roman"/>
                          <a:cs typeface="Arial"/>
                        </a:rPr>
                        <a:t>Architecture</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070">
                <a:tc>
                  <a:txBody>
                    <a:bodyPr/>
                    <a:lstStyle/>
                    <a:p>
                      <a:pPr>
                        <a:spcAft>
                          <a:spcPts val="0"/>
                        </a:spcAft>
                      </a:pPr>
                      <a:r>
                        <a:rPr lang="en-IN" sz="2000">
                          <a:solidFill>
                            <a:srgbClr val="000000"/>
                          </a:solidFill>
                          <a:latin typeface="Calibri"/>
                          <a:ea typeface="Times New Roman"/>
                          <a:cs typeface="Arial"/>
                        </a:rPr>
                        <a:t>1</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Samsung Galaxy </a:t>
                      </a:r>
                      <a:r>
                        <a:rPr lang="en-IN" sz="2000" dirty="0" smtClean="0">
                          <a:solidFill>
                            <a:srgbClr val="000000"/>
                          </a:solidFill>
                          <a:latin typeface="Calibri"/>
                          <a:ea typeface="Times New Roman"/>
                          <a:cs typeface="Arial"/>
                        </a:rPr>
                        <a:t>S4</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err="1">
                          <a:solidFill>
                            <a:srgbClr val="000000"/>
                          </a:solidFill>
                          <a:latin typeface="Calibri"/>
                          <a:ea typeface="Times New Roman"/>
                          <a:cs typeface="Arial"/>
                        </a:rPr>
                        <a:t>Exynos</a:t>
                      </a:r>
                      <a:r>
                        <a:rPr lang="en-IN" sz="2000" dirty="0">
                          <a:solidFill>
                            <a:srgbClr val="000000"/>
                          </a:solidFill>
                          <a:latin typeface="Calibri"/>
                          <a:ea typeface="Times New Roman"/>
                          <a:cs typeface="Arial"/>
                        </a:rPr>
                        <a:t> </a:t>
                      </a:r>
                      <a:r>
                        <a:rPr lang="en-IN" sz="2000" dirty="0" smtClean="0">
                          <a:solidFill>
                            <a:srgbClr val="000000"/>
                          </a:solidFill>
                          <a:latin typeface="Calibri"/>
                          <a:ea typeface="Times New Roman"/>
                          <a:cs typeface="Arial"/>
                        </a:rPr>
                        <a:t>5410 </a:t>
                      </a:r>
                      <a:r>
                        <a:rPr lang="en-IN" sz="2000" dirty="0" err="1" smtClean="0">
                          <a:solidFill>
                            <a:srgbClr val="000000"/>
                          </a:solidFill>
                          <a:latin typeface="Calibri"/>
                          <a:ea typeface="Times New Roman"/>
                          <a:cs typeface="Arial"/>
                        </a:rPr>
                        <a:t>Octacore</a:t>
                      </a:r>
                      <a:endParaRPr lang="en-IN" sz="2000" dirty="0" smtClean="0">
                        <a:solidFill>
                          <a:srgbClr val="000000"/>
                        </a:solidFill>
                        <a:latin typeface="Calibri"/>
                        <a:ea typeface="Times New Roman"/>
                        <a:cs typeface="Arial"/>
                      </a:endParaRPr>
                    </a:p>
                    <a:p>
                      <a:pPr>
                        <a:spcAft>
                          <a:spcPts val="0"/>
                        </a:spcAft>
                      </a:pPr>
                      <a:r>
                        <a:rPr lang="en-IN" sz="2000" dirty="0" smtClean="0">
                          <a:latin typeface="Calibri"/>
                          <a:ea typeface="Calibri"/>
                          <a:cs typeface="Times New Roman"/>
                        </a:rPr>
                        <a:t>Or</a:t>
                      </a:r>
                    </a:p>
                    <a:p>
                      <a:pPr>
                        <a:spcAft>
                          <a:spcPts val="0"/>
                        </a:spcAft>
                      </a:pPr>
                      <a:r>
                        <a:rPr lang="en-IN" sz="2000" dirty="0" smtClean="0">
                          <a:latin typeface="Calibri"/>
                          <a:ea typeface="Calibri"/>
                          <a:cs typeface="Times New Roman"/>
                        </a:rPr>
                        <a:t>Qualcomm Snapdragon 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ARM Cortex </a:t>
                      </a:r>
                      <a:r>
                        <a:rPr lang="en-IN" sz="2000" dirty="0" smtClean="0">
                          <a:solidFill>
                            <a:srgbClr val="000000"/>
                          </a:solidFill>
                          <a:latin typeface="Calibri"/>
                          <a:ea typeface="Times New Roman"/>
                          <a:cs typeface="Arial"/>
                        </a:rPr>
                        <a:t>A15 Quad Core,1.6 </a:t>
                      </a:r>
                      <a:r>
                        <a:rPr lang="en-IN" sz="2000" dirty="0">
                          <a:solidFill>
                            <a:srgbClr val="000000"/>
                          </a:solidFill>
                          <a:latin typeface="Calibri"/>
                          <a:ea typeface="Times New Roman"/>
                          <a:cs typeface="Arial"/>
                        </a:rPr>
                        <a:t>GHz</a:t>
                      </a:r>
                      <a:r>
                        <a:rPr lang="en-IN" sz="2000" dirty="0" smtClean="0">
                          <a:solidFill>
                            <a:srgbClr val="000000"/>
                          </a:solidFill>
                          <a:latin typeface="Calibri"/>
                          <a:ea typeface="Times New Roman"/>
                          <a:cs typeface="Arial"/>
                        </a:rPr>
                        <a:t>, and ARM A7 1.2 GHz Quad Core Graphics IT SGX544MP3</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a:solidFill>
                            <a:srgbClr val="000000"/>
                          </a:solidFill>
                          <a:latin typeface="Calibri"/>
                          <a:ea typeface="Times New Roman"/>
                          <a:cs typeface="Arial"/>
                        </a:rPr>
                        <a:t>ARM v7A</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070">
                <a:tc>
                  <a:txBody>
                    <a:bodyPr/>
                    <a:lstStyle/>
                    <a:p>
                      <a:pPr>
                        <a:spcAft>
                          <a:spcPts val="0"/>
                        </a:spcAft>
                      </a:pPr>
                      <a:r>
                        <a:rPr lang="en-IN" sz="2000">
                          <a:solidFill>
                            <a:srgbClr val="000000"/>
                          </a:solidFill>
                          <a:latin typeface="Calibri"/>
                          <a:ea typeface="Times New Roman"/>
                          <a:cs typeface="Arial"/>
                        </a:rPr>
                        <a:t>2</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HTC </a:t>
                      </a:r>
                      <a:r>
                        <a:rPr lang="en-IN" sz="2000" dirty="0" smtClean="0">
                          <a:solidFill>
                            <a:srgbClr val="000000"/>
                          </a:solidFill>
                          <a:latin typeface="Calibri"/>
                          <a:ea typeface="Times New Roman"/>
                          <a:cs typeface="Arial"/>
                        </a:rPr>
                        <a:t>One</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Qualcomm Snapdragon </a:t>
                      </a:r>
                      <a:r>
                        <a:rPr lang="en-IN" sz="2000" dirty="0" smtClean="0">
                          <a:solidFill>
                            <a:srgbClr val="000000"/>
                          </a:solidFill>
                          <a:latin typeface="Calibri"/>
                          <a:ea typeface="Times New Roman"/>
                          <a:cs typeface="Arial"/>
                        </a:rPr>
                        <a:t>600</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err="1">
                          <a:solidFill>
                            <a:srgbClr val="000000"/>
                          </a:solidFill>
                          <a:latin typeface="Calibri"/>
                          <a:ea typeface="Times New Roman"/>
                          <a:cs typeface="Arial"/>
                        </a:rPr>
                        <a:t>Scorpian</a:t>
                      </a:r>
                      <a:r>
                        <a:rPr lang="en-IN" sz="2000" dirty="0">
                          <a:solidFill>
                            <a:srgbClr val="000000"/>
                          </a:solidFill>
                          <a:latin typeface="Calibri"/>
                          <a:ea typeface="Times New Roman"/>
                          <a:cs typeface="Arial"/>
                        </a:rPr>
                        <a:t>, </a:t>
                      </a:r>
                      <a:r>
                        <a:rPr lang="en-IN" sz="2000" dirty="0" smtClean="0">
                          <a:solidFill>
                            <a:srgbClr val="000000"/>
                          </a:solidFill>
                          <a:latin typeface="Calibri"/>
                          <a:ea typeface="Times New Roman"/>
                          <a:cs typeface="Arial"/>
                        </a:rPr>
                        <a:t>Quad </a:t>
                      </a:r>
                      <a:r>
                        <a:rPr lang="en-IN" sz="2000" dirty="0">
                          <a:solidFill>
                            <a:srgbClr val="000000"/>
                          </a:solidFill>
                          <a:latin typeface="Calibri"/>
                          <a:ea typeface="Times New Roman"/>
                          <a:cs typeface="Arial"/>
                        </a:rPr>
                        <a:t>core </a:t>
                      </a:r>
                      <a:r>
                        <a:rPr lang="en-IN" sz="2000" dirty="0" smtClean="0">
                          <a:solidFill>
                            <a:srgbClr val="000000"/>
                          </a:solidFill>
                          <a:latin typeface="Calibri"/>
                          <a:ea typeface="Times New Roman"/>
                          <a:cs typeface="Arial"/>
                        </a:rPr>
                        <a:t>1.6GHz</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a:solidFill>
                            <a:srgbClr val="000000"/>
                          </a:solidFill>
                          <a:latin typeface="Calibri"/>
                          <a:ea typeface="Times New Roman"/>
                          <a:cs typeface="Arial"/>
                        </a:rPr>
                        <a:t>ARM v7A</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070">
                <a:tc>
                  <a:txBody>
                    <a:bodyPr/>
                    <a:lstStyle/>
                    <a:p>
                      <a:pPr>
                        <a:spcAft>
                          <a:spcPts val="0"/>
                        </a:spcAft>
                      </a:pPr>
                      <a:r>
                        <a:rPr lang="en-IN" sz="2000">
                          <a:solidFill>
                            <a:srgbClr val="000000"/>
                          </a:solidFill>
                          <a:latin typeface="Calibri"/>
                          <a:ea typeface="Times New Roman"/>
                          <a:cs typeface="Arial"/>
                        </a:rPr>
                        <a:t>3</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smtClean="0">
                          <a:solidFill>
                            <a:srgbClr val="000000"/>
                          </a:solidFill>
                          <a:latin typeface="Calibri"/>
                          <a:ea typeface="Times New Roman"/>
                          <a:cs typeface="Arial"/>
                        </a:rPr>
                        <a:t>Sony </a:t>
                      </a:r>
                      <a:r>
                        <a:rPr lang="en-IN" sz="2000" dirty="0" err="1">
                          <a:solidFill>
                            <a:srgbClr val="000000"/>
                          </a:solidFill>
                          <a:latin typeface="Calibri"/>
                          <a:ea typeface="Times New Roman"/>
                          <a:cs typeface="Arial"/>
                        </a:rPr>
                        <a:t>Xperia</a:t>
                      </a:r>
                      <a:r>
                        <a:rPr lang="en-IN" sz="2000" dirty="0">
                          <a:solidFill>
                            <a:srgbClr val="000000"/>
                          </a:solidFill>
                          <a:latin typeface="Calibri"/>
                          <a:ea typeface="Times New Roman"/>
                          <a:cs typeface="Arial"/>
                        </a:rPr>
                        <a:t> </a:t>
                      </a:r>
                      <a:r>
                        <a:rPr lang="en-IN" sz="2000" baseline="0" dirty="0" smtClean="0">
                          <a:solidFill>
                            <a:srgbClr val="000000"/>
                          </a:solidFill>
                          <a:latin typeface="Calibri"/>
                          <a:ea typeface="Times New Roman"/>
                          <a:cs typeface="Arial"/>
                        </a:rPr>
                        <a:t> Z ultra</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Qualcomm Snapdragon </a:t>
                      </a:r>
                      <a:r>
                        <a:rPr lang="en-IN" sz="2000" dirty="0" smtClean="0">
                          <a:solidFill>
                            <a:srgbClr val="000000"/>
                          </a:solidFill>
                          <a:latin typeface="Calibri"/>
                          <a:ea typeface="Times New Roman"/>
                          <a:cs typeface="Arial"/>
                        </a:rPr>
                        <a:t>800</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smtClean="0">
                          <a:solidFill>
                            <a:srgbClr val="000000"/>
                          </a:solidFill>
                          <a:latin typeface="Calibri"/>
                          <a:ea typeface="Times New Roman"/>
                          <a:cs typeface="Arial"/>
                        </a:rPr>
                        <a:t>Krait</a:t>
                      </a:r>
                      <a:r>
                        <a:rPr lang="en-IN" sz="2000" baseline="0" dirty="0" smtClean="0">
                          <a:solidFill>
                            <a:srgbClr val="000000"/>
                          </a:solidFill>
                          <a:latin typeface="Calibri"/>
                          <a:ea typeface="Times New Roman"/>
                          <a:cs typeface="Arial"/>
                        </a:rPr>
                        <a:t> 400 CPU Quad core, 2 GHz +</a:t>
                      </a:r>
                    </a:p>
                    <a:p>
                      <a:pPr>
                        <a:spcAft>
                          <a:spcPts val="0"/>
                        </a:spcAft>
                      </a:pPr>
                      <a:r>
                        <a:rPr lang="en-IN" sz="2000" baseline="0" dirty="0" err="1" smtClean="0">
                          <a:solidFill>
                            <a:srgbClr val="000000"/>
                          </a:solidFill>
                          <a:latin typeface="Calibri"/>
                          <a:ea typeface="Calibri"/>
                          <a:cs typeface="Arial"/>
                        </a:rPr>
                        <a:t>Adrino</a:t>
                      </a:r>
                      <a:r>
                        <a:rPr lang="en-IN" sz="2000" baseline="0" dirty="0" smtClean="0">
                          <a:solidFill>
                            <a:srgbClr val="000000"/>
                          </a:solidFill>
                          <a:latin typeface="Calibri"/>
                          <a:ea typeface="Calibri"/>
                          <a:cs typeface="Arial"/>
                        </a:rPr>
                        <a:t> 330</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a:solidFill>
                            <a:srgbClr val="000000"/>
                          </a:solidFill>
                          <a:latin typeface="Calibri"/>
                          <a:ea typeface="Times New Roman"/>
                          <a:cs typeface="Arial"/>
                        </a:rPr>
                        <a:t>ARM v7A</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070">
                <a:tc>
                  <a:txBody>
                    <a:bodyPr/>
                    <a:lstStyle/>
                    <a:p>
                      <a:pPr>
                        <a:spcAft>
                          <a:spcPts val="0"/>
                        </a:spcAft>
                      </a:pPr>
                      <a:r>
                        <a:rPr lang="en-IN" sz="2000" dirty="0">
                          <a:solidFill>
                            <a:srgbClr val="000000"/>
                          </a:solidFill>
                          <a:latin typeface="Calibri"/>
                          <a:ea typeface="Times New Roman"/>
                          <a:cs typeface="Arial"/>
                        </a:rPr>
                        <a:t>5</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Apple </a:t>
                      </a:r>
                      <a:r>
                        <a:rPr lang="en-IN" sz="2000" dirty="0" smtClean="0">
                          <a:solidFill>
                            <a:srgbClr val="000000"/>
                          </a:solidFill>
                          <a:latin typeface="Calibri"/>
                          <a:ea typeface="Times New Roman"/>
                          <a:cs typeface="Arial"/>
                        </a:rPr>
                        <a:t>iPhone5</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Apple </a:t>
                      </a:r>
                      <a:r>
                        <a:rPr lang="en-IN" sz="2000" dirty="0" smtClean="0">
                          <a:solidFill>
                            <a:srgbClr val="000000"/>
                          </a:solidFill>
                          <a:latin typeface="Calibri"/>
                          <a:ea typeface="Times New Roman"/>
                          <a:cs typeface="Arial"/>
                        </a:rPr>
                        <a:t>A6</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ARM Cortex </a:t>
                      </a:r>
                      <a:r>
                        <a:rPr lang="en-IN" sz="2000" dirty="0" smtClean="0">
                          <a:solidFill>
                            <a:srgbClr val="000000"/>
                          </a:solidFill>
                          <a:latin typeface="Calibri"/>
                          <a:ea typeface="Times New Roman"/>
                          <a:cs typeface="Arial"/>
                        </a:rPr>
                        <a:t>A9, Dual core 1.3GHz</a:t>
                      </a:r>
                      <a:r>
                        <a:rPr lang="en-IN" sz="2000" dirty="0">
                          <a:solidFill>
                            <a:srgbClr val="000000"/>
                          </a:solidFill>
                          <a:latin typeface="Calibri"/>
                          <a:ea typeface="Times New Roman"/>
                          <a:cs typeface="Arial"/>
                        </a:rPr>
                        <a:t>,</a:t>
                      </a:r>
                      <a:endParaRPr lang="en-IN" sz="2000" dirty="0">
                        <a:latin typeface="Calibri"/>
                        <a:ea typeface="Calibri"/>
                        <a:cs typeface="Times New Roman"/>
                      </a:endParaRPr>
                    </a:p>
                    <a:p>
                      <a:pPr>
                        <a:spcAft>
                          <a:spcPts val="0"/>
                        </a:spcAft>
                      </a:pPr>
                      <a:r>
                        <a:rPr lang="en-IN" sz="2000" dirty="0" err="1">
                          <a:solidFill>
                            <a:srgbClr val="000000"/>
                          </a:solidFill>
                          <a:latin typeface="Calibri"/>
                          <a:ea typeface="Calibri"/>
                          <a:cs typeface="Arial"/>
                        </a:rPr>
                        <a:t>PowerVR</a:t>
                      </a:r>
                      <a:r>
                        <a:rPr lang="en-IN" sz="2000" dirty="0">
                          <a:solidFill>
                            <a:srgbClr val="000000"/>
                          </a:solidFill>
                          <a:latin typeface="Calibri"/>
                          <a:ea typeface="Calibri"/>
                          <a:cs typeface="Arial"/>
                        </a:rPr>
                        <a:t> SGX </a:t>
                      </a:r>
                      <a:r>
                        <a:rPr lang="en-IN" sz="2000" dirty="0" smtClean="0">
                          <a:solidFill>
                            <a:srgbClr val="000000"/>
                          </a:solidFill>
                          <a:latin typeface="Calibri"/>
                          <a:ea typeface="Calibri"/>
                          <a:cs typeface="Arial"/>
                        </a:rPr>
                        <a:t>543MP3 </a:t>
                      </a:r>
                      <a:r>
                        <a:rPr lang="en-IN" sz="2000" dirty="0">
                          <a:solidFill>
                            <a:srgbClr val="000000"/>
                          </a:solidFill>
                          <a:latin typeface="Calibri"/>
                          <a:ea typeface="Calibri"/>
                          <a:cs typeface="Arial"/>
                        </a:rPr>
                        <a:t>GPU</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latin typeface="Calibri"/>
                          <a:ea typeface="Times New Roman"/>
                          <a:cs typeface="Arial"/>
                        </a:rPr>
                        <a:t>ARM v7A</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160" name="TextBox 3"/>
          <p:cNvSpPr txBox="1">
            <a:spLocks noChangeArrowheads="1"/>
          </p:cNvSpPr>
          <p:nvPr/>
        </p:nvSpPr>
        <p:spPr bwMode="auto">
          <a:xfrm>
            <a:off x="611188" y="260350"/>
            <a:ext cx="2916237" cy="461963"/>
          </a:xfrm>
          <a:prstGeom prst="rect">
            <a:avLst/>
          </a:prstGeom>
          <a:noFill/>
          <a:ln w="9525">
            <a:noFill/>
            <a:miter lim="800000"/>
            <a:headEnd/>
            <a:tailEnd/>
          </a:ln>
        </p:spPr>
        <p:txBody>
          <a:bodyPr wrap="none">
            <a:spAutoFit/>
          </a:bodyPr>
          <a:lstStyle/>
          <a:p>
            <a:r>
              <a:rPr lang="en-US" sz="2400" b="1">
                <a:solidFill>
                  <a:schemeClr val="accent1"/>
                </a:solidFill>
                <a:latin typeface="Calibri" pitchFamily="34" charset="0"/>
              </a:rPr>
              <a:t>Top 4 Mobile Phones </a:t>
            </a:r>
            <a:endParaRPr lang="en-IN" sz="2400" b="1">
              <a:solidFill>
                <a:schemeClr val="accent1"/>
              </a:solidFill>
              <a:latin typeface="Calibri" pitchFamily="34" charset="0"/>
            </a:endParaRPr>
          </a:p>
        </p:txBody>
      </p:sp>
      <p:sp>
        <p:nvSpPr>
          <p:cNvPr id="4" name="Date Placeholder 3"/>
          <p:cNvSpPr>
            <a:spLocks noGrp="1"/>
          </p:cNvSpPr>
          <p:nvPr>
            <p:ph type="dt" sz="quarter" idx="10"/>
          </p:nvPr>
        </p:nvSpPr>
        <p:spPr/>
        <p:txBody>
          <a:bodyPr/>
          <a:lstStyle/>
          <a:p>
            <a:pPr>
              <a:defRPr/>
            </a:pPr>
            <a:fld id="{1578DEA9-4537-48D8-99CC-97B6779B1D36}" type="datetime1">
              <a:rPr lang="en-IN" smtClean="0"/>
              <a:pPr>
                <a:defRPr/>
              </a:pPr>
              <a:t>03-01-2019</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eaLnBrk="1" hangingPunct="1"/>
            <a:r>
              <a:rPr lang="en-US" sz="3200" smtClean="0">
                <a:solidFill>
                  <a:schemeClr val="accent1"/>
                </a:solidFill>
              </a:rPr>
              <a:t>ARM Architecture and Processor</a:t>
            </a:r>
            <a:endParaRPr lang="en-IN" sz="3200" smtClean="0">
              <a:solidFill>
                <a:schemeClr val="accent1"/>
              </a:solidFill>
            </a:endParaRPr>
          </a:p>
        </p:txBody>
      </p:sp>
      <p:sp>
        <p:nvSpPr>
          <p:cNvPr id="12291" name="Content Placeholder 2"/>
          <p:cNvSpPr>
            <a:spLocks noGrp="1"/>
          </p:cNvSpPr>
          <p:nvPr>
            <p:ph idx="1"/>
          </p:nvPr>
        </p:nvSpPr>
        <p:spPr/>
        <p:txBody>
          <a:bodyPr/>
          <a:lstStyle/>
          <a:p>
            <a:pPr eaLnBrk="1" hangingPunct="1"/>
            <a:r>
              <a:rPr lang="en-IN" sz="2800" dirty="0" smtClean="0"/>
              <a:t>An architecture defines behaviour that is common to many processor designs</a:t>
            </a:r>
          </a:p>
          <a:p>
            <a:pPr eaLnBrk="1" hangingPunct="1"/>
            <a:r>
              <a:rPr lang="en-US" sz="2800" dirty="0" smtClean="0"/>
              <a:t>This would include</a:t>
            </a:r>
          </a:p>
          <a:p>
            <a:pPr lvl="1" eaLnBrk="1" hangingPunct="1"/>
            <a:r>
              <a:rPr lang="en-IN" dirty="0" smtClean="0"/>
              <a:t>The instruction set</a:t>
            </a:r>
          </a:p>
          <a:p>
            <a:pPr lvl="1" eaLnBrk="1" hangingPunct="1"/>
            <a:r>
              <a:rPr lang="en-US" dirty="0" smtClean="0"/>
              <a:t>Registers</a:t>
            </a:r>
            <a:endParaRPr lang="en-IN" dirty="0" smtClean="0"/>
          </a:p>
          <a:p>
            <a:pPr lvl="1" eaLnBrk="1" hangingPunct="1"/>
            <a:r>
              <a:rPr lang="en-IN" dirty="0" smtClean="0"/>
              <a:t>Exception handling</a:t>
            </a:r>
          </a:p>
          <a:p>
            <a:pPr lvl="1" eaLnBrk="1" hangingPunct="1"/>
            <a:r>
              <a:rPr lang="en-IN" dirty="0" smtClean="0"/>
              <a:t>Memory model</a:t>
            </a:r>
          </a:p>
          <a:p>
            <a:pPr lvl="1" eaLnBrk="1" hangingPunct="1">
              <a:buNone/>
            </a:pPr>
            <a:r>
              <a:rPr lang="en-IN" dirty="0" smtClean="0"/>
              <a:t>This is called “the Programmer’s View”</a:t>
            </a:r>
          </a:p>
        </p:txBody>
      </p:sp>
      <p:sp>
        <p:nvSpPr>
          <p:cNvPr id="4" name="Date Placeholder 3"/>
          <p:cNvSpPr>
            <a:spLocks noGrp="1"/>
          </p:cNvSpPr>
          <p:nvPr>
            <p:ph type="dt" sz="quarter" idx="10"/>
          </p:nvPr>
        </p:nvSpPr>
        <p:spPr/>
        <p:txBody>
          <a:bodyPr/>
          <a:lstStyle/>
          <a:p>
            <a:pPr>
              <a:defRPr/>
            </a:pPr>
            <a:fld id="{6F4EC2BE-EC44-4478-AD79-F20180D1DB94}" type="datetime1">
              <a:rPr lang="en-IN" smtClean="0"/>
              <a:pPr>
                <a:defRPr/>
              </a:pPr>
              <a:t>03-01-2019</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sz="3200" smtClean="0">
                <a:solidFill>
                  <a:schemeClr val="accent1"/>
                </a:solidFill>
              </a:rPr>
              <a:t>What is an Instruction and How it is executed?</a:t>
            </a:r>
            <a:endParaRPr lang="en-IN" sz="3200" smtClean="0">
              <a:solidFill>
                <a:schemeClr val="accent1"/>
              </a:solidFill>
            </a:endParaRPr>
          </a:p>
        </p:txBody>
      </p:sp>
      <p:sp>
        <p:nvSpPr>
          <p:cNvPr id="4" name="Date Placeholder 3"/>
          <p:cNvSpPr>
            <a:spLocks noGrp="1"/>
          </p:cNvSpPr>
          <p:nvPr>
            <p:ph type="dt" sz="quarter" idx="10"/>
          </p:nvPr>
        </p:nvSpPr>
        <p:spPr/>
        <p:txBody>
          <a:bodyPr/>
          <a:lstStyle/>
          <a:p>
            <a:pPr>
              <a:defRPr/>
            </a:pPr>
            <a:fld id="{4D9DBEA9-3E2D-4794-A8AD-CC510B6FFE19}" type="datetime1">
              <a:rPr lang="en-IN" smtClean="0"/>
              <a:pPr>
                <a:defRPr/>
              </a:pPr>
              <a:t>03-01-2019</a:t>
            </a:fld>
            <a:endParaRPr lang="en-IN"/>
          </a:p>
        </p:txBody>
      </p:sp>
      <p:sp>
        <p:nvSpPr>
          <p:cNvPr id="6" name="Rectangle 5"/>
          <p:cNvSpPr/>
          <p:nvPr/>
        </p:nvSpPr>
        <p:spPr>
          <a:xfrm>
            <a:off x="1258888" y="1916113"/>
            <a:ext cx="67691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11" name="Straight Connector 10"/>
          <p:cNvCxnSpPr/>
          <p:nvPr/>
        </p:nvCxnSpPr>
        <p:spPr>
          <a:xfrm rot="5400000">
            <a:off x="2590800" y="2384426"/>
            <a:ext cx="936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464050" y="2384426"/>
            <a:ext cx="936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048375" y="2384426"/>
            <a:ext cx="936625" cy="0"/>
          </a:xfrm>
          <a:prstGeom prst="line">
            <a:avLst/>
          </a:prstGeom>
        </p:spPr>
        <p:style>
          <a:lnRef idx="1">
            <a:schemeClr val="accent1"/>
          </a:lnRef>
          <a:fillRef idx="0">
            <a:schemeClr val="accent1"/>
          </a:fillRef>
          <a:effectRef idx="0">
            <a:schemeClr val="accent1"/>
          </a:effectRef>
          <a:fontRef idx="minor">
            <a:schemeClr val="tx1"/>
          </a:fontRef>
        </p:style>
      </p:cxnSp>
      <p:sp>
        <p:nvSpPr>
          <p:cNvPr id="13321" name="TextBox 16"/>
          <p:cNvSpPr txBox="1">
            <a:spLocks noChangeArrowheads="1"/>
          </p:cNvSpPr>
          <p:nvPr/>
        </p:nvSpPr>
        <p:spPr bwMode="auto">
          <a:xfrm>
            <a:off x="1619250" y="2205038"/>
            <a:ext cx="1417638" cy="461962"/>
          </a:xfrm>
          <a:prstGeom prst="rect">
            <a:avLst/>
          </a:prstGeom>
          <a:noFill/>
          <a:ln w="9525">
            <a:noFill/>
            <a:miter lim="800000"/>
            <a:headEnd/>
            <a:tailEnd/>
          </a:ln>
        </p:spPr>
        <p:txBody>
          <a:bodyPr wrap="none">
            <a:spAutoFit/>
          </a:bodyPr>
          <a:lstStyle/>
          <a:p>
            <a:r>
              <a:rPr lang="en-US" sz="2400"/>
              <a:t>Op Code</a:t>
            </a:r>
            <a:endParaRPr lang="en-IN" sz="2400"/>
          </a:p>
        </p:txBody>
      </p:sp>
      <p:sp>
        <p:nvSpPr>
          <p:cNvPr id="13322" name="TextBox 17"/>
          <p:cNvSpPr txBox="1">
            <a:spLocks noChangeArrowheads="1"/>
          </p:cNvSpPr>
          <p:nvPr/>
        </p:nvSpPr>
        <p:spPr bwMode="auto">
          <a:xfrm>
            <a:off x="3059113" y="2205038"/>
            <a:ext cx="1727200" cy="461962"/>
          </a:xfrm>
          <a:prstGeom prst="rect">
            <a:avLst/>
          </a:prstGeom>
          <a:noFill/>
          <a:ln w="9525">
            <a:noFill/>
            <a:miter lim="800000"/>
            <a:headEnd/>
            <a:tailEnd/>
          </a:ln>
        </p:spPr>
        <p:txBody>
          <a:bodyPr wrap="none">
            <a:spAutoFit/>
          </a:bodyPr>
          <a:lstStyle/>
          <a:p>
            <a:r>
              <a:rPr lang="en-US" sz="2400"/>
              <a:t>Destination</a:t>
            </a:r>
            <a:endParaRPr lang="en-IN" sz="2400"/>
          </a:p>
        </p:txBody>
      </p:sp>
      <p:sp>
        <p:nvSpPr>
          <p:cNvPr id="13323" name="TextBox 18"/>
          <p:cNvSpPr txBox="1">
            <a:spLocks noChangeArrowheads="1"/>
          </p:cNvSpPr>
          <p:nvPr/>
        </p:nvSpPr>
        <p:spPr bwMode="auto">
          <a:xfrm>
            <a:off x="5003800" y="2205038"/>
            <a:ext cx="1417638" cy="461962"/>
          </a:xfrm>
          <a:prstGeom prst="rect">
            <a:avLst/>
          </a:prstGeom>
          <a:noFill/>
          <a:ln w="9525">
            <a:noFill/>
            <a:miter lim="800000"/>
            <a:headEnd/>
            <a:tailEnd/>
          </a:ln>
        </p:spPr>
        <p:txBody>
          <a:bodyPr wrap="none">
            <a:spAutoFit/>
          </a:bodyPr>
          <a:lstStyle/>
          <a:p>
            <a:r>
              <a:rPr lang="en-US" sz="2400"/>
              <a:t>Source 1</a:t>
            </a:r>
            <a:endParaRPr lang="en-IN" sz="2400"/>
          </a:p>
        </p:txBody>
      </p:sp>
      <p:sp>
        <p:nvSpPr>
          <p:cNvPr id="13324" name="TextBox 19"/>
          <p:cNvSpPr txBox="1">
            <a:spLocks noChangeArrowheads="1"/>
          </p:cNvSpPr>
          <p:nvPr/>
        </p:nvSpPr>
        <p:spPr bwMode="auto">
          <a:xfrm>
            <a:off x="6659563" y="2205038"/>
            <a:ext cx="1417637" cy="461962"/>
          </a:xfrm>
          <a:prstGeom prst="rect">
            <a:avLst/>
          </a:prstGeom>
          <a:noFill/>
          <a:ln w="9525">
            <a:noFill/>
            <a:miter lim="800000"/>
            <a:headEnd/>
            <a:tailEnd/>
          </a:ln>
        </p:spPr>
        <p:txBody>
          <a:bodyPr wrap="none">
            <a:spAutoFit/>
          </a:bodyPr>
          <a:lstStyle/>
          <a:p>
            <a:r>
              <a:rPr lang="en-US" sz="2400"/>
              <a:t>Source 2</a:t>
            </a:r>
            <a:endParaRPr lang="en-IN" sz="2400"/>
          </a:p>
        </p:txBody>
      </p:sp>
      <p:sp>
        <p:nvSpPr>
          <p:cNvPr id="13325" name="TextBox 20"/>
          <p:cNvSpPr txBox="1">
            <a:spLocks noChangeArrowheads="1"/>
          </p:cNvSpPr>
          <p:nvPr/>
        </p:nvSpPr>
        <p:spPr bwMode="auto">
          <a:xfrm>
            <a:off x="1116013" y="4149725"/>
            <a:ext cx="6985000" cy="522288"/>
          </a:xfrm>
          <a:prstGeom prst="rect">
            <a:avLst/>
          </a:prstGeom>
          <a:noFill/>
          <a:ln w="9525">
            <a:noFill/>
            <a:miter lim="800000"/>
            <a:headEnd/>
            <a:tailEnd/>
          </a:ln>
        </p:spPr>
        <p:txBody>
          <a:bodyPr>
            <a:spAutoFit/>
          </a:bodyPr>
          <a:lstStyle/>
          <a:p>
            <a:r>
              <a:rPr lang="en-US" sz="2800"/>
              <a:t>Stored Program Concept</a:t>
            </a:r>
            <a:endParaRPr lang="en-IN"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7"/>
          <p:cNvSpPr>
            <a:spLocks noChangeArrowheads="1"/>
          </p:cNvSpPr>
          <p:nvPr/>
        </p:nvSpPr>
        <p:spPr bwMode="auto">
          <a:xfrm flipV="1">
            <a:off x="209550" y="5343525"/>
            <a:ext cx="6243638" cy="1004888"/>
          </a:xfrm>
          <a:prstGeom prst="rect">
            <a:avLst/>
          </a:prstGeom>
          <a:solidFill>
            <a:srgbClr val="FF3300">
              <a:alpha val="45097"/>
            </a:srgbClr>
          </a:solidFill>
          <a:ln w="9525" algn="ctr">
            <a:noFill/>
            <a:miter lim="800000"/>
            <a:headEnd/>
            <a:tailEnd/>
          </a:ln>
        </p:spPr>
        <p:txBody>
          <a:bodyPr rot="10800000" wrap="none" anchor="ctr"/>
          <a:lstStyle/>
          <a:p>
            <a:pPr defTabSz="225425" eaLnBrk="0" hangingPunct="0">
              <a:lnSpc>
                <a:spcPct val="90000"/>
              </a:lnSpc>
              <a:spcBef>
                <a:spcPct val="50000"/>
              </a:spcBef>
            </a:pPr>
            <a:endParaRPr lang="en-GB" sz="1200" b="1">
              <a:solidFill>
                <a:srgbClr val="000000"/>
              </a:solidFill>
              <a:latin typeface="Calibri" pitchFamily="34" charset="0"/>
            </a:endParaRPr>
          </a:p>
        </p:txBody>
      </p:sp>
      <p:sp>
        <p:nvSpPr>
          <p:cNvPr id="14339" name="Text Box 108"/>
          <p:cNvSpPr txBox="1">
            <a:spLocks noChangeArrowheads="1"/>
          </p:cNvSpPr>
          <p:nvPr/>
        </p:nvSpPr>
        <p:spPr bwMode="auto">
          <a:xfrm>
            <a:off x="246063" y="5397500"/>
            <a:ext cx="708025" cy="266700"/>
          </a:xfrm>
          <a:prstGeom prst="rect">
            <a:avLst/>
          </a:prstGeom>
          <a:solidFill>
            <a:schemeClr val="bg1"/>
          </a:solidFill>
          <a:ln w="9525" algn="ctr">
            <a:solidFill>
              <a:schemeClr val="tx1"/>
            </a:solidFill>
            <a:miter lim="800000"/>
            <a:headEnd/>
            <a:tailEnd/>
          </a:ln>
        </p:spPr>
        <p:txBody>
          <a:bodyPr wrap="none">
            <a:spAutoFit/>
          </a:bodyPr>
          <a:lstStyle/>
          <a:p>
            <a:pPr defTabSz="225425" eaLnBrk="0" hangingPunct="0">
              <a:lnSpc>
                <a:spcPct val="90000"/>
              </a:lnSpc>
              <a:spcBef>
                <a:spcPct val="50000"/>
              </a:spcBef>
            </a:pPr>
            <a:r>
              <a:rPr lang="en-US" sz="1200" b="1">
                <a:solidFill>
                  <a:srgbClr val="000000"/>
                </a:solidFill>
                <a:latin typeface="Calibri" pitchFamily="34" charset="0"/>
              </a:rPr>
              <a:t>ARMv4</a:t>
            </a:r>
          </a:p>
        </p:txBody>
      </p:sp>
      <p:sp>
        <p:nvSpPr>
          <p:cNvPr id="14340" name="Rectangle 101"/>
          <p:cNvSpPr>
            <a:spLocks noChangeArrowheads="1"/>
          </p:cNvSpPr>
          <p:nvPr/>
        </p:nvSpPr>
        <p:spPr bwMode="auto">
          <a:xfrm>
            <a:off x="1630363" y="3365500"/>
            <a:ext cx="4822825" cy="1978025"/>
          </a:xfrm>
          <a:prstGeom prst="rect">
            <a:avLst/>
          </a:prstGeom>
          <a:solidFill>
            <a:schemeClr val="bg2">
              <a:alpha val="45097"/>
            </a:schemeClr>
          </a:solidFill>
          <a:ln w="9525" algn="ctr">
            <a:noFill/>
            <a:miter lim="800000"/>
            <a:headEnd/>
            <a:tailEnd/>
          </a:ln>
        </p:spPr>
        <p:txBody>
          <a:bodyPr wrap="none" anchor="ctr"/>
          <a:lstStyle/>
          <a:p>
            <a:endParaRPr lang="en-IN">
              <a:latin typeface="Calibri" pitchFamily="34" charset="0"/>
            </a:endParaRPr>
          </a:p>
        </p:txBody>
      </p:sp>
      <p:sp>
        <p:nvSpPr>
          <p:cNvPr id="14341" name="Rectangle 102"/>
          <p:cNvSpPr>
            <a:spLocks noChangeArrowheads="1"/>
          </p:cNvSpPr>
          <p:nvPr/>
        </p:nvSpPr>
        <p:spPr bwMode="auto">
          <a:xfrm>
            <a:off x="3965575" y="1898650"/>
            <a:ext cx="2487613" cy="1466850"/>
          </a:xfrm>
          <a:prstGeom prst="rect">
            <a:avLst/>
          </a:prstGeom>
          <a:solidFill>
            <a:schemeClr val="accent1">
              <a:alpha val="45097"/>
            </a:schemeClr>
          </a:solidFill>
          <a:ln w="9525" algn="ctr">
            <a:noFill/>
            <a:miter lim="800000"/>
            <a:headEnd/>
            <a:tailEnd/>
          </a:ln>
        </p:spPr>
        <p:txBody>
          <a:bodyPr wrap="none" anchor="ctr"/>
          <a:lstStyle/>
          <a:p>
            <a:endParaRPr lang="en-IN">
              <a:latin typeface="Calibri" pitchFamily="34" charset="0"/>
            </a:endParaRPr>
          </a:p>
        </p:txBody>
      </p:sp>
      <p:sp>
        <p:nvSpPr>
          <p:cNvPr id="14342" name="Rectangle 103"/>
          <p:cNvSpPr>
            <a:spLocks noChangeArrowheads="1"/>
          </p:cNvSpPr>
          <p:nvPr/>
        </p:nvSpPr>
        <p:spPr bwMode="auto">
          <a:xfrm>
            <a:off x="6453188" y="976313"/>
            <a:ext cx="2520950" cy="5372100"/>
          </a:xfrm>
          <a:prstGeom prst="rect">
            <a:avLst/>
          </a:prstGeom>
          <a:solidFill>
            <a:srgbClr val="CCEECC">
              <a:alpha val="45097"/>
            </a:srgbClr>
          </a:solidFill>
          <a:ln w="9525" algn="ctr">
            <a:noFill/>
            <a:miter lim="800000"/>
            <a:headEnd/>
            <a:tailEnd/>
          </a:ln>
        </p:spPr>
        <p:txBody>
          <a:bodyPr wrap="none" anchor="ctr"/>
          <a:lstStyle/>
          <a:p>
            <a:endParaRPr lang="en-IN">
              <a:latin typeface="Calibri" pitchFamily="34" charset="0"/>
            </a:endParaRPr>
          </a:p>
        </p:txBody>
      </p:sp>
      <p:sp>
        <p:nvSpPr>
          <p:cNvPr id="14343" name="Rectangle 2"/>
          <p:cNvSpPr>
            <a:spLocks noGrp="1" noChangeArrowheads="1"/>
          </p:cNvSpPr>
          <p:nvPr>
            <p:ph type="title"/>
          </p:nvPr>
        </p:nvSpPr>
        <p:spPr>
          <a:xfrm>
            <a:off x="468313" y="0"/>
            <a:ext cx="8229600" cy="1143000"/>
          </a:xfrm>
        </p:spPr>
        <p:txBody>
          <a:bodyPr/>
          <a:lstStyle/>
          <a:p>
            <a:pPr algn="l" eaLnBrk="1" hangingPunct="1"/>
            <a:r>
              <a:rPr lang="en-GB" sz="3200" smtClean="0">
                <a:solidFill>
                  <a:schemeClr val="accent1"/>
                </a:solidFill>
              </a:rPr>
              <a:t>ARM architecture</a:t>
            </a:r>
          </a:p>
        </p:txBody>
      </p:sp>
      <p:grpSp>
        <p:nvGrpSpPr>
          <p:cNvPr id="14344" name="Group 86"/>
          <p:cNvGrpSpPr>
            <a:grpSpLocks/>
          </p:cNvGrpSpPr>
          <p:nvPr/>
        </p:nvGrpSpPr>
        <p:grpSpPr bwMode="auto">
          <a:xfrm>
            <a:off x="5457825" y="1973263"/>
            <a:ext cx="581025" cy="376237"/>
            <a:chOff x="3438" y="1068"/>
            <a:chExt cx="366" cy="237"/>
          </a:xfrm>
        </p:grpSpPr>
        <p:sp>
          <p:nvSpPr>
            <p:cNvPr id="14420" name="Line 84"/>
            <p:cNvSpPr>
              <a:spLocks noChangeShapeType="1"/>
            </p:cNvSpPr>
            <p:nvPr/>
          </p:nvSpPr>
          <p:spPr bwMode="auto">
            <a:xfrm flipV="1">
              <a:off x="3450" y="1068"/>
              <a:ext cx="0" cy="237"/>
            </a:xfrm>
            <a:prstGeom prst="line">
              <a:avLst/>
            </a:prstGeom>
            <a:noFill/>
            <a:ln w="6350">
              <a:solidFill>
                <a:schemeClr val="tx1"/>
              </a:solidFill>
              <a:round/>
              <a:headEnd/>
              <a:tailEnd type="triangle" w="med" len="med"/>
            </a:ln>
          </p:spPr>
          <p:txBody>
            <a:bodyPr anchor="ctr"/>
            <a:lstStyle/>
            <a:p>
              <a:endParaRPr lang="en-US"/>
            </a:p>
          </p:txBody>
        </p:sp>
        <p:sp>
          <p:nvSpPr>
            <p:cNvPr id="14421" name="Text Box 85"/>
            <p:cNvSpPr txBox="1">
              <a:spLocks noChangeArrowheads="1"/>
            </p:cNvSpPr>
            <p:nvPr/>
          </p:nvSpPr>
          <p:spPr bwMode="auto">
            <a:xfrm>
              <a:off x="3438" y="1071"/>
              <a:ext cx="366" cy="154"/>
            </a:xfrm>
            <a:prstGeom prst="rect">
              <a:avLst/>
            </a:prstGeom>
            <a:noFill/>
            <a:ln w="38100" algn="ctr">
              <a:noFill/>
              <a:miter lim="800000"/>
              <a:headEnd/>
              <a:tailEnd/>
            </a:ln>
          </p:spPr>
          <p:txBody>
            <a:bodyPr>
              <a:spAutoFit/>
            </a:bodyPr>
            <a:lstStyle/>
            <a:p>
              <a:pPr>
                <a:spcBef>
                  <a:spcPct val="50000"/>
                </a:spcBef>
              </a:pPr>
              <a:r>
                <a:rPr lang="en-GB" sz="1000" b="1">
                  <a:latin typeface="Calibri" pitchFamily="34" charset="0"/>
                </a:rPr>
                <a:t>x1-4</a:t>
              </a:r>
            </a:p>
          </p:txBody>
        </p:sp>
      </p:grpSp>
      <p:sp>
        <p:nvSpPr>
          <p:cNvPr id="14345" name="Text Box 104"/>
          <p:cNvSpPr txBox="1">
            <a:spLocks noChangeArrowheads="1"/>
          </p:cNvSpPr>
          <p:nvPr/>
        </p:nvSpPr>
        <p:spPr bwMode="auto">
          <a:xfrm>
            <a:off x="1682750" y="3414713"/>
            <a:ext cx="708025" cy="266700"/>
          </a:xfrm>
          <a:prstGeom prst="rect">
            <a:avLst/>
          </a:prstGeom>
          <a:solidFill>
            <a:schemeClr val="bg1"/>
          </a:solidFill>
          <a:ln w="9525" algn="ctr">
            <a:solidFill>
              <a:schemeClr val="tx1"/>
            </a:solidFill>
            <a:miter lim="800000"/>
            <a:headEnd/>
            <a:tailEnd/>
          </a:ln>
        </p:spPr>
        <p:txBody>
          <a:bodyPr wrap="none">
            <a:spAutoFit/>
          </a:bodyPr>
          <a:lstStyle/>
          <a:p>
            <a:pPr defTabSz="225425" eaLnBrk="0" hangingPunct="0">
              <a:lnSpc>
                <a:spcPct val="90000"/>
              </a:lnSpc>
              <a:spcBef>
                <a:spcPct val="50000"/>
              </a:spcBef>
            </a:pPr>
            <a:r>
              <a:rPr lang="en-US" sz="1200" b="1">
                <a:solidFill>
                  <a:srgbClr val="000000"/>
                </a:solidFill>
                <a:latin typeface="Calibri" pitchFamily="34" charset="0"/>
              </a:rPr>
              <a:t>ARMv5</a:t>
            </a:r>
          </a:p>
        </p:txBody>
      </p:sp>
      <p:sp>
        <p:nvSpPr>
          <p:cNvPr id="14346" name="Text Box 105"/>
          <p:cNvSpPr txBox="1">
            <a:spLocks noChangeArrowheads="1"/>
          </p:cNvSpPr>
          <p:nvPr/>
        </p:nvSpPr>
        <p:spPr bwMode="auto">
          <a:xfrm>
            <a:off x="4005263" y="1974850"/>
            <a:ext cx="708025" cy="266700"/>
          </a:xfrm>
          <a:prstGeom prst="rect">
            <a:avLst/>
          </a:prstGeom>
          <a:solidFill>
            <a:schemeClr val="bg1"/>
          </a:solidFill>
          <a:ln w="9525" algn="ctr">
            <a:solidFill>
              <a:schemeClr val="tx1"/>
            </a:solidFill>
            <a:miter lim="800000"/>
            <a:headEnd/>
            <a:tailEnd/>
          </a:ln>
        </p:spPr>
        <p:txBody>
          <a:bodyPr wrap="none">
            <a:spAutoFit/>
          </a:bodyPr>
          <a:lstStyle/>
          <a:p>
            <a:pPr defTabSz="225425" eaLnBrk="0" hangingPunct="0">
              <a:lnSpc>
                <a:spcPct val="90000"/>
              </a:lnSpc>
              <a:spcBef>
                <a:spcPct val="50000"/>
              </a:spcBef>
            </a:pPr>
            <a:r>
              <a:rPr lang="en-US" sz="1200" b="1">
                <a:solidFill>
                  <a:srgbClr val="000000"/>
                </a:solidFill>
                <a:latin typeface="Calibri" pitchFamily="34" charset="0"/>
              </a:rPr>
              <a:t>ARMv6</a:t>
            </a:r>
          </a:p>
        </p:txBody>
      </p:sp>
      <p:sp>
        <p:nvSpPr>
          <p:cNvPr id="14347" name="Text Box 106"/>
          <p:cNvSpPr txBox="1">
            <a:spLocks noChangeArrowheads="1"/>
          </p:cNvSpPr>
          <p:nvPr/>
        </p:nvSpPr>
        <p:spPr bwMode="auto">
          <a:xfrm>
            <a:off x="6511925" y="1031875"/>
            <a:ext cx="1239838" cy="266700"/>
          </a:xfrm>
          <a:prstGeom prst="rect">
            <a:avLst/>
          </a:prstGeom>
          <a:solidFill>
            <a:schemeClr val="bg1"/>
          </a:solidFill>
          <a:ln w="9525" algn="ctr">
            <a:solidFill>
              <a:schemeClr val="tx1"/>
            </a:solidFill>
            <a:miter lim="800000"/>
            <a:headEnd/>
            <a:tailEnd/>
          </a:ln>
        </p:spPr>
        <p:txBody>
          <a:bodyPr wrap="none">
            <a:spAutoFit/>
          </a:bodyPr>
          <a:lstStyle/>
          <a:p>
            <a:pPr defTabSz="225425" eaLnBrk="0" hangingPunct="0">
              <a:lnSpc>
                <a:spcPct val="90000"/>
              </a:lnSpc>
              <a:spcBef>
                <a:spcPct val="50000"/>
              </a:spcBef>
            </a:pPr>
            <a:r>
              <a:rPr lang="en-US" sz="1200" b="1">
                <a:solidFill>
                  <a:srgbClr val="000000"/>
                </a:solidFill>
                <a:latin typeface="Calibri" pitchFamily="34" charset="0"/>
              </a:rPr>
              <a:t>ARMv7-Cortex</a:t>
            </a:r>
          </a:p>
        </p:txBody>
      </p:sp>
      <p:grpSp>
        <p:nvGrpSpPr>
          <p:cNvPr id="14348" name="Group 114"/>
          <p:cNvGrpSpPr>
            <a:grpSpLocks/>
          </p:cNvGrpSpPr>
          <p:nvPr/>
        </p:nvGrpSpPr>
        <p:grpSpPr bwMode="auto">
          <a:xfrm>
            <a:off x="4826000" y="4398963"/>
            <a:ext cx="2105025" cy="517525"/>
            <a:chOff x="456" y="3379"/>
            <a:chExt cx="1326" cy="326"/>
          </a:xfrm>
        </p:grpSpPr>
        <p:pic>
          <p:nvPicPr>
            <p:cNvPr id="14418" name="Picture 115"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19" name="Text Box 116"/>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ARM966E-S</a:t>
              </a:r>
            </a:p>
          </p:txBody>
        </p:sp>
      </p:grpSp>
      <p:grpSp>
        <p:nvGrpSpPr>
          <p:cNvPr id="14349" name="Group 117"/>
          <p:cNvGrpSpPr>
            <a:grpSpLocks/>
          </p:cNvGrpSpPr>
          <p:nvPr/>
        </p:nvGrpSpPr>
        <p:grpSpPr bwMode="auto">
          <a:xfrm>
            <a:off x="4268788" y="4848225"/>
            <a:ext cx="2105025" cy="517525"/>
            <a:chOff x="456" y="3379"/>
            <a:chExt cx="1326" cy="326"/>
          </a:xfrm>
        </p:grpSpPr>
        <p:pic>
          <p:nvPicPr>
            <p:cNvPr id="14416" name="Picture 118"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17" name="Text Box 119"/>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SC200</a:t>
              </a:r>
            </a:p>
          </p:txBody>
        </p:sp>
      </p:grpSp>
      <p:grpSp>
        <p:nvGrpSpPr>
          <p:cNvPr id="14350" name="Group 120"/>
          <p:cNvGrpSpPr>
            <a:grpSpLocks/>
          </p:cNvGrpSpPr>
          <p:nvPr/>
        </p:nvGrpSpPr>
        <p:grpSpPr bwMode="auto">
          <a:xfrm>
            <a:off x="1946275" y="4865688"/>
            <a:ext cx="2105025" cy="517525"/>
            <a:chOff x="456" y="3379"/>
            <a:chExt cx="1326" cy="326"/>
          </a:xfrm>
        </p:grpSpPr>
        <p:pic>
          <p:nvPicPr>
            <p:cNvPr id="14414" name="Picture 121"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15" name="Text Box 122"/>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ARM7EJ-S</a:t>
              </a:r>
            </a:p>
          </p:txBody>
        </p:sp>
      </p:grpSp>
      <p:grpSp>
        <p:nvGrpSpPr>
          <p:cNvPr id="14351" name="Group 123"/>
          <p:cNvGrpSpPr>
            <a:grpSpLocks/>
          </p:cNvGrpSpPr>
          <p:nvPr/>
        </p:nvGrpSpPr>
        <p:grpSpPr bwMode="auto">
          <a:xfrm>
            <a:off x="3660775" y="5580063"/>
            <a:ext cx="2105025" cy="517525"/>
            <a:chOff x="456" y="3379"/>
            <a:chExt cx="1326" cy="326"/>
          </a:xfrm>
        </p:grpSpPr>
        <p:pic>
          <p:nvPicPr>
            <p:cNvPr id="14412" name="Picture 124"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13" name="Text Box 125"/>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ARM922T</a:t>
              </a:r>
            </a:p>
          </p:txBody>
        </p:sp>
      </p:grpSp>
      <p:grpSp>
        <p:nvGrpSpPr>
          <p:cNvPr id="14352" name="Group 126"/>
          <p:cNvGrpSpPr>
            <a:grpSpLocks/>
          </p:cNvGrpSpPr>
          <p:nvPr/>
        </p:nvGrpSpPr>
        <p:grpSpPr bwMode="auto">
          <a:xfrm>
            <a:off x="2405063" y="5838825"/>
            <a:ext cx="2105025" cy="517525"/>
            <a:chOff x="456" y="3379"/>
            <a:chExt cx="1326" cy="326"/>
          </a:xfrm>
        </p:grpSpPr>
        <p:pic>
          <p:nvPicPr>
            <p:cNvPr id="14410" name="Picture 127"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11" name="Text Box 128"/>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SC100</a:t>
              </a:r>
            </a:p>
          </p:txBody>
        </p:sp>
      </p:grpSp>
      <p:grpSp>
        <p:nvGrpSpPr>
          <p:cNvPr id="14353" name="Group 129"/>
          <p:cNvGrpSpPr>
            <a:grpSpLocks/>
          </p:cNvGrpSpPr>
          <p:nvPr/>
        </p:nvGrpSpPr>
        <p:grpSpPr bwMode="auto">
          <a:xfrm>
            <a:off x="2449513" y="5321300"/>
            <a:ext cx="2105025" cy="517525"/>
            <a:chOff x="456" y="3379"/>
            <a:chExt cx="1326" cy="326"/>
          </a:xfrm>
        </p:grpSpPr>
        <p:pic>
          <p:nvPicPr>
            <p:cNvPr id="14408" name="Picture 130"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09" name="Text Box 131"/>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ARM920T</a:t>
              </a:r>
            </a:p>
          </p:txBody>
        </p:sp>
      </p:grpSp>
      <p:grpSp>
        <p:nvGrpSpPr>
          <p:cNvPr id="14354" name="Group 135"/>
          <p:cNvGrpSpPr>
            <a:grpSpLocks/>
          </p:cNvGrpSpPr>
          <p:nvPr/>
        </p:nvGrpSpPr>
        <p:grpSpPr bwMode="auto">
          <a:xfrm>
            <a:off x="439738" y="5830888"/>
            <a:ext cx="2105025" cy="517525"/>
            <a:chOff x="456" y="3379"/>
            <a:chExt cx="1326" cy="326"/>
          </a:xfrm>
        </p:grpSpPr>
        <p:pic>
          <p:nvPicPr>
            <p:cNvPr id="14406" name="Picture 136"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07" name="Text Box 137"/>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ARM7TDMI(S)</a:t>
              </a:r>
            </a:p>
          </p:txBody>
        </p:sp>
      </p:grpSp>
      <p:grpSp>
        <p:nvGrpSpPr>
          <p:cNvPr id="14355" name="Group 141"/>
          <p:cNvGrpSpPr>
            <a:grpSpLocks/>
          </p:cNvGrpSpPr>
          <p:nvPr/>
        </p:nvGrpSpPr>
        <p:grpSpPr bwMode="auto">
          <a:xfrm>
            <a:off x="4543425" y="2452688"/>
            <a:ext cx="2105025" cy="517525"/>
            <a:chOff x="456" y="3379"/>
            <a:chExt cx="1326" cy="326"/>
          </a:xfrm>
        </p:grpSpPr>
        <p:pic>
          <p:nvPicPr>
            <p:cNvPr id="14404" name="Picture 142"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05" name="Text Box 143"/>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ARM1176JZ(F)-S</a:t>
              </a:r>
            </a:p>
          </p:txBody>
        </p:sp>
      </p:grpSp>
      <p:grpSp>
        <p:nvGrpSpPr>
          <p:cNvPr id="14356" name="Group 144"/>
          <p:cNvGrpSpPr>
            <a:grpSpLocks/>
          </p:cNvGrpSpPr>
          <p:nvPr/>
        </p:nvGrpSpPr>
        <p:grpSpPr bwMode="auto">
          <a:xfrm>
            <a:off x="5195888" y="2686050"/>
            <a:ext cx="2105025" cy="517525"/>
            <a:chOff x="456" y="3379"/>
            <a:chExt cx="1326" cy="326"/>
          </a:xfrm>
        </p:grpSpPr>
        <p:pic>
          <p:nvPicPr>
            <p:cNvPr id="14402" name="Picture 145"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03" name="Text Box 146"/>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ARM1156T2(F)-S</a:t>
              </a:r>
            </a:p>
          </p:txBody>
        </p:sp>
      </p:grpSp>
      <p:grpSp>
        <p:nvGrpSpPr>
          <p:cNvPr id="14357" name="Group 147"/>
          <p:cNvGrpSpPr>
            <a:grpSpLocks/>
          </p:cNvGrpSpPr>
          <p:nvPr/>
        </p:nvGrpSpPr>
        <p:grpSpPr bwMode="auto">
          <a:xfrm>
            <a:off x="3933825" y="2954338"/>
            <a:ext cx="2105025" cy="517525"/>
            <a:chOff x="456" y="3379"/>
            <a:chExt cx="1326" cy="326"/>
          </a:xfrm>
        </p:grpSpPr>
        <p:pic>
          <p:nvPicPr>
            <p:cNvPr id="14400" name="Picture 148"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401" name="Text Box 149"/>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ARM1136J(F)-S</a:t>
              </a:r>
            </a:p>
          </p:txBody>
        </p:sp>
      </p:grpSp>
      <p:grpSp>
        <p:nvGrpSpPr>
          <p:cNvPr id="14358" name="Group 150"/>
          <p:cNvGrpSpPr>
            <a:grpSpLocks/>
          </p:cNvGrpSpPr>
          <p:nvPr/>
        </p:nvGrpSpPr>
        <p:grpSpPr bwMode="auto">
          <a:xfrm>
            <a:off x="3352800" y="3459163"/>
            <a:ext cx="2105025" cy="517525"/>
            <a:chOff x="456" y="3379"/>
            <a:chExt cx="1326" cy="326"/>
          </a:xfrm>
        </p:grpSpPr>
        <p:pic>
          <p:nvPicPr>
            <p:cNvPr id="14398" name="Picture 151"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99" name="Text Box 152"/>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ARM1026EJ-S</a:t>
              </a:r>
            </a:p>
          </p:txBody>
        </p:sp>
      </p:grpSp>
      <p:grpSp>
        <p:nvGrpSpPr>
          <p:cNvPr id="14359" name="Group 153"/>
          <p:cNvGrpSpPr>
            <a:grpSpLocks/>
          </p:cNvGrpSpPr>
          <p:nvPr/>
        </p:nvGrpSpPr>
        <p:grpSpPr bwMode="auto">
          <a:xfrm>
            <a:off x="2390775" y="3838575"/>
            <a:ext cx="2105025" cy="517525"/>
            <a:chOff x="456" y="3379"/>
            <a:chExt cx="1326" cy="326"/>
          </a:xfrm>
        </p:grpSpPr>
        <p:pic>
          <p:nvPicPr>
            <p:cNvPr id="14396" name="Picture 154"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97" name="Text Box 155"/>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ARM968E-S</a:t>
              </a:r>
            </a:p>
          </p:txBody>
        </p:sp>
      </p:grpSp>
      <p:grpSp>
        <p:nvGrpSpPr>
          <p:cNvPr id="14360" name="Group 156"/>
          <p:cNvGrpSpPr>
            <a:grpSpLocks/>
          </p:cNvGrpSpPr>
          <p:nvPr/>
        </p:nvGrpSpPr>
        <p:grpSpPr bwMode="auto">
          <a:xfrm>
            <a:off x="3736975" y="4102100"/>
            <a:ext cx="2105025" cy="517525"/>
            <a:chOff x="456" y="3379"/>
            <a:chExt cx="1326" cy="326"/>
          </a:xfrm>
        </p:grpSpPr>
        <p:pic>
          <p:nvPicPr>
            <p:cNvPr id="14394" name="Picture 157"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95" name="Text Box 158"/>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ARM926EJ-S</a:t>
              </a:r>
            </a:p>
          </p:txBody>
        </p:sp>
      </p:grpSp>
      <p:grpSp>
        <p:nvGrpSpPr>
          <p:cNvPr id="14361" name="Group 159"/>
          <p:cNvGrpSpPr>
            <a:grpSpLocks/>
          </p:cNvGrpSpPr>
          <p:nvPr/>
        </p:nvGrpSpPr>
        <p:grpSpPr bwMode="auto">
          <a:xfrm>
            <a:off x="2852738" y="4492625"/>
            <a:ext cx="2105025" cy="517525"/>
            <a:chOff x="456" y="3379"/>
            <a:chExt cx="1326" cy="326"/>
          </a:xfrm>
        </p:grpSpPr>
        <p:pic>
          <p:nvPicPr>
            <p:cNvPr id="14392" name="Picture 160"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93" name="Text Box 161"/>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ARM946E-S</a:t>
              </a:r>
            </a:p>
          </p:txBody>
        </p:sp>
      </p:grpSp>
      <p:grpSp>
        <p:nvGrpSpPr>
          <p:cNvPr id="14362" name="Group 189"/>
          <p:cNvGrpSpPr>
            <a:grpSpLocks/>
          </p:cNvGrpSpPr>
          <p:nvPr/>
        </p:nvGrpSpPr>
        <p:grpSpPr bwMode="auto">
          <a:xfrm>
            <a:off x="7599363" y="1169988"/>
            <a:ext cx="1550987" cy="639762"/>
            <a:chOff x="4787" y="737"/>
            <a:chExt cx="977" cy="403"/>
          </a:xfrm>
        </p:grpSpPr>
        <p:grpSp>
          <p:nvGrpSpPr>
            <p:cNvPr id="14386" name="Group 87"/>
            <p:cNvGrpSpPr>
              <a:grpSpLocks/>
            </p:cNvGrpSpPr>
            <p:nvPr/>
          </p:nvGrpSpPr>
          <p:grpSpPr bwMode="auto">
            <a:xfrm>
              <a:off x="4965" y="737"/>
              <a:ext cx="366" cy="237"/>
              <a:chOff x="3438" y="1068"/>
              <a:chExt cx="366" cy="237"/>
            </a:xfrm>
          </p:grpSpPr>
          <p:sp>
            <p:nvSpPr>
              <p:cNvPr id="14390" name="Line 88"/>
              <p:cNvSpPr>
                <a:spLocks noChangeShapeType="1"/>
              </p:cNvSpPr>
              <p:nvPr/>
            </p:nvSpPr>
            <p:spPr bwMode="auto">
              <a:xfrm flipV="1">
                <a:off x="3450" y="1068"/>
                <a:ext cx="0" cy="237"/>
              </a:xfrm>
              <a:prstGeom prst="line">
                <a:avLst/>
              </a:prstGeom>
              <a:noFill/>
              <a:ln w="6350">
                <a:solidFill>
                  <a:schemeClr val="tx1"/>
                </a:solidFill>
                <a:round/>
                <a:headEnd/>
                <a:tailEnd type="triangle" w="med" len="med"/>
              </a:ln>
            </p:spPr>
            <p:txBody>
              <a:bodyPr anchor="ctr"/>
              <a:lstStyle/>
              <a:p>
                <a:endParaRPr lang="en-US"/>
              </a:p>
            </p:txBody>
          </p:sp>
          <p:sp>
            <p:nvSpPr>
              <p:cNvPr id="14391" name="Text Box 89"/>
              <p:cNvSpPr txBox="1">
                <a:spLocks noChangeArrowheads="1"/>
              </p:cNvSpPr>
              <p:nvPr/>
            </p:nvSpPr>
            <p:spPr bwMode="auto">
              <a:xfrm>
                <a:off x="3438" y="1071"/>
                <a:ext cx="366" cy="154"/>
              </a:xfrm>
              <a:prstGeom prst="rect">
                <a:avLst/>
              </a:prstGeom>
              <a:noFill/>
              <a:ln w="38100" algn="ctr">
                <a:noFill/>
                <a:miter lim="800000"/>
                <a:headEnd/>
                <a:tailEnd/>
              </a:ln>
            </p:spPr>
            <p:txBody>
              <a:bodyPr>
                <a:spAutoFit/>
              </a:bodyPr>
              <a:lstStyle/>
              <a:p>
                <a:pPr>
                  <a:spcBef>
                    <a:spcPct val="50000"/>
                  </a:spcBef>
                </a:pPr>
                <a:r>
                  <a:rPr lang="en-GB" sz="1000" b="1">
                    <a:latin typeface="Calibri" pitchFamily="34" charset="0"/>
                  </a:rPr>
                  <a:t>x1-4</a:t>
                </a:r>
              </a:p>
            </p:txBody>
          </p:sp>
        </p:grpSp>
        <p:grpSp>
          <p:nvGrpSpPr>
            <p:cNvPr id="14387" name="Group 187"/>
            <p:cNvGrpSpPr>
              <a:grpSpLocks/>
            </p:cNvGrpSpPr>
            <p:nvPr/>
          </p:nvGrpSpPr>
          <p:grpSpPr bwMode="auto">
            <a:xfrm>
              <a:off x="4787" y="814"/>
              <a:ext cx="977" cy="326"/>
              <a:chOff x="4783" y="814"/>
              <a:chExt cx="977" cy="326"/>
            </a:xfrm>
          </p:grpSpPr>
          <p:pic>
            <p:nvPicPr>
              <p:cNvPr id="14388" name="Picture 163" descr="Blue Dot 300"/>
              <p:cNvPicPr>
                <a:picLocks noChangeAspect="1" noChangeArrowheads="1"/>
              </p:cNvPicPr>
              <p:nvPr/>
            </p:nvPicPr>
            <p:blipFill>
              <a:blip r:embed="rId3" cstate="print"/>
              <a:srcRect/>
              <a:stretch>
                <a:fillRect/>
              </a:stretch>
            </p:blipFill>
            <p:spPr bwMode="auto">
              <a:xfrm>
                <a:off x="4783" y="814"/>
                <a:ext cx="326" cy="326"/>
              </a:xfrm>
              <a:prstGeom prst="rect">
                <a:avLst/>
              </a:prstGeom>
              <a:noFill/>
              <a:ln w="9525">
                <a:noFill/>
                <a:miter lim="800000"/>
                <a:headEnd/>
                <a:tailEnd/>
              </a:ln>
            </p:spPr>
          </p:pic>
          <p:sp>
            <p:nvSpPr>
              <p:cNvPr id="14389" name="Text Box 164"/>
              <p:cNvSpPr txBox="1">
                <a:spLocks noChangeArrowheads="1"/>
              </p:cNvSpPr>
              <p:nvPr/>
            </p:nvSpPr>
            <p:spPr bwMode="auto">
              <a:xfrm>
                <a:off x="5032" y="852"/>
                <a:ext cx="728"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Cortex-A9</a:t>
                </a:r>
              </a:p>
            </p:txBody>
          </p:sp>
        </p:grpSp>
      </p:grpSp>
      <p:grpSp>
        <p:nvGrpSpPr>
          <p:cNvPr id="14363" name="Group 186"/>
          <p:cNvGrpSpPr>
            <a:grpSpLocks/>
          </p:cNvGrpSpPr>
          <p:nvPr/>
        </p:nvGrpSpPr>
        <p:grpSpPr bwMode="auto">
          <a:xfrm>
            <a:off x="7908925" y="5464175"/>
            <a:ext cx="1222375" cy="517525"/>
            <a:chOff x="4990" y="3442"/>
            <a:chExt cx="770" cy="326"/>
          </a:xfrm>
        </p:grpSpPr>
        <p:pic>
          <p:nvPicPr>
            <p:cNvPr id="14384" name="Picture 166" descr="Blue Dot 300"/>
            <p:cNvPicPr>
              <a:picLocks noChangeAspect="1" noChangeArrowheads="1"/>
            </p:cNvPicPr>
            <p:nvPr/>
          </p:nvPicPr>
          <p:blipFill>
            <a:blip r:embed="rId3" cstate="print"/>
            <a:srcRect/>
            <a:stretch>
              <a:fillRect/>
            </a:stretch>
          </p:blipFill>
          <p:spPr bwMode="auto">
            <a:xfrm>
              <a:off x="4990" y="3442"/>
              <a:ext cx="326" cy="326"/>
            </a:xfrm>
            <a:prstGeom prst="rect">
              <a:avLst/>
            </a:prstGeom>
            <a:noFill/>
            <a:ln w="9525">
              <a:noFill/>
              <a:miter lim="800000"/>
              <a:headEnd/>
              <a:tailEnd/>
            </a:ln>
          </p:spPr>
        </p:pic>
        <p:sp>
          <p:nvSpPr>
            <p:cNvPr id="14385" name="Text Box 167"/>
            <p:cNvSpPr txBox="1">
              <a:spLocks noChangeArrowheads="1"/>
            </p:cNvSpPr>
            <p:nvPr/>
          </p:nvSpPr>
          <p:spPr bwMode="auto">
            <a:xfrm>
              <a:off x="5239" y="3480"/>
              <a:ext cx="521"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SC300</a:t>
              </a:r>
            </a:p>
          </p:txBody>
        </p:sp>
      </p:grpSp>
      <p:grpSp>
        <p:nvGrpSpPr>
          <p:cNvPr id="14364" name="Group 168"/>
          <p:cNvGrpSpPr>
            <a:grpSpLocks/>
          </p:cNvGrpSpPr>
          <p:nvPr/>
        </p:nvGrpSpPr>
        <p:grpSpPr bwMode="auto">
          <a:xfrm>
            <a:off x="7056438" y="5891213"/>
            <a:ext cx="2105025" cy="517525"/>
            <a:chOff x="456" y="3379"/>
            <a:chExt cx="1326" cy="326"/>
          </a:xfrm>
        </p:grpSpPr>
        <p:pic>
          <p:nvPicPr>
            <p:cNvPr id="14382" name="Picture 169"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83" name="Text Box 170"/>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Cortex-M1</a:t>
              </a:r>
            </a:p>
          </p:txBody>
        </p:sp>
      </p:grpSp>
      <p:grpSp>
        <p:nvGrpSpPr>
          <p:cNvPr id="14365" name="Group 171"/>
          <p:cNvGrpSpPr>
            <a:grpSpLocks/>
          </p:cNvGrpSpPr>
          <p:nvPr/>
        </p:nvGrpSpPr>
        <p:grpSpPr bwMode="auto">
          <a:xfrm>
            <a:off x="6445250" y="5370513"/>
            <a:ext cx="2105025" cy="517525"/>
            <a:chOff x="456" y="3379"/>
            <a:chExt cx="1326" cy="326"/>
          </a:xfrm>
        </p:grpSpPr>
        <p:pic>
          <p:nvPicPr>
            <p:cNvPr id="14380" name="Picture 172"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81" name="Text Box 173"/>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Cortex-M3</a:t>
              </a:r>
            </a:p>
          </p:txBody>
        </p:sp>
      </p:grpSp>
      <p:grpSp>
        <p:nvGrpSpPr>
          <p:cNvPr id="14366" name="Group 174"/>
          <p:cNvGrpSpPr>
            <a:grpSpLocks/>
          </p:cNvGrpSpPr>
          <p:nvPr/>
        </p:nvGrpSpPr>
        <p:grpSpPr bwMode="auto">
          <a:xfrm>
            <a:off x="6538913" y="3748088"/>
            <a:ext cx="2105025" cy="517525"/>
            <a:chOff x="456" y="3379"/>
            <a:chExt cx="1326" cy="326"/>
          </a:xfrm>
        </p:grpSpPr>
        <p:pic>
          <p:nvPicPr>
            <p:cNvPr id="14378" name="Picture 175"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79" name="Text Box 176"/>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Cortex-R4</a:t>
              </a:r>
            </a:p>
          </p:txBody>
        </p:sp>
      </p:grpSp>
      <p:grpSp>
        <p:nvGrpSpPr>
          <p:cNvPr id="14367" name="Group 188"/>
          <p:cNvGrpSpPr>
            <a:grpSpLocks/>
          </p:cNvGrpSpPr>
          <p:nvPr/>
        </p:nvGrpSpPr>
        <p:grpSpPr bwMode="auto">
          <a:xfrm>
            <a:off x="7229475" y="3292475"/>
            <a:ext cx="1744663" cy="517525"/>
            <a:chOff x="4554" y="2074"/>
            <a:chExt cx="1099" cy="326"/>
          </a:xfrm>
        </p:grpSpPr>
        <p:pic>
          <p:nvPicPr>
            <p:cNvPr id="14376" name="Picture 178" descr="Blue Dot 300"/>
            <p:cNvPicPr>
              <a:picLocks noChangeAspect="1" noChangeArrowheads="1"/>
            </p:cNvPicPr>
            <p:nvPr/>
          </p:nvPicPr>
          <p:blipFill>
            <a:blip r:embed="rId3" cstate="print"/>
            <a:srcRect/>
            <a:stretch>
              <a:fillRect/>
            </a:stretch>
          </p:blipFill>
          <p:spPr bwMode="auto">
            <a:xfrm>
              <a:off x="4554" y="2074"/>
              <a:ext cx="326" cy="326"/>
            </a:xfrm>
            <a:prstGeom prst="rect">
              <a:avLst/>
            </a:prstGeom>
            <a:noFill/>
            <a:ln w="9525">
              <a:noFill/>
              <a:miter lim="800000"/>
              <a:headEnd/>
              <a:tailEnd/>
            </a:ln>
          </p:spPr>
        </p:pic>
        <p:sp>
          <p:nvSpPr>
            <p:cNvPr id="14377" name="Text Box 179"/>
            <p:cNvSpPr txBox="1">
              <a:spLocks noChangeArrowheads="1"/>
            </p:cNvSpPr>
            <p:nvPr/>
          </p:nvSpPr>
          <p:spPr bwMode="auto">
            <a:xfrm>
              <a:off x="4803" y="2112"/>
              <a:ext cx="850"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Cortex-R4F</a:t>
              </a:r>
            </a:p>
          </p:txBody>
        </p:sp>
      </p:grpSp>
      <p:grpSp>
        <p:nvGrpSpPr>
          <p:cNvPr id="14368" name="Group 180"/>
          <p:cNvGrpSpPr>
            <a:grpSpLocks/>
          </p:cNvGrpSpPr>
          <p:nvPr/>
        </p:nvGrpSpPr>
        <p:grpSpPr bwMode="auto">
          <a:xfrm>
            <a:off x="6648450" y="1698625"/>
            <a:ext cx="2105025" cy="517525"/>
            <a:chOff x="456" y="3379"/>
            <a:chExt cx="1326" cy="326"/>
          </a:xfrm>
        </p:grpSpPr>
        <p:pic>
          <p:nvPicPr>
            <p:cNvPr id="14374" name="Picture 181"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75" name="Text Box 182"/>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Cortex-A8</a:t>
              </a:r>
            </a:p>
          </p:txBody>
        </p:sp>
      </p:grpSp>
      <p:grpSp>
        <p:nvGrpSpPr>
          <p:cNvPr id="14369" name="Group 183"/>
          <p:cNvGrpSpPr>
            <a:grpSpLocks/>
          </p:cNvGrpSpPr>
          <p:nvPr/>
        </p:nvGrpSpPr>
        <p:grpSpPr bwMode="auto">
          <a:xfrm>
            <a:off x="5164138" y="2085975"/>
            <a:ext cx="2105025" cy="517525"/>
            <a:chOff x="456" y="3379"/>
            <a:chExt cx="1326" cy="326"/>
          </a:xfrm>
        </p:grpSpPr>
        <p:pic>
          <p:nvPicPr>
            <p:cNvPr id="14372" name="Picture 184" descr="Blue Dot 300"/>
            <p:cNvPicPr>
              <a:picLocks noChangeAspect="1" noChangeArrowheads="1"/>
            </p:cNvPicPr>
            <p:nvPr/>
          </p:nvPicPr>
          <p:blipFill>
            <a:blip r:embed="rId3" cstate="print"/>
            <a:srcRect/>
            <a:stretch>
              <a:fillRect/>
            </a:stretch>
          </p:blipFill>
          <p:spPr bwMode="auto">
            <a:xfrm>
              <a:off x="456" y="3379"/>
              <a:ext cx="326" cy="326"/>
            </a:xfrm>
            <a:prstGeom prst="rect">
              <a:avLst/>
            </a:prstGeom>
            <a:noFill/>
            <a:ln w="9525">
              <a:noFill/>
              <a:miter lim="800000"/>
              <a:headEnd/>
              <a:tailEnd/>
            </a:ln>
          </p:spPr>
        </p:pic>
        <p:sp>
          <p:nvSpPr>
            <p:cNvPr id="14373" name="Text Box 185"/>
            <p:cNvSpPr txBox="1">
              <a:spLocks noChangeArrowheads="1"/>
            </p:cNvSpPr>
            <p:nvPr/>
          </p:nvSpPr>
          <p:spPr bwMode="auto">
            <a:xfrm>
              <a:off x="705" y="3417"/>
              <a:ext cx="1077" cy="192"/>
            </a:xfrm>
            <a:prstGeom prst="rect">
              <a:avLst/>
            </a:prstGeom>
            <a:noFill/>
            <a:ln w="38100" algn="ctr">
              <a:noFill/>
              <a:miter lim="800000"/>
              <a:headEnd/>
              <a:tailEnd/>
            </a:ln>
          </p:spPr>
          <p:txBody>
            <a:bodyPr>
              <a:spAutoFit/>
            </a:bodyPr>
            <a:lstStyle/>
            <a:p>
              <a:pPr>
                <a:spcBef>
                  <a:spcPct val="50000"/>
                </a:spcBef>
              </a:pPr>
              <a:r>
                <a:rPr lang="en-US" sz="1400" b="1">
                  <a:latin typeface="Calibri" pitchFamily="34" charset="0"/>
                  <a:ea typeface="MS PGothic" pitchFamily="34" charset="-128"/>
                </a:rPr>
                <a:t>ARM11 MPCore</a:t>
              </a:r>
            </a:p>
          </p:txBody>
        </p:sp>
      </p:grpSp>
      <p:sp>
        <p:nvSpPr>
          <p:cNvPr id="86" name="Date Placeholder 85"/>
          <p:cNvSpPr>
            <a:spLocks noGrp="1"/>
          </p:cNvSpPr>
          <p:nvPr>
            <p:ph type="dt" sz="quarter" idx="10"/>
          </p:nvPr>
        </p:nvSpPr>
        <p:spPr/>
        <p:txBody>
          <a:bodyPr/>
          <a:lstStyle/>
          <a:p>
            <a:pPr>
              <a:defRPr/>
            </a:pPr>
            <a:fld id="{76F55EEA-BFBD-40C8-900F-60F3953028DE}" type="datetime1">
              <a:rPr lang="en-IN" smtClean="0"/>
              <a:pPr>
                <a:defRPr/>
              </a:pPr>
              <a:t>03-01-2019</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eaLnBrk="1" hangingPunct="1"/>
            <a:r>
              <a:rPr lang="en-US" sz="3200" smtClean="0">
                <a:solidFill>
                  <a:schemeClr val="accent1"/>
                </a:solidFill>
              </a:rPr>
              <a:t>ARM Processor Naming Convention</a:t>
            </a:r>
            <a:br>
              <a:rPr lang="en-US" sz="3200" smtClean="0">
                <a:solidFill>
                  <a:schemeClr val="accent1"/>
                </a:solidFill>
              </a:rPr>
            </a:br>
            <a:r>
              <a:rPr lang="en-US" sz="3200" smtClean="0">
                <a:solidFill>
                  <a:schemeClr val="accent1"/>
                </a:solidFill>
              </a:rPr>
              <a:t>ARM{x}{y}{z}{T}{D}{M}{I}{E}{J}{F} – {S}</a:t>
            </a:r>
            <a:endParaRPr lang="en-IN" sz="3200" smtClean="0">
              <a:solidFill>
                <a:schemeClr val="accent1"/>
              </a:solidFill>
            </a:endParaRPr>
          </a:p>
        </p:txBody>
      </p:sp>
      <p:sp>
        <p:nvSpPr>
          <p:cNvPr id="3" name="Content Placeholder 2"/>
          <p:cNvSpPr>
            <a:spLocks noGrp="1"/>
          </p:cNvSpPr>
          <p:nvPr>
            <p:ph idx="1"/>
          </p:nvPr>
        </p:nvSpPr>
        <p:spPr>
          <a:xfrm>
            <a:off x="468313" y="1412875"/>
            <a:ext cx="8229600" cy="5073650"/>
          </a:xfrm>
        </p:spPr>
        <p:txBody>
          <a:bodyPr rtlCol="0">
            <a:normAutofit fontScale="92500"/>
          </a:bodyPr>
          <a:lstStyle/>
          <a:p>
            <a:pPr eaLnBrk="1" fontAlgn="auto" hangingPunct="1">
              <a:spcAft>
                <a:spcPts val="0"/>
              </a:spcAft>
              <a:buFont typeface="Arial" pitchFamily="34" charset="0"/>
              <a:buChar char="•"/>
              <a:defRPr/>
            </a:pPr>
            <a:r>
              <a:rPr lang="en-US" sz="2800" dirty="0" smtClean="0"/>
              <a:t>x: Family Name</a:t>
            </a:r>
          </a:p>
          <a:p>
            <a:pPr eaLnBrk="1" fontAlgn="auto" hangingPunct="1">
              <a:spcAft>
                <a:spcPts val="0"/>
              </a:spcAft>
              <a:buFont typeface="Arial" pitchFamily="34" charset="0"/>
              <a:buChar char="•"/>
              <a:defRPr/>
            </a:pPr>
            <a:r>
              <a:rPr lang="en-US" sz="2800" dirty="0" smtClean="0"/>
              <a:t>y:  Memory Management / Protection Unit</a:t>
            </a:r>
          </a:p>
          <a:p>
            <a:pPr eaLnBrk="1" fontAlgn="auto" hangingPunct="1">
              <a:spcAft>
                <a:spcPts val="0"/>
              </a:spcAft>
              <a:buFont typeface="Arial" pitchFamily="34" charset="0"/>
              <a:buChar char="•"/>
              <a:defRPr/>
            </a:pPr>
            <a:r>
              <a:rPr lang="en-US" sz="2800" dirty="0" smtClean="0"/>
              <a:t>z:  Cache</a:t>
            </a:r>
          </a:p>
          <a:p>
            <a:pPr eaLnBrk="1" fontAlgn="auto" hangingPunct="1">
              <a:spcAft>
                <a:spcPts val="0"/>
              </a:spcAft>
              <a:buFont typeface="Arial" pitchFamily="34" charset="0"/>
              <a:buChar char="•"/>
              <a:defRPr/>
            </a:pPr>
            <a:r>
              <a:rPr lang="en-US" sz="2800" dirty="0" smtClean="0"/>
              <a:t>T: Thumb Instruction set</a:t>
            </a:r>
          </a:p>
          <a:p>
            <a:pPr eaLnBrk="1" fontAlgn="auto" hangingPunct="1">
              <a:spcAft>
                <a:spcPts val="0"/>
              </a:spcAft>
              <a:buFont typeface="Arial" pitchFamily="34" charset="0"/>
              <a:buChar char="•"/>
              <a:defRPr/>
            </a:pPr>
            <a:r>
              <a:rPr lang="en-US" sz="2800" dirty="0" smtClean="0"/>
              <a:t>D: JTAG Debug Facility</a:t>
            </a:r>
          </a:p>
          <a:p>
            <a:pPr eaLnBrk="1" fontAlgn="auto" hangingPunct="1">
              <a:spcAft>
                <a:spcPts val="0"/>
              </a:spcAft>
              <a:buFont typeface="Arial" pitchFamily="34" charset="0"/>
              <a:buChar char="•"/>
              <a:defRPr/>
            </a:pPr>
            <a:r>
              <a:rPr lang="en-US" sz="2800" dirty="0" smtClean="0"/>
              <a:t>M: Fast Multiplier</a:t>
            </a:r>
          </a:p>
          <a:p>
            <a:pPr eaLnBrk="1" fontAlgn="auto" hangingPunct="1">
              <a:spcAft>
                <a:spcPts val="0"/>
              </a:spcAft>
              <a:buFont typeface="Arial" pitchFamily="34" charset="0"/>
              <a:buChar char="•"/>
              <a:defRPr/>
            </a:pPr>
            <a:r>
              <a:rPr lang="en-US" sz="2800" dirty="0" smtClean="0"/>
              <a:t>I: In Circuit Emulation (ICE)</a:t>
            </a:r>
          </a:p>
          <a:p>
            <a:pPr eaLnBrk="1" fontAlgn="auto" hangingPunct="1">
              <a:spcAft>
                <a:spcPts val="0"/>
              </a:spcAft>
              <a:buFont typeface="Arial" pitchFamily="34" charset="0"/>
              <a:buChar char="•"/>
              <a:defRPr/>
            </a:pPr>
            <a:r>
              <a:rPr lang="en-US" sz="2800" dirty="0" smtClean="0"/>
              <a:t>E: Extended (Media related instructions), assumes TDMI</a:t>
            </a:r>
          </a:p>
          <a:p>
            <a:pPr eaLnBrk="1" fontAlgn="auto" hangingPunct="1">
              <a:spcAft>
                <a:spcPts val="0"/>
              </a:spcAft>
              <a:buFont typeface="Arial" pitchFamily="34" charset="0"/>
              <a:buChar char="•"/>
              <a:defRPr/>
            </a:pPr>
            <a:r>
              <a:rPr lang="en-US" sz="2800" dirty="0" smtClean="0"/>
              <a:t>J: </a:t>
            </a:r>
            <a:r>
              <a:rPr lang="en-US" sz="2800" dirty="0" err="1" smtClean="0"/>
              <a:t>Jazzel</a:t>
            </a:r>
            <a:r>
              <a:rPr lang="en-US" sz="2800" dirty="0" smtClean="0"/>
              <a:t> </a:t>
            </a:r>
          </a:p>
          <a:p>
            <a:pPr eaLnBrk="1" fontAlgn="auto" hangingPunct="1">
              <a:spcAft>
                <a:spcPts val="0"/>
              </a:spcAft>
              <a:buFont typeface="Arial" pitchFamily="34" charset="0"/>
              <a:buChar char="•"/>
              <a:defRPr/>
            </a:pPr>
            <a:r>
              <a:rPr lang="en-US" sz="2800" dirty="0" smtClean="0"/>
              <a:t>s: Synthesizable</a:t>
            </a:r>
            <a:endParaRPr lang="en-IN" sz="2800" dirty="0" smtClean="0"/>
          </a:p>
        </p:txBody>
      </p:sp>
      <p:sp>
        <p:nvSpPr>
          <p:cNvPr id="4" name="Date Placeholder 3"/>
          <p:cNvSpPr>
            <a:spLocks noGrp="1"/>
          </p:cNvSpPr>
          <p:nvPr>
            <p:ph type="dt" sz="quarter" idx="10"/>
          </p:nvPr>
        </p:nvSpPr>
        <p:spPr/>
        <p:txBody>
          <a:bodyPr/>
          <a:lstStyle/>
          <a:p>
            <a:pPr>
              <a:defRPr/>
            </a:pPr>
            <a:fld id="{098A3980-3507-4D87-B893-DB6698B5CD09}" type="datetime1">
              <a:rPr lang="en-IN" smtClean="0"/>
              <a:pPr>
                <a:defRPr/>
              </a:pPr>
              <a:t>03-01-2019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 (Tentative)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smtClean="0"/>
              <a:t>25% Midterm 1</a:t>
            </a:r>
          </a:p>
          <a:p>
            <a:r>
              <a:rPr lang="en-US" dirty="0" smtClean="0"/>
              <a:t>25% Midterm 2</a:t>
            </a:r>
          </a:p>
          <a:p>
            <a:r>
              <a:rPr lang="en-US" dirty="0" smtClean="0"/>
              <a:t>10% Lab performance</a:t>
            </a:r>
          </a:p>
          <a:p>
            <a:r>
              <a:rPr lang="en-US" dirty="0" smtClean="0"/>
              <a:t>10% quiz / HW / Attendance </a:t>
            </a:r>
          </a:p>
          <a:p>
            <a:r>
              <a:rPr lang="en-US" dirty="0" smtClean="0"/>
              <a:t>30% Final exam</a:t>
            </a:r>
          </a:p>
          <a:p>
            <a:endParaRPr lang="en-US" dirty="0" smtClean="0"/>
          </a:p>
          <a:p>
            <a:pPr>
              <a:buNone/>
            </a:pPr>
            <a:r>
              <a:rPr lang="en-US" dirty="0" smtClean="0"/>
              <a:t>Important: Attendance will be taken on some days. You need to attain 80% attendance in those days when attendance was taken. If you miss the quiz, then NO MAKEUP EXAM will be administered under any excuse. You will get zero marks</a:t>
            </a:r>
          </a:p>
          <a:p>
            <a:pPr>
              <a:buNone/>
            </a:pPr>
            <a:endParaRPr lang="en-US" dirty="0" smtClean="0"/>
          </a:p>
          <a:p>
            <a:endParaRPr lang="en-US" dirty="0"/>
          </a:p>
        </p:txBody>
      </p:sp>
    </p:spTree>
    <p:extLst>
      <p:ext uri="{BB962C8B-B14F-4D97-AF65-F5344CB8AC3E}">
        <p14:creationId xmlns:p14="http://schemas.microsoft.com/office/powerpoint/2010/main" val="3149453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68313" y="0"/>
            <a:ext cx="8229600" cy="1143000"/>
          </a:xfrm>
        </p:spPr>
        <p:txBody>
          <a:bodyPr/>
          <a:lstStyle/>
          <a:p>
            <a:pPr algn="l" eaLnBrk="1" hangingPunct="1"/>
            <a:r>
              <a:rPr lang="en-US" sz="3200" smtClean="0">
                <a:solidFill>
                  <a:schemeClr val="accent1"/>
                </a:solidFill>
              </a:rPr>
              <a:t>Relative Performance*</a:t>
            </a:r>
          </a:p>
        </p:txBody>
      </p:sp>
      <p:sp>
        <p:nvSpPr>
          <p:cNvPr id="1028" name="Text Box 3"/>
          <p:cNvSpPr txBox="1">
            <a:spLocks noChangeArrowheads="1"/>
          </p:cNvSpPr>
          <p:nvPr/>
        </p:nvSpPr>
        <p:spPr bwMode="auto">
          <a:xfrm>
            <a:off x="130175" y="5999163"/>
            <a:ext cx="5911850" cy="336550"/>
          </a:xfrm>
          <a:prstGeom prst="rect">
            <a:avLst/>
          </a:prstGeom>
          <a:noFill/>
          <a:ln w="38100" algn="ctr">
            <a:noFill/>
            <a:miter lim="800000"/>
            <a:headEnd/>
            <a:tailEnd/>
          </a:ln>
        </p:spPr>
        <p:txBody>
          <a:bodyPr>
            <a:spAutoFit/>
          </a:bodyPr>
          <a:lstStyle/>
          <a:p>
            <a:pPr>
              <a:spcBef>
                <a:spcPct val="25000"/>
              </a:spcBef>
              <a:buSzPct val="125000"/>
              <a:buFont typeface="Wingdings" pitchFamily="2" charset="2"/>
              <a:buNone/>
            </a:pPr>
            <a:r>
              <a:rPr lang="en-US" sz="1600">
                <a:latin typeface="Calibri" pitchFamily="34" charset="0"/>
              </a:rPr>
              <a:t>*Represents attainable speeds in 130, 90 or 65nm processes</a:t>
            </a:r>
          </a:p>
        </p:txBody>
      </p:sp>
      <p:graphicFrame>
        <p:nvGraphicFramePr>
          <p:cNvPr id="22" name="Object 4"/>
          <p:cNvGraphicFramePr>
            <a:graphicFrameLocks noGrp="1" noChangeAspect="1"/>
          </p:cNvGraphicFramePr>
          <p:nvPr>
            <p:ph idx="1"/>
          </p:nvPr>
        </p:nvGraphicFramePr>
        <p:xfrm>
          <a:off x="1598613" y="1319213"/>
          <a:ext cx="6148387" cy="4722812"/>
        </p:xfrm>
        <a:graphic>
          <a:graphicData uri="http://schemas.openxmlformats.org/drawingml/2006/chart">
            <c:chart xmlns:c="http://schemas.openxmlformats.org/drawingml/2006/chart" xmlns:r="http://schemas.openxmlformats.org/officeDocument/2006/relationships" r:id="rId2"/>
          </a:graphicData>
        </a:graphic>
      </p:graphicFrame>
      <p:sp>
        <p:nvSpPr>
          <p:cNvPr id="1029" name="Text Box 5"/>
          <p:cNvSpPr txBox="1">
            <a:spLocks noChangeArrowheads="1"/>
          </p:cNvSpPr>
          <p:nvPr/>
        </p:nvSpPr>
        <p:spPr bwMode="auto">
          <a:xfrm rot="10800000">
            <a:off x="6443663" y="4868863"/>
            <a:ext cx="428625" cy="782637"/>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Cortex</a:t>
            </a:r>
            <a:r>
              <a:rPr lang="en-US" sz="1600">
                <a:latin typeface="Calibri" pitchFamily="34" charset="0"/>
              </a:rPr>
              <a:t> </a:t>
            </a:r>
            <a:r>
              <a:rPr lang="en-US" sz="1200">
                <a:latin typeface="Calibri" pitchFamily="34" charset="0"/>
              </a:rPr>
              <a:t>A8</a:t>
            </a:r>
          </a:p>
        </p:txBody>
      </p:sp>
      <p:sp>
        <p:nvSpPr>
          <p:cNvPr id="1030" name="Text Box 6"/>
          <p:cNvSpPr txBox="1">
            <a:spLocks noChangeArrowheads="1"/>
          </p:cNvSpPr>
          <p:nvPr/>
        </p:nvSpPr>
        <p:spPr bwMode="auto">
          <a:xfrm rot="10800000">
            <a:off x="6011863" y="4652963"/>
            <a:ext cx="366712" cy="1089025"/>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ARM1176JZ-S</a:t>
            </a:r>
          </a:p>
        </p:txBody>
      </p:sp>
      <p:sp>
        <p:nvSpPr>
          <p:cNvPr id="1031" name="Text Box 7"/>
          <p:cNvSpPr txBox="1">
            <a:spLocks noChangeArrowheads="1"/>
          </p:cNvSpPr>
          <p:nvPr/>
        </p:nvSpPr>
        <p:spPr bwMode="auto">
          <a:xfrm rot="10800000">
            <a:off x="4716463" y="4652963"/>
            <a:ext cx="366712" cy="1012825"/>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ARM926EJ-S</a:t>
            </a:r>
          </a:p>
        </p:txBody>
      </p:sp>
      <p:sp>
        <p:nvSpPr>
          <p:cNvPr id="1032" name="Text Box 8"/>
          <p:cNvSpPr txBox="1">
            <a:spLocks noChangeArrowheads="1"/>
          </p:cNvSpPr>
          <p:nvPr/>
        </p:nvSpPr>
        <p:spPr bwMode="auto">
          <a:xfrm rot="10800000">
            <a:off x="4211638" y="4797425"/>
            <a:ext cx="366712" cy="776288"/>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ARM920T</a:t>
            </a:r>
          </a:p>
        </p:txBody>
      </p:sp>
      <p:sp>
        <p:nvSpPr>
          <p:cNvPr id="1033" name="Text Box 9"/>
          <p:cNvSpPr txBox="1">
            <a:spLocks noChangeArrowheads="1"/>
          </p:cNvSpPr>
          <p:nvPr/>
        </p:nvSpPr>
        <p:spPr bwMode="auto">
          <a:xfrm rot="10800000">
            <a:off x="3779838" y="4797425"/>
            <a:ext cx="366712" cy="887413"/>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ARM7TDMI</a:t>
            </a:r>
          </a:p>
        </p:txBody>
      </p:sp>
      <p:sp>
        <p:nvSpPr>
          <p:cNvPr id="1034" name="Text Box 10"/>
          <p:cNvSpPr txBox="1">
            <a:spLocks noChangeArrowheads="1"/>
          </p:cNvSpPr>
          <p:nvPr/>
        </p:nvSpPr>
        <p:spPr bwMode="auto">
          <a:xfrm rot="10800000">
            <a:off x="5580063" y="4724400"/>
            <a:ext cx="366712" cy="995363"/>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ARM1136J-S</a:t>
            </a:r>
          </a:p>
        </p:txBody>
      </p:sp>
      <p:sp>
        <p:nvSpPr>
          <p:cNvPr id="1035" name="Text Box 11"/>
          <p:cNvSpPr txBox="1">
            <a:spLocks noChangeArrowheads="1"/>
          </p:cNvSpPr>
          <p:nvPr/>
        </p:nvSpPr>
        <p:spPr bwMode="auto">
          <a:xfrm rot="10800000">
            <a:off x="5148263" y="4652963"/>
            <a:ext cx="366712" cy="1096962"/>
          </a:xfrm>
          <a:prstGeom prst="rect">
            <a:avLst/>
          </a:prstGeom>
          <a:noFill/>
          <a:ln w="38100" algn="ctr">
            <a:noFill/>
            <a:miter lim="800000"/>
            <a:headEnd/>
            <a:tailEnd/>
          </a:ln>
        </p:spPr>
        <p:txBody>
          <a:bodyPr vert="eaVert" wrap="none">
            <a:spAutoFit/>
          </a:bodyPr>
          <a:lstStyle/>
          <a:p>
            <a:pPr>
              <a:spcBef>
                <a:spcPct val="25000"/>
              </a:spcBef>
              <a:buSzPct val="125000"/>
              <a:buFont typeface="Wingdings" pitchFamily="2" charset="2"/>
              <a:buNone/>
            </a:pPr>
            <a:r>
              <a:rPr lang="en-US" sz="1200">
                <a:latin typeface="Calibri" pitchFamily="34" charset="0"/>
              </a:rPr>
              <a:t>ARM1026EJ-S</a:t>
            </a:r>
          </a:p>
        </p:txBody>
      </p:sp>
      <p:sp>
        <p:nvSpPr>
          <p:cNvPr id="1036" name="Text Box 12"/>
          <p:cNvSpPr txBox="1">
            <a:spLocks noChangeArrowheads="1"/>
          </p:cNvSpPr>
          <p:nvPr/>
        </p:nvSpPr>
        <p:spPr bwMode="auto">
          <a:xfrm>
            <a:off x="6516688" y="2060575"/>
            <a:ext cx="461962" cy="277813"/>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0.43</a:t>
            </a:r>
          </a:p>
        </p:txBody>
      </p:sp>
      <p:sp>
        <p:nvSpPr>
          <p:cNvPr id="1037" name="Text Box 13"/>
          <p:cNvSpPr txBox="1">
            <a:spLocks noChangeArrowheads="1"/>
          </p:cNvSpPr>
          <p:nvPr/>
        </p:nvSpPr>
        <p:spPr bwMode="auto">
          <a:xfrm>
            <a:off x="5119688" y="3149600"/>
            <a:ext cx="458787" cy="276225"/>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0.36</a:t>
            </a:r>
          </a:p>
        </p:txBody>
      </p:sp>
      <p:sp>
        <p:nvSpPr>
          <p:cNvPr id="1038" name="Text Box 14"/>
          <p:cNvSpPr txBox="1">
            <a:spLocks noChangeArrowheads="1"/>
          </p:cNvSpPr>
          <p:nvPr/>
        </p:nvSpPr>
        <p:spPr bwMode="auto">
          <a:xfrm>
            <a:off x="6011863" y="2636838"/>
            <a:ext cx="538162" cy="277812"/>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0.568</a:t>
            </a:r>
          </a:p>
        </p:txBody>
      </p:sp>
      <p:sp>
        <p:nvSpPr>
          <p:cNvPr id="1039" name="Text Box 15"/>
          <p:cNvSpPr txBox="1">
            <a:spLocks noChangeArrowheads="1"/>
          </p:cNvSpPr>
          <p:nvPr/>
        </p:nvSpPr>
        <p:spPr bwMode="auto">
          <a:xfrm>
            <a:off x="5516563" y="2997200"/>
            <a:ext cx="536575" cy="276225"/>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0.335</a:t>
            </a:r>
          </a:p>
        </p:txBody>
      </p:sp>
      <p:sp>
        <p:nvSpPr>
          <p:cNvPr id="1040" name="Text Box 16"/>
          <p:cNvSpPr txBox="1">
            <a:spLocks noChangeArrowheads="1"/>
          </p:cNvSpPr>
          <p:nvPr/>
        </p:nvSpPr>
        <p:spPr bwMode="auto">
          <a:xfrm>
            <a:off x="4637088" y="3354388"/>
            <a:ext cx="539750" cy="276225"/>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0.235</a:t>
            </a:r>
          </a:p>
        </p:txBody>
      </p:sp>
      <p:sp>
        <p:nvSpPr>
          <p:cNvPr id="1041" name="Text Box 17"/>
          <p:cNvSpPr txBox="1">
            <a:spLocks noChangeArrowheads="1"/>
          </p:cNvSpPr>
          <p:nvPr/>
        </p:nvSpPr>
        <p:spPr bwMode="auto">
          <a:xfrm>
            <a:off x="4243388" y="3800475"/>
            <a:ext cx="458787" cy="276225"/>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0.25</a:t>
            </a:r>
          </a:p>
        </p:txBody>
      </p:sp>
      <p:sp>
        <p:nvSpPr>
          <p:cNvPr id="1042" name="Text Box 18"/>
          <p:cNvSpPr txBox="1">
            <a:spLocks noChangeArrowheads="1"/>
          </p:cNvSpPr>
          <p:nvPr/>
        </p:nvSpPr>
        <p:spPr bwMode="auto">
          <a:xfrm>
            <a:off x="3786188" y="3946525"/>
            <a:ext cx="458787" cy="276225"/>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200" b="1">
                <a:latin typeface="Calibri" pitchFamily="34" charset="0"/>
              </a:rPr>
              <a:t>0.35</a:t>
            </a:r>
          </a:p>
        </p:txBody>
      </p:sp>
      <p:sp>
        <p:nvSpPr>
          <p:cNvPr id="1043" name="Text Box 19"/>
          <p:cNvSpPr txBox="1">
            <a:spLocks noChangeArrowheads="1"/>
          </p:cNvSpPr>
          <p:nvPr/>
        </p:nvSpPr>
        <p:spPr bwMode="auto">
          <a:xfrm>
            <a:off x="6300788" y="1484313"/>
            <a:ext cx="1020762" cy="336550"/>
          </a:xfrm>
          <a:prstGeom prst="rect">
            <a:avLst/>
          </a:prstGeom>
          <a:noFill/>
          <a:ln w="38100" algn="ctr">
            <a:noFill/>
            <a:miter lim="800000"/>
            <a:headEnd/>
            <a:tailEnd/>
          </a:ln>
        </p:spPr>
        <p:txBody>
          <a:bodyPr wrap="none">
            <a:spAutoFit/>
          </a:bodyPr>
          <a:lstStyle/>
          <a:p>
            <a:pPr>
              <a:spcBef>
                <a:spcPct val="25000"/>
              </a:spcBef>
              <a:buSzPct val="125000"/>
              <a:buFont typeface="Wingdings" pitchFamily="2" charset="2"/>
              <a:buNone/>
            </a:pPr>
            <a:r>
              <a:rPr lang="en-US" sz="1600" b="1">
                <a:latin typeface="Calibri" pitchFamily="34" charset="0"/>
              </a:rPr>
              <a:t>mW/MHz</a:t>
            </a:r>
          </a:p>
        </p:txBody>
      </p:sp>
      <p:sp>
        <p:nvSpPr>
          <p:cNvPr id="20" name="Date Placeholder 19"/>
          <p:cNvSpPr>
            <a:spLocks noGrp="1"/>
          </p:cNvSpPr>
          <p:nvPr>
            <p:ph type="dt" sz="quarter" idx="10"/>
          </p:nvPr>
        </p:nvSpPr>
        <p:spPr/>
        <p:txBody>
          <a:bodyPr/>
          <a:lstStyle/>
          <a:p>
            <a:pPr>
              <a:defRPr/>
            </a:pPr>
            <a:fld id="{8DE97986-C093-49B9-87E6-E07571F54365}" type="datetime1">
              <a:rPr lang="en-IN" smtClean="0"/>
              <a:pPr>
                <a:defRPr/>
              </a:pPr>
              <a:t>03-01-2019</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eaLnBrk="1" hangingPunct="1"/>
            <a:r>
              <a:rPr lang="en-US" sz="3200" smtClean="0"/>
              <a:t>Details about ARM Architecture</a:t>
            </a:r>
            <a:endParaRPr lang="en-IN" sz="3200" smtClean="0"/>
          </a:p>
        </p:txBody>
      </p:sp>
      <p:sp>
        <p:nvSpPr>
          <p:cNvPr id="16387" name="Content Placeholder 2"/>
          <p:cNvSpPr>
            <a:spLocks noGrp="1"/>
          </p:cNvSpPr>
          <p:nvPr>
            <p:ph idx="1"/>
          </p:nvPr>
        </p:nvSpPr>
        <p:spPr/>
        <p:txBody>
          <a:bodyPr/>
          <a:lstStyle/>
          <a:p>
            <a:pPr eaLnBrk="1" hangingPunct="1"/>
            <a:r>
              <a:rPr lang="en-US" sz="2800" smtClean="0"/>
              <a:t>It is a RISC based Architecture (Really?)</a:t>
            </a:r>
          </a:p>
          <a:p>
            <a:pPr eaLnBrk="1" hangingPunct="1"/>
            <a:r>
              <a:rPr lang="en-US" sz="2800" smtClean="0"/>
              <a:t>RISC vs CISC debate</a:t>
            </a:r>
          </a:p>
          <a:p>
            <a:pPr eaLnBrk="1" hangingPunct="1"/>
            <a:r>
              <a:rPr lang="en-US" sz="2800" smtClean="0"/>
              <a:t>Evolution of ARM architecture</a:t>
            </a:r>
          </a:p>
          <a:p>
            <a:pPr eaLnBrk="1" hangingPunct="1">
              <a:buFont typeface="Arial" charset="0"/>
              <a:buNone/>
            </a:pPr>
            <a:endParaRPr lang="en-IN" sz="2800" smtClean="0"/>
          </a:p>
        </p:txBody>
      </p:sp>
      <p:sp>
        <p:nvSpPr>
          <p:cNvPr id="4" name="Date Placeholder 3"/>
          <p:cNvSpPr>
            <a:spLocks noGrp="1"/>
          </p:cNvSpPr>
          <p:nvPr>
            <p:ph type="dt" sz="quarter" idx="10"/>
          </p:nvPr>
        </p:nvSpPr>
        <p:spPr/>
        <p:txBody>
          <a:bodyPr/>
          <a:lstStyle/>
          <a:p>
            <a:pPr>
              <a:defRPr/>
            </a:pPr>
            <a:fld id="{D4746C42-0C64-43F1-8FBC-74A7CACBDF09}" type="datetime1">
              <a:rPr lang="en-IN" smtClean="0"/>
              <a:pPr>
                <a:defRPr/>
              </a:pPr>
              <a:t>03-01-2019</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23850" y="0"/>
            <a:ext cx="8229600" cy="1143000"/>
          </a:xfrm>
        </p:spPr>
        <p:txBody>
          <a:bodyPr/>
          <a:lstStyle/>
          <a:p>
            <a:pPr algn="l" eaLnBrk="1" hangingPunct="1"/>
            <a:r>
              <a:rPr lang="en-US" sz="2800" smtClean="0">
                <a:solidFill>
                  <a:schemeClr val="accent1"/>
                </a:solidFill>
              </a:rPr>
              <a:t>ARM Architectural History</a:t>
            </a:r>
          </a:p>
        </p:txBody>
      </p:sp>
      <p:graphicFrame>
        <p:nvGraphicFramePr>
          <p:cNvPr id="4" name="Content Placeholder 3"/>
          <p:cNvGraphicFramePr>
            <a:graphicFrameLocks noGrp="1"/>
          </p:cNvGraphicFramePr>
          <p:nvPr>
            <p:ph idx="1"/>
          </p:nvPr>
        </p:nvGraphicFramePr>
        <p:xfrm>
          <a:off x="323850" y="1268413"/>
          <a:ext cx="8524180" cy="5217160"/>
        </p:xfrm>
        <a:graphic>
          <a:graphicData uri="http://schemas.openxmlformats.org/drawingml/2006/table">
            <a:tbl>
              <a:tblPr firstRow="1" bandRow="1">
                <a:tableStyleId>{5C22544A-7EE6-4342-B048-85BDC9FD1C3A}</a:tableStyleId>
              </a:tblPr>
              <a:tblGrid>
                <a:gridCol w="2131045"/>
                <a:gridCol w="2131045"/>
                <a:gridCol w="1997421"/>
                <a:gridCol w="2264669"/>
              </a:tblGrid>
              <a:tr h="370840">
                <a:tc>
                  <a:txBody>
                    <a:bodyPr/>
                    <a:lstStyle/>
                    <a:p>
                      <a:r>
                        <a:rPr lang="en-US" dirty="0" smtClean="0"/>
                        <a:t>V4T</a:t>
                      </a:r>
                      <a:endParaRPr lang="en-US" dirty="0"/>
                    </a:p>
                  </a:txBody>
                  <a:tcPr/>
                </a:tc>
                <a:tc>
                  <a:txBody>
                    <a:bodyPr/>
                    <a:lstStyle/>
                    <a:p>
                      <a:r>
                        <a:rPr lang="en-US" dirty="0" smtClean="0"/>
                        <a:t>V5</a:t>
                      </a:r>
                      <a:endParaRPr lang="en-US" dirty="0"/>
                    </a:p>
                  </a:txBody>
                  <a:tcPr/>
                </a:tc>
                <a:tc>
                  <a:txBody>
                    <a:bodyPr/>
                    <a:lstStyle/>
                    <a:p>
                      <a:r>
                        <a:rPr lang="en-US" dirty="0" smtClean="0"/>
                        <a:t>V6</a:t>
                      </a:r>
                      <a:endParaRPr lang="en-US" dirty="0"/>
                    </a:p>
                  </a:txBody>
                  <a:tcPr/>
                </a:tc>
                <a:tc>
                  <a:txBody>
                    <a:bodyPr/>
                    <a:lstStyle/>
                    <a:p>
                      <a:r>
                        <a:rPr lang="en-US" dirty="0" smtClean="0"/>
                        <a:t>V7</a:t>
                      </a:r>
                      <a:endParaRPr lang="en-US" dirty="0"/>
                    </a:p>
                  </a:txBody>
                  <a:tcPr/>
                </a:tc>
              </a:tr>
              <a:tr h="370840">
                <a:tc>
                  <a:txBody>
                    <a:bodyPr/>
                    <a:lstStyle/>
                    <a:p>
                      <a:r>
                        <a:rPr lang="en-US" dirty="0" smtClean="0"/>
                        <a:t>Half word and Signed Half word support</a:t>
                      </a:r>
                      <a:endParaRPr lang="en-US" dirty="0"/>
                    </a:p>
                  </a:txBody>
                  <a:tcPr/>
                </a:tc>
                <a:tc>
                  <a:txBody>
                    <a:bodyPr/>
                    <a:lstStyle/>
                    <a:p>
                      <a:r>
                        <a:rPr lang="en-US" dirty="0" smtClean="0"/>
                        <a:t>Improved ARM – Thumb interworking</a:t>
                      </a:r>
                      <a:endParaRPr lang="en-US" dirty="0"/>
                    </a:p>
                  </a:txBody>
                  <a:tcPr/>
                </a:tc>
                <a:tc>
                  <a:txBody>
                    <a:bodyPr/>
                    <a:lstStyle/>
                    <a:p>
                      <a:r>
                        <a:rPr lang="en-US" dirty="0" smtClean="0"/>
                        <a:t>SIMD instructions</a:t>
                      </a:r>
                      <a:endParaRPr lang="en-US" dirty="0"/>
                    </a:p>
                  </a:txBody>
                  <a:tcPr/>
                </a:tc>
                <a:tc>
                  <a:txBody>
                    <a:bodyPr/>
                    <a:lstStyle/>
                    <a:p>
                      <a:r>
                        <a:rPr lang="en-US" dirty="0" smtClean="0"/>
                        <a:t>Thumb 2</a:t>
                      </a:r>
                      <a:endParaRPr lang="en-US" dirty="0"/>
                    </a:p>
                  </a:txBody>
                  <a:tcPr/>
                </a:tc>
              </a:tr>
              <a:tr h="370840">
                <a:tc>
                  <a:txBody>
                    <a:bodyPr/>
                    <a:lstStyle/>
                    <a:p>
                      <a:r>
                        <a:rPr lang="en-US" dirty="0" smtClean="0"/>
                        <a:t>System Mode</a:t>
                      </a:r>
                      <a:endParaRPr lang="en-US" dirty="0"/>
                    </a:p>
                  </a:txBody>
                  <a:tcPr/>
                </a:tc>
                <a:tc>
                  <a:txBody>
                    <a:bodyPr/>
                    <a:lstStyle/>
                    <a:p>
                      <a:r>
                        <a:rPr lang="en-US" dirty="0" smtClean="0"/>
                        <a:t>CLZ (count leading Zeros instruction)</a:t>
                      </a:r>
                      <a:endParaRPr lang="en-US" dirty="0"/>
                    </a:p>
                  </a:txBody>
                  <a:tcPr/>
                </a:tc>
                <a:tc>
                  <a:txBody>
                    <a:bodyPr/>
                    <a:lstStyle/>
                    <a:p>
                      <a:r>
                        <a:rPr lang="en-US" dirty="0" smtClean="0"/>
                        <a:t>Multiprocessing</a:t>
                      </a:r>
                      <a:endParaRPr lang="en-US" dirty="0"/>
                    </a:p>
                  </a:txBody>
                  <a:tcPr/>
                </a:tc>
                <a:tc>
                  <a:txBody>
                    <a:bodyPr/>
                    <a:lstStyle/>
                    <a:p>
                      <a:r>
                        <a:rPr lang="en-US" dirty="0" smtClean="0"/>
                        <a:t>NEON</a:t>
                      </a:r>
                      <a:endParaRPr lang="en-US" dirty="0"/>
                    </a:p>
                  </a:txBody>
                  <a:tcPr/>
                </a:tc>
              </a:tr>
              <a:tr h="370840">
                <a:tc>
                  <a:txBody>
                    <a:bodyPr/>
                    <a:lstStyle/>
                    <a:p>
                      <a:r>
                        <a:rPr lang="en-US" dirty="0" smtClean="0"/>
                        <a:t>Thumb Instruction set</a:t>
                      </a:r>
                      <a:endParaRPr lang="en-US" dirty="0"/>
                    </a:p>
                  </a:txBody>
                  <a:tcPr/>
                </a:tc>
                <a:tc>
                  <a:txBody>
                    <a:bodyPr/>
                    <a:lstStyle/>
                    <a:p>
                      <a:r>
                        <a:rPr lang="en-US" dirty="0" smtClean="0"/>
                        <a:t>Saturated Math</a:t>
                      </a:r>
                      <a:endParaRPr lang="en-US" dirty="0"/>
                    </a:p>
                  </a:txBody>
                  <a:tcPr/>
                </a:tc>
                <a:tc>
                  <a:txBody>
                    <a:bodyPr/>
                    <a:lstStyle/>
                    <a:p>
                      <a:r>
                        <a:rPr lang="en-US" dirty="0" smtClean="0"/>
                        <a:t>V6 Memory architecture</a:t>
                      </a:r>
                      <a:endParaRPr lang="en-US" dirty="0"/>
                    </a:p>
                  </a:txBody>
                  <a:tcPr/>
                </a:tc>
                <a:tc>
                  <a:txBody>
                    <a:bodyPr/>
                    <a:lstStyle/>
                    <a:p>
                      <a:r>
                        <a:rPr lang="en-US" dirty="0" smtClean="0"/>
                        <a:t>Trust Zone</a:t>
                      </a:r>
                      <a:endParaRPr lang="en-US" dirty="0"/>
                    </a:p>
                  </a:txBody>
                  <a:tcPr/>
                </a:tc>
              </a:tr>
              <a:tr h="370840">
                <a:tc>
                  <a:txBody>
                    <a:bodyPr/>
                    <a:lstStyle/>
                    <a:p>
                      <a:endParaRPr lang="en-US"/>
                    </a:p>
                  </a:txBody>
                  <a:tcPr/>
                </a:tc>
                <a:tc>
                  <a:txBody>
                    <a:bodyPr/>
                    <a:lstStyle/>
                    <a:p>
                      <a:r>
                        <a:rPr lang="en-US" dirty="0" smtClean="0"/>
                        <a:t>DSP MAC</a:t>
                      </a:r>
                      <a:r>
                        <a:rPr lang="en-US" baseline="0" dirty="0" smtClean="0"/>
                        <a:t> instructions</a:t>
                      </a:r>
                      <a:endParaRPr lang="en-US" dirty="0"/>
                    </a:p>
                  </a:txBody>
                  <a:tcPr/>
                </a:tc>
                <a:tc>
                  <a:txBody>
                    <a:bodyPr/>
                    <a:lstStyle/>
                    <a:p>
                      <a:r>
                        <a:rPr lang="en-US" dirty="0" smtClean="0"/>
                        <a:t>Unaligned data support</a:t>
                      </a:r>
                      <a:endParaRPr lang="en-US" dirty="0"/>
                    </a:p>
                  </a:txBody>
                  <a:tcPr/>
                </a:tc>
                <a:tc rowSpan="2">
                  <a:txBody>
                    <a:bodyPr/>
                    <a:lstStyle/>
                    <a:p>
                      <a:r>
                        <a:rPr lang="en-US" dirty="0" smtClean="0"/>
                        <a:t>Profiles:</a:t>
                      </a:r>
                    </a:p>
                    <a:p>
                      <a:pPr>
                        <a:buFont typeface="Arial" pitchFamily="34" charset="0"/>
                        <a:buChar char="•"/>
                      </a:pPr>
                      <a:r>
                        <a:rPr lang="en-US" dirty="0" smtClean="0"/>
                        <a:t>V7A (Applications)</a:t>
                      </a:r>
                    </a:p>
                    <a:p>
                      <a:pPr>
                        <a:buFont typeface="Arial" pitchFamily="34" charset="0"/>
                        <a:buNone/>
                      </a:pPr>
                      <a:r>
                        <a:rPr lang="en-US" dirty="0" smtClean="0"/>
                        <a:t>  NEON</a:t>
                      </a:r>
                    </a:p>
                    <a:p>
                      <a:pPr>
                        <a:buFont typeface="Arial" pitchFamily="34" charset="0"/>
                        <a:buChar char="•"/>
                      </a:pPr>
                      <a:r>
                        <a:rPr lang="en-US" dirty="0" smtClean="0"/>
                        <a:t>V7R</a:t>
                      </a:r>
                      <a:r>
                        <a:rPr lang="en-US" baseline="0" dirty="0" smtClean="0"/>
                        <a:t> (</a:t>
                      </a:r>
                      <a:r>
                        <a:rPr lang="en-US" baseline="0" dirty="0" err="1" smtClean="0"/>
                        <a:t>RealTime</a:t>
                      </a:r>
                      <a:r>
                        <a:rPr lang="en-US" baseline="0" dirty="0" smtClean="0"/>
                        <a:t>)</a:t>
                      </a:r>
                    </a:p>
                    <a:p>
                      <a:pPr>
                        <a:buFont typeface="Arial" pitchFamily="34" charset="0"/>
                        <a:buNone/>
                      </a:pPr>
                      <a:r>
                        <a:rPr lang="en-US" baseline="0" dirty="0" smtClean="0"/>
                        <a:t>  Hardware divide</a:t>
                      </a:r>
                    </a:p>
                    <a:p>
                      <a:pPr algn="l">
                        <a:buFont typeface="Arial" pitchFamily="34" charset="0"/>
                        <a:buChar char="•"/>
                      </a:pPr>
                      <a:r>
                        <a:rPr lang="en-US" baseline="0" dirty="0" smtClean="0"/>
                        <a:t>V7M (</a:t>
                      </a:r>
                      <a:r>
                        <a:rPr lang="en-US" sz="1400" baseline="0" dirty="0" err="1" smtClean="0"/>
                        <a:t>Microcontroler</a:t>
                      </a:r>
                      <a:r>
                        <a:rPr lang="en-US" sz="1400" baseline="0" dirty="0" smtClean="0"/>
                        <a:t>)</a:t>
                      </a:r>
                    </a:p>
                    <a:p>
                      <a:pPr algn="l">
                        <a:buFont typeface="Arial" pitchFamily="34" charset="0"/>
                        <a:buNone/>
                      </a:pPr>
                      <a:r>
                        <a:rPr lang="en-US" sz="1400" baseline="0" dirty="0" smtClean="0"/>
                        <a:t>  </a:t>
                      </a:r>
                      <a:r>
                        <a:rPr lang="en-US" sz="1800" baseline="0" dirty="0" smtClean="0"/>
                        <a:t> Hardware divide</a:t>
                      </a:r>
                    </a:p>
                    <a:p>
                      <a:pPr algn="l">
                        <a:buFont typeface="Arial" pitchFamily="34" charset="0"/>
                        <a:buNone/>
                      </a:pPr>
                      <a:r>
                        <a:rPr lang="en-US" sz="1800" baseline="0" dirty="0" smtClean="0"/>
                        <a:t>   Thumb-2 only</a:t>
                      </a:r>
                      <a:endParaRPr lang="en-US" sz="1600" dirty="0"/>
                    </a:p>
                  </a:txBody>
                  <a:tcPr/>
                </a:tc>
              </a:tr>
              <a:tr h="370840">
                <a:tc>
                  <a:txBody>
                    <a:bodyPr/>
                    <a:lstStyle/>
                    <a:p>
                      <a:endParaRPr lang="en-US"/>
                    </a:p>
                  </a:txBody>
                  <a:tcPr/>
                </a:tc>
                <a:tc>
                  <a:txBody>
                    <a:bodyPr/>
                    <a:lstStyle/>
                    <a:p>
                      <a:r>
                        <a:rPr lang="en-US" dirty="0" smtClean="0"/>
                        <a:t>Extensions:</a:t>
                      </a:r>
                    </a:p>
                    <a:p>
                      <a:pPr>
                        <a:buFont typeface="Arial" pitchFamily="34" charset="0"/>
                        <a:buChar char="•"/>
                      </a:pPr>
                      <a:r>
                        <a:rPr lang="en-US" dirty="0" err="1" smtClean="0"/>
                        <a:t>Jazelle</a:t>
                      </a:r>
                      <a:r>
                        <a:rPr lang="en-US" dirty="0" smtClean="0"/>
                        <a:t> (V5TEJ)</a:t>
                      </a:r>
                    </a:p>
                    <a:p>
                      <a:endParaRPr lang="en-US" dirty="0"/>
                    </a:p>
                  </a:txBody>
                  <a:tcPr/>
                </a:tc>
                <a:tc>
                  <a:txBody>
                    <a:bodyPr/>
                    <a:lstStyle/>
                    <a:p>
                      <a:r>
                        <a:rPr lang="en-US" dirty="0" smtClean="0"/>
                        <a:t>Extensions:</a:t>
                      </a:r>
                    </a:p>
                    <a:p>
                      <a:pPr>
                        <a:buFont typeface="Arial" pitchFamily="34" charset="0"/>
                        <a:buChar char="•"/>
                      </a:pPr>
                      <a:r>
                        <a:rPr lang="en-US" dirty="0" smtClean="0"/>
                        <a:t>Thumb-2 (V6T2)</a:t>
                      </a:r>
                    </a:p>
                    <a:p>
                      <a:pPr>
                        <a:buFont typeface="Arial" pitchFamily="34" charset="0"/>
                        <a:buChar char="•"/>
                      </a:pPr>
                      <a:r>
                        <a:rPr lang="en-US" dirty="0" err="1" smtClean="0"/>
                        <a:t>Trustzone</a:t>
                      </a:r>
                      <a:r>
                        <a:rPr lang="en-US" dirty="0" smtClean="0"/>
                        <a:t> (V6Z)</a:t>
                      </a:r>
                    </a:p>
                    <a:p>
                      <a:pPr>
                        <a:buFont typeface="Arial" pitchFamily="34" charset="0"/>
                        <a:buChar char="•"/>
                      </a:pPr>
                      <a:r>
                        <a:rPr lang="en-US" dirty="0" err="1" smtClean="0"/>
                        <a:t>Multicore</a:t>
                      </a:r>
                      <a:r>
                        <a:rPr lang="en-US" dirty="0" smtClean="0"/>
                        <a:t> (V6K)</a:t>
                      </a:r>
                    </a:p>
                    <a:p>
                      <a:pPr>
                        <a:buFont typeface="Arial" pitchFamily="34" charset="0"/>
                        <a:buChar char="•"/>
                      </a:pPr>
                      <a:r>
                        <a:rPr lang="en-US" dirty="0" smtClean="0"/>
                        <a:t>Thumb Only (V6M)</a:t>
                      </a:r>
                    </a:p>
                    <a:p>
                      <a:pPr>
                        <a:buFont typeface="Arial" pitchFamily="34" charset="0"/>
                        <a:buChar char="•"/>
                      </a:pPr>
                      <a:endParaRPr lang="en-US" dirty="0"/>
                    </a:p>
                  </a:txBody>
                  <a:tcPr/>
                </a:tc>
                <a:tc vMerge="1">
                  <a:txBody>
                    <a:bodyPr/>
                    <a:lstStyle/>
                    <a:p>
                      <a:endParaRPr lang="en-US" dirty="0"/>
                    </a:p>
                  </a:txBody>
                  <a:tcPr/>
                </a:tc>
              </a:tr>
            </a:tbl>
          </a:graphicData>
        </a:graphic>
      </p:graphicFrame>
      <p:sp>
        <p:nvSpPr>
          <p:cNvPr id="5" name="Date Placeholder 4"/>
          <p:cNvSpPr>
            <a:spLocks noGrp="1"/>
          </p:cNvSpPr>
          <p:nvPr>
            <p:ph type="dt" sz="half" idx="10"/>
          </p:nvPr>
        </p:nvSpPr>
        <p:spPr/>
        <p:txBody>
          <a:bodyPr/>
          <a:lstStyle/>
          <a:p>
            <a:pPr>
              <a:defRPr/>
            </a:pPr>
            <a:fld id="{BFB2207D-DE76-4327-8ED0-825F5AA59728}" type="datetime1">
              <a:rPr lang="en-IN" smtClean="0"/>
              <a:pPr>
                <a:defRPr/>
              </a:pPr>
              <a:t>03-01-2019</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pPr algn="l" eaLnBrk="1" hangingPunct="1"/>
            <a:r>
              <a:rPr lang="en-US" sz="3200" smtClean="0">
                <a:solidFill>
                  <a:schemeClr val="accent1"/>
                </a:solidFill>
              </a:rPr>
              <a:t>How does a processor function</a:t>
            </a:r>
            <a:endParaRPr lang="en-IN" sz="3200" smtClean="0">
              <a:solidFill>
                <a:schemeClr val="accent1"/>
              </a:solidFill>
            </a:endParaRPr>
          </a:p>
        </p:txBody>
      </p:sp>
      <p:sp>
        <p:nvSpPr>
          <p:cNvPr id="4099" name="Content Placeholder 6"/>
          <p:cNvSpPr>
            <a:spLocks noGrp="1"/>
          </p:cNvSpPr>
          <p:nvPr>
            <p:ph idx="1"/>
          </p:nvPr>
        </p:nvSpPr>
        <p:spPr/>
        <p:txBody>
          <a:bodyPr/>
          <a:lstStyle/>
          <a:p>
            <a:pPr eaLnBrk="1" hangingPunct="1"/>
            <a:r>
              <a:rPr lang="en-US" sz="2800" smtClean="0"/>
              <a:t>Remember the Stored Program Concept?</a:t>
            </a:r>
          </a:p>
          <a:p>
            <a:pPr eaLnBrk="1" hangingPunct="1"/>
            <a:r>
              <a:rPr lang="en-US" sz="2800" smtClean="0"/>
              <a:t>What is an instruction?</a:t>
            </a:r>
          </a:p>
          <a:p>
            <a:pPr eaLnBrk="1" hangingPunct="1"/>
            <a:r>
              <a:rPr lang="en-US" sz="2800" smtClean="0"/>
              <a:t>Types of Instruction in v4T</a:t>
            </a:r>
          </a:p>
          <a:p>
            <a:pPr lvl="1" eaLnBrk="1" hangingPunct="1"/>
            <a:endParaRPr lang="en-IN" sz="2400" smtClean="0"/>
          </a:p>
        </p:txBody>
      </p:sp>
      <p:sp>
        <p:nvSpPr>
          <p:cNvPr id="4" name="Date Placeholder 3"/>
          <p:cNvSpPr>
            <a:spLocks noGrp="1"/>
          </p:cNvSpPr>
          <p:nvPr>
            <p:ph type="dt" sz="quarter" idx="10"/>
          </p:nvPr>
        </p:nvSpPr>
        <p:spPr/>
        <p:txBody>
          <a:bodyPr/>
          <a:lstStyle/>
          <a:p>
            <a:pPr>
              <a:defRPr/>
            </a:pPr>
            <a:fld id="{63F8424A-9C17-4C30-A30C-C136EF8FDF37}" type="datetime1">
              <a:rPr lang="en-IN" smtClean="0">
                <a:solidFill>
                  <a:prstClr val="black">
                    <a:tint val="75000"/>
                  </a:prstClr>
                </a:solidFill>
              </a:rPr>
              <a:pPr>
                <a:defRPr/>
              </a:pPr>
              <a:t>03-01-2019</a:t>
            </a:fld>
            <a:endParaRPr lang="en-IN">
              <a:solidFill>
                <a:prstClr val="black">
                  <a:tint val="75000"/>
                </a:prstClr>
              </a:solidFill>
            </a:endParaRPr>
          </a:p>
        </p:txBody>
      </p:sp>
      <p:grpSp>
        <p:nvGrpSpPr>
          <p:cNvPr id="2" name="Group 7"/>
          <p:cNvGrpSpPr>
            <a:grpSpLocks/>
          </p:cNvGrpSpPr>
          <p:nvPr/>
        </p:nvGrpSpPr>
        <p:grpSpPr bwMode="auto">
          <a:xfrm>
            <a:off x="3779838" y="3284538"/>
            <a:ext cx="4968875" cy="2952750"/>
            <a:chOff x="1577975" y="1231900"/>
            <a:chExt cx="5872163" cy="4657725"/>
          </a:xfrm>
        </p:grpSpPr>
        <p:sp>
          <p:nvSpPr>
            <p:cNvPr id="4103" name="AutoShape 5"/>
            <p:cNvSpPr>
              <a:spLocks noChangeArrowheads="1"/>
            </p:cNvSpPr>
            <p:nvPr/>
          </p:nvSpPr>
          <p:spPr bwMode="auto">
            <a:xfrm>
              <a:off x="1577975" y="1231900"/>
              <a:ext cx="4691063" cy="2582863"/>
            </a:xfrm>
            <a:prstGeom prst="cube">
              <a:avLst>
                <a:gd name="adj" fmla="val 4181"/>
              </a:avLst>
            </a:prstGeom>
            <a:solidFill>
              <a:srgbClr val="0099CC"/>
            </a:solidFill>
            <a:ln w="12700">
              <a:solidFill>
                <a:schemeClr val="tx1"/>
              </a:solidFill>
              <a:miter lim="800000"/>
              <a:headEnd/>
              <a:tailEnd/>
            </a:ln>
          </p:spPr>
          <p:txBody>
            <a:bodyPr lIns="80167" tIns="40084" rIns="80167" bIns="40084" anchor="ctr">
              <a:spAutoFit/>
            </a:bodyPr>
            <a:lstStyle/>
            <a:p>
              <a:endParaRPr lang="en-US">
                <a:solidFill>
                  <a:prstClr val="black"/>
                </a:solidFill>
                <a:latin typeface="Calibri" pitchFamily="34" charset="0"/>
                <a:cs typeface="Arial" pitchFamily="34" charset="0"/>
              </a:endParaRPr>
            </a:p>
          </p:txBody>
        </p:sp>
        <p:sp>
          <p:nvSpPr>
            <p:cNvPr id="4104" name="AutoShape 4"/>
            <p:cNvSpPr>
              <a:spLocks noChangeArrowheads="1"/>
            </p:cNvSpPr>
            <p:nvPr/>
          </p:nvSpPr>
          <p:spPr bwMode="auto">
            <a:xfrm>
              <a:off x="1666875" y="1498600"/>
              <a:ext cx="2286000" cy="307975"/>
            </a:xfrm>
            <a:prstGeom prst="cube">
              <a:avLst>
                <a:gd name="adj" fmla="val 4181"/>
              </a:avLst>
            </a:prstGeom>
            <a:noFill/>
            <a:ln w="12700">
              <a:noFill/>
              <a:miter lim="800000"/>
              <a:headEnd/>
              <a:tailEnd/>
            </a:ln>
          </p:spPr>
          <p:txBody>
            <a:bodyPr lIns="80167" tIns="40084" rIns="80167" bIns="40084" anchor="ctr">
              <a:spAutoFit/>
            </a:bodyPr>
            <a:lstStyle/>
            <a:p>
              <a:pPr defTabSz="801688"/>
              <a:r>
                <a:rPr lang="en-US">
                  <a:solidFill>
                    <a:prstClr val="white"/>
                  </a:solidFill>
                  <a:latin typeface="Calibri" pitchFamily="34" charset="0"/>
                  <a:cs typeface="Arial" pitchFamily="34" charset="0"/>
                </a:rPr>
                <a:t>Load/Store</a:t>
              </a:r>
            </a:p>
          </p:txBody>
        </p:sp>
        <p:sp>
          <p:nvSpPr>
            <p:cNvPr id="4105" name="AutoShape 10"/>
            <p:cNvSpPr>
              <a:spLocks noChangeArrowheads="1"/>
            </p:cNvSpPr>
            <p:nvPr/>
          </p:nvSpPr>
          <p:spPr bwMode="auto">
            <a:xfrm>
              <a:off x="1905000" y="1839913"/>
              <a:ext cx="4691063" cy="2582862"/>
            </a:xfrm>
            <a:prstGeom prst="cube">
              <a:avLst>
                <a:gd name="adj" fmla="val 4181"/>
              </a:avLst>
            </a:prstGeom>
            <a:solidFill>
              <a:srgbClr val="3366FF"/>
            </a:solidFill>
            <a:ln w="12700">
              <a:solidFill>
                <a:schemeClr val="tx1"/>
              </a:solidFill>
              <a:miter lim="800000"/>
              <a:headEnd/>
              <a:tailEnd/>
            </a:ln>
          </p:spPr>
          <p:txBody>
            <a:bodyPr lIns="80167" tIns="40084" rIns="80167" bIns="40084" anchor="ctr">
              <a:spAutoFit/>
            </a:bodyPr>
            <a:lstStyle/>
            <a:p>
              <a:endParaRPr lang="en-US">
                <a:solidFill>
                  <a:prstClr val="black"/>
                </a:solidFill>
                <a:latin typeface="Calibri" pitchFamily="34" charset="0"/>
                <a:cs typeface="Arial" pitchFamily="34" charset="0"/>
              </a:endParaRPr>
            </a:p>
          </p:txBody>
        </p:sp>
        <p:sp>
          <p:nvSpPr>
            <p:cNvPr id="4106" name="AutoShape 11"/>
            <p:cNvSpPr>
              <a:spLocks noChangeArrowheads="1"/>
            </p:cNvSpPr>
            <p:nvPr/>
          </p:nvSpPr>
          <p:spPr bwMode="auto">
            <a:xfrm>
              <a:off x="3471863" y="4811713"/>
              <a:ext cx="2286000" cy="307975"/>
            </a:xfrm>
            <a:prstGeom prst="cube">
              <a:avLst>
                <a:gd name="adj" fmla="val 4181"/>
              </a:avLst>
            </a:prstGeom>
            <a:solidFill>
              <a:srgbClr val="CCEECC"/>
            </a:solidFill>
            <a:ln w="12700">
              <a:noFill/>
              <a:miter lim="800000"/>
              <a:headEnd/>
              <a:tailEnd/>
            </a:ln>
          </p:spPr>
          <p:txBody>
            <a:bodyPr lIns="80167" tIns="40084" rIns="80167" bIns="40084" anchor="ctr">
              <a:spAutoFit/>
            </a:bodyPr>
            <a:lstStyle/>
            <a:p>
              <a:pPr defTabSz="801688"/>
              <a:r>
                <a:rPr lang="en-US">
                  <a:solidFill>
                    <a:prstClr val="black"/>
                  </a:solidFill>
                  <a:latin typeface="Calibri" pitchFamily="34" charset="0"/>
                  <a:cs typeface="Arial" pitchFamily="34" charset="0"/>
                </a:rPr>
                <a:t>Change of Flow</a:t>
              </a:r>
            </a:p>
          </p:txBody>
        </p:sp>
        <p:sp>
          <p:nvSpPr>
            <p:cNvPr id="4107" name="AutoShape 12"/>
            <p:cNvSpPr>
              <a:spLocks noChangeArrowheads="1"/>
            </p:cNvSpPr>
            <p:nvPr/>
          </p:nvSpPr>
          <p:spPr bwMode="auto">
            <a:xfrm>
              <a:off x="2286000" y="2522538"/>
              <a:ext cx="4691063" cy="2582862"/>
            </a:xfrm>
            <a:prstGeom prst="cube">
              <a:avLst>
                <a:gd name="adj" fmla="val 4181"/>
              </a:avLst>
            </a:prstGeom>
            <a:solidFill>
              <a:srgbClr val="3366CC"/>
            </a:solidFill>
            <a:ln w="12700">
              <a:solidFill>
                <a:schemeClr val="tx1"/>
              </a:solidFill>
              <a:miter lim="800000"/>
              <a:headEnd/>
              <a:tailEnd/>
            </a:ln>
          </p:spPr>
          <p:txBody>
            <a:bodyPr lIns="80167" tIns="40084" rIns="80167" bIns="40084" anchor="ctr">
              <a:spAutoFit/>
            </a:bodyPr>
            <a:lstStyle/>
            <a:p>
              <a:endParaRPr lang="en-US">
                <a:solidFill>
                  <a:prstClr val="black"/>
                </a:solidFill>
                <a:latin typeface="Calibri" pitchFamily="34" charset="0"/>
                <a:cs typeface="Arial" pitchFamily="34" charset="0"/>
              </a:endParaRPr>
            </a:p>
          </p:txBody>
        </p:sp>
        <p:sp>
          <p:nvSpPr>
            <p:cNvPr id="4108" name="AutoShape 13"/>
            <p:cNvSpPr>
              <a:spLocks noChangeArrowheads="1"/>
            </p:cNvSpPr>
            <p:nvPr/>
          </p:nvSpPr>
          <p:spPr bwMode="auto">
            <a:xfrm>
              <a:off x="2505075" y="2828925"/>
              <a:ext cx="2286000" cy="307975"/>
            </a:xfrm>
            <a:prstGeom prst="cube">
              <a:avLst>
                <a:gd name="adj" fmla="val 4181"/>
              </a:avLst>
            </a:prstGeom>
            <a:noFill/>
            <a:ln w="12700">
              <a:noFill/>
              <a:miter lim="800000"/>
              <a:headEnd/>
              <a:tailEnd/>
            </a:ln>
          </p:spPr>
          <p:txBody>
            <a:bodyPr lIns="80167" tIns="40084" rIns="80167" bIns="40084" anchor="ctr">
              <a:spAutoFit/>
            </a:bodyPr>
            <a:lstStyle/>
            <a:p>
              <a:pPr defTabSz="801688"/>
              <a:r>
                <a:rPr lang="en-US">
                  <a:solidFill>
                    <a:prstClr val="white"/>
                  </a:solidFill>
                  <a:latin typeface="Calibri" pitchFamily="34" charset="0"/>
                  <a:cs typeface="Arial" pitchFamily="34" charset="0"/>
                </a:rPr>
                <a:t>Data Operations</a:t>
              </a:r>
            </a:p>
          </p:txBody>
        </p:sp>
        <p:sp>
          <p:nvSpPr>
            <p:cNvPr id="4109" name="AutoShape 14"/>
            <p:cNvSpPr>
              <a:spLocks noChangeArrowheads="1"/>
            </p:cNvSpPr>
            <p:nvPr/>
          </p:nvSpPr>
          <p:spPr bwMode="auto">
            <a:xfrm>
              <a:off x="2759075" y="3306763"/>
              <a:ext cx="4691063" cy="2582862"/>
            </a:xfrm>
            <a:prstGeom prst="cube">
              <a:avLst>
                <a:gd name="adj" fmla="val 4181"/>
              </a:avLst>
            </a:prstGeom>
            <a:solidFill>
              <a:srgbClr val="666699"/>
            </a:solidFill>
            <a:ln w="12700">
              <a:solidFill>
                <a:schemeClr val="tx1"/>
              </a:solidFill>
              <a:miter lim="800000"/>
              <a:headEnd/>
              <a:tailEnd/>
            </a:ln>
          </p:spPr>
          <p:txBody>
            <a:bodyPr lIns="80167" tIns="40084" rIns="80167" bIns="40084" anchor="ctr">
              <a:spAutoFit/>
            </a:bodyPr>
            <a:lstStyle/>
            <a:p>
              <a:endParaRPr lang="en-US">
                <a:solidFill>
                  <a:prstClr val="black"/>
                </a:solidFill>
                <a:latin typeface="Calibri" pitchFamily="34" charset="0"/>
                <a:cs typeface="Arial" pitchFamily="34" charset="0"/>
              </a:endParaRPr>
            </a:p>
          </p:txBody>
        </p:sp>
        <p:sp>
          <p:nvSpPr>
            <p:cNvPr id="4110" name="AutoShape 15"/>
            <p:cNvSpPr>
              <a:spLocks noChangeArrowheads="1"/>
            </p:cNvSpPr>
            <p:nvPr/>
          </p:nvSpPr>
          <p:spPr bwMode="auto">
            <a:xfrm>
              <a:off x="2986088" y="3614738"/>
              <a:ext cx="2286000" cy="307975"/>
            </a:xfrm>
            <a:prstGeom prst="cube">
              <a:avLst>
                <a:gd name="adj" fmla="val 4181"/>
              </a:avLst>
            </a:prstGeom>
            <a:noFill/>
            <a:ln w="12700">
              <a:noFill/>
              <a:miter lim="800000"/>
              <a:headEnd/>
              <a:tailEnd/>
            </a:ln>
          </p:spPr>
          <p:txBody>
            <a:bodyPr lIns="80167" tIns="40084" rIns="80167" bIns="40084" anchor="ctr">
              <a:spAutoFit/>
            </a:bodyPr>
            <a:lstStyle/>
            <a:p>
              <a:pPr defTabSz="801688"/>
              <a:r>
                <a:rPr lang="en-US">
                  <a:solidFill>
                    <a:prstClr val="white"/>
                  </a:solidFill>
                  <a:latin typeface="Calibri" pitchFamily="34" charset="0"/>
                  <a:cs typeface="Arial" pitchFamily="34" charset="0"/>
                </a:rPr>
                <a:t>Change of Flow</a:t>
              </a:r>
            </a:p>
          </p:txBody>
        </p:sp>
        <p:sp>
          <p:nvSpPr>
            <p:cNvPr id="4111" name="AutoShape 18"/>
            <p:cNvSpPr>
              <a:spLocks noChangeArrowheads="1"/>
            </p:cNvSpPr>
            <p:nvPr/>
          </p:nvSpPr>
          <p:spPr bwMode="auto">
            <a:xfrm>
              <a:off x="2168525" y="2192338"/>
              <a:ext cx="2286000" cy="307975"/>
            </a:xfrm>
            <a:prstGeom prst="cube">
              <a:avLst>
                <a:gd name="adj" fmla="val 4181"/>
              </a:avLst>
            </a:prstGeom>
            <a:noFill/>
            <a:ln w="12700">
              <a:noFill/>
              <a:miter lim="800000"/>
              <a:headEnd/>
              <a:tailEnd/>
            </a:ln>
          </p:spPr>
          <p:txBody>
            <a:bodyPr lIns="80167" tIns="40084" rIns="80167" bIns="40084" anchor="ctr">
              <a:spAutoFit/>
            </a:bodyPr>
            <a:lstStyle/>
            <a:p>
              <a:pPr defTabSz="801688"/>
              <a:r>
                <a:rPr lang="en-US">
                  <a:solidFill>
                    <a:prstClr val="white"/>
                  </a:solidFill>
                  <a:latin typeface="Calibri" pitchFamily="34" charset="0"/>
                  <a:cs typeface="Arial" pitchFamily="34" charset="0"/>
                </a:rPr>
                <a:t>Miscellaneous</a:t>
              </a:r>
            </a:p>
          </p:txBody>
        </p:sp>
        <p:sp>
          <p:nvSpPr>
            <p:cNvPr id="4112" name="Text Box 20"/>
            <p:cNvSpPr txBox="1">
              <a:spLocks noChangeArrowheads="1"/>
            </p:cNvSpPr>
            <p:nvPr/>
          </p:nvSpPr>
          <p:spPr bwMode="auto">
            <a:xfrm>
              <a:off x="3729038" y="4171950"/>
              <a:ext cx="2298700" cy="1370013"/>
            </a:xfrm>
            <a:prstGeom prst="rect">
              <a:avLst/>
            </a:prstGeom>
            <a:noFill/>
            <a:ln w="12700" algn="ctr">
              <a:noFill/>
              <a:miter lim="800000"/>
              <a:headEnd/>
              <a:tailEnd/>
            </a:ln>
          </p:spPr>
          <p:txBody>
            <a:bodyPr lIns="80167" tIns="40084" rIns="80167" bIns="40084">
              <a:spAutoFit/>
            </a:bodyPr>
            <a:lstStyle/>
            <a:p>
              <a:pPr defTabSz="801688"/>
              <a:r>
                <a:rPr lang="en-US">
                  <a:solidFill>
                    <a:prstClr val="white"/>
                  </a:solidFill>
                  <a:latin typeface="Calibri" pitchFamily="34" charset="0"/>
                  <a:cs typeface="Arial" pitchFamily="34" charset="0"/>
                </a:rPr>
                <a:t>MOV	PC, Rm</a:t>
              </a:r>
            </a:p>
            <a:p>
              <a:pPr defTabSz="801688"/>
              <a:r>
                <a:rPr lang="en-US">
                  <a:solidFill>
                    <a:prstClr val="white"/>
                  </a:solidFill>
                  <a:latin typeface="Calibri" pitchFamily="34" charset="0"/>
                  <a:cs typeface="Arial" pitchFamily="34" charset="0"/>
                </a:rPr>
                <a:t>Bcc</a:t>
              </a:r>
            </a:p>
            <a:p>
              <a:pPr defTabSz="801688"/>
              <a:r>
                <a:rPr lang="en-US">
                  <a:solidFill>
                    <a:prstClr val="white"/>
                  </a:solidFill>
                  <a:latin typeface="Calibri" pitchFamily="34" charset="0"/>
                  <a:cs typeface="Arial" pitchFamily="34" charset="0"/>
                </a:rPr>
                <a:t>BL</a:t>
              </a:r>
            </a:p>
            <a:p>
              <a:pPr defTabSz="801688"/>
              <a:r>
                <a:rPr lang="en-US">
                  <a:solidFill>
                    <a:prstClr val="white"/>
                  </a:solidFill>
                  <a:latin typeface="Calibri" pitchFamily="34" charset="0"/>
                  <a:cs typeface="Arial" pitchFamily="34" charset="0"/>
                </a:rPr>
                <a:t>BLX</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09588" y="0"/>
            <a:ext cx="8602662" cy="839788"/>
          </a:xfrm>
        </p:spPr>
        <p:txBody>
          <a:bodyPr lIns="92075" tIns="46038" rIns="92075" bIns="46038"/>
          <a:lstStyle/>
          <a:p>
            <a:pPr algn="l" eaLnBrk="1" hangingPunct="1"/>
            <a:r>
              <a:rPr lang="en-US" sz="3200" smtClean="0">
                <a:solidFill>
                  <a:schemeClr val="accent1"/>
                </a:solidFill>
              </a:rPr>
              <a:t>ARM pipelining Concept</a:t>
            </a:r>
          </a:p>
        </p:txBody>
      </p:sp>
      <p:sp>
        <p:nvSpPr>
          <p:cNvPr id="5123" name="Rectangle 3"/>
          <p:cNvSpPr>
            <a:spLocks noChangeArrowheads="1"/>
          </p:cNvSpPr>
          <p:nvPr/>
        </p:nvSpPr>
        <p:spPr bwMode="gray">
          <a:xfrm>
            <a:off x="533400" y="4419600"/>
            <a:ext cx="1676400" cy="914400"/>
          </a:xfrm>
          <a:prstGeom prst="rect">
            <a:avLst/>
          </a:prstGeom>
          <a:solidFill>
            <a:schemeClr val="bg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24" name="Rectangle 4"/>
          <p:cNvSpPr>
            <a:spLocks noChangeArrowheads="1"/>
          </p:cNvSpPr>
          <p:nvPr/>
        </p:nvSpPr>
        <p:spPr bwMode="gray">
          <a:xfrm>
            <a:off x="684213" y="4724400"/>
            <a:ext cx="1676400" cy="287338"/>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black"/>
                </a:solidFill>
                <a:latin typeface="Calibri" pitchFamily="34" charset="0"/>
                <a:cs typeface="Arial" pitchFamily="34" charset="0"/>
              </a:rPr>
              <a:t>Instruction Fetch</a:t>
            </a:r>
          </a:p>
        </p:txBody>
      </p:sp>
      <p:sp>
        <p:nvSpPr>
          <p:cNvPr id="5125" name="Rectangle 5"/>
          <p:cNvSpPr>
            <a:spLocks noChangeArrowheads="1"/>
          </p:cNvSpPr>
          <p:nvPr/>
        </p:nvSpPr>
        <p:spPr bwMode="gray">
          <a:xfrm>
            <a:off x="4191000" y="4419600"/>
            <a:ext cx="1676400" cy="901700"/>
          </a:xfrm>
          <a:prstGeom prst="rect">
            <a:avLst/>
          </a:prstGeom>
          <a:solidFill>
            <a:schemeClr val="tx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26" name="Rectangle 6"/>
          <p:cNvSpPr>
            <a:spLocks noChangeArrowheads="1"/>
          </p:cNvSpPr>
          <p:nvPr/>
        </p:nvSpPr>
        <p:spPr bwMode="gray">
          <a:xfrm>
            <a:off x="4191000" y="4724400"/>
            <a:ext cx="16764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 Shift + ALU</a:t>
            </a:r>
          </a:p>
        </p:txBody>
      </p:sp>
      <p:sp>
        <p:nvSpPr>
          <p:cNvPr id="5127" name="Rectangle 7"/>
          <p:cNvSpPr>
            <a:spLocks noChangeArrowheads="1"/>
          </p:cNvSpPr>
          <p:nvPr/>
        </p:nvSpPr>
        <p:spPr bwMode="gray">
          <a:xfrm>
            <a:off x="6019800" y="4419600"/>
            <a:ext cx="1676400" cy="901700"/>
          </a:xfrm>
          <a:prstGeom prst="rect">
            <a:avLst/>
          </a:prstGeom>
          <a:solidFill>
            <a:schemeClr val="accent1"/>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28" name="Rectangle 8"/>
          <p:cNvSpPr>
            <a:spLocks noChangeArrowheads="1"/>
          </p:cNvSpPr>
          <p:nvPr/>
        </p:nvSpPr>
        <p:spPr bwMode="gray">
          <a:xfrm>
            <a:off x="6019800" y="4648200"/>
            <a:ext cx="1676400"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Memory</a:t>
            </a:r>
          </a:p>
          <a:p>
            <a:pPr>
              <a:lnSpc>
                <a:spcPct val="90000"/>
              </a:lnSpc>
            </a:pPr>
            <a:r>
              <a:rPr lang="en-US" sz="1400" b="1">
                <a:solidFill>
                  <a:prstClr val="white"/>
                </a:solidFill>
                <a:latin typeface="Calibri" pitchFamily="34" charset="0"/>
                <a:cs typeface="Arial" pitchFamily="34" charset="0"/>
              </a:rPr>
              <a:t>Access</a:t>
            </a:r>
          </a:p>
        </p:txBody>
      </p:sp>
      <p:sp>
        <p:nvSpPr>
          <p:cNvPr id="5129" name="Rectangle 9"/>
          <p:cNvSpPr>
            <a:spLocks noChangeArrowheads="1"/>
          </p:cNvSpPr>
          <p:nvPr/>
        </p:nvSpPr>
        <p:spPr bwMode="gray">
          <a:xfrm>
            <a:off x="7854950" y="4419600"/>
            <a:ext cx="914400" cy="901700"/>
          </a:xfrm>
          <a:prstGeom prst="rect">
            <a:avLst/>
          </a:prstGeom>
          <a:solidFill>
            <a:schemeClr val="accent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30" name="Rectangle 10"/>
          <p:cNvSpPr>
            <a:spLocks noChangeArrowheads="1"/>
          </p:cNvSpPr>
          <p:nvPr/>
        </p:nvSpPr>
        <p:spPr bwMode="gray">
          <a:xfrm>
            <a:off x="7848600" y="4616450"/>
            <a:ext cx="914400"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Write</a:t>
            </a:r>
          </a:p>
        </p:txBody>
      </p:sp>
      <p:sp>
        <p:nvSpPr>
          <p:cNvPr id="5131" name="Rectangle 11"/>
          <p:cNvSpPr>
            <a:spLocks noChangeArrowheads="1"/>
          </p:cNvSpPr>
          <p:nvPr/>
        </p:nvSpPr>
        <p:spPr bwMode="gray">
          <a:xfrm>
            <a:off x="2362200" y="4419600"/>
            <a:ext cx="1676400" cy="914400"/>
          </a:xfrm>
          <a:prstGeom prst="rect">
            <a:avLst/>
          </a:prstGeom>
          <a:solidFill>
            <a:schemeClr val="folHlink"/>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32" name="Rectangle 12"/>
          <p:cNvSpPr>
            <a:spLocks noChangeArrowheads="1"/>
          </p:cNvSpPr>
          <p:nvPr/>
        </p:nvSpPr>
        <p:spPr bwMode="gray">
          <a:xfrm>
            <a:off x="3276600" y="4876800"/>
            <a:ext cx="617538" cy="476250"/>
          </a:xfrm>
          <a:prstGeom prst="rect">
            <a:avLst/>
          </a:prstGeom>
          <a:noFill/>
          <a:ln w="9525">
            <a:noFill/>
            <a:miter lim="800000"/>
            <a:headEnd/>
            <a:tailEnd/>
          </a:ln>
        </p:spPr>
        <p:txBody>
          <a:bodyPr wrap="none"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Read</a:t>
            </a:r>
          </a:p>
        </p:txBody>
      </p:sp>
      <p:sp>
        <p:nvSpPr>
          <p:cNvPr id="5133" name="Rectangle 13"/>
          <p:cNvSpPr>
            <a:spLocks noChangeArrowheads="1"/>
          </p:cNvSpPr>
          <p:nvPr/>
        </p:nvSpPr>
        <p:spPr bwMode="gray">
          <a:xfrm>
            <a:off x="2362200" y="4876800"/>
            <a:ext cx="823913" cy="476250"/>
          </a:xfrm>
          <a:prstGeom prst="rect">
            <a:avLst/>
          </a:prstGeom>
          <a:noFill/>
          <a:ln w="9525">
            <a:noFill/>
            <a:miter lim="800000"/>
            <a:headEnd/>
            <a:tailEnd/>
          </a:ln>
        </p:spPr>
        <p:txBody>
          <a:bodyPr wrap="none"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Decode</a:t>
            </a:r>
          </a:p>
        </p:txBody>
      </p:sp>
      <p:sp>
        <p:nvSpPr>
          <p:cNvPr id="5134" name="Rectangle 14"/>
          <p:cNvSpPr>
            <a:spLocks noChangeArrowheads="1"/>
          </p:cNvSpPr>
          <p:nvPr/>
        </p:nvSpPr>
        <p:spPr bwMode="gray">
          <a:xfrm>
            <a:off x="957263" y="5357813"/>
            <a:ext cx="858837"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FETCH</a:t>
            </a:r>
          </a:p>
        </p:txBody>
      </p:sp>
      <p:sp>
        <p:nvSpPr>
          <p:cNvPr id="5135" name="Rectangle 15"/>
          <p:cNvSpPr>
            <a:spLocks noChangeArrowheads="1"/>
          </p:cNvSpPr>
          <p:nvPr/>
        </p:nvSpPr>
        <p:spPr bwMode="gray">
          <a:xfrm>
            <a:off x="2646363" y="5357813"/>
            <a:ext cx="10509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DECODE</a:t>
            </a:r>
          </a:p>
        </p:txBody>
      </p:sp>
      <p:sp>
        <p:nvSpPr>
          <p:cNvPr id="5136" name="Rectangle 16"/>
          <p:cNvSpPr>
            <a:spLocks noChangeArrowheads="1"/>
          </p:cNvSpPr>
          <p:nvPr/>
        </p:nvSpPr>
        <p:spPr bwMode="gray">
          <a:xfrm>
            <a:off x="4405313" y="5357813"/>
            <a:ext cx="11398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EXECUTE</a:t>
            </a:r>
          </a:p>
        </p:txBody>
      </p:sp>
      <p:sp>
        <p:nvSpPr>
          <p:cNvPr id="5137" name="Rectangle 17"/>
          <p:cNvSpPr>
            <a:spLocks noChangeArrowheads="1"/>
          </p:cNvSpPr>
          <p:nvPr/>
        </p:nvSpPr>
        <p:spPr bwMode="gray">
          <a:xfrm>
            <a:off x="6305550" y="5357813"/>
            <a:ext cx="1098550"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MEMORY</a:t>
            </a:r>
          </a:p>
        </p:txBody>
      </p:sp>
      <p:sp>
        <p:nvSpPr>
          <p:cNvPr id="5138" name="Rectangle 18"/>
          <p:cNvSpPr>
            <a:spLocks noChangeArrowheads="1"/>
          </p:cNvSpPr>
          <p:nvPr/>
        </p:nvSpPr>
        <p:spPr bwMode="gray">
          <a:xfrm>
            <a:off x="7889875" y="5357813"/>
            <a:ext cx="838200"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WRITE</a:t>
            </a:r>
          </a:p>
        </p:txBody>
      </p:sp>
      <p:sp>
        <p:nvSpPr>
          <p:cNvPr id="5139" name="Rectangle 19"/>
          <p:cNvSpPr>
            <a:spLocks noChangeArrowheads="1"/>
          </p:cNvSpPr>
          <p:nvPr/>
        </p:nvSpPr>
        <p:spPr bwMode="gray">
          <a:xfrm>
            <a:off x="457200" y="3810000"/>
            <a:ext cx="2133600" cy="685800"/>
          </a:xfrm>
          <a:prstGeom prst="rect">
            <a:avLst/>
          </a:prstGeom>
          <a:noFill/>
          <a:ln w="9525">
            <a:noFill/>
            <a:miter lim="800000"/>
            <a:headEnd/>
            <a:tailEnd/>
          </a:ln>
        </p:spPr>
        <p:txBody>
          <a:bodyPr lIns="92075" tIns="46038" rIns="92075" bIns="46038" anchor="ctr"/>
          <a:lstStyle/>
          <a:p>
            <a:r>
              <a:rPr lang="en-US" b="1">
                <a:solidFill>
                  <a:prstClr val="black"/>
                </a:solidFill>
                <a:latin typeface="Calibri" pitchFamily="34" charset="0"/>
                <a:cs typeface="Arial" pitchFamily="34" charset="0"/>
              </a:rPr>
              <a:t>ARM9TDMI</a:t>
            </a:r>
          </a:p>
        </p:txBody>
      </p:sp>
      <p:sp>
        <p:nvSpPr>
          <p:cNvPr id="5140" name="Line 20"/>
          <p:cNvSpPr>
            <a:spLocks noChangeShapeType="1"/>
          </p:cNvSpPr>
          <p:nvPr/>
        </p:nvSpPr>
        <p:spPr bwMode="gray">
          <a:xfrm>
            <a:off x="2362200" y="4876800"/>
            <a:ext cx="1676400" cy="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5141" name="Line 21"/>
          <p:cNvSpPr>
            <a:spLocks noChangeShapeType="1"/>
          </p:cNvSpPr>
          <p:nvPr/>
        </p:nvSpPr>
        <p:spPr bwMode="gray">
          <a:xfrm>
            <a:off x="3200400" y="4876800"/>
            <a:ext cx="0" cy="43815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5142" name="Rectangle 22"/>
          <p:cNvSpPr>
            <a:spLocks noChangeArrowheads="1"/>
          </p:cNvSpPr>
          <p:nvPr/>
        </p:nvSpPr>
        <p:spPr bwMode="gray">
          <a:xfrm>
            <a:off x="2362200" y="4419600"/>
            <a:ext cx="1676400"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ARM or Thumb</a:t>
            </a:r>
            <a:br>
              <a:rPr lang="en-US" sz="1400" b="1">
                <a:solidFill>
                  <a:prstClr val="white"/>
                </a:solidFill>
                <a:latin typeface="Calibri" pitchFamily="34" charset="0"/>
                <a:cs typeface="Arial" pitchFamily="34" charset="0"/>
              </a:rPr>
            </a:br>
            <a:r>
              <a:rPr lang="en-US" sz="1400" b="1">
                <a:solidFill>
                  <a:prstClr val="white"/>
                </a:solidFill>
                <a:latin typeface="Calibri" pitchFamily="34" charset="0"/>
                <a:cs typeface="Arial" pitchFamily="34" charset="0"/>
              </a:rPr>
              <a:t>Inst Decode</a:t>
            </a:r>
          </a:p>
        </p:txBody>
      </p:sp>
      <p:sp>
        <p:nvSpPr>
          <p:cNvPr id="5143" name="Rectangle 23"/>
          <p:cNvSpPr>
            <a:spLocks noChangeArrowheads="1"/>
          </p:cNvSpPr>
          <p:nvPr/>
        </p:nvSpPr>
        <p:spPr bwMode="gray">
          <a:xfrm>
            <a:off x="3328988" y="2328863"/>
            <a:ext cx="2743200" cy="914400"/>
          </a:xfrm>
          <a:prstGeom prst="rect">
            <a:avLst/>
          </a:prstGeom>
          <a:solidFill>
            <a:schemeClr val="folHlink"/>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44" name="Rectangle 24"/>
          <p:cNvSpPr>
            <a:spLocks noChangeArrowheads="1"/>
          </p:cNvSpPr>
          <p:nvPr/>
        </p:nvSpPr>
        <p:spPr bwMode="gray">
          <a:xfrm>
            <a:off x="6224588" y="2328863"/>
            <a:ext cx="2514600" cy="901700"/>
          </a:xfrm>
          <a:prstGeom prst="rect">
            <a:avLst/>
          </a:prstGeom>
          <a:solidFill>
            <a:schemeClr val="tx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45" name="Rectangle 25"/>
          <p:cNvSpPr>
            <a:spLocks noChangeArrowheads="1"/>
          </p:cNvSpPr>
          <p:nvPr/>
        </p:nvSpPr>
        <p:spPr bwMode="gray">
          <a:xfrm>
            <a:off x="4743450" y="2898775"/>
            <a:ext cx="12954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 Select</a:t>
            </a:r>
          </a:p>
        </p:txBody>
      </p:sp>
      <p:sp>
        <p:nvSpPr>
          <p:cNvPr id="5146" name="Rectangle 26"/>
          <p:cNvSpPr>
            <a:spLocks noChangeArrowheads="1"/>
          </p:cNvSpPr>
          <p:nvPr/>
        </p:nvSpPr>
        <p:spPr bwMode="gray">
          <a:xfrm>
            <a:off x="6224588" y="2527300"/>
            <a:ext cx="617537" cy="476250"/>
          </a:xfrm>
          <a:prstGeom prst="rect">
            <a:avLst/>
          </a:prstGeom>
          <a:noFill/>
          <a:ln w="9525">
            <a:noFill/>
            <a:miter lim="800000"/>
            <a:headEnd/>
            <a:tailEnd/>
          </a:ln>
        </p:spPr>
        <p:txBody>
          <a:bodyPr wrap="none"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Read</a:t>
            </a:r>
          </a:p>
        </p:txBody>
      </p:sp>
      <p:sp>
        <p:nvSpPr>
          <p:cNvPr id="5147" name="Rectangle 27"/>
          <p:cNvSpPr>
            <a:spLocks noChangeArrowheads="1"/>
          </p:cNvSpPr>
          <p:nvPr/>
        </p:nvSpPr>
        <p:spPr bwMode="gray">
          <a:xfrm>
            <a:off x="6781800" y="2622550"/>
            <a:ext cx="7620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Shift</a:t>
            </a:r>
          </a:p>
        </p:txBody>
      </p:sp>
      <p:sp>
        <p:nvSpPr>
          <p:cNvPr id="5148" name="Rectangle 28"/>
          <p:cNvSpPr>
            <a:spLocks noChangeArrowheads="1"/>
          </p:cNvSpPr>
          <p:nvPr/>
        </p:nvSpPr>
        <p:spPr bwMode="gray">
          <a:xfrm>
            <a:off x="7467600" y="2622550"/>
            <a:ext cx="6858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ALU</a:t>
            </a:r>
          </a:p>
        </p:txBody>
      </p:sp>
      <p:sp>
        <p:nvSpPr>
          <p:cNvPr id="5149" name="Rectangle 29"/>
          <p:cNvSpPr>
            <a:spLocks noChangeArrowheads="1"/>
          </p:cNvSpPr>
          <p:nvPr/>
        </p:nvSpPr>
        <p:spPr bwMode="gray">
          <a:xfrm>
            <a:off x="8105775" y="2527300"/>
            <a:ext cx="657225"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Write</a:t>
            </a:r>
          </a:p>
        </p:txBody>
      </p:sp>
      <p:sp>
        <p:nvSpPr>
          <p:cNvPr id="5150" name="Line 30"/>
          <p:cNvSpPr>
            <a:spLocks noChangeShapeType="1"/>
          </p:cNvSpPr>
          <p:nvPr/>
        </p:nvSpPr>
        <p:spPr bwMode="gray">
          <a:xfrm>
            <a:off x="68341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5151" name="Line 31"/>
          <p:cNvSpPr>
            <a:spLocks noChangeShapeType="1"/>
          </p:cNvSpPr>
          <p:nvPr/>
        </p:nvSpPr>
        <p:spPr bwMode="gray">
          <a:xfrm>
            <a:off x="75199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5152" name="Line 32"/>
          <p:cNvSpPr>
            <a:spLocks noChangeShapeType="1"/>
          </p:cNvSpPr>
          <p:nvPr/>
        </p:nvSpPr>
        <p:spPr bwMode="gray">
          <a:xfrm>
            <a:off x="81295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5153" name="Rectangle 33"/>
          <p:cNvSpPr>
            <a:spLocks noChangeArrowheads="1"/>
          </p:cNvSpPr>
          <p:nvPr/>
        </p:nvSpPr>
        <p:spPr bwMode="gray">
          <a:xfrm>
            <a:off x="3352800" y="2576513"/>
            <a:ext cx="1371600"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Thumb</a:t>
            </a:r>
            <a:r>
              <a:rPr lang="en-US" sz="1400" b="1">
                <a:solidFill>
                  <a:prstClr val="white"/>
                </a:solidFill>
                <a:latin typeface="Symbol" pitchFamily="18" charset="2"/>
                <a:cs typeface="Arial" pitchFamily="34" charset="0"/>
              </a:rPr>
              <a:t>®</a:t>
            </a:r>
            <a:r>
              <a:rPr lang="en-US" sz="1400" b="1">
                <a:solidFill>
                  <a:prstClr val="white"/>
                </a:solidFill>
                <a:latin typeface="Calibri" pitchFamily="34" charset="0"/>
                <a:cs typeface="Arial" pitchFamily="34" charset="0"/>
              </a:rPr>
              <a:t>ARM</a:t>
            </a:r>
            <a:br>
              <a:rPr lang="en-US" sz="1400" b="1">
                <a:solidFill>
                  <a:prstClr val="white"/>
                </a:solidFill>
                <a:latin typeface="Calibri" pitchFamily="34" charset="0"/>
                <a:cs typeface="Arial" pitchFamily="34" charset="0"/>
              </a:rPr>
            </a:br>
            <a:r>
              <a:rPr lang="en-US" sz="1400" b="1">
                <a:solidFill>
                  <a:prstClr val="white"/>
                </a:solidFill>
                <a:latin typeface="Calibri" pitchFamily="34" charset="0"/>
                <a:cs typeface="Arial" pitchFamily="34" charset="0"/>
              </a:rPr>
              <a:t>decompress</a:t>
            </a:r>
          </a:p>
        </p:txBody>
      </p:sp>
      <p:sp>
        <p:nvSpPr>
          <p:cNvPr id="5154" name="Rectangle 34"/>
          <p:cNvSpPr>
            <a:spLocks noChangeArrowheads="1"/>
          </p:cNvSpPr>
          <p:nvPr/>
        </p:nvSpPr>
        <p:spPr bwMode="gray">
          <a:xfrm>
            <a:off x="4711700" y="2422525"/>
            <a:ext cx="1363663"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ARM decode</a:t>
            </a:r>
          </a:p>
        </p:txBody>
      </p:sp>
      <p:sp>
        <p:nvSpPr>
          <p:cNvPr id="5155" name="Rectangle 35"/>
          <p:cNvSpPr>
            <a:spLocks noChangeArrowheads="1"/>
          </p:cNvSpPr>
          <p:nvPr/>
        </p:nvSpPr>
        <p:spPr bwMode="gray">
          <a:xfrm>
            <a:off x="509588" y="2328863"/>
            <a:ext cx="2667000" cy="914400"/>
          </a:xfrm>
          <a:prstGeom prst="rect">
            <a:avLst/>
          </a:prstGeom>
          <a:solidFill>
            <a:schemeClr val="bg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5156" name="Rectangle 36"/>
          <p:cNvSpPr>
            <a:spLocks noChangeArrowheads="1"/>
          </p:cNvSpPr>
          <p:nvPr/>
        </p:nvSpPr>
        <p:spPr bwMode="gray">
          <a:xfrm>
            <a:off x="900113" y="2636838"/>
            <a:ext cx="1871662" cy="287337"/>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black"/>
                </a:solidFill>
                <a:latin typeface="Calibri" pitchFamily="34" charset="0"/>
                <a:cs typeface="Arial" pitchFamily="34" charset="0"/>
              </a:rPr>
              <a:t>Instruction  Fetch</a:t>
            </a:r>
          </a:p>
        </p:txBody>
      </p:sp>
      <p:sp>
        <p:nvSpPr>
          <p:cNvPr id="5157" name="Rectangle 37"/>
          <p:cNvSpPr>
            <a:spLocks noChangeArrowheads="1"/>
          </p:cNvSpPr>
          <p:nvPr/>
        </p:nvSpPr>
        <p:spPr bwMode="gray">
          <a:xfrm>
            <a:off x="1270000" y="3278188"/>
            <a:ext cx="858838"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FETCH</a:t>
            </a:r>
          </a:p>
        </p:txBody>
      </p:sp>
      <p:sp>
        <p:nvSpPr>
          <p:cNvPr id="5158" name="Rectangle 38"/>
          <p:cNvSpPr>
            <a:spLocks noChangeArrowheads="1"/>
          </p:cNvSpPr>
          <p:nvPr/>
        </p:nvSpPr>
        <p:spPr bwMode="gray">
          <a:xfrm>
            <a:off x="4225925" y="3278188"/>
            <a:ext cx="10509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DECODE</a:t>
            </a:r>
          </a:p>
        </p:txBody>
      </p:sp>
      <p:sp>
        <p:nvSpPr>
          <p:cNvPr id="5159" name="Rectangle 39"/>
          <p:cNvSpPr>
            <a:spLocks noChangeArrowheads="1"/>
          </p:cNvSpPr>
          <p:nvPr/>
        </p:nvSpPr>
        <p:spPr bwMode="gray">
          <a:xfrm>
            <a:off x="6961188" y="3278188"/>
            <a:ext cx="11398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EXECUTE</a:t>
            </a:r>
          </a:p>
        </p:txBody>
      </p:sp>
      <p:sp>
        <p:nvSpPr>
          <p:cNvPr id="5160" name="Rectangle 40"/>
          <p:cNvSpPr>
            <a:spLocks noChangeArrowheads="1"/>
          </p:cNvSpPr>
          <p:nvPr/>
        </p:nvSpPr>
        <p:spPr bwMode="gray">
          <a:xfrm>
            <a:off x="457200" y="1736725"/>
            <a:ext cx="2133600" cy="685800"/>
          </a:xfrm>
          <a:prstGeom prst="rect">
            <a:avLst/>
          </a:prstGeom>
          <a:noFill/>
          <a:ln w="9525">
            <a:noFill/>
            <a:miter lim="800000"/>
            <a:headEnd/>
            <a:tailEnd/>
          </a:ln>
        </p:spPr>
        <p:txBody>
          <a:bodyPr lIns="92075" tIns="46038" rIns="92075" bIns="46038" anchor="ctr"/>
          <a:lstStyle/>
          <a:p>
            <a:r>
              <a:rPr lang="en-US" b="1">
                <a:solidFill>
                  <a:prstClr val="black"/>
                </a:solidFill>
                <a:latin typeface="Calibri" pitchFamily="34" charset="0"/>
                <a:cs typeface="Arial" pitchFamily="34" charset="0"/>
              </a:rPr>
              <a:t>ARM7TDMI</a:t>
            </a:r>
          </a:p>
        </p:txBody>
      </p:sp>
      <p:sp>
        <p:nvSpPr>
          <p:cNvPr id="5161" name="Line 41"/>
          <p:cNvSpPr>
            <a:spLocks noChangeShapeType="1"/>
          </p:cNvSpPr>
          <p:nvPr/>
        </p:nvSpPr>
        <p:spPr bwMode="gray">
          <a:xfrm>
            <a:off x="4711700" y="2786063"/>
            <a:ext cx="1360488" cy="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5162" name="Line 42"/>
          <p:cNvSpPr>
            <a:spLocks noChangeShapeType="1"/>
          </p:cNvSpPr>
          <p:nvPr/>
        </p:nvSpPr>
        <p:spPr bwMode="gray">
          <a:xfrm>
            <a:off x="4711700" y="2328863"/>
            <a:ext cx="0" cy="89535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43" name="Date Placeholder 42"/>
          <p:cNvSpPr>
            <a:spLocks noGrp="1"/>
          </p:cNvSpPr>
          <p:nvPr>
            <p:ph type="dt" sz="half" idx="10"/>
          </p:nvPr>
        </p:nvSpPr>
        <p:spPr/>
        <p:txBody>
          <a:bodyPr/>
          <a:lstStyle/>
          <a:p>
            <a:pPr>
              <a:defRPr/>
            </a:pPr>
            <a:fld id="{FBCA6474-807C-4E72-B93C-53B616A792B6}"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sz="3200" smtClean="0">
                <a:solidFill>
                  <a:schemeClr val="accent1"/>
                </a:solidFill>
              </a:rPr>
              <a:t>Data Sizes and Instruction Sets</a:t>
            </a:r>
          </a:p>
        </p:txBody>
      </p:sp>
      <p:sp>
        <p:nvSpPr>
          <p:cNvPr id="189443" name="Rectangle 3"/>
          <p:cNvSpPr>
            <a:spLocks noGrp="1" noChangeArrowheads="1"/>
          </p:cNvSpPr>
          <p:nvPr>
            <p:ph type="body" idx="1"/>
          </p:nvPr>
        </p:nvSpPr>
        <p:spPr>
          <a:xfrm>
            <a:off x="395288" y="1484313"/>
            <a:ext cx="8229600" cy="4525962"/>
          </a:xfrm>
        </p:spPr>
        <p:txBody>
          <a:bodyPr rtlCol="0">
            <a:normAutofit fontScale="77500" lnSpcReduction="20000"/>
          </a:bodyPr>
          <a:lstStyle/>
          <a:p>
            <a:pPr eaLnBrk="1" fontAlgn="auto" hangingPunct="1">
              <a:spcAft>
                <a:spcPts val="0"/>
              </a:spcAft>
              <a:defRPr/>
            </a:pPr>
            <a:r>
              <a:rPr lang="en-US" dirty="0">
                <a:solidFill>
                  <a:srgbClr val="FF0000"/>
                </a:solidFill>
              </a:rPr>
              <a:t>The ARM is a 32-bit </a:t>
            </a:r>
            <a:r>
              <a:rPr lang="en-US" dirty="0" smtClean="0">
                <a:solidFill>
                  <a:srgbClr val="FF0000"/>
                </a:solidFill>
              </a:rPr>
              <a:t>architecture</a:t>
            </a:r>
            <a:endParaRPr lang="en-US" dirty="0"/>
          </a:p>
          <a:p>
            <a:pPr eaLnBrk="1" fontAlgn="auto" hangingPunct="1">
              <a:spcAft>
                <a:spcPts val="0"/>
              </a:spcAft>
              <a:defRPr/>
            </a:pPr>
            <a:endParaRPr lang="en-US" dirty="0"/>
          </a:p>
          <a:p>
            <a:pPr eaLnBrk="1" fontAlgn="auto" hangingPunct="1">
              <a:spcAft>
                <a:spcPts val="0"/>
              </a:spcAft>
              <a:defRPr/>
            </a:pPr>
            <a:r>
              <a:rPr lang="en-US" dirty="0"/>
              <a:t>When used in relation to the ARM:</a:t>
            </a:r>
          </a:p>
          <a:p>
            <a:pPr lvl="1" eaLnBrk="1" fontAlgn="auto" hangingPunct="1">
              <a:spcAft>
                <a:spcPts val="0"/>
              </a:spcAft>
              <a:defRPr/>
            </a:pPr>
            <a:r>
              <a:rPr lang="en-US" b="1" dirty="0">
                <a:solidFill>
                  <a:srgbClr val="FF0000"/>
                </a:solidFill>
              </a:rPr>
              <a:t>Byte</a:t>
            </a:r>
            <a:r>
              <a:rPr lang="en-US" dirty="0"/>
              <a:t> means 8 bits</a:t>
            </a:r>
          </a:p>
          <a:p>
            <a:pPr lvl="1" eaLnBrk="1" fontAlgn="auto" hangingPunct="1">
              <a:spcAft>
                <a:spcPts val="0"/>
              </a:spcAft>
              <a:defRPr/>
            </a:pPr>
            <a:r>
              <a:rPr lang="en-US" b="1" dirty="0" err="1">
                <a:solidFill>
                  <a:srgbClr val="FF0000"/>
                </a:solidFill>
              </a:rPr>
              <a:t>Halfword</a:t>
            </a:r>
            <a:r>
              <a:rPr lang="en-US" dirty="0"/>
              <a:t> means 16 bits (two bytes)</a:t>
            </a:r>
          </a:p>
          <a:p>
            <a:pPr lvl="1" eaLnBrk="1" fontAlgn="auto" hangingPunct="1">
              <a:spcAft>
                <a:spcPts val="0"/>
              </a:spcAft>
              <a:defRPr/>
            </a:pPr>
            <a:r>
              <a:rPr lang="en-US" b="1" dirty="0">
                <a:solidFill>
                  <a:srgbClr val="FF0000"/>
                </a:solidFill>
              </a:rPr>
              <a:t>Word</a:t>
            </a:r>
            <a:r>
              <a:rPr lang="en-US" dirty="0"/>
              <a:t> means 32 bits (four bytes)</a:t>
            </a:r>
          </a:p>
          <a:p>
            <a:pPr lvl="1" eaLnBrk="1" fontAlgn="auto" hangingPunct="1">
              <a:spcAft>
                <a:spcPts val="0"/>
              </a:spcAft>
              <a:defRPr/>
            </a:pPr>
            <a:endParaRPr lang="en-US" dirty="0"/>
          </a:p>
          <a:p>
            <a:pPr eaLnBrk="1" fontAlgn="auto" hangingPunct="1">
              <a:spcAft>
                <a:spcPts val="0"/>
              </a:spcAft>
              <a:defRPr/>
            </a:pPr>
            <a:r>
              <a:rPr lang="en-US" dirty="0"/>
              <a:t>Most ARM’s implement two instruction sets</a:t>
            </a:r>
          </a:p>
          <a:p>
            <a:pPr lvl="1" eaLnBrk="1" fontAlgn="auto" hangingPunct="1">
              <a:spcAft>
                <a:spcPts val="0"/>
              </a:spcAft>
              <a:defRPr/>
            </a:pPr>
            <a:r>
              <a:rPr lang="en-US" dirty="0"/>
              <a:t>32-bit ARM Instruction Set</a:t>
            </a:r>
          </a:p>
          <a:p>
            <a:pPr lvl="1" eaLnBrk="1" fontAlgn="auto" hangingPunct="1">
              <a:spcAft>
                <a:spcPts val="0"/>
              </a:spcAft>
              <a:defRPr/>
            </a:pPr>
            <a:r>
              <a:rPr lang="en-US" dirty="0"/>
              <a:t>16-bit Thumb Instruction Set</a:t>
            </a:r>
          </a:p>
          <a:p>
            <a:pPr eaLnBrk="1" fontAlgn="auto" hangingPunct="1">
              <a:spcAft>
                <a:spcPts val="0"/>
              </a:spcAft>
              <a:defRPr/>
            </a:pPr>
            <a:endParaRPr lang="en-US" dirty="0"/>
          </a:p>
          <a:p>
            <a:pPr eaLnBrk="1" fontAlgn="auto" hangingPunct="1">
              <a:spcAft>
                <a:spcPts val="0"/>
              </a:spcAft>
              <a:defRPr/>
            </a:pPr>
            <a:r>
              <a:rPr lang="en-US" dirty="0" err="1"/>
              <a:t>Jazelle</a:t>
            </a:r>
            <a:r>
              <a:rPr lang="en-US" dirty="0"/>
              <a:t> cores can also execute Java </a:t>
            </a:r>
            <a:r>
              <a:rPr lang="en-US" dirty="0" err="1"/>
              <a:t>bytecode</a:t>
            </a:r>
            <a:endParaRPr lang="en-US" dirty="0"/>
          </a:p>
        </p:txBody>
      </p:sp>
      <p:sp>
        <p:nvSpPr>
          <p:cNvPr id="4" name="Date Placeholder 3"/>
          <p:cNvSpPr>
            <a:spLocks noGrp="1"/>
          </p:cNvSpPr>
          <p:nvPr>
            <p:ph type="dt" sz="half" idx="10"/>
          </p:nvPr>
        </p:nvSpPr>
        <p:spPr/>
        <p:txBody>
          <a:bodyPr/>
          <a:lstStyle/>
          <a:p>
            <a:pPr>
              <a:defRPr/>
            </a:pPr>
            <a:fld id="{600B7F93-E1E1-4383-BB67-7C9EE672B473}"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BECD2B6-A956-47DA-80E0-344A2F341834}" type="datetime1">
              <a:rPr lang="en-IN" smtClean="0">
                <a:solidFill>
                  <a:prstClr val="black">
                    <a:tint val="75000"/>
                  </a:prstClr>
                </a:solidFill>
              </a:rPr>
              <a:pPr>
                <a:defRPr/>
              </a:pPr>
              <a:t>03-01-2019</a:t>
            </a:fld>
            <a:endParaRPr lang="en-IN">
              <a:solidFill>
                <a:prstClr val="black">
                  <a:tint val="75000"/>
                </a:prstClr>
              </a:solidFill>
            </a:endParaRPr>
          </a:p>
        </p:txBody>
      </p:sp>
      <p:sp>
        <p:nvSpPr>
          <p:cNvPr id="8196" name="TextBox 48"/>
          <p:cNvSpPr txBox="1">
            <a:spLocks noChangeArrowheads="1"/>
          </p:cNvSpPr>
          <p:nvPr/>
        </p:nvSpPr>
        <p:spPr bwMode="auto">
          <a:xfrm>
            <a:off x="684213" y="620713"/>
            <a:ext cx="2663825" cy="369887"/>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ARM Instruction Address</a:t>
            </a:r>
            <a:endParaRPr lang="en-IN">
              <a:solidFill>
                <a:prstClr val="black"/>
              </a:solidFill>
              <a:latin typeface="Calibri" pitchFamily="34" charset="0"/>
              <a:cs typeface="Arial" pitchFamily="34" charset="0"/>
            </a:endParaRPr>
          </a:p>
        </p:txBody>
      </p:sp>
      <p:sp>
        <p:nvSpPr>
          <p:cNvPr id="55" name="Right Brace 54"/>
          <p:cNvSpPr/>
          <p:nvPr/>
        </p:nvSpPr>
        <p:spPr>
          <a:xfrm rot="16200000">
            <a:off x="5615782" y="-1143794"/>
            <a:ext cx="431800" cy="4824413"/>
          </a:xfrm>
          <a:prstGeom prst="rightBrace">
            <a:avLst/>
          </a:prstGeom>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IN">
              <a:solidFill>
                <a:prstClr val="black"/>
              </a:solidFill>
            </a:endParaRPr>
          </a:p>
        </p:txBody>
      </p:sp>
      <p:sp>
        <p:nvSpPr>
          <p:cNvPr id="8198" name="TextBox 56"/>
          <p:cNvSpPr txBox="1">
            <a:spLocks noChangeArrowheads="1"/>
          </p:cNvSpPr>
          <p:nvPr/>
        </p:nvSpPr>
        <p:spPr bwMode="auto">
          <a:xfrm>
            <a:off x="4932363" y="692150"/>
            <a:ext cx="1525587" cy="369888"/>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Memory word</a:t>
            </a:r>
            <a:endParaRPr lang="en-IN">
              <a:solidFill>
                <a:prstClr val="black"/>
              </a:solidFill>
              <a:latin typeface="Calibri" pitchFamily="34" charset="0"/>
              <a:cs typeface="Arial" pitchFamily="34" charset="0"/>
            </a:endParaRPr>
          </a:p>
        </p:txBody>
      </p:sp>
      <p:grpSp>
        <p:nvGrpSpPr>
          <p:cNvPr id="2" name="Group 66"/>
          <p:cNvGrpSpPr>
            <a:grpSpLocks/>
          </p:cNvGrpSpPr>
          <p:nvPr/>
        </p:nvGrpSpPr>
        <p:grpSpPr bwMode="auto">
          <a:xfrm>
            <a:off x="1042988" y="1628775"/>
            <a:ext cx="7273925" cy="2808288"/>
            <a:chOff x="323528" y="1916832"/>
            <a:chExt cx="7272808" cy="3312368"/>
          </a:xfrm>
        </p:grpSpPr>
        <p:grpSp>
          <p:nvGrpSpPr>
            <p:cNvPr id="5" name="Group 55"/>
            <p:cNvGrpSpPr>
              <a:grpSpLocks/>
            </p:cNvGrpSpPr>
            <p:nvPr/>
          </p:nvGrpSpPr>
          <p:grpSpPr bwMode="auto">
            <a:xfrm>
              <a:off x="1115616" y="1916832"/>
              <a:ext cx="6480720" cy="3312368"/>
              <a:chOff x="1115616" y="1340768"/>
              <a:chExt cx="6480720" cy="3312368"/>
            </a:xfrm>
          </p:grpSpPr>
          <p:grpSp>
            <p:nvGrpSpPr>
              <p:cNvPr id="6" name="Group 27"/>
              <p:cNvGrpSpPr>
                <a:grpSpLocks/>
              </p:cNvGrpSpPr>
              <p:nvPr/>
            </p:nvGrpSpPr>
            <p:grpSpPr bwMode="auto">
              <a:xfrm>
                <a:off x="2699792" y="1340768"/>
                <a:ext cx="4824536" cy="3312368"/>
                <a:chOff x="1043608" y="1124744"/>
                <a:chExt cx="4824536" cy="3312368"/>
              </a:xfrm>
            </p:grpSpPr>
            <p:cxnSp>
              <p:nvCxnSpPr>
                <p:cNvPr id="7" name="Straight Connector 6"/>
                <p:cNvCxnSpPr/>
                <p:nvPr/>
              </p:nvCxnSpPr>
              <p:spPr>
                <a:xfrm rot="5400000">
                  <a:off x="-612718" y="2780928"/>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11057" y="2780928"/>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36419" y="2780928"/>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060193" y="2780928"/>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212541" y="2780928"/>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43466" y="4437112"/>
                  <a:ext cx="4825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43466" y="1124744"/>
                  <a:ext cx="4825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43466" y="1845639"/>
                  <a:ext cx="4825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43466" y="2493507"/>
                  <a:ext cx="4825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43466" y="3141375"/>
                  <a:ext cx="4825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43466" y="3789244"/>
                  <a:ext cx="482525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231" name="TextBox 28"/>
              <p:cNvSpPr txBox="1">
                <a:spLocks noChangeArrowheads="1"/>
              </p:cNvSpPr>
              <p:nvPr/>
            </p:nvSpPr>
            <p:spPr bwMode="auto">
              <a:xfrm>
                <a:off x="2915816" y="1628800"/>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0</a:t>
                </a:r>
                <a:endParaRPr lang="en-IN">
                  <a:solidFill>
                    <a:prstClr val="black"/>
                  </a:solidFill>
                  <a:latin typeface="Calibri" pitchFamily="34" charset="0"/>
                  <a:cs typeface="Arial" pitchFamily="34" charset="0"/>
                </a:endParaRPr>
              </a:p>
            </p:txBody>
          </p:sp>
          <p:sp>
            <p:nvSpPr>
              <p:cNvPr id="8232" name="TextBox 29"/>
              <p:cNvSpPr txBox="1">
                <a:spLocks noChangeArrowheads="1"/>
              </p:cNvSpPr>
              <p:nvPr/>
            </p:nvSpPr>
            <p:spPr bwMode="auto">
              <a:xfrm>
                <a:off x="4139952" y="1628800"/>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a:t>
                </a:r>
                <a:endParaRPr lang="en-IN">
                  <a:solidFill>
                    <a:prstClr val="black"/>
                  </a:solidFill>
                  <a:latin typeface="Calibri" pitchFamily="34" charset="0"/>
                  <a:cs typeface="Arial" pitchFamily="34" charset="0"/>
                </a:endParaRPr>
              </a:p>
            </p:txBody>
          </p:sp>
          <p:sp>
            <p:nvSpPr>
              <p:cNvPr id="8233" name="TextBox 30"/>
              <p:cNvSpPr txBox="1">
                <a:spLocks noChangeArrowheads="1"/>
              </p:cNvSpPr>
              <p:nvPr/>
            </p:nvSpPr>
            <p:spPr bwMode="auto">
              <a:xfrm>
                <a:off x="5364088" y="1628800"/>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2</a:t>
                </a:r>
                <a:endParaRPr lang="en-IN">
                  <a:solidFill>
                    <a:prstClr val="black"/>
                  </a:solidFill>
                  <a:latin typeface="Calibri" pitchFamily="34" charset="0"/>
                  <a:cs typeface="Arial" pitchFamily="34" charset="0"/>
                </a:endParaRPr>
              </a:p>
            </p:txBody>
          </p:sp>
          <p:sp>
            <p:nvSpPr>
              <p:cNvPr id="8234" name="TextBox 31"/>
              <p:cNvSpPr txBox="1">
                <a:spLocks noChangeArrowheads="1"/>
              </p:cNvSpPr>
              <p:nvPr/>
            </p:nvSpPr>
            <p:spPr bwMode="auto">
              <a:xfrm>
                <a:off x="2915816" y="2852936"/>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8</a:t>
                </a:r>
                <a:endParaRPr lang="en-IN">
                  <a:solidFill>
                    <a:prstClr val="black"/>
                  </a:solidFill>
                  <a:latin typeface="Calibri" pitchFamily="34" charset="0"/>
                  <a:cs typeface="Arial" pitchFamily="34" charset="0"/>
                </a:endParaRPr>
              </a:p>
            </p:txBody>
          </p:sp>
          <p:sp>
            <p:nvSpPr>
              <p:cNvPr id="8235" name="TextBox 32"/>
              <p:cNvSpPr txBox="1">
                <a:spLocks noChangeArrowheads="1"/>
              </p:cNvSpPr>
              <p:nvPr/>
            </p:nvSpPr>
            <p:spPr bwMode="auto">
              <a:xfrm>
                <a:off x="2915816" y="2276872"/>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4</a:t>
                </a:r>
                <a:endParaRPr lang="en-IN">
                  <a:solidFill>
                    <a:prstClr val="black"/>
                  </a:solidFill>
                  <a:latin typeface="Calibri" pitchFamily="34" charset="0"/>
                  <a:cs typeface="Arial" pitchFamily="34" charset="0"/>
                </a:endParaRPr>
              </a:p>
            </p:txBody>
          </p:sp>
          <p:sp>
            <p:nvSpPr>
              <p:cNvPr id="8236" name="TextBox 33"/>
              <p:cNvSpPr txBox="1">
                <a:spLocks noChangeArrowheads="1"/>
              </p:cNvSpPr>
              <p:nvPr/>
            </p:nvSpPr>
            <p:spPr bwMode="auto">
              <a:xfrm>
                <a:off x="4067944" y="2276872"/>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5</a:t>
                </a:r>
                <a:endParaRPr lang="en-IN">
                  <a:solidFill>
                    <a:prstClr val="black"/>
                  </a:solidFill>
                  <a:latin typeface="Calibri" pitchFamily="34" charset="0"/>
                  <a:cs typeface="Arial" pitchFamily="34" charset="0"/>
                </a:endParaRPr>
              </a:p>
            </p:txBody>
          </p:sp>
          <p:sp>
            <p:nvSpPr>
              <p:cNvPr id="8237" name="TextBox 34"/>
              <p:cNvSpPr txBox="1">
                <a:spLocks noChangeArrowheads="1"/>
              </p:cNvSpPr>
              <p:nvPr/>
            </p:nvSpPr>
            <p:spPr bwMode="auto">
              <a:xfrm>
                <a:off x="5364088" y="2276872"/>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6</a:t>
                </a:r>
                <a:endParaRPr lang="en-IN">
                  <a:solidFill>
                    <a:prstClr val="black"/>
                  </a:solidFill>
                  <a:latin typeface="Calibri" pitchFamily="34" charset="0"/>
                  <a:cs typeface="Arial" pitchFamily="34" charset="0"/>
                </a:endParaRPr>
              </a:p>
            </p:txBody>
          </p:sp>
          <p:sp>
            <p:nvSpPr>
              <p:cNvPr id="8238" name="TextBox 35"/>
              <p:cNvSpPr txBox="1">
                <a:spLocks noChangeArrowheads="1"/>
              </p:cNvSpPr>
              <p:nvPr/>
            </p:nvSpPr>
            <p:spPr bwMode="auto">
              <a:xfrm>
                <a:off x="6588224" y="2204864"/>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7</a:t>
                </a:r>
                <a:endParaRPr lang="en-IN">
                  <a:solidFill>
                    <a:prstClr val="black"/>
                  </a:solidFill>
                  <a:latin typeface="Calibri" pitchFamily="34" charset="0"/>
                  <a:cs typeface="Arial" pitchFamily="34" charset="0"/>
                </a:endParaRPr>
              </a:p>
            </p:txBody>
          </p:sp>
          <p:sp>
            <p:nvSpPr>
              <p:cNvPr id="8239" name="TextBox 36"/>
              <p:cNvSpPr txBox="1">
                <a:spLocks noChangeArrowheads="1"/>
              </p:cNvSpPr>
              <p:nvPr/>
            </p:nvSpPr>
            <p:spPr bwMode="auto">
              <a:xfrm>
                <a:off x="6588224" y="1628800"/>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3</a:t>
                </a:r>
                <a:endParaRPr lang="en-IN">
                  <a:solidFill>
                    <a:prstClr val="black"/>
                  </a:solidFill>
                  <a:latin typeface="Calibri" pitchFamily="34" charset="0"/>
                  <a:cs typeface="Arial" pitchFamily="34" charset="0"/>
                </a:endParaRPr>
              </a:p>
            </p:txBody>
          </p:sp>
          <p:sp>
            <p:nvSpPr>
              <p:cNvPr id="8240" name="TextBox 37"/>
              <p:cNvSpPr txBox="1">
                <a:spLocks noChangeArrowheads="1"/>
              </p:cNvSpPr>
              <p:nvPr/>
            </p:nvSpPr>
            <p:spPr bwMode="auto">
              <a:xfrm>
                <a:off x="2915816" y="3573016"/>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12</a:t>
                </a:r>
                <a:endParaRPr lang="en-IN">
                  <a:solidFill>
                    <a:prstClr val="black"/>
                  </a:solidFill>
                  <a:latin typeface="Calibri" pitchFamily="34" charset="0"/>
                  <a:cs typeface="Arial" pitchFamily="34" charset="0"/>
                </a:endParaRPr>
              </a:p>
            </p:txBody>
          </p:sp>
          <p:sp>
            <p:nvSpPr>
              <p:cNvPr id="8241" name="TextBox 38"/>
              <p:cNvSpPr txBox="1">
                <a:spLocks noChangeArrowheads="1"/>
              </p:cNvSpPr>
              <p:nvPr/>
            </p:nvSpPr>
            <p:spPr bwMode="auto">
              <a:xfrm>
                <a:off x="2915816" y="4221088"/>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16</a:t>
                </a:r>
                <a:endParaRPr lang="en-IN">
                  <a:solidFill>
                    <a:prstClr val="black"/>
                  </a:solidFill>
                  <a:latin typeface="Calibri" pitchFamily="34" charset="0"/>
                  <a:cs typeface="Arial" pitchFamily="34" charset="0"/>
                </a:endParaRPr>
              </a:p>
            </p:txBody>
          </p:sp>
          <p:sp>
            <p:nvSpPr>
              <p:cNvPr id="8242" name="TextBox 39"/>
              <p:cNvSpPr txBox="1">
                <a:spLocks noChangeArrowheads="1"/>
              </p:cNvSpPr>
              <p:nvPr/>
            </p:nvSpPr>
            <p:spPr bwMode="auto">
              <a:xfrm>
                <a:off x="4067944" y="4221088"/>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17</a:t>
                </a:r>
                <a:endParaRPr lang="en-IN">
                  <a:solidFill>
                    <a:prstClr val="black"/>
                  </a:solidFill>
                  <a:latin typeface="Calibri" pitchFamily="34" charset="0"/>
                  <a:cs typeface="Arial" pitchFamily="34" charset="0"/>
                </a:endParaRPr>
              </a:p>
            </p:txBody>
          </p:sp>
          <p:sp>
            <p:nvSpPr>
              <p:cNvPr id="8243" name="TextBox 40"/>
              <p:cNvSpPr txBox="1">
                <a:spLocks noChangeArrowheads="1"/>
              </p:cNvSpPr>
              <p:nvPr/>
            </p:nvSpPr>
            <p:spPr bwMode="auto">
              <a:xfrm>
                <a:off x="5364088" y="4221088"/>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18</a:t>
                </a:r>
                <a:endParaRPr lang="en-IN">
                  <a:solidFill>
                    <a:prstClr val="black"/>
                  </a:solidFill>
                  <a:latin typeface="Calibri" pitchFamily="34" charset="0"/>
                  <a:cs typeface="Arial" pitchFamily="34" charset="0"/>
                </a:endParaRPr>
              </a:p>
            </p:txBody>
          </p:sp>
          <p:sp>
            <p:nvSpPr>
              <p:cNvPr id="8244" name="TextBox 41"/>
              <p:cNvSpPr txBox="1">
                <a:spLocks noChangeArrowheads="1"/>
              </p:cNvSpPr>
              <p:nvPr/>
            </p:nvSpPr>
            <p:spPr bwMode="auto">
              <a:xfrm>
                <a:off x="5364088" y="2924944"/>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10</a:t>
                </a:r>
                <a:endParaRPr lang="en-IN">
                  <a:solidFill>
                    <a:prstClr val="black"/>
                  </a:solidFill>
                  <a:latin typeface="Calibri" pitchFamily="34" charset="0"/>
                  <a:cs typeface="Arial" pitchFamily="34" charset="0"/>
                </a:endParaRPr>
              </a:p>
            </p:txBody>
          </p:sp>
          <p:sp>
            <p:nvSpPr>
              <p:cNvPr id="8245" name="TextBox 42"/>
              <p:cNvSpPr txBox="1">
                <a:spLocks noChangeArrowheads="1"/>
              </p:cNvSpPr>
              <p:nvPr/>
            </p:nvSpPr>
            <p:spPr bwMode="auto">
              <a:xfrm>
                <a:off x="6588224" y="2924944"/>
                <a:ext cx="1008112"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11</a:t>
                </a:r>
                <a:endParaRPr lang="en-IN">
                  <a:solidFill>
                    <a:prstClr val="black"/>
                  </a:solidFill>
                  <a:latin typeface="Calibri" pitchFamily="34" charset="0"/>
                  <a:cs typeface="Arial" pitchFamily="34" charset="0"/>
                </a:endParaRPr>
              </a:p>
            </p:txBody>
          </p:sp>
          <p:sp>
            <p:nvSpPr>
              <p:cNvPr id="8246" name="TextBox 43"/>
              <p:cNvSpPr txBox="1">
                <a:spLocks noChangeArrowheads="1"/>
              </p:cNvSpPr>
              <p:nvPr/>
            </p:nvSpPr>
            <p:spPr bwMode="auto">
              <a:xfrm>
                <a:off x="6588224" y="3501008"/>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15</a:t>
                </a:r>
                <a:endParaRPr lang="en-IN">
                  <a:solidFill>
                    <a:prstClr val="black"/>
                  </a:solidFill>
                  <a:latin typeface="Calibri" pitchFamily="34" charset="0"/>
                  <a:cs typeface="Arial" pitchFamily="34" charset="0"/>
                </a:endParaRPr>
              </a:p>
            </p:txBody>
          </p:sp>
          <p:sp>
            <p:nvSpPr>
              <p:cNvPr id="8247" name="TextBox 44"/>
              <p:cNvSpPr txBox="1">
                <a:spLocks noChangeArrowheads="1"/>
              </p:cNvSpPr>
              <p:nvPr/>
            </p:nvSpPr>
            <p:spPr bwMode="auto">
              <a:xfrm>
                <a:off x="6588224" y="4149080"/>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19</a:t>
                </a:r>
                <a:endParaRPr lang="en-IN">
                  <a:solidFill>
                    <a:prstClr val="black"/>
                  </a:solidFill>
                  <a:latin typeface="Calibri" pitchFamily="34" charset="0"/>
                  <a:cs typeface="Arial" pitchFamily="34" charset="0"/>
                </a:endParaRPr>
              </a:p>
            </p:txBody>
          </p:sp>
          <p:sp>
            <p:nvSpPr>
              <p:cNvPr id="8248" name="TextBox 45"/>
              <p:cNvSpPr txBox="1">
                <a:spLocks noChangeArrowheads="1"/>
              </p:cNvSpPr>
              <p:nvPr/>
            </p:nvSpPr>
            <p:spPr bwMode="auto">
              <a:xfrm>
                <a:off x="4067944" y="3573016"/>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13</a:t>
                </a:r>
                <a:endParaRPr lang="en-IN">
                  <a:solidFill>
                    <a:prstClr val="black"/>
                  </a:solidFill>
                  <a:latin typeface="Calibri" pitchFamily="34" charset="0"/>
                  <a:cs typeface="Arial" pitchFamily="34" charset="0"/>
                </a:endParaRPr>
              </a:p>
            </p:txBody>
          </p:sp>
          <p:sp>
            <p:nvSpPr>
              <p:cNvPr id="8249" name="TextBox 46"/>
              <p:cNvSpPr txBox="1">
                <a:spLocks noChangeArrowheads="1"/>
              </p:cNvSpPr>
              <p:nvPr/>
            </p:nvSpPr>
            <p:spPr bwMode="auto">
              <a:xfrm>
                <a:off x="4067944" y="2924944"/>
                <a:ext cx="77258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9</a:t>
                </a:r>
                <a:endParaRPr lang="en-IN">
                  <a:solidFill>
                    <a:prstClr val="black"/>
                  </a:solidFill>
                  <a:latin typeface="Calibri" pitchFamily="34" charset="0"/>
                  <a:cs typeface="Arial" pitchFamily="34" charset="0"/>
                </a:endParaRPr>
              </a:p>
            </p:txBody>
          </p:sp>
          <p:sp>
            <p:nvSpPr>
              <p:cNvPr id="8250" name="TextBox 47"/>
              <p:cNvSpPr txBox="1">
                <a:spLocks noChangeArrowheads="1"/>
              </p:cNvSpPr>
              <p:nvPr/>
            </p:nvSpPr>
            <p:spPr bwMode="auto">
              <a:xfrm>
                <a:off x="5364088" y="3501008"/>
                <a:ext cx="936104"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Byte 14</a:t>
                </a:r>
                <a:endParaRPr lang="en-IN">
                  <a:solidFill>
                    <a:prstClr val="black"/>
                  </a:solidFill>
                  <a:latin typeface="Calibri" pitchFamily="34" charset="0"/>
                  <a:cs typeface="Arial" pitchFamily="34" charset="0"/>
                </a:endParaRPr>
              </a:p>
            </p:txBody>
          </p:sp>
          <p:sp>
            <p:nvSpPr>
              <p:cNvPr id="8251" name="TextBox 49"/>
              <p:cNvSpPr txBox="1">
                <a:spLocks noChangeArrowheads="1"/>
              </p:cNvSpPr>
              <p:nvPr/>
            </p:nvSpPr>
            <p:spPr bwMode="auto">
              <a:xfrm>
                <a:off x="1187624" y="1700808"/>
                <a:ext cx="792088"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0</a:t>
                </a:r>
                <a:endParaRPr lang="en-IN">
                  <a:solidFill>
                    <a:prstClr val="black"/>
                  </a:solidFill>
                  <a:latin typeface="Calibri" pitchFamily="34" charset="0"/>
                  <a:cs typeface="Arial" pitchFamily="34" charset="0"/>
                </a:endParaRPr>
              </a:p>
            </p:txBody>
          </p:sp>
          <p:sp>
            <p:nvSpPr>
              <p:cNvPr id="8252" name="TextBox 50"/>
              <p:cNvSpPr txBox="1">
                <a:spLocks noChangeArrowheads="1"/>
              </p:cNvSpPr>
              <p:nvPr/>
            </p:nvSpPr>
            <p:spPr bwMode="auto">
              <a:xfrm>
                <a:off x="1187624" y="2276872"/>
                <a:ext cx="792088"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4</a:t>
                </a:r>
                <a:endParaRPr lang="en-IN">
                  <a:solidFill>
                    <a:prstClr val="black"/>
                  </a:solidFill>
                  <a:latin typeface="Calibri" pitchFamily="34" charset="0"/>
                  <a:cs typeface="Arial" pitchFamily="34" charset="0"/>
                </a:endParaRPr>
              </a:p>
            </p:txBody>
          </p:sp>
          <p:sp>
            <p:nvSpPr>
              <p:cNvPr id="8253" name="TextBox 51"/>
              <p:cNvSpPr txBox="1">
                <a:spLocks noChangeArrowheads="1"/>
              </p:cNvSpPr>
              <p:nvPr/>
            </p:nvSpPr>
            <p:spPr bwMode="auto">
              <a:xfrm>
                <a:off x="1115616" y="3573016"/>
                <a:ext cx="792088"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12</a:t>
                </a:r>
                <a:endParaRPr lang="en-IN">
                  <a:solidFill>
                    <a:prstClr val="black"/>
                  </a:solidFill>
                  <a:latin typeface="Calibri" pitchFamily="34" charset="0"/>
                  <a:cs typeface="Arial" pitchFamily="34" charset="0"/>
                </a:endParaRPr>
              </a:p>
            </p:txBody>
          </p:sp>
          <p:sp>
            <p:nvSpPr>
              <p:cNvPr id="8254" name="TextBox 52"/>
              <p:cNvSpPr txBox="1">
                <a:spLocks noChangeArrowheads="1"/>
              </p:cNvSpPr>
              <p:nvPr/>
            </p:nvSpPr>
            <p:spPr bwMode="auto">
              <a:xfrm>
                <a:off x="1187624" y="2996952"/>
                <a:ext cx="792088"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8</a:t>
                </a:r>
                <a:endParaRPr lang="en-IN">
                  <a:solidFill>
                    <a:prstClr val="black"/>
                  </a:solidFill>
                  <a:latin typeface="Calibri" pitchFamily="34" charset="0"/>
                  <a:cs typeface="Arial" pitchFamily="34" charset="0"/>
                </a:endParaRPr>
              </a:p>
            </p:txBody>
          </p:sp>
          <p:sp>
            <p:nvSpPr>
              <p:cNvPr id="8255" name="TextBox 53"/>
              <p:cNvSpPr txBox="1">
                <a:spLocks noChangeArrowheads="1"/>
              </p:cNvSpPr>
              <p:nvPr/>
            </p:nvSpPr>
            <p:spPr bwMode="auto">
              <a:xfrm>
                <a:off x="1115616" y="4221088"/>
                <a:ext cx="792088" cy="369332"/>
              </a:xfrm>
              <a:prstGeom prst="rect">
                <a:avLst/>
              </a:prstGeom>
              <a:noFill/>
              <a:ln w="9525">
                <a:noFill/>
                <a:miter lim="800000"/>
                <a:headEnd/>
                <a:tailEnd/>
              </a:ln>
            </p:spPr>
            <p:txBody>
              <a:bodyPr>
                <a:spAutoFit/>
              </a:bodyPr>
              <a:lstStyle/>
              <a:p>
                <a:r>
                  <a:rPr lang="en-US">
                    <a:solidFill>
                      <a:prstClr val="black"/>
                    </a:solidFill>
                    <a:latin typeface="Calibri" pitchFamily="34" charset="0"/>
                    <a:cs typeface="Arial" pitchFamily="34" charset="0"/>
                  </a:rPr>
                  <a:t>16</a:t>
                </a:r>
                <a:endParaRPr lang="en-IN">
                  <a:solidFill>
                    <a:prstClr val="black"/>
                  </a:solidFill>
                  <a:latin typeface="Calibri" pitchFamily="34" charset="0"/>
                  <a:cs typeface="Arial" pitchFamily="34" charset="0"/>
                </a:endParaRPr>
              </a:p>
            </p:txBody>
          </p:sp>
        </p:grpSp>
        <p:sp>
          <p:nvSpPr>
            <p:cNvPr id="8225" name="TextBox 57"/>
            <p:cNvSpPr txBox="1">
              <a:spLocks noChangeArrowheads="1"/>
            </p:cNvSpPr>
            <p:nvPr/>
          </p:nvSpPr>
          <p:spPr bwMode="auto">
            <a:xfrm>
              <a:off x="323528" y="2852936"/>
              <a:ext cx="698268" cy="369332"/>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2</a:t>
              </a:r>
              <a:endParaRPr lang="en-IN">
                <a:solidFill>
                  <a:prstClr val="black"/>
                </a:solidFill>
                <a:latin typeface="Calibri" pitchFamily="34" charset="0"/>
                <a:cs typeface="Arial" pitchFamily="34" charset="0"/>
              </a:endParaRPr>
            </a:p>
          </p:txBody>
        </p:sp>
        <p:sp>
          <p:nvSpPr>
            <p:cNvPr id="8226" name="TextBox 58"/>
            <p:cNvSpPr txBox="1">
              <a:spLocks noChangeArrowheads="1"/>
            </p:cNvSpPr>
            <p:nvPr/>
          </p:nvSpPr>
          <p:spPr bwMode="auto">
            <a:xfrm>
              <a:off x="323528" y="2276872"/>
              <a:ext cx="698268" cy="369332"/>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1</a:t>
              </a:r>
              <a:endParaRPr lang="en-IN">
                <a:solidFill>
                  <a:prstClr val="black"/>
                </a:solidFill>
                <a:latin typeface="Calibri" pitchFamily="34" charset="0"/>
                <a:cs typeface="Arial" pitchFamily="34" charset="0"/>
              </a:endParaRPr>
            </a:p>
          </p:txBody>
        </p:sp>
        <p:sp>
          <p:nvSpPr>
            <p:cNvPr id="8227" name="TextBox 60"/>
            <p:cNvSpPr txBox="1">
              <a:spLocks noChangeArrowheads="1"/>
            </p:cNvSpPr>
            <p:nvPr/>
          </p:nvSpPr>
          <p:spPr bwMode="auto">
            <a:xfrm>
              <a:off x="323528" y="4149080"/>
              <a:ext cx="698268" cy="369332"/>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4</a:t>
              </a:r>
              <a:endParaRPr lang="en-IN">
                <a:solidFill>
                  <a:prstClr val="black"/>
                </a:solidFill>
                <a:latin typeface="Calibri" pitchFamily="34" charset="0"/>
                <a:cs typeface="Arial" pitchFamily="34" charset="0"/>
              </a:endParaRPr>
            </a:p>
          </p:txBody>
        </p:sp>
        <p:sp>
          <p:nvSpPr>
            <p:cNvPr id="8228" name="TextBox 61"/>
            <p:cNvSpPr txBox="1">
              <a:spLocks noChangeArrowheads="1"/>
            </p:cNvSpPr>
            <p:nvPr/>
          </p:nvSpPr>
          <p:spPr bwMode="auto">
            <a:xfrm>
              <a:off x="323528" y="3573016"/>
              <a:ext cx="698268" cy="369332"/>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3</a:t>
              </a:r>
              <a:endParaRPr lang="en-IN">
                <a:solidFill>
                  <a:prstClr val="black"/>
                </a:solidFill>
                <a:latin typeface="Calibri" pitchFamily="34" charset="0"/>
                <a:cs typeface="Arial" pitchFamily="34" charset="0"/>
              </a:endParaRPr>
            </a:p>
          </p:txBody>
        </p:sp>
        <p:sp>
          <p:nvSpPr>
            <p:cNvPr id="8229" name="TextBox 62"/>
            <p:cNvSpPr txBox="1">
              <a:spLocks noChangeArrowheads="1"/>
            </p:cNvSpPr>
            <p:nvPr/>
          </p:nvSpPr>
          <p:spPr bwMode="auto">
            <a:xfrm>
              <a:off x="323528" y="4797152"/>
              <a:ext cx="698268" cy="369332"/>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5</a:t>
              </a:r>
              <a:endParaRPr lang="en-IN">
                <a:solidFill>
                  <a:prstClr val="black"/>
                </a:solidFill>
                <a:latin typeface="Calibri" pitchFamily="34" charset="0"/>
                <a:cs typeface="Arial" pitchFamily="34" charset="0"/>
              </a:endParaRPr>
            </a:p>
          </p:txBody>
        </p:sp>
      </p:grpSp>
      <p:cxnSp>
        <p:nvCxnSpPr>
          <p:cNvPr id="65" name="Straight Arrow Connector 64"/>
          <p:cNvCxnSpPr/>
          <p:nvPr/>
        </p:nvCxnSpPr>
        <p:spPr>
          <a:xfrm rot="5400000">
            <a:off x="1547812" y="1411288"/>
            <a:ext cx="1008063"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nvGrpSpPr>
          <p:cNvPr id="9" name="Group 67"/>
          <p:cNvGrpSpPr>
            <a:grpSpLocks/>
          </p:cNvGrpSpPr>
          <p:nvPr/>
        </p:nvGrpSpPr>
        <p:grpSpPr bwMode="auto">
          <a:xfrm>
            <a:off x="684213" y="5157788"/>
            <a:ext cx="8253412" cy="1262062"/>
            <a:chOff x="509588" y="2328863"/>
            <a:chExt cx="8253412" cy="1262062"/>
          </a:xfrm>
        </p:grpSpPr>
        <p:sp>
          <p:nvSpPr>
            <p:cNvPr id="8205" name="Rectangle 23"/>
            <p:cNvSpPr>
              <a:spLocks noChangeArrowheads="1"/>
            </p:cNvSpPr>
            <p:nvPr/>
          </p:nvSpPr>
          <p:spPr bwMode="gray">
            <a:xfrm>
              <a:off x="3328988" y="2328863"/>
              <a:ext cx="2743200" cy="914400"/>
            </a:xfrm>
            <a:prstGeom prst="rect">
              <a:avLst/>
            </a:prstGeom>
            <a:solidFill>
              <a:schemeClr val="folHlink"/>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8206" name="Rectangle 24"/>
            <p:cNvSpPr>
              <a:spLocks noChangeArrowheads="1"/>
            </p:cNvSpPr>
            <p:nvPr/>
          </p:nvSpPr>
          <p:spPr bwMode="gray">
            <a:xfrm>
              <a:off x="6224588" y="2328863"/>
              <a:ext cx="2514600" cy="901700"/>
            </a:xfrm>
            <a:prstGeom prst="rect">
              <a:avLst/>
            </a:prstGeom>
            <a:solidFill>
              <a:schemeClr val="tx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8207" name="Rectangle 25"/>
            <p:cNvSpPr>
              <a:spLocks noChangeArrowheads="1"/>
            </p:cNvSpPr>
            <p:nvPr/>
          </p:nvSpPr>
          <p:spPr bwMode="gray">
            <a:xfrm>
              <a:off x="4743450" y="2898775"/>
              <a:ext cx="12954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 Select</a:t>
              </a:r>
            </a:p>
          </p:txBody>
        </p:sp>
        <p:sp>
          <p:nvSpPr>
            <p:cNvPr id="8208" name="Rectangle 26"/>
            <p:cNvSpPr>
              <a:spLocks noChangeArrowheads="1"/>
            </p:cNvSpPr>
            <p:nvPr/>
          </p:nvSpPr>
          <p:spPr bwMode="gray">
            <a:xfrm>
              <a:off x="6224588" y="2527300"/>
              <a:ext cx="617537" cy="476250"/>
            </a:xfrm>
            <a:prstGeom prst="rect">
              <a:avLst/>
            </a:prstGeom>
            <a:noFill/>
            <a:ln w="9525">
              <a:noFill/>
              <a:miter lim="800000"/>
              <a:headEnd/>
              <a:tailEnd/>
            </a:ln>
          </p:spPr>
          <p:txBody>
            <a:bodyPr wrap="none"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Read</a:t>
              </a:r>
            </a:p>
          </p:txBody>
        </p:sp>
        <p:sp>
          <p:nvSpPr>
            <p:cNvPr id="8209" name="Rectangle 27"/>
            <p:cNvSpPr>
              <a:spLocks noChangeArrowheads="1"/>
            </p:cNvSpPr>
            <p:nvPr/>
          </p:nvSpPr>
          <p:spPr bwMode="gray">
            <a:xfrm>
              <a:off x="6781800" y="2622550"/>
              <a:ext cx="7620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Shift</a:t>
              </a:r>
            </a:p>
          </p:txBody>
        </p:sp>
        <p:sp>
          <p:nvSpPr>
            <p:cNvPr id="8210" name="Rectangle 28"/>
            <p:cNvSpPr>
              <a:spLocks noChangeArrowheads="1"/>
            </p:cNvSpPr>
            <p:nvPr/>
          </p:nvSpPr>
          <p:spPr bwMode="gray">
            <a:xfrm>
              <a:off x="7467600" y="2622550"/>
              <a:ext cx="6858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ALU</a:t>
              </a:r>
            </a:p>
          </p:txBody>
        </p:sp>
        <p:sp>
          <p:nvSpPr>
            <p:cNvPr id="8211" name="Rectangle 29"/>
            <p:cNvSpPr>
              <a:spLocks noChangeArrowheads="1"/>
            </p:cNvSpPr>
            <p:nvPr/>
          </p:nvSpPr>
          <p:spPr bwMode="gray">
            <a:xfrm>
              <a:off x="8105775" y="2527300"/>
              <a:ext cx="657225"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Write</a:t>
              </a:r>
            </a:p>
          </p:txBody>
        </p:sp>
        <p:sp>
          <p:nvSpPr>
            <p:cNvPr id="8212" name="Line 30"/>
            <p:cNvSpPr>
              <a:spLocks noChangeShapeType="1"/>
            </p:cNvSpPr>
            <p:nvPr/>
          </p:nvSpPr>
          <p:spPr bwMode="gray">
            <a:xfrm>
              <a:off x="68341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8213" name="Line 31"/>
            <p:cNvSpPr>
              <a:spLocks noChangeShapeType="1"/>
            </p:cNvSpPr>
            <p:nvPr/>
          </p:nvSpPr>
          <p:spPr bwMode="gray">
            <a:xfrm>
              <a:off x="75199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8214" name="Line 32"/>
            <p:cNvSpPr>
              <a:spLocks noChangeShapeType="1"/>
            </p:cNvSpPr>
            <p:nvPr/>
          </p:nvSpPr>
          <p:spPr bwMode="gray">
            <a:xfrm>
              <a:off x="81295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8215" name="Rectangle 33"/>
            <p:cNvSpPr>
              <a:spLocks noChangeArrowheads="1"/>
            </p:cNvSpPr>
            <p:nvPr/>
          </p:nvSpPr>
          <p:spPr bwMode="gray">
            <a:xfrm>
              <a:off x="3352800" y="2576513"/>
              <a:ext cx="1371600"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Thumb</a:t>
              </a:r>
              <a:r>
                <a:rPr lang="en-US" sz="1400" b="1">
                  <a:solidFill>
                    <a:prstClr val="white"/>
                  </a:solidFill>
                  <a:latin typeface="Symbol" pitchFamily="18" charset="2"/>
                  <a:cs typeface="Arial" pitchFamily="34" charset="0"/>
                </a:rPr>
                <a:t>®</a:t>
              </a:r>
              <a:r>
                <a:rPr lang="en-US" sz="1400" b="1">
                  <a:solidFill>
                    <a:prstClr val="white"/>
                  </a:solidFill>
                  <a:latin typeface="Calibri" pitchFamily="34" charset="0"/>
                  <a:cs typeface="Arial" pitchFamily="34" charset="0"/>
                </a:rPr>
                <a:t>ARM</a:t>
              </a:r>
              <a:br>
                <a:rPr lang="en-US" sz="1400" b="1">
                  <a:solidFill>
                    <a:prstClr val="white"/>
                  </a:solidFill>
                  <a:latin typeface="Calibri" pitchFamily="34" charset="0"/>
                  <a:cs typeface="Arial" pitchFamily="34" charset="0"/>
                </a:rPr>
              </a:br>
              <a:r>
                <a:rPr lang="en-US" sz="1400" b="1">
                  <a:solidFill>
                    <a:prstClr val="white"/>
                  </a:solidFill>
                  <a:latin typeface="Calibri" pitchFamily="34" charset="0"/>
                  <a:cs typeface="Arial" pitchFamily="34" charset="0"/>
                </a:rPr>
                <a:t>decompress</a:t>
              </a:r>
            </a:p>
          </p:txBody>
        </p:sp>
        <p:sp>
          <p:nvSpPr>
            <p:cNvPr id="8216" name="Rectangle 34"/>
            <p:cNvSpPr>
              <a:spLocks noChangeArrowheads="1"/>
            </p:cNvSpPr>
            <p:nvPr/>
          </p:nvSpPr>
          <p:spPr bwMode="gray">
            <a:xfrm>
              <a:off x="4711700" y="2422525"/>
              <a:ext cx="1363663"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ARM decode</a:t>
              </a:r>
            </a:p>
          </p:txBody>
        </p:sp>
        <p:sp>
          <p:nvSpPr>
            <p:cNvPr id="8217" name="Rectangle 35"/>
            <p:cNvSpPr>
              <a:spLocks noChangeArrowheads="1"/>
            </p:cNvSpPr>
            <p:nvPr/>
          </p:nvSpPr>
          <p:spPr bwMode="gray">
            <a:xfrm>
              <a:off x="509588" y="2328863"/>
              <a:ext cx="2667000" cy="914400"/>
            </a:xfrm>
            <a:prstGeom prst="rect">
              <a:avLst/>
            </a:prstGeom>
            <a:solidFill>
              <a:schemeClr val="bg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8218" name="Rectangle 36"/>
            <p:cNvSpPr>
              <a:spLocks noChangeArrowheads="1"/>
            </p:cNvSpPr>
            <p:nvPr/>
          </p:nvSpPr>
          <p:spPr bwMode="gray">
            <a:xfrm>
              <a:off x="755576" y="2564904"/>
              <a:ext cx="2590800" cy="286874"/>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black"/>
                  </a:solidFill>
                  <a:latin typeface="Calibri" pitchFamily="34" charset="0"/>
                  <a:cs typeface="Arial" pitchFamily="34" charset="0"/>
                </a:rPr>
                <a:t>Instruction   Fetch</a:t>
              </a:r>
            </a:p>
          </p:txBody>
        </p:sp>
        <p:sp>
          <p:nvSpPr>
            <p:cNvPr id="8219" name="Rectangle 37"/>
            <p:cNvSpPr>
              <a:spLocks noChangeArrowheads="1"/>
            </p:cNvSpPr>
            <p:nvPr/>
          </p:nvSpPr>
          <p:spPr bwMode="gray">
            <a:xfrm>
              <a:off x="1270000" y="3278188"/>
              <a:ext cx="858838"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FETCH</a:t>
              </a:r>
            </a:p>
          </p:txBody>
        </p:sp>
        <p:sp>
          <p:nvSpPr>
            <p:cNvPr id="8220" name="Rectangle 38"/>
            <p:cNvSpPr>
              <a:spLocks noChangeArrowheads="1"/>
            </p:cNvSpPr>
            <p:nvPr/>
          </p:nvSpPr>
          <p:spPr bwMode="gray">
            <a:xfrm>
              <a:off x="4225925" y="3278188"/>
              <a:ext cx="10509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DECODE</a:t>
              </a:r>
            </a:p>
          </p:txBody>
        </p:sp>
        <p:sp>
          <p:nvSpPr>
            <p:cNvPr id="8221" name="Rectangle 39"/>
            <p:cNvSpPr>
              <a:spLocks noChangeArrowheads="1"/>
            </p:cNvSpPr>
            <p:nvPr/>
          </p:nvSpPr>
          <p:spPr bwMode="gray">
            <a:xfrm>
              <a:off x="6961188" y="3278188"/>
              <a:ext cx="11398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EXECUTE</a:t>
              </a:r>
            </a:p>
          </p:txBody>
        </p:sp>
        <p:sp>
          <p:nvSpPr>
            <p:cNvPr id="8222" name="Line 41"/>
            <p:cNvSpPr>
              <a:spLocks noChangeShapeType="1"/>
            </p:cNvSpPr>
            <p:nvPr/>
          </p:nvSpPr>
          <p:spPr bwMode="gray">
            <a:xfrm>
              <a:off x="4711700" y="2786063"/>
              <a:ext cx="1360488" cy="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8223" name="Line 42"/>
            <p:cNvSpPr>
              <a:spLocks noChangeShapeType="1"/>
            </p:cNvSpPr>
            <p:nvPr/>
          </p:nvSpPr>
          <p:spPr bwMode="gray">
            <a:xfrm>
              <a:off x="4711700" y="2328863"/>
              <a:ext cx="0" cy="89535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grpSp>
      <p:sp>
        <p:nvSpPr>
          <p:cNvPr id="8202" name="TextBox 87"/>
          <p:cNvSpPr txBox="1">
            <a:spLocks noChangeArrowheads="1"/>
          </p:cNvSpPr>
          <p:nvPr/>
        </p:nvSpPr>
        <p:spPr bwMode="auto">
          <a:xfrm>
            <a:off x="7308850" y="4724400"/>
            <a:ext cx="698500" cy="314325"/>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1</a:t>
            </a:r>
            <a:endParaRPr lang="en-IN">
              <a:solidFill>
                <a:prstClr val="black"/>
              </a:solidFill>
              <a:latin typeface="Calibri" pitchFamily="34" charset="0"/>
              <a:cs typeface="Arial" pitchFamily="34" charset="0"/>
            </a:endParaRPr>
          </a:p>
        </p:txBody>
      </p:sp>
      <p:sp>
        <p:nvSpPr>
          <p:cNvPr id="8203" name="TextBox 88"/>
          <p:cNvSpPr txBox="1">
            <a:spLocks noChangeArrowheads="1"/>
          </p:cNvSpPr>
          <p:nvPr/>
        </p:nvSpPr>
        <p:spPr bwMode="auto">
          <a:xfrm>
            <a:off x="1547813" y="4724400"/>
            <a:ext cx="698500" cy="369888"/>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3</a:t>
            </a:r>
            <a:endParaRPr lang="en-IN">
              <a:solidFill>
                <a:prstClr val="black"/>
              </a:solidFill>
              <a:latin typeface="Calibri" pitchFamily="34" charset="0"/>
              <a:cs typeface="Arial" pitchFamily="34" charset="0"/>
            </a:endParaRPr>
          </a:p>
        </p:txBody>
      </p:sp>
      <p:sp>
        <p:nvSpPr>
          <p:cNvPr id="8204" name="TextBox 89"/>
          <p:cNvSpPr txBox="1">
            <a:spLocks noChangeArrowheads="1"/>
          </p:cNvSpPr>
          <p:nvPr/>
        </p:nvSpPr>
        <p:spPr bwMode="auto">
          <a:xfrm>
            <a:off x="4500563" y="4724400"/>
            <a:ext cx="696912" cy="314325"/>
          </a:xfrm>
          <a:prstGeom prst="rect">
            <a:avLst/>
          </a:prstGeom>
          <a:noFill/>
          <a:ln w="9525">
            <a:noFill/>
            <a:miter lim="800000"/>
            <a:headEnd/>
            <a:tailEnd/>
          </a:ln>
        </p:spPr>
        <p:txBody>
          <a:bodyPr wrap="none">
            <a:spAutoFit/>
          </a:bodyPr>
          <a:lstStyle/>
          <a:p>
            <a:r>
              <a:rPr lang="en-US">
                <a:solidFill>
                  <a:prstClr val="black"/>
                </a:solidFill>
                <a:latin typeface="Calibri" pitchFamily="34" charset="0"/>
                <a:cs typeface="Arial" pitchFamily="34" charset="0"/>
              </a:rPr>
              <a:t>Inst 2</a:t>
            </a:r>
            <a:endParaRPr lang="en-IN">
              <a:solidFill>
                <a:prstClr val="black"/>
              </a:solidFill>
              <a:latin typeface="Calibri"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9588" y="0"/>
            <a:ext cx="8602662" cy="839788"/>
          </a:xfrm>
        </p:spPr>
        <p:txBody>
          <a:bodyPr lIns="92075" tIns="46038" rIns="92075" bIns="46038"/>
          <a:lstStyle/>
          <a:p>
            <a:pPr algn="l" eaLnBrk="1" hangingPunct="1"/>
            <a:r>
              <a:rPr lang="en-US" sz="3200" smtClean="0">
                <a:solidFill>
                  <a:schemeClr val="accent1"/>
                </a:solidFill>
              </a:rPr>
              <a:t>Concept of a Program Counter (PC)</a:t>
            </a:r>
          </a:p>
        </p:txBody>
      </p:sp>
      <p:grpSp>
        <p:nvGrpSpPr>
          <p:cNvPr id="2" name="Group 43"/>
          <p:cNvGrpSpPr>
            <a:grpSpLocks/>
          </p:cNvGrpSpPr>
          <p:nvPr/>
        </p:nvGrpSpPr>
        <p:grpSpPr bwMode="auto">
          <a:xfrm>
            <a:off x="684213" y="3716338"/>
            <a:ext cx="8253412" cy="1262062"/>
            <a:chOff x="509588" y="2328863"/>
            <a:chExt cx="8253412" cy="1262062"/>
          </a:xfrm>
        </p:grpSpPr>
        <p:sp>
          <p:nvSpPr>
            <p:cNvPr id="7181" name="Rectangle 23"/>
            <p:cNvSpPr>
              <a:spLocks noChangeArrowheads="1"/>
            </p:cNvSpPr>
            <p:nvPr/>
          </p:nvSpPr>
          <p:spPr bwMode="gray">
            <a:xfrm>
              <a:off x="3328988" y="2328863"/>
              <a:ext cx="2743200" cy="914400"/>
            </a:xfrm>
            <a:prstGeom prst="rect">
              <a:avLst/>
            </a:prstGeom>
            <a:solidFill>
              <a:schemeClr val="folHlink"/>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7182" name="Rectangle 24"/>
            <p:cNvSpPr>
              <a:spLocks noChangeArrowheads="1"/>
            </p:cNvSpPr>
            <p:nvPr/>
          </p:nvSpPr>
          <p:spPr bwMode="gray">
            <a:xfrm>
              <a:off x="6224588" y="2328863"/>
              <a:ext cx="2514600" cy="901700"/>
            </a:xfrm>
            <a:prstGeom prst="rect">
              <a:avLst/>
            </a:prstGeom>
            <a:solidFill>
              <a:schemeClr val="tx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7183" name="Rectangle 25"/>
            <p:cNvSpPr>
              <a:spLocks noChangeArrowheads="1"/>
            </p:cNvSpPr>
            <p:nvPr/>
          </p:nvSpPr>
          <p:spPr bwMode="gray">
            <a:xfrm>
              <a:off x="4743450" y="2898775"/>
              <a:ext cx="12954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 Select</a:t>
              </a:r>
            </a:p>
          </p:txBody>
        </p:sp>
        <p:sp>
          <p:nvSpPr>
            <p:cNvPr id="7184" name="Rectangle 26"/>
            <p:cNvSpPr>
              <a:spLocks noChangeArrowheads="1"/>
            </p:cNvSpPr>
            <p:nvPr/>
          </p:nvSpPr>
          <p:spPr bwMode="gray">
            <a:xfrm>
              <a:off x="6224588" y="2527300"/>
              <a:ext cx="617537" cy="476250"/>
            </a:xfrm>
            <a:prstGeom prst="rect">
              <a:avLst/>
            </a:prstGeom>
            <a:noFill/>
            <a:ln w="9525">
              <a:noFill/>
              <a:miter lim="800000"/>
              <a:headEnd/>
              <a:tailEnd/>
            </a:ln>
          </p:spPr>
          <p:txBody>
            <a:bodyPr wrap="none"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Read</a:t>
              </a:r>
            </a:p>
          </p:txBody>
        </p:sp>
        <p:sp>
          <p:nvSpPr>
            <p:cNvPr id="7185" name="Rectangle 27"/>
            <p:cNvSpPr>
              <a:spLocks noChangeArrowheads="1"/>
            </p:cNvSpPr>
            <p:nvPr/>
          </p:nvSpPr>
          <p:spPr bwMode="gray">
            <a:xfrm>
              <a:off x="6781800" y="2622550"/>
              <a:ext cx="7620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Shift</a:t>
              </a:r>
            </a:p>
          </p:txBody>
        </p:sp>
        <p:sp>
          <p:nvSpPr>
            <p:cNvPr id="7186" name="Rectangle 28"/>
            <p:cNvSpPr>
              <a:spLocks noChangeArrowheads="1"/>
            </p:cNvSpPr>
            <p:nvPr/>
          </p:nvSpPr>
          <p:spPr bwMode="gray">
            <a:xfrm>
              <a:off x="7467600" y="2622550"/>
              <a:ext cx="6858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ALU</a:t>
              </a:r>
            </a:p>
          </p:txBody>
        </p:sp>
        <p:sp>
          <p:nvSpPr>
            <p:cNvPr id="7187" name="Rectangle 29"/>
            <p:cNvSpPr>
              <a:spLocks noChangeArrowheads="1"/>
            </p:cNvSpPr>
            <p:nvPr/>
          </p:nvSpPr>
          <p:spPr bwMode="gray">
            <a:xfrm>
              <a:off x="8105775" y="2527300"/>
              <a:ext cx="657225"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Reg</a:t>
              </a:r>
            </a:p>
            <a:p>
              <a:pPr>
                <a:lnSpc>
                  <a:spcPct val="90000"/>
                </a:lnSpc>
              </a:pPr>
              <a:r>
                <a:rPr lang="en-US" sz="1400" b="1">
                  <a:solidFill>
                    <a:prstClr val="white"/>
                  </a:solidFill>
                  <a:latin typeface="Calibri" pitchFamily="34" charset="0"/>
                  <a:cs typeface="Arial" pitchFamily="34" charset="0"/>
                </a:rPr>
                <a:t>Write</a:t>
              </a:r>
            </a:p>
          </p:txBody>
        </p:sp>
        <p:sp>
          <p:nvSpPr>
            <p:cNvPr id="7188" name="Line 30"/>
            <p:cNvSpPr>
              <a:spLocks noChangeShapeType="1"/>
            </p:cNvSpPr>
            <p:nvPr/>
          </p:nvSpPr>
          <p:spPr bwMode="gray">
            <a:xfrm>
              <a:off x="68341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7189" name="Line 31"/>
            <p:cNvSpPr>
              <a:spLocks noChangeShapeType="1"/>
            </p:cNvSpPr>
            <p:nvPr/>
          </p:nvSpPr>
          <p:spPr bwMode="gray">
            <a:xfrm>
              <a:off x="75199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7190" name="Line 32"/>
            <p:cNvSpPr>
              <a:spLocks noChangeShapeType="1"/>
            </p:cNvSpPr>
            <p:nvPr/>
          </p:nvSpPr>
          <p:spPr bwMode="gray">
            <a:xfrm>
              <a:off x="8129588" y="2328863"/>
              <a:ext cx="0" cy="91440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7191" name="Rectangle 33"/>
            <p:cNvSpPr>
              <a:spLocks noChangeArrowheads="1"/>
            </p:cNvSpPr>
            <p:nvPr/>
          </p:nvSpPr>
          <p:spPr bwMode="gray">
            <a:xfrm>
              <a:off x="3352800" y="2576513"/>
              <a:ext cx="1371600" cy="476250"/>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Thumb</a:t>
              </a:r>
              <a:r>
                <a:rPr lang="en-US" sz="1400" b="1">
                  <a:solidFill>
                    <a:prstClr val="white"/>
                  </a:solidFill>
                  <a:latin typeface="Symbol" pitchFamily="18" charset="2"/>
                  <a:cs typeface="Arial" pitchFamily="34" charset="0"/>
                </a:rPr>
                <a:t>®</a:t>
              </a:r>
              <a:r>
                <a:rPr lang="en-US" sz="1400" b="1">
                  <a:solidFill>
                    <a:prstClr val="white"/>
                  </a:solidFill>
                  <a:latin typeface="Calibri" pitchFamily="34" charset="0"/>
                  <a:cs typeface="Arial" pitchFamily="34" charset="0"/>
                </a:rPr>
                <a:t>ARM</a:t>
              </a:r>
              <a:br>
                <a:rPr lang="en-US" sz="1400" b="1">
                  <a:solidFill>
                    <a:prstClr val="white"/>
                  </a:solidFill>
                  <a:latin typeface="Calibri" pitchFamily="34" charset="0"/>
                  <a:cs typeface="Arial" pitchFamily="34" charset="0"/>
                </a:rPr>
              </a:br>
              <a:r>
                <a:rPr lang="en-US" sz="1400" b="1">
                  <a:solidFill>
                    <a:prstClr val="white"/>
                  </a:solidFill>
                  <a:latin typeface="Calibri" pitchFamily="34" charset="0"/>
                  <a:cs typeface="Arial" pitchFamily="34" charset="0"/>
                </a:rPr>
                <a:t>decompress</a:t>
              </a:r>
            </a:p>
          </p:txBody>
        </p:sp>
        <p:sp>
          <p:nvSpPr>
            <p:cNvPr id="7192" name="Rectangle 34"/>
            <p:cNvSpPr>
              <a:spLocks noChangeArrowheads="1"/>
            </p:cNvSpPr>
            <p:nvPr/>
          </p:nvSpPr>
          <p:spPr bwMode="gray">
            <a:xfrm>
              <a:off x="4711700" y="2422525"/>
              <a:ext cx="1363663"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ARM decode</a:t>
              </a:r>
            </a:p>
          </p:txBody>
        </p:sp>
        <p:sp>
          <p:nvSpPr>
            <p:cNvPr id="7193" name="Rectangle 35"/>
            <p:cNvSpPr>
              <a:spLocks noChangeArrowheads="1"/>
            </p:cNvSpPr>
            <p:nvPr/>
          </p:nvSpPr>
          <p:spPr bwMode="gray">
            <a:xfrm>
              <a:off x="509588" y="2328863"/>
              <a:ext cx="2667000" cy="914400"/>
            </a:xfrm>
            <a:prstGeom prst="rect">
              <a:avLst/>
            </a:prstGeom>
            <a:solidFill>
              <a:schemeClr val="bg2"/>
            </a:solidFill>
            <a:ln w="254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7194" name="Rectangle 36"/>
            <p:cNvSpPr>
              <a:spLocks noChangeArrowheads="1"/>
            </p:cNvSpPr>
            <p:nvPr/>
          </p:nvSpPr>
          <p:spPr bwMode="gray">
            <a:xfrm>
              <a:off x="755576" y="2564904"/>
              <a:ext cx="2590800" cy="286874"/>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black"/>
                  </a:solidFill>
                  <a:latin typeface="Calibri" pitchFamily="34" charset="0"/>
                  <a:cs typeface="Arial" pitchFamily="34" charset="0"/>
                </a:rPr>
                <a:t>Instruction   Fetch</a:t>
              </a:r>
            </a:p>
          </p:txBody>
        </p:sp>
        <p:sp>
          <p:nvSpPr>
            <p:cNvPr id="7195" name="Rectangle 37"/>
            <p:cNvSpPr>
              <a:spLocks noChangeArrowheads="1"/>
            </p:cNvSpPr>
            <p:nvPr/>
          </p:nvSpPr>
          <p:spPr bwMode="gray">
            <a:xfrm>
              <a:off x="1270000" y="3278188"/>
              <a:ext cx="858838"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FETCH</a:t>
              </a:r>
            </a:p>
          </p:txBody>
        </p:sp>
        <p:sp>
          <p:nvSpPr>
            <p:cNvPr id="7196" name="Rectangle 38"/>
            <p:cNvSpPr>
              <a:spLocks noChangeArrowheads="1"/>
            </p:cNvSpPr>
            <p:nvPr/>
          </p:nvSpPr>
          <p:spPr bwMode="gray">
            <a:xfrm>
              <a:off x="4225925" y="3278188"/>
              <a:ext cx="10509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DECODE</a:t>
              </a:r>
            </a:p>
          </p:txBody>
        </p:sp>
        <p:sp>
          <p:nvSpPr>
            <p:cNvPr id="7197" name="Rectangle 39"/>
            <p:cNvSpPr>
              <a:spLocks noChangeArrowheads="1"/>
            </p:cNvSpPr>
            <p:nvPr/>
          </p:nvSpPr>
          <p:spPr bwMode="gray">
            <a:xfrm>
              <a:off x="6961188" y="3278188"/>
              <a:ext cx="1139825" cy="312737"/>
            </a:xfrm>
            <a:prstGeom prst="rect">
              <a:avLst/>
            </a:prstGeom>
            <a:noFill/>
            <a:ln w="9525">
              <a:noFill/>
              <a:miter lim="800000"/>
              <a:headEnd/>
              <a:tailEnd/>
            </a:ln>
          </p:spPr>
          <p:txBody>
            <a:bodyPr wrap="none" lIns="92075" tIns="46038" rIns="92075" bIns="46038">
              <a:spAutoFit/>
            </a:bodyPr>
            <a:lstStyle/>
            <a:p>
              <a:pPr>
                <a:lnSpc>
                  <a:spcPct val="90000"/>
                </a:lnSpc>
              </a:pPr>
              <a:r>
                <a:rPr lang="en-US" sz="1600">
                  <a:solidFill>
                    <a:prstClr val="black"/>
                  </a:solidFill>
                  <a:latin typeface="Calibri" pitchFamily="34" charset="0"/>
                  <a:cs typeface="Arial" pitchFamily="34" charset="0"/>
                </a:rPr>
                <a:t>EXECUTE</a:t>
              </a:r>
            </a:p>
          </p:txBody>
        </p:sp>
        <p:sp>
          <p:nvSpPr>
            <p:cNvPr id="7198" name="Line 41"/>
            <p:cNvSpPr>
              <a:spLocks noChangeShapeType="1"/>
            </p:cNvSpPr>
            <p:nvPr/>
          </p:nvSpPr>
          <p:spPr bwMode="gray">
            <a:xfrm>
              <a:off x="4711700" y="2786063"/>
              <a:ext cx="1360488" cy="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7199" name="Line 42"/>
            <p:cNvSpPr>
              <a:spLocks noChangeShapeType="1"/>
            </p:cNvSpPr>
            <p:nvPr/>
          </p:nvSpPr>
          <p:spPr bwMode="gray">
            <a:xfrm>
              <a:off x="4711700" y="2328863"/>
              <a:ext cx="0" cy="895350"/>
            </a:xfrm>
            <a:prstGeom prst="line">
              <a:avLst/>
            </a:prstGeom>
            <a:noFill/>
            <a:ln w="12700">
              <a:solidFill>
                <a:schemeClr val="tx1"/>
              </a:solidFill>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grpSp>
      <p:sp>
        <p:nvSpPr>
          <p:cNvPr id="7172" name="TextBox 42"/>
          <p:cNvSpPr txBox="1">
            <a:spLocks noChangeArrowheads="1"/>
          </p:cNvSpPr>
          <p:nvPr/>
        </p:nvSpPr>
        <p:spPr bwMode="auto">
          <a:xfrm>
            <a:off x="468313" y="981075"/>
            <a:ext cx="7715250" cy="954088"/>
          </a:xfrm>
          <a:prstGeom prst="rect">
            <a:avLst/>
          </a:prstGeom>
          <a:noFill/>
          <a:ln w="9525">
            <a:noFill/>
            <a:miter lim="800000"/>
            <a:headEnd/>
            <a:tailEnd/>
          </a:ln>
        </p:spPr>
        <p:txBody>
          <a:bodyPr wrap="none">
            <a:spAutoFit/>
          </a:bodyPr>
          <a:lstStyle/>
          <a:p>
            <a:r>
              <a:rPr lang="en-US" sz="2800">
                <a:solidFill>
                  <a:prstClr val="black"/>
                </a:solidFill>
                <a:latin typeface="Calibri" pitchFamily="34" charset="0"/>
                <a:cs typeface="Arial" pitchFamily="34" charset="0"/>
              </a:rPr>
              <a:t>Program counter is a special register which contains</a:t>
            </a:r>
          </a:p>
          <a:p>
            <a:r>
              <a:rPr lang="en-US" sz="2800">
                <a:solidFill>
                  <a:prstClr val="black"/>
                </a:solidFill>
                <a:latin typeface="Calibri" pitchFamily="34" charset="0"/>
                <a:cs typeface="Arial" pitchFamily="34" charset="0"/>
              </a:rPr>
              <a:t>the address of the instruction being fetched</a:t>
            </a:r>
            <a:endParaRPr lang="en-IN" sz="2800">
              <a:solidFill>
                <a:prstClr val="black"/>
              </a:solidFill>
              <a:latin typeface="Calibri" pitchFamily="34" charset="0"/>
              <a:cs typeface="Arial" pitchFamily="34" charset="0"/>
            </a:endParaRPr>
          </a:p>
        </p:txBody>
      </p:sp>
      <p:sp>
        <p:nvSpPr>
          <p:cNvPr id="7173" name="TextBox 44"/>
          <p:cNvSpPr txBox="1">
            <a:spLocks noChangeArrowheads="1"/>
          </p:cNvSpPr>
          <p:nvPr/>
        </p:nvSpPr>
        <p:spPr bwMode="auto">
          <a:xfrm>
            <a:off x="1547813" y="2852738"/>
            <a:ext cx="427037" cy="369887"/>
          </a:xfrm>
          <a:prstGeom prst="rect">
            <a:avLst/>
          </a:prstGeom>
          <a:noFill/>
          <a:ln w="9525">
            <a:noFill/>
            <a:miter lim="800000"/>
            <a:headEnd/>
            <a:tailEnd/>
          </a:ln>
        </p:spPr>
        <p:txBody>
          <a:bodyPr wrap="none">
            <a:spAutoFit/>
          </a:bodyPr>
          <a:lstStyle/>
          <a:p>
            <a:r>
              <a:rPr lang="en-US">
                <a:solidFill>
                  <a:srgbClr val="FF0000"/>
                </a:solidFill>
                <a:latin typeface="Calibri" pitchFamily="34" charset="0"/>
                <a:cs typeface="Arial" pitchFamily="34" charset="0"/>
              </a:rPr>
              <a:t>PC</a:t>
            </a:r>
            <a:endParaRPr lang="en-IN">
              <a:solidFill>
                <a:srgbClr val="FF0000"/>
              </a:solidFill>
              <a:latin typeface="Calibri" pitchFamily="34" charset="0"/>
              <a:cs typeface="Arial" pitchFamily="34" charset="0"/>
            </a:endParaRPr>
          </a:p>
        </p:txBody>
      </p:sp>
      <p:sp>
        <p:nvSpPr>
          <p:cNvPr id="7174" name="TextBox 45"/>
          <p:cNvSpPr txBox="1">
            <a:spLocks noChangeArrowheads="1"/>
          </p:cNvSpPr>
          <p:nvPr/>
        </p:nvSpPr>
        <p:spPr bwMode="auto">
          <a:xfrm>
            <a:off x="7235825" y="2924175"/>
            <a:ext cx="72072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cs typeface="Arial" pitchFamily="34" charset="0"/>
              </a:rPr>
              <a:t>PC - 8</a:t>
            </a:r>
            <a:endParaRPr lang="en-IN">
              <a:solidFill>
                <a:srgbClr val="FF0000"/>
              </a:solidFill>
              <a:latin typeface="Calibri" pitchFamily="34" charset="0"/>
              <a:cs typeface="Arial" pitchFamily="34" charset="0"/>
            </a:endParaRPr>
          </a:p>
        </p:txBody>
      </p:sp>
      <p:sp>
        <p:nvSpPr>
          <p:cNvPr id="7175" name="TextBox 46"/>
          <p:cNvSpPr txBox="1">
            <a:spLocks noChangeArrowheads="1"/>
          </p:cNvSpPr>
          <p:nvPr/>
        </p:nvSpPr>
        <p:spPr bwMode="auto">
          <a:xfrm>
            <a:off x="4427538" y="2924175"/>
            <a:ext cx="72072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cs typeface="Arial" pitchFamily="34" charset="0"/>
              </a:rPr>
              <a:t>PC - 4</a:t>
            </a:r>
            <a:endParaRPr lang="en-IN">
              <a:solidFill>
                <a:srgbClr val="FF0000"/>
              </a:solidFill>
              <a:latin typeface="Calibri" pitchFamily="34" charset="0"/>
              <a:cs typeface="Arial" pitchFamily="34" charset="0"/>
            </a:endParaRPr>
          </a:p>
        </p:txBody>
      </p:sp>
      <p:sp>
        <p:nvSpPr>
          <p:cNvPr id="7176" name="TextBox 47"/>
          <p:cNvSpPr txBox="1">
            <a:spLocks noChangeArrowheads="1"/>
          </p:cNvSpPr>
          <p:nvPr/>
        </p:nvSpPr>
        <p:spPr bwMode="auto">
          <a:xfrm>
            <a:off x="179388" y="2276475"/>
            <a:ext cx="1709737"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cs typeface="Arial" pitchFamily="34" charset="0"/>
              </a:rPr>
              <a:t>ARM Instruction</a:t>
            </a:r>
            <a:endParaRPr lang="en-IN">
              <a:solidFill>
                <a:srgbClr val="FF0000"/>
              </a:solidFill>
              <a:latin typeface="Calibri" pitchFamily="34" charset="0"/>
              <a:cs typeface="Arial" pitchFamily="34" charset="0"/>
            </a:endParaRPr>
          </a:p>
        </p:txBody>
      </p:sp>
      <p:sp>
        <p:nvSpPr>
          <p:cNvPr id="7177" name="TextBox 48"/>
          <p:cNvSpPr txBox="1">
            <a:spLocks noChangeArrowheads="1"/>
          </p:cNvSpPr>
          <p:nvPr/>
        </p:nvSpPr>
        <p:spPr bwMode="auto">
          <a:xfrm>
            <a:off x="1476375" y="5300663"/>
            <a:ext cx="425450" cy="369887"/>
          </a:xfrm>
          <a:prstGeom prst="rect">
            <a:avLst/>
          </a:prstGeom>
          <a:noFill/>
          <a:ln w="9525">
            <a:noFill/>
            <a:miter lim="800000"/>
            <a:headEnd/>
            <a:tailEnd/>
          </a:ln>
        </p:spPr>
        <p:txBody>
          <a:bodyPr wrap="none">
            <a:spAutoFit/>
          </a:bodyPr>
          <a:lstStyle/>
          <a:p>
            <a:r>
              <a:rPr lang="en-US">
                <a:solidFill>
                  <a:srgbClr val="7030A0"/>
                </a:solidFill>
                <a:latin typeface="Calibri" pitchFamily="34" charset="0"/>
                <a:cs typeface="Arial" pitchFamily="34" charset="0"/>
              </a:rPr>
              <a:t>PC</a:t>
            </a:r>
            <a:endParaRPr lang="en-IN">
              <a:solidFill>
                <a:srgbClr val="7030A0"/>
              </a:solidFill>
              <a:latin typeface="Calibri" pitchFamily="34" charset="0"/>
              <a:cs typeface="Arial" pitchFamily="34" charset="0"/>
            </a:endParaRPr>
          </a:p>
        </p:txBody>
      </p:sp>
      <p:sp>
        <p:nvSpPr>
          <p:cNvPr id="7178" name="TextBox 49"/>
          <p:cNvSpPr txBox="1">
            <a:spLocks noChangeArrowheads="1"/>
          </p:cNvSpPr>
          <p:nvPr/>
        </p:nvSpPr>
        <p:spPr bwMode="auto">
          <a:xfrm>
            <a:off x="4356100" y="5300663"/>
            <a:ext cx="720725" cy="369887"/>
          </a:xfrm>
          <a:prstGeom prst="rect">
            <a:avLst/>
          </a:prstGeom>
          <a:noFill/>
          <a:ln w="9525">
            <a:noFill/>
            <a:miter lim="800000"/>
            <a:headEnd/>
            <a:tailEnd/>
          </a:ln>
        </p:spPr>
        <p:txBody>
          <a:bodyPr wrap="none">
            <a:spAutoFit/>
          </a:bodyPr>
          <a:lstStyle/>
          <a:p>
            <a:r>
              <a:rPr lang="en-US">
                <a:solidFill>
                  <a:srgbClr val="7030A0"/>
                </a:solidFill>
                <a:latin typeface="Calibri" pitchFamily="34" charset="0"/>
                <a:cs typeface="Arial" pitchFamily="34" charset="0"/>
              </a:rPr>
              <a:t>PC - 2</a:t>
            </a:r>
            <a:endParaRPr lang="en-IN">
              <a:solidFill>
                <a:srgbClr val="7030A0"/>
              </a:solidFill>
              <a:latin typeface="Calibri" pitchFamily="34" charset="0"/>
              <a:cs typeface="Arial" pitchFamily="34" charset="0"/>
            </a:endParaRPr>
          </a:p>
        </p:txBody>
      </p:sp>
      <p:sp>
        <p:nvSpPr>
          <p:cNvPr id="7179" name="TextBox 50"/>
          <p:cNvSpPr txBox="1">
            <a:spLocks noChangeArrowheads="1"/>
          </p:cNvSpPr>
          <p:nvPr/>
        </p:nvSpPr>
        <p:spPr bwMode="auto">
          <a:xfrm>
            <a:off x="7235825" y="5229225"/>
            <a:ext cx="720725" cy="369888"/>
          </a:xfrm>
          <a:prstGeom prst="rect">
            <a:avLst/>
          </a:prstGeom>
          <a:noFill/>
          <a:ln w="9525">
            <a:noFill/>
            <a:miter lim="800000"/>
            <a:headEnd/>
            <a:tailEnd/>
          </a:ln>
        </p:spPr>
        <p:txBody>
          <a:bodyPr wrap="none">
            <a:spAutoFit/>
          </a:bodyPr>
          <a:lstStyle/>
          <a:p>
            <a:r>
              <a:rPr lang="en-US">
                <a:solidFill>
                  <a:srgbClr val="7030A0"/>
                </a:solidFill>
                <a:latin typeface="Calibri" pitchFamily="34" charset="0"/>
                <a:cs typeface="Arial" pitchFamily="34" charset="0"/>
              </a:rPr>
              <a:t>PC - 4</a:t>
            </a:r>
            <a:endParaRPr lang="en-IN">
              <a:solidFill>
                <a:srgbClr val="7030A0"/>
              </a:solidFill>
              <a:latin typeface="Calibri" pitchFamily="34" charset="0"/>
              <a:cs typeface="Arial" pitchFamily="34" charset="0"/>
            </a:endParaRPr>
          </a:p>
        </p:txBody>
      </p:sp>
      <p:sp>
        <p:nvSpPr>
          <p:cNvPr id="7180" name="TextBox 51"/>
          <p:cNvSpPr txBox="1">
            <a:spLocks noChangeArrowheads="1"/>
          </p:cNvSpPr>
          <p:nvPr/>
        </p:nvSpPr>
        <p:spPr bwMode="auto">
          <a:xfrm>
            <a:off x="179388" y="5805488"/>
            <a:ext cx="1916112" cy="369887"/>
          </a:xfrm>
          <a:prstGeom prst="rect">
            <a:avLst/>
          </a:prstGeom>
          <a:noFill/>
          <a:ln w="9525">
            <a:noFill/>
            <a:miter lim="800000"/>
            <a:headEnd/>
            <a:tailEnd/>
          </a:ln>
        </p:spPr>
        <p:txBody>
          <a:bodyPr wrap="none">
            <a:spAutoFit/>
          </a:bodyPr>
          <a:lstStyle/>
          <a:p>
            <a:r>
              <a:rPr lang="en-US">
                <a:solidFill>
                  <a:srgbClr val="7030A0"/>
                </a:solidFill>
                <a:latin typeface="Calibri" pitchFamily="34" charset="0"/>
                <a:cs typeface="Arial" pitchFamily="34" charset="0"/>
              </a:rPr>
              <a:t>Thumb Instruction</a:t>
            </a:r>
            <a:endParaRPr lang="en-IN">
              <a:solidFill>
                <a:srgbClr val="7030A0"/>
              </a:solidFill>
              <a:latin typeface="Calibri" pitchFamily="34" charset="0"/>
              <a:cs typeface="Arial" pitchFamily="34" charset="0"/>
            </a:endParaRPr>
          </a:p>
        </p:txBody>
      </p:sp>
      <p:sp>
        <p:nvSpPr>
          <p:cNvPr id="32" name="Date Placeholder 31"/>
          <p:cNvSpPr>
            <a:spLocks noGrp="1"/>
          </p:cNvSpPr>
          <p:nvPr>
            <p:ph type="dt" sz="half" idx="10"/>
          </p:nvPr>
        </p:nvSpPr>
        <p:spPr/>
        <p:txBody>
          <a:bodyPr/>
          <a:lstStyle/>
          <a:p>
            <a:pPr>
              <a:defRPr/>
            </a:pPr>
            <a:fld id="{D31D83E9-E2DD-4B4A-BFC8-93E164307B3C}"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2222500" y="2109788"/>
            <a:ext cx="304800" cy="457200"/>
          </a:xfrm>
          <a:prstGeom prst="upArrow">
            <a:avLst>
              <a:gd name="adj1" fmla="val 50000"/>
              <a:gd name="adj2" fmla="val 37500"/>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19" name="Rectangle 3"/>
          <p:cNvSpPr>
            <a:spLocks noChangeArrowheads="1"/>
          </p:cNvSpPr>
          <p:nvPr/>
        </p:nvSpPr>
        <p:spPr bwMode="auto">
          <a:xfrm>
            <a:off x="4256088" y="1666875"/>
            <a:ext cx="171450" cy="338138"/>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0" name="Rectangle 4"/>
          <p:cNvSpPr>
            <a:spLocks noChangeArrowheads="1"/>
          </p:cNvSpPr>
          <p:nvPr/>
        </p:nvSpPr>
        <p:spPr bwMode="auto">
          <a:xfrm>
            <a:off x="2571750" y="1501775"/>
            <a:ext cx="152400" cy="311150"/>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1" name="Rectangle 5"/>
          <p:cNvSpPr>
            <a:spLocks noChangeArrowheads="1"/>
          </p:cNvSpPr>
          <p:nvPr/>
        </p:nvSpPr>
        <p:spPr bwMode="gray">
          <a:xfrm>
            <a:off x="4538663" y="1666875"/>
            <a:ext cx="169862" cy="1285875"/>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2" name="AutoShape 6"/>
          <p:cNvSpPr>
            <a:spLocks noChangeArrowheads="1"/>
          </p:cNvSpPr>
          <p:nvPr/>
        </p:nvSpPr>
        <p:spPr bwMode="gray">
          <a:xfrm rot="10800000">
            <a:off x="652463" y="1800225"/>
            <a:ext cx="355600" cy="282575"/>
          </a:xfrm>
          <a:prstGeom prst="leftArrow">
            <a:avLst>
              <a:gd name="adj1" fmla="val 50000"/>
              <a:gd name="adj2" fmla="val 43072"/>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3" name="AutoShape 7"/>
          <p:cNvSpPr>
            <a:spLocks noChangeArrowheads="1"/>
          </p:cNvSpPr>
          <p:nvPr/>
        </p:nvSpPr>
        <p:spPr bwMode="auto">
          <a:xfrm rot="10800000">
            <a:off x="669925" y="2695575"/>
            <a:ext cx="376238" cy="304800"/>
          </a:xfrm>
          <a:prstGeom prst="leftArrow">
            <a:avLst>
              <a:gd name="adj1" fmla="val 50000"/>
              <a:gd name="adj2" fmla="val 42249"/>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4" name="Rectangle 8"/>
          <p:cNvSpPr>
            <a:spLocks noChangeArrowheads="1"/>
          </p:cNvSpPr>
          <p:nvPr/>
        </p:nvSpPr>
        <p:spPr bwMode="auto">
          <a:xfrm>
            <a:off x="1871663" y="5591175"/>
            <a:ext cx="152400" cy="457200"/>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5" name="AutoShape 9"/>
          <p:cNvSpPr>
            <a:spLocks noChangeArrowheads="1"/>
          </p:cNvSpPr>
          <p:nvPr/>
        </p:nvSpPr>
        <p:spPr bwMode="auto">
          <a:xfrm>
            <a:off x="2235200" y="4881563"/>
            <a:ext cx="304800" cy="400050"/>
          </a:xfrm>
          <a:prstGeom prst="downArrow">
            <a:avLst>
              <a:gd name="adj1" fmla="val 55204"/>
              <a:gd name="adj2" fmla="val 44661"/>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6" name="AutoShape 10"/>
          <p:cNvSpPr>
            <a:spLocks noChangeArrowheads="1"/>
          </p:cNvSpPr>
          <p:nvPr/>
        </p:nvSpPr>
        <p:spPr bwMode="auto">
          <a:xfrm>
            <a:off x="1109663" y="2847975"/>
            <a:ext cx="381000" cy="2438400"/>
          </a:xfrm>
          <a:prstGeom prst="downArrow">
            <a:avLst>
              <a:gd name="adj1" fmla="val 43750"/>
              <a:gd name="adj2" fmla="val 58933"/>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7" name="AutoShape 11"/>
          <p:cNvSpPr>
            <a:spLocks noChangeArrowheads="1"/>
          </p:cNvSpPr>
          <p:nvPr/>
        </p:nvSpPr>
        <p:spPr bwMode="auto">
          <a:xfrm rot="10800000">
            <a:off x="5389563" y="5086350"/>
            <a:ext cx="387350" cy="304800"/>
          </a:xfrm>
          <a:prstGeom prst="leftArrow">
            <a:avLst>
              <a:gd name="adj1" fmla="val 47917"/>
              <a:gd name="adj2" fmla="val 50833"/>
            </a:avLst>
          </a:prstGeom>
          <a:solidFill>
            <a:srgbClr val="C0C0C0"/>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28" name="Rectangle 12"/>
          <p:cNvSpPr>
            <a:spLocks noChangeArrowheads="1"/>
          </p:cNvSpPr>
          <p:nvPr/>
        </p:nvSpPr>
        <p:spPr bwMode="auto">
          <a:xfrm>
            <a:off x="6762750" y="2416175"/>
            <a:ext cx="914400" cy="3505200"/>
          </a:xfrm>
          <a:prstGeom prst="rect">
            <a:avLst/>
          </a:prstGeom>
          <a:solidFill>
            <a:schemeClr val="tx2"/>
          </a:solidFill>
          <a:ln w="12700">
            <a:solidFill>
              <a:schemeClr val="tx1"/>
            </a:solidFill>
            <a:miter lim="800000"/>
            <a:headEnd/>
            <a:tailEnd/>
          </a:ln>
        </p:spPr>
        <p:txBody>
          <a:bodyPr wrap="none" anchor="ctr"/>
          <a:lstStyle/>
          <a:p>
            <a:endParaRPr lang="en-US">
              <a:solidFill>
                <a:prstClr val="black"/>
              </a:solidFill>
              <a:latin typeface="Calibri" pitchFamily="34" charset="0"/>
              <a:cs typeface="Arial" pitchFamily="34" charset="0"/>
            </a:endParaRPr>
          </a:p>
        </p:txBody>
      </p:sp>
      <p:sp>
        <p:nvSpPr>
          <p:cNvPr id="9229" name="Rectangle 13"/>
          <p:cNvSpPr>
            <a:spLocks noChangeArrowheads="1"/>
          </p:cNvSpPr>
          <p:nvPr/>
        </p:nvSpPr>
        <p:spPr bwMode="gray">
          <a:xfrm>
            <a:off x="1947863" y="3602038"/>
            <a:ext cx="879475" cy="477837"/>
          </a:xfrm>
          <a:prstGeom prst="rect">
            <a:avLst/>
          </a:prstGeom>
          <a:solidFill>
            <a:schemeClr val="tx2"/>
          </a:solidFill>
          <a:ln w="12700">
            <a:solidFill>
              <a:schemeClr val="tx1"/>
            </a:solidFill>
            <a:miter lim="800000"/>
            <a:headEnd/>
            <a:tailEnd/>
          </a:ln>
        </p:spPr>
        <p:txBody>
          <a:bodyPr lIns="21600" tIns="137160" rIns="21600" bIns="137160">
            <a:spAutoFit/>
          </a:bodyPr>
          <a:lstStyle/>
          <a:p>
            <a:pPr>
              <a:lnSpc>
                <a:spcPct val="90000"/>
              </a:lnSpc>
            </a:pPr>
            <a:r>
              <a:rPr lang="en-US" sz="1400" b="1">
                <a:solidFill>
                  <a:prstClr val="white"/>
                </a:solidFill>
                <a:latin typeface="Calibri" pitchFamily="34" charset="0"/>
                <a:cs typeface="Arial" pitchFamily="34" charset="0"/>
              </a:rPr>
              <a:t>Multiplier</a:t>
            </a:r>
          </a:p>
        </p:txBody>
      </p:sp>
      <p:sp>
        <p:nvSpPr>
          <p:cNvPr id="9230" name="Line 14"/>
          <p:cNvSpPr>
            <a:spLocks noChangeShapeType="1"/>
          </p:cNvSpPr>
          <p:nvPr/>
        </p:nvSpPr>
        <p:spPr bwMode="auto">
          <a:xfrm>
            <a:off x="7685088" y="4632325"/>
            <a:ext cx="293687"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31" name="Rectangle 15"/>
          <p:cNvSpPr>
            <a:spLocks noGrp="1" noChangeArrowheads="1"/>
          </p:cNvSpPr>
          <p:nvPr>
            <p:ph type="title"/>
          </p:nvPr>
        </p:nvSpPr>
        <p:spPr>
          <a:xfrm>
            <a:off x="263525" y="0"/>
            <a:ext cx="5178425" cy="990600"/>
          </a:xfrm>
        </p:spPr>
        <p:txBody>
          <a:bodyPr lIns="65088" tIns="25400" rIns="65088" bIns="25400"/>
          <a:lstStyle/>
          <a:p>
            <a:pPr algn="l" defTabSz="938213" eaLnBrk="1" hangingPunct="1">
              <a:lnSpc>
                <a:spcPct val="85000"/>
              </a:lnSpc>
            </a:pPr>
            <a:r>
              <a:rPr lang="en-US" sz="3200" smtClean="0">
                <a:solidFill>
                  <a:schemeClr val="accent1"/>
                </a:solidFill>
              </a:rPr>
              <a:t>The ARM7TDMI Core details</a:t>
            </a:r>
          </a:p>
        </p:txBody>
      </p:sp>
      <p:sp>
        <p:nvSpPr>
          <p:cNvPr id="9232" name="Rectangle 16"/>
          <p:cNvSpPr>
            <a:spLocks noChangeArrowheads="1"/>
          </p:cNvSpPr>
          <p:nvPr/>
        </p:nvSpPr>
        <p:spPr bwMode="gray">
          <a:xfrm>
            <a:off x="6762750" y="2924175"/>
            <a:ext cx="914400" cy="568325"/>
          </a:xfrm>
          <a:prstGeom prst="rect">
            <a:avLst/>
          </a:prstGeom>
          <a:noFill/>
          <a:ln w="9525">
            <a:noFill/>
            <a:miter lim="800000"/>
            <a:headEnd/>
            <a:tailEnd/>
          </a:ln>
        </p:spPr>
        <p:txBody>
          <a:bodyPr lIns="21600" tIns="46038" rIns="21600" bIns="46038">
            <a:spAutoFit/>
          </a:bodyPr>
          <a:lstStyle/>
          <a:p>
            <a:pPr defTabSz="911225">
              <a:lnSpc>
                <a:spcPct val="120000"/>
              </a:lnSpc>
            </a:pPr>
            <a:r>
              <a:rPr lang="en-US" sz="1300" b="1">
                <a:solidFill>
                  <a:prstClr val="white"/>
                </a:solidFill>
                <a:latin typeface="Calibri" pitchFamily="34" charset="0"/>
                <a:cs typeface="Arial" pitchFamily="34" charset="0"/>
              </a:rPr>
              <a:t>Instruction</a:t>
            </a:r>
          </a:p>
          <a:p>
            <a:pPr defTabSz="911225">
              <a:lnSpc>
                <a:spcPct val="120000"/>
              </a:lnSpc>
            </a:pPr>
            <a:r>
              <a:rPr lang="en-US" sz="1300" b="1">
                <a:solidFill>
                  <a:prstClr val="white"/>
                </a:solidFill>
                <a:latin typeface="Calibri" pitchFamily="34" charset="0"/>
                <a:cs typeface="Arial" pitchFamily="34" charset="0"/>
              </a:rPr>
              <a:t>Decoder</a:t>
            </a:r>
          </a:p>
        </p:txBody>
      </p:sp>
      <p:sp>
        <p:nvSpPr>
          <p:cNvPr id="9233" name="Rectangle 17"/>
          <p:cNvSpPr>
            <a:spLocks noChangeArrowheads="1"/>
          </p:cNvSpPr>
          <p:nvPr/>
        </p:nvSpPr>
        <p:spPr bwMode="gray">
          <a:xfrm>
            <a:off x="3886200" y="1231900"/>
            <a:ext cx="1387475" cy="488950"/>
          </a:xfrm>
          <a:prstGeom prst="rect">
            <a:avLst/>
          </a:prstGeom>
          <a:solidFill>
            <a:schemeClr val="tx2"/>
          </a:solidFill>
          <a:ln w="12700">
            <a:solidFill>
              <a:schemeClr val="tx1"/>
            </a:solidFill>
            <a:miter lim="800000"/>
            <a:headEnd/>
            <a:tailEnd/>
          </a:ln>
        </p:spPr>
        <p:txBody>
          <a:bodyPr lIns="92075" tIns="46038" rIns="92075" bIns="46038">
            <a:spAutoFit/>
          </a:bodyPr>
          <a:lstStyle/>
          <a:p>
            <a:pPr defTabSz="911225">
              <a:lnSpc>
                <a:spcPct val="90000"/>
              </a:lnSpc>
            </a:pPr>
            <a:r>
              <a:rPr lang="en-US" sz="1400" b="1">
                <a:solidFill>
                  <a:prstClr val="white"/>
                </a:solidFill>
                <a:latin typeface="Calibri" pitchFamily="34" charset="0"/>
                <a:cs typeface="Arial" pitchFamily="34" charset="0"/>
              </a:rPr>
              <a:t>Address</a:t>
            </a:r>
          </a:p>
          <a:p>
            <a:pPr defTabSz="911225">
              <a:lnSpc>
                <a:spcPct val="90000"/>
              </a:lnSpc>
            </a:pPr>
            <a:r>
              <a:rPr lang="en-US" sz="1400" b="1">
                <a:solidFill>
                  <a:prstClr val="white"/>
                </a:solidFill>
                <a:latin typeface="Calibri" pitchFamily="34" charset="0"/>
                <a:cs typeface="Arial" pitchFamily="34" charset="0"/>
              </a:rPr>
              <a:t>Incrementer</a:t>
            </a:r>
          </a:p>
        </p:txBody>
      </p:sp>
      <p:sp>
        <p:nvSpPr>
          <p:cNvPr id="9234" name="Line 18"/>
          <p:cNvSpPr>
            <a:spLocks noChangeShapeType="1"/>
          </p:cNvSpPr>
          <p:nvPr/>
        </p:nvSpPr>
        <p:spPr bwMode="auto">
          <a:xfrm>
            <a:off x="7685088" y="2498725"/>
            <a:ext cx="303212"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35" name="Line 19"/>
          <p:cNvSpPr>
            <a:spLocks noChangeShapeType="1"/>
          </p:cNvSpPr>
          <p:nvPr/>
        </p:nvSpPr>
        <p:spPr bwMode="auto">
          <a:xfrm>
            <a:off x="7685088" y="2651125"/>
            <a:ext cx="303212"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36" name="Line 20"/>
          <p:cNvSpPr>
            <a:spLocks noChangeShapeType="1"/>
          </p:cNvSpPr>
          <p:nvPr/>
        </p:nvSpPr>
        <p:spPr bwMode="auto">
          <a:xfrm>
            <a:off x="7685088" y="2803525"/>
            <a:ext cx="300037"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37" name="Line 21"/>
          <p:cNvSpPr>
            <a:spLocks noChangeShapeType="1"/>
          </p:cNvSpPr>
          <p:nvPr/>
        </p:nvSpPr>
        <p:spPr bwMode="auto">
          <a:xfrm>
            <a:off x="7685088" y="3032125"/>
            <a:ext cx="303212"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38" name="Line 22"/>
          <p:cNvSpPr>
            <a:spLocks noChangeShapeType="1"/>
          </p:cNvSpPr>
          <p:nvPr/>
        </p:nvSpPr>
        <p:spPr bwMode="auto">
          <a:xfrm>
            <a:off x="7685088" y="3184525"/>
            <a:ext cx="300037"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39" name="Line 23"/>
          <p:cNvSpPr>
            <a:spLocks noChangeShapeType="1"/>
          </p:cNvSpPr>
          <p:nvPr/>
        </p:nvSpPr>
        <p:spPr bwMode="auto">
          <a:xfrm>
            <a:off x="7685088" y="3489325"/>
            <a:ext cx="303212"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40" name="Line 24"/>
          <p:cNvSpPr>
            <a:spLocks noChangeShapeType="1"/>
          </p:cNvSpPr>
          <p:nvPr/>
        </p:nvSpPr>
        <p:spPr bwMode="auto">
          <a:xfrm>
            <a:off x="7685088" y="3641725"/>
            <a:ext cx="300037"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41" name="Line 25"/>
          <p:cNvSpPr>
            <a:spLocks noChangeShapeType="1"/>
          </p:cNvSpPr>
          <p:nvPr/>
        </p:nvSpPr>
        <p:spPr bwMode="auto">
          <a:xfrm>
            <a:off x="7685088" y="3794125"/>
            <a:ext cx="296862"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42" name="Line 26"/>
          <p:cNvSpPr>
            <a:spLocks noChangeShapeType="1"/>
          </p:cNvSpPr>
          <p:nvPr/>
        </p:nvSpPr>
        <p:spPr bwMode="auto">
          <a:xfrm>
            <a:off x="7685088" y="3946525"/>
            <a:ext cx="300037"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43" name="Line 27"/>
          <p:cNvSpPr>
            <a:spLocks noChangeShapeType="1"/>
          </p:cNvSpPr>
          <p:nvPr/>
        </p:nvSpPr>
        <p:spPr bwMode="auto">
          <a:xfrm>
            <a:off x="7685088" y="4098925"/>
            <a:ext cx="296862"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44" name="Line 28"/>
          <p:cNvSpPr>
            <a:spLocks noChangeShapeType="1"/>
          </p:cNvSpPr>
          <p:nvPr/>
        </p:nvSpPr>
        <p:spPr bwMode="auto">
          <a:xfrm>
            <a:off x="7685088" y="4251325"/>
            <a:ext cx="300037"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45" name="Line 29"/>
          <p:cNvSpPr>
            <a:spLocks noChangeShapeType="1"/>
          </p:cNvSpPr>
          <p:nvPr/>
        </p:nvSpPr>
        <p:spPr bwMode="auto">
          <a:xfrm>
            <a:off x="7685088" y="4479925"/>
            <a:ext cx="296862"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46" name="Line 30"/>
          <p:cNvSpPr>
            <a:spLocks noChangeShapeType="1"/>
          </p:cNvSpPr>
          <p:nvPr/>
        </p:nvSpPr>
        <p:spPr bwMode="auto">
          <a:xfrm>
            <a:off x="7685088" y="4784725"/>
            <a:ext cx="296862"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47" name="Line 31"/>
          <p:cNvSpPr>
            <a:spLocks noChangeShapeType="1"/>
          </p:cNvSpPr>
          <p:nvPr/>
        </p:nvSpPr>
        <p:spPr bwMode="auto">
          <a:xfrm>
            <a:off x="7685088" y="5394325"/>
            <a:ext cx="293687"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48" name="Line 32"/>
          <p:cNvSpPr>
            <a:spLocks noChangeShapeType="1"/>
          </p:cNvSpPr>
          <p:nvPr/>
        </p:nvSpPr>
        <p:spPr bwMode="auto">
          <a:xfrm>
            <a:off x="7685088" y="5241925"/>
            <a:ext cx="296862"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49" name="Line 33"/>
          <p:cNvSpPr>
            <a:spLocks noChangeShapeType="1"/>
          </p:cNvSpPr>
          <p:nvPr/>
        </p:nvSpPr>
        <p:spPr bwMode="auto">
          <a:xfrm>
            <a:off x="7685088" y="5546725"/>
            <a:ext cx="296862"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50" name="Line 34"/>
          <p:cNvSpPr>
            <a:spLocks noChangeShapeType="1"/>
          </p:cNvSpPr>
          <p:nvPr/>
        </p:nvSpPr>
        <p:spPr bwMode="auto">
          <a:xfrm>
            <a:off x="7685088" y="5699125"/>
            <a:ext cx="293687" cy="0"/>
          </a:xfrm>
          <a:prstGeom prst="line">
            <a:avLst/>
          </a:prstGeom>
          <a:noFill/>
          <a:ln w="12700">
            <a:solidFill>
              <a:schemeClr val="tx1"/>
            </a:solidFill>
            <a:round/>
            <a:headEnd type="triangle" w="med" len="med"/>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9251" name="Line 35"/>
          <p:cNvSpPr>
            <a:spLocks noChangeShapeType="1"/>
          </p:cNvSpPr>
          <p:nvPr/>
        </p:nvSpPr>
        <p:spPr bwMode="auto">
          <a:xfrm>
            <a:off x="7685088" y="4937125"/>
            <a:ext cx="293687" cy="0"/>
          </a:xfrm>
          <a:prstGeom prst="line">
            <a:avLst/>
          </a:prstGeom>
          <a:noFill/>
          <a:ln w="1270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52" name="Rectangle 36"/>
          <p:cNvSpPr>
            <a:spLocks noChangeArrowheads="1"/>
          </p:cNvSpPr>
          <p:nvPr/>
        </p:nvSpPr>
        <p:spPr bwMode="auto">
          <a:xfrm>
            <a:off x="7989888" y="3794125"/>
            <a:ext cx="7762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nRESET</a:t>
            </a:r>
          </a:p>
        </p:txBody>
      </p:sp>
      <p:sp>
        <p:nvSpPr>
          <p:cNvPr id="9253" name="Rectangle 37"/>
          <p:cNvSpPr>
            <a:spLocks noChangeArrowheads="1"/>
          </p:cNvSpPr>
          <p:nvPr/>
        </p:nvSpPr>
        <p:spPr bwMode="auto">
          <a:xfrm>
            <a:off x="7989888" y="4327525"/>
            <a:ext cx="7254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nMREQ</a:t>
            </a:r>
          </a:p>
        </p:txBody>
      </p:sp>
      <p:sp>
        <p:nvSpPr>
          <p:cNvPr id="9254" name="Rectangle 38"/>
          <p:cNvSpPr>
            <a:spLocks noChangeArrowheads="1"/>
          </p:cNvSpPr>
          <p:nvPr/>
        </p:nvSpPr>
        <p:spPr bwMode="auto">
          <a:xfrm>
            <a:off x="7989888" y="4479925"/>
            <a:ext cx="506412"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SEQ</a:t>
            </a:r>
          </a:p>
        </p:txBody>
      </p:sp>
      <p:sp>
        <p:nvSpPr>
          <p:cNvPr id="9255" name="Rectangle 39"/>
          <p:cNvSpPr>
            <a:spLocks noChangeArrowheads="1"/>
          </p:cNvSpPr>
          <p:nvPr/>
        </p:nvSpPr>
        <p:spPr bwMode="auto">
          <a:xfrm>
            <a:off x="7989888" y="3946525"/>
            <a:ext cx="709612"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ABORT</a:t>
            </a:r>
          </a:p>
        </p:txBody>
      </p:sp>
      <p:sp>
        <p:nvSpPr>
          <p:cNvPr id="9256" name="Rectangle 40"/>
          <p:cNvSpPr>
            <a:spLocks noChangeArrowheads="1"/>
          </p:cNvSpPr>
          <p:nvPr/>
        </p:nvSpPr>
        <p:spPr bwMode="auto">
          <a:xfrm>
            <a:off x="7989888" y="3489325"/>
            <a:ext cx="539750"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nIRQ</a:t>
            </a:r>
          </a:p>
        </p:txBody>
      </p:sp>
      <p:sp>
        <p:nvSpPr>
          <p:cNvPr id="9257" name="Rectangle 41"/>
          <p:cNvSpPr>
            <a:spLocks noChangeArrowheads="1"/>
          </p:cNvSpPr>
          <p:nvPr/>
        </p:nvSpPr>
        <p:spPr bwMode="auto">
          <a:xfrm>
            <a:off x="7989888" y="3641725"/>
            <a:ext cx="523875"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nFIQ</a:t>
            </a:r>
          </a:p>
        </p:txBody>
      </p:sp>
      <p:sp>
        <p:nvSpPr>
          <p:cNvPr id="9258" name="Rectangle 42"/>
          <p:cNvSpPr>
            <a:spLocks noChangeArrowheads="1"/>
          </p:cNvSpPr>
          <p:nvPr/>
        </p:nvSpPr>
        <p:spPr bwMode="auto">
          <a:xfrm>
            <a:off x="7989888" y="2879725"/>
            <a:ext cx="5222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nRW</a:t>
            </a:r>
          </a:p>
        </p:txBody>
      </p:sp>
      <p:sp>
        <p:nvSpPr>
          <p:cNvPr id="9259" name="Rectangle 43"/>
          <p:cNvSpPr>
            <a:spLocks noChangeArrowheads="1"/>
          </p:cNvSpPr>
          <p:nvPr/>
        </p:nvSpPr>
        <p:spPr bwMode="auto">
          <a:xfrm>
            <a:off x="7989888" y="3032125"/>
            <a:ext cx="811212"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MAS[1:0]</a:t>
            </a:r>
          </a:p>
        </p:txBody>
      </p:sp>
      <p:sp>
        <p:nvSpPr>
          <p:cNvPr id="9260" name="Rectangle 44"/>
          <p:cNvSpPr>
            <a:spLocks noChangeArrowheads="1"/>
          </p:cNvSpPr>
          <p:nvPr/>
        </p:nvSpPr>
        <p:spPr bwMode="auto">
          <a:xfrm>
            <a:off x="7989888" y="4632325"/>
            <a:ext cx="5984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LOCK</a:t>
            </a:r>
          </a:p>
        </p:txBody>
      </p:sp>
      <p:sp>
        <p:nvSpPr>
          <p:cNvPr id="9261" name="Rectangle 45"/>
          <p:cNvSpPr>
            <a:spLocks noChangeArrowheads="1"/>
          </p:cNvSpPr>
          <p:nvPr/>
        </p:nvSpPr>
        <p:spPr bwMode="auto">
          <a:xfrm>
            <a:off x="7989888" y="5241925"/>
            <a:ext cx="5222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nCPI</a:t>
            </a:r>
          </a:p>
        </p:txBody>
      </p:sp>
      <p:sp>
        <p:nvSpPr>
          <p:cNvPr id="9262" name="Rectangle 46"/>
          <p:cNvSpPr>
            <a:spLocks noChangeArrowheads="1"/>
          </p:cNvSpPr>
          <p:nvPr/>
        </p:nvSpPr>
        <p:spPr bwMode="auto">
          <a:xfrm>
            <a:off x="7989888" y="5394325"/>
            <a:ext cx="4968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CPA</a:t>
            </a:r>
          </a:p>
        </p:txBody>
      </p:sp>
      <p:sp>
        <p:nvSpPr>
          <p:cNvPr id="9263" name="Rectangle 47"/>
          <p:cNvSpPr>
            <a:spLocks noChangeArrowheads="1"/>
          </p:cNvSpPr>
          <p:nvPr/>
        </p:nvSpPr>
        <p:spPr bwMode="auto">
          <a:xfrm>
            <a:off x="7989888" y="5546725"/>
            <a:ext cx="4968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CPB</a:t>
            </a:r>
          </a:p>
        </p:txBody>
      </p:sp>
      <p:sp>
        <p:nvSpPr>
          <p:cNvPr id="9264" name="Rectangle 48"/>
          <p:cNvSpPr>
            <a:spLocks noChangeArrowheads="1"/>
          </p:cNvSpPr>
          <p:nvPr/>
        </p:nvSpPr>
        <p:spPr bwMode="auto">
          <a:xfrm>
            <a:off x="7989888" y="2651125"/>
            <a:ext cx="650875"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nWAIT</a:t>
            </a:r>
          </a:p>
        </p:txBody>
      </p:sp>
      <p:sp>
        <p:nvSpPr>
          <p:cNvPr id="9265" name="Rectangle 49"/>
          <p:cNvSpPr>
            <a:spLocks noChangeArrowheads="1"/>
          </p:cNvSpPr>
          <p:nvPr/>
        </p:nvSpPr>
        <p:spPr bwMode="auto">
          <a:xfrm>
            <a:off x="7989888" y="2498725"/>
            <a:ext cx="606425"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MCLK</a:t>
            </a:r>
          </a:p>
        </p:txBody>
      </p:sp>
      <p:sp>
        <p:nvSpPr>
          <p:cNvPr id="9266" name="Rectangle 50"/>
          <p:cNvSpPr>
            <a:spLocks noChangeArrowheads="1"/>
          </p:cNvSpPr>
          <p:nvPr/>
        </p:nvSpPr>
        <p:spPr bwMode="auto">
          <a:xfrm>
            <a:off x="7989888" y="5089525"/>
            <a:ext cx="5984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nOPC</a:t>
            </a:r>
          </a:p>
        </p:txBody>
      </p:sp>
      <p:sp>
        <p:nvSpPr>
          <p:cNvPr id="9267" name="Rectangle 51"/>
          <p:cNvSpPr>
            <a:spLocks noChangeArrowheads="1"/>
          </p:cNvSpPr>
          <p:nvPr/>
        </p:nvSpPr>
        <p:spPr bwMode="auto">
          <a:xfrm>
            <a:off x="7989888" y="2346325"/>
            <a:ext cx="768350"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BIGEND</a:t>
            </a:r>
          </a:p>
        </p:txBody>
      </p:sp>
      <p:sp>
        <p:nvSpPr>
          <p:cNvPr id="9268" name="Rectangle 52"/>
          <p:cNvSpPr>
            <a:spLocks noChangeArrowheads="1"/>
          </p:cNvSpPr>
          <p:nvPr/>
        </p:nvSpPr>
        <p:spPr bwMode="auto">
          <a:xfrm>
            <a:off x="7989888" y="3336925"/>
            <a:ext cx="649287"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ISYNC</a:t>
            </a:r>
          </a:p>
        </p:txBody>
      </p:sp>
      <p:sp>
        <p:nvSpPr>
          <p:cNvPr id="9269" name="Rectangle 53"/>
          <p:cNvSpPr>
            <a:spLocks noChangeArrowheads="1"/>
          </p:cNvSpPr>
          <p:nvPr/>
        </p:nvSpPr>
        <p:spPr bwMode="auto">
          <a:xfrm>
            <a:off x="7989888" y="4098925"/>
            <a:ext cx="784225"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nTRANS</a:t>
            </a:r>
          </a:p>
        </p:txBody>
      </p:sp>
      <p:sp>
        <p:nvSpPr>
          <p:cNvPr id="9270" name="Rectangle 54"/>
          <p:cNvSpPr>
            <a:spLocks noChangeArrowheads="1"/>
          </p:cNvSpPr>
          <p:nvPr/>
        </p:nvSpPr>
        <p:spPr bwMode="auto">
          <a:xfrm>
            <a:off x="7989888" y="4784725"/>
            <a:ext cx="692150" cy="257175"/>
          </a:xfrm>
          <a:prstGeom prst="rect">
            <a:avLst/>
          </a:prstGeom>
          <a:noFill/>
          <a:ln w="9525">
            <a:noFill/>
            <a:miter lim="800000"/>
            <a:headEnd/>
            <a:tailEnd/>
          </a:ln>
        </p:spPr>
        <p:txBody>
          <a:bodyPr wrap="none" lIns="92075" tIns="46038" rIns="92075" bIns="46038">
            <a:spAutoFit/>
          </a:bodyPr>
          <a:lstStyle/>
          <a:p>
            <a:pPr>
              <a:lnSpc>
                <a:spcPct val="90000"/>
              </a:lnSpc>
            </a:pPr>
            <a:r>
              <a:rPr lang="en-US" sz="1200">
                <a:solidFill>
                  <a:srgbClr val="000000"/>
                </a:solidFill>
                <a:latin typeface="Calibri" pitchFamily="34" charset="0"/>
                <a:cs typeface="Arial" pitchFamily="34" charset="0"/>
              </a:rPr>
              <a:t>nM[4:0]</a:t>
            </a:r>
          </a:p>
        </p:txBody>
      </p:sp>
      <p:sp>
        <p:nvSpPr>
          <p:cNvPr id="9271" name="Rectangle 55"/>
          <p:cNvSpPr>
            <a:spLocks noChangeArrowheads="1"/>
          </p:cNvSpPr>
          <p:nvPr/>
        </p:nvSpPr>
        <p:spPr bwMode="auto">
          <a:xfrm>
            <a:off x="5495925" y="5994400"/>
            <a:ext cx="746125" cy="271463"/>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sz="1300" b="1">
                <a:solidFill>
                  <a:srgbClr val="000000"/>
                </a:solidFill>
                <a:latin typeface="Calibri" pitchFamily="34" charset="0"/>
                <a:cs typeface="Arial" pitchFamily="34" charset="0"/>
              </a:rPr>
              <a:t>D[31:0]</a:t>
            </a:r>
          </a:p>
        </p:txBody>
      </p:sp>
      <p:sp>
        <p:nvSpPr>
          <p:cNvPr id="9272" name="Rectangle 56"/>
          <p:cNvSpPr>
            <a:spLocks noChangeArrowheads="1"/>
          </p:cNvSpPr>
          <p:nvPr/>
        </p:nvSpPr>
        <p:spPr bwMode="gray">
          <a:xfrm>
            <a:off x="1947863" y="4448175"/>
            <a:ext cx="862012" cy="488950"/>
          </a:xfrm>
          <a:prstGeom prst="rect">
            <a:avLst/>
          </a:prstGeom>
          <a:solidFill>
            <a:schemeClr val="tx2"/>
          </a:solidFill>
          <a:ln w="12700">
            <a:solidFill>
              <a:schemeClr val="tx1"/>
            </a:solid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Barrel</a:t>
            </a:r>
          </a:p>
          <a:p>
            <a:pPr>
              <a:lnSpc>
                <a:spcPct val="90000"/>
              </a:lnSpc>
            </a:pPr>
            <a:r>
              <a:rPr lang="en-US" sz="1400" b="1">
                <a:solidFill>
                  <a:prstClr val="white"/>
                </a:solidFill>
                <a:latin typeface="Calibri" pitchFamily="34" charset="0"/>
                <a:cs typeface="Arial" pitchFamily="34" charset="0"/>
              </a:rPr>
              <a:t>Shifter</a:t>
            </a:r>
          </a:p>
        </p:txBody>
      </p:sp>
      <p:sp>
        <p:nvSpPr>
          <p:cNvPr id="9273" name="Freeform 57"/>
          <p:cNvSpPr>
            <a:spLocks/>
          </p:cNvSpPr>
          <p:nvPr/>
        </p:nvSpPr>
        <p:spPr bwMode="auto">
          <a:xfrm>
            <a:off x="1033463" y="5286375"/>
            <a:ext cx="1887537" cy="346075"/>
          </a:xfrm>
          <a:custGeom>
            <a:avLst/>
            <a:gdLst>
              <a:gd name="T0" fmla="*/ 0 w 864"/>
              <a:gd name="T1" fmla="*/ 0 h 145"/>
              <a:gd name="T2" fmla="*/ 2147483647 w 864"/>
              <a:gd name="T3" fmla="*/ 0 h 145"/>
              <a:gd name="T4" fmla="*/ 2147483647 w 864"/>
              <a:gd name="T5" fmla="*/ 820288399 h 145"/>
              <a:gd name="T6" fmla="*/ 224317611 w 864"/>
              <a:gd name="T7" fmla="*/ 820288399 h 145"/>
              <a:gd name="T8" fmla="*/ 0 w 864"/>
              <a:gd name="T9" fmla="*/ 0 h 145"/>
              <a:gd name="T10" fmla="*/ 0 60000 65536"/>
              <a:gd name="T11" fmla="*/ 0 60000 65536"/>
              <a:gd name="T12" fmla="*/ 0 60000 65536"/>
              <a:gd name="T13" fmla="*/ 0 60000 65536"/>
              <a:gd name="T14" fmla="*/ 0 60000 65536"/>
              <a:gd name="T15" fmla="*/ 0 w 864"/>
              <a:gd name="T16" fmla="*/ 0 h 145"/>
              <a:gd name="T17" fmla="*/ 864 w 864"/>
              <a:gd name="T18" fmla="*/ 145 h 145"/>
            </a:gdLst>
            <a:ahLst/>
            <a:cxnLst>
              <a:cxn ang="T10">
                <a:pos x="T0" y="T1"/>
              </a:cxn>
              <a:cxn ang="T11">
                <a:pos x="T2" y="T3"/>
              </a:cxn>
              <a:cxn ang="T12">
                <a:pos x="T4" y="T5"/>
              </a:cxn>
              <a:cxn ang="T13">
                <a:pos x="T6" y="T7"/>
              </a:cxn>
              <a:cxn ang="T14">
                <a:pos x="T8" y="T9"/>
              </a:cxn>
            </a:cxnLst>
            <a:rect l="T15" t="T16" r="T17" b="T18"/>
            <a:pathLst>
              <a:path w="864" h="145">
                <a:moveTo>
                  <a:pt x="0" y="0"/>
                </a:moveTo>
                <a:lnTo>
                  <a:pt x="863" y="0"/>
                </a:lnTo>
                <a:lnTo>
                  <a:pt x="815" y="144"/>
                </a:lnTo>
                <a:lnTo>
                  <a:pt x="47" y="144"/>
                </a:lnTo>
                <a:lnTo>
                  <a:pt x="0" y="0"/>
                </a:lnTo>
              </a:path>
            </a:pathLst>
          </a:custGeom>
          <a:solidFill>
            <a:schemeClr val="tx2"/>
          </a:solidFill>
          <a:ln w="12700" cap="rnd" cmpd="sng">
            <a:solidFill>
              <a:schemeClr val="tx1"/>
            </a:solidFill>
            <a:prstDash val="solid"/>
            <a:round/>
            <a:headEnd type="none" w="sm" len="sm"/>
            <a:tailEnd type="none" w="sm" len="sm"/>
          </a:ln>
        </p:spPr>
        <p:txBody>
          <a:bodyPr/>
          <a:lstStyle/>
          <a:p>
            <a:endParaRPr lang="en-US">
              <a:solidFill>
                <a:prstClr val="black"/>
              </a:solidFill>
              <a:latin typeface="Arial" pitchFamily="34" charset="0"/>
              <a:cs typeface="Arial" pitchFamily="34" charset="0"/>
            </a:endParaRPr>
          </a:p>
        </p:txBody>
      </p:sp>
      <p:sp>
        <p:nvSpPr>
          <p:cNvPr id="9274" name="Rectangle 58"/>
          <p:cNvSpPr>
            <a:spLocks noChangeArrowheads="1"/>
          </p:cNvSpPr>
          <p:nvPr/>
        </p:nvSpPr>
        <p:spPr bwMode="gray">
          <a:xfrm>
            <a:off x="1033463" y="5311775"/>
            <a:ext cx="1905000" cy="284163"/>
          </a:xfrm>
          <a:prstGeom prst="rect">
            <a:avLst/>
          </a:prstGeom>
          <a:noFill/>
          <a:ln w="9525">
            <a:no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32 Bit ALU</a:t>
            </a:r>
          </a:p>
        </p:txBody>
      </p:sp>
      <p:sp>
        <p:nvSpPr>
          <p:cNvPr id="9275" name="Rectangle 59"/>
          <p:cNvSpPr>
            <a:spLocks noChangeArrowheads="1"/>
          </p:cNvSpPr>
          <p:nvPr/>
        </p:nvSpPr>
        <p:spPr bwMode="auto">
          <a:xfrm>
            <a:off x="4208463" y="5994400"/>
            <a:ext cx="531812" cy="271463"/>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sz="1300" b="1">
                <a:solidFill>
                  <a:srgbClr val="000000"/>
                </a:solidFill>
                <a:latin typeface="Calibri" pitchFamily="34" charset="0"/>
                <a:cs typeface="Arial" pitchFamily="34" charset="0"/>
              </a:rPr>
              <a:t>DBE</a:t>
            </a:r>
          </a:p>
        </p:txBody>
      </p:sp>
      <p:sp>
        <p:nvSpPr>
          <p:cNvPr id="9276" name="Line 60"/>
          <p:cNvSpPr>
            <a:spLocks noChangeShapeType="1"/>
          </p:cNvSpPr>
          <p:nvPr/>
        </p:nvSpPr>
        <p:spPr bwMode="auto">
          <a:xfrm flipH="1" flipV="1">
            <a:off x="4460875" y="5499100"/>
            <a:ext cx="0" cy="420688"/>
          </a:xfrm>
          <a:prstGeom prst="line">
            <a:avLst/>
          </a:prstGeom>
          <a:noFill/>
          <a:ln w="19050">
            <a:solidFill>
              <a:schemeClr val="tx1"/>
            </a:solidFill>
            <a:round/>
            <a:headEnd type="none" w="sm" len="sm"/>
            <a:tailEnd type="triangle" w="med" len="med"/>
          </a:ln>
        </p:spPr>
        <p:txBody>
          <a:bodyPr wrap="none" anchor="ctr"/>
          <a:lstStyle/>
          <a:p>
            <a:endParaRPr lang="en-US">
              <a:solidFill>
                <a:prstClr val="black"/>
              </a:solidFill>
              <a:latin typeface="Arial" pitchFamily="34" charset="0"/>
              <a:cs typeface="Arial" pitchFamily="34" charset="0"/>
            </a:endParaRPr>
          </a:p>
        </p:txBody>
      </p:sp>
      <p:sp>
        <p:nvSpPr>
          <p:cNvPr id="9277" name="Rectangle 61"/>
          <p:cNvSpPr>
            <a:spLocks noChangeArrowheads="1"/>
          </p:cNvSpPr>
          <p:nvPr/>
        </p:nvSpPr>
        <p:spPr bwMode="gray">
          <a:xfrm>
            <a:off x="4038600" y="5006975"/>
            <a:ext cx="1347788" cy="488950"/>
          </a:xfrm>
          <a:prstGeom prst="rect">
            <a:avLst/>
          </a:prstGeom>
          <a:solidFill>
            <a:schemeClr val="tx2"/>
          </a:solidFill>
          <a:ln w="12700">
            <a:solidFill>
              <a:schemeClr val="tx1"/>
            </a:solid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Write Data Register</a:t>
            </a:r>
          </a:p>
        </p:txBody>
      </p:sp>
      <p:sp>
        <p:nvSpPr>
          <p:cNvPr id="9278" name="Text Box 62"/>
          <p:cNvSpPr txBox="1">
            <a:spLocks noChangeArrowheads="1"/>
          </p:cNvSpPr>
          <p:nvPr/>
        </p:nvSpPr>
        <p:spPr bwMode="gray">
          <a:xfrm>
            <a:off x="4038600" y="4194175"/>
            <a:ext cx="1350963" cy="533400"/>
          </a:xfrm>
          <a:prstGeom prst="rect">
            <a:avLst/>
          </a:prstGeom>
          <a:solidFill>
            <a:schemeClr val="tx2"/>
          </a:solidFill>
          <a:ln w="12700">
            <a:solidFill>
              <a:schemeClr val="tx1"/>
            </a:solidFill>
            <a:miter lim="800000"/>
            <a:headEnd/>
            <a:tailEnd/>
          </a:ln>
        </p:spPr>
        <p:txBody>
          <a:bodyPr lIns="93662" tIns="47625" rIns="93662" bIns="47625">
            <a:spAutoFit/>
          </a:bodyPr>
          <a:lstStyle/>
          <a:p>
            <a:r>
              <a:rPr lang="en-US" sz="1400" b="1">
                <a:solidFill>
                  <a:prstClr val="white"/>
                </a:solidFill>
                <a:latin typeface="Calibri" pitchFamily="34" charset="0"/>
                <a:cs typeface="Arial" pitchFamily="34" charset="0"/>
              </a:rPr>
              <a:t>Read Data Register</a:t>
            </a:r>
          </a:p>
        </p:txBody>
      </p:sp>
      <p:sp>
        <p:nvSpPr>
          <p:cNvPr id="9279" name="Rectangle 63"/>
          <p:cNvSpPr>
            <a:spLocks noChangeArrowheads="1"/>
          </p:cNvSpPr>
          <p:nvPr/>
        </p:nvSpPr>
        <p:spPr bwMode="gray">
          <a:xfrm>
            <a:off x="1008063" y="1812925"/>
            <a:ext cx="1828800" cy="296863"/>
          </a:xfrm>
          <a:prstGeom prst="rect">
            <a:avLst/>
          </a:prstGeom>
          <a:solidFill>
            <a:schemeClr val="tx2"/>
          </a:solidFill>
          <a:ln w="12700">
            <a:solidFill>
              <a:schemeClr val="tx1"/>
            </a:solidFill>
            <a:miter lim="800000"/>
            <a:headEnd/>
            <a:tailEnd/>
          </a:ln>
        </p:spPr>
        <p:txBody>
          <a:bodyPr lIns="92075" tIns="46038" rIns="92075" bIns="46038">
            <a:spAutoFit/>
          </a:bodyPr>
          <a:lstStyle/>
          <a:p>
            <a:pPr>
              <a:lnSpc>
                <a:spcPct val="90000"/>
              </a:lnSpc>
            </a:pPr>
            <a:r>
              <a:rPr lang="en-US" sz="1400" b="1">
                <a:solidFill>
                  <a:prstClr val="white"/>
                </a:solidFill>
                <a:latin typeface="Calibri" pitchFamily="34" charset="0"/>
                <a:cs typeface="Arial" pitchFamily="34" charset="0"/>
              </a:rPr>
              <a:t>Address Register</a:t>
            </a:r>
          </a:p>
        </p:txBody>
      </p:sp>
      <p:sp>
        <p:nvSpPr>
          <p:cNvPr id="9280" name="AutoShape 64"/>
          <p:cNvSpPr>
            <a:spLocks noChangeArrowheads="1"/>
          </p:cNvSpPr>
          <p:nvPr/>
        </p:nvSpPr>
        <p:spPr bwMode="auto">
          <a:xfrm>
            <a:off x="5397500" y="4278313"/>
            <a:ext cx="425450" cy="304800"/>
          </a:xfrm>
          <a:prstGeom prst="leftArrow">
            <a:avLst>
              <a:gd name="adj1" fmla="val 48954"/>
              <a:gd name="adj2" fmla="val 47917"/>
            </a:avLst>
          </a:prstGeom>
          <a:solidFill>
            <a:srgbClr val="C0C0C0"/>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1" name="Rectangle 65"/>
          <p:cNvSpPr>
            <a:spLocks noChangeArrowheads="1"/>
          </p:cNvSpPr>
          <p:nvPr/>
        </p:nvSpPr>
        <p:spPr bwMode="auto">
          <a:xfrm>
            <a:off x="3309938" y="2889250"/>
            <a:ext cx="160337" cy="2409825"/>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2" name="Text Box 66"/>
          <p:cNvSpPr txBox="1">
            <a:spLocks noChangeArrowheads="1"/>
          </p:cNvSpPr>
          <p:nvPr/>
        </p:nvSpPr>
        <p:spPr bwMode="gray">
          <a:xfrm>
            <a:off x="1046163" y="2566988"/>
            <a:ext cx="2601912" cy="682625"/>
          </a:xfrm>
          <a:prstGeom prst="rect">
            <a:avLst/>
          </a:prstGeom>
          <a:solidFill>
            <a:schemeClr val="tx2"/>
          </a:solidFill>
          <a:ln w="12700">
            <a:solidFill>
              <a:schemeClr val="tx1"/>
            </a:solidFill>
            <a:miter lim="800000"/>
            <a:headEnd/>
            <a:tailEnd/>
          </a:ln>
        </p:spPr>
        <p:txBody>
          <a:bodyPr lIns="93662" tIns="228600" rIns="93662" bIns="228600">
            <a:spAutoFit/>
          </a:bodyPr>
          <a:lstStyle/>
          <a:p>
            <a:r>
              <a:rPr lang="en-US" sz="1400" b="1">
                <a:solidFill>
                  <a:prstClr val="white"/>
                </a:solidFill>
                <a:latin typeface="Calibri" pitchFamily="34" charset="0"/>
                <a:cs typeface="Arial" pitchFamily="34" charset="0"/>
              </a:rPr>
              <a:t>Register Bank</a:t>
            </a:r>
          </a:p>
        </p:txBody>
      </p:sp>
      <p:sp>
        <p:nvSpPr>
          <p:cNvPr id="9283" name="AutoShape 67"/>
          <p:cNvSpPr>
            <a:spLocks noChangeArrowheads="1"/>
          </p:cNvSpPr>
          <p:nvPr/>
        </p:nvSpPr>
        <p:spPr bwMode="auto">
          <a:xfrm>
            <a:off x="6148388" y="3381375"/>
            <a:ext cx="614362" cy="304800"/>
          </a:xfrm>
          <a:prstGeom prst="rightArrow">
            <a:avLst>
              <a:gd name="adj1" fmla="val 50000"/>
              <a:gd name="adj2" fmla="val 50391"/>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4" name="AutoShape 68"/>
          <p:cNvSpPr>
            <a:spLocks noChangeArrowheads="1"/>
          </p:cNvSpPr>
          <p:nvPr/>
        </p:nvSpPr>
        <p:spPr bwMode="auto">
          <a:xfrm>
            <a:off x="2820988" y="4481513"/>
            <a:ext cx="488950" cy="338137"/>
          </a:xfrm>
          <a:prstGeom prst="leftArrow">
            <a:avLst>
              <a:gd name="adj1" fmla="val 44787"/>
              <a:gd name="adj2" fmla="val 37790"/>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5" name="AutoShape 69"/>
          <p:cNvSpPr>
            <a:spLocks noChangeArrowheads="1"/>
          </p:cNvSpPr>
          <p:nvPr/>
        </p:nvSpPr>
        <p:spPr bwMode="auto">
          <a:xfrm>
            <a:off x="3486150" y="4244975"/>
            <a:ext cx="552450" cy="304800"/>
          </a:xfrm>
          <a:prstGeom prst="leftArrow">
            <a:avLst>
              <a:gd name="adj1" fmla="val 55204"/>
              <a:gd name="adj2" fmla="val 67969"/>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6" name="AutoShape 70"/>
          <p:cNvSpPr>
            <a:spLocks noChangeArrowheads="1"/>
          </p:cNvSpPr>
          <p:nvPr/>
        </p:nvSpPr>
        <p:spPr bwMode="auto">
          <a:xfrm rot="10800000">
            <a:off x="3471863" y="5076825"/>
            <a:ext cx="555625" cy="295275"/>
          </a:xfrm>
          <a:prstGeom prst="leftArrow">
            <a:avLst>
              <a:gd name="adj1" fmla="val 50000"/>
              <a:gd name="adj2" fmla="val 64405"/>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7" name="AutoShape 71"/>
          <p:cNvSpPr>
            <a:spLocks noChangeArrowheads="1"/>
          </p:cNvSpPr>
          <p:nvPr/>
        </p:nvSpPr>
        <p:spPr bwMode="auto">
          <a:xfrm>
            <a:off x="2836863" y="3686175"/>
            <a:ext cx="468312" cy="304800"/>
          </a:xfrm>
          <a:prstGeom prst="leftRightArrow">
            <a:avLst>
              <a:gd name="adj1" fmla="val 44787"/>
              <a:gd name="adj2" fmla="val 34044"/>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8" name="AutoShape 72"/>
          <p:cNvSpPr>
            <a:spLocks noChangeArrowheads="1"/>
          </p:cNvSpPr>
          <p:nvPr/>
        </p:nvSpPr>
        <p:spPr bwMode="auto">
          <a:xfrm>
            <a:off x="3486150" y="3398838"/>
            <a:ext cx="552450" cy="304800"/>
          </a:xfrm>
          <a:prstGeom prst="leftArrow">
            <a:avLst>
              <a:gd name="adj1" fmla="val 50000"/>
              <a:gd name="adj2" fmla="val 62036"/>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89" name="AutoShape 73"/>
          <p:cNvSpPr>
            <a:spLocks noChangeArrowheads="1"/>
          </p:cNvSpPr>
          <p:nvPr/>
        </p:nvSpPr>
        <p:spPr bwMode="auto">
          <a:xfrm>
            <a:off x="1414463" y="3686175"/>
            <a:ext cx="533400" cy="304800"/>
          </a:xfrm>
          <a:prstGeom prst="leftRightArrow">
            <a:avLst>
              <a:gd name="adj1" fmla="val 45833"/>
              <a:gd name="adj2" fmla="val 57288"/>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0" name="Rectangle 74"/>
          <p:cNvSpPr>
            <a:spLocks noChangeArrowheads="1"/>
          </p:cNvSpPr>
          <p:nvPr/>
        </p:nvSpPr>
        <p:spPr bwMode="auto">
          <a:xfrm rot="-5400000">
            <a:off x="1262063" y="5286375"/>
            <a:ext cx="152400" cy="1371600"/>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1" name="Rectangle 75"/>
          <p:cNvSpPr>
            <a:spLocks noChangeArrowheads="1"/>
          </p:cNvSpPr>
          <p:nvPr/>
        </p:nvSpPr>
        <p:spPr bwMode="auto">
          <a:xfrm>
            <a:off x="652463" y="1858963"/>
            <a:ext cx="152400" cy="4184650"/>
          </a:xfrm>
          <a:prstGeom prst="rect">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2" name="AutoShape 76"/>
          <p:cNvSpPr>
            <a:spLocks noChangeArrowheads="1"/>
          </p:cNvSpPr>
          <p:nvPr/>
        </p:nvSpPr>
        <p:spPr bwMode="auto">
          <a:xfrm>
            <a:off x="1878013" y="1431925"/>
            <a:ext cx="304800" cy="381000"/>
          </a:xfrm>
          <a:prstGeom prst="upArrow">
            <a:avLst>
              <a:gd name="adj1" fmla="val 50000"/>
              <a:gd name="adj2" fmla="val 31250"/>
            </a:avLst>
          </a:prstGeom>
          <a:solidFill>
            <a:srgbClr val="C0C0C0"/>
          </a:solidFill>
          <a:ln w="12700">
            <a:solidFill>
              <a:schemeClr val="tx1"/>
            </a:solidFill>
            <a:miter lim="800000"/>
            <a:headEnd/>
            <a:tailEnd/>
          </a:ln>
        </p:spPr>
        <p:txBody>
          <a:bodyPr wrap="none"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3" name="Rectangle 77"/>
          <p:cNvSpPr>
            <a:spLocks noChangeArrowheads="1"/>
          </p:cNvSpPr>
          <p:nvPr/>
        </p:nvSpPr>
        <p:spPr bwMode="auto">
          <a:xfrm>
            <a:off x="1682750" y="1160463"/>
            <a:ext cx="746125" cy="271462"/>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sz="1300" b="1">
                <a:solidFill>
                  <a:srgbClr val="000000"/>
                </a:solidFill>
                <a:latin typeface="Calibri" pitchFamily="34" charset="0"/>
                <a:cs typeface="Arial" pitchFamily="34" charset="0"/>
              </a:rPr>
              <a:t>A[31:0]</a:t>
            </a:r>
          </a:p>
        </p:txBody>
      </p:sp>
      <p:sp>
        <p:nvSpPr>
          <p:cNvPr id="9294" name="Rectangle 78"/>
          <p:cNvSpPr>
            <a:spLocks noChangeArrowheads="1"/>
          </p:cNvSpPr>
          <p:nvPr/>
        </p:nvSpPr>
        <p:spPr bwMode="auto">
          <a:xfrm>
            <a:off x="1085850" y="1160463"/>
            <a:ext cx="531813" cy="271462"/>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sz="1300" b="1">
                <a:solidFill>
                  <a:srgbClr val="000000"/>
                </a:solidFill>
                <a:latin typeface="Calibri" pitchFamily="34" charset="0"/>
                <a:cs typeface="Arial" pitchFamily="34" charset="0"/>
              </a:rPr>
              <a:t>ABE</a:t>
            </a:r>
          </a:p>
        </p:txBody>
      </p:sp>
      <p:sp>
        <p:nvSpPr>
          <p:cNvPr id="9295" name="Line 79"/>
          <p:cNvSpPr>
            <a:spLocks noChangeShapeType="1"/>
          </p:cNvSpPr>
          <p:nvPr/>
        </p:nvSpPr>
        <p:spPr bwMode="auto">
          <a:xfrm>
            <a:off x="1344613" y="1431925"/>
            <a:ext cx="0" cy="381000"/>
          </a:xfrm>
          <a:prstGeom prst="line">
            <a:avLst/>
          </a:prstGeom>
          <a:noFill/>
          <a:ln w="19050">
            <a:solidFill>
              <a:schemeClr val="tx1"/>
            </a:solidFill>
            <a:round/>
            <a:headEnd/>
            <a:tailEnd type="triangle" w="med" len="med"/>
          </a:ln>
        </p:spPr>
        <p:txBody>
          <a:bodyPr wrap="none" lIns="93662" tIns="47625" rIns="93662" bIns="47625" anchor="ctr">
            <a:spAutoFit/>
          </a:bodyPr>
          <a:lstStyle/>
          <a:p>
            <a:endParaRPr lang="en-US">
              <a:solidFill>
                <a:prstClr val="black"/>
              </a:solidFill>
              <a:latin typeface="Arial" pitchFamily="34" charset="0"/>
              <a:cs typeface="Arial" pitchFamily="34" charset="0"/>
            </a:endParaRPr>
          </a:p>
        </p:txBody>
      </p:sp>
      <p:sp>
        <p:nvSpPr>
          <p:cNvPr id="9296" name="Rectangle 80"/>
          <p:cNvSpPr>
            <a:spLocks noChangeArrowheads="1"/>
          </p:cNvSpPr>
          <p:nvPr/>
        </p:nvSpPr>
        <p:spPr bwMode="gray">
          <a:xfrm>
            <a:off x="3459163" y="5159375"/>
            <a:ext cx="90487" cy="134938"/>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7" name="Rectangle 81"/>
          <p:cNvSpPr>
            <a:spLocks noChangeArrowheads="1"/>
          </p:cNvSpPr>
          <p:nvPr/>
        </p:nvSpPr>
        <p:spPr bwMode="gray">
          <a:xfrm>
            <a:off x="3275013" y="4583113"/>
            <a:ext cx="76200" cy="136525"/>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8" name="Rectangle 82"/>
          <p:cNvSpPr>
            <a:spLocks noChangeArrowheads="1"/>
          </p:cNvSpPr>
          <p:nvPr/>
        </p:nvSpPr>
        <p:spPr bwMode="gray">
          <a:xfrm>
            <a:off x="766763" y="5902325"/>
            <a:ext cx="76200" cy="141288"/>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299" name="Rectangle 83"/>
          <p:cNvSpPr>
            <a:spLocks noChangeArrowheads="1"/>
          </p:cNvSpPr>
          <p:nvPr/>
        </p:nvSpPr>
        <p:spPr bwMode="gray">
          <a:xfrm rot="-5400000">
            <a:off x="1910557" y="5820569"/>
            <a:ext cx="76200" cy="141287"/>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00" name="Rectangle 84"/>
          <p:cNvSpPr>
            <a:spLocks noChangeArrowheads="1"/>
          </p:cNvSpPr>
          <p:nvPr/>
        </p:nvSpPr>
        <p:spPr bwMode="gray">
          <a:xfrm rot="10800000">
            <a:off x="773113" y="2778125"/>
            <a:ext cx="74612" cy="141288"/>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01" name="Rectangle 85"/>
          <p:cNvSpPr>
            <a:spLocks noChangeArrowheads="1"/>
          </p:cNvSpPr>
          <p:nvPr/>
        </p:nvSpPr>
        <p:spPr bwMode="gray">
          <a:xfrm rot="10800000">
            <a:off x="766763" y="1870075"/>
            <a:ext cx="76200" cy="139700"/>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02" name="AutoShape 86"/>
          <p:cNvSpPr>
            <a:spLocks noChangeArrowheads="1"/>
          </p:cNvSpPr>
          <p:nvPr/>
        </p:nvSpPr>
        <p:spPr bwMode="auto">
          <a:xfrm>
            <a:off x="3648075" y="2727325"/>
            <a:ext cx="1060450" cy="304800"/>
          </a:xfrm>
          <a:prstGeom prst="leftArrow">
            <a:avLst>
              <a:gd name="adj1" fmla="val 55204"/>
              <a:gd name="adj2" fmla="val 53557"/>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03" name="Rectangle 87"/>
          <p:cNvSpPr>
            <a:spLocks noChangeArrowheads="1"/>
          </p:cNvSpPr>
          <p:nvPr/>
        </p:nvSpPr>
        <p:spPr bwMode="gray">
          <a:xfrm rot="5400000" flipV="1">
            <a:off x="4577556" y="2707482"/>
            <a:ext cx="85725" cy="157162"/>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04" name="Text Box 88"/>
          <p:cNvSpPr txBox="1">
            <a:spLocks noChangeArrowheads="1"/>
          </p:cNvSpPr>
          <p:nvPr/>
        </p:nvSpPr>
        <p:spPr bwMode="gray">
          <a:xfrm>
            <a:off x="6762750" y="3856038"/>
            <a:ext cx="914400" cy="333375"/>
          </a:xfrm>
          <a:prstGeom prst="rect">
            <a:avLst/>
          </a:prstGeom>
          <a:noFill/>
          <a:ln w="9525">
            <a:noFill/>
            <a:miter lim="800000"/>
            <a:headEnd/>
            <a:tailEnd/>
          </a:ln>
        </p:spPr>
        <p:txBody>
          <a:bodyPr lIns="93662" tIns="47625" rIns="93662" bIns="47625">
            <a:spAutoFit/>
          </a:bodyPr>
          <a:lstStyle/>
          <a:p>
            <a:pPr>
              <a:lnSpc>
                <a:spcPct val="120000"/>
              </a:lnSpc>
            </a:pPr>
            <a:r>
              <a:rPr lang="en-US" sz="1300" b="1">
                <a:solidFill>
                  <a:prstClr val="white"/>
                </a:solidFill>
                <a:latin typeface="Calibri" pitchFamily="34" charset="0"/>
                <a:cs typeface="Arial" pitchFamily="34" charset="0"/>
              </a:rPr>
              <a:t>and</a:t>
            </a:r>
          </a:p>
        </p:txBody>
      </p:sp>
      <p:sp>
        <p:nvSpPr>
          <p:cNvPr id="9305" name="Text Box 89"/>
          <p:cNvSpPr txBox="1">
            <a:spLocks noChangeArrowheads="1"/>
          </p:cNvSpPr>
          <p:nvPr/>
        </p:nvSpPr>
        <p:spPr bwMode="gray">
          <a:xfrm>
            <a:off x="6762750" y="4576763"/>
            <a:ext cx="914400" cy="492125"/>
          </a:xfrm>
          <a:prstGeom prst="rect">
            <a:avLst/>
          </a:prstGeom>
          <a:noFill/>
          <a:ln w="9525">
            <a:noFill/>
            <a:miter lim="800000"/>
            <a:headEnd/>
            <a:tailEnd/>
          </a:ln>
        </p:spPr>
        <p:txBody>
          <a:bodyPr lIns="93662" tIns="47625" rIns="93662" bIns="47625">
            <a:spAutoFit/>
          </a:bodyPr>
          <a:lstStyle/>
          <a:p>
            <a:r>
              <a:rPr lang="en-US" sz="1300" b="1">
                <a:solidFill>
                  <a:prstClr val="white"/>
                </a:solidFill>
                <a:latin typeface="Calibri" pitchFamily="34" charset="0"/>
                <a:cs typeface="Arial" pitchFamily="34" charset="0"/>
              </a:rPr>
              <a:t>Control Logic</a:t>
            </a:r>
          </a:p>
        </p:txBody>
      </p:sp>
      <p:sp>
        <p:nvSpPr>
          <p:cNvPr id="9306" name="Text Box 90"/>
          <p:cNvSpPr txBox="1">
            <a:spLocks noChangeArrowheads="1"/>
          </p:cNvSpPr>
          <p:nvPr/>
        </p:nvSpPr>
        <p:spPr bwMode="gray">
          <a:xfrm>
            <a:off x="3721100" y="2732088"/>
            <a:ext cx="1019175" cy="277812"/>
          </a:xfrm>
          <a:prstGeom prst="rect">
            <a:avLst/>
          </a:prstGeom>
          <a:noFill/>
          <a:ln w="9525">
            <a:noFill/>
            <a:miter lim="800000"/>
            <a:headEnd/>
            <a:tailEnd/>
          </a:ln>
        </p:spPr>
        <p:txBody>
          <a:bodyPr lIns="93662" tIns="47625" rIns="93662" bIns="47625">
            <a:spAutoFit/>
          </a:bodyPr>
          <a:lstStyle/>
          <a:p>
            <a:r>
              <a:rPr lang="en-US" sz="1200">
                <a:solidFill>
                  <a:prstClr val="black"/>
                </a:solidFill>
                <a:latin typeface="Calibri" pitchFamily="34" charset="0"/>
                <a:cs typeface="Arial" pitchFamily="34" charset="0"/>
              </a:rPr>
              <a:t>PC Update</a:t>
            </a:r>
          </a:p>
        </p:txBody>
      </p:sp>
      <p:sp>
        <p:nvSpPr>
          <p:cNvPr id="9307" name="Rectangle 91"/>
          <p:cNvSpPr>
            <a:spLocks noChangeArrowheads="1"/>
          </p:cNvSpPr>
          <p:nvPr/>
        </p:nvSpPr>
        <p:spPr bwMode="auto">
          <a:xfrm>
            <a:off x="4038600" y="3146425"/>
            <a:ext cx="2109788" cy="777875"/>
          </a:xfrm>
          <a:prstGeom prst="rect">
            <a:avLst/>
          </a:prstGeom>
          <a:solidFill>
            <a:schemeClr val="tx2"/>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08" name="Rectangle 92"/>
          <p:cNvSpPr>
            <a:spLocks noChangeArrowheads="1"/>
          </p:cNvSpPr>
          <p:nvPr/>
        </p:nvSpPr>
        <p:spPr bwMode="gray">
          <a:xfrm>
            <a:off x="4038600" y="3162300"/>
            <a:ext cx="2109788" cy="284163"/>
          </a:xfrm>
          <a:prstGeom prst="rect">
            <a:avLst/>
          </a:prstGeom>
          <a:noFill/>
          <a:ln w="12700">
            <a:noFill/>
            <a:miter lim="800000"/>
            <a:headEnd/>
            <a:tailEnd/>
          </a:ln>
        </p:spPr>
        <p:txBody>
          <a:bodyPr lIns="92075" tIns="46038" rIns="92075" bIns="46038">
            <a:spAutoFit/>
          </a:bodyPr>
          <a:lstStyle/>
          <a:p>
            <a:pPr defTabSz="911225">
              <a:lnSpc>
                <a:spcPct val="90000"/>
              </a:lnSpc>
            </a:pPr>
            <a:r>
              <a:rPr lang="en-US" sz="1400" b="1">
                <a:solidFill>
                  <a:prstClr val="white"/>
                </a:solidFill>
                <a:latin typeface="Calibri" pitchFamily="34" charset="0"/>
                <a:cs typeface="Arial" pitchFamily="34" charset="0"/>
              </a:rPr>
              <a:t>Decode Stage</a:t>
            </a:r>
          </a:p>
        </p:txBody>
      </p:sp>
      <p:sp>
        <p:nvSpPr>
          <p:cNvPr id="9309" name="Rectangle 93"/>
          <p:cNvSpPr>
            <a:spLocks noChangeArrowheads="1"/>
          </p:cNvSpPr>
          <p:nvPr/>
        </p:nvSpPr>
        <p:spPr bwMode="gray">
          <a:xfrm>
            <a:off x="4541838" y="3489325"/>
            <a:ext cx="1606550" cy="434975"/>
          </a:xfrm>
          <a:prstGeom prst="rect">
            <a:avLst/>
          </a:prstGeom>
          <a:noFill/>
          <a:ln w="12700">
            <a:solidFill>
              <a:schemeClr val="tx1"/>
            </a:solidFill>
            <a:miter lim="800000"/>
            <a:headEnd/>
            <a:tailEnd/>
          </a:ln>
        </p:spPr>
        <p:txBody>
          <a:bodyPr lIns="92075" tIns="46038" rIns="92075" bIns="46038">
            <a:spAutoFit/>
          </a:bodyPr>
          <a:lstStyle/>
          <a:p>
            <a:pPr algn="r" defTabSz="911225">
              <a:lnSpc>
                <a:spcPct val="90000"/>
              </a:lnSpc>
            </a:pPr>
            <a:r>
              <a:rPr lang="en-US" sz="1200" b="1">
                <a:solidFill>
                  <a:prstClr val="white"/>
                </a:solidFill>
                <a:latin typeface="Calibri" pitchFamily="34" charset="0"/>
                <a:cs typeface="Arial" pitchFamily="34" charset="0"/>
              </a:rPr>
              <a:t>Instruction Decompression</a:t>
            </a:r>
          </a:p>
        </p:txBody>
      </p:sp>
      <p:sp>
        <p:nvSpPr>
          <p:cNvPr id="9310" name="AutoShape 94"/>
          <p:cNvSpPr>
            <a:spLocks noChangeArrowheads="1"/>
          </p:cNvSpPr>
          <p:nvPr/>
        </p:nvSpPr>
        <p:spPr bwMode="auto">
          <a:xfrm>
            <a:off x="2571750" y="1300163"/>
            <a:ext cx="1308100" cy="304800"/>
          </a:xfrm>
          <a:prstGeom prst="rightArrow">
            <a:avLst>
              <a:gd name="adj1" fmla="val 46870"/>
              <a:gd name="adj2" fmla="val 58375"/>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11" name="Rectangle 95"/>
          <p:cNvSpPr>
            <a:spLocks noChangeArrowheads="1"/>
          </p:cNvSpPr>
          <p:nvPr/>
        </p:nvSpPr>
        <p:spPr bwMode="gray">
          <a:xfrm rot="5400000" flipV="1">
            <a:off x="2608262" y="1463676"/>
            <a:ext cx="85725" cy="133350"/>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12" name="AutoShape 96"/>
          <p:cNvSpPr>
            <a:spLocks noChangeArrowheads="1"/>
          </p:cNvSpPr>
          <p:nvPr/>
        </p:nvSpPr>
        <p:spPr bwMode="auto">
          <a:xfrm>
            <a:off x="2852738" y="1800225"/>
            <a:ext cx="1574800" cy="304800"/>
          </a:xfrm>
          <a:prstGeom prst="leftArrow">
            <a:avLst>
              <a:gd name="adj1" fmla="val 55204"/>
              <a:gd name="adj2" fmla="val 66114"/>
            </a:avLst>
          </a:prstGeom>
          <a:solidFill>
            <a:schemeClr val="bg1"/>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13" name="Rectangle 97"/>
          <p:cNvSpPr>
            <a:spLocks noChangeArrowheads="1"/>
          </p:cNvSpPr>
          <p:nvPr/>
        </p:nvSpPr>
        <p:spPr bwMode="gray">
          <a:xfrm rot="5400000" flipV="1">
            <a:off x="4298156" y="1777207"/>
            <a:ext cx="85725" cy="157162"/>
          </a:xfrm>
          <a:prstGeom prst="rect">
            <a:avLst/>
          </a:prstGeom>
          <a:solidFill>
            <a:schemeClr val="bg1"/>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14" name="Text Box 98"/>
          <p:cNvSpPr txBox="1">
            <a:spLocks noChangeArrowheads="1"/>
          </p:cNvSpPr>
          <p:nvPr/>
        </p:nvSpPr>
        <p:spPr bwMode="auto">
          <a:xfrm>
            <a:off x="3192463" y="1806575"/>
            <a:ext cx="998537" cy="277813"/>
          </a:xfrm>
          <a:prstGeom prst="rect">
            <a:avLst/>
          </a:prstGeom>
          <a:noFill/>
          <a:ln w="9525">
            <a:noFill/>
            <a:miter lim="800000"/>
            <a:headEnd/>
            <a:tailEnd/>
          </a:ln>
        </p:spPr>
        <p:txBody>
          <a:bodyPr wrap="none" lIns="93662" tIns="47625" rIns="93662" bIns="47625">
            <a:spAutoFit/>
          </a:bodyPr>
          <a:lstStyle/>
          <a:p>
            <a:r>
              <a:rPr lang="en-US" sz="1200">
                <a:solidFill>
                  <a:prstClr val="black"/>
                </a:solidFill>
                <a:latin typeface="Calibri" pitchFamily="34" charset="0"/>
                <a:cs typeface="Arial" pitchFamily="34" charset="0"/>
              </a:rPr>
              <a:t>Incrementer</a:t>
            </a:r>
          </a:p>
        </p:txBody>
      </p:sp>
      <p:sp>
        <p:nvSpPr>
          <p:cNvPr id="9315" name="AutoShape 99"/>
          <p:cNvSpPr>
            <a:spLocks noChangeArrowheads="1"/>
          </p:cNvSpPr>
          <p:nvPr/>
        </p:nvSpPr>
        <p:spPr bwMode="auto">
          <a:xfrm>
            <a:off x="5664200" y="3963988"/>
            <a:ext cx="412750" cy="1997075"/>
          </a:xfrm>
          <a:prstGeom prst="upDownArrow">
            <a:avLst>
              <a:gd name="adj1" fmla="val 39231"/>
              <a:gd name="adj2" fmla="val 47309"/>
            </a:avLst>
          </a:prstGeom>
          <a:solidFill>
            <a:srgbClr val="C0C0C0"/>
          </a:solidFill>
          <a:ln w="12700">
            <a:solidFill>
              <a:schemeClr val="tx1"/>
            </a:solid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16" name="Rectangle 100"/>
          <p:cNvSpPr>
            <a:spLocks noChangeArrowheads="1"/>
          </p:cNvSpPr>
          <p:nvPr/>
        </p:nvSpPr>
        <p:spPr bwMode="auto">
          <a:xfrm rot="10800000">
            <a:off x="5741988" y="4356100"/>
            <a:ext cx="76200" cy="136525"/>
          </a:xfrm>
          <a:prstGeom prst="rect">
            <a:avLst/>
          </a:prstGeom>
          <a:solidFill>
            <a:srgbClr val="C0C0C0"/>
          </a:solidFill>
          <a:ln w="9525">
            <a:noFill/>
            <a:miter lim="800000"/>
            <a:headEnd/>
            <a:tailEnd/>
          </a:ln>
        </p:spPr>
        <p:txBody>
          <a:bodyPr lIns="93662" tIns="47625" rIns="93662" bIns="47625" anchor="ctr">
            <a:spAutoFit/>
          </a:bodyPr>
          <a:lstStyle/>
          <a:p>
            <a:endParaRPr lang="en-US">
              <a:solidFill>
                <a:prstClr val="black"/>
              </a:solidFill>
              <a:latin typeface="Calibri" pitchFamily="34" charset="0"/>
              <a:cs typeface="Arial" pitchFamily="34" charset="0"/>
            </a:endParaRPr>
          </a:p>
        </p:txBody>
      </p:sp>
      <p:sp>
        <p:nvSpPr>
          <p:cNvPr id="9317" name="Text Box 101"/>
          <p:cNvSpPr txBox="1">
            <a:spLocks noChangeArrowheads="1"/>
          </p:cNvSpPr>
          <p:nvPr/>
        </p:nvSpPr>
        <p:spPr bwMode="auto">
          <a:xfrm>
            <a:off x="2244725" y="2168525"/>
            <a:ext cx="276225" cy="396875"/>
          </a:xfrm>
          <a:prstGeom prst="rect">
            <a:avLst/>
          </a:prstGeom>
          <a:noFill/>
          <a:ln w="9525">
            <a:noFill/>
            <a:miter lim="800000"/>
            <a:headEnd/>
            <a:tailEnd/>
          </a:ln>
        </p:spPr>
        <p:txBody>
          <a:bodyPr wrap="none">
            <a:spAutoFit/>
          </a:bodyPr>
          <a:lstStyle/>
          <a:p>
            <a:r>
              <a:rPr lang="en-US" sz="1000" b="1">
                <a:solidFill>
                  <a:prstClr val="black"/>
                </a:solidFill>
                <a:latin typeface="Calibri" pitchFamily="34" charset="0"/>
                <a:cs typeface="Arial" pitchFamily="34" charset="0"/>
              </a:rPr>
              <a:t>P</a:t>
            </a:r>
          </a:p>
          <a:p>
            <a:r>
              <a:rPr lang="en-US" sz="1000" b="1">
                <a:solidFill>
                  <a:prstClr val="black"/>
                </a:solidFill>
                <a:latin typeface="Calibri" pitchFamily="34" charset="0"/>
                <a:cs typeface="Arial" pitchFamily="34" charset="0"/>
              </a:rPr>
              <a:t>C</a:t>
            </a:r>
          </a:p>
        </p:txBody>
      </p:sp>
      <p:sp>
        <p:nvSpPr>
          <p:cNvPr id="9318" name="Text Box 102"/>
          <p:cNvSpPr txBox="1">
            <a:spLocks noChangeArrowheads="1"/>
          </p:cNvSpPr>
          <p:nvPr/>
        </p:nvSpPr>
        <p:spPr bwMode="auto">
          <a:xfrm>
            <a:off x="1085850" y="3336925"/>
            <a:ext cx="431800" cy="1373188"/>
          </a:xfrm>
          <a:prstGeom prst="rect">
            <a:avLst/>
          </a:prstGeom>
          <a:noFill/>
          <a:ln w="9525">
            <a:noFill/>
            <a:miter lim="800000"/>
            <a:headEnd/>
            <a:tailEnd/>
          </a:ln>
        </p:spPr>
        <p:txBody>
          <a:bodyPr>
            <a:spAutoFit/>
          </a:bodyPr>
          <a:lstStyle/>
          <a:p>
            <a:r>
              <a:rPr lang="en-US" sz="1200">
                <a:solidFill>
                  <a:prstClr val="black"/>
                </a:solidFill>
                <a:latin typeface="Calibri" pitchFamily="34" charset="0"/>
                <a:cs typeface="Arial" pitchFamily="34" charset="0"/>
              </a:rPr>
              <a:t>A</a:t>
            </a:r>
          </a:p>
          <a:p>
            <a:endParaRPr lang="en-US" sz="1200">
              <a:solidFill>
                <a:prstClr val="black"/>
              </a:solidFill>
              <a:latin typeface="Calibri" pitchFamily="34" charset="0"/>
              <a:cs typeface="Arial" pitchFamily="34" charset="0"/>
            </a:endParaRPr>
          </a:p>
          <a:p>
            <a:r>
              <a:rPr lang="en-US" sz="1200">
                <a:solidFill>
                  <a:prstClr val="black"/>
                </a:solidFill>
                <a:latin typeface="Calibri" pitchFamily="34" charset="0"/>
                <a:cs typeface="Arial" pitchFamily="34" charset="0"/>
              </a:rPr>
              <a:t>B</a:t>
            </a:r>
          </a:p>
          <a:p>
            <a:r>
              <a:rPr lang="en-US" sz="1200">
                <a:solidFill>
                  <a:prstClr val="black"/>
                </a:solidFill>
                <a:latin typeface="Calibri" pitchFamily="34" charset="0"/>
                <a:cs typeface="Arial" pitchFamily="34" charset="0"/>
              </a:rPr>
              <a:t>u</a:t>
            </a:r>
          </a:p>
          <a:p>
            <a:r>
              <a:rPr lang="en-US" sz="1200">
                <a:solidFill>
                  <a:prstClr val="black"/>
                </a:solidFill>
                <a:latin typeface="Calibri" pitchFamily="34" charset="0"/>
                <a:cs typeface="Arial" pitchFamily="34" charset="0"/>
              </a:rPr>
              <a:t>s</a:t>
            </a:r>
          </a:p>
        </p:txBody>
      </p:sp>
      <p:sp>
        <p:nvSpPr>
          <p:cNvPr id="9319" name="Text Box 103"/>
          <p:cNvSpPr txBox="1">
            <a:spLocks noChangeArrowheads="1"/>
          </p:cNvSpPr>
          <p:nvPr/>
        </p:nvSpPr>
        <p:spPr bwMode="auto">
          <a:xfrm>
            <a:off x="3182938" y="3336925"/>
            <a:ext cx="431800" cy="1373188"/>
          </a:xfrm>
          <a:prstGeom prst="rect">
            <a:avLst/>
          </a:prstGeom>
          <a:noFill/>
          <a:ln w="9525">
            <a:noFill/>
            <a:miter lim="800000"/>
            <a:headEnd/>
            <a:tailEnd/>
          </a:ln>
        </p:spPr>
        <p:txBody>
          <a:bodyPr>
            <a:spAutoFit/>
          </a:bodyPr>
          <a:lstStyle/>
          <a:p>
            <a:r>
              <a:rPr lang="en-US" sz="1200">
                <a:solidFill>
                  <a:prstClr val="black"/>
                </a:solidFill>
                <a:latin typeface="Calibri" pitchFamily="34" charset="0"/>
                <a:cs typeface="Arial" pitchFamily="34" charset="0"/>
              </a:rPr>
              <a:t>B</a:t>
            </a:r>
          </a:p>
          <a:p>
            <a:endParaRPr lang="en-US" sz="1200">
              <a:solidFill>
                <a:prstClr val="black"/>
              </a:solidFill>
              <a:latin typeface="Calibri" pitchFamily="34" charset="0"/>
              <a:cs typeface="Arial" pitchFamily="34" charset="0"/>
            </a:endParaRPr>
          </a:p>
          <a:p>
            <a:r>
              <a:rPr lang="en-US" sz="1200">
                <a:solidFill>
                  <a:prstClr val="black"/>
                </a:solidFill>
                <a:latin typeface="Calibri" pitchFamily="34" charset="0"/>
                <a:cs typeface="Arial" pitchFamily="34" charset="0"/>
              </a:rPr>
              <a:t>B</a:t>
            </a:r>
          </a:p>
          <a:p>
            <a:r>
              <a:rPr lang="en-US" sz="1200">
                <a:solidFill>
                  <a:prstClr val="black"/>
                </a:solidFill>
                <a:latin typeface="Calibri" pitchFamily="34" charset="0"/>
                <a:cs typeface="Arial" pitchFamily="34" charset="0"/>
              </a:rPr>
              <a:t>u</a:t>
            </a:r>
          </a:p>
          <a:p>
            <a:r>
              <a:rPr lang="en-US" sz="1200">
                <a:solidFill>
                  <a:prstClr val="black"/>
                </a:solidFill>
                <a:latin typeface="Calibri" pitchFamily="34" charset="0"/>
                <a:cs typeface="Arial" pitchFamily="34" charset="0"/>
              </a:rPr>
              <a:t>s</a:t>
            </a:r>
          </a:p>
        </p:txBody>
      </p:sp>
      <p:sp>
        <p:nvSpPr>
          <p:cNvPr id="9320" name="Text Box 104"/>
          <p:cNvSpPr txBox="1">
            <a:spLocks noChangeArrowheads="1"/>
          </p:cNvSpPr>
          <p:nvPr/>
        </p:nvSpPr>
        <p:spPr bwMode="auto">
          <a:xfrm>
            <a:off x="476250" y="3049588"/>
            <a:ext cx="508000" cy="1922462"/>
          </a:xfrm>
          <a:prstGeom prst="rect">
            <a:avLst/>
          </a:prstGeom>
          <a:noFill/>
          <a:ln w="9525">
            <a:noFill/>
            <a:miter lim="800000"/>
            <a:headEnd/>
            <a:tailEnd/>
          </a:ln>
        </p:spPr>
        <p:txBody>
          <a:bodyPr>
            <a:spAutoFit/>
          </a:bodyPr>
          <a:lstStyle/>
          <a:p>
            <a:r>
              <a:rPr lang="en-US" sz="1200">
                <a:solidFill>
                  <a:prstClr val="black"/>
                </a:solidFill>
                <a:latin typeface="Calibri" pitchFamily="34" charset="0"/>
                <a:cs typeface="Arial" pitchFamily="34" charset="0"/>
              </a:rPr>
              <a:t>A</a:t>
            </a:r>
          </a:p>
          <a:p>
            <a:r>
              <a:rPr lang="en-US" sz="1200">
                <a:solidFill>
                  <a:prstClr val="black"/>
                </a:solidFill>
                <a:latin typeface="Calibri" pitchFamily="34" charset="0"/>
                <a:cs typeface="Arial" pitchFamily="34" charset="0"/>
              </a:rPr>
              <a:t>L</a:t>
            </a:r>
          </a:p>
          <a:p>
            <a:r>
              <a:rPr lang="en-US" sz="1200">
                <a:solidFill>
                  <a:prstClr val="black"/>
                </a:solidFill>
                <a:latin typeface="Calibri" pitchFamily="34" charset="0"/>
                <a:cs typeface="Arial" pitchFamily="34" charset="0"/>
              </a:rPr>
              <a:t>U</a:t>
            </a:r>
          </a:p>
          <a:p>
            <a:endParaRPr lang="en-US" sz="1200">
              <a:solidFill>
                <a:prstClr val="black"/>
              </a:solidFill>
              <a:latin typeface="Calibri" pitchFamily="34" charset="0"/>
              <a:cs typeface="Arial" pitchFamily="34" charset="0"/>
            </a:endParaRPr>
          </a:p>
          <a:p>
            <a:r>
              <a:rPr lang="en-US" sz="1200">
                <a:solidFill>
                  <a:prstClr val="black"/>
                </a:solidFill>
                <a:latin typeface="Calibri" pitchFamily="34" charset="0"/>
                <a:cs typeface="Arial" pitchFamily="34" charset="0"/>
              </a:rPr>
              <a:t>B</a:t>
            </a:r>
          </a:p>
          <a:p>
            <a:r>
              <a:rPr lang="en-US" sz="1200">
                <a:solidFill>
                  <a:prstClr val="black"/>
                </a:solidFill>
                <a:latin typeface="Calibri" pitchFamily="34" charset="0"/>
                <a:cs typeface="Arial" pitchFamily="34" charset="0"/>
              </a:rPr>
              <a:t>u</a:t>
            </a:r>
          </a:p>
          <a:p>
            <a:r>
              <a:rPr lang="en-US" sz="1200">
                <a:solidFill>
                  <a:prstClr val="black"/>
                </a:solidFill>
                <a:latin typeface="Calibri" pitchFamily="34" charset="0"/>
                <a:cs typeface="Arial" pitchFamily="34" charset="0"/>
              </a:rPr>
              <a:t>s</a:t>
            </a:r>
          </a:p>
        </p:txBody>
      </p:sp>
      <p:sp>
        <p:nvSpPr>
          <p:cNvPr id="105" name="Date Placeholder 104"/>
          <p:cNvSpPr>
            <a:spLocks noGrp="1"/>
          </p:cNvSpPr>
          <p:nvPr>
            <p:ph type="dt" sz="half" idx="10"/>
          </p:nvPr>
        </p:nvSpPr>
        <p:spPr/>
        <p:txBody>
          <a:bodyPr/>
          <a:lstStyle/>
          <a:p>
            <a:pPr>
              <a:defRPr/>
            </a:pPr>
            <a:fld id="{23F797F6-FD6F-4BE7-96CA-5333A1F58B02}"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tIns="10800" bIns="10800"/>
          <a:lstStyle/>
          <a:p>
            <a:pPr algn="l" eaLnBrk="1" hangingPunct="1"/>
            <a:r>
              <a:rPr lang="en-US" sz="3200" smtClean="0">
                <a:solidFill>
                  <a:schemeClr val="accent1"/>
                </a:solidFill>
              </a:rPr>
              <a:t>ARM and Thumb Performance</a:t>
            </a:r>
          </a:p>
        </p:txBody>
      </p:sp>
      <p:sp>
        <p:nvSpPr>
          <p:cNvPr id="1028" name="Text Box 3"/>
          <p:cNvSpPr txBox="1">
            <a:spLocks noChangeArrowheads="1"/>
          </p:cNvSpPr>
          <p:nvPr/>
        </p:nvSpPr>
        <p:spPr bwMode="auto">
          <a:xfrm>
            <a:off x="3265488" y="5421313"/>
            <a:ext cx="2763837" cy="304800"/>
          </a:xfrm>
          <a:prstGeom prst="rect">
            <a:avLst/>
          </a:prstGeom>
          <a:noFill/>
          <a:ln w="12700">
            <a:noFill/>
            <a:miter lim="800000"/>
            <a:headEnd/>
            <a:tailEnd/>
          </a:ln>
        </p:spPr>
        <p:txBody>
          <a:bodyPr wrap="none" anchor="ctr">
            <a:spAutoFit/>
          </a:bodyPr>
          <a:lstStyle/>
          <a:p>
            <a:r>
              <a:rPr lang="en-GB" sz="1400" b="1">
                <a:solidFill>
                  <a:prstClr val="black"/>
                </a:solidFill>
                <a:latin typeface="Calibri" pitchFamily="34" charset="0"/>
                <a:cs typeface="Arial" pitchFamily="34" charset="0"/>
              </a:rPr>
              <a:t>Memory width (zero wait state)</a:t>
            </a:r>
          </a:p>
        </p:txBody>
      </p:sp>
      <p:graphicFrame>
        <p:nvGraphicFramePr>
          <p:cNvPr id="6" name="Object 4"/>
          <p:cNvGraphicFramePr>
            <a:graphicFrameLocks noChangeAspect="1"/>
          </p:cNvGraphicFramePr>
          <p:nvPr/>
        </p:nvGraphicFramePr>
        <p:xfrm>
          <a:off x="1762125" y="1395413"/>
          <a:ext cx="6096000" cy="4067175"/>
        </p:xfrm>
        <a:graphic>
          <a:graphicData uri="http://schemas.openxmlformats.org/drawingml/2006/chart">
            <c:chart xmlns:c="http://schemas.openxmlformats.org/drawingml/2006/chart" xmlns:r="http://schemas.openxmlformats.org/officeDocument/2006/relationships" r:id="rId3"/>
          </a:graphicData>
        </a:graphic>
      </p:graphicFrame>
      <p:sp>
        <p:nvSpPr>
          <p:cNvPr id="1029" name="Text Box 5"/>
          <p:cNvSpPr txBox="1">
            <a:spLocks noChangeArrowheads="1"/>
          </p:cNvSpPr>
          <p:nvPr/>
        </p:nvSpPr>
        <p:spPr bwMode="auto">
          <a:xfrm>
            <a:off x="247650" y="2740025"/>
            <a:ext cx="1700213" cy="517525"/>
          </a:xfrm>
          <a:prstGeom prst="rect">
            <a:avLst/>
          </a:prstGeom>
          <a:noFill/>
          <a:ln w="12700">
            <a:noFill/>
            <a:miter lim="800000"/>
            <a:headEnd/>
            <a:tailEnd/>
          </a:ln>
        </p:spPr>
        <p:txBody>
          <a:bodyPr wrap="none" anchor="ctr">
            <a:spAutoFit/>
          </a:bodyPr>
          <a:lstStyle/>
          <a:p>
            <a:r>
              <a:rPr lang="en-GB" sz="1400" b="1">
                <a:solidFill>
                  <a:prstClr val="black"/>
                </a:solidFill>
                <a:latin typeface="Calibri" pitchFamily="34" charset="0"/>
                <a:cs typeface="Arial" pitchFamily="34" charset="0"/>
              </a:rPr>
              <a:t>Dhrystone 2.1/sec</a:t>
            </a:r>
          </a:p>
          <a:p>
            <a:r>
              <a:rPr lang="en-GB" sz="1400" b="1">
                <a:solidFill>
                  <a:prstClr val="black"/>
                </a:solidFill>
                <a:latin typeface="Calibri" pitchFamily="34" charset="0"/>
                <a:cs typeface="Arial" pitchFamily="34" charset="0"/>
              </a:rPr>
              <a:t>@ 20MHz</a:t>
            </a:r>
          </a:p>
        </p:txBody>
      </p:sp>
      <p:sp>
        <p:nvSpPr>
          <p:cNvPr id="7" name="Date Placeholder 6"/>
          <p:cNvSpPr>
            <a:spLocks noGrp="1"/>
          </p:cNvSpPr>
          <p:nvPr>
            <p:ph type="dt" sz="half" idx="10"/>
          </p:nvPr>
        </p:nvSpPr>
        <p:spPr/>
        <p:txBody>
          <a:bodyPr/>
          <a:lstStyle/>
          <a:p>
            <a:pPr>
              <a:defRPr/>
            </a:pPr>
            <a:fld id="{584F401E-FE5C-45FE-835D-F7BDC9D2CC2F}"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EL 426 </a:t>
            </a:r>
            <a:r>
              <a:rPr lang="en-US" dirty="0" smtClean="0">
                <a:solidFill>
                  <a:srgbClr val="FF0000"/>
                </a:solidFill>
              </a:rPr>
              <a:t>Course </a:t>
            </a:r>
            <a:r>
              <a:rPr lang="en-US" dirty="0" smtClean="0">
                <a:solidFill>
                  <a:srgbClr val="FF0000"/>
                </a:solidFill>
              </a:rPr>
              <a:t>Outline</a:t>
            </a:r>
            <a:br>
              <a:rPr lang="en-US" dirty="0" smtClean="0">
                <a:solidFill>
                  <a:srgbClr val="FF0000"/>
                </a:solidFill>
              </a:rPr>
            </a:br>
            <a:r>
              <a:rPr lang="en-US" dirty="0" smtClean="0">
                <a:solidFill>
                  <a:srgbClr val="FF0000"/>
                </a:solidFill>
              </a:rPr>
              <a:t>Digital System Architecture </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8197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219200"/>
            <a:ext cx="9144000" cy="5029200"/>
            <a:chOff x="0" y="768"/>
            <a:chExt cx="5760" cy="3168"/>
          </a:xfrm>
        </p:grpSpPr>
        <p:sp>
          <p:nvSpPr>
            <p:cNvPr id="10489" name="Rectangle 3"/>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grpSp>
          <p:nvGrpSpPr>
            <p:cNvPr id="3" name="Group 4"/>
            <p:cNvGrpSpPr>
              <a:grpSpLocks/>
            </p:cNvGrpSpPr>
            <p:nvPr/>
          </p:nvGrpSpPr>
          <p:grpSpPr bwMode="auto">
            <a:xfrm>
              <a:off x="0" y="900"/>
              <a:ext cx="5616" cy="2988"/>
              <a:chOff x="0" y="900"/>
              <a:chExt cx="5616" cy="2988"/>
            </a:xfrm>
          </p:grpSpPr>
          <p:sp>
            <p:nvSpPr>
              <p:cNvPr id="10491" name="Rectangle 5"/>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492" name="Rectangle 6"/>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493" name="Rectangle 7"/>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494" name="Rectangle 8"/>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495" name="Rectangle 9"/>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496" name="Rectangle 10"/>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497" name="Rectangle 11"/>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498" name="Rectangle 12"/>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499" name="Rectangle 13"/>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500" name="Rectangle 14"/>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501" name="Rectangle 15"/>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502" name="Rectangle 16"/>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503" name="Rectangle 17"/>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504" name="Rectangle 18"/>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505" name="Rectangle 19"/>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506" name="Rectangle 20"/>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507" name="Rectangle 21"/>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508" name="Rectangle 22"/>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509" name="Rectangle 23"/>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510" name="Rectangle 24"/>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511" name="Rectangle 25"/>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512" name="Rectangle 26"/>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513" name="Rectangle 27"/>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514" name="Rectangle 28"/>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515" name="Rectangle 29"/>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516" name="Rectangle 30"/>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517" name="Rectangle 31"/>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518" name="Rectangle 32"/>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519" name="Rectangle 33"/>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520" name="Rectangle 34"/>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521" name="Rectangle 35"/>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522" name="Rectangle 36"/>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523" name="Rectangle 37"/>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524" name="Rectangle 38"/>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525" name="Rectangle 39"/>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526" name="Rectangle 40"/>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527" name="Rectangle 41"/>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endParaRPr lang="en-US" sz="1600" b="1">
                  <a:solidFill>
                    <a:prstClr val="white"/>
                  </a:solidFill>
                  <a:latin typeface="Courier New" pitchFamily="49" charset="0"/>
                  <a:cs typeface="Arial" pitchFamily="34" charset="0"/>
                </a:endParaRPr>
              </a:p>
            </p:txBody>
          </p:sp>
          <p:sp>
            <p:nvSpPr>
              <p:cNvPr id="10528" name="Rectangle 42"/>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a:t>
                </a:r>
              </a:p>
            </p:txBody>
          </p:sp>
          <p:sp>
            <p:nvSpPr>
              <p:cNvPr id="10529" name="Rectangle 43"/>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a:t>
                </a:r>
                <a:endParaRPr lang="en-US" sz="2000" b="1">
                  <a:solidFill>
                    <a:srgbClr val="0000FF"/>
                  </a:solidFill>
                  <a:latin typeface="Arial" pitchFamily="34" charset="0"/>
                  <a:cs typeface="Arial" pitchFamily="34" charset="0"/>
                </a:endParaRPr>
              </a:p>
            </p:txBody>
          </p:sp>
          <p:sp>
            <p:nvSpPr>
              <p:cNvPr id="10530" name="Rectangle 44"/>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a:t>
                </a:r>
                <a:endParaRPr lang="en-US" sz="2000" b="1">
                  <a:solidFill>
                    <a:srgbClr val="0000FF"/>
                  </a:solidFill>
                  <a:latin typeface="Arial" pitchFamily="34" charset="0"/>
                  <a:cs typeface="Arial" pitchFamily="34" charset="0"/>
                </a:endParaRPr>
              </a:p>
            </p:txBody>
          </p:sp>
          <p:sp>
            <p:nvSpPr>
              <p:cNvPr id="10531" name="Rectangle 45"/>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a:t>
                </a:r>
                <a:endParaRPr lang="en-US" sz="2000" b="1">
                  <a:solidFill>
                    <a:srgbClr val="0000FF"/>
                  </a:solidFill>
                  <a:latin typeface="Arial" pitchFamily="34" charset="0"/>
                  <a:cs typeface="Arial" pitchFamily="34" charset="0"/>
                </a:endParaRPr>
              </a:p>
            </p:txBody>
          </p:sp>
          <p:sp>
            <p:nvSpPr>
              <p:cNvPr id="10532" name="Rectangle 46"/>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a:t>
                </a:r>
                <a:endParaRPr lang="en-US" sz="2000" b="1">
                  <a:solidFill>
                    <a:srgbClr val="0000FF"/>
                  </a:solidFill>
                  <a:latin typeface="Arial" pitchFamily="34" charset="0"/>
                  <a:cs typeface="Arial" pitchFamily="34" charset="0"/>
                </a:endParaRPr>
              </a:p>
            </p:txBody>
          </p:sp>
          <p:sp>
            <p:nvSpPr>
              <p:cNvPr id="10533" name="Rectangle 47"/>
              <p:cNvSpPr>
                <a:spLocks noChangeArrowheads="1"/>
              </p:cNvSpPr>
              <p:nvPr/>
            </p:nvSpPr>
            <p:spPr bwMode="gray">
              <a:xfrm>
                <a:off x="0" y="1226"/>
                <a:ext cx="960"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User Mode</a:t>
                </a:r>
                <a:endParaRPr lang="en-US" sz="2000" b="1">
                  <a:solidFill>
                    <a:srgbClr val="0000FF"/>
                  </a:solidFill>
                  <a:latin typeface="Arial" pitchFamily="34" charset="0"/>
                  <a:cs typeface="Arial" pitchFamily="34" charset="0"/>
                </a:endParaRPr>
              </a:p>
            </p:txBody>
          </p:sp>
          <p:sp>
            <p:nvSpPr>
              <p:cNvPr id="10534" name="Rectangle 4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535" name="Rectangle 4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536" name="Rectangle 5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537" name="Rectangle 5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538" name="Rectangle 5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539" name="Rectangle 5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540" name="Rectangle 5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541" name="Rectangle 5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542" name="Rectangle 5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543" name="Rectangle 5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544" name="Rectangle 5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545" name="Rectangle 5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546" name="Rectangle 6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547" name="Rectangle 61"/>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548" name="Rectangle 62"/>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549" name="Rectangle 6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550" name="Rectangle 6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551" name="Rectangle 6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552" name="Rectangle 6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553" name="Rectangle 6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554" name="Rectangle 6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555" name="Rectangle 6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556" name="Rectangle 7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557" name="Rectangle 7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558" name="Rectangle 7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559" name="Rectangle 7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560" name="Rectangle 7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561" name="Rectangle 7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562" name="Rectangle 7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563" name="Rectangle 7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564" name="Rectangle 7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565" name="Rectangle 7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566" name="Rectangle 8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567" name="Rectangle 8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568" name="Rectangle 8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569" name="Rectangle 8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570" name="Rectangle 8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endParaRPr lang="en-US" sz="1600" b="1">
                  <a:solidFill>
                    <a:prstClr val="white"/>
                  </a:solidFill>
                  <a:latin typeface="Courier New" pitchFamily="49" charset="0"/>
                  <a:cs typeface="Arial" pitchFamily="34" charset="0"/>
                </a:endParaRPr>
              </a:p>
            </p:txBody>
          </p:sp>
          <p:sp>
            <p:nvSpPr>
              <p:cNvPr id="10571" name="Rectangle 85"/>
              <p:cNvSpPr>
                <a:spLocks noChangeArrowheads="1"/>
              </p:cNvSpPr>
              <p:nvPr/>
            </p:nvSpPr>
            <p:spPr bwMode="gray">
              <a:xfrm>
                <a:off x="288" y="900"/>
                <a:ext cx="2112" cy="252"/>
              </a:xfrm>
              <a:prstGeom prst="rect">
                <a:avLst/>
              </a:prstGeom>
              <a:solidFill>
                <a:schemeClr val="bg1"/>
              </a:solid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Current Visible Registers</a:t>
                </a:r>
              </a:p>
            </p:txBody>
          </p:sp>
          <p:sp>
            <p:nvSpPr>
              <p:cNvPr id="10572" name="Rectangle 86"/>
              <p:cNvSpPr>
                <a:spLocks noChangeArrowheads="1"/>
              </p:cNvSpPr>
              <p:nvPr/>
            </p:nvSpPr>
            <p:spPr bwMode="gray">
              <a:xfrm>
                <a:off x="3110" y="1579"/>
                <a:ext cx="1920" cy="252"/>
              </a:xfrm>
              <a:prstGeom prst="rect">
                <a:avLst/>
              </a:prstGeom>
              <a:solidFill>
                <a:schemeClr val="bg1"/>
              </a:solid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Banked out Registers</a:t>
                </a:r>
              </a:p>
            </p:txBody>
          </p:sp>
          <p:sp>
            <p:nvSpPr>
              <p:cNvPr id="10573" name="Rectangle 87"/>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a:t>
                </a:r>
              </a:p>
            </p:txBody>
          </p:sp>
          <p:sp>
            <p:nvSpPr>
              <p:cNvPr id="10574" name="Rectangle 88"/>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a:t>
                </a:r>
                <a:endParaRPr lang="en-US" sz="2000" b="1">
                  <a:solidFill>
                    <a:srgbClr val="0000FF"/>
                  </a:solidFill>
                  <a:latin typeface="Arial" pitchFamily="34" charset="0"/>
                  <a:cs typeface="Arial" pitchFamily="34" charset="0"/>
                </a:endParaRPr>
              </a:p>
            </p:txBody>
          </p:sp>
          <p:sp>
            <p:nvSpPr>
              <p:cNvPr id="10575" name="Rectangle 89"/>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a:t>
                </a:r>
                <a:endParaRPr lang="en-US" sz="2000" b="1">
                  <a:solidFill>
                    <a:srgbClr val="0000FF"/>
                  </a:solidFill>
                  <a:latin typeface="Arial" pitchFamily="34" charset="0"/>
                  <a:cs typeface="Arial" pitchFamily="34" charset="0"/>
                </a:endParaRPr>
              </a:p>
            </p:txBody>
          </p:sp>
          <p:sp>
            <p:nvSpPr>
              <p:cNvPr id="10576" name="Rectangle 9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a:t>
                </a:r>
                <a:endParaRPr lang="en-US" sz="2000" b="1">
                  <a:solidFill>
                    <a:srgbClr val="0000FF"/>
                  </a:solidFill>
                  <a:latin typeface="Arial" pitchFamily="34" charset="0"/>
                  <a:cs typeface="Arial" pitchFamily="34" charset="0"/>
                </a:endParaRPr>
              </a:p>
            </p:txBody>
          </p:sp>
          <p:sp>
            <p:nvSpPr>
              <p:cNvPr id="10577" name="Rectangle 9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a:t>
                </a:r>
                <a:endParaRPr lang="en-US" sz="2000" b="1">
                  <a:solidFill>
                    <a:srgbClr val="0000FF"/>
                  </a:solidFill>
                  <a:latin typeface="Arial" pitchFamily="34" charset="0"/>
                  <a:cs typeface="Arial" pitchFamily="34" charset="0"/>
                </a:endParaRPr>
              </a:p>
            </p:txBody>
          </p:sp>
        </p:grpSp>
      </p:grpSp>
      <p:grpSp>
        <p:nvGrpSpPr>
          <p:cNvPr id="4" name="Group 92"/>
          <p:cNvGrpSpPr>
            <a:grpSpLocks/>
          </p:cNvGrpSpPr>
          <p:nvPr/>
        </p:nvGrpSpPr>
        <p:grpSpPr bwMode="auto">
          <a:xfrm>
            <a:off x="-63500" y="1219200"/>
            <a:ext cx="9055100" cy="5029200"/>
            <a:chOff x="-40" y="768"/>
            <a:chExt cx="5704" cy="3168"/>
          </a:xfrm>
        </p:grpSpPr>
        <p:sp>
          <p:nvSpPr>
            <p:cNvPr id="10442" name="Rectangle 93"/>
            <p:cNvSpPr>
              <a:spLocks noChangeArrowheads="1"/>
            </p:cNvSpPr>
            <p:nvPr/>
          </p:nvSpPr>
          <p:spPr bwMode="gray">
            <a:xfrm>
              <a:off x="96" y="768"/>
              <a:ext cx="5568" cy="3168"/>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grpSp>
          <p:nvGrpSpPr>
            <p:cNvPr id="5" name="Group 94"/>
            <p:cNvGrpSpPr>
              <a:grpSpLocks/>
            </p:cNvGrpSpPr>
            <p:nvPr/>
          </p:nvGrpSpPr>
          <p:grpSpPr bwMode="auto">
            <a:xfrm>
              <a:off x="-40" y="900"/>
              <a:ext cx="5656" cy="2988"/>
              <a:chOff x="-40" y="900"/>
              <a:chExt cx="5656" cy="2988"/>
            </a:xfrm>
          </p:grpSpPr>
          <p:sp>
            <p:nvSpPr>
              <p:cNvPr id="10444" name="Rectangle 95"/>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445" name="Rectangle 96"/>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446" name="Rectangle 97"/>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447" name="Rectangle 98"/>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448" name="Rectangle 99"/>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449" name="Rectangle 100"/>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450" name="Rectangle 101"/>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451" name="Rectangle 102"/>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452" name="Rectangle 10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453" name="Rectangle 10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454" name="Rectangle 10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455" name="Rectangle 10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456" name="Rectangle 10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457" name="Rectangle 10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458" name="Rectangle 10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459" name="Rectangle 11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460" name="Rectangle 11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461" name="Rectangle 11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462" name="Rectangle 11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463" name="Rectangle 11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464" name="Rectangle 11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465" name="Rectangle 11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466" name="Rectangle 117"/>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467" name="Rectangle 118"/>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468" name="Rectangle 119"/>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469" name="Rectangle 120"/>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470" name="Rectangle 121"/>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471" name="Rectangle 122"/>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472" name="Rectangle 123"/>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473" name="Rectangle 124"/>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endParaRPr lang="en-US" sz="1600" b="1">
                  <a:solidFill>
                    <a:prstClr val="white"/>
                  </a:solidFill>
                  <a:latin typeface="Courier New" pitchFamily="49" charset="0"/>
                  <a:cs typeface="Arial" pitchFamily="34" charset="0"/>
                </a:endParaRPr>
              </a:p>
            </p:txBody>
          </p:sp>
          <p:sp>
            <p:nvSpPr>
              <p:cNvPr id="10474" name="Rectangle 125"/>
              <p:cNvSpPr>
                <a:spLocks noChangeArrowheads="1"/>
              </p:cNvSpPr>
              <p:nvPr/>
            </p:nvSpPr>
            <p:spPr bwMode="gray">
              <a:xfrm>
                <a:off x="288" y="900"/>
                <a:ext cx="2112"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Current Visible Registers</a:t>
                </a:r>
              </a:p>
            </p:txBody>
          </p:sp>
          <p:sp>
            <p:nvSpPr>
              <p:cNvPr id="10475" name="Rectangle 126"/>
              <p:cNvSpPr>
                <a:spLocks noChangeArrowheads="1"/>
              </p:cNvSpPr>
              <p:nvPr/>
            </p:nvSpPr>
            <p:spPr bwMode="gray">
              <a:xfrm>
                <a:off x="3110" y="1579"/>
                <a:ext cx="1920"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Banked out Registers</a:t>
                </a:r>
              </a:p>
            </p:txBody>
          </p:sp>
          <p:sp>
            <p:nvSpPr>
              <p:cNvPr id="10476" name="Rectangle 127"/>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User</a:t>
                </a:r>
                <a:endParaRPr lang="en-US" sz="2000" b="1">
                  <a:solidFill>
                    <a:srgbClr val="0000FF"/>
                  </a:solidFill>
                  <a:latin typeface="Arial" pitchFamily="34" charset="0"/>
                  <a:cs typeface="Arial" pitchFamily="34" charset="0"/>
                </a:endParaRPr>
              </a:p>
            </p:txBody>
          </p:sp>
          <p:sp>
            <p:nvSpPr>
              <p:cNvPr id="10477" name="Rectangle 128"/>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a:t>
                </a:r>
                <a:endParaRPr lang="en-US" sz="2000" b="1">
                  <a:solidFill>
                    <a:srgbClr val="0000FF"/>
                  </a:solidFill>
                  <a:latin typeface="Arial" pitchFamily="34" charset="0"/>
                  <a:cs typeface="Arial" pitchFamily="34" charset="0"/>
                </a:endParaRPr>
              </a:p>
            </p:txBody>
          </p:sp>
          <p:sp>
            <p:nvSpPr>
              <p:cNvPr id="10478" name="Rectangle 129"/>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a:t>
                </a:r>
                <a:endParaRPr lang="en-US" sz="2000" b="1">
                  <a:solidFill>
                    <a:srgbClr val="0000FF"/>
                  </a:solidFill>
                  <a:latin typeface="Arial" pitchFamily="34" charset="0"/>
                  <a:cs typeface="Arial" pitchFamily="34" charset="0"/>
                </a:endParaRPr>
              </a:p>
            </p:txBody>
          </p:sp>
          <p:sp>
            <p:nvSpPr>
              <p:cNvPr id="10479" name="Rectangle 13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a:t>
                </a:r>
                <a:endParaRPr lang="en-US" sz="2000" b="1">
                  <a:solidFill>
                    <a:srgbClr val="0000FF"/>
                  </a:solidFill>
                  <a:latin typeface="Arial" pitchFamily="34" charset="0"/>
                  <a:cs typeface="Arial" pitchFamily="34" charset="0"/>
                </a:endParaRPr>
              </a:p>
            </p:txBody>
          </p:sp>
          <p:sp>
            <p:nvSpPr>
              <p:cNvPr id="10480" name="Rectangle 13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a:t>
                </a:r>
                <a:endParaRPr lang="en-US" sz="2000" b="1">
                  <a:solidFill>
                    <a:srgbClr val="0000FF"/>
                  </a:solidFill>
                  <a:latin typeface="Arial" pitchFamily="34" charset="0"/>
                  <a:cs typeface="Arial" pitchFamily="34" charset="0"/>
                </a:endParaRPr>
              </a:p>
            </p:txBody>
          </p:sp>
          <p:sp>
            <p:nvSpPr>
              <p:cNvPr id="10481" name="Rectangle 132"/>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482" name="Rectangle 133"/>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483" name="Rectangle 134"/>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484" name="Rectangle 135"/>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485" name="Rectangle 136"/>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486" name="Rectangle 137"/>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487" name="Rectangle 138"/>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488" name="Rectangle 139"/>
              <p:cNvSpPr>
                <a:spLocks noChangeArrowheads="1"/>
              </p:cNvSpPr>
              <p:nvPr/>
            </p:nvSpPr>
            <p:spPr bwMode="gray">
              <a:xfrm>
                <a:off x="-40" y="1226"/>
                <a:ext cx="960"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 Mode</a:t>
                </a:r>
                <a:endParaRPr lang="en-US" sz="2000" b="1">
                  <a:solidFill>
                    <a:srgbClr val="0000FF"/>
                  </a:solidFill>
                  <a:latin typeface="Arial" pitchFamily="34" charset="0"/>
                  <a:cs typeface="Arial" pitchFamily="34" charset="0"/>
                </a:endParaRPr>
              </a:p>
            </p:txBody>
          </p:sp>
        </p:grpSp>
      </p:grpSp>
      <p:grpSp>
        <p:nvGrpSpPr>
          <p:cNvPr id="6" name="Group 140"/>
          <p:cNvGrpSpPr>
            <a:grpSpLocks/>
          </p:cNvGrpSpPr>
          <p:nvPr/>
        </p:nvGrpSpPr>
        <p:grpSpPr bwMode="auto">
          <a:xfrm>
            <a:off x="0" y="1219200"/>
            <a:ext cx="9144000" cy="5029200"/>
            <a:chOff x="0" y="768"/>
            <a:chExt cx="5760" cy="3168"/>
          </a:xfrm>
        </p:grpSpPr>
        <p:sp>
          <p:nvSpPr>
            <p:cNvPr id="10395" name="Rectangle 141"/>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grpSp>
          <p:nvGrpSpPr>
            <p:cNvPr id="7" name="Group 142"/>
            <p:cNvGrpSpPr>
              <a:grpSpLocks/>
            </p:cNvGrpSpPr>
            <p:nvPr/>
          </p:nvGrpSpPr>
          <p:grpSpPr bwMode="auto">
            <a:xfrm>
              <a:off x="38" y="895"/>
              <a:ext cx="5578" cy="2993"/>
              <a:chOff x="38" y="895"/>
              <a:chExt cx="5578" cy="2993"/>
            </a:xfrm>
          </p:grpSpPr>
          <p:sp>
            <p:nvSpPr>
              <p:cNvPr id="10397" name="Rectangle 143"/>
              <p:cNvSpPr>
                <a:spLocks noChangeArrowheads="1"/>
              </p:cNvSpPr>
              <p:nvPr/>
            </p:nvSpPr>
            <p:spPr bwMode="gray">
              <a:xfrm>
                <a:off x="38" y="1226"/>
                <a:ext cx="81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 Mode</a:t>
                </a:r>
                <a:endParaRPr lang="en-US" sz="2000" b="1">
                  <a:solidFill>
                    <a:srgbClr val="0000FF"/>
                  </a:solidFill>
                  <a:latin typeface="Arial" pitchFamily="34" charset="0"/>
                  <a:cs typeface="Arial" pitchFamily="34" charset="0"/>
                </a:endParaRPr>
              </a:p>
            </p:txBody>
          </p:sp>
          <p:sp>
            <p:nvSpPr>
              <p:cNvPr id="10398" name="Rectangle 14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399" name="Rectangle 14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400" name="Rectangle 14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401" name="Rectangle 14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402" name="Rectangle 14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403" name="Rectangle 14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404" name="Rectangle 15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405" name="Rectangle 15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406" name="Rectangle 152"/>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407" name="Rectangle 153"/>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408" name="Rectangle 154"/>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409" name="Rectangle 155"/>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410" name="Rectangle 156"/>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411" name="Rectangle 15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412" name="Rectangle 15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413" name="Rectangle 15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414" name="Rectangle 16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415" name="Rectangle 16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416" name="Rectangle 162"/>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417" name="Rectangle 163"/>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418" name="Rectangle 164"/>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419" name="Rectangle 16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420" name="Rectangle 16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421" name="Rectangle 16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422" name="Rectangle 16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423" name="Rectangle 16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424" name="Rectangle 17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425" name="Rectangle 17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426" name="Rectangle 17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427" name="Rectangle 17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428" name="Rectangle 17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429" name="Rectangle 17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430" name="Rectangle 17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431" name="Rectangle 17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432" name="Rectangle 17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endParaRPr lang="en-US" sz="1600" b="1">
                  <a:solidFill>
                    <a:prstClr val="white"/>
                  </a:solidFill>
                  <a:latin typeface="Courier New" pitchFamily="49" charset="0"/>
                  <a:cs typeface="Arial" pitchFamily="34" charset="0"/>
                </a:endParaRPr>
              </a:p>
            </p:txBody>
          </p:sp>
          <p:sp>
            <p:nvSpPr>
              <p:cNvPr id="10433" name="Rectangle 179"/>
              <p:cNvSpPr>
                <a:spLocks noChangeArrowheads="1"/>
              </p:cNvSpPr>
              <p:nvPr/>
            </p:nvSpPr>
            <p:spPr bwMode="gray">
              <a:xfrm>
                <a:off x="288" y="895"/>
                <a:ext cx="2112"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Current Visible Registers</a:t>
                </a:r>
              </a:p>
            </p:txBody>
          </p:sp>
          <p:sp>
            <p:nvSpPr>
              <p:cNvPr id="10434" name="Rectangle 180"/>
              <p:cNvSpPr>
                <a:spLocks noChangeArrowheads="1"/>
              </p:cNvSpPr>
              <p:nvPr/>
            </p:nvSpPr>
            <p:spPr bwMode="gray">
              <a:xfrm>
                <a:off x="3135" y="1579"/>
                <a:ext cx="1872"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Banked out Registers</a:t>
                </a:r>
              </a:p>
            </p:txBody>
          </p:sp>
          <p:sp>
            <p:nvSpPr>
              <p:cNvPr id="10435" name="Rectangle 181"/>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User</a:t>
                </a:r>
                <a:endParaRPr lang="en-US" sz="2000" b="1">
                  <a:solidFill>
                    <a:srgbClr val="0000FF"/>
                  </a:solidFill>
                  <a:latin typeface="Arial" pitchFamily="34" charset="0"/>
                  <a:cs typeface="Arial" pitchFamily="34" charset="0"/>
                </a:endParaRPr>
              </a:p>
            </p:txBody>
          </p:sp>
          <p:sp>
            <p:nvSpPr>
              <p:cNvPr id="10436" name="Rectangle 182"/>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a:t>
                </a:r>
              </a:p>
            </p:txBody>
          </p:sp>
          <p:sp>
            <p:nvSpPr>
              <p:cNvPr id="10437" name="Rectangle 183"/>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a:t>
                </a:r>
                <a:endParaRPr lang="en-US" sz="2000" b="1">
                  <a:solidFill>
                    <a:srgbClr val="0000FF"/>
                  </a:solidFill>
                  <a:latin typeface="Arial" pitchFamily="34" charset="0"/>
                  <a:cs typeface="Arial" pitchFamily="34" charset="0"/>
                </a:endParaRPr>
              </a:p>
            </p:txBody>
          </p:sp>
          <p:sp>
            <p:nvSpPr>
              <p:cNvPr id="10438" name="Rectangle 184"/>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a:t>
                </a:r>
                <a:endParaRPr lang="en-US" sz="2000" b="1">
                  <a:solidFill>
                    <a:srgbClr val="0000FF"/>
                  </a:solidFill>
                  <a:latin typeface="Arial" pitchFamily="34" charset="0"/>
                  <a:cs typeface="Arial" pitchFamily="34" charset="0"/>
                </a:endParaRPr>
              </a:p>
            </p:txBody>
          </p:sp>
          <p:sp>
            <p:nvSpPr>
              <p:cNvPr id="10439" name="Rectangle 185"/>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a:t>
                </a:r>
                <a:endParaRPr lang="en-US" sz="2000" b="1">
                  <a:solidFill>
                    <a:srgbClr val="0000FF"/>
                  </a:solidFill>
                  <a:latin typeface="Arial" pitchFamily="34" charset="0"/>
                  <a:cs typeface="Arial" pitchFamily="34" charset="0"/>
                </a:endParaRPr>
              </a:p>
            </p:txBody>
          </p:sp>
          <p:sp>
            <p:nvSpPr>
              <p:cNvPr id="10440" name="Rectangle 18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441" name="Rectangle 18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grpSp>
      </p:grpSp>
      <p:grpSp>
        <p:nvGrpSpPr>
          <p:cNvPr id="8" name="Group 188"/>
          <p:cNvGrpSpPr>
            <a:grpSpLocks/>
          </p:cNvGrpSpPr>
          <p:nvPr/>
        </p:nvGrpSpPr>
        <p:grpSpPr bwMode="auto">
          <a:xfrm>
            <a:off x="0" y="1219200"/>
            <a:ext cx="9144000" cy="5029200"/>
            <a:chOff x="0" y="768"/>
            <a:chExt cx="5760" cy="3168"/>
          </a:xfrm>
        </p:grpSpPr>
        <p:sp>
          <p:nvSpPr>
            <p:cNvPr id="10348" name="Rectangle 189"/>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grpSp>
          <p:nvGrpSpPr>
            <p:cNvPr id="9" name="Group 190"/>
            <p:cNvGrpSpPr>
              <a:grpSpLocks/>
            </p:cNvGrpSpPr>
            <p:nvPr/>
          </p:nvGrpSpPr>
          <p:grpSpPr bwMode="auto">
            <a:xfrm>
              <a:off x="35" y="897"/>
              <a:ext cx="5581" cy="2991"/>
              <a:chOff x="35" y="897"/>
              <a:chExt cx="5581" cy="2991"/>
            </a:xfrm>
          </p:grpSpPr>
          <p:sp>
            <p:nvSpPr>
              <p:cNvPr id="10350" name="Rectangle 191"/>
              <p:cNvSpPr>
                <a:spLocks noChangeArrowheads="1"/>
              </p:cNvSpPr>
              <p:nvPr/>
            </p:nvSpPr>
            <p:spPr bwMode="gray">
              <a:xfrm>
                <a:off x="35" y="1224"/>
                <a:ext cx="960"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 Mode</a:t>
                </a:r>
                <a:endParaRPr lang="en-US" sz="2000" b="1">
                  <a:solidFill>
                    <a:srgbClr val="0000FF"/>
                  </a:solidFill>
                  <a:latin typeface="Arial" pitchFamily="34" charset="0"/>
                  <a:cs typeface="Arial" pitchFamily="34" charset="0"/>
                </a:endParaRPr>
              </a:p>
            </p:txBody>
          </p:sp>
          <p:sp>
            <p:nvSpPr>
              <p:cNvPr id="10351" name="Rectangle 19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352" name="Rectangle 19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353" name="Rectangle 19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354" name="Rectangle 19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355" name="Rectangle 19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356" name="Rectangle 19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357" name="Rectangle 19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358" name="Rectangle 19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359" name="Rectangle 20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360" name="Rectangle 20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361" name="Rectangle 20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362" name="Rectangle 20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363" name="Rectangle 20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364" name="Rectangle 20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365" name="Rectangle 20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366" name="Rectangle 207"/>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367" name="Rectangle 208"/>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368" name="Rectangle 209"/>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369" name="Rectangle 210"/>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70" name="Rectangle 211"/>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371" name="Rectangle 212"/>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372" name="Rectangle 21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373" name="Rectangle 21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374" name="Rectangle 21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375" name="Rectangle 21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376" name="Rectangle 21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377" name="Rectangle 21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378" name="Rectangle 21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379" name="Rectangle 22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380" name="Rectangle 22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381" name="Rectangle 22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382" name="Rectangle 22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383" name="Rectangle 22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84" name="Rectangle 22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385" name="Rectangle 22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endParaRPr lang="en-US" sz="1600" b="1">
                  <a:solidFill>
                    <a:prstClr val="white"/>
                  </a:solidFill>
                  <a:latin typeface="Courier New" pitchFamily="49" charset="0"/>
                  <a:cs typeface="Arial" pitchFamily="34" charset="0"/>
                </a:endParaRPr>
              </a:p>
            </p:txBody>
          </p:sp>
          <p:sp>
            <p:nvSpPr>
              <p:cNvPr id="10386" name="Rectangle 227"/>
              <p:cNvSpPr>
                <a:spLocks noChangeArrowheads="1"/>
              </p:cNvSpPr>
              <p:nvPr/>
            </p:nvSpPr>
            <p:spPr bwMode="gray">
              <a:xfrm>
                <a:off x="288" y="897"/>
                <a:ext cx="2112"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Current Visible Registers</a:t>
                </a:r>
              </a:p>
            </p:txBody>
          </p:sp>
          <p:sp>
            <p:nvSpPr>
              <p:cNvPr id="10387" name="Rectangle 228"/>
              <p:cNvSpPr>
                <a:spLocks noChangeArrowheads="1"/>
              </p:cNvSpPr>
              <p:nvPr/>
            </p:nvSpPr>
            <p:spPr bwMode="gray">
              <a:xfrm>
                <a:off x="3147" y="1579"/>
                <a:ext cx="1854"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Banked out Registers</a:t>
                </a:r>
              </a:p>
            </p:txBody>
          </p:sp>
          <p:sp>
            <p:nvSpPr>
              <p:cNvPr id="10388" name="Rectangle 229"/>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User</a:t>
                </a:r>
                <a:endParaRPr lang="en-US" sz="2000" b="1">
                  <a:solidFill>
                    <a:srgbClr val="0000FF"/>
                  </a:solidFill>
                  <a:latin typeface="Arial" pitchFamily="34" charset="0"/>
                  <a:cs typeface="Arial" pitchFamily="34" charset="0"/>
                </a:endParaRPr>
              </a:p>
            </p:txBody>
          </p:sp>
          <p:sp>
            <p:nvSpPr>
              <p:cNvPr id="10389" name="Rectangle 230"/>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a:t>
                </a:r>
              </a:p>
            </p:txBody>
          </p:sp>
          <p:sp>
            <p:nvSpPr>
              <p:cNvPr id="10390" name="Rectangle 231"/>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a:t>
                </a:r>
                <a:endParaRPr lang="en-US" sz="2000" b="1">
                  <a:solidFill>
                    <a:srgbClr val="0000FF"/>
                  </a:solidFill>
                  <a:latin typeface="Arial" pitchFamily="34" charset="0"/>
                  <a:cs typeface="Arial" pitchFamily="34" charset="0"/>
                </a:endParaRPr>
              </a:p>
            </p:txBody>
          </p:sp>
          <p:sp>
            <p:nvSpPr>
              <p:cNvPr id="10391" name="Rectangle 232"/>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a:t>
                </a:r>
                <a:endParaRPr lang="en-US" sz="2000" b="1">
                  <a:solidFill>
                    <a:srgbClr val="0000FF"/>
                  </a:solidFill>
                  <a:latin typeface="Arial" pitchFamily="34" charset="0"/>
                  <a:cs typeface="Arial" pitchFamily="34" charset="0"/>
                </a:endParaRPr>
              </a:p>
            </p:txBody>
          </p:sp>
          <p:sp>
            <p:nvSpPr>
              <p:cNvPr id="10392" name="Rectangle 233"/>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a:t>
                </a:r>
                <a:endParaRPr lang="en-US" sz="2000" b="1">
                  <a:solidFill>
                    <a:srgbClr val="0000FF"/>
                  </a:solidFill>
                  <a:latin typeface="Arial" pitchFamily="34" charset="0"/>
                  <a:cs typeface="Arial" pitchFamily="34" charset="0"/>
                </a:endParaRPr>
              </a:p>
            </p:txBody>
          </p:sp>
          <p:sp>
            <p:nvSpPr>
              <p:cNvPr id="10393" name="Rectangle 23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94" name="Rectangle 23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grpSp>
      </p:grpSp>
      <p:grpSp>
        <p:nvGrpSpPr>
          <p:cNvPr id="10" name="Group 236"/>
          <p:cNvGrpSpPr>
            <a:grpSpLocks/>
          </p:cNvGrpSpPr>
          <p:nvPr/>
        </p:nvGrpSpPr>
        <p:grpSpPr bwMode="auto">
          <a:xfrm>
            <a:off x="-17463" y="1219200"/>
            <a:ext cx="9161463" cy="5029200"/>
            <a:chOff x="-10" y="768"/>
            <a:chExt cx="5770" cy="3168"/>
          </a:xfrm>
        </p:grpSpPr>
        <p:sp>
          <p:nvSpPr>
            <p:cNvPr id="10301" name="Rectangle 237"/>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grpSp>
          <p:nvGrpSpPr>
            <p:cNvPr id="11" name="Group 238"/>
            <p:cNvGrpSpPr>
              <a:grpSpLocks/>
            </p:cNvGrpSpPr>
            <p:nvPr/>
          </p:nvGrpSpPr>
          <p:grpSpPr bwMode="auto">
            <a:xfrm>
              <a:off x="-10" y="895"/>
              <a:ext cx="5626" cy="2993"/>
              <a:chOff x="-10" y="895"/>
              <a:chExt cx="5626" cy="2993"/>
            </a:xfrm>
          </p:grpSpPr>
          <p:sp>
            <p:nvSpPr>
              <p:cNvPr id="10303" name="Rectangle 239"/>
              <p:cNvSpPr>
                <a:spLocks noChangeArrowheads="1"/>
              </p:cNvSpPr>
              <p:nvPr/>
            </p:nvSpPr>
            <p:spPr bwMode="gray">
              <a:xfrm>
                <a:off x="-10" y="1224"/>
                <a:ext cx="960"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 Mode</a:t>
                </a:r>
                <a:endParaRPr lang="en-US" sz="2000" b="1">
                  <a:solidFill>
                    <a:srgbClr val="0000FF"/>
                  </a:solidFill>
                  <a:latin typeface="Arial" pitchFamily="34" charset="0"/>
                  <a:cs typeface="Arial" pitchFamily="34" charset="0"/>
                </a:endParaRPr>
              </a:p>
            </p:txBody>
          </p:sp>
          <p:sp>
            <p:nvSpPr>
              <p:cNvPr id="10304" name="Rectangle 24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305" name="Rectangle 24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306" name="Rectangle 24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307" name="Rectangle 24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308" name="Rectangle 24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309" name="Rectangle 24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310" name="Rectangle 24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311" name="Rectangle 24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312" name="Rectangle 24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313" name="Rectangle 24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314" name="Rectangle 25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315" name="Rectangle 25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316" name="Rectangle 25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317" name="Rectangle 25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318" name="Rectangle 25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319" name="Rectangle 25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320" name="Rectangle 25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321" name="Rectangle 25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322" name="Rectangle 25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23" name="Rectangle 25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324" name="Rectangle 26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325" name="Rectangle 261"/>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326" name="Rectangle 262"/>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327" name="Rectangle 263"/>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328" name="Rectangle 26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329" name="Rectangle 26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330" name="Rectangle 26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331" name="Rectangle 26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332" name="Rectangle 26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333" name="Rectangle 26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334" name="Rectangle 27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335" name="Rectangle 27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336" name="Rectangle 27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37" name="Rectangle 27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338" name="Rectangle 27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endParaRPr lang="en-US" sz="1600" b="1">
                  <a:solidFill>
                    <a:prstClr val="white"/>
                  </a:solidFill>
                  <a:latin typeface="Courier New" pitchFamily="49" charset="0"/>
                  <a:cs typeface="Arial" pitchFamily="34" charset="0"/>
                </a:endParaRPr>
              </a:p>
            </p:txBody>
          </p:sp>
          <p:sp>
            <p:nvSpPr>
              <p:cNvPr id="10339" name="Rectangle 275"/>
              <p:cNvSpPr>
                <a:spLocks noChangeArrowheads="1"/>
              </p:cNvSpPr>
              <p:nvPr/>
            </p:nvSpPr>
            <p:spPr bwMode="gray">
              <a:xfrm>
                <a:off x="316" y="895"/>
                <a:ext cx="2064"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Current Visible Registers</a:t>
                </a:r>
              </a:p>
            </p:txBody>
          </p:sp>
          <p:sp>
            <p:nvSpPr>
              <p:cNvPr id="10340" name="Rectangle 276"/>
              <p:cNvSpPr>
                <a:spLocks noChangeArrowheads="1"/>
              </p:cNvSpPr>
              <p:nvPr/>
            </p:nvSpPr>
            <p:spPr bwMode="gray">
              <a:xfrm>
                <a:off x="3163" y="1579"/>
                <a:ext cx="1812" cy="252"/>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Banked out Registers</a:t>
                </a:r>
              </a:p>
            </p:txBody>
          </p:sp>
          <p:sp>
            <p:nvSpPr>
              <p:cNvPr id="10341" name="Rectangle 277"/>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User</a:t>
                </a:r>
                <a:endParaRPr lang="en-US" sz="2000" b="1">
                  <a:solidFill>
                    <a:srgbClr val="0000FF"/>
                  </a:solidFill>
                  <a:latin typeface="Arial" pitchFamily="34" charset="0"/>
                  <a:cs typeface="Arial" pitchFamily="34" charset="0"/>
                </a:endParaRPr>
              </a:p>
            </p:txBody>
          </p:sp>
          <p:sp>
            <p:nvSpPr>
              <p:cNvPr id="10342" name="Rectangle 278"/>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a:t>
                </a:r>
              </a:p>
            </p:txBody>
          </p:sp>
          <p:sp>
            <p:nvSpPr>
              <p:cNvPr id="10343" name="Rectangle 279"/>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a:t>
                </a:r>
                <a:endParaRPr lang="en-US" sz="2000" b="1">
                  <a:solidFill>
                    <a:srgbClr val="0000FF"/>
                  </a:solidFill>
                  <a:latin typeface="Arial" pitchFamily="34" charset="0"/>
                  <a:cs typeface="Arial" pitchFamily="34" charset="0"/>
                </a:endParaRPr>
              </a:p>
            </p:txBody>
          </p:sp>
          <p:sp>
            <p:nvSpPr>
              <p:cNvPr id="10344" name="Rectangle 28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a:t>
                </a:r>
                <a:endParaRPr lang="en-US" sz="2000" b="1">
                  <a:solidFill>
                    <a:srgbClr val="0000FF"/>
                  </a:solidFill>
                  <a:latin typeface="Arial" pitchFamily="34" charset="0"/>
                  <a:cs typeface="Arial" pitchFamily="34" charset="0"/>
                </a:endParaRPr>
              </a:p>
            </p:txBody>
          </p:sp>
          <p:sp>
            <p:nvSpPr>
              <p:cNvPr id="10345" name="Rectangle 28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a:t>
                </a:r>
                <a:endParaRPr lang="en-US" sz="2000" b="1">
                  <a:solidFill>
                    <a:srgbClr val="0000FF"/>
                  </a:solidFill>
                  <a:latin typeface="Arial" pitchFamily="34" charset="0"/>
                  <a:cs typeface="Arial" pitchFamily="34" charset="0"/>
                </a:endParaRPr>
              </a:p>
            </p:txBody>
          </p:sp>
          <p:sp>
            <p:nvSpPr>
              <p:cNvPr id="10346" name="Rectangle 28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47" name="Rectangle 28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grpSp>
      </p:grpSp>
      <p:grpSp>
        <p:nvGrpSpPr>
          <p:cNvPr id="12" name="Group 284"/>
          <p:cNvGrpSpPr>
            <a:grpSpLocks/>
          </p:cNvGrpSpPr>
          <p:nvPr/>
        </p:nvGrpSpPr>
        <p:grpSpPr bwMode="auto">
          <a:xfrm>
            <a:off x="0" y="1219200"/>
            <a:ext cx="9144000" cy="5029200"/>
            <a:chOff x="0" y="768"/>
            <a:chExt cx="5760" cy="3168"/>
          </a:xfrm>
        </p:grpSpPr>
        <p:sp>
          <p:nvSpPr>
            <p:cNvPr id="10254" name="Rectangle 285"/>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grpSp>
          <p:nvGrpSpPr>
            <p:cNvPr id="13" name="Group 286"/>
            <p:cNvGrpSpPr>
              <a:grpSpLocks/>
            </p:cNvGrpSpPr>
            <p:nvPr/>
          </p:nvGrpSpPr>
          <p:grpSpPr bwMode="auto">
            <a:xfrm>
              <a:off x="35" y="897"/>
              <a:ext cx="5053" cy="2995"/>
              <a:chOff x="35" y="897"/>
              <a:chExt cx="5053" cy="2995"/>
            </a:xfrm>
          </p:grpSpPr>
          <p:sp>
            <p:nvSpPr>
              <p:cNvPr id="10256" name="Rectangle 287"/>
              <p:cNvSpPr>
                <a:spLocks noChangeArrowheads="1"/>
              </p:cNvSpPr>
              <p:nvPr/>
            </p:nvSpPr>
            <p:spPr bwMode="gray">
              <a:xfrm>
                <a:off x="35" y="1219"/>
                <a:ext cx="960"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Abort Mode</a:t>
                </a:r>
                <a:endParaRPr lang="en-US" sz="2000" b="1">
                  <a:solidFill>
                    <a:srgbClr val="0000FF"/>
                  </a:solidFill>
                  <a:latin typeface="Arial" pitchFamily="34" charset="0"/>
                  <a:cs typeface="Arial" pitchFamily="34" charset="0"/>
                </a:endParaRPr>
              </a:p>
            </p:txBody>
          </p:sp>
          <p:sp>
            <p:nvSpPr>
              <p:cNvPr id="10257" name="Rectangle 28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r0</a:t>
                </a:r>
                <a:endParaRPr lang="en-US" sz="1600" b="1">
                  <a:solidFill>
                    <a:prstClr val="white"/>
                  </a:solidFill>
                  <a:latin typeface="Courier New" pitchFamily="49" charset="0"/>
                  <a:cs typeface="Arial" pitchFamily="34" charset="0"/>
                </a:endParaRPr>
              </a:p>
            </p:txBody>
          </p:sp>
          <p:sp>
            <p:nvSpPr>
              <p:cNvPr id="10258" name="Rectangle 28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a:t>
                </a:r>
                <a:endParaRPr lang="en-US" sz="1600" b="1">
                  <a:solidFill>
                    <a:prstClr val="white"/>
                  </a:solidFill>
                  <a:latin typeface="Courier New" pitchFamily="49" charset="0"/>
                  <a:cs typeface="Arial" pitchFamily="34" charset="0"/>
                </a:endParaRPr>
              </a:p>
            </p:txBody>
          </p:sp>
          <p:sp>
            <p:nvSpPr>
              <p:cNvPr id="10259" name="Rectangle 29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r2</a:t>
                </a:r>
                <a:endParaRPr lang="en-US" sz="1600" b="1">
                  <a:solidFill>
                    <a:prstClr val="white"/>
                  </a:solidFill>
                  <a:latin typeface="Courier New" pitchFamily="49" charset="0"/>
                  <a:cs typeface="Arial" pitchFamily="34" charset="0"/>
                </a:endParaRPr>
              </a:p>
            </p:txBody>
          </p:sp>
          <p:sp>
            <p:nvSpPr>
              <p:cNvPr id="10260" name="Rectangle 29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r3</a:t>
                </a:r>
                <a:endParaRPr lang="en-US" sz="1600" b="1">
                  <a:solidFill>
                    <a:prstClr val="white"/>
                  </a:solidFill>
                  <a:latin typeface="Courier New" pitchFamily="49" charset="0"/>
                  <a:cs typeface="Arial" pitchFamily="34" charset="0"/>
                </a:endParaRPr>
              </a:p>
            </p:txBody>
          </p:sp>
          <p:sp>
            <p:nvSpPr>
              <p:cNvPr id="10261" name="Rectangle 29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r4</a:t>
                </a:r>
                <a:endParaRPr lang="en-US" sz="1600" b="1">
                  <a:solidFill>
                    <a:prstClr val="white"/>
                  </a:solidFill>
                  <a:latin typeface="Courier New" pitchFamily="49" charset="0"/>
                  <a:cs typeface="Arial" pitchFamily="34" charset="0"/>
                </a:endParaRPr>
              </a:p>
            </p:txBody>
          </p:sp>
          <p:sp>
            <p:nvSpPr>
              <p:cNvPr id="10262" name="Rectangle 29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r5</a:t>
                </a:r>
                <a:endParaRPr lang="en-US" sz="1600" b="1">
                  <a:solidFill>
                    <a:prstClr val="white"/>
                  </a:solidFill>
                  <a:latin typeface="Courier New" pitchFamily="49" charset="0"/>
                  <a:cs typeface="Arial" pitchFamily="34" charset="0"/>
                </a:endParaRPr>
              </a:p>
            </p:txBody>
          </p:sp>
          <p:sp>
            <p:nvSpPr>
              <p:cNvPr id="10263" name="Rectangle 29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r6</a:t>
                </a:r>
                <a:endParaRPr lang="en-US" sz="1600" b="1">
                  <a:solidFill>
                    <a:prstClr val="white"/>
                  </a:solidFill>
                  <a:latin typeface="Courier New" pitchFamily="49" charset="0"/>
                  <a:cs typeface="Arial" pitchFamily="34" charset="0"/>
                </a:endParaRPr>
              </a:p>
            </p:txBody>
          </p:sp>
          <p:sp>
            <p:nvSpPr>
              <p:cNvPr id="10264" name="Rectangle 29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r7</a:t>
                </a:r>
                <a:endParaRPr lang="en-US" sz="1600" b="1">
                  <a:solidFill>
                    <a:prstClr val="white"/>
                  </a:solidFill>
                  <a:latin typeface="Courier New" pitchFamily="49" charset="0"/>
                  <a:cs typeface="Arial" pitchFamily="34" charset="0"/>
                </a:endParaRPr>
              </a:p>
            </p:txBody>
          </p:sp>
          <p:sp>
            <p:nvSpPr>
              <p:cNvPr id="10265" name="Rectangle 29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r8</a:t>
                </a:r>
                <a:endParaRPr lang="en-US" sz="1600" b="1">
                  <a:solidFill>
                    <a:prstClr val="white"/>
                  </a:solidFill>
                  <a:latin typeface="Courier New" pitchFamily="49" charset="0"/>
                  <a:cs typeface="Arial" pitchFamily="34" charset="0"/>
                </a:endParaRPr>
              </a:p>
            </p:txBody>
          </p:sp>
          <p:sp>
            <p:nvSpPr>
              <p:cNvPr id="10266" name="Rectangle 29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r9</a:t>
                </a:r>
                <a:endParaRPr lang="en-US" sz="1600" b="1">
                  <a:solidFill>
                    <a:prstClr val="white"/>
                  </a:solidFill>
                  <a:latin typeface="Courier New" pitchFamily="49" charset="0"/>
                  <a:cs typeface="Arial" pitchFamily="34" charset="0"/>
                </a:endParaRPr>
              </a:p>
            </p:txBody>
          </p:sp>
          <p:sp>
            <p:nvSpPr>
              <p:cNvPr id="10267" name="Rectangle 29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r10</a:t>
                </a:r>
                <a:endParaRPr lang="en-US" sz="1600" b="1">
                  <a:solidFill>
                    <a:prstClr val="white"/>
                  </a:solidFill>
                  <a:latin typeface="Courier New" pitchFamily="49" charset="0"/>
                  <a:cs typeface="Arial" pitchFamily="34" charset="0"/>
                </a:endParaRPr>
              </a:p>
            </p:txBody>
          </p:sp>
          <p:sp>
            <p:nvSpPr>
              <p:cNvPr id="10268" name="Rectangle 29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r11</a:t>
                </a:r>
                <a:endParaRPr lang="en-US" sz="1600" b="1">
                  <a:solidFill>
                    <a:prstClr val="white"/>
                  </a:solidFill>
                  <a:latin typeface="Courier New" pitchFamily="49" charset="0"/>
                  <a:cs typeface="Arial" pitchFamily="34" charset="0"/>
                </a:endParaRPr>
              </a:p>
            </p:txBody>
          </p:sp>
          <p:sp>
            <p:nvSpPr>
              <p:cNvPr id="10269" name="Rectangle 30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r12</a:t>
                </a:r>
                <a:endParaRPr lang="en-US" sz="1600" b="1">
                  <a:solidFill>
                    <a:prstClr val="white"/>
                  </a:solidFill>
                  <a:latin typeface="Courier New" pitchFamily="49" charset="0"/>
                  <a:cs typeface="Arial" pitchFamily="34" charset="0"/>
                </a:endParaRPr>
              </a:p>
            </p:txBody>
          </p:sp>
          <p:sp>
            <p:nvSpPr>
              <p:cNvPr id="10270" name="Rectangle 30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r15 (pc)</a:t>
                </a:r>
                <a:endParaRPr lang="en-US" sz="1600" b="1">
                  <a:solidFill>
                    <a:prstClr val="white"/>
                  </a:solidFill>
                  <a:latin typeface="Courier New" pitchFamily="49" charset="0"/>
                  <a:cs typeface="Arial" pitchFamily="34" charset="0"/>
                </a:endParaRPr>
              </a:p>
            </p:txBody>
          </p:sp>
          <p:sp>
            <p:nvSpPr>
              <p:cNvPr id="10271" name="Rectangle 30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cpsr</a:t>
                </a:r>
                <a:endParaRPr lang="en-US" sz="1600" b="1">
                  <a:solidFill>
                    <a:prstClr val="white"/>
                  </a:solidFill>
                  <a:latin typeface="Courier New" pitchFamily="49" charset="0"/>
                  <a:cs typeface="Arial" pitchFamily="34" charset="0"/>
                </a:endParaRPr>
              </a:p>
            </p:txBody>
          </p:sp>
          <p:sp>
            <p:nvSpPr>
              <p:cNvPr id="10272" name="Rectangle 30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r13 (sp)</a:t>
                </a:r>
                <a:endParaRPr lang="en-US" sz="1300">
                  <a:solidFill>
                    <a:prstClr val="white"/>
                  </a:solidFill>
                  <a:latin typeface="Helvetica" pitchFamily="34" charset="0"/>
                  <a:cs typeface="Arial" pitchFamily="34" charset="0"/>
                </a:endParaRPr>
              </a:p>
            </p:txBody>
          </p:sp>
          <p:sp>
            <p:nvSpPr>
              <p:cNvPr id="10273" name="Rectangle 30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r14 (lr)</a:t>
                </a:r>
                <a:endParaRPr lang="en-US" sz="1300">
                  <a:solidFill>
                    <a:prstClr val="white"/>
                  </a:solidFill>
                  <a:latin typeface="Helvetica" pitchFamily="34" charset="0"/>
                  <a:cs typeface="Arial" pitchFamily="34" charset="0"/>
                </a:endParaRPr>
              </a:p>
            </p:txBody>
          </p:sp>
          <p:sp>
            <p:nvSpPr>
              <p:cNvPr id="10274" name="Rectangle 30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a:r>
                  <a:rPr lang="en-US" sz="1200" b="1">
                    <a:solidFill>
                      <a:prstClr val="white"/>
                    </a:solidFill>
                    <a:latin typeface="Courier New" pitchFamily="49" charset="0"/>
                    <a:cs typeface="Arial" pitchFamily="34" charset="0"/>
                  </a:rPr>
                  <a:t>spsr</a:t>
                </a:r>
              </a:p>
            </p:txBody>
          </p:sp>
          <p:sp>
            <p:nvSpPr>
              <p:cNvPr id="10275" name="Rectangle 30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276" name="Rectangle 30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sp>
            <p:nvSpPr>
              <p:cNvPr id="10277" name="Rectangle 30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278" name="Rectangle 30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p>
            </p:txBody>
          </p:sp>
          <p:sp>
            <p:nvSpPr>
              <p:cNvPr id="10279" name="Rectangle 31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p>
            </p:txBody>
          </p:sp>
          <p:sp>
            <p:nvSpPr>
              <p:cNvPr id="10280" name="Rectangle 31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spsr</a:t>
                </a:r>
              </a:p>
            </p:txBody>
          </p:sp>
          <p:sp>
            <p:nvSpPr>
              <p:cNvPr id="10281" name="Rectangle 312"/>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r13 (sp)</a:t>
                </a:r>
              </a:p>
            </p:txBody>
          </p:sp>
          <p:sp>
            <p:nvSpPr>
              <p:cNvPr id="10282" name="Rectangle 313"/>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r14 (lr)</a:t>
                </a:r>
              </a:p>
            </p:txBody>
          </p:sp>
          <p:sp>
            <p:nvSpPr>
              <p:cNvPr id="10283" name="Rectangle 314"/>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a:r>
                  <a:rPr lang="en-US" sz="1200" b="1">
                    <a:solidFill>
                      <a:prstClr val="black"/>
                    </a:solidFill>
                    <a:latin typeface="Courier New" pitchFamily="49" charset="0"/>
                    <a:cs typeface="Arial" pitchFamily="34" charset="0"/>
                  </a:rPr>
                  <a:t>spsr</a:t>
                </a:r>
              </a:p>
            </p:txBody>
          </p:sp>
          <p:sp>
            <p:nvSpPr>
              <p:cNvPr id="10284" name="Rectangle 31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r8</a:t>
                </a:r>
                <a:endParaRPr lang="en-US" sz="1600" b="1">
                  <a:solidFill>
                    <a:prstClr val="black"/>
                  </a:solidFill>
                  <a:latin typeface="Courier New" pitchFamily="49" charset="0"/>
                  <a:cs typeface="Arial" pitchFamily="34" charset="0"/>
                </a:endParaRPr>
              </a:p>
            </p:txBody>
          </p:sp>
          <p:sp>
            <p:nvSpPr>
              <p:cNvPr id="10285" name="Rectangle 31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r9</a:t>
                </a:r>
                <a:endParaRPr lang="en-US" sz="1600" b="1">
                  <a:solidFill>
                    <a:prstClr val="black"/>
                  </a:solidFill>
                  <a:latin typeface="Courier New" pitchFamily="49" charset="0"/>
                  <a:cs typeface="Arial" pitchFamily="34" charset="0"/>
                </a:endParaRPr>
              </a:p>
            </p:txBody>
          </p:sp>
          <p:sp>
            <p:nvSpPr>
              <p:cNvPr id="10286" name="Rectangle 31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r10</a:t>
                </a:r>
                <a:endParaRPr lang="en-US" sz="1600" b="1">
                  <a:solidFill>
                    <a:prstClr val="black"/>
                  </a:solidFill>
                  <a:latin typeface="Courier New" pitchFamily="49" charset="0"/>
                  <a:cs typeface="Arial" pitchFamily="34" charset="0"/>
                </a:endParaRPr>
              </a:p>
            </p:txBody>
          </p:sp>
          <p:sp>
            <p:nvSpPr>
              <p:cNvPr id="10287" name="Rectangle 31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r11</a:t>
                </a:r>
                <a:endParaRPr lang="en-US" sz="1600" b="1">
                  <a:solidFill>
                    <a:prstClr val="black"/>
                  </a:solidFill>
                  <a:latin typeface="Courier New" pitchFamily="49" charset="0"/>
                  <a:cs typeface="Arial" pitchFamily="34" charset="0"/>
                </a:endParaRPr>
              </a:p>
            </p:txBody>
          </p:sp>
          <p:sp>
            <p:nvSpPr>
              <p:cNvPr id="10288" name="Rectangle 31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r12</a:t>
                </a:r>
                <a:endParaRPr lang="en-US" sz="1600" b="1">
                  <a:solidFill>
                    <a:prstClr val="black"/>
                  </a:solidFill>
                  <a:latin typeface="Courier New" pitchFamily="49" charset="0"/>
                  <a:cs typeface="Arial" pitchFamily="34" charset="0"/>
                </a:endParaRPr>
              </a:p>
            </p:txBody>
          </p:sp>
          <p:sp>
            <p:nvSpPr>
              <p:cNvPr id="10289" name="Rectangle 32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r13 (sp)</a:t>
                </a:r>
                <a:endParaRPr lang="en-US" sz="1600" b="1">
                  <a:solidFill>
                    <a:prstClr val="black"/>
                  </a:solidFill>
                  <a:latin typeface="Courier New" pitchFamily="49" charset="0"/>
                  <a:cs typeface="Arial" pitchFamily="34" charset="0"/>
                </a:endParaRPr>
              </a:p>
            </p:txBody>
          </p:sp>
          <p:sp>
            <p:nvSpPr>
              <p:cNvPr id="10290" name="Rectangle 32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r14 (lr)</a:t>
                </a:r>
                <a:endParaRPr lang="en-US" sz="1600" b="1">
                  <a:solidFill>
                    <a:prstClr val="black"/>
                  </a:solidFill>
                  <a:latin typeface="Courier New" pitchFamily="49" charset="0"/>
                  <a:cs typeface="Arial" pitchFamily="34" charset="0"/>
                </a:endParaRPr>
              </a:p>
            </p:txBody>
          </p:sp>
          <p:sp>
            <p:nvSpPr>
              <p:cNvPr id="10291" name="Rectangle 322"/>
              <p:cNvSpPr>
                <a:spLocks noChangeArrowheads="1"/>
              </p:cNvSpPr>
              <p:nvPr/>
            </p:nvSpPr>
            <p:spPr bwMode="gray">
              <a:xfrm>
                <a:off x="2789" y="3748"/>
                <a:ext cx="528" cy="144"/>
              </a:xfrm>
              <a:prstGeom prst="rect">
                <a:avLst/>
              </a:prstGeom>
              <a:solidFill>
                <a:schemeClr val="bg2"/>
              </a:solidFill>
              <a:ln w="12700">
                <a:solidFill>
                  <a:schemeClr val="tx1"/>
                </a:solidFill>
                <a:miter lim="800000"/>
                <a:headEnd/>
                <a:tailEnd/>
              </a:ln>
            </p:spPr>
            <p:txBody>
              <a:bodyPr wrap="none" anchor="ctr"/>
              <a:lstStyle/>
              <a:p>
                <a:r>
                  <a:rPr lang="en-US" sz="1200" b="1">
                    <a:solidFill>
                      <a:prstClr val="black"/>
                    </a:solidFill>
                    <a:latin typeface="Courier New" pitchFamily="49" charset="0"/>
                    <a:cs typeface="Arial" pitchFamily="34" charset="0"/>
                  </a:rPr>
                  <a:t>spsr</a:t>
                </a:r>
                <a:endParaRPr lang="en-US" sz="1600" b="1">
                  <a:solidFill>
                    <a:prstClr val="black"/>
                  </a:solidFill>
                  <a:latin typeface="Courier New" pitchFamily="49" charset="0"/>
                  <a:cs typeface="Arial" pitchFamily="34" charset="0"/>
                </a:endParaRPr>
              </a:p>
            </p:txBody>
          </p:sp>
          <p:sp>
            <p:nvSpPr>
              <p:cNvPr id="10292" name="Rectangle 323"/>
              <p:cNvSpPr>
                <a:spLocks noChangeArrowheads="1"/>
              </p:cNvSpPr>
              <p:nvPr/>
            </p:nvSpPr>
            <p:spPr bwMode="gray">
              <a:xfrm>
                <a:off x="318" y="897"/>
                <a:ext cx="2064" cy="252"/>
              </a:xfrm>
              <a:prstGeom prst="rect">
                <a:avLst/>
              </a:prstGeom>
              <a:noFill/>
              <a:ln w="12700">
                <a:noFill/>
                <a:miter lim="800000"/>
                <a:headEnd/>
                <a:tailEnd/>
              </a:ln>
            </p:spPr>
            <p:txBody>
              <a:bodyPr lIns="96838" tIns="47625" rIns="96838" bIns="47625" anchor="ctr">
                <a:spAutoFit/>
              </a:bodyPr>
              <a:lstStyle/>
              <a:p>
                <a:r>
                  <a:rPr lang="en-US" sz="2000" b="1">
                    <a:solidFill>
                      <a:srgbClr val="FFC000"/>
                    </a:solidFill>
                    <a:latin typeface="Arial" pitchFamily="34" charset="0"/>
                    <a:cs typeface="Arial" pitchFamily="34" charset="0"/>
                  </a:rPr>
                  <a:t>Current Visible Registers</a:t>
                </a:r>
              </a:p>
            </p:txBody>
          </p:sp>
          <p:sp>
            <p:nvSpPr>
              <p:cNvPr id="10293" name="Rectangle 324"/>
              <p:cNvSpPr>
                <a:spLocks noChangeArrowheads="1"/>
              </p:cNvSpPr>
              <p:nvPr/>
            </p:nvSpPr>
            <p:spPr bwMode="gray">
              <a:xfrm>
                <a:off x="3162" y="1579"/>
                <a:ext cx="1812" cy="252"/>
              </a:xfrm>
              <a:prstGeom prst="rect">
                <a:avLst/>
              </a:prstGeom>
              <a:noFill/>
              <a:ln w="12700">
                <a:noFill/>
                <a:miter lim="800000"/>
                <a:headEnd/>
                <a:tailEnd/>
              </a:ln>
            </p:spPr>
            <p:txBody>
              <a:bodyPr lIns="96838" tIns="47625" rIns="96838" bIns="47625" anchor="ctr">
                <a:spAutoFit/>
              </a:bodyPr>
              <a:lstStyle/>
              <a:p>
                <a:r>
                  <a:rPr lang="en-US" sz="2000" b="1">
                    <a:solidFill>
                      <a:srgbClr val="FFC000"/>
                    </a:solidFill>
                    <a:latin typeface="Arial" pitchFamily="34" charset="0"/>
                    <a:cs typeface="Arial" pitchFamily="34" charset="0"/>
                  </a:rPr>
                  <a:t>Banked out Registers</a:t>
                </a:r>
              </a:p>
            </p:txBody>
          </p:sp>
          <p:sp>
            <p:nvSpPr>
              <p:cNvPr id="10294" name="Rectangle 325"/>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User</a:t>
                </a:r>
                <a:endParaRPr lang="en-US" sz="2000" b="1">
                  <a:solidFill>
                    <a:srgbClr val="0000FF"/>
                  </a:solidFill>
                  <a:latin typeface="Arial" pitchFamily="34" charset="0"/>
                  <a:cs typeface="Arial" pitchFamily="34" charset="0"/>
                </a:endParaRPr>
              </a:p>
            </p:txBody>
          </p:sp>
          <p:sp>
            <p:nvSpPr>
              <p:cNvPr id="10295" name="Rectangle 326"/>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FIQ</a:t>
                </a:r>
              </a:p>
            </p:txBody>
          </p:sp>
          <p:sp>
            <p:nvSpPr>
              <p:cNvPr id="10296" name="Rectangle 327"/>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IRQ</a:t>
                </a:r>
                <a:endParaRPr lang="en-US" sz="2000" b="1">
                  <a:solidFill>
                    <a:srgbClr val="0000FF"/>
                  </a:solidFill>
                  <a:latin typeface="Arial" pitchFamily="34" charset="0"/>
                  <a:cs typeface="Arial" pitchFamily="34" charset="0"/>
                </a:endParaRPr>
              </a:p>
            </p:txBody>
          </p:sp>
          <p:sp>
            <p:nvSpPr>
              <p:cNvPr id="10297" name="Rectangle 328"/>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SVC</a:t>
                </a:r>
                <a:endParaRPr lang="en-US" sz="2000" b="1">
                  <a:solidFill>
                    <a:srgbClr val="0000FF"/>
                  </a:solidFill>
                  <a:latin typeface="Arial" pitchFamily="34" charset="0"/>
                  <a:cs typeface="Arial" pitchFamily="34" charset="0"/>
                </a:endParaRPr>
              </a:p>
            </p:txBody>
          </p:sp>
          <p:sp>
            <p:nvSpPr>
              <p:cNvPr id="10298" name="Rectangle 329"/>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r>
                  <a:rPr lang="en-US" sz="1600" b="1">
                    <a:solidFill>
                      <a:prstClr val="black"/>
                    </a:solidFill>
                    <a:latin typeface="Arial" pitchFamily="34" charset="0"/>
                    <a:cs typeface="Arial" pitchFamily="34" charset="0"/>
                  </a:rPr>
                  <a:t>Undef</a:t>
                </a:r>
                <a:endParaRPr lang="en-US" sz="2000" b="1">
                  <a:solidFill>
                    <a:srgbClr val="0000FF"/>
                  </a:solidFill>
                  <a:latin typeface="Arial" pitchFamily="34" charset="0"/>
                  <a:cs typeface="Arial" pitchFamily="34" charset="0"/>
                </a:endParaRPr>
              </a:p>
            </p:txBody>
          </p:sp>
          <p:sp>
            <p:nvSpPr>
              <p:cNvPr id="10299" name="Rectangle 330"/>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r13 (sp)</a:t>
                </a:r>
                <a:endParaRPr lang="en-US" sz="1600" b="1">
                  <a:solidFill>
                    <a:prstClr val="white"/>
                  </a:solidFill>
                  <a:latin typeface="Courier New" pitchFamily="49" charset="0"/>
                  <a:cs typeface="Arial" pitchFamily="34" charset="0"/>
                </a:endParaRPr>
              </a:p>
            </p:txBody>
          </p:sp>
          <p:sp>
            <p:nvSpPr>
              <p:cNvPr id="10300" name="Rectangle 331"/>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r>
                  <a:rPr lang="en-US" sz="1200" b="1">
                    <a:solidFill>
                      <a:prstClr val="white"/>
                    </a:solidFill>
                    <a:latin typeface="Courier New" pitchFamily="49" charset="0"/>
                    <a:cs typeface="Arial" pitchFamily="34" charset="0"/>
                  </a:rPr>
                  <a:t>r14 (lr)</a:t>
                </a:r>
                <a:endParaRPr lang="en-US" sz="1600" b="1">
                  <a:solidFill>
                    <a:prstClr val="white"/>
                  </a:solidFill>
                  <a:latin typeface="Courier New" pitchFamily="49" charset="0"/>
                  <a:cs typeface="Arial" pitchFamily="34" charset="0"/>
                </a:endParaRPr>
              </a:p>
            </p:txBody>
          </p:sp>
        </p:grpSp>
      </p:grpSp>
      <p:sp>
        <p:nvSpPr>
          <p:cNvPr id="10248" name="Rectangle 332"/>
          <p:cNvSpPr>
            <a:spLocks noGrp="1" noChangeArrowheads="1"/>
          </p:cNvSpPr>
          <p:nvPr>
            <p:ph type="title"/>
          </p:nvPr>
        </p:nvSpPr>
        <p:spPr>
          <a:xfrm>
            <a:off x="468313" y="0"/>
            <a:ext cx="8229600" cy="692150"/>
          </a:xfrm>
        </p:spPr>
        <p:txBody>
          <a:bodyPr/>
          <a:lstStyle/>
          <a:p>
            <a:pPr algn="l" eaLnBrk="1" hangingPunct="1"/>
            <a:r>
              <a:rPr lang="en-US" sz="3200" smtClean="0">
                <a:solidFill>
                  <a:schemeClr val="accent1"/>
                </a:solidFill>
              </a:rPr>
              <a:t>The ARM Register Set</a:t>
            </a:r>
          </a:p>
        </p:txBody>
      </p:sp>
      <p:sp>
        <p:nvSpPr>
          <p:cNvPr id="193869" name="Rectangle 333"/>
          <p:cNvSpPr>
            <a:spLocks noChangeArrowheads="1"/>
          </p:cNvSpPr>
          <p:nvPr/>
        </p:nvSpPr>
        <p:spPr bwMode="gray">
          <a:xfrm>
            <a:off x="7848600" y="1219200"/>
            <a:ext cx="990600" cy="685800"/>
          </a:xfrm>
          <a:prstGeom prst="rect">
            <a:avLst/>
          </a:prstGeom>
          <a:solidFill>
            <a:schemeClr val="bg1"/>
          </a:solidFill>
          <a:ln w="38100">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193870" name="Rectangle 334"/>
          <p:cNvSpPr>
            <a:spLocks noChangeArrowheads="1"/>
          </p:cNvSpPr>
          <p:nvPr/>
        </p:nvSpPr>
        <p:spPr bwMode="gray">
          <a:xfrm>
            <a:off x="7848600" y="1219200"/>
            <a:ext cx="990600" cy="533400"/>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193871" name="Rectangle 335"/>
          <p:cNvSpPr>
            <a:spLocks noChangeArrowheads="1"/>
          </p:cNvSpPr>
          <p:nvPr/>
        </p:nvSpPr>
        <p:spPr bwMode="gray">
          <a:xfrm>
            <a:off x="7848600" y="1295400"/>
            <a:ext cx="990600" cy="533400"/>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193872" name="Rectangle 336"/>
          <p:cNvSpPr>
            <a:spLocks noChangeArrowheads="1"/>
          </p:cNvSpPr>
          <p:nvPr/>
        </p:nvSpPr>
        <p:spPr bwMode="gray">
          <a:xfrm>
            <a:off x="7848600" y="1371600"/>
            <a:ext cx="990600" cy="533400"/>
          </a:xfrm>
          <a:prstGeom prst="rect">
            <a:avLst/>
          </a:prstGeom>
          <a:solidFill>
            <a:srgbClr val="FFFFFF"/>
          </a:solidFill>
          <a:ln w="12700">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193873" name="Rectangle 337"/>
          <p:cNvSpPr>
            <a:spLocks noChangeArrowheads="1"/>
          </p:cNvSpPr>
          <p:nvPr/>
        </p:nvSpPr>
        <p:spPr bwMode="gray">
          <a:xfrm>
            <a:off x="7848600" y="1143000"/>
            <a:ext cx="990600" cy="685800"/>
          </a:xfrm>
          <a:prstGeom prst="rect">
            <a:avLst/>
          </a:prstGeom>
          <a:solidFill>
            <a:schemeClr val="bg1"/>
          </a:solidFill>
          <a:ln w="38100">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338" name="Date Placeholder 337"/>
          <p:cNvSpPr>
            <a:spLocks noGrp="1"/>
          </p:cNvSpPr>
          <p:nvPr>
            <p:ph type="dt" sz="half" idx="10"/>
          </p:nvPr>
        </p:nvSpPr>
        <p:spPr/>
        <p:txBody>
          <a:bodyPr/>
          <a:lstStyle/>
          <a:p>
            <a:pPr>
              <a:defRPr/>
            </a:pPr>
            <a:fld id="{FC1AE003-3843-48B5-85E9-82BF13395213}"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869"/>
                                        </p:tgtEl>
                                        <p:attrNameLst>
                                          <p:attrName>style.visibility</p:attrName>
                                        </p:attrNameLst>
                                      </p:cBhvr>
                                      <p:to>
                                        <p:strVal val="visible"/>
                                      </p:to>
                                    </p:set>
                                  </p:childTnLst>
                                  <p:subTnLst>
                                    <p:set>
                                      <p:cBhvr override="childStyle">
                                        <p:cTn dur="1" fill="hold" display="0" masterRel="nextClick" afterEffect="1"/>
                                        <p:tgtEl>
                                          <p:spTgt spid="19386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870"/>
                                        </p:tgtEl>
                                        <p:attrNameLst>
                                          <p:attrName>style.visibility</p:attrName>
                                        </p:attrNameLst>
                                      </p:cBhvr>
                                      <p:to>
                                        <p:strVal val="visible"/>
                                      </p:to>
                                    </p:set>
                                  </p:childTnLst>
                                  <p:subTnLst>
                                    <p:set>
                                      <p:cBhvr override="childStyle">
                                        <p:cTn dur="1" fill="hold" display="0" masterRel="nextClick" afterEffect="1"/>
                                        <p:tgtEl>
                                          <p:spTgt spid="19387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871"/>
                                        </p:tgtEl>
                                        <p:attrNameLst>
                                          <p:attrName>style.visibility</p:attrName>
                                        </p:attrNameLst>
                                      </p:cBhvr>
                                      <p:to>
                                        <p:strVal val="visible"/>
                                      </p:to>
                                    </p:set>
                                  </p:childTnLst>
                                  <p:subTnLst>
                                    <p:set>
                                      <p:cBhvr override="childStyle">
                                        <p:cTn dur="1" fill="hold" display="0" masterRel="nextClick" afterEffect="1"/>
                                        <p:tgtEl>
                                          <p:spTgt spid="19387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3872"/>
                                        </p:tgtEl>
                                        <p:attrNameLst>
                                          <p:attrName>style.visibility</p:attrName>
                                        </p:attrNameLst>
                                      </p:cBhvr>
                                      <p:to>
                                        <p:strVal val="visible"/>
                                      </p:to>
                                    </p:set>
                                  </p:childTnLst>
                                  <p:subTnLst>
                                    <p:set>
                                      <p:cBhvr override="childStyle">
                                        <p:cTn dur="1" fill="hold" display="0" masterRel="nextClick" afterEffect="1"/>
                                        <p:tgtEl>
                                          <p:spTgt spid="19387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3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69" grpId="0" animBg="1"/>
      <p:bldP spid="193870" grpId="0" animBg="1"/>
      <p:bldP spid="193871" grpId="0" animBg="1"/>
      <p:bldP spid="193872" grpId="0" animBg="1"/>
      <p:bldP spid="1938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8" y="0"/>
            <a:ext cx="8229600" cy="1143000"/>
          </a:xfrm>
        </p:spPr>
        <p:txBody>
          <a:bodyPr/>
          <a:lstStyle/>
          <a:p>
            <a:pPr algn="l"/>
            <a:r>
              <a:rPr lang="en-US" sz="3200" smtClean="0">
                <a:solidFill>
                  <a:schemeClr val="accent1"/>
                </a:solidFill>
              </a:rPr>
              <a:t>Program Status Registers</a:t>
            </a:r>
          </a:p>
        </p:txBody>
      </p:sp>
      <p:sp>
        <p:nvSpPr>
          <p:cNvPr id="11267" name="Rectangle 3"/>
          <p:cNvSpPr>
            <a:spLocks noGrp="1" noChangeArrowheads="1"/>
          </p:cNvSpPr>
          <p:nvPr>
            <p:ph type="body" sz="half" idx="1"/>
          </p:nvPr>
        </p:nvSpPr>
        <p:spPr>
          <a:xfrm>
            <a:off x="361950" y="2162175"/>
            <a:ext cx="4391025" cy="4183063"/>
          </a:xfrm>
        </p:spPr>
        <p:txBody>
          <a:bodyPr anchorCtr="1"/>
          <a:lstStyle/>
          <a:p>
            <a:pPr marL="266700" indent="-266700"/>
            <a:r>
              <a:rPr lang="en-US" sz="2100" smtClean="0"/>
              <a:t>Condition code flags</a:t>
            </a:r>
          </a:p>
          <a:p>
            <a:pPr marL="768350" lvl="1" indent="-234950"/>
            <a:r>
              <a:rPr lang="en-US" sz="1700" smtClean="0"/>
              <a:t>N =</a:t>
            </a:r>
            <a:r>
              <a:rPr lang="en-US" sz="1700" smtClean="0">
                <a:solidFill>
                  <a:schemeClr val="bg2"/>
                </a:solidFill>
              </a:rPr>
              <a:t> </a:t>
            </a:r>
            <a:r>
              <a:rPr lang="en-US" sz="1700" b="1" smtClean="0">
                <a:solidFill>
                  <a:srgbClr val="FF0000"/>
                </a:solidFill>
              </a:rPr>
              <a:t>N</a:t>
            </a:r>
            <a:r>
              <a:rPr lang="en-US" sz="1700" smtClean="0"/>
              <a:t>egative result from ALU </a:t>
            </a:r>
          </a:p>
          <a:p>
            <a:pPr marL="768350" lvl="1" indent="-234950"/>
            <a:r>
              <a:rPr lang="en-US" sz="1700" smtClean="0"/>
              <a:t>Z = </a:t>
            </a:r>
            <a:r>
              <a:rPr lang="en-US" sz="1700" b="1" smtClean="0">
                <a:solidFill>
                  <a:srgbClr val="FF0000"/>
                </a:solidFill>
              </a:rPr>
              <a:t>Z</a:t>
            </a:r>
            <a:r>
              <a:rPr lang="en-US" sz="1700" smtClean="0"/>
              <a:t>ero result from ALU</a:t>
            </a:r>
          </a:p>
          <a:p>
            <a:pPr marL="768350" lvl="1" indent="-234950"/>
            <a:r>
              <a:rPr lang="en-US" sz="1700" smtClean="0"/>
              <a:t>C = ALU operation </a:t>
            </a:r>
            <a:r>
              <a:rPr lang="en-US" sz="1700" b="1" smtClean="0">
                <a:solidFill>
                  <a:srgbClr val="FF0000"/>
                </a:solidFill>
              </a:rPr>
              <a:t>C</a:t>
            </a:r>
            <a:r>
              <a:rPr lang="en-US" sz="1700" smtClean="0"/>
              <a:t>arry out</a:t>
            </a:r>
          </a:p>
          <a:p>
            <a:pPr marL="768350" lvl="1" indent="-234950"/>
            <a:r>
              <a:rPr lang="en-US" sz="1700" smtClean="0"/>
              <a:t>V = ALU operation o</a:t>
            </a:r>
            <a:r>
              <a:rPr lang="en-US" sz="1700" b="1" smtClean="0">
                <a:solidFill>
                  <a:srgbClr val="FF0000"/>
                </a:solidFill>
              </a:rPr>
              <a:t>V</a:t>
            </a:r>
            <a:r>
              <a:rPr lang="en-US" sz="1700" smtClean="0"/>
              <a:t>erflowed</a:t>
            </a:r>
          </a:p>
          <a:p>
            <a:pPr marL="266700" indent="-266700">
              <a:buFont typeface="Arial" pitchFamily="34" charset="0"/>
              <a:buNone/>
            </a:pPr>
            <a:endParaRPr lang="en-US" sz="2100" smtClean="0"/>
          </a:p>
          <a:p>
            <a:pPr marL="266700" indent="-266700"/>
            <a:r>
              <a:rPr lang="en-US" sz="2100" smtClean="0">
                <a:solidFill>
                  <a:schemeClr val="hlink"/>
                </a:solidFill>
              </a:rPr>
              <a:t>Sticky Overflow flag - Q flag</a:t>
            </a:r>
          </a:p>
          <a:p>
            <a:pPr marL="768350" lvl="1" indent="-234950"/>
            <a:r>
              <a:rPr lang="en-US" sz="1700" smtClean="0"/>
              <a:t>Architecture 5TE/J only</a:t>
            </a:r>
          </a:p>
          <a:p>
            <a:pPr marL="768350" lvl="1" indent="-234950"/>
            <a:r>
              <a:rPr lang="en-US" sz="1700" smtClean="0"/>
              <a:t>Indicates if saturation has occurred</a:t>
            </a:r>
            <a:endParaRPr lang="en-US" sz="2100" smtClean="0"/>
          </a:p>
          <a:p>
            <a:pPr marL="266700" indent="-266700"/>
            <a:r>
              <a:rPr lang="en-US" sz="2100" smtClean="0">
                <a:solidFill>
                  <a:schemeClr val="hlink"/>
                </a:solidFill>
              </a:rPr>
              <a:t>J bit</a:t>
            </a:r>
          </a:p>
          <a:p>
            <a:pPr marL="768350" lvl="1" indent="-234950"/>
            <a:r>
              <a:rPr lang="en-US" sz="1700" smtClean="0"/>
              <a:t>Architecture 5TEJ only</a:t>
            </a:r>
          </a:p>
          <a:p>
            <a:pPr marL="768350" lvl="1" indent="-234950"/>
            <a:r>
              <a:rPr lang="en-US" sz="1700" smtClean="0"/>
              <a:t>J = 1: Processor in Jazelle state</a:t>
            </a:r>
          </a:p>
          <a:p>
            <a:pPr marL="768350" lvl="1" indent="-234950"/>
            <a:endParaRPr lang="en-US" sz="1700" smtClean="0"/>
          </a:p>
          <a:p>
            <a:pPr marL="768350" lvl="1" indent="-234950"/>
            <a:endParaRPr lang="en-US" sz="1700" smtClean="0"/>
          </a:p>
        </p:txBody>
      </p:sp>
      <p:sp>
        <p:nvSpPr>
          <p:cNvPr id="11268" name="Rectangle 4"/>
          <p:cNvSpPr>
            <a:spLocks noGrp="1" noChangeArrowheads="1"/>
          </p:cNvSpPr>
          <p:nvPr>
            <p:ph type="body" sz="half" idx="2"/>
          </p:nvPr>
        </p:nvSpPr>
        <p:spPr>
          <a:xfrm>
            <a:off x="4662488" y="2162175"/>
            <a:ext cx="4373562" cy="3924300"/>
          </a:xfrm>
        </p:spPr>
        <p:txBody>
          <a:bodyPr anchorCtr="1"/>
          <a:lstStyle/>
          <a:p>
            <a:pPr marL="266700" indent="-266700"/>
            <a:r>
              <a:rPr lang="en-US" sz="2100" smtClean="0"/>
              <a:t>Interrupt Disable bits.</a:t>
            </a:r>
          </a:p>
          <a:p>
            <a:pPr marL="695325" lvl="1"/>
            <a:r>
              <a:rPr lang="en-US" sz="1700" smtClean="0"/>
              <a:t>I  = 1: Disables the IRQ.</a:t>
            </a:r>
          </a:p>
          <a:p>
            <a:pPr marL="695325" lvl="1"/>
            <a:r>
              <a:rPr lang="en-US" sz="1700" smtClean="0"/>
              <a:t>F = 1: Disables the FIQ.</a:t>
            </a:r>
          </a:p>
          <a:p>
            <a:pPr marL="695325" lvl="1"/>
            <a:endParaRPr lang="en-US" sz="1700" smtClean="0"/>
          </a:p>
          <a:p>
            <a:pPr marL="266700" indent="-266700"/>
            <a:r>
              <a:rPr lang="en-US" sz="2100" smtClean="0">
                <a:solidFill>
                  <a:schemeClr val="hlink"/>
                </a:solidFill>
              </a:rPr>
              <a:t>T Bit</a:t>
            </a:r>
          </a:p>
          <a:p>
            <a:pPr marL="695325" lvl="1"/>
            <a:r>
              <a:rPr lang="en-US" sz="1700" smtClean="0"/>
              <a:t>Architecture xT only</a:t>
            </a:r>
          </a:p>
          <a:p>
            <a:pPr marL="695325" lvl="1"/>
            <a:r>
              <a:rPr lang="en-US" sz="1700" smtClean="0"/>
              <a:t>T = 0: Processor in ARM state</a:t>
            </a:r>
          </a:p>
          <a:p>
            <a:pPr marL="695325" lvl="1"/>
            <a:r>
              <a:rPr lang="en-US" sz="1700" smtClean="0"/>
              <a:t>T = 1: Processor in Thumb state</a:t>
            </a:r>
          </a:p>
          <a:p>
            <a:pPr marL="266700" indent="-266700"/>
            <a:endParaRPr lang="en-US" sz="2100" smtClean="0"/>
          </a:p>
          <a:p>
            <a:pPr marL="266700" indent="-266700"/>
            <a:r>
              <a:rPr lang="en-US" sz="2100" smtClean="0"/>
              <a:t>Mode bits</a:t>
            </a:r>
          </a:p>
          <a:p>
            <a:pPr marL="695325" lvl="1"/>
            <a:r>
              <a:rPr lang="en-US" sz="1700" smtClean="0"/>
              <a:t>Specify the processor mode</a:t>
            </a:r>
          </a:p>
        </p:txBody>
      </p:sp>
      <p:grpSp>
        <p:nvGrpSpPr>
          <p:cNvPr id="2" name="Group 5"/>
          <p:cNvGrpSpPr>
            <a:grpSpLocks/>
          </p:cNvGrpSpPr>
          <p:nvPr/>
        </p:nvGrpSpPr>
        <p:grpSpPr bwMode="auto">
          <a:xfrm>
            <a:off x="838200" y="1073150"/>
            <a:ext cx="7315200" cy="838200"/>
            <a:chOff x="528" y="816"/>
            <a:chExt cx="4608" cy="528"/>
          </a:xfrm>
        </p:grpSpPr>
        <p:sp>
          <p:nvSpPr>
            <p:cNvPr id="11270" name="Rectangle 6"/>
            <p:cNvSpPr>
              <a:spLocks noChangeArrowheads="1"/>
            </p:cNvSpPr>
            <p:nvPr/>
          </p:nvSpPr>
          <p:spPr bwMode="auto">
            <a:xfrm>
              <a:off x="1244" y="960"/>
              <a:ext cx="272" cy="192"/>
            </a:xfrm>
            <a:prstGeom prst="rect">
              <a:avLst/>
            </a:prstGeom>
            <a:solidFill>
              <a:srgbClr val="DDDDDD"/>
            </a:solidFill>
            <a:ln w="38100">
              <a:noFill/>
              <a:miter lim="800000"/>
              <a:headEnd/>
              <a:tailEnd/>
            </a:ln>
          </p:spPr>
          <p:txBody>
            <a:bodyPr anchor="ctr">
              <a:spAutoFit/>
            </a:bodyPr>
            <a:lstStyle/>
            <a:p>
              <a:endParaRPr lang="en-US">
                <a:solidFill>
                  <a:prstClr val="black"/>
                </a:solidFill>
                <a:latin typeface="Arial" pitchFamily="34" charset="0"/>
                <a:cs typeface="Arial" pitchFamily="34" charset="0"/>
              </a:endParaRPr>
            </a:p>
          </p:txBody>
        </p:sp>
        <p:sp>
          <p:nvSpPr>
            <p:cNvPr id="11271" name="Rectangle 7"/>
            <p:cNvSpPr>
              <a:spLocks noChangeArrowheads="1"/>
            </p:cNvSpPr>
            <p:nvPr/>
          </p:nvSpPr>
          <p:spPr bwMode="auto">
            <a:xfrm>
              <a:off x="1680" y="960"/>
              <a:ext cx="2304" cy="192"/>
            </a:xfrm>
            <a:prstGeom prst="rect">
              <a:avLst/>
            </a:prstGeom>
            <a:solidFill>
              <a:srgbClr val="DDDDDD"/>
            </a:solidFill>
            <a:ln w="38100">
              <a:noFill/>
              <a:miter lim="800000"/>
              <a:headEnd/>
              <a:tailEnd/>
            </a:ln>
          </p:spPr>
          <p:txBody>
            <a:bodyPr anchor="ctr">
              <a:spAutoFit/>
            </a:bodyPr>
            <a:lstStyle/>
            <a:p>
              <a:endParaRPr lang="en-US">
                <a:solidFill>
                  <a:prstClr val="black"/>
                </a:solidFill>
                <a:latin typeface="Arial" pitchFamily="34" charset="0"/>
                <a:cs typeface="Arial" pitchFamily="34" charset="0"/>
              </a:endParaRPr>
            </a:p>
          </p:txBody>
        </p:sp>
        <p:sp>
          <p:nvSpPr>
            <p:cNvPr id="11272" name="Rectangle 8"/>
            <p:cNvSpPr>
              <a:spLocks noChangeArrowheads="1"/>
            </p:cNvSpPr>
            <p:nvPr/>
          </p:nvSpPr>
          <p:spPr bwMode="auto">
            <a:xfrm>
              <a:off x="1104" y="816"/>
              <a:ext cx="16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27</a:t>
              </a:r>
            </a:p>
          </p:txBody>
        </p:sp>
        <p:sp>
          <p:nvSpPr>
            <p:cNvPr id="11273" name="Rectangle 9"/>
            <p:cNvSpPr>
              <a:spLocks noChangeArrowheads="1"/>
            </p:cNvSpPr>
            <p:nvPr/>
          </p:nvSpPr>
          <p:spPr bwMode="auto">
            <a:xfrm>
              <a:off x="528" y="816"/>
              <a:ext cx="16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31</a:t>
              </a:r>
            </a:p>
          </p:txBody>
        </p:sp>
        <p:sp>
          <p:nvSpPr>
            <p:cNvPr id="11274" name="Text Box 10"/>
            <p:cNvSpPr txBox="1">
              <a:spLocks noChangeArrowheads="1"/>
            </p:cNvSpPr>
            <p:nvPr/>
          </p:nvSpPr>
          <p:spPr bwMode="auto">
            <a:xfrm>
              <a:off x="536" y="946"/>
              <a:ext cx="1144" cy="216"/>
            </a:xfrm>
            <a:prstGeom prst="rect">
              <a:avLst/>
            </a:prstGeom>
            <a:noFill/>
            <a:ln w="38100">
              <a:solidFill>
                <a:srgbClr val="3366FF"/>
              </a:solidFill>
              <a:miter lim="800000"/>
              <a:headEnd/>
              <a:tailEnd/>
            </a:ln>
          </p:spPr>
          <p:txBody>
            <a:bodyPr anchor="ctr">
              <a:spAutoFit/>
            </a:bodyPr>
            <a:lstStyle/>
            <a:p>
              <a:r>
                <a:rPr lang="en-US" sz="1400" b="1">
                  <a:solidFill>
                    <a:prstClr val="black"/>
                  </a:solidFill>
                  <a:latin typeface="Courier New" pitchFamily="49" charset="0"/>
                  <a:cs typeface="Arial" pitchFamily="34" charset="0"/>
                </a:rPr>
                <a:t>N Z C V </a:t>
              </a:r>
              <a:r>
                <a:rPr lang="en-US" sz="1400" b="1">
                  <a:solidFill>
                    <a:srgbClr val="0000FF"/>
                  </a:solidFill>
                  <a:latin typeface="Courier New" pitchFamily="49" charset="0"/>
                  <a:cs typeface="Arial" pitchFamily="34" charset="0"/>
                </a:rPr>
                <a:t>Q</a:t>
              </a:r>
              <a:endParaRPr lang="en-US" sz="1400">
                <a:solidFill>
                  <a:srgbClr val="0000FF"/>
                </a:solidFill>
                <a:latin typeface="Courier New" pitchFamily="49" charset="0"/>
                <a:cs typeface="Arial" pitchFamily="34" charset="0"/>
              </a:endParaRPr>
            </a:p>
          </p:txBody>
        </p:sp>
        <p:sp>
          <p:nvSpPr>
            <p:cNvPr id="11275" name="Line 11"/>
            <p:cNvSpPr>
              <a:spLocks noChangeShapeType="1"/>
            </p:cNvSpPr>
            <p:nvPr/>
          </p:nvSpPr>
          <p:spPr bwMode="auto">
            <a:xfrm>
              <a:off x="960"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76" name="Line 12"/>
            <p:cNvSpPr>
              <a:spLocks noChangeShapeType="1"/>
            </p:cNvSpPr>
            <p:nvPr/>
          </p:nvSpPr>
          <p:spPr bwMode="auto">
            <a:xfrm>
              <a:off x="816"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77" name="Line 13"/>
            <p:cNvSpPr>
              <a:spLocks noChangeShapeType="1"/>
            </p:cNvSpPr>
            <p:nvPr/>
          </p:nvSpPr>
          <p:spPr bwMode="auto">
            <a:xfrm>
              <a:off x="672"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78" name="Line 14"/>
            <p:cNvSpPr>
              <a:spLocks noChangeShapeType="1"/>
            </p:cNvSpPr>
            <p:nvPr/>
          </p:nvSpPr>
          <p:spPr bwMode="auto">
            <a:xfrm>
              <a:off x="1248" y="960"/>
              <a:ext cx="0" cy="192"/>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79" name="Line 15"/>
            <p:cNvSpPr>
              <a:spLocks noChangeShapeType="1"/>
            </p:cNvSpPr>
            <p:nvPr/>
          </p:nvSpPr>
          <p:spPr bwMode="auto">
            <a:xfrm>
              <a:off x="1104" y="960"/>
              <a:ext cx="0" cy="192"/>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80" name="Rectangle 16"/>
            <p:cNvSpPr>
              <a:spLocks noChangeArrowheads="1"/>
            </p:cNvSpPr>
            <p:nvPr/>
          </p:nvSpPr>
          <p:spPr bwMode="auto">
            <a:xfrm>
              <a:off x="960" y="816"/>
              <a:ext cx="192" cy="130"/>
            </a:xfrm>
            <a:prstGeom prst="rect">
              <a:avLst/>
            </a:prstGeom>
            <a:noFill/>
            <a:ln w="9525">
              <a:noFill/>
              <a:miter lim="800000"/>
              <a:headEnd/>
              <a:tailEnd/>
            </a:ln>
          </p:spPr>
          <p:txBody>
            <a:bodyPr lIns="66675" tIns="26988" rIns="66675" bIns="26988">
              <a:spAutoFit/>
            </a:bodyPr>
            <a:lstStyle/>
            <a:p>
              <a:pPr defTabSz="944563"/>
              <a:r>
                <a:rPr lang="en-US" sz="1000" b="1">
                  <a:solidFill>
                    <a:srgbClr val="000000"/>
                  </a:solidFill>
                  <a:latin typeface="Times New Roman" pitchFamily="18" charset="0"/>
                  <a:cs typeface="Arial" pitchFamily="34" charset="0"/>
                </a:rPr>
                <a:t>28</a:t>
              </a:r>
            </a:p>
          </p:txBody>
        </p:sp>
        <p:sp>
          <p:nvSpPr>
            <p:cNvPr id="11281" name="Rectangle 17"/>
            <p:cNvSpPr>
              <a:spLocks noChangeArrowheads="1"/>
            </p:cNvSpPr>
            <p:nvPr/>
          </p:nvSpPr>
          <p:spPr bwMode="auto">
            <a:xfrm>
              <a:off x="4128" y="816"/>
              <a:ext cx="12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6</a:t>
              </a:r>
            </a:p>
          </p:txBody>
        </p:sp>
        <p:sp>
          <p:nvSpPr>
            <p:cNvPr id="11282" name="Rectangle 18"/>
            <p:cNvSpPr>
              <a:spLocks noChangeArrowheads="1"/>
            </p:cNvSpPr>
            <p:nvPr/>
          </p:nvSpPr>
          <p:spPr bwMode="auto">
            <a:xfrm>
              <a:off x="3984" y="816"/>
              <a:ext cx="12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7</a:t>
              </a:r>
            </a:p>
          </p:txBody>
        </p:sp>
        <p:sp>
          <p:nvSpPr>
            <p:cNvPr id="11283" name="Text Box 19"/>
            <p:cNvSpPr txBox="1">
              <a:spLocks noChangeArrowheads="1"/>
            </p:cNvSpPr>
            <p:nvPr/>
          </p:nvSpPr>
          <p:spPr bwMode="auto">
            <a:xfrm>
              <a:off x="3984" y="946"/>
              <a:ext cx="1152" cy="216"/>
            </a:xfrm>
            <a:prstGeom prst="rect">
              <a:avLst/>
            </a:prstGeom>
            <a:noFill/>
            <a:ln w="38100">
              <a:solidFill>
                <a:srgbClr val="3366FF"/>
              </a:solidFill>
              <a:miter lim="800000"/>
              <a:headEnd/>
              <a:tailEnd/>
            </a:ln>
          </p:spPr>
          <p:txBody>
            <a:bodyPr anchor="ctr">
              <a:spAutoFit/>
            </a:bodyPr>
            <a:lstStyle/>
            <a:p>
              <a:r>
                <a:rPr lang="en-US" sz="1400" b="1">
                  <a:solidFill>
                    <a:prstClr val="black"/>
                  </a:solidFill>
                  <a:latin typeface="Courier New" pitchFamily="49" charset="0"/>
                  <a:cs typeface="Arial" pitchFamily="34" charset="0"/>
                </a:rPr>
                <a:t>I F </a:t>
              </a:r>
              <a:r>
                <a:rPr lang="en-US" sz="1400" b="1">
                  <a:solidFill>
                    <a:srgbClr val="0000FF"/>
                  </a:solidFill>
                  <a:latin typeface="Courier New" pitchFamily="49" charset="0"/>
                  <a:cs typeface="Arial" pitchFamily="34" charset="0"/>
                </a:rPr>
                <a:t>T</a:t>
              </a:r>
              <a:r>
                <a:rPr lang="en-US" sz="1400" b="1">
                  <a:solidFill>
                    <a:prstClr val="black"/>
                  </a:solidFill>
                  <a:latin typeface="Courier New" pitchFamily="49" charset="0"/>
                  <a:cs typeface="Arial" pitchFamily="34" charset="0"/>
                </a:rPr>
                <a:t>    mode</a:t>
              </a:r>
              <a:endParaRPr lang="en-US" sz="1400">
                <a:solidFill>
                  <a:prstClr val="black"/>
                </a:solidFill>
                <a:latin typeface="Courier New" pitchFamily="49" charset="0"/>
                <a:cs typeface="Arial" pitchFamily="34" charset="0"/>
              </a:endParaRPr>
            </a:p>
          </p:txBody>
        </p:sp>
        <p:sp>
          <p:nvSpPr>
            <p:cNvPr id="11284" name="Line 20"/>
            <p:cNvSpPr>
              <a:spLocks noChangeShapeType="1"/>
            </p:cNvSpPr>
            <p:nvPr/>
          </p:nvSpPr>
          <p:spPr bwMode="auto">
            <a:xfrm>
              <a:off x="4560"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85" name="Line 21"/>
            <p:cNvSpPr>
              <a:spLocks noChangeShapeType="1"/>
            </p:cNvSpPr>
            <p:nvPr/>
          </p:nvSpPr>
          <p:spPr bwMode="auto">
            <a:xfrm>
              <a:off x="4128"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86" name="Line 22"/>
            <p:cNvSpPr>
              <a:spLocks noChangeShapeType="1"/>
            </p:cNvSpPr>
            <p:nvPr/>
          </p:nvSpPr>
          <p:spPr bwMode="auto">
            <a:xfrm>
              <a:off x="4272" y="960"/>
              <a:ext cx="0" cy="192"/>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87" name="Line 23"/>
            <p:cNvSpPr>
              <a:spLocks noChangeShapeType="1"/>
            </p:cNvSpPr>
            <p:nvPr/>
          </p:nvSpPr>
          <p:spPr bwMode="auto">
            <a:xfrm>
              <a:off x="4416" y="960"/>
              <a:ext cx="0" cy="192"/>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88" name="Rectangle 24"/>
            <p:cNvSpPr>
              <a:spLocks noChangeArrowheads="1"/>
            </p:cNvSpPr>
            <p:nvPr/>
          </p:nvSpPr>
          <p:spPr bwMode="auto">
            <a:xfrm>
              <a:off x="2688" y="816"/>
              <a:ext cx="16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16</a:t>
              </a:r>
            </a:p>
          </p:txBody>
        </p:sp>
        <p:sp>
          <p:nvSpPr>
            <p:cNvPr id="11289" name="Rectangle 25"/>
            <p:cNvSpPr>
              <a:spLocks noChangeArrowheads="1"/>
            </p:cNvSpPr>
            <p:nvPr/>
          </p:nvSpPr>
          <p:spPr bwMode="auto">
            <a:xfrm>
              <a:off x="1680" y="816"/>
              <a:ext cx="16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23</a:t>
              </a:r>
            </a:p>
          </p:txBody>
        </p:sp>
        <p:sp>
          <p:nvSpPr>
            <p:cNvPr id="11290" name="Text Box 26"/>
            <p:cNvSpPr txBox="1">
              <a:spLocks noChangeArrowheads="1"/>
            </p:cNvSpPr>
            <p:nvPr/>
          </p:nvSpPr>
          <p:spPr bwMode="auto">
            <a:xfrm>
              <a:off x="1680" y="946"/>
              <a:ext cx="1152" cy="216"/>
            </a:xfrm>
            <a:prstGeom prst="rect">
              <a:avLst/>
            </a:prstGeom>
            <a:noFill/>
            <a:ln w="38100">
              <a:solidFill>
                <a:srgbClr val="3366FF"/>
              </a:solidFill>
              <a:miter lim="800000"/>
              <a:headEnd/>
              <a:tailEnd/>
            </a:ln>
          </p:spPr>
          <p:txBody>
            <a:bodyPr anchor="ctr">
              <a:spAutoFit/>
            </a:bodyPr>
            <a:lstStyle/>
            <a:p>
              <a:r>
                <a:rPr lang="en-US" sz="1400" b="1">
                  <a:solidFill>
                    <a:prstClr val="black"/>
                  </a:solidFill>
                  <a:latin typeface="Courier New" pitchFamily="49" charset="0"/>
                  <a:cs typeface="Arial" pitchFamily="34" charset="0"/>
                </a:rPr>
                <a:t> </a:t>
              </a:r>
              <a:endParaRPr lang="en-US" sz="1400">
                <a:solidFill>
                  <a:prstClr val="black"/>
                </a:solidFill>
                <a:latin typeface="Courier New" pitchFamily="49" charset="0"/>
                <a:cs typeface="Arial" pitchFamily="34" charset="0"/>
              </a:endParaRPr>
            </a:p>
          </p:txBody>
        </p:sp>
        <p:sp>
          <p:nvSpPr>
            <p:cNvPr id="11291" name="Rectangle 27"/>
            <p:cNvSpPr>
              <a:spLocks noChangeArrowheads="1"/>
            </p:cNvSpPr>
            <p:nvPr/>
          </p:nvSpPr>
          <p:spPr bwMode="auto">
            <a:xfrm>
              <a:off x="3840" y="816"/>
              <a:ext cx="12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8</a:t>
              </a:r>
            </a:p>
          </p:txBody>
        </p:sp>
        <p:sp>
          <p:nvSpPr>
            <p:cNvPr id="11292" name="Rectangle 28"/>
            <p:cNvSpPr>
              <a:spLocks noChangeArrowheads="1"/>
            </p:cNvSpPr>
            <p:nvPr/>
          </p:nvSpPr>
          <p:spPr bwMode="auto">
            <a:xfrm>
              <a:off x="2832" y="816"/>
              <a:ext cx="16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15</a:t>
              </a:r>
            </a:p>
          </p:txBody>
        </p:sp>
        <p:sp>
          <p:nvSpPr>
            <p:cNvPr id="11293" name="Text Box 29"/>
            <p:cNvSpPr txBox="1">
              <a:spLocks noChangeArrowheads="1"/>
            </p:cNvSpPr>
            <p:nvPr/>
          </p:nvSpPr>
          <p:spPr bwMode="auto">
            <a:xfrm>
              <a:off x="2832" y="946"/>
              <a:ext cx="1152" cy="216"/>
            </a:xfrm>
            <a:prstGeom prst="rect">
              <a:avLst/>
            </a:prstGeom>
            <a:noFill/>
            <a:ln w="38100">
              <a:solidFill>
                <a:srgbClr val="3366FF"/>
              </a:solidFill>
              <a:miter lim="800000"/>
              <a:headEnd/>
              <a:tailEnd/>
            </a:ln>
          </p:spPr>
          <p:txBody>
            <a:bodyPr anchor="ctr">
              <a:spAutoFit/>
            </a:bodyPr>
            <a:lstStyle/>
            <a:p>
              <a:r>
                <a:rPr lang="en-US" sz="1400" b="1">
                  <a:solidFill>
                    <a:prstClr val="black"/>
                  </a:solidFill>
                  <a:latin typeface="Courier New" pitchFamily="49" charset="0"/>
                  <a:cs typeface="Arial" pitchFamily="34" charset="0"/>
                </a:rPr>
                <a:t> </a:t>
              </a:r>
              <a:endParaRPr lang="en-US" sz="1400">
                <a:solidFill>
                  <a:prstClr val="black"/>
                </a:solidFill>
                <a:latin typeface="Courier New" pitchFamily="49" charset="0"/>
                <a:cs typeface="Arial" pitchFamily="34" charset="0"/>
              </a:endParaRPr>
            </a:p>
          </p:txBody>
        </p:sp>
        <p:sp>
          <p:nvSpPr>
            <p:cNvPr id="11294" name="Line 30"/>
            <p:cNvSpPr>
              <a:spLocks noChangeShapeType="1"/>
            </p:cNvSpPr>
            <p:nvPr/>
          </p:nvSpPr>
          <p:spPr bwMode="auto">
            <a:xfrm>
              <a:off x="4704"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95" name="Line 31"/>
            <p:cNvSpPr>
              <a:spLocks noChangeShapeType="1"/>
            </p:cNvSpPr>
            <p:nvPr/>
          </p:nvSpPr>
          <p:spPr bwMode="auto">
            <a:xfrm>
              <a:off x="4848"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96" name="Line 32"/>
            <p:cNvSpPr>
              <a:spLocks noChangeShapeType="1"/>
            </p:cNvSpPr>
            <p:nvPr/>
          </p:nvSpPr>
          <p:spPr bwMode="auto">
            <a:xfrm>
              <a:off x="4992" y="1104"/>
              <a:ext cx="0" cy="48"/>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297" name="Rectangle 33"/>
            <p:cNvSpPr>
              <a:spLocks noChangeArrowheads="1"/>
            </p:cNvSpPr>
            <p:nvPr/>
          </p:nvSpPr>
          <p:spPr bwMode="auto">
            <a:xfrm>
              <a:off x="4272" y="816"/>
              <a:ext cx="12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5</a:t>
              </a:r>
            </a:p>
          </p:txBody>
        </p:sp>
        <p:sp>
          <p:nvSpPr>
            <p:cNvPr id="11298" name="Rectangle 34"/>
            <p:cNvSpPr>
              <a:spLocks noChangeArrowheads="1"/>
            </p:cNvSpPr>
            <p:nvPr/>
          </p:nvSpPr>
          <p:spPr bwMode="auto">
            <a:xfrm>
              <a:off x="4416" y="816"/>
              <a:ext cx="12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4</a:t>
              </a:r>
            </a:p>
          </p:txBody>
        </p:sp>
        <p:sp>
          <p:nvSpPr>
            <p:cNvPr id="11299" name="Rectangle 35"/>
            <p:cNvSpPr>
              <a:spLocks noChangeArrowheads="1"/>
            </p:cNvSpPr>
            <p:nvPr/>
          </p:nvSpPr>
          <p:spPr bwMode="auto">
            <a:xfrm>
              <a:off x="4992" y="816"/>
              <a:ext cx="12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0</a:t>
              </a:r>
            </a:p>
          </p:txBody>
        </p:sp>
        <p:sp>
          <p:nvSpPr>
            <p:cNvPr id="11300" name="Rectangle 36"/>
            <p:cNvSpPr>
              <a:spLocks noChangeArrowheads="1"/>
            </p:cNvSpPr>
            <p:nvPr/>
          </p:nvSpPr>
          <p:spPr bwMode="auto">
            <a:xfrm>
              <a:off x="1488" y="816"/>
              <a:ext cx="164" cy="130"/>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cs typeface="Arial" pitchFamily="34" charset="0"/>
                </a:rPr>
                <a:t>24</a:t>
              </a:r>
            </a:p>
          </p:txBody>
        </p:sp>
        <p:sp>
          <p:nvSpPr>
            <p:cNvPr id="11301" name="Text Box 37"/>
            <p:cNvSpPr txBox="1">
              <a:spLocks noChangeArrowheads="1"/>
            </p:cNvSpPr>
            <p:nvPr/>
          </p:nvSpPr>
          <p:spPr bwMode="auto">
            <a:xfrm>
              <a:off x="528" y="1152"/>
              <a:ext cx="1152" cy="192"/>
            </a:xfrm>
            <a:prstGeom prst="rect">
              <a:avLst/>
            </a:prstGeom>
            <a:noFill/>
            <a:ln w="38100">
              <a:noFill/>
              <a:miter lim="800000"/>
              <a:headEnd/>
              <a:tailEnd/>
            </a:ln>
          </p:spPr>
          <p:txBody>
            <a:bodyPr anchor="ctr">
              <a:spAutoFit/>
            </a:bodyPr>
            <a:lstStyle/>
            <a:p>
              <a:r>
                <a:rPr lang="en-US" sz="1400" b="1">
                  <a:solidFill>
                    <a:srgbClr val="EEECE1"/>
                  </a:solidFill>
                  <a:latin typeface="Courier New" pitchFamily="49" charset="0"/>
                  <a:cs typeface="Arial" pitchFamily="34" charset="0"/>
                </a:rPr>
                <a:t>f</a:t>
              </a:r>
            </a:p>
          </p:txBody>
        </p:sp>
        <p:sp>
          <p:nvSpPr>
            <p:cNvPr id="11302" name="Text Box 38"/>
            <p:cNvSpPr txBox="1">
              <a:spLocks noChangeArrowheads="1"/>
            </p:cNvSpPr>
            <p:nvPr/>
          </p:nvSpPr>
          <p:spPr bwMode="auto">
            <a:xfrm>
              <a:off x="1680" y="1152"/>
              <a:ext cx="1152" cy="192"/>
            </a:xfrm>
            <a:prstGeom prst="rect">
              <a:avLst/>
            </a:prstGeom>
            <a:noFill/>
            <a:ln w="38100">
              <a:noFill/>
              <a:miter lim="800000"/>
              <a:headEnd/>
              <a:tailEnd/>
            </a:ln>
          </p:spPr>
          <p:txBody>
            <a:bodyPr anchor="ctr">
              <a:spAutoFit/>
            </a:bodyPr>
            <a:lstStyle/>
            <a:p>
              <a:r>
                <a:rPr lang="en-US" sz="1400" b="1">
                  <a:solidFill>
                    <a:srgbClr val="EEECE1"/>
                  </a:solidFill>
                  <a:latin typeface="Courier New" pitchFamily="49" charset="0"/>
                  <a:cs typeface="Arial" pitchFamily="34" charset="0"/>
                </a:rPr>
                <a:t>s</a:t>
              </a:r>
            </a:p>
          </p:txBody>
        </p:sp>
        <p:sp>
          <p:nvSpPr>
            <p:cNvPr id="11303" name="Text Box 39"/>
            <p:cNvSpPr txBox="1">
              <a:spLocks noChangeArrowheads="1"/>
            </p:cNvSpPr>
            <p:nvPr/>
          </p:nvSpPr>
          <p:spPr bwMode="auto">
            <a:xfrm>
              <a:off x="2832" y="1152"/>
              <a:ext cx="1152" cy="192"/>
            </a:xfrm>
            <a:prstGeom prst="rect">
              <a:avLst/>
            </a:prstGeom>
            <a:noFill/>
            <a:ln w="38100">
              <a:noFill/>
              <a:miter lim="800000"/>
              <a:headEnd/>
              <a:tailEnd/>
            </a:ln>
          </p:spPr>
          <p:txBody>
            <a:bodyPr anchor="ctr">
              <a:spAutoFit/>
            </a:bodyPr>
            <a:lstStyle/>
            <a:p>
              <a:r>
                <a:rPr lang="en-US" sz="1400" b="1">
                  <a:solidFill>
                    <a:srgbClr val="EEECE1"/>
                  </a:solidFill>
                  <a:latin typeface="Courier New" pitchFamily="49" charset="0"/>
                  <a:cs typeface="Arial" pitchFamily="34" charset="0"/>
                </a:rPr>
                <a:t>x</a:t>
              </a:r>
            </a:p>
          </p:txBody>
        </p:sp>
        <p:sp>
          <p:nvSpPr>
            <p:cNvPr id="11304" name="Text Box 40"/>
            <p:cNvSpPr txBox="1">
              <a:spLocks noChangeArrowheads="1"/>
            </p:cNvSpPr>
            <p:nvPr/>
          </p:nvSpPr>
          <p:spPr bwMode="auto">
            <a:xfrm>
              <a:off x="3984" y="1152"/>
              <a:ext cx="1152" cy="192"/>
            </a:xfrm>
            <a:prstGeom prst="rect">
              <a:avLst/>
            </a:prstGeom>
            <a:noFill/>
            <a:ln w="38100">
              <a:noFill/>
              <a:miter lim="800000"/>
              <a:headEnd/>
              <a:tailEnd/>
            </a:ln>
          </p:spPr>
          <p:txBody>
            <a:bodyPr anchor="ctr">
              <a:spAutoFit/>
            </a:bodyPr>
            <a:lstStyle/>
            <a:p>
              <a:r>
                <a:rPr lang="en-US" sz="1400" b="1">
                  <a:solidFill>
                    <a:srgbClr val="EEECE1"/>
                  </a:solidFill>
                  <a:latin typeface="Courier New" pitchFamily="49" charset="0"/>
                  <a:cs typeface="Arial" pitchFamily="34" charset="0"/>
                </a:rPr>
                <a:t>c</a:t>
              </a:r>
            </a:p>
          </p:txBody>
        </p:sp>
        <p:sp>
          <p:nvSpPr>
            <p:cNvPr id="11305" name="Line 41"/>
            <p:cNvSpPr>
              <a:spLocks noChangeShapeType="1"/>
            </p:cNvSpPr>
            <p:nvPr/>
          </p:nvSpPr>
          <p:spPr bwMode="auto">
            <a:xfrm>
              <a:off x="1680" y="1152"/>
              <a:ext cx="0" cy="96"/>
            </a:xfrm>
            <a:prstGeom prst="line">
              <a:avLst/>
            </a:prstGeom>
            <a:noFill/>
            <a:ln w="25400">
              <a:solidFill>
                <a:srgbClr val="3366FF"/>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306" name="Line 42"/>
            <p:cNvSpPr>
              <a:spLocks noChangeShapeType="1"/>
            </p:cNvSpPr>
            <p:nvPr/>
          </p:nvSpPr>
          <p:spPr bwMode="auto">
            <a:xfrm>
              <a:off x="2832" y="1152"/>
              <a:ext cx="0" cy="96"/>
            </a:xfrm>
            <a:prstGeom prst="line">
              <a:avLst/>
            </a:prstGeom>
            <a:noFill/>
            <a:ln w="25400">
              <a:solidFill>
                <a:srgbClr val="3366FF"/>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307" name="Line 43"/>
            <p:cNvSpPr>
              <a:spLocks noChangeShapeType="1"/>
            </p:cNvSpPr>
            <p:nvPr/>
          </p:nvSpPr>
          <p:spPr bwMode="auto">
            <a:xfrm>
              <a:off x="3984" y="1152"/>
              <a:ext cx="0" cy="96"/>
            </a:xfrm>
            <a:prstGeom prst="line">
              <a:avLst/>
            </a:prstGeom>
            <a:noFill/>
            <a:ln w="25400">
              <a:solidFill>
                <a:srgbClr val="3366FF"/>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308" name="Line 44"/>
            <p:cNvSpPr>
              <a:spLocks noChangeShapeType="1"/>
            </p:cNvSpPr>
            <p:nvPr/>
          </p:nvSpPr>
          <p:spPr bwMode="auto">
            <a:xfrm>
              <a:off x="5136" y="1152"/>
              <a:ext cx="0" cy="96"/>
            </a:xfrm>
            <a:prstGeom prst="line">
              <a:avLst/>
            </a:prstGeom>
            <a:noFill/>
            <a:ln w="25400">
              <a:solidFill>
                <a:srgbClr val="3366FF"/>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309" name="Line 45"/>
            <p:cNvSpPr>
              <a:spLocks noChangeShapeType="1"/>
            </p:cNvSpPr>
            <p:nvPr/>
          </p:nvSpPr>
          <p:spPr bwMode="auto">
            <a:xfrm>
              <a:off x="528" y="1152"/>
              <a:ext cx="0" cy="96"/>
            </a:xfrm>
            <a:prstGeom prst="line">
              <a:avLst/>
            </a:prstGeom>
            <a:noFill/>
            <a:ln w="25400">
              <a:solidFill>
                <a:srgbClr val="3366FF"/>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310" name="Text Box 46"/>
            <p:cNvSpPr txBox="1">
              <a:spLocks noChangeArrowheads="1"/>
            </p:cNvSpPr>
            <p:nvPr/>
          </p:nvSpPr>
          <p:spPr bwMode="auto">
            <a:xfrm>
              <a:off x="1488" y="960"/>
              <a:ext cx="2448" cy="192"/>
            </a:xfrm>
            <a:prstGeom prst="rect">
              <a:avLst/>
            </a:prstGeom>
            <a:noFill/>
            <a:ln w="38100">
              <a:noFill/>
              <a:miter lim="800000"/>
              <a:headEnd/>
              <a:tailEnd/>
            </a:ln>
          </p:spPr>
          <p:txBody>
            <a:bodyPr anchor="ctr">
              <a:spAutoFit/>
            </a:bodyPr>
            <a:lstStyle/>
            <a:p>
              <a:r>
                <a:rPr lang="en-US" sz="1400" b="1">
                  <a:solidFill>
                    <a:srgbClr val="4F81BD"/>
                  </a:solidFill>
                  <a:latin typeface="Courier New" pitchFamily="49" charset="0"/>
                  <a:cs typeface="Arial" pitchFamily="34" charset="0"/>
                </a:rPr>
                <a:t> </a:t>
              </a:r>
              <a:r>
                <a:rPr lang="en-US" sz="1400" b="1">
                  <a:solidFill>
                    <a:prstClr val="black"/>
                  </a:solidFill>
                  <a:latin typeface="Courier New" pitchFamily="49" charset="0"/>
                  <a:cs typeface="Arial" pitchFamily="34" charset="0"/>
                </a:rPr>
                <a:t>     U n  d  e  f  i  n  e  d</a:t>
              </a:r>
            </a:p>
          </p:txBody>
        </p:sp>
        <p:sp>
          <p:nvSpPr>
            <p:cNvPr id="11311" name="Line 47"/>
            <p:cNvSpPr>
              <a:spLocks noChangeShapeType="1"/>
            </p:cNvSpPr>
            <p:nvPr/>
          </p:nvSpPr>
          <p:spPr bwMode="auto">
            <a:xfrm>
              <a:off x="1520" y="960"/>
              <a:ext cx="0" cy="192"/>
            </a:xfrm>
            <a:prstGeom prst="line">
              <a:avLst/>
            </a:prstGeom>
            <a:noFill/>
            <a:ln w="25400">
              <a:solidFill>
                <a:schemeClr val="hlink"/>
              </a:solidFill>
              <a:round/>
              <a:headEnd/>
              <a:tailEnd/>
            </a:ln>
          </p:spPr>
          <p:txBody>
            <a:bodyPr wrap="none" anchor="ctr"/>
            <a:lstStyle/>
            <a:p>
              <a:endParaRPr lang="en-US">
                <a:solidFill>
                  <a:prstClr val="black"/>
                </a:solidFill>
                <a:latin typeface="Arial" pitchFamily="34" charset="0"/>
                <a:cs typeface="Arial" pitchFamily="34" charset="0"/>
              </a:endParaRPr>
            </a:p>
          </p:txBody>
        </p:sp>
        <p:sp>
          <p:nvSpPr>
            <p:cNvPr id="11312" name="Text Box 48"/>
            <p:cNvSpPr txBox="1">
              <a:spLocks noChangeArrowheads="1"/>
            </p:cNvSpPr>
            <p:nvPr/>
          </p:nvSpPr>
          <p:spPr bwMode="auto">
            <a:xfrm>
              <a:off x="1519" y="939"/>
              <a:ext cx="160" cy="330"/>
            </a:xfrm>
            <a:prstGeom prst="rect">
              <a:avLst/>
            </a:prstGeom>
            <a:noFill/>
            <a:ln w="38100">
              <a:noFill/>
              <a:miter lim="800000"/>
              <a:headEnd/>
              <a:tailEnd/>
            </a:ln>
          </p:spPr>
          <p:txBody>
            <a:bodyPr anchor="ctr">
              <a:spAutoFit/>
            </a:bodyPr>
            <a:lstStyle/>
            <a:p>
              <a:r>
                <a:rPr lang="en-US" sz="1400" b="1">
                  <a:solidFill>
                    <a:srgbClr val="0000FF"/>
                  </a:solidFill>
                  <a:latin typeface="Courier New" pitchFamily="49" charset="0"/>
                  <a:cs typeface="Arial" pitchFamily="34" charset="0"/>
                </a:rPr>
                <a:t>J   </a:t>
              </a:r>
              <a:endParaRPr lang="en-US" sz="1400">
                <a:solidFill>
                  <a:srgbClr val="0000FF"/>
                </a:solidFill>
                <a:latin typeface="Courier New" pitchFamily="49" charset="0"/>
                <a:cs typeface="Arial" pitchFamily="34" charset="0"/>
              </a:endParaRPr>
            </a:p>
          </p:txBody>
        </p:sp>
      </p:grpSp>
      <p:sp>
        <p:nvSpPr>
          <p:cNvPr id="49" name="Date Placeholder 48"/>
          <p:cNvSpPr>
            <a:spLocks noGrp="1"/>
          </p:cNvSpPr>
          <p:nvPr>
            <p:ph type="dt" sz="half" idx="10"/>
          </p:nvPr>
        </p:nvSpPr>
        <p:spPr/>
        <p:txBody>
          <a:bodyPr/>
          <a:lstStyle/>
          <a:p>
            <a:pPr>
              <a:defRPr/>
            </a:pPr>
            <a:fld id="{7A0A7B5C-ECF4-4274-869D-CE0382D670A8}"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eaLnBrk="1" hangingPunct="1"/>
            <a:r>
              <a:rPr lang="en-US" sz="3200" smtClean="0">
                <a:solidFill>
                  <a:schemeClr val="accent1"/>
                </a:solidFill>
              </a:rPr>
              <a:t>Interrupts and Exceptions</a:t>
            </a:r>
            <a:endParaRPr lang="en-IN" sz="3200" smtClean="0">
              <a:solidFill>
                <a:schemeClr val="accent1"/>
              </a:solidFill>
            </a:endParaRPr>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dirty="0" smtClean="0"/>
              <a:t>External devices like Timer, USB interface, keyboard, mouse, audio input needs attention of the processor</a:t>
            </a:r>
          </a:p>
          <a:p>
            <a:pPr eaLnBrk="1" fontAlgn="auto" hangingPunct="1">
              <a:spcAft>
                <a:spcPts val="0"/>
              </a:spcAft>
              <a:defRPr/>
            </a:pPr>
            <a:r>
              <a:rPr lang="en-US" dirty="0" smtClean="0"/>
              <a:t>Some internal events may also want to draw processor’s attention</a:t>
            </a:r>
          </a:p>
          <a:p>
            <a:pPr eaLnBrk="1" fontAlgn="auto" hangingPunct="1">
              <a:spcAft>
                <a:spcPts val="0"/>
              </a:spcAft>
              <a:defRPr/>
            </a:pPr>
            <a:r>
              <a:rPr lang="en-US" dirty="0" smtClean="0"/>
              <a:t>Interrupts and exceptions are special kinds of control transfer, which means that they alter the normal program flow to handle external events or to report errors or exceptional conditions</a:t>
            </a:r>
          </a:p>
          <a:p>
            <a:pPr eaLnBrk="1" fontAlgn="auto" hangingPunct="1">
              <a:spcAft>
                <a:spcPts val="0"/>
              </a:spcAft>
              <a:defRPr/>
            </a:pPr>
            <a:endParaRPr lang="en-IN" dirty="0" smtClean="0"/>
          </a:p>
        </p:txBody>
      </p:sp>
      <p:sp>
        <p:nvSpPr>
          <p:cNvPr id="4" name="Date Placeholder 3"/>
          <p:cNvSpPr>
            <a:spLocks noGrp="1"/>
          </p:cNvSpPr>
          <p:nvPr>
            <p:ph type="dt" sz="quarter" idx="10"/>
          </p:nvPr>
        </p:nvSpPr>
        <p:spPr/>
        <p:txBody>
          <a:bodyPr/>
          <a:lstStyle/>
          <a:p>
            <a:pPr>
              <a:defRPr/>
            </a:pPr>
            <a:fld id="{7D0FF7A6-09D7-4AED-AB5F-00D9479A582C}"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sz="3200" smtClean="0">
                <a:solidFill>
                  <a:schemeClr val="accent1"/>
                </a:solidFill>
              </a:rPr>
              <a:t>Types of Interrupts and Exceptions</a:t>
            </a:r>
            <a:endParaRPr lang="en-IN" sz="3200" smtClean="0">
              <a:solidFill>
                <a:schemeClr val="accent1"/>
              </a:solidFill>
            </a:endParaRPr>
          </a:p>
        </p:txBody>
      </p:sp>
      <p:sp>
        <p:nvSpPr>
          <p:cNvPr id="13315" name="Content Placeholder 2"/>
          <p:cNvSpPr>
            <a:spLocks noGrp="1"/>
          </p:cNvSpPr>
          <p:nvPr>
            <p:ph idx="1"/>
          </p:nvPr>
        </p:nvSpPr>
        <p:spPr>
          <a:xfrm>
            <a:off x="323850" y="1600200"/>
            <a:ext cx="8640763" cy="4525963"/>
          </a:xfrm>
        </p:spPr>
        <p:txBody>
          <a:bodyPr/>
          <a:lstStyle/>
          <a:p>
            <a:pPr eaLnBrk="1" hangingPunct="1"/>
            <a:r>
              <a:rPr lang="en-US" smtClean="0"/>
              <a:t>IRQ (Normal Interrupt)</a:t>
            </a:r>
          </a:p>
          <a:p>
            <a:pPr eaLnBrk="1" hangingPunct="1"/>
            <a:r>
              <a:rPr lang="en-US" smtClean="0"/>
              <a:t>FIQ (Fast Interrupt)</a:t>
            </a:r>
          </a:p>
          <a:p>
            <a:pPr eaLnBrk="1" hangingPunct="1"/>
            <a:r>
              <a:rPr lang="en-US" smtClean="0"/>
              <a:t>Reset</a:t>
            </a:r>
          </a:p>
          <a:p>
            <a:pPr eaLnBrk="1" hangingPunct="1"/>
            <a:r>
              <a:rPr lang="en-US" smtClean="0"/>
              <a:t>Undefined Instruction</a:t>
            </a:r>
          </a:p>
          <a:p>
            <a:pPr eaLnBrk="1" hangingPunct="1"/>
            <a:r>
              <a:rPr lang="en-US" smtClean="0"/>
              <a:t>Software Interrupt (SWI)</a:t>
            </a:r>
          </a:p>
          <a:p>
            <a:pPr eaLnBrk="1" hangingPunct="1"/>
            <a:r>
              <a:rPr lang="en-US" smtClean="0"/>
              <a:t>Prefetch abort (Instruction fetch memory abort)</a:t>
            </a:r>
          </a:p>
          <a:p>
            <a:pPr eaLnBrk="1" hangingPunct="1"/>
            <a:r>
              <a:rPr lang="en-US" smtClean="0"/>
              <a:t>Data abort (Data access memory abort)</a:t>
            </a:r>
            <a:endParaRPr lang="en-IN" smtClean="0"/>
          </a:p>
        </p:txBody>
      </p:sp>
      <p:sp>
        <p:nvSpPr>
          <p:cNvPr id="4" name="Date Placeholder 3"/>
          <p:cNvSpPr>
            <a:spLocks noGrp="1"/>
          </p:cNvSpPr>
          <p:nvPr>
            <p:ph type="dt" sz="quarter" idx="10"/>
          </p:nvPr>
        </p:nvSpPr>
        <p:spPr/>
        <p:txBody>
          <a:bodyPr/>
          <a:lstStyle/>
          <a:p>
            <a:pPr>
              <a:defRPr/>
            </a:pPr>
            <a:fld id="{52EAFF5F-976E-4140-BC56-84CB75FAE78C}"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sz="3200" smtClean="0">
                <a:solidFill>
                  <a:schemeClr val="accent1"/>
                </a:solidFill>
              </a:rPr>
              <a:t>Exception Priority</a:t>
            </a:r>
            <a:endParaRPr lang="en-IN" sz="3200" smtClean="0">
              <a:solidFill>
                <a:schemeClr val="accent1"/>
              </a:solidFill>
            </a:endParaRPr>
          </a:p>
        </p:txBody>
      </p:sp>
      <p:sp>
        <p:nvSpPr>
          <p:cNvPr id="14339" name="Content Placeholder 2"/>
          <p:cNvSpPr>
            <a:spLocks noGrp="1"/>
          </p:cNvSpPr>
          <p:nvPr>
            <p:ph idx="1"/>
          </p:nvPr>
        </p:nvSpPr>
        <p:spPr/>
        <p:txBody>
          <a:bodyPr/>
          <a:lstStyle/>
          <a:p>
            <a:pPr eaLnBrk="1" hangingPunct="1"/>
            <a:r>
              <a:rPr lang="en-US" smtClean="0"/>
              <a:t>Reset</a:t>
            </a:r>
          </a:p>
          <a:p>
            <a:pPr eaLnBrk="1" hangingPunct="1"/>
            <a:r>
              <a:rPr lang="en-US" smtClean="0"/>
              <a:t>Data Abort</a:t>
            </a:r>
          </a:p>
          <a:p>
            <a:pPr eaLnBrk="1" hangingPunct="1"/>
            <a:r>
              <a:rPr lang="en-US" smtClean="0"/>
              <a:t>FIQ</a:t>
            </a:r>
          </a:p>
          <a:p>
            <a:pPr eaLnBrk="1" hangingPunct="1"/>
            <a:r>
              <a:rPr lang="en-US" smtClean="0"/>
              <a:t>IRQ</a:t>
            </a:r>
          </a:p>
          <a:p>
            <a:pPr eaLnBrk="1" hangingPunct="1"/>
            <a:r>
              <a:rPr lang="en-US" smtClean="0"/>
              <a:t>Prefetch Abort</a:t>
            </a:r>
          </a:p>
          <a:p>
            <a:pPr eaLnBrk="1" hangingPunct="1"/>
            <a:r>
              <a:rPr lang="en-US" smtClean="0"/>
              <a:t>SWI</a:t>
            </a:r>
          </a:p>
          <a:p>
            <a:pPr eaLnBrk="1" hangingPunct="1"/>
            <a:r>
              <a:rPr lang="en-US" smtClean="0"/>
              <a:t>Undefined Instruction </a:t>
            </a:r>
            <a:endParaRPr lang="en-IN" smtClean="0"/>
          </a:p>
        </p:txBody>
      </p:sp>
      <p:sp>
        <p:nvSpPr>
          <p:cNvPr id="4" name="Date Placeholder 3"/>
          <p:cNvSpPr>
            <a:spLocks noGrp="1"/>
          </p:cNvSpPr>
          <p:nvPr>
            <p:ph type="dt" sz="quarter" idx="10"/>
          </p:nvPr>
        </p:nvSpPr>
        <p:spPr/>
        <p:txBody>
          <a:bodyPr/>
          <a:lstStyle/>
          <a:p>
            <a:pPr>
              <a:defRPr/>
            </a:pPr>
            <a:fld id="{245C65B3-D51A-4133-91D0-49BE0C167DAA}" type="datetime1">
              <a:rPr lang="en-IN" smtClean="0">
                <a:solidFill>
                  <a:prstClr val="black">
                    <a:tint val="75000"/>
                  </a:prstClr>
                </a:solidFill>
              </a:rPr>
              <a:pPr>
                <a:defRPr/>
              </a:pPr>
              <a:t>03-01-2019</a:t>
            </a:fld>
            <a:endParaRPr lang="en-IN">
              <a:solidFill>
                <a:prstClr val="black">
                  <a:tint val="75000"/>
                </a:prstClr>
              </a:solidFill>
            </a:endParaRPr>
          </a:p>
        </p:txBody>
      </p:sp>
      <p:cxnSp>
        <p:nvCxnSpPr>
          <p:cNvPr id="7" name="Straight Arrow Connector 6"/>
          <p:cNvCxnSpPr/>
          <p:nvPr/>
        </p:nvCxnSpPr>
        <p:spPr>
          <a:xfrm rot="5400000">
            <a:off x="5688806" y="3680619"/>
            <a:ext cx="3095625"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4343" name="TextBox 7"/>
          <p:cNvSpPr txBox="1">
            <a:spLocks noChangeArrowheads="1"/>
          </p:cNvSpPr>
          <p:nvPr/>
        </p:nvSpPr>
        <p:spPr bwMode="auto">
          <a:xfrm>
            <a:off x="6732588" y="1628775"/>
            <a:ext cx="1127125" cy="461963"/>
          </a:xfrm>
          <a:prstGeom prst="rect">
            <a:avLst/>
          </a:prstGeom>
          <a:noFill/>
          <a:ln w="9525">
            <a:noFill/>
            <a:miter lim="800000"/>
            <a:headEnd/>
            <a:tailEnd/>
          </a:ln>
        </p:spPr>
        <p:txBody>
          <a:bodyPr wrap="none">
            <a:spAutoFit/>
          </a:bodyPr>
          <a:lstStyle/>
          <a:p>
            <a:r>
              <a:rPr lang="en-US" sz="2400">
                <a:solidFill>
                  <a:srgbClr val="FF0000"/>
                </a:solidFill>
                <a:latin typeface="Calibri" pitchFamily="34" charset="0"/>
                <a:cs typeface="Arial" pitchFamily="34" charset="0"/>
              </a:rPr>
              <a:t>Highest</a:t>
            </a:r>
            <a:endParaRPr lang="en-IN" sz="2400">
              <a:solidFill>
                <a:srgbClr val="FF0000"/>
              </a:solidFill>
              <a:latin typeface="Calibri" pitchFamily="34" charset="0"/>
              <a:cs typeface="Arial" pitchFamily="34" charset="0"/>
            </a:endParaRPr>
          </a:p>
        </p:txBody>
      </p:sp>
      <p:sp>
        <p:nvSpPr>
          <p:cNvPr id="14344" name="TextBox 8"/>
          <p:cNvSpPr txBox="1">
            <a:spLocks noChangeArrowheads="1"/>
          </p:cNvSpPr>
          <p:nvPr/>
        </p:nvSpPr>
        <p:spPr bwMode="auto">
          <a:xfrm>
            <a:off x="6732588" y="5229225"/>
            <a:ext cx="1065212" cy="461963"/>
          </a:xfrm>
          <a:prstGeom prst="rect">
            <a:avLst/>
          </a:prstGeom>
          <a:noFill/>
          <a:ln w="9525">
            <a:noFill/>
            <a:miter lim="800000"/>
            <a:headEnd/>
            <a:tailEnd/>
          </a:ln>
        </p:spPr>
        <p:txBody>
          <a:bodyPr wrap="none">
            <a:spAutoFit/>
          </a:bodyPr>
          <a:lstStyle/>
          <a:p>
            <a:r>
              <a:rPr lang="en-US" sz="2400">
                <a:solidFill>
                  <a:srgbClr val="FF0000"/>
                </a:solidFill>
                <a:latin typeface="Calibri" pitchFamily="34" charset="0"/>
                <a:cs typeface="Arial" pitchFamily="34" charset="0"/>
              </a:rPr>
              <a:t>Lowest</a:t>
            </a:r>
            <a:endParaRPr lang="en-IN" sz="2400">
              <a:solidFill>
                <a:srgbClr val="FF0000"/>
              </a:solidFill>
              <a:latin typeface="Calibri"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2075" tIns="46038" rIns="92075" bIns="46038"/>
          <a:lstStyle/>
          <a:p>
            <a:pPr algn="l" eaLnBrk="1" hangingPunct="1"/>
            <a:r>
              <a:rPr lang="en-US" sz="3200" smtClean="0">
                <a:solidFill>
                  <a:schemeClr val="accent1"/>
                </a:solidFill>
              </a:rPr>
              <a:t>Processor Modes</a:t>
            </a:r>
          </a:p>
        </p:txBody>
      </p:sp>
      <p:sp>
        <p:nvSpPr>
          <p:cNvPr id="15363" name="Rectangle 3"/>
          <p:cNvSpPr>
            <a:spLocks noGrp="1" noChangeArrowheads="1"/>
          </p:cNvSpPr>
          <p:nvPr>
            <p:ph type="body" idx="1"/>
          </p:nvPr>
        </p:nvSpPr>
        <p:spPr>
          <a:xfrm>
            <a:off x="230188" y="1143000"/>
            <a:ext cx="8609012" cy="5105400"/>
          </a:xfrm>
        </p:spPr>
        <p:txBody>
          <a:bodyPr lIns="92075" tIns="46038" rIns="92075" bIns="46038" anchor="ctr"/>
          <a:lstStyle/>
          <a:p>
            <a:pPr eaLnBrk="1" hangingPunct="1"/>
            <a:r>
              <a:rPr lang="en-US" sz="1800" smtClean="0"/>
              <a:t>The ARM has seven basic operating modes:</a:t>
            </a:r>
          </a:p>
          <a:p>
            <a:pPr eaLnBrk="1" hangingPunct="1"/>
            <a:endParaRPr lang="en-US" sz="1800" smtClean="0"/>
          </a:p>
          <a:p>
            <a:pPr lvl="1" eaLnBrk="1" hangingPunct="1"/>
            <a:r>
              <a:rPr lang="en-US" sz="1800" b="1" smtClean="0">
                <a:solidFill>
                  <a:srgbClr val="FF0000"/>
                </a:solidFill>
              </a:rPr>
              <a:t>User</a:t>
            </a:r>
            <a:r>
              <a:rPr lang="en-US" sz="1800" smtClean="0">
                <a:solidFill>
                  <a:srgbClr val="FF0000"/>
                </a:solidFill>
              </a:rPr>
              <a:t> </a:t>
            </a:r>
            <a:r>
              <a:rPr lang="en-US" sz="1800" smtClean="0"/>
              <a:t>: unprivileged mode under which most tasks run</a:t>
            </a:r>
          </a:p>
          <a:p>
            <a:pPr lvl="1" eaLnBrk="1" hangingPunct="1"/>
            <a:endParaRPr lang="en-US" sz="1800" smtClean="0"/>
          </a:p>
          <a:p>
            <a:pPr lvl="1" eaLnBrk="1" hangingPunct="1"/>
            <a:r>
              <a:rPr lang="en-US" sz="1800" b="1" smtClean="0">
                <a:solidFill>
                  <a:srgbClr val="FF0000"/>
                </a:solidFill>
              </a:rPr>
              <a:t>FIQ</a:t>
            </a:r>
            <a:r>
              <a:rPr lang="en-US" sz="1800" smtClean="0"/>
              <a:t> : entered when a high priority (fast) interrupt is raised</a:t>
            </a:r>
          </a:p>
          <a:p>
            <a:pPr lvl="1" eaLnBrk="1" hangingPunct="1"/>
            <a:endParaRPr lang="en-US" sz="1800" smtClean="0"/>
          </a:p>
          <a:p>
            <a:pPr lvl="1" eaLnBrk="1" hangingPunct="1"/>
            <a:r>
              <a:rPr lang="en-US" sz="1800" b="1" smtClean="0">
                <a:solidFill>
                  <a:srgbClr val="FF0000"/>
                </a:solidFill>
              </a:rPr>
              <a:t>IRQ</a:t>
            </a:r>
            <a:r>
              <a:rPr lang="en-US" sz="1800" smtClean="0"/>
              <a:t> : entered when a low priority (normal) interrupt is raised</a:t>
            </a:r>
          </a:p>
          <a:p>
            <a:pPr lvl="1" eaLnBrk="1" hangingPunct="1"/>
            <a:endParaRPr lang="en-US" sz="1800" smtClean="0"/>
          </a:p>
          <a:p>
            <a:pPr lvl="1" eaLnBrk="1" hangingPunct="1"/>
            <a:r>
              <a:rPr lang="en-US" sz="1800" b="1" smtClean="0">
                <a:solidFill>
                  <a:srgbClr val="FF0000"/>
                </a:solidFill>
              </a:rPr>
              <a:t>Supervisor</a:t>
            </a:r>
            <a:r>
              <a:rPr lang="en-US" sz="1800" smtClean="0">
                <a:solidFill>
                  <a:srgbClr val="FF0000"/>
                </a:solidFill>
              </a:rPr>
              <a:t> </a:t>
            </a:r>
            <a:r>
              <a:rPr lang="en-US" sz="1800" smtClean="0"/>
              <a:t>: entered on reset and when a Software Interrupt   instruction is </a:t>
            </a:r>
          </a:p>
          <a:p>
            <a:pPr lvl="1" eaLnBrk="1" hangingPunct="1">
              <a:buFont typeface="Wingdings" pitchFamily="2" charset="2"/>
              <a:buNone/>
            </a:pPr>
            <a:r>
              <a:rPr lang="en-US" sz="1800" smtClean="0"/>
              <a:t>			  executed</a:t>
            </a:r>
          </a:p>
          <a:p>
            <a:pPr lvl="1" eaLnBrk="1" hangingPunct="1"/>
            <a:r>
              <a:rPr lang="en-US" sz="1800" b="1" smtClean="0">
                <a:solidFill>
                  <a:srgbClr val="FF0000"/>
                </a:solidFill>
              </a:rPr>
              <a:t>Abort</a:t>
            </a:r>
            <a:r>
              <a:rPr lang="en-US" sz="1800" smtClean="0">
                <a:solidFill>
                  <a:srgbClr val="FF0000"/>
                </a:solidFill>
              </a:rPr>
              <a:t> </a:t>
            </a:r>
            <a:r>
              <a:rPr lang="en-US" sz="1800" smtClean="0"/>
              <a:t>: used to handle memory access violations</a:t>
            </a:r>
          </a:p>
          <a:p>
            <a:pPr lvl="1" eaLnBrk="1" hangingPunct="1"/>
            <a:endParaRPr lang="en-US" sz="1800" smtClean="0"/>
          </a:p>
          <a:p>
            <a:pPr lvl="1" eaLnBrk="1" hangingPunct="1"/>
            <a:r>
              <a:rPr lang="en-US" sz="1800" b="1" smtClean="0">
                <a:solidFill>
                  <a:srgbClr val="FF0000"/>
                </a:solidFill>
              </a:rPr>
              <a:t>Undef</a:t>
            </a:r>
            <a:r>
              <a:rPr lang="en-US" sz="1800" smtClean="0"/>
              <a:t> : used to handle undefined instructions</a:t>
            </a:r>
          </a:p>
          <a:p>
            <a:pPr lvl="1" eaLnBrk="1" hangingPunct="1"/>
            <a:endParaRPr lang="en-US" sz="1800" smtClean="0"/>
          </a:p>
          <a:p>
            <a:pPr lvl="1" eaLnBrk="1" hangingPunct="1"/>
            <a:r>
              <a:rPr lang="en-US" sz="1800" b="1" smtClean="0">
                <a:solidFill>
                  <a:srgbClr val="FF0000"/>
                </a:solidFill>
              </a:rPr>
              <a:t>System</a:t>
            </a:r>
            <a:r>
              <a:rPr lang="en-US" sz="1800" smtClean="0">
                <a:solidFill>
                  <a:srgbClr val="FF0000"/>
                </a:solidFill>
              </a:rPr>
              <a:t> </a:t>
            </a:r>
            <a:r>
              <a:rPr lang="en-US" sz="1800" smtClean="0"/>
              <a:t>: privileged mode using the same registers as user mode</a:t>
            </a:r>
          </a:p>
        </p:txBody>
      </p:sp>
      <p:sp>
        <p:nvSpPr>
          <p:cNvPr id="4" name="Date Placeholder 3"/>
          <p:cNvSpPr>
            <a:spLocks noGrp="1"/>
          </p:cNvSpPr>
          <p:nvPr>
            <p:ph type="dt" sz="half" idx="10"/>
          </p:nvPr>
        </p:nvSpPr>
        <p:spPr/>
        <p:txBody>
          <a:bodyPr/>
          <a:lstStyle/>
          <a:p>
            <a:pPr>
              <a:defRPr/>
            </a:pPr>
            <a:fld id="{C0902BDC-AFAF-4DED-8951-E8A8E82315E9}"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eaLnBrk="1" hangingPunct="1"/>
            <a:r>
              <a:rPr lang="en-US" sz="2800" smtClean="0">
                <a:solidFill>
                  <a:schemeClr val="accent1"/>
                </a:solidFill>
              </a:rPr>
              <a:t>Relation between Exception type and Processor Mode</a:t>
            </a:r>
            <a:endParaRPr lang="en-IN" sz="2800" smtClean="0">
              <a:solidFill>
                <a:schemeClr val="accent1"/>
              </a:solidFill>
            </a:endParaRPr>
          </a:p>
        </p:txBody>
      </p:sp>
      <p:graphicFrame>
        <p:nvGraphicFramePr>
          <p:cNvPr id="7" name="Content Placeholder 6"/>
          <p:cNvGraphicFramePr>
            <a:graphicFrameLocks noGrp="1"/>
          </p:cNvGraphicFramePr>
          <p:nvPr>
            <p:ph idx="1"/>
          </p:nvPr>
        </p:nvGraphicFramePr>
        <p:xfrm>
          <a:off x="457200" y="1600200"/>
          <a:ext cx="8229600" cy="3701008"/>
        </p:xfrm>
        <a:graphic>
          <a:graphicData uri="http://schemas.openxmlformats.org/drawingml/2006/table">
            <a:tbl>
              <a:tblPr firstRow="1" bandRow="1">
                <a:tableStyleId>{5C22544A-7EE6-4342-B048-85BDC9FD1C3A}</a:tableStyleId>
              </a:tblPr>
              <a:tblGrid>
                <a:gridCol w="4114800"/>
                <a:gridCol w="4114800"/>
              </a:tblGrid>
              <a:tr h="462626">
                <a:tc>
                  <a:txBody>
                    <a:bodyPr/>
                    <a:lstStyle/>
                    <a:p>
                      <a:r>
                        <a:rPr lang="en-US" dirty="0" smtClean="0"/>
                        <a:t>Exception Type</a:t>
                      </a:r>
                      <a:endParaRPr lang="en-IN" dirty="0"/>
                    </a:p>
                  </a:txBody>
                  <a:tcPr/>
                </a:tc>
                <a:tc>
                  <a:txBody>
                    <a:bodyPr/>
                    <a:lstStyle/>
                    <a:p>
                      <a:r>
                        <a:rPr lang="en-US" dirty="0" smtClean="0"/>
                        <a:t>Processor Mode</a:t>
                      </a:r>
                      <a:endParaRPr lang="en-IN" dirty="0"/>
                    </a:p>
                  </a:txBody>
                  <a:tcPr/>
                </a:tc>
              </a:tr>
              <a:tr h="462626">
                <a:tc>
                  <a:txBody>
                    <a:bodyPr/>
                    <a:lstStyle/>
                    <a:p>
                      <a:r>
                        <a:rPr lang="en-US" dirty="0" smtClean="0"/>
                        <a:t>Reset</a:t>
                      </a:r>
                      <a:endParaRPr lang="en-IN" dirty="0"/>
                    </a:p>
                  </a:txBody>
                  <a:tcPr/>
                </a:tc>
                <a:tc>
                  <a:txBody>
                    <a:bodyPr/>
                    <a:lstStyle/>
                    <a:p>
                      <a:r>
                        <a:rPr lang="en-US" dirty="0" smtClean="0"/>
                        <a:t>Supervisor</a:t>
                      </a:r>
                      <a:r>
                        <a:rPr lang="en-US" baseline="0" dirty="0" smtClean="0"/>
                        <a:t> (SVC)</a:t>
                      </a:r>
                      <a:endParaRPr lang="en-IN" dirty="0"/>
                    </a:p>
                  </a:txBody>
                  <a:tcPr/>
                </a:tc>
              </a:tr>
              <a:tr h="462626">
                <a:tc>
                  <a:txBody>
                    <a:bodyPr/>
                    <a:lstStyle/>
                    <a:p>
                      <a:r>
                        <a:rPr lang="en-US" dirty="0" smtClean="0"/>
                        <a:t>Undefined Instruction</a:t>
                      </a:r>
                      <a:endParaRPr lang="en-IN" dirty="0"/>
                    </a:p>
                  </a:txBody>
                  <a:tcPr/>
                </a:tc>
                <a:tc>
                  <a:txBody>
                    <a:bodyPr/>
                    <a:lstStyle/>
                    <a:p>
                      <a:r>
                        <a:rPr lang="en-US" dirty="0" err="1" smtClean="0"/>
                        <a:t>Undef</a:t>
                      </a:r>
                      <a:endParaRPr lang="en-IN" dirty="0"/>
                    </a:p>
                  </a:txBody>
                  <a:tcPr/>
                </a:tc>
              </a:tr>
              <a:tr h="462626">
                <a:tc>
                  <a:txBody>
                    <a:bodyPr/>
                    <a:lstStyle/>
                    <a:p>
                      <a:r>
                        <a:rPr lang="en-US" dirty="0" smtClean="0"/>
                        <a:t>Software Interrupt (SWI)</a:t>
                      </a:r>
                      <a:endParaRPr lang="en-IN" dirty="0"/>
                    </a:p>
                  </a:txBody>
                  <a:tcPr/>
                </a:tc>
                <a:tc>
                  <a:txBody>
                    <a:bodyPr/>
                    <a:lstStyle/>
                    <a:p>
                      <a:r>
                        <a:rPr lang="en-US" dirty="0" smtClean="0"/>
                        <a:t>Supervisor (SVC)</a:t>
                      </a:r>
                      <a:endParaRPr lang="en-IN" dirty="0"/>
                    </a:p>
                  </a:txBody>
                  <a:tcPr/>
                </a:tc>
              </a:tr>
              <a:tr h="462626">
                <a:tc>
                  <a:txBody>
                    <a:bodyPr/>
                    <a:lstStyle/>
                    <a:p>
                      <a:r>
                        <a:rPr lang="en-US" dirty="0" smtClean="0"/>
                        <a:t>Prefetch Abort</a:t>
                      </a:r>
                      <a:endParaRPr lang="en-IN" dirty="0"/>
                    </a:p>
                  </a:txBody>
                  <a:tcPr/>
                </a:tc>
                <a:tc>
                  <a:txBody>
                    <a:bodyPr/>
                    <a:lstStyle/>
                    <a:p>
                      <a:r>
                        <a:rPr lang="en-US" dirty="0" smtClean="0"/>
                        <a:t>Abort</a:t>
                      </a:r>
                      <a:endParaRPr lang="en-IN" dirty="0"/>
                    </a:p>
                  </a:txBody>
                  <a:tcPr/>
                </a:tc>
              </a:tr>
              <a:tr h="462626">
                <a:tc>
                  <a:txBody>
                    <a:bodyPr/>
                    <a:lstStyle/>
                    <a:p>
                      <a:r>
                        <a:rPr lang="en-US" dirty="0" smtClean="0"/>
                        <a:t>Data Abort</a:t>
                      </a:r>
                      <a:endParaRPr lang="en-IN" dirty="0"/>
                    </a:p>
                  </a:txBody>
                  <a:tcPr/>
                </a:tc>
                <a:tc>
                  <a:txBody>
                    <a:bodyPr/>
                    <a:lstStyle/>
                    <a:p>
                      <a:r>
                        <a:rPr lang="en-US" dirty="0" smtClean="0"/>
                        <a:t>Abort</a:t>
                      </a:r>
                      <a:endParaRPr lang="en-IN" dirty="0"/>
                    </a:p>
                  </a:txBody>
                  <a:tcPr/>
                </a:tc>
              </a:tr>
              <a:tr h="462626">
                <a:tc>
                  <a:txBody>
                    <a:bodyPr/>
                    <a:lstStyle/>
                    <a:p>
                      <a:r>
                        <a:rPr lang="en-US" dirty="0" smtClean="0"/>
                        <a:t>IRQ</a:t>
                      </a:r>
                      <a:endParaRPr lang="en-IN" dirty="0"/>
                    </a:p>
                  </a:txBody>
                  <a:tcPr/>
                </a:tc>
                <a:tc>
                  <a:txBody>
                    <a:bodyPr/>
                    <a:lstStyle/>
                    <a:p>
                      <a:r>
                        <a:rPr lang="en-US" dirty="0" smtClean="0"/>
                        <a:t>IRQ</a:t>
                      </a:r>
                      <a:endParaRPr lang="en-IN" dirty="0"/>
                    </a:p>
                  </a:txBody>
                  <a:tcPr/>
                </a:tc>
              </a:tr>
              <a:tr h="462626">
                <a:tc>
                  <a:txBody>
                    <a:bodyPr/>
                    <a:lstStyle/>
                    <a:p>
                      <a:r>
                        <a:rPr lang="en-US" dirty="0" smtClean="0"/>
                        <a:t>FIQ</a:t>
                      </a:r>
                      <a:endParaRPr lang="en-IN" dirty="0"/>
                    </a:p>
                  </a:txBody>
                  <a:tcPr/>
                </a:tc>
                <a:tc>
                  <a:txBody>
                    <a:bodyPr/>
                    <a:lstStyle/>
                    <a:p>
                      <a:r>
                        <a:rPr lang="en-US" dirty="0" smtClean="0"/>
                        <a:t>FIQ</a:t>
                      </a:r>
                      <a:endParaRPr lang="en-IN" dirty="0"/>
                    </a:p>
                  </a:txBody>
                  <a:tcPr/>
                </a:tc>
              </a:tr>
            </a:tbl>
          </a:graphicData>
        </a:graphic>
      </p:graphicFrame>
      <p:sp>
        <p:nvSpPr>
          <p:cNvPr id="4" name="Date Placeholder 3"/>
          <p:cNvSpPr>
            <a:spLocks noGrp="1"/>
          </p:cNvSpPr>
          <p:nvPr>
            <p:ph type="dt" sz="quarter" idx="10"/>
          </p:nvPr>
        </p:nvSpPr>
        <p:spPr/>
        <p:txBody>
          <a:bodyPr/>
          <a:lstStyle/>
          <a:p>
            <a:pPr>
              <a:defRPr/>
            </a:pPr>
            <a:fld id="{57142E57-8D50-40C3-9B68-475047A4F192}"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gray">
          <a:xfrm>
            <a:off x="6705600" y="4953000"/>
            <a:ext cx="1827213" cy="400050"/>
          </a:xfrm>
          <a:prstGeom prst="rect">
            <a:avLst/>
          </a:prstGeom>
          <a:noFill/>
          <a:ln w="12700">
            <a:noFill/>
            <a:miter lim="800000"/>
            <a:headEnd/>
            <a:tailEnd/>
          </a:ln>
        </p:spPr>
        <p:txBody>
          <a:bodyPr lIns="96838" tIns="47625" rIns="96838" bIns="47625" anchor="ctr">
            <a:spAutoFit/>
          </a:bodyPr>
          <a:lstStyle/>
          <a:p>
            <a:r>
              <a:rPr lang="en-US" sz="2000" b="1">
                <a:solidFill>
                  <a:srgbClr val="EEECE1"/>
                </a:solidFill>
                <a:latin typeface="Arial" pitchFamily="34" charset="0"/>
                <a:cs typeface="Arial" pitchFamily="34" charset="0"/>
              </a:rPr>
              <a:t>Vector Table</a:t>
            </a:r>
          </a:p>
        </p:txBody>
      </p:sp>
      <p:sp>
        <p:nvSpPr>
          <p:cNvPr id="17411" name="Rectangle 3"/>
          <p:cNvSpPr>
            <a:spLocks noGrp="1" noChangeArrowheads="1"/>
          </p:cNvSpPr>
          <p:nvPr>
            <p:ph type="title"/>
          </p:nvPr>
        </p:nvSpPr>
        <p:spPr>
          <a:xfrm>
            <a:off x="395288" y="-242888"/>
            <a:ext cx="8229600" cy="1143001"/>
          </a:xfrm>
        </p:spPr>
        <p:txBody>
          <a:bodyPr/>
          <a:lstStyle/>
          <a:p>
            <a:pPr algn="l"/>
            <a:r>
              <a:rPr lang="en-US" sz="3200" smtClean="0">
                <a:solidFill>
                  <a:schemeClr val="accent1"/>
                </a:solidFill>
              </a:rPr>
              <a:t>Exception Handling</a:t>
            </a:r>
          </a:p>
        </p:txBody>
      </p:sp>
      <p:sp>
        <p:nvSpPr>
          <p:cNvPr id="17412" name="Rectangle 4"/>
          <p:cNvSpPr>
            <a:spLocks noGrp="1" noChangeArrowheads="1"/>
          </p:cNvSpPr>
          <p:nvPr>
            <p:ph type="body" idx="1"/>
          </p:nvPr>
        </p:nvSpPr>
        <p:spPr>
          <a:xfrm>
            <a:off x="0" y="765175"/>
            <a:ext cx="8810625" cy="4902200"/>
          </a:xfrm>
        </p:spPr>
        <p:txBody>
          <a:bodyPr/>
          <a:lstStyle/>
          <a:p>
            <a:r>
              <a:rPr lang="en-US" sz="2400" smtClean="0"/>
              <a:t>When an exception occurs, the ARM:</a:t>
            </a:r>
          </a:p>
          <a:p>
            <a:pPr lvl="1"/>
            <a:r>
              <a:rPr lang="en-US" sz="2400" smtClean="0"/>
              <a:t>Copies CPSR into SPSR_&lt;mode&gt;</a:t>
            </a:r>
          </a:p>
          <a:p>
            <a:pPr lvl="1"/>
            <a:r>
              <a:rPr lang="en-US" sz="2400" smtClean="0"/>
              <a:t>Sets appropriate CPSR bits </a:t>
            </a:r>
          </a:p>
          <a:p>
            <a:pPr lvl="2"/>
            <a:r>
              <a:rPr lang="en-US" smtClean="0"/>
              <a:t>Change to ARM state</a:t>
            </a:r>
          </a:p>
          <a:p>
            <a:pPr lvl="2"/>
            <a:r>
              <a:rPr lang="en-US" smtClean="0"/>
              <a:t>Change to exception mode </a:t>
            </a:r>
          </a:p>
          <a:p>
            <a:pPr lvl="2"/>
            <a:r>
              <a:rPr lang="en-US" smtClean="0"/>
              <a:t>Disable interrupts (if appropriate)</a:t>
            </a:r>
          </a:p>
          <a:p>
            <a:pPr lvl="1"/>
            <a:r>
              <a:rPr lang="en-US" sz="2400" smtClean="0"/>
              <a:t>Stores the return address in LR_&lt;mode&gt;</a:t>
            </a:r>
          </a:p>
          <a:p>
            <a:pPr lvl="1"/>
            <a:r>
              <a:rPr lang="en-US" sz="2400" smtClean="0"/>
              <a:t>Sets PC to vector address</a:t>
            </a:r>
          </a:p>
          <a:p>
            <a:r>
              <a:rPr lang="en-US" sz="2400" smtClean="0"/>
              <a:t>To return, exception handler needs to:</a:t>
            </a:r>
          </a:p>
          <a:p>
            <a:pPr lvl="1"/>
            <a:r>
              <a:rPr lang="en-US" sz="2400" smtClean="0"/>
              <a:t>Restore CPSR from SPSR_&lt;mode&gt;</a:t>
            </a:r>
          </a:p>
          <a:p>
            <a:pPr lvl="1"/>
            <a:r>
              <a:rPr lang="en-US" sz="2400" smtClean="0"/>
              <a:t>Restore PC from LR_&lt;mode&gt;</a:t>
            </a:r>
          </a:p>
          <a:p>
            <a:pPr>
              <a:buFont typeface="Wingdings" pitchFamily="2" charset="2"/>
              <a:buNone/>
            </a:pPr>
            <a:r>
              <a:rPr lang="en-US" sz="2400" smtClean="0"/>
              <a:t>	This can only be done in ARM state.</a:t>
            </a:r>
          </a:p>
        </p:txBody>
      </p:sp>
      <p:sp>
        <p:nvSpPr>
          <p:cNvPr id="17413" name="Rectangle 5"/>
          <p:cNvSpPr>
            <a:spLocks noChangeArrowheads="1"/>
          </p:cNvSpPr>
          <p:nvPr/>
        </p:nvSpPr>
        <p:spPr bwMode="black">
          <a:xfrm>
            <a:off x="6172200" y="5318125"/>
            <a:ext cx="2743200" cy="765175"/>
          </a:xfrm>
          <a:prstGeom prst="rect">
            <a:avLst/>
          </a:prstGeom>
          <a:noFill/>
          <a:ln w="12700">
            <a:noFill/>
            <a:miter lim="800000"/>
            <a:headEnd/>
            <a:tailEnd/>
          </a:ln>
        </p:spPr>
        <p:txBody>
          <a:bodyPr lIns="96838" tIns="47625" rIns="96838" bIns="47625" anchor="ctr">
            <a:spAutoFit/>
          </a:bodyPr>
          <a:lstStyle/>
          <a:p>
            <a:r>
              <a:rPr lang="en-US" sz="1400">
                <a:solidFill>
                  <a:prstClr val="black"/>
                </a:solidFill>
                <a:latin typeface="Arial" pitchFamily="34" charset="0"/>
                <a:cs typeface="Arial" pitchFamily="34" charset="0"/>
              </a:rPr>
              <a:t>Vector table can be at </a:t>
            </a:r>
            <a:br>
              <a:rPr lang="en-US" sz="1400">
                <a:solidFill>
                  <a:prstClr val="black"/>
                </a:solidFill>
                <a:latin typeface="Arial" pitchFamily="34" charset="0"/>
                <a:cs typeface="Arial" pitchFamily="34" charset="0"/>
              </a:rPr>
            </a:br>
            <a:r>
              <a:rPr lang="en-US" sz="1600" b="1">
                <a:solidFill>
                  <a:prstClr val="black"/>
                </a:solidFill>
                <a:latin typeface="Courier New" pitchFamily="49" charset="0"/>
                <a:cs typeface="Arial" pitchFamily="34" charset="0"/>
              </a:rPr>
              <a:t>0xFFFF0000</a:t>
            </a:r>
            <a:r>
              <a:rPr lang="en-US" sz="1400">
                <a:solidFill>
                  <a:prstClr val="black"/>
                </a:solidFill>
                <a:latin typeface="Arial" pitchFamily="34" charset="0"/>
                <a:cs typeface="Arial" pitchFamily="34" charset="0"/>
              </a:rPr>
              <a:t> on ARM720T</a:t>
            </a:r>
            <a:br>
              <a:rPr lang="en-US" sz="1400">
                <a:solidFill>
                  <a:prstClr val="black"/>
                </a:solidFill>
                <a:latin typeface="Arial" pitchFamily="34" charset="0"/>
                <a:cs typeface="Arial" pitchFamily="34" charset="0"/>
              </a:rPr>
            </a:br>
            <a:r>
              <a:rPr lang="en-US" sz="1400">
                <a:solidFill>
                  <a:prstClr val="black"/>
                </a:solidFill>
                <a:latin typeface="Arial" pitchFamily="34" charset="0"/>
                <a:cs typeface="Arial" pitchFamily="34" charset="0"/>
              </a:rPr>
              <a:t> and on ARM9/10 family devices</a:t>
            </a:r>
          </a:p>
        </p:txBody>
      </p:sp>
      <p:sp>
        <p:nvSpPr>
          <p:cNvPr id="17414" name="Line 6"/>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17415" name="Line 7"/>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17416" name="Rectangle 8"/>
          <p:cNvSpPr>
            <a:spLocks noChangeArrowheads="1"/>
          </p:cNvSpPr>
          <p:nvPr/>
        </p:nvSpPr>
        <p:spPr bwMode="gray">
          <a:xfrm>
            <a:off x="6477000" y="2514600"/>
            <a:ext cx="2209800" cy="304800"/>
          </a:xfrm>
          <a:prstGeom prst="rect">
            <a:avLst/>
          </a:prstGeom>
          <a:solidFill>
            <a:schemeClr val="tx2"/>
          </a:solidFill>
          <a:ln w="12700">
            <a:solidFill>
              <a:schemeClr val="tx1"/>
            </a:solidFill>
            <a:miter lim="800000"/>
            <a:headEnd/>
            <a:tailEnd/>
          </a:ln>
        </p:spPr>
        <p:txBody>
          <a:bodyPr wrap="none" anchor="ctr"/>
          <a:lstStyle/>
          <a:p>
            <a:r>
              <a:rPr lang="en-US" sz="1600" b="1">
                <a:solidFill>
                  <a:prstClr val="white"/>
                </a:solidFill>
                <a:latin typeface="Arial" pitchFamily="34" charset="0"/>
                <a:cs typeface="Arial" pitchFamily="34" charset="0"/>
              </a:rPr>
              <a:t>FIQ</a:t>
            </a:r>
            <a:endParaRPr lang="en-US" sz="2400">
              <a:solidFill>
                <a:prstClr val="white"/>
              </a:solidFill>
              <a:latin typeface="Times New Roman" pitchFamily="18" charset="0"/>
              <a:cs typeface="Arial" pitchFamily="34" charset="0"/>
            </a:endParaRPr>
          </a:p>
        </p:txBody>
      </p:sp>
      <p:sp>
        <p:nvSpPr>
          <p:cNvPr id="17417" name="Rectangle 9"/>
          <p:cNvSpPr>
            <a:spLocks noChangeArrowheads="1"/>
          </p:cNvSpPr>
          <p:nvPr/>
        </p:nvSpPr>
        <p:spPr bwMode="gray">
          <a:xfrm>
            <a:off x="6477000" y="2819400"/>
            <a:ext cx="2209800" cy="304800"/>
          </a:xfrm>
          <a:prstGeom prst="rect">
            <a:avLst/>
          </a:prstGeom>
          <a:solidFill>
            <a:schemeClr val="tx2"/>
          </a:solidFill>
          <a:ln w="12700">
            <a:solidFill>
              <a:schemeClr val="tx1"/>
            </a:solidFill>
            <a:miter lim="800000"/>
            <a:headEnd/>
            <a:tailEnd/>
          </a:ln>
        </p:spPr>
        <p:txBody>
          <a:bodyPr wrap="none" anchor="ctr"/>
          <a:lstStyle/>
          <a:p>
            <a:r>
              <a:rPr lang="en-US" sz="1600" b="1">
                <a:solidFill>
                  <a:prstClr val="white"/>
                </a:solidFill>
                <a:latin typeface="Arial" pitchFamily="34" charset="0"/>
                <a:cs typeface="Arial" pitchFamily="34" charset="0"/>
              </a:rPr>
              <a:t>IRQ</a:t>
            </a:r>
            <a:endParaRPr lang="en-US" sz="1600" b="1">
              <a:solidFill>
                <a:prstClr val="white"/>
              </a:solidFill>
              <a:latin typeface="Courier New" pitchFamily="49" charset="0"/>
              <a:cs typeface="Arial" pitchFamily="34" charset="0"/>
            </a:endParaRPr>
          </a:p>
        </p:txBody>
      </p:sp>
      <p:sp>
        <p:nvSpPr>
          <p:cNvPr id="17418" name="Rectangle 10"/>
          <p:cNvSpPr>
            <a:spLocks noChangeArrowheads="1"/>
          </p:cNvSpPr>
          <p:nvPr/>
        </p:nvSpPr>
        <p:spPr bwMode="gray">
          <a:xfrm>
            <a:off x="6477000" y="3124200"/>
            <a:ext cx="2209800" cy="304800"/>
          </a:xfrm>
          <a:prstGeom prst="rect">
            <a:avLst/>
          </a:prstGeom>
          <a:solidFill>
            <a:schemeClr val="bg2"/>
          </a:solidFill>
          <a:ln w="12700">
            <a:solidFill>
              <a:schemeClr val="tx1"/>
            </a:solidFill>
            <a:miter lim="800000"/>
            <a:headEnd/>
            <a:tailEnd/>
          </a:ln>
        </p:spPr>
        <p:txBody>
          <a:bodyPr wrap="none" anchor="ctr"/>
          <a:lstStyle/>
          <a:p>
            <a:r>
              <a:rPr lang="en-US" sz="1600" b="1">
                <a:solidFill>
                  <a:prstClr val="white"/>
                </a:solidFill>
                <a:latin typeface="Arial" pitchFamily="34" charset="0"/>
                <a:cs typeface="Arial" pitchFamily="34" charset="0"/>
              </a:rPr>
              <a:t>(Reserved)</a:t>
            </a:r>
            <a:endParaRPr lang="en-US" sz="2400">
              <a:solidFill>
                <a:prstClr val="white"/>
              </a:solidFill>
              <a:latin typeface="Times New Roman" pitchFamily="18" charset="0"/>
              <a:cs typeface="Arial" pitchFamily="34" charset="0"/>
            </a:endParaRPr>
          </a:p>
        </p:txBody>
      </p:sp>
      <p:sp>
        <p:nvSpPr>
          <p:cNvPr id="17419" name="Rectangle 11"/>
          <p:cNvSpPr>
            <a:spLocks noChangeArrowheads="1"/>
          </p:cNvSpPr>
          <p:nvPr/>
        </p:nvSpPr>
        <p:spPr bwMode="gray">
          <a:xfrm>
            <a:off x="6477000" y="3429000"/>
            <a:ext cx="2209800" cy="304800"/>
          </a:xfrm>
          <a:prstGeom prst="rect">
            <a:avLst/>
          </a:prstGeom>
          <a:solidFill>
            <a:schemeClr val="tx2"/>
          </a:solidFill>
          <a:ln w="12700">
            <a:solidFill>
              <a:schemeClr val="tx1"/>
            </a:solidFill>
            <a:miter lim="800000"/>
            <a:headEnd/>
            <a:tailEnd/>
          </a:ln>
        </p:spPr>
        <p:txBody>
          <a:bodyPr wrap="none" anchor="ctr"/>
          <a:lstStyle/>
          <a:p>
            <a:r>
              <a:rPr lang="en-US" sz="1600" b="1">
                <a:solidFill>
                  <a:prstClr val="white"/>
                </a:solidFill>
                <a:latin typeface="Arial" pitchFamily="34" charset="0"/>
                <a:cs typeface="Arial" pitchFamily="34" charset="0"/>
              </a:rPr>
              <a:t>Data Abort</a:t>
            </a:r>
            <a:endParaRPr lang="en-US" sz="1600" b="1">
              <a:solidFill>
                <a:prstClr val="white"/>
              </a:solidFill>
              <a:latin typeface="Courier New" pitchFamily="49" charset="0"/>
              <a:cs typeface="Arial" pitchFamily="34" charset="0"/>
            </a:endParaRPr>
          </a:p>
        </p:txBody>
      </p:sp>
      <p:sp>
        <p:nvSpPr>
          <p:cNvPr id="17420" name="Rectangle 12"/>
          <p:cNvSpPr>
            <a:spLocks noChangeArrowheads="1"/>
          </p:cNvSpPr>
          <p:nvPr/>
        </p:nvSpPr>
        <p:spPr bwMode="gray">
          <a:xfrm>
            <a:off x="6477000" y="3733800"/>
            <a:ext cx="2209800" cy="304800"/>
          </a:xfrm>
          <a:prstGeom prst="rect">
            <a:avLst/>
          </a:prstGeom>
          <a:solidFill>
            <a:schemeClr val="tx2"/>
          </a:solidFill>
          <a:ln w="12700">
            <a:solidFill>
              <a:schemeClr val="tx1"/>
            </a:solidFill>
            <a:miter lim="800000"/>
            <a:headEnd/>
            <a:tailEnd/>
          </a:ln>
        </p:spPr>
        <p:txBody>
          <a:bodyPr wrap="none" anchor="ctr"/>
          <a:lstStyle/>
          <a:p>
            <a:r>
              <a:rPr lang="en-US" sz="1600" b="1">
                <a:solidFill>
                  <a:prstClr val="white"/>
                </a:solidFill>
                <a:latin typeface="Arial" pitchFamily="34" charset="0"/>
                <a:cs typeface="Arial" pitchFamily="34" charset="0"/>
              </a:rPr>
              <a:t>Prefetch Abort</a:t>
            </a:r>
            <a:endParaRPr lang="en-US" sz="1600" b="1">
              <a:solidFill>
                <a:prstClr val="white"/>
              </a:solidFill>
              <a:latin typeface="Courier New" pitchFamily="49" charset="0"/>
              <a:cs typeface="Arial" pitchFamily="34" charset="0"/>
            </a:endParaRPr>
          </a:p>
        </p:txBody>
      </p:sp>
      <p:sp>
        <p:nvSpPr>
          <p:cNvPr id="17421" name="Rectangle 13"/>
          <p:cNvSpPr>
            <a:spLocks noChangeArrowheads="1"/>
          </p:cNvSpPr>
          <p:nvPr/>
        </p:nvSpPr>
        <p:spPr bwMode="gray">
          <a:xfrm>
            <a:off x="6477000" y="4038600"/>
            <a:ext cx="2209800" cy="304800"/>
          </a:xfrm>
          <a:prstGeom prst="rect">
            <a:avLst/>
          </a:prstGeom>
          <a:solidFill>
            <a:schemeClr val="tx2"/>
          </a:solidFill>
          <a:ln w="12700">
            <a:solidFill>
              <a:schemeClr val="tx1"/>
            </a:solidFill>
            <a:miter lim="800000"/>
            <a:headEnd/>
            <a:tailEnd/>
          </a:ln>
        </p:spPr>
        <p:txBody>
          <a:bodyPr wrap="none" anchor="ctr"/>
          <a:lstStyle/>
          <a:p>
            <a:r>
              <a:rPr lang="en-US" sz="1300" b="1">
                <a:solidFill>
                  <a:prstClr val="white"/>
                </a:solidFill>
                <a:latin typeface="Arial" pitchFamily="34" charset="0"/>
                <a:cs typeface="Arial" pitchFamily="34" charset="0"/>
              </a:rPr>
              <a:t>Software Interrupt</a:t>
            </a:r>
            <a:endParaRPr lang="en-US" sz="1300" b="1">
              <a:solidFill>
                <a:prstClr val="white"/>
              </a:solidFill>
              <a:latin typeface="Courier New" pitchFamily="49" charset="0"/>
              <a:cs typeface="Arial" pitchFamily="34" charset="0"/>
            </a:endParaRPr>
          </a:p>
        </p:txBody>
      </p:sp>
      <p:sp>
        <p:nvSpPr>
          <p:cNvPr id="17422" name="Rectangle 14"/>
          <p:cNvSpPr>
            <a:spLocks noChangeArrowheads="1"/>
          </p:cNvSpPr>
          <p:nvPr/>
        </p:nvSpPr>
        <p:spPr bwMode="gray">
          <a:xfrm>
            <a:off x="6477000" y="4343400"/>
            <a:ext cx="2209800" cy="304800"/>
          </a:xfrm>
          <a:prstGeom prst="rect">
            <a:avLst/>
          </a:prstGeom>
          <a:solidFill>
            <a:schemeClr val="tx2"/>
          </a:solidFill>
          <a:ln w="12700">
            <a:solidFill>
              <a:schemeClr val="tx1"/>
            </a:solidFill>
            <a:miter lim="800000"/>
            <a:headEnd/>
            <a:tailEnd/>
          </a:ln>
        </p:spPr>
        <p:txBody>
          <a:bodyPr wrap="none" anchor="ctr"/>
          <a:lstStyle/>
          <a:p>
            <a:r>
              <a:rPr lang="en-US" sz="1300" b="1">
                <a:solidFill>
                  <a:prstClr val="white"/>
                </a:solidFill>
                <a:latin typeface="Arial" pitchFamily="34" charset="0"/>
                <a:cs typeface="Arial" pitchFamily="34" charset="0"/>
              </a:rPr>
              <a:t>Undefined Instruction</a:t>
            </a:r>
            <a:endParaRPr lang="en-US" sz="1600" b="1">
              <a:solidFill>
                <a:prstClr val="white"/>
              </a:solidFill>
              <a:latin typeface="Courier New" pitchFamily="49" charset="0"/>
              <a:cs typeface="Arial" pitchFamily="34" charset="0"/>
            </a:endParaRPr>
          </a:p>
        </p:txBody>
      </p:sp>
      <p:sp>
        <p:nvSpPr>
          <p:cNvPr id="17423" name="Rectangle 15"/>
          <p:cNvSpPr>
            <a:spLocks noChangeArrowheads="1"/>
          </p:cNvSpPr>
          <p:nvPr/>
        </p:nvSpPr>
        <p:spPr bwMode="gray">
          <a:xfrm>
            <a:off x="6477000" y="4648200"/>
            <a:ext cx="2209800" cy="304800"/>
          </a:xfrm>
          <a:prstGeom prst="rect">
            <a:avLst/>
          </a:prstGeom>
          <a:solidFill>
            <a:schemeClr val="tx2"/>
          </a:solidFill>
          <a:ln w="12700">
            <a:solidFill>
              <a:schemeClr val="tx1"/>
            </a:solidFill>
            <a:miter lim="800000"/>
            <a:headEnd/>
            <a:tailEnd/>
          </a:ln>
        </p:spPr>
        <p:txBody>
          <a:bodyPr wrap="none" anchor="ctr"/>
          <a:lstStyle/>
          <a:p>
            <a:r>
              <a:rPr lang="en-US" sz="1600" b="1">
                <a:solidFill>
                  <a:prstClr val="white"/>
                </a:solidFill>
                <a:latin typeface="Arial" pitchFamily="34" charset="0"/>
                <a:cs typeface="Arial" pitchFamily="34" charset="0"/>
              </a:rPr>
              <a:t>Reset</a:t>
            </a:r>
            <a:endParaRPr lang="en-US" sz="1600" b="1">
              <a:solidFill>
                <a:prstClr val="white"/>
              </a:solidFill>
              <a:latin typeface="Courier New" pitchFamily="49" charset="0"/>
              <a:cs typeface="Arial" pitchFamily="34" charset="0"/>
            </a:endParaRPr>
          </a:p>
        </p:txBody>
      </p:sp>
      <p:grpSp>
        <p:nvGrpSpPr>
          <p:cNvPr id="2" name="Group 16"/>
          <p:cNvGrpSpPr>
            <a:grpSpLocks/>
          </p:cNvGrpSpPr>
          <p:nvPr/>
        </p:nvGrpSpPr>
        <p:grpSpPr bwMode="auto">
          <a:xfrm>
            <a:off x="5715000" y="2514600"/>
            <a:ext cx="596900" cy="2438400"/>
            <a:chOff x="3888" y="1296"/>
            <a:chExt cx="1384" cy="1536"/>
          </a:xfrm>
        </p:grpSpPr>
        <p:sp>
          <p:nvSpPr>
            <p:cNvPr id="17426" name="Rectangle 17"/>
            <p:cNvSpPr>
              <a:spLocks noChangeArrowheads="1"/>
            </p:cNvSpPr>
            <p:nvPr/>
          </p:nvSpPr>
          <p:spPr bwMode="gray">
            <a:xfrm>
              <a:off x="3888" y="1296"/>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0x1C</a:t>
              </a:r>
              <a:endParaRPr lang="en-US" sz="2400">
                <a:solidFill>
                  <a:prstClr val="black"/>
                </a:solidFill>
                <a:latin typeface="Times New Roman" pitchFamily="18" charset="0"/>
                <a:cs typeface="Arial" pitchFamily="34" charset="0"/>
              </a:endParaRPr>
            </a:p>
          </p:txBody>
        </p:sp>
        <p:sp>
          <p:nvSpPr>
            <p:cNvPr id="17427" name="Rectangle 18"/>
            <p:cNvSpPr>
              <a:spLocks noChangeArrowheads="1"/>
            </p:cNvSpPr>
            <p:nvPr/>
          </p:nvSpPr>
          <p:spPr bwMode="gray">
            <a:xfrm>
              <a:off x="3888" y="1488"/>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0x18</a:t>
              </a:r>
              <a:endParaRPr lang="en-US" sz="1600" b="1">
                <a:solidFill>
                  <a:prstClr val="black"/>
                </a:solidFill>
                <a:latin typeface="Courier New" pitchFamily="49" charset="0"/>
                <a:cs typeface="Arial" pitchFamily="34" charset="0"/>
              </a:endParaRPr>
            </a:p>
          </p:txBody>
        </p:sp>
        <p:sp>
          <p:nvSpPr>
            <p:cNvPr id="17428" name="Rectangle 19"/>
            <p:cNvSpPr>
              <a:spLocks noChangeArrowheads="1"/>
            </p:cNvSpPr>
            <p:nvPr/>
          </p:nvSpPr>
          <p:spPr bwMode="gray">
            <a:xfrm>
              <a:off x="3888" y="1680"/>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0x14</a:t>
              </a:r>
              <a:endParaRPr lang="en-US" sz="2400">
                <a:solidFill>
                  <a:prstClr val="black"/>
                </a:solidFill>
                <a:latin typeface="Times New Roman" pitchFamily="18" charset="0"/>
                <a:cs typeface="Arial" pitchFamily="34" charset="0"/>
              </a:endParaRPr>
            </a:p>
          </p:txBody>
        </p:sp>
        <p:sp>
          <p:nvSpPr>
            <p:cNvPr id="17429" name="Rectangle 20"/>
            <p:cNvSpPr>
              <a:spLocks noChangeArrowheads="1"/>
            </p:cNvSpPr>
            <p:nvPr/>
          </p:nvSpPr>
          <p:spPr bwMode="gray">
            <a:xfrm>
              <a:off x="3888" y="1872"/>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0x10</a:t>
              </a:r>
            </a:p>
          </p:txBody>
        </p:sp>
        <p:sp>
          <p:nvSpPr>
            <p:cNvPr id="17430" name="Rectangle 21"/>
            <p:cNvSpPr>
              <a:spLocks noChangeArrowheads="1"/>
            </p:cNvSpPr>
            <p:nvPr/>
          </p:nvSpPr>
          <p:spPr bwMode="gray">
            <a:xfrm>
              <a:off x="3888" y="2064"/>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0x0C</a:t>
              </a:r>
              <a:endParaRPr lang="en-US" sz="1600" b="1">
                <a:solidFill>
                  <a:prstClr val="black"/>
                </a:solidFill>
                <a:latin typeface="Courier New" pitchFamily="49" charset="0"/>
                <a:cs typeface="Arial" pitchFamily="34" charset="0"/>
              </a:endParaRPr>
            </a:p>
          </p:txBody>
        </p:sp>
        <p:sp>
          <p:nvSpPr>
            <p:cNvPr id="17431" name="Rectangle 22"/>
            <p:cNvSpPr>
              <a:spLocks noChangeArrowheads="1"/>
            </p:cNvSpPr>
            <p:nvPr/>
          </p:nvSpPr>
          <p:spPr bwMode="gray">
            <a:xfrm>
              <a:off x="3888" y="2256"/>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0x08</a:t>
              </a:r>
              <a:endParaRPr lang="en-US" sz="1300" b="1">
                <a:solidFill>
                  <a:prstClr val="black"/>
                </a:solidFill>
                <a:latin typeface="Courier New" pitchFamily="49" charset="0"/>
                <a:cs typeface="Arial" pitchFamily="34" charset="0"/>
              </a:endParaRPr>
            </a:p>
          </p:txBody>
        </p:sp>
        <p:sp>
          <p:nvSpPr>
            <p:cNvPr id="17432" name="Rectangle 23"/>
            <p:cNvSpPr>
              <a:spLocks noChangeArrowheads="1"/>
            </p:cNvSpPr>
            <p:nvPr/>
          </p:nvSpPr>
          <p:spPr bwMode="gray">
            <a:xfrm>
              <a:off x="3888" y="2448"/>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0x04</a:t>
              </a:r>
            </a:p>
          </p:txBody>
        </p:sp>
        <p:sp>
          <p:nvSpPr>
            <p:cNvPr id="17433" name="Rectangle 24"/>
            <p:cNvSpPr>
              <a:spLocks noChangeArrowheads="1"/>
            </p:cNvSpPr>
            <p:nvPr/>
          </p:nvSpPr>
          <p:spPr bwMode="gray">
            <a:xfrm>
              <a:off x="3888" y="2640"/>
              <a:ext cx="1384" cy="192"/>
            </a:xfrm>
            <a:prstGeom prst="rect">
              <a:avLst/>
            </a:prstGeom>
            <a:noFill/>
            <a:ln w="12700">
              <a:noFill/>
              <a:miter lim="800000"/>
              <a:headEnd/>
              <a:tailEnd/>
            </a:ln>
          </p:spPr>
          <p:txBody>
            <a:bodyPr wrap="none" anchor="ctr"/>
            <a:lstStyle/>
            <a:p>
              <a:r>
                <a:rPr lang="en-US" sz="1400">
                  <a:solidFill>
                    <a:prstClr val="black"/>
                  </a:solidFill>
                  <a:latin typeface="Arial" pitchFamily="34" charset="0"/>
                  <a:cs typeface="Arial" pitchFamily="34" charset="0"/>
                </a:rPr>
                <a:t>0x00</a:t>
              </a:r>
            </a:p>
          </p:txBody>
        </p:sp>
      </p:grpSp>
      <p:sp>
        <p:nvSpPr>
          <p:cNvPr id="17425" name="Line 25"/>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n-US">
              <a:solidFill>
                <a:prstClr val="black"/>
              </a:solidFill>
              <a:latin typeface="Arial" pitchFamily="34" charset="0"/>
              <a:cs typeface="Arial" pitchFamily="34" charset="0"/>
            </a:endParaRPr>
          </a:p>
        </p:txBody>
      </p:sp>
      <p:sp>
        <p:nvSpPr>
          <p:cNvPr id="26" name="Date Placeholder 25"/>
          <p:cNvSpPr>
            <a:spLocks noGrp="1"/>
          </p:cNvSpPr>
          <p:nvPr>
            <p:ph type="dt" sz="half" idx="10"/>
          </p:nvPr>
        </p:nvSpPr>
        <p:spPr/>
        <p:txBody>
          <a:bodyPr/>
          <a:lstStyle/>
          <a:p>
            <a:pPr>
              <a:defRPr/>
            </a:pPr>
            <a:fld id="{601F7517-F9FE-4511-A9E1-D3203BB06FA6}"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eaLnBrk="1" hangingPunct="1"/>
            <a:r>
              <a:rPr lang="en-US" sz="3200" smtClean="0">
                <a:solidFill>
                  <a:schemeClr val="accent1"/>
                </a:solidFill>
              </a:rPr>
              <a:t>Home work</a:t>
            </a:r>
            <a:endParaRPr lang="en-IN" sz="3200" smtClean="0">
              <a:solidFill>
                <a:schemeClr val="accent1"/>
              </a:solidFill>
            </a:endParaRPr>
          </a:p>
        </p:txBody>
      </p:sp>
      <p:sp>
        <p:nvSpPr>
          <p:cNvPr id="18435" name="Content Placeholder 2"/>
          <p:cNvSpPr>
            <a:spLocks noGrp="1"/>
          </p:cNvSpPr>
          <p:nvPr>
            <p:ph idx="1"/>
          </p:nvPr>
        </p:nvSpPr>
        <p:spPr/>
        <p:txBody>
          <a:bodyPr/>
          <a:lstStyle/>
          <a:p>
            <a:pPr eaLnBrk="1" hangingPunct="1"/>
            <a:r>
              <a:rPr lang="en-US" smtClean="0"/>
              <a:t>Read Chapter 2 and 3 from ARM Assembly Language book by William Hohl</a:t>
            </a:r>
          </a:p>
          <a:p>
            <a:pPr eaLnBrk="1" hangingPunct="1"/>
            <a:r>
              <a:rPr lang="en-US" smtClean="0"/>
              <a:t>Read Chapter 1 and 2 from ARM System Developer’s Guide</a:t>
            </a:r>
          </a:p>
          <a:p>
            <a:pPr eaLnBrk="1" hangingPunct="1"/>
            <a:r>
              <a:rPr lang="en-US" smtClean="0"/>
              <a:t>Download Keil software and play around with it. ( </a:t>
            </a:r>
            <a:r>
              <a:rPr lang="en-IN" smtClean="0"/>
              <a:t>daiictpdc (10.100.56.21) ---&gt; soft --&gt; ARM)</a:t>
            </a:r>
          </a:p>
          <a:p>
            <a:pPr eaLnBrk="1" hangingPunct="1"/>
            <a:r>
              <a:rPr lang="en-US" smtClean="0"/>
              <a:t>ARM v4T instruction set is available in Appendix A from William Hohl’s book</a:t>
            </a:r>
          </a:p>
          <a:p>
            <a:pPr eaLnBrk="1" hangingPunct="1"/>
            <a:endParaRPr lang="en-IN" smtClean="0"/>
          </a:p>
        </p:txBody>
      </p:sp>
      <p:sp>
        <p:nvSpPr>
          <p:cNvPr id="4" name="Date Placeholder 3"/>
          <p:cNvSpPr>
            <a:spLocks noGrp="1"/>
          </p:cNvSpPr>
          <p:nvPr>
            <p:ph type="dt" sz="quarter" idx="10"/>
          </p:nvPr>
        </p:nvSpPr>
        <p:spPr/>
        <p:txBody>
          <a:bodyPr/>
          <a:lstStyle/>
          <a:p>
            <a:pPr>
              <a:defRPr/>
            </a:pPr>
            <a:fld id="{24F7D642-7A76-4DF5-842D-064E709FE059}" type="datetime1">
              <a:rPr lang="en-IN" smtClean="0">
                <a:solidFill>
                  <a:prstClr val="black">
                    <a:tint val="75000"/>
                  </a:prstClr>
                </a:solidFill>
              </a:rPr>
              <a:pPr>
                <a:defRPr/>
              </a:pPr>
              <a:t>03-01-2019</a:t>
            </a:fld>
            <a:endParaRPr lang="en-IN">
              <a:solidFill>
                <a:prstClr val="black">
                  <a:tint val="75000"/>
                </a:prst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121001.gif"/>
          <p:cNvPicPr>
            <a:picLocks noChangeAspect="1"/>
          </p:cNvPicPr>
          <p:nvPr/>
        </p:nvPicPr>
        <p:blipFill>
          <a:blip r:embed="rId2" cstate="print"/>
          <a:stretch>
            <a:fillRect/>
          </a:stretch>
        </p:blipFill>
        <p:spPr>
          <a:xfrm>
            <a:off x="304800" y="2209804"/>
            <a:ext cx="8515350" cy="26965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Course Outline</a:t>
            </a:r>
            <a:endParaRPr lang="en-US" dirty="0"/>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US" dirty="0" smtClean="0">
                <a:solidFill>
                  <a:srgbClr val="FF0000"/>
                </a:solidFill>
              </a:rPr>
              <a:t>Lecture 1:</a:t>
            </a:r>
          </a:p>
          <a:p>
            <a:pPr lvl="1"/>
            <a:r>
              <a:rPr lang="en-US" dirty="0" smtClean="0"/>
              <a:t>Course outline, Grading policy, Goals and importance of the course </a:t>
            </a:r>
          </a:p>
          <a:p>
            <a:r>
              <a:rPr lang="en-US" dirty="0" smtClean="0">
                <a:solidFill>
                  <a:srgbClr val="FF0000"/>
                </a:solidFill>
              </a:rPr>
              <a:t>Lecture 2:</a:t>
            </a:r>
          </a:p>
          <a:p>
            <a:pPr lvl="1"/>
            <a:r>
              <a:rPr lang="en-US" dirty="0" smtClean="0"/>
              <a:t>Explanation of the components of the processors</a:t>
            </a:r>
          </a:p>
          <a:p>
            <a:pPr lvl="2"/>
            <a:r>
              <a:rPr lang="en-US" dirty="0" smtClean="0"/>
              <a:t>History of computers</a:t>
            </a:r>
          </a:p>
          <a:p>
            <a:pPr lvl="2"/>
            <a:r>
              <a:rPr lang="en-US" dirty="0" smtClean="0"/>
              <a:t>How can a processor understand your program and concept of Instructions</a:t>
            </a:r>
          </a:p>
          <a:p>
            <a:pPr lvl="2"/>
            <a:r>
              <a:rPr lang="en-US" dirty="0" smtClean="0"/>
              <a:t>Registers</a:t>
            </a:r>
          </a:p>
          <a:p>
            <a:pPr lvl="2"/>
            <a:r>
              <a:rPr lang="en-US" dirty="0" smtClean="0"/>
              <a:t>Program counter</a:t>
            </a:r>
          </a:p>
          <a:p>
            <a:pPr lvl="2"/>
            <a:r>
              <a:rPr lang="en-US" dirty="0" smtClean="0"/>
              <a:t>Memory / stored program concept</a:t>
            </a:r>
          </a:p>
          <a:p>
            <a:pPr lvl="2"/>
            <a:r>
              <a:rPr lang="en-US" dirty="0" smtClean="0"/>
              <a:t>ALU</a:t>
            </a:r>
          </a:p>
          <a:p>
            <a:pPr lvl="2"/>
            <a:r>
              <a:rPr lang="en-US" dirty="0" smtClean="0"/>
              <a:t>Pipelines</a:t>
            </a:r>
          </a:p>
          <a:p>
            <a:pPr lvl="2"/>
            <a:endParaRPr lang="en-US" dirty="0"/>
          </a:p>
        </p:txBody>
      </p:sp>
    </p:spTree>
    <p:extLst>
      <p:ext uri="{BB962C8B-B14F-4D97-AF65-F5344CB8AC3E}">
        <p14:creationId xmlns:p14="http://schemas.microsoft.com/office/powerpoint/2010/main" val="109069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r>
              <a:rPr lang="en-US" dirty="0" smtClean="0">
                <a:solidFill>
                  <a:srgbClr val="FF0000"/>
                </a:solidFill>
              </a:rPr>
              <a:t>Lecture 3:</a:t>
            </a:r>
          </a:p>
          <a:p>
            <a:pPr lvl="1"/>
            <a:r>
              <a:rPr lang="en-US" dirty="0" smtClean="0"/>
              <a:t>What is computer organization</a:t>
            </a:r>
          </a:p>
          <a:p>
            <a:pPr lvl="2"/>
            <a:r>
              <a:rPr lang="en-US" dirty="0" smtClean="0"/>
              <a:t>Programmer's view vs. the Implementation details</a:t>
            </a:r>
          </a:p>
          <a:p>
            <a:pPr lvl="2"/>
            <a:r>
              <a:rPr lang="en-US" dirty="0" smtClean="0"/>
              <a:t>Prevailing architectures</a:t>
            </a:r>
          </a:p>
          <a:p>
            <a:pPr lvl="2"/>
            <a:r>
              <a:rPr lang="en-US" dirty="0" smtClean="0"/>
              <a:t>Modern day processor scenario</a:t>
            </a:r>
          </a:p>
          <a:p>
            <a:r>
              <a:rPr lang="en-US" dirty="0" smtClean="0">
                <a:solidFill>
                  <a:srgbClr val="FF0000"/>
                </a:solidFill>
              </a:rPr>
              <a:t>Lecture 4: </a:t>
            </a:r>
            <a:r>
              <a:rPr lang="en-US" sz="2000" dirty="0" smtClean="0"/>
              <a:t>(read Arm Assembly Language Ch.2)</a:t>
            </a:r>
            <a:endParaRPr lang="en-US" dirty="0" smtClean="0"/>
          </a:p>
          <a:p>
            <a:pPr lvl="1"/>
            <a:r>
              <a:rPr lang="en-US" dirty="0" smtClean="0"/>
              <a:t>ARM architecture </a:t>
            </a:r>
          </a:p>
          <a:p>
            <a:pPr lvl="2"/>
            <a:r>
              <a:rPr lang="en-US" dirty="0" smtClean="0"/>
              <a:t>History</a:t>
            </a:r>
          </a:p>
          <a:p>
            <a:pPr lvl="2"/>
            <a:r>
              <a:rPr lang="en-US" dirty="0" smtClean="0"/>
              <a:t>Versions</a:t>
            </a:r>
          </a:p>
          <a:p>
            <a:pPr lvl="2"/>
            <a:r>
              <a:rPr lang="en-US" dirty="0" smtClean="0"/>
              <a:t>Relationship between architectural version number and processor family</a:t>
            </a:r>
          </a:p>
          <a:p>
            <a:pPr lvl="2"/>
            <a:r>
              <a:rPr lang="en-US" dirty="0" smtClean="0"/>
              <a:t>ARM architecture programmers view (data types, number of registers, Program Status Register (PSR) and processor modes</a:t>
            </a:r>
          </a:p>
          <a:p>
            <a:pPr lvl="2"/>
            <a:endParaRPr lang="en-US" dirty="0" smtClean="0"/>
          </a:p>
          <a:p>
            <a:pPr lvl="2">
              <a:buNone/>
            </a:pPr>
            <a:endParaRPr lang="en-US" dirty="0" smtClean="0"/>
          </a:p>
          <a:p>
            <a:pPr lvl="2"/>
            <a:endParaRPr lang="en-US" dirty="0"/>
          </a:p>
        </p:txBody>
      </p:sp>
    </p:spTree>
    <p:extLst>
      <p:ext uri="{BB962C8B-B14F-4D97-AF65-F5344CB8AC3E}">
        <p14:creationId xmlns:p14="http://schemas.microsoft.com/office/powerpoint/2010/main" val="7893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lstStyle/>
          <a:p>
            <a:r>
              <a:rPr lang="en-US" dirty="0" smtClean="0">
                <a:solidFill>
                  <a:srgbClr val="FF0000"/>
                </a:solidFill>
              </a:rPr>
              <a:t>Lecture 5: </a:t>
            </a:r>
            <a:r>
              <a:rPr lang="en-US" sz="2000" dirty="0" smtClean="0"/>
              <a:t>(Read AAL Ch 4, 5, 6,7)</a:t>
            </a:r>
            <a:endParaRPr lang="en-US" dirty="0" smtClean="0"/>
          </a:p>
          <a:p>
            <a:pPr lvl="1"/>
            <a:r>
              <a:rPr lang="en-US" dirty="0" smtClean="0"/>
              <a:t>Study of ARM ISA version 4T</a:t>
            </a:r>
          </a:p>
          <a:p>
            <a:pPr lvl="2"/>
            <a:r>
              <a:rPr lang="en-US" dirty="0" smtClean="0"/>
              <a:t>Load/Store instructions</a:t>
            </a:r>
          </a:p>
          <a:p>
            <a:pPr lvl="2"/>
            <a:r>
              <a:rPr lang="en-US" dirty="0" smtClean="0"/>
              <a:t>Arithmetical instructions</a:t>
            </a:r>
          </a:p>
          <a:p>
            <a:pPr lvl="2"/>
            <a:r>
              <a:rPr lang="en-US" dirty="0" smtClean="0"/>
              <a:t>Logical instructions</a:t>
            </a:r>
          </a:p>
          <a:p>
            <a:pPr lvl="2"/>
            <a:r>
              <a:rPr lang="en-US" dirty="0" smtClean="0"/>
              <a:t>Control instructions</a:t>
            </a:r>
          </a:p>
          <a:p>
            <a:r>
              <a:rPr lang="en-US" dirty="0" smtClean="0">
                <a:solidFill>
                  <a:srgbClr val="FF0000"/>
                </a:solidFill>
              </a:rPr>
              <a:t>Lecture 6: </a:t>
            </a:r>
            <a:r>
              <a:rPr lang="en-US" sz="2000" dirty="0" smtClean="0"/>
              <a:t>(Read AAL Ch 8, 10 and 14)</a:t>
            </a:r>
            <a:endParaRPr lang="en-US" dirty="0" smtClean="0">
              <a:solidFill>
                <a:srgbClr val="FF0000"/>
              </a:solidFill>
            </a:endParaRPr>
          </a:p>
          <a:p>
            <a:pPr lvl="1"/>
            <a:r>
              <a:rPr lang="en-US" dirty="0" smtClean="0"/>
              <a:t>Loops and Branches</a:t>
            </a:r>
          </a:p>
          <a:p>
            <a:pPr lvl="1"/>
            <a:r>
              <a:rPr lang="en-US" dirty="0" smtClean="0"/>
              <a:t>Subroutines and Stacks</a:t>
            </a:r>
          </a:p>
          <a:p>
            <a:pPr lvl="2"/>
            <a:r>
              <a:rPr lang="en-US" dirty="0" smtClean="0"/>
              <a:t>ARM APCS</a:t>
            </a:r>
          </a:p>
          <a:p>
            <a:pPr lvl="2"/>
            <a:r>
              <a:rPr lang="en-US" dirty="0" smtClean="0"/>
              <a:t>Passing parameters to subroutine</a:t>
            </a:r>
          </a:p>
          <a:p>
            <a:pPr lvl="1"/>
            <a:r>
              <a:rPr lang="en-US" dirty="0" smtClean="0"/>
              <a:t>Mixing C and Assembly Language</a:t>
            </a:r>
          </a:p>
          <a:p>
            <a:pPr lvl="2"/>
            <a:endParaRPr lang="en-US" dirty="0"/>
          </a:p>
        </p:txBody>
      </p:sp>
    </p:spTree>
    <p:extLst>
      <p:ext uri="{BB962C8B-B14F-4D97-AF65-F5344CB8AC3E}">
        <p14:creationId xmlns:p14="http://schemas.microsoft.com/office/powerpoint/2010/main" val="164289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lstStyle/>
          <a:p>
            <a:r>
              <a:rPr lang="en-US" dirty="0" smtClean="0">
                <a:solidFill>
                  <a:srgbClr val="FF0000"/>
                </a:solidFill>
              </a:rPr>
              <a:t>Lecture 8: </a:t>
            </a:r>
            <a:r>
              <a:rPr lang="en-US" dirty="0" smtClean="0"/>
              <a:t> </a:t>
            </a:r>
            <a:r>
              <a:rPr lang="en-US" sz="2000" dirty="0" smtClean="0"/>
              <a:t>(Read AAL Ch 11)</a:t>
            </a:r>
            <a:endParaRPr lang="en-US" dirty="0" smtClean="0"/>
          </a:p>
          <a:p>
            <a:pPr lvl="1"/>
            <a:r>
              <a:rPr lang="en-US" dirty="0" smtClean="0"/>
              <a:t>Exception Handling</a:t>
            </a:r>
          </a:p>
          <a:p>
            <a:r>
              <a:rPr lang="en-US" dirty="0" smtClean="0">
                <a:solidFill>
                  <a:srgbClr val="FF0000"/>
                </a:solidFill>
              </a:rPr>
              <a:t>Lecture 9: </a:t>
            </a:r>
          </a:p>
          <a:p>
            <a:pPr lvl="1"/>
            <a:r>
              <a:rPr lang="en-US" dirty="0" smtClean="0"/>
              <a:t>Revision</a:t>
            </a:r>
          </a:p>
          <a:p>
            <a:r>
              <a:rPr lang="en-US" dirty="0" smtClean="0">
                <a:solidFill>
                  <a:srgbClr val="FF0000"/>
                </a:solidFill>
              </a:rPr>
              <a:t>Lecture 10:</a:t>
            </a:r>
            <a:r>
              <a:rPr lang="en-US" dirty="0" smtClean="0"/>
              <a:t> </a:t>
            </a:r>
            <a:r>
              <a:rPr lang="en-US" sz="2000" dirty="0" smtClean="0"/>
              <a:t>(Read COD Ch 4.1, 4.2, 4.3, 4.4)</a:t>
            </a:r>
            <a:endParaRPr lang="en-US" dirty="0" smtClean="0"/>
          </a:p>
          <a:p>
            <a:pPr lvl="1"/>
            <a:r>
              <a:rPr lang="en-US" dirty="0" smtClean="0"/>
              <a:t>Logic design convention</a:t>
            </a:r>
          </a:p>
          <a:p>
            <a:pPr lvl="1"/>
            <a:r>
              <a:rPr lang="en-US" dirty="0" smtClean="0"/>
              <a:t>Building a datapath</a:t>
            </a:r>
          </a:p>
          <a:p>
            <a:r>
              <a:rPr lang="en-US" dirty="0" smtClean="0">
                <a:solidFill>
                  <a:srgbClr val="FF0000"/>
                </a:solidFill>
              </a:rPr>
              <a:t>Lecture 11:</a:t>
            </a:r>
            <a:r>
              <a:rPr lang="en-US" dirty="0" smtClean="0"/>
              <a:t> </a:t>
            </a:r>
            <a:r>
              <a:rPr lang="en-US" sz="2000" dirty="0" smtClean="0"/>
              <a:t>(Read COD Ch 4.5)</a:t>
            </a:r>
            <a:endParaRPr lang="en-US" dirty="0" smtClean="0"/>
          </a:p>
          <a:p>
            <a:pPr lvl="1"/>
            <a:r>
              <a:rPr lang="en-US" dirty="0" smtClean="0"/>
              <a:t>Over view of Pipelining and Hazards</a:t>
            </a:r>
          </a:p>
          <a:p>
            <a:r>
              <a:rPr lang="en-US" dirty="0" smtClean="0">
                <a:solidFill>
                  <a:srgbClr val="FF0000"/>
                </a:solidFill>
              </a:rPr>
              <a:t>Lecture 12 &amp; 13: </a:t>
            </a:r>
            <a:r>
              <a:rPr lang="en-US" sz="2000" dirty="0" smtClean="0"/>
              <a:t>(Read COD Ch 4.6)</a:t>
            </a:r>
            <a:endParaRPr lang="en-US" dirty="0" smtClean="0"/>
          </a:p>
          <a:p>
            <a:pPr lvl="1"/>
            <a:r>
              <a:rPr lang="en-US" dirty="0" smtClean="0"/>
              <a:t>Pipelined Datapath and control</a:t>
            </a:r>
          </a:p>
          <a:p>
            <a:pPr lvl="1"/>
            <a:endParaRPr lang="en-US" dirty="0"/>
          </a:p>
        </p:txBody>
      </p:sp>
    </p:spTree>
    <p:extLst>
      <p:ext uri="{BB962C8B-B14F-4D97-AF65-F5344CB8AC3E}">
        <p14:creationId xmlns:p14="http://schemas.microsoft.com/office/powerpoint/2010/main" val="138271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solidFill>
                  <a:srgbClr val="FF0000"/>
                </a:solidFill>
              </a:rPr>
              <a:t>Lecture 14</a:t>
            </a:r>
            <a:r>
              <a:rPr lang="en-US" dirty="0" smtClean="0">
                <a:solidFill>
                  <a:srgbClr val="FF0000"/>
                </a:solidFill>
                <a:sym typeface="Wingdings" pitchFamily="2" charset="2"/>
              </a:rPr>
              <a:t>:</a:t>
            </a:r>
            <a:endParaRPr lang="en-US" dirty="0" smtClean="0">
              <a:solidFill>
                <a:srgbClr val="FF0000"/>
              </a:solidFill>
            </a:endParaRPr>
          </a:p>
          <a:p>
            <a:pPr lvl="1"/>
            <a:r>
              <a:rPr lang="en-US" dirty="0" smtClean="0"/>
              <a:t>Data Hazard (stalling </a:t>
            </a:r>
            <a:r>
              <a:rPr lang="en-US" dirty="0" err="1" smtClean="0"/>
              <a:t>vs</a:t>
            </a:r>
            <a:r>
              <a:rPr lang="en-US" dirty="0" smtClean="0"/>
              <a:t> forwarding)</a:t>
            </a:r>
          </a:p>
          <a:p>
            <a:r>
              <a:rPr lang="en-US" dirty="0" smtClean="0">
                <a:solidFill>
                  <a:srgbClr val="FF0000"/>
                </a:solidFill>
              </a:rPr>
              <a:t>Lecture 15: </a:t>
            </a:r>
          </a:p>
          <a:p>
            <a:pPr lvl="1"/>
            <a:r>
              <a:rPr lang="en-US" dirty="0" smtClean="0"/>
              <a:t>Control Hazard</a:t>
            </a:r>
          </a:p>
          <a:p>
            <a:pPr lvl="2"/>
            <a:r>
              <a:rPr lang="en-US" dirty="0" smtClean="0"/>
              <a:t>Branch Prediction; static and dynamic</a:t>
            </a:r>
          </a:p>
          <a:p>
            <a:pPr lvl="2"/>
            <a:r>
              <a:rPr lang="en-US" dirty="0" smtClean="0"/>
              <a:t>Branch delay slot</a:t>
            </a:r>
          </a:p>
          <a:p>
            <a:r>
              <a:rPr lang="en-US" dirty="0" smtClean="0">
                <a:solidFill>
                  <a:srgbClr val="FF0000"/>
                </a:solidFill>
              </a:rPr>
              <a:t>Lecture 16 - 20 : </a:t>
            </a:r>
          </a:p>
          <a:p>
            <a:pPr lvl="1"/>
            <a:r>
              <a:rPr lang="en-US" dirty="0" smtClean="0"/>
              <a:t>Exceptions in a pipelined processor</a:t>
            </a:r>
          </a:p>
          <a:p>
            <a:pPr lvl="1"/>
            <a:r>
              <a:rPr lang="en-US" dirty="0" smtClean="0"/>
              <a:t>Concept of Instruction level parallelism (ILP)</a:t>
            </a:r>
          </a:p>
          <a:p>
            <a:pPr lvl="1"/>
            <a:r>
              <a:rPr lang="en-US" dirty="0" smtClean="0"/>
              <a:t>Loop level parallelism (LLP)</a:t>
            </a:r>
          </a:p>
          <a:p>
            <a:pPr lvl="1"/>
            <a:r>
              <a:rPr lang="en-US" dirty="0" smtClean="0"/>
              <a:t>Superscalar processor</a:t>
            </a:r>
          </a:p>
          <a:p>
            <a:pPr lvl="1"/>
            <a:r>
              <a:rPr lang="en-US" dirty="0" smtClean="0"/>
              <a:t>VLIW processor</a:t>
            </a:r>
          </a:p>
          <a:p>
            <a:pPr lvl="1"/>
            <a:endParaRPr lang="en-US" dirty="0" smtClean="0"/>
          </a:p>
          <a:p>
            <a:pPr lvl="2"/>
            <a:endParaRPr lang="en-US" dirty="0"/>
          </a:p>
        </p:txBody>
      </p:sp>
    </p:spTree>
    <p:extLst>
      <p:ext uri="{BB962C8B-B14F-4D97-AF65-F5344CB8AC3E}">
        <p14:creationId xmlns:p14="http://schemas.microsoft.com/office/powerpoint/2010/main" val="1326620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4476</Words>
  <Application>Microsoft Office PowerPoint</Application>
  <PresentationFormat>On-screen Show (4:3)</PresentationFormat>
  <Paragraphs>1078</Paragraphs>
  <Slides>49</Slides>
  <Notes>11</Notes>
  <HiddenSlides>0</HiddenSlides>
  <MMClips>0</MMClips>
  <ScaleCrop>false</ScaleCrop>
  <HeadingPairs>
    <vt:vector size="4" baseType="variant">
      <vt:variant>
        <vt:lpstr>Theme</vt:lpstr>
      </vt:variant>
      <vt:variant>
        <vt:i4>4</vt:i4>
      </vt:variant>
      <vt:variant>
        <vt:lpstr>Slide Titles</vt:lpstr>
      </vt:variant>
      <vt:variant>
        <vt:i4>49</vt:i4>
      </vt:variant>
    </vt:vector>
  </HeadingPairs>
  <TitlesOfParts>
    <vt:vector size="53" baseType="lpstr">
      <vt:lpstr>Office Theme</vt:lpstr>
      <vt:lpstr>1_Office Theme</vt:lpstr>
      <vt:lpstr>Custom Design</vt:lpstr>
      <vt:lpstr>1_Custom Design</vt:lpstr>
      <vt:lpstr>Module 1-2</vt:lpstr>
      <vt:lpstr>General Information</vt:lpstr>
      <vt:lpstr>Grading Policy (Tentative)</vt:lpstr>
      <vt:lpstr>EL 426 Course Outline Digital System Architecture </vt:lpstr>
      <vt:lpstr>Course Outline</vt:lpstr>
      <vt:lpstr>PowerPoint Presentation</vt:lpstr>
      <vt:lpstr>PowerPoint Presentation</vt:lpstr>
      <vt:lpstr>PowerPoint Presentation</vt:lpstr>
      <vt:lpstr>PowerPoint Presentation</vt:lpstr>
      <vt:lpstr>PowerPoint Presentation</vt:lpstr>
      <vt:lpstr>ES – 215, Computer Organization…</vt:lpstr>
      <vt:lpstr>Where are the Processors?</vt:lpstr>
      <vt:lpstr>PowerPoint Presentation</vt:lpstr>
      <vt:lpstr>Number of Processor Sold World-wide?</vt:lpstr>
      <vt:lpstr>A little perspective…</vt:lpstr>
      <vt:lpstr>Apollo Guidance Computer, Block II (1965) </vt:lpstr>
      <vt:lpstr>And now…</vt:lpstr>
      <vt:lpstr>Relentless hunger for computing power…</vt:lpstr>
      <vt:lpstr>PowerPoint Presentation</vt:lpstr>
      <vt:lpstr>Historical view</vt:lpstr>
      <vt:lpstr>PowerPoint Presentation</vt:lpstr>
      <vt:lpstr>PowerPoint Presentation</vt:lpstr>
      <vt:lpstr>PowerPoint Presentation</vt:lpstr>
      <vt:lpstr>Programmer’s View Vs. Hardware Implementation </vt:lpstr>
      <vt:lpstr>PowerPoint Presentation</vt:lpstr>
      <vt:lpstr>ARM Architecture and Processor</vt:lpstr>
      <vt:lpstr>What is an Instruction and How it is executed?</vt:lpstr>
      <vt:lpstr>ARM architecture</vt:lpstr>
      <vt:lpstr>ARM Processor Naming Convention ARM{x}{y}{z}{T}{D}{M}{I}{E}{J}{F} – {S}</vt:lpstr>
      <vt:lpstr>Relative Performance*</vt:lpstr>
      <vt:lpstr>Details about ARM Architecture</vt:lpstr>
      <vt:lpstr>ARM Architectural History</vt:lpstr>
      <vt:lpstr>How does a processor function</vt:lpstr>
      <vt:lpstr>ARM pipelining Concept</vt:lpstr>
      <vt:lpstr>Data Sizes and Instruction Sets</vt:lpstr>
      <vt:lpstr>PowerPoint Presentation</vt:lpstr>
      <vt:lpstr>Concept of a Program Counter (PC)</vt:lpstr>
      <vt:lpstr>The ARM7TDMI Core details</vt:lpstr>
      <vt:lpstr>ARM and Thumb Performance</vt:lpstr>
      <vt:lpstr>The ARM Register Set</vt:lpstr>
      <vt:lpstr>Program Status Registers</vt:lpstr>
      <vt:lpstr>Interrupts and Exceptions</vt:lpstr>
      <vt:lpstr>Types of Interrupts and Exceptions</vt:lpstr>
      <vt:lpstr>Exception Priority</vt:lpstr>
      <vt:lpstr>Processor Modes</vt:lpstr>
      <vt:lpstr>Relation between Exception type and Processor Mode</vt:lpstr>
      <vt:lpstr>Exception Handling</vt:lpstr>
      <vt:lpstr>Home work</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RVBhatt</dc:creator>
  <cp:lastModifiedBy>Amit</cp:lastModifiedBy>
  <cp:revision>16</cp:revision>
  <dcterms:created xsi:type="dcterms:W3CDTF">2011-07-27T03:46:46Z</dcterms:created>
  <dcterms:modified xsi:type="dcterms:W3CDTF">2019-01-03T05:09:13Z</dcterms:modified>
</cp:coreProperties>
</file>