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2.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308" r:id="rId43"/>
    <p:sldId id="298" r:id="rId44"/>
    <p:sldId id="299" r:id="rId45"/>
    <p:sldId id="300" r:id="rId46"/>
    <p:sldId id="301" r:id="rId47"/>
    <p:sldId id="302" r:id="rId48"/>
    <p:sldId id="303" r:id="rId49"/>
    <p:sldId id="304" r:id="rId50"/>
    <p:sldId id="305" r:id="rId51"/>
    <p:sldId id="306" r:id="rId52"/>
    <p:sldId id="307"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545" autoAdjust="0"/>
  </p:normalViewPr>
  <p:slideViewPr>
    <p:cSldViewPr>
      <p:cViewPr varScale="1">
        <p:scale>
          <a:sx n="84" d="100"/>
          <a:sy n="84" d="100"/>
        </p:scale>
        <p:origin x="-108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205128205128"/>
          <c:y val="7.1264367816092022E-2"/>
          <c:w val="0.66300366300366465"/>
          <c:h val="0.66896551724138376"/>
        </c:manualLayout>
      </c:layout>
      <c:lineChart>
        <c:grouping val="standard"/>
        <c:varyColors val="0"/>
        <c:ser>
          <c:idx val="1"/>
          <c:order val="0"/>
          <c:tx>
            <c:strRef>
              <c:f>Sheet1!$A$3</c:f>
              <c:strCache>
                <c:ptCount val="1"/>
                <c:pt idx="0">
                  <c:v>8 KB</c:v>
                </c:pt>
              </c:strCache>
            </c:strRef>
          </c:tx>
          <c:spPr>
            <a:ln w="38099">
              <a:solidFill>
                <a:srgbClr val="FFCC00"/>
              </a:solidFill>
              <a:prstDash val="solid"/>
            </a:ln>
          </c:spPr>
          <c:marker>
            <c:symbol val="square"/>
            <c:size val="8"/>
            <c:spPr>
              <a:noFill/>
              <a:ln>
                <a:solidFill>
                  <a:srgbClr val="FFCC00"/>
                </a:solidFill>
                <a:prstDash val="solid"/>
              </a:ln>
            </c:spPr>
          </c:marker>
          <c:cat>
            <c:numRef>
              <c:f>Sheet1!$B$1:$F$1</c:f>
              <c:numCache>
                <c:formatCode>General</c:formatCode>
                <c:ptCount val="5"/>
                <c:pt idx="0">
                  <c:v>16</c:v>
                </c:pt>
                <c:pt idx="1">
                  <c:v>32</c:v>
                </c:pt>
                <c:pt idx="2">
                  <c:v>64</c:v>
                </c:pt>
                <c:pt idx="3">
                  <c:v>128</c:v>
                </c:pt>
                <c:pt idx="4">
                  <c:v>256</c:v>
                </c:pt>
              </c:numCache>
            </c:numRef>
          </c:cat>
          <c:val>
            <c:numRef>
              <c:f>Sheet1!$B$3:$F$3</c:f>
              <c:numCache>
                <c:formatCode>General</c:formatCode>
                <c:ptCount val="5"/>
                <c:pt idx="0">
                  <c:v>8.5</c:v>
                </c:pt>
                <c:pt idx="1">
                  <c:v>7.5</c:v>
                </c:pt>
                <c:pt idx="2">
                  <c:v>7.25</c:v>
                </c:pt>
                <c:pt idx="3">
                  <c:v>7.75</c:v>
                </c:pt>
                <c:pt idx="4">
                  <c:v>9.5</c:v>
                </c:pt>
              </c:numCache>
            </c:numRef>
          </c:val>
          <c:smooth val="0"/>
        </c:ser>
        <c:ser>
          <c:idx val="2"/>
          <c:order val="1"/>
          <c:tx>
            <c:strRef>
              <c:f>Sheet1!$A$4</c:f>
              <c:strCache>
                <c:ptCount val="1"/>
                <c:pt idx="0">
                  <c:v>16 KB</c:v>
                </c:pt>
              </c:strCache>
            </c:strRef>
          </c:tx>
          <c:spPr>
            <a:ln w="38099">
              <a:solidFill>
                <a:srgbClr val="00FF00"/>
              </a:solidFill>
              <a:prstDash val="solid"/>
            </a:ln>
          </c:spPr>
          <c:marker>
            <c:symbol val="circle"/>
            <c:size val="8"/>
            <c:spPr>
              <a:solidFill>
                <a:srgbClr val="00FF00"/>
              </a:solidFill>
              <a:ln>
                <a:solidFill>
                  <a:srgbClr val="00FF00"/>
                </a:solidFill>
                <a:prstDash val="solid"/>
              </a:ln>
            </c:spPr>
          </c:marker>
          <c:cat>
            <c:numRef>
              <c:f>Sheet1!$B$1:$F$1</c:f>
              <c:numCache>
                <c:formatCode>General</c:formatCode>
                <c:ptCount val="5"/>
                <c:pt idx="0">
                  <c:v>16</c:v>
                </c:pt>
                <c:pt idx="1">
                  <c:v>32</c:v>
                </c:pt>
                <c:pt idx="2">
                  <c:v>64</c:v>
                </c:pt>
                <c:pt idx="3">
                  <c:v>128</c:v>
                </c:pt>
                <c:pt idx="4">
                  <c:v>256</c:v>
                </c:pt>
              </c:numCache>
            </c:numRef>
          </c:cat>
          <c:val>
            <c:numRef>
              <c:f>Sheet1!$B$4:$F$4</c:f>
              <c:numCache>
                <c:formatCode>General</c:formatCode>
                <c:ptCount val="5"/>
                <c:pt idx="0">
                  <c:v>4</c:v>
                </c:pt>
                <c:pt idx="1">
                  <c:v>2.75</c:v>
                </c:pt>
                <c:pt idx="2">
                  <c:v>2.75</c:v>
                </c:pt>
                <c:pt idx="3">
                  <c:v>3</c:v>
                </c:pt>
                <c:pt idx="4">
                  <c:v>3.5</c:v>
                </c:pt>
              </c:numCache>
            </c:numRef>
          </c:val>
          <c:smooth val="0"/>
        </c:ser>
        <c:ser>
          <c:idx val="3"/>
          <c:order val="2"/>
          <c:tx>
            <c:strRef>
              <c:f>Sheet1!$A$5</c:f>
              <c:strCache>
                <c:ptCount val="1"/>
                <c:pt idx="0">
                  <c:v>64 KB</c:v>
                </c:pt>
              </c:strCache>
            </c:strRef>
          </c:tx>
          <c:spPr>
            <a:ln w="38099">
              <a:solidFill>
                <a:srgbClr val="00FFFF"/>
              </a:solidFill>
              <a:prstDash val="solid"/>
            </a:ln>
          </c:spPr>
          <c:marker>
            <c:symbol val="circle"/>
            <c:size val="8"/>
            <c:spPr>
              <a:noFill/>
              <a:ln>
                <a:solidFill>
                  <a:srgbClr val="00FFFF"/>
                </a:solidFill>
                <a:prstDash val="solid"/>
              </a:ln>
            </c:spPr>
          </c:marker>
          <c:cat>
            <c:numRef>
              <c:f>Sheet1!$B$1:$F$1</c:f>
              <c:numCache>
                <c:formatCode>General</c:formatCode>
                <c:ptCount val="5"/>
                <c:pt idx="0">
                  <c:v>16</c:v>
                </c:pt>
                <c:pt idx="1">
                  <c:v>32</c:v>
                </c:pt>
                <c:pt idx="2">
                  <c:v>64</c:v>
                </c:pt>
                <c:pt idx="3">
                  <c:v>128</c:v>
                </c:pt>
                <c:pt idx="4">
                  <c:v>256</c:v>
                </c:pt>
              </c:numCache>
            </c:numRef>
          </c:cat>
          <c:val>
            <c:numRef>
              <c:f>Sheet1!$B$5:$F$5</c:f>
              <c:numCache>
                <c:formatCode>General</c:formatCode>
                <c:ptCount val="5"/>
                <c:pt idx="0">
                  <c:v>2</c:v>
                </c:pt>
                <c:pt idx="1">
                  <c:v>1.7000000000000042</c:v>
                </c:pt>
                <c:pt idx="2">
                  <c:v>1.55</c:v>
                </c:pt>
                <c:pt idx="3">
                  <c:v>1.4</c:v>
                </c:pt>
                <c:pt idx="4">
                  <c:v>1.4</c:v>
                </c:pt>
              </c:numCache>
            </c:numRef>
          </c:val>
          <c:smooth val="0"/>
        </c:ser>
        <c:ser>
          <c:idx val="4"/>
          <c:order val="3"/>
          <c:tx>
            <c:strRef>
              <c:f>Sheet1!$A$6</c:f>
              <c:strCache>
                <c:ptCount val="1"/>
                <c:pt idx="0">
                  <c:v>256 KB</c:v>
                </c:pt>
              </c:strCache>
            </c:strRef>
          </c:tx>
          <c:spPr>
            <a:ln w="38099">
              <a:solidFill>
                <a:srgbClr val="0000FF"/>
              </a:solidFill>
              <a:prstDash val="solid"/>
            </a:ln>
          </c:spPr>
          <c:marker>
            <c:symbol val="triangle"/>
            <c:size val="8"/>
            <c:spPr>
              <a:solidFill>
                <a:srgbClr val="0000FF"/>
              </a:solidFill>
              <a:ln>
                <a:solidFill>
                  <a:srgbClr val="0000FF"/>
                </a:solidFill>
                <a:prstDash val="solid"/>
              </a:ln>
            </c:spPr>
          </c:marker>
          <c:cat>
            <c:numRef>
              <c:f>Sheet1!$B$1:$F$1</c:f>
              <c:numCache>
                <c:formatCode>General</c:formatCode>
                <c:ptCount val="5"/>
                <c:pt idx="0">
                  <c:v>16</c:v>
                </c:pt>
                <c:pt idx="1">
                  <c:v>32</c:v>
                </c:pt>
                <c:pt idx="2">
                  <c:v>64</c:v>
                </c:pt>
                <c:pt idx="3">
                  <c:v>128</c:v>
                </c:pt>
                <c:pt idx="4">
                  <c:v>256</c:v>
                </c:pt>
              </c:numCache>
            </c:numRef>
          </c:cat>
          <c:val>
            <c:numRef>
              <c:f>Sheet1!$B$6:$F$6</c:f>
              <c:numCache>
                <c:formatCode>General</c:formatCode>
                <c:ptCount val="5"/>
                <c:pt idx="0">
                  <c:v>1</c:v>
                </c:pt>
                <c:pt idx="1">
                  <c:v>0.70000000000000162</c:v>
                </c:pt>
                <c:pt idx="2">
                  <c:v>0.5</c:v>
                </c:pt>
                <c:pt idx="3">
                  <c:v>0.5</c:v>
                </c:pt>
                <c:pt idx="4">
                  <c:v>0.60000000000000164</c:v>
                </c:pt>
              </c:numCache>
            </c:numRef>
          </c:val>
          <c:smooth val="0"/>
        </c:ser>
        <c:dLbls>
          <c:showLegendKey val="0"/>
          <c:showVal val="0"/>
          <c:showCatName val="0"/>
          <c:showSerName val="0"/>
          <c:showPercent val="0"/>
          <c:showBubbleSize val="0"/>
        </c:dLbls>
        <c:marker val="1"/>
        <c:smooth val="0"/>
        <c:axId val="227641984"/>
        <c:axId val="228877056"/>
      </c:lineChart>
      <c:catAx>
        <c:axId val="227641984"/>
        <c:scaling>
          <c:orientation val="minMax"/>
        </c:scaling>
        <c:delete val="0"/>
        <c:axPos val="b"/>
        <c:title>
          <c:tx>
            <c:rich>
              <a:bodyPr/>
              <a:lstStyle/>
              <a:p>
                <a:pPr>
                  <a:defRPr sz="1800" b="1" i="0" u="none" strike="noStrike" baseline="0">
                    <a:solidFill>
                      <a:schemeClr val="tx1"/>
                    </a:solidFill>
                    <a:latin typeface="Arial"/>
                    <a:ea typeface="Arial"/>
                    <a:cs typeface="Arial"/>
                  </a:defRPr>
                </a:pPr>
                <a:r>
                  <a:rPr lang="en-US"/>
                  <a:t>Block size (bytes)</a:t>
                </a:r>
              </a:p>
            </c:rich>
          </c:tx>
          <c:layout>
            <c:manualLayout>
              <c:xMode val="edge"/>
              <c:yMode val="edge"/>
              <c:x val="0.33089133089133099"/>
              <c:y val="0.87586206896551699"/>
            </c:manualLayout>
          </c:layout>
          <c:overlay val="0"/>
          <c:spPr>
            <a:noFill/>
            <a:ln w="25400">
              <a:noFill/>
            </a:ln>
          </c:spPr>
        </c:title>
        <c:numFmt formatCode="General" sourceLinked="1"/>
        <c:majorTickMark val="out"/>
        <c:minorTickMark val="none"/>
        <c:tickLblPos val="nextTo"/>
        <c:spPr>
          <a:ln w="3175">
            <a:solidFill>
              <a:schemeClr val="tx1"/>
            </a:solidFill>
            <a:prstDash val="solid"/>
          </a:ln>
        </c:spPr>
        <c:txPr>
          <a:bodyPr rot="0" vert="horz"/>
          <a:lstStyle/>
          <a:p>
            <a:pPr>
              <a:defRPr sz="1800" b="1" i="0" u="none" strike="noStrike" baseline="0">
                <a:solidFill>
                  <a:schemeClr val="tx1"/>
                </a:solidFill>
                <a:latin typeface="Arial"/>
                <a:ea typeface="Arial"/>
                <a:cs typeface="Arial"/>
              </a:defRPr>
            </a:pPr>
            <a:endParaRPr lang="en-US"/>
          </a:p>
        </c:txPr>
        <c:crossAx val="228877056"/>
        <c:crosses val="autoZero"/>
        <c:auto val="1"/>
        <c:lblAlgn val="ctr"/>
        <c:lblOffset val="100"/>
        <c:tickLblSkip val="1"/>
        <c:tickMarkSkip val="1"/>
        <c:noMultiLvlLbl val="0"/>
      </c:catAx>
      <c:valAx>
        <c:axId val="228877056"/>
        <c:scaling>
          <c:orientation val="minMax"/>
        </c:scaling>
        <c:delete val="0"/>
        <c:axPos val="l"/>
        <c:majorGridlines>
          <c:spPr>
            <a:ln w="12700">
              <a:solidFill>
                <a:schemeClr val="tx1"/>
              </a:solidFill>
              <a:prstDash val="sysDash"/>
            </a:ln>
          </c:spPr>
        </c:majorGridlines>
        <c:title>
          <c:tx>
            <c:rich>
              <a:bodyPr/>
              <a:lstStyle/>
              <a:p>
                <a:pPr>
                  <a:defRPr sz="1800" b="1" i="0" u="none" strike="noStrike" baseline="0">
                    <a:solidFill>
                      <a:schemeClr val="tx1"/>
                    </a:solidFill>
                    <a:latin typeface="Arial"/>
                    <a:ea typeface="Arial"/>
                    <a:cs typeface="Arial"/>
                  </a:defRPr>
                </a:pPr>
                <a:r>
                  <a:rPr lang="en-US"/>
                  <a:t>Miss rate (%)</a:t>
                </a:r>
              </a:p>
            </c:rich>
          </c:tx>
          <c:layout>
            <c:manualLayout>
              <c:xMode val="edge"/>
              <c:yMode val="edge"/>
              <c:x val="1.3431013431013415E-2"/>
              <c:y val="0.23218390804597697"/>
            </c:manualLayout>
          </c:layout>
          <c:overlay val="0"/>
          <c:spPr>
            <a:noFill/>
            <a:ln w="25400">
              <a:noFill/>
            </a:ln>
          </c:spPr>
        </c:title>
        <c:numFmt formatCode="General" sourceLinked="1"/>
        <c:majorTickMark val="out"/>
        <c:minorTickMark val="none"/>
        <c:tickLblPos val="nextTo"/>
        <c:spPr>
          <a:ln w="3175">
            <a:solidFill>
              <a:schemeClr val="tx1"/>
            </a:solidFill>
            <a:prstDash val="solid"/>
          </a:ln>
        </c:spPr>
        <c:txPr>
          <a:bodyPr rot="0" vert="horz"/>
          <a:lstStyle/>
          <a:p>
            <a:pPr>
              <a:defRPr sz="1800" b="1" i="0" u="none" strike="noStrike" baseline="0">
                <a:solidFill>
                  <a:schemeClr val="tx1"/>
                </a:solidFill>
                <a:latin typeface="Arial"/>
                <a:ea typeface="Arial"/>
                <a:cs typeface="Arial"/>
              </a:defRPr>
            </a:pPr>
            <a:endParaRPr lang="en-US"/>
          </a:p>
        </c:txPr>
        <c:crossAx val="227641984"/>
        <c:crosses val="autoZero"/>
        <c:crossBetween val="midCat"/>
        <c:majorUnit val="5"/>
      </c:valAx>
      <c:spPr>
        <a:noFill/>
        <a:ln w="12700">
          <a:solidFill>
            <a:schemeClr val="tx1"/>
          </a:solidFill>
          <a:prstDash val="solid"/>
        </a:ln>
      </c:spPr>
    </c:plotArea>
    <c:legend>
      <c:legendPos val="r"/>
      <c:layout>
        <c:manualLayout>
          <c:xMode val="edge"/>
          <c:yMode val="edge"/>
          <c:x val="0.83150183150183365"/>
          <c:y val="0.18160919540230053"/>
          <c:w val="0.16117216117216226"/>
          <c:h val="0.32413793103448463"/>
        </c:manualLayout>
      </c:layout>
      <c:overlay val="0"/>
      <c:spPr>
        <a:noFill/>
        <a:ln w="3175">
          <a:solidFill>
            <a:schemeClr val="tx1"/>
          </a:solidFill>
          <a:prstDash val="solid"/>
        </a:ln>
      </c:spPr>
      <c:txPr>
        <a:bodyPr/>
        <a:lstStyle/>
        <a:p>
          <a:pPr>
            <a:defRPr sz="1655" b="1" i="0" u="none" strike="noStrike" baseline="0">
              <a:solidFill>
                <a:schemeClr val="tx1"/>
              </a:solidFill>
              <a:latin typeface="Arial"/>
              <a:ea typeface="Arial"/>
              <a:cs typeface="Arial"/>
            </a:defRPr>
          </a:pPr>
          <a:endParaRPr lang="en-US"/>
        </a:p>
      </c:txPr>
    </c:legend>
    <c:plotVisOnly val="1"/>
    <c:dispBlanksAs val="gap"/>
    <c:showDLblsOverMax val="0"/>
  </c:chart>
  <c:spPr>
    <a:noFill/>
    <a:ln>
      <a:noFill/>
    </a:ln>
  </c:spPr>
  <c:txPr>
    <a:bodyPr/>
    <a:lstStyle/>
    <a:p>
      <a:pPr>
        <a:defRPr sz="1800" b="1" i="0" u="none" strike="noStrike" baseline="0">
          <a:solidFill>
            <a:schemeClr val="tx1"/>
          </a:solidFill>
          <a:latin typeface="Arial"/>
          <a:ea typeface="Arial"/>
          <a:cs typeface="Aria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87A07A-2A90-4245-A04C-64939F1AF333}" type="datetimeFigureOut">
              <a:rPr lang="en-IN" smtClean="0"/>
              <a:pPr/>
              <a:t>04-02-2019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44C716-18C5-4A85-85AF-8C721FAB13AB}" type="slidenum">
              <a:rPr lang="en-IN" smtClean="0"/>
              <a:pPr/>
              <a:t>‹#›</a:t>
            </a:fld>
            <a:endParaRPr lang="en-IN"/>
          </a:p>
        </p:txBody>
      </p:sp>
    </p:spTree>
    <p:extLst>
      <p:ext uri="{BB962C8B-B14F-4D97-AF65-F5344CB8AC3E}">
        <p14:creationId xmlns:p14="http://schemas.microsoft.com/office/powerpoint/2010/main" val="796091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1298" name="Rectangle 2"/>
          <p:cNvSpPr>
            <a:spLocks noGrp="1" noChangeArrowheads="1"/>
          </p:cNvSpPr>
          <p:nvPr>
            <p:ph type="body" idx="1"/>
          </p:nvPr>
        </p:nvSpPr>
        <p:spPr>
          <a:xfrm>
            <a:off x="913805" y="4345214"/>
            <a:ext cx="5030391" cy="4113893"/>
          </a:xfrm>
          <a:ln>
            <a:noFill/>
          </a:ln>
        </p:spPr>
        <p:txBody>
          <a:bodyPr lIns="92910" tIns="45640" rIns="92910" bIns="45640"/>
          <a:lstStyle/>
          <a:p>
            <a:endParaRPr lang="en-US"/>
          </a:p>
        </p:txBody>
      </p:sp>
      <p:sp>
        <p:nvSpPr>
          <p:cNvPr id="1591299" name="Rectangle 3"/>
          <p:cNvSpPr>
            <a:spLocks noGrp="1" noRot="1" noChangeAspect="1" noChangeArrowheads="1" noTextEdit="1"/>
          </p:cNvSpPr>
          <p:nvPr>
            <p:ph type="sldImg"/>
          </p:nvPr>
        </p:nvSpPr>
        <p:spPr>
          <a:xfrm>
            <a:off x="1157288" y="692150"/>
            <a:ext cx="4551362" cy="3414713"/>
          </a:xfrm>
          <a:ln cap="flat">
            <a:solidFill>
              <a:schemeClr val="tx1"/>
            </a:solid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9970" name="Rectangle 2"/>
          <p:cNvSpPr>
            <a:spLocks noGrp="1" noChangeArrowheads="1"/>
          </p:cNvSpPr>
          <p:nvPr>
            <p:ph type="body" idx="1"/>
          </p:nvPr>
        </p:nvSpPr>
        <p:spPr>
          <a:xfrm>
            <a:off x="913805" y="4345214"/>
            <a:ext cx="5030391" cy="4113893"/>
          </a:xfrm>
          <a:noFill/>
          <a:ln>
            <a:noFill/>
          </a:ln>
        </p:spPr>
        <p:txBody>
          <a:bodyPr lIns="92910" tIns="45640" rIns="92910" bIns="45640"/>
          <a:lstStyle/>
          <a:p>
            <a:r>
              <a:rPr lang="en-US"/>
              <a:t>to take advantage for spatial locality want a cache block that is larger than word word in size.</a:t>
            </a:r>
          </a:p>
        </p:txBody>
      </p:sp>
      <p:sp>
        <p:nvSpPr>
          <p:cNvPr id="1619971" name="Rectangle 3"/>
          <p:cNvSpPr>
            <a:spLocks noGrp="1" noRot="1" noChangeAspect="1" noChangeArrowheads="1" noTextEdit="1"/>
          </p:cNvSpPr>
          <p:nvPr>
            <p:ph type="sldImg"/>
          </p:nvPr>
        </p:nvSpPr>
        <p:spPr>
          <a:xfrm>
            <a:off x="1157288" y="692150"/>
            <a:ext cx="4551362" cy="3414713"/>
          </a:xfrm>
          <a:ln cap="flat">
            <a:solidFill>
              <a:schemeClr val="tx1"/>
            </a:solid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5874" name="Rectangle 2"/>
          <p:cNvSpPr>
            <a:spLocks noGrp="1" noRot="1" noChangeAspect="1" noChangeArrowheads="1" noTextEdit="1"/>
          </p:cNvSpPr>
          <p:nvPr>
            <p:ph type="sldImg"/>
          </p:nvPr>
        </p:nvSpPr>
        <p:spPr>
          <a:xfrm>
            <a:off x="1162050" y="587375"/>
            <a:ext cx="4552950" cy="3416300"/>
          </a:xfrm>
        </p:spPr>
      </p:sp>
      <p:sp>
        <p:nvSpPr>
          <p:cNvPr id="1615875" name="Rectangle 3"/>
          <p:cNvSpPr>
            <a:spLocks noGrp="1" noChangeArrowheads="1"/>
          </p:cNvSpPr>
          <p:nvPr>
            <p:ph type="body" idx="1"/>
          </p:nvPr>
        </p:nvSpPr>
        <p:spPr>
          <a:xfrm>
            <a:off x="516434" y="4343704"/>
            <a:ext cx="5909964" cy="4113892"/>
          </a:xfrm>
          <a:ln/>
        </p:spPr>
        <p:txBody>
          <a:bodyPr lIns="91422" tIns="45711" rIns="91422" bIns="45711"/>
          <a:lstStyle/>
          <a:p>
            <a:r>
              <a:rPr lang="en-US"/>
              <a:t>For class handout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5874" name="Rectangle 2"/>
          <p:cNvSpPr>
            <a:spLocks noGrp="1" noRot="1" noChangeAspect="1" noChangeArrowheads="1" noTextEdit="1"/>
          </p:cNvSpPr>
          <p:nvPr>
            <p:ph type="sldImg"/>
          </p:nvPr>
        </p:nvSpPr>
        <p:spPr>
          <a:xfrm>
            <a:off x="1162050" y="587375"/>
            <a:ext cx="4552950" cy="3416300"/>
          </a:xfrm>
        </p:spPr>
      </p:sp>
      <p:sp>
        <p:nvSpPr>
          <p:cNvPr id="1615875" name="Rectangle 3"/>
          <p:cNvSpPr>
            <a:spLocks noGrp="1" noChangeArrowheads="1"/>
          </p:cNvSpPr>
          <p:nvPr>
            <p:ph type="body" idx="1"/>
          </p:nvPr>
        </p:nvSpPr>
        <p:spPr>
          <a:xfrm>
            <a:off x="516434" y="4343704"/>
            <a:ext cx="5909964" cy="4113892"/>
          </a:xfrm>
          <a:ln/>
        </p:spPr>
        <p:txBody>
          <a:bodyPr lIns="91422" tIns="45711" rIns="91422" bIns="45711"/>
          <a:lstStyle/>
          <a:p>
            <a:r>
              <a:rPr lang="en-US"/>
              <a:t>For class handout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22" name="Rectangle 2"/>
          <p:cNvSpPr>
            <a:spLocks noGrp="1" noRot="1" noChangeAspect="1" noChangeArrowheads="1" noTextEdit="1"/>
          </p:cNvSpPr>
          <p:nvPr>
            <p:ph type="sldImg"/>
          </p:nvPr>
        </p:nvSpPr>
        <p:spPr>
          <a:xfrm>
            <a:off x="1162050" y="587375"/>
            <a:ext cx="4552950" cy="3416300"/>
          </a:xfrm>
        </p:spPr>
      </p:sp>
      <p:sp>
        <p:nvSpPr>
          <p:cNvPr id="1617923" name="Rectangle 3"/>
          <p:cNvSpPr>
            <a:spLocks noGrp="1" noChangeArrowheads="1"/>
          </p:cNvSpPr>
          <p:nvPr>
            <p:ph type="body" idx="1"/>
          </p:nvPr>
        </p:nvSpPr>
        <p:spPr>
          <a:xfrm>
            <a:off x="516434" y="4343704"/>
            <a:ext cx="5909964" cy="4113892"/>
          </a:xfrm>
          <a:ln/>
        </p:spPr>
        <p:txBody>
          <a:bodyPr lIns="91422" tIns="45711" rIns="91422" bIns="45711"/>
          <a:lstStyle/>
          <a:p>
            <a:r>
              <a:rPr lang="en-US" dirty="0"/>
              <a:t>For </a:t>
            </a:r>
            <a:r>
              <a:rPr lang="en-US" dirty="0" smtClean="0"/>
              <a:t>lecture</a:t>
            </a:r>
          </a:p>
          <a:p>
            <a:r>
              <a:rPr lang="en-US" dirty="0" smtClean="0"/>
              <a:t>Show the 4-bi</a:t>
            </a:r>
            <a:r>
              <a:rPr lang="en-US" baseline="0" dirty="0" smtClean="0"/>
              <a:t>t address mapping – 2-bits of tag, 1-bit of set address (index), 1-bit of word-in-block select</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Increasing</a:t>
            </a:r>
            <a:r>
              <a:rPr lang="en-US" baseline="0" dirty="0" smtClean="0"/>
              <a:t> the block size usually decreases the miss rate.</a:t>
            </a:r>
          </a:p>
          <a:p>
            <a:r>
              <a:rPr lang="en-US" baseline="0" dirty="0" smtClean="0"/>
              <a:t>A more serious problem is that the miss penalty goes up since it is primarily determined by the time to fetch the block from the next lower level of the hierarchy and load it into the cache.</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5266" name="Rectangle 2"/>
          <p:cNvSpPr>
            <a:spLocks noGrp="1" noRot="1" noChangeAspect="1" noChangeArrowheads="1" noTextEdit="1"/>
          </p:cNvSpPr>
          <p:nvPr>
            <p:ph type="sldImg"/>
          </p:nvPr>
        </p:nvSpPr>
        <p:spPr/>
      </p:sp>
      <p:sp>
        <p:nvSpPr>
          <p:cNvPr id="1675267" name="Rectangle 3"/>
          <p:cNvSpPr>
            <a:spLocks noGrp="1" noChangeArrowheads="1"/>
          </p:cNvSpPr>
          <p:nvPr>
            <p:ph type="body" idx="1"/>
          </p:nvPr>
        </p:nvSpPr>
        <p:spPr>
          <a:ln/>
        </p:spPr>
        <p:txBody>
          <a:bodyPr/>
          <a:lstStyle/>
          <a:p>
            <a:r>
              <a:rPr lang="en-US" dirty="0"/>
              <a:t>Reasonable write buffer depth (e.g., four or more words) and a memory capable of accepting writes at a rate that significantly exceeds the average write frequency means write buffer stalls are </a:t>
            </a:r>
            <a:r>
              <a:rPr lang="en-US" dirty="0" smtClean="0"/>
              <a:t>small</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7314" name="Rectangle 2"/>
          <p:cNvSpPr>
            <a:spLocks noGrp="1" noRot="1" noChangeAspect="1" noChangeArrowheads="1" noTextEdit="1"/>
          </p:cNvSpPr>
          <p:nvPr>
            <p:ph type="sldImg"/>
          </p:nvPr>
        </p:nvSpPr>
        <p:spPr/>
      </p:sp>
      <p:sp>
        <p:nvSpPr>
          <p:cNvPr id="1677315" name="Rectangle 3"/>
          <p:cNvSpPr>
            <a:spLocks noGrp="1" noChangeArrowheads="1"/>
          </p:cNvSpPr>
          <p:nvPr>
            <p:ph type="body" idx="1"/>
          </p:nvPr>
        </p:nvSpPr>
        <p:spPr>
          <a:ln/>
        </p:spPr>
        <p:txBody>
          <a:bodyPr/>
          <a:lstStyle/>
          <a:p>
            <a:r>
              <a:rPr lang="en-US" dirty="0"/>
              <a:t>For ideal CPI = 1, then </a:t>
            </a:r>
            <a:r>
              <a:rPr lang="en-US" dirty="0" err="1"/>
              <a:t>CPIstall</a:t>
            </a:r>
            <a:r>
              <a:rPr lang="en-US" dirty="0"/>
              <a:t> = 4.44 and the amount of execution time spent on memory stalls would have risen from 3.44/5.44 = 63% to 3.44/4.44 = 77%</a:t>
            </a:r>
          </a:p>
          <a:p>
            <a:r>
              <a:rPr lang="en-US" dirty="0"/>
              <a:t>For miss penalty of 200, memory stall cycles = 2%  200 + 36% x 4% x 200 = 6.88 so that </a:t>
            </a:r>
            <a:r>
              <a:rPr lang="en-US" dirty="0" err="1"/>
              <a:t>CPIstall</a:t>
            </a:r>
            <a:r>
              <a:rPr lang="en-US" dirty="0"/>
              <a:t> = 8.88</a:t>
            </a:r>
          </a:p>
          <a:p>
            <a:endParaRPr lang="en-US" dirty="0"/>
          </a:p>
          <a:p>
            <a:r>
              <a:rPr lang="en-US" dirty="0"/>
              <a:t>This assumes that hit time </a:t>
            </a:r>
            <a:r>
              <a:rPr lang="en-US" dirty="0" smtClean="0"/>
              <a:t>(so hit time is 1 cycle) is </a:t>
            </a:r>
            <a:r>
              <a:rPr lang="en-US" dirty="0"/>
              <a:t>not a factor in determining cache performance.  A larger cache would have a longer access time (if a lower miss rate), meaning either a slower clock cycle or more stages in the pipeline for memory access.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AMAT = 1 + 0.02x50 = 2</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2802" name="Rectangle 2"/>
          <p:cNvSpPr>
            <a:spLocks noGrp="1" noRot="1" noChangeAspect="1" noChangeArrowheads="1" noTextEdit="1"/>
          </p:cNvSpPr>
          <p:nvPr>
            <p:ph type="sldImg"/>
          </p:nvPr>
        </p:nvSpPr>
        <p:spPr>
          <a:xfrm>
            <a:off x="1162050" y="587375"/>
            <a:ext cx="4552950" cy="3416300"/>
          </a:xfrm>
        </p:spPr>
      </p:sp>
      <p:sp>
        <p:nvSpPr>
          <p:cNvPr id="1612803" name="Rectangle 3"/>
          <p:cNvSpPr>
            <a:spLocks noGrp="1" noChangeArrowheads="1"/>
          </p:cNvSpPr>
          <p:nvPr>
            <p:ph type="body" idx="1"/>
          </p:nvPr>
        </p:nvSpPr>
        <p:spPr>
          <a:xfrm>
            <a:off x="516434" y="4343704"/>
            <a:ext cx="5909964" cy="4113892"/>
          </a:xfrm>
          <a:ln/>
        </p:spPr>
        <p:txBody>
          <a:bodyPr lIns="91422" tIns="45711" rIns="91422" bIns="45711"/>
          <a:lstStyle/>
          <a:p>
            <a:r>
              <a:rPr lang="en-US" dirty="0"/>
              <a:t>Let’s look at our 1KB direct mapped cache again.</a:t>
            </a:r>
          </a:p>
          <a:p>
            <a:r>
              <a:rPr lang="en-US" dirty="0"/>
              <a:t>Assume we do a 16-bit write to memory location 0x000000 and causes a cache miss in our 1KB direct mapped cache that has 32-byte block select.</a:t>
            </a:r>
          </a:p>
          <a:p>
            <a:r>
              <a:rPr lang="en-US" dirty="0"/>
              <a:t>After we write the cache tag into the cache and write the 16-bit data into Byte 0 and Byte 1, do we have to read the rest of the block (Byte 2, 3, ... Byte 31) from memory?</a:t>
            </a:r>
          </a:p>
          <a:p>
            <a:r>
              <a:rPr lang="en-US" dirty="0"/>
              <a:t>If we do read the rest of the block in, it is called write allocate.</a:t>
            </a:r>
            <a:r>
              <a:rPr lang="en-US" dirty="0" smtClean="0"/>
              <a:t> But </a:t>
            </a:r>
            <a:r>
              <a:rPr lang="en-US" dirty="0"/>
              <a:t>the type of access we are going to do is likely to be another write.</a:t>
            </a:r>
          </a:p>
          <a:p>
            <a:r>
              <a:rPr lang="en-US" dirty="0"/>
              <a:t>So if even if we do  read in the data, we may end up  overwriting them anyway so it is a common practice to NOT read in the rest of the block on a write miss.</a:t>
            </a:r>
          </a:p>
          <a:p>
            <a:r>
              <a:rPr lang="en-US" dirty="0"/>
              <a:t>If you don’t bring in the rest of the block, or use the more technical term, Write Not Allocate, you better have some way to tell the processor the rest of the block is no longer valid</a:t>
            </a:r>
            <a:r>
              <a:rPr lang="en-US" dirty="0" smtClean="0"/>
              <a:t>.</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3586" name="Rectangle 2"/>
          <p:cNvSpPr>
            <a:spLocks noGrp="1" noChangeArrowheads="1"/>
          </p:cNvSpPr>
          <p:nvPr>
            <p:ph type="body" idx="1"/>
          </p:nvPr>
        </p:nvSpPr>
        <p:spPr>
          <a:xfrm>
            <a:off x="516434" y="4345214"/>
            <a:ext cx="5909964" cy="4113893"/>
          </a:xfrm>
          <a:noFill/>
          <a:ln>
            <a:noFill/>
          </a:ln>
        </p:spPr>
        <p:txBody>
          <a:bodyPr lIns="92910" tIns="45640" rIns="92910" bIns="45640"/>
          <a:lstStyle/>
          <a:p>
            <a:r>
              <a:rPr lang="en-US" dirty="0"/>
              <a:t>(Capacity miss) That is the cache misses are due to the fact that the cache is simply not large enough to contain all the blocks that are accessed by the program.</a:t>
            </a:r>
          </a:p>
          <a:p>
            <a:r>
              <a:rPr lang="en-US" dirty="0"/>
              <a:t>The solution to reduce the Capacity miss rate is simple: increase the cache size.</a:t>
            </a:r>
          </a:p>
          <a:p>
            <a:r>
              <a:rPr lang="en-US" dirty="0"/>
              <a:t>Here is a summary of other types of cache miss we talked about.</a:t>
            </a:r>
          </a:p>
          <a:p>
            <a:r>
              <a:rPr lang="en-US" dirty="0"/>
              <a:t>First is the Compulsory misses. These are the misses that we cannot avoid.  They are caused when we first start the program.</a:t>
            </a:r>
          </a:p>
          <a:p>
            <a:r>
              <a:rPr lang="en-US" dirty="0"/>
              <a:t>Then we talked about the conflict misses.  They are the misses that caused by multiple memory locations being mapped to the same cache location.</a:t>
            </a:r>
          </a:p>
          <a:p>
            <a:r>
              <a:rPr lang="en-US" dirty="0"/>
              <a:t>There are two solutions to reduce conflict misses.  The first one is, once again, increase the cache size.  The second one is to increase the </a:t>
            </a:r>
            <a:r>
              <a:rPr lang="en-US" dirty="0" err="1"/>
              <a:t>associativity</a:t>
            </a:r>
            <a:r>
              <a:rPr lang="en-US" dirty="0"/>
              <a:t>.</a:t>
            </a:r>
          </a:p>
          <a:p>
            <a:r>
              <a:rPr lang="en-US" dirty="0"/>
              <a:t>For example, say using a 2-way set associative cache instead of directed mapped cache.</a:t>
            </a:r>
          </a:p>
          <a:p>
            <a:r>
              <a:rPr lang="en-US" dirty="0"/>
              <a:t>But keep in mind that cache miss rate is only one part of the equation.  You also have to worry about cache access time and miss penalty.  Do NOT optimize miss rate alone.</a:t>
            </a:r>
          </a:p>
          <a:p>
            <a:r>
              <a:rPr lang="en-US" dirty="0"/>
              <a:t>Finally, there is another source of cache miss we will not cover today.  Those are referred to as invalidation misses caused by another process, such as IO , update the main memory so you have to flush the cache to avoid inconsistency between memory and cache.</a:t>
            </a:r>
          </a:p>
          <a:p>
            <a:endParaRPr lang="en-US" dirty="0"/>
          </a:p>
          <a:p>
            <a:r>
              <a:rPr lang="en-US" dirty="0"/>
              <a:t>+2 = 43 min. (Y:23)</a:t>
            </a:r>
          </a:p>
        </p:txBody>
      </p:sp>
      <p:sp>
        <p:nvSpPr>
          <p:cNvPr id="1603587" name="Rectangle 3"/>
          <p:cNvSpPr>
            <a:spLocks noGrp="1" noRot="1" noChangeAspect="1" noChangeArrowheads="1" noTextEdit="1"/>
          </p:cNvSpPr>
          <p:nvPr>
            <p:ph type="sldImg"/>
          </p:nvPr>
        </p:nvSpPr>
        <p:spPr>
          <a:xfrm>
            <a:off x="1165225" y="588963"/>
            <a:ext cx="4548188" cy="3413125"/>
          </a:xfr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5634" name="Rectangle 2"/>
          <p:cNvSpPr>
            <a:spLocks noGrp="1" noChangeArrowheads="1"/>
          </p:cNvSpPr>
          <p:nvPr>
            <p:ph type="body" idx="1"/>
          </p:nvPr>
        </p:nvSpPr>
        <p:spPr>
          <a:xfrm>
            <a:off x="913805" y="4345214"/>
            <a:ext cx="5030391" cy="4113893"/>
          </a:xfrm>
          <a:noFill/>
          <a:ln>
            <a:noFill/>
          </a:ln>
        </p:spPr>
        <p:txBody>
          <a:bodyPr lIns="92910" tIns="45640" rIns="92910" bIns="45640"/>
          <a:lstStyle/>
          <a:p>
            <a:r>
              <a:rPr lang="en-US"/>
              <a:t>Let’s use a specific example with realistic numbers: assume we have a 1 K word (4Kbyte) direct mapped cache with block size equals to 4 bytes (1 word).</a:t>
            </a:r>
          </a:p>
          <a:p>
            <a:r>
              <a:rPr lang="en-US"/>
              <a:t>In other words, each block associated with the cache tag will have 4 bytes in it (Row 1).</a:t>
            </a:r>
          </a:p>
          <a:p>
            <a:r>
              <a:rPr lang="en-US"/>
              <a:t>With Block Size equals to 4 bytes, the 2 least significant bits of the address will be used as byte select within the cache block.</a:t>
            </a:r>
          </a:p>
          <a:p>
            <a:r>
              <a:rPr lang="en-US"/>
              <a:t>Since the cache size is 1K word, the upper 32 minus 10+2 bits, or 20 bits of the address will be stored as cache tag.</a:t>
            </a:r>
          </a:p>
          <a:p>
            <a:r>
              <a:rPr lang="en-US"/>
              <a:t>The rest of the (10) address bits in the middle, that is bit 2 through 11, will be used as Cache Index to select the proper cache entry</a:t>
            </a:r>
          </a:p>
          <a:p>
            <a:endParaRPr lang="en-US"/>
          </a:p>
          <a:p>
            <a:r>
              <a:rPr lang="en-US"/>
              <a:t>Temporal!</a:t>
            </a:r>
          </a:p>
        </p:txBody>
      </p:sp>
      <p:sp>
        <p:nvSpPr>
          <p:cNvPr id="1605635" name="Rectangle 3"/>
          <p:cNvSpPr>
            <a:spLocks noGrp="1" noRot="1" noChangeAspect="1" noChangeArrowheads="1" noTextEdit="1"/>
          </p:cNvSpPr>
          <p:nvPr>
            <p:ph type="sldImg"/>
          </p:nvPr>
        </p:nvSpPr>
        <p:spPr>
          <a:xfrm>
            <a:off x="1157288" y="692150"/>
            <a:ext cx="4551362" cy="3414713"/>
          </a:xfrm>
          <a:ln cap="flat">
            <a:solidFill>
              <a:schemeClr val="tx1"/>
            </a:solid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AMAT = 1 + 0.02x50 = 2</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8274" name="Rectangle 2"/>
          <p:cNvSpPr>
            <a:spLocks noGrp="1" noRot="1" noChangeAspect="1" noChangeArrowheads="1" noTextEdit="1"/>
          </p:cNvSpPr>
          <p:nvPr>
            <p:ph type="sldImg"/>
          </p:nvPr>
        </p:nvSpPr>
        <p:spPr/>
      </p:sp>
      <p:sp>
        <p:nvSpPr>
          <p:cNvPr id="1718275" name="Rectangle 3"/>
          <p:cNvSpPr>
            <a:spLocks noGrp="1" noChangeArrowheads="1"/>
          </p:cNvSpPr>
          <p:nvPr>
            <p:ph type="body" idx="1"/>
          </p:nvPr>
        </p:nvSpPr>
        <p:spPr>
          <a:ln/>
        </p:spPr>
        <p:txBody>
          <a:bodyPr/>
          <a:lstStyle/>
          <a:p>
            <a:r>
              <a:rPr lang="en-US"/>
              <a:t>Also reduces cache miss penalty</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3154" name="Rectangle 2"/>
          <p:cNvSpPr>
            <a:spLocks noGrp="1" noRot="1" noChangeAspect="1" noChangeArrowheads="1" noTextEdit="1"/>
          </p:cNvSpPr>
          <p:nvPr>
            <p:ph type="sldImg"/>
          </p:nvPr>
        </p:nvSpPr>
        <p:spPr/>
      </p:sp>
      <p:sp>
        <p:nvSpPr>
          <p:cNvPr id="1713155" name="Rectangle 3"/>
          <p:cNvSpPr>
            <a:spLocks noGrp="1" noChangeArrowheads="1"/>
          </p:cNvSpPr>
          <p:nvPr>
            <p:ph type="body" idx="1"/>
          </p:nvPr>
        </p:nvSpPr>
        <p:spPr>
          <a:ln/>
        </p:spPr>
        <p:txBody>
          <a:bodyPr/>
          <a:lstStyle/>
          <a:p>
            <a:r>
              <a:rPr lang="en-US" dirty="0"/>
              <a:t>Global miss rate – the fraction of references that miss in all levels of a multilevel cache.  The global miss rate dictates how often we must access the main memory.</a:t>
            </a:r>
          </a:p>
          <a:p>
            <a:r>
              <a:rPr lang="en-US" dirty="0"/>
              <a:t>Local miss rate – the fraction of references to one level of a cache that miss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body" idx="1"/>
          </p:nvPr>
        </p:nvSpPr>
        <p:spPr>
          <a:xfrm>
            <a:off x="516434" y="4343704"/>
            <a:ext cx="5909964" cy="4113892"/>
          </a:xfrm>
          <a:noFill/>
          <a:ln>
            <a:noFill/>
          </a:ln>
        </p:spPr>
        <p:txBody>
          <a:bodyPr lIns="90480" tIns="44446" rIns="90480" bIns="44446"/>
          <a:lstStyle/>
          <a:p>
            <a:endParaRPr lang="en-US"/>
          </a:p>
          <a:p>
            <a:r>
              <a:rPr lang="en-US"/>
              <a:t>No fancy replacement policy is needed for the direct mapped cache. </a:t>
            </a:r>
          </a:p>
          <a:p>
            <a:r>
              <a:rPr lang="en-US"/>
              <a:t>As a matter of fact, that is what cause direct mapped trouble to begin with: only one place to go in the cache--causes conflict misses.</a:t>
            </a:r>
          </a:p>
          <a:p>
            <a:endParaRPr lang="en-US"/>
          </a:p>
          <a:p>
            <a:r>
              <a:rPr lang="en-US"/>
              <a:t>No fancy replacement policy is needed for the direct mapped cache. </a:t>
            </a:r>
          </a:p>
          <a:p>
            <a:r>
              <a:rPr lang="en-US"/>
              <a:t>As a matter of fact, that is what cause direct mapped trouble to begin with: only one place to go in the cache--causes conflict misses.</a:t>
            </a:r>
          </a:p>
          <a:p>
            <a:endParaRPr lang="en-US"/>
          </a:p>
          <a:p>
            <a:r>
              <a:rPr lang="en-US"/>
              <a:t>Besides working at Sun, I also teach people how to fly whenever I have time.</a:t>
            </a:r>
          </a:p>
          <a:p>
            <a:r>
              <a:rPr lang="en-US"/>
              <a:t>Statistic have shown that if a pilot crashed after an engine failure, he or she is more likely to get killed in a multi-engine light airplane than a single engine airplane.</a:t>
            </a:r>
          </a:p>
          <a:p>
            <a:r>
              <a:rPr lang="en-US"/>
              <a:t>The joke among us flight instructors is that: sure, when the engine quit in a single engine stops, you have one option: sooner or later, you land.  Probably sooner.</a:t>
            </a:r>
          </a:p>
          <a:p>
            <a:r>
              <a:rPr lang="en-US"/>
              <a:t>But in a multi-engine airplane with one engine stops, you have a lot of options.  It is the need to make a decision that kills those people.</a:t>
            </a:r>
          </a:p>
          <a:p>
            <a:endParaRPr lang="en-US"/>
          </a:p>
        </p:txBody>
      </p:sp>
      <p:sp>
        <p:nvSpPr>
          <p:cNvPr id="1655811" name="Rectangle 3"/>
          <p:cNvSpPr>
            <a:spLocks noGrp="1" noRot="1" noChangeAspect="1" noChangeArrowheads="1" noTextEdit="1"/>
          </p:cNvSpPr>
          <p:nvPr>
            <p:ph type="sldImg"/>
          </p:nvPr>
        </p:nvSpPr>
        <p:spPr>
          <a:xfrm>
            <a:off x="1163638" y="590550"/>
            <a:ext cx="4546600" cy="3411538"/>
          </a:xfr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2082" name="Rectangle 2"/>
          <p:cNvSpPr>
            <a:spLocks noGrp="1" noChangeArrowheads="1"/>
          </p:cNvSpPr>
          <p:nvPr>
            <p:ph type="body" idx="1"/>
          </p:nvPr>
        </p:nvSpPr>
        <p:spPr>
          <a:xfrm>
            <a:off x="914400" y="4344988"/>
            <a:ext cx="5029200" cy="4114800"/>
          </a:xfrm>
          <a:noFill/>
          <a:ln>
            <a:noFill/>
          </a:ln>
        </p:spPr>
        <p:txBody>
          <a:bodyPr lIns="92910" tIns="45640" rIns="92910" bIns="45640"/>
          <a:lstStyle/>
          <a:p>
            <a:r>
              <a:rPr lang="en-US"/>
              <a:t>For lecture</a:t>
            </a:r>
          </a:p>
        </p:txBody>
      </p:sp>
      <p:sp>
        <p:nvSpPr>
          <p:cNvPr id="1582083" name="Rectangle 3"/>
          <p:cNvSpPr>
            <a:spLocks noGrp="1" noRot="1" noChangeAspect="1" noChangeArrowheads="1" noTextEdit="1"/>
          </p:cNvSpPr>
          <p:nvPr>
            <p:ph type="sldImg"/>
          </p:nvPr>
        </p:nvSpPr>
        <p:spPr>
          <a:xfrm>
            <a:off x="1157288" y="692150"/>
            <a:ext cx="4551362" cy="3414713"/>
          </a:xfrm>
          <a:ln cap="flat">
            <a:solidFill>
              <a:schemeClr val="tx1"/>
            </a:solid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2082" name="Rectangle 2"/>
          <p:cNvSpPr>
            <a:spLocks noGrp="1" noChangeArrowheads="1"/>
          </p:cNvSpPr>
          <p:nvPr>
            <p:ph type="body" idx="1"/>
          </p:nvPr>
        </p:nvSpPr>
        <p:spPr>
          <a:xfrm>
            <a:off x="914400" y="4344988"/>
            <a:ext cx="5029200" cy="4114800"/>
          </a:xfrm>
          <a:noFill/>
          <a:ln>
            <a:noFill/>
          </a:ln>
        </p:spPr>
        <p:txBody>
          <a:bodyPr lIns="92910" tIns="45640" rIns="92910" bIns="45640"/>
          <a:lstStyle/>
          <a:p>
            <a:r>
              <a:rPr lang="en-US"/>
              <a:t>For lecture</a:t>
            </a:r>
          </a:p>
        </p:txBody>
      </p:sp>
      <p:sp>
        <p:nvSpPr>
          <p:cNvPr id="1582083" name="Rectangle 3"/>
          <p:cNvSpPr>
            <a:spLocks noGrp="1" noRot="1" noChangeAspect="1" noChangeArrowheads="1" noTextEdit="1"/>
          </p:cNvSpPr>
          <p:nvPr>
            <p:ph type="sldImg"/>
          </p:nvPr>
        </p:nvSpPr>
        <p:spPr>
          <a:xfrm>
            <a:off x="1157288" y="692150"/>
            <a:ext cx="4551362" cy="3414713"/>
          </a:xfrm>
          <a:ln cap="flat">
            <a:solidFill>
              <a:schemeClr val="tx1"/>
            </a:solid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4130" name="Rectangle 2"/>
          <p:cNvSpPr>
            <a:spLocks noGrp="1" noChangeArrowheads="1"/>
          </p:cNvSpPr>
          <p:nvPr>
            <p:ph type="body" idx="1"/>
          </p:nvPr>
        </p:nvSpPr>
        <p:spPr>
          <a:xfrm>
            <a:off x="914400" y="4344988"/>
            <a:ext cx="5029200" cy="4114800"/>
          </a:xfrm>
          <a:noFill/>
          <a:ln>
            <a:noFill/>
          </a:ln>
        </p:spPr>
        <p:txBody>
          <a:bodyPr lIns="92910" tIns="45640" rIns="92910" bIns="45640"/>
          <a:lstStyle/>
          <a:p>
            <a:r>
              <a:rPr lang="en-US"/>
              <a:t>For class handout</a:t>
            </a:r>
          </a:p>
        </p:txBody>
      </p:sp>
      <p:sp>
        <p:nvSpPr>
          <p:cNvPr id="1584131" name="Rectangle 3"/>
          <p:cNvSpPr>
            <a:spLocks noGrp="1" noRot="1" noChangeAspect="1" noChangeArrowheads="1" noTextEdit="1"/>
          </p:cNvSpPr>
          <p:nvPr>
            <p:ph type="sldImg"/>
          </p:nvPr>
        </p:nvSpPr>
        <p:spPr>
          <a:xfrm>
            <a:off x="1157288" y="692150"/>
            <a:ext cx="4551362" cy="3414713"/>
          </a:xfrm>
          <a:ln cap="flat">
            <a:solidFill>
              <a:schemeClr val="tx1"/>
            </a:solid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6178" name="Rectangle 2"/>
          <p:cNvSpPr>
            <a:spLocks noGrp="1" noChangeArrowheads="1"/>
          </p:cNvSpPr>
          <p:nvPr>
            <p:ph type="body" idx="1"/>
          </p:nvPr>
        </p:nvSpPr>
        <p:spPr>
          <a:xfrm>
            <a:off x="914400" y="4344988"/>
            <a:ext cx="5029200" cy="4114800"/>
          </a:xfrm>
          <a:noFill/>
          <a:ln>
            <a:noFill/>
          </a:ln>
        </p:spPr>
        <p:txBody>
          <a:bodyPr lIns="92910" tIns="45640" rIns="92910" bIns="45640"/>
          <a:lstStyle/>
          <a:p>
            <a:r>
              <a:rPr lang="en-US"/>
              <a:t>For lecture</a:t>
            </a:r>
          </a:p>
        </p:txBody>
      </p:sp>
      <p:sp>
        <p:nvSpPr>
          <p:cNvPr id="1586179" name="Rectangle 3"/>
          <p:cNvSpPr>
            <a:spLocks noGrp="1" noRot="1" noChangeAspect="1" noChangeArrowheads="1" noTextEdit="1"/>
          </p:cNvSpPr>
          <p:nvPr>
            <p:ph type="sldImg"/>
          </p:nvPr>
        </p:nvSpPr>
        <p:spPr>
          <a:xfrm>
            <a:off x="1157288" y="692150"/>
            <a:ext cx="4551362" cy="3414713"/>
          </a:xfrm>
          <a:ln cap="flat">
            <a:solidFill>
              <a:schemeClr val="tx1"/>
            </a:solid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8226" name="Rectangle 2"/>
          <p:cNvSpPr>
            <a:spLocks noGrp="1" noChangeArrowheads="1"/>
          </p:cNvSpPr>
          <p:nvPr>
            <p:ph type="body" idx="1"/>
          </p:nvPr>
        </p:nvSpPr>
        <p:spPr>
          <a:xfrm>
            <a:off x="914400" y="4344988"/>
            <a:ext cx="5029200" cy="4114800"/>
          </a:xfrm>
          <a:noFill/>
          <a:ln>
            <a:noFill/>
          </a:ln>
        </p:spPr>
        <p:txBody>
          <a:bodyPr lIns="92910" tIns="45640" rIns="92910" bIns="45640"/>
          <a:lstStyle/>
          <a:p>
            <a:r>
              <a:rPr lang="en-US"/>
              <a:t>For class handout</a:t>
            </a:r>
          </a:p>
        </p:txBody>
      </p:sp>
      <p:sp>
        <p:nvSpPr>
          <p:cNvPr id="1588227" name="Rectangle 3"/>
          <p:cNvSpPr>
            <a:spLocks noGrp="1" noRot="1" noChangeAspect="1" noChangeArrowheads="1" noTextEdit="1"/>
          </p:cNvSpPr>
          <p:nvPr>
            <p:ph type="sldImg"/>
          </p:nvPr>
        </p:nvSpPr>
        <p:spPr>
          <a:xfrm>
            <a:off x="1157288" y="692150"/>
            <a:ext cx="4551362" cy="3414713"/>
          </a:xfrm>
          <a:ln cap="flat">
            <a:solidFill>
              <a:schemeClr val="tx1"/>
            </a:solid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0274" name="Rectangle 2"/>
          <p:cNvSpPr>
            <a:spLocks noGrp="1" noChangeArrowheads="1"/>
          </p:cNvSpPr>
          <p:nvPr>
            <p:ph type="body" idx="1"/>
          </p:nvPr>
        </p:nvSpPr>
        <p:spPr>
          <a:xfrm>
            <a:off x="914400" y="4344988"/>
            <a:ext cx="5029200" cy="4114800"/>
          </a:xfrm>
          <a:noFill/>
          <a:ln>
            <a:noFill/>
          </a:ln>
        </p:spPr>
        <p:txBody>
          <a:bodyPr lIns="92910" tIns="45640" rIns="92910" bIns="45640"/>
          <a:lstStyle/>
          <a:p>
            <a:r>
              <a:rPr lang="en-US" dirty="0"/>
              <a:t>For </a:t>
            </a:r>
            <a:r>
              <a:rPr lang="en-US" dirty="0" smtClean="0"/>
              <a:t>lecture</a:t>
            </a:r>
            <a:endParaRPr lang="en-US" dirty="0"/>
          </a:p>
        </p:txBody>
      </p:sp>
      <p:sp>
        <p:nvSpPr>
          <p:cNvPr id="1590275" name="Rectangle 3"/>
          <p:cNvSpPr>
            <a:spLocks noGrp="1" noRot="1" noChangeAspect="1" noChangeArrowheads="1" noTextEdit="1"/>
          </p:cNvSpPr>
          <p:nvPr>
            <p:ph type="sldImg"/>
          </p:nvPr>
        </p:nvSpPr>
        <p:spPr>
          <a:xfrm>
            <a:off x="1157288" y="692150"/>
            <a:ext cx="4551362" cy="3414713"/>
          </a:xfrm>
          <a:ln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3346" name="Rectangle 2"/>
          <p:cNvSpPr>
            <a:spLocks noGrp="1" noRot="1" noChangeAspect="1" noChangeArrowheads="1" noTextEdit="1"/>
          </p:cNvSpPr>
          <p:nvPr>
            <p:ph type="sldImg"/>
          </p:nvPr>
        </p:nvSpPr>
        <p:spPr>
          <a:xfrm>
            <a:off x="1162050" y="587375"/>
            <a:ext cx="4552950" cy="3416300"/>
          </a:xfrm>
        </p:spPr>
      </p:sp>
      <p:sp>
        <p:nvSpPr>
          <p:cNvPr id="1593347" name="Rectangle 3"/>
          <p:cNvSpPr>
            <a:spLocks noGrp="1" noChangeArrowheads="1"/>
          </p:cNvSpPr>
          <p:nvPr>
            <p:ph type="body" idx="1"/>
          </p:nvPr>
        </p:nvSpPr>
        <p:spPr>
          <a:xfrm>
            <a:off x="516434" y="4343704"/>
            <a:ext cx="5909964" cy="4113892"/>
          </a:xfrm>
          <a:ln/>
        </p:spPr>
        <p:txBody>
          <a:bodyPr lIns="91422" tIns="45711" rIns="91422" bIns="45711"/>
          <a:lstStyle/>
          <a:p>
            <a:r>
              <a:rPr lang="en-US"/>
              <a:t>For class handout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2322" name="Rectangle 2"/>
          <p:cNvSpPr>
            <a:spLocks noGrp="1" noRot="1" noChangeAspect="1" noChangeArrowheads="1" noTextEdit="1"/>
          </p:cNvSpPr>
          <p:nvPr>
            <p:ph type="sldImg"/>
          </p:nvPr>
        </p:nvSpPr>
        <p:spPr>
          <a:xfrm>
            <a:off x="1160463" y="587375"/>
            <a:ext cx="4554537" cy="3416300"/>
          </a:xfrm>
        </p:spPr>
      </p:sp>
      <p:sp>
        <p:nvSpPr>
          <p:cNvPr id="1592323" name="Rectangle 3"/>
          <p:cNvSpPr>
            <a:spLocks noGrp="1" noChangeArrowheads="1"/>
          </p:cNvSpPr>
          <p:nvPr>
            <p:ph type="body" idx="1"/>
          </p:nvPr>
        </p:nvSpPr>
        <p:spPr>
          <a:xfrm>
            <a:off x="515938" y="4343400"/>
            <a:ext cx="5910262" cy="4114800"/>
          </a:xfrm>
          <a:ln/>
        </p:spPr>
        <p:txBody>
          <a:bodyPr lIns="91422" tIns="45711" rIns="91422" bIns="45711"/>
          <a:lstStyle/>
          <a:p>
            <a:r>
              <a:rPr lang="en-US"/>
              <a:t>For class handout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4370" name="Rectangle 2"/>
          <p:cNvSpPr>
            <a:spLocks noGrp="1" noRot="1" noChangeAspect="1" noChangeArrowheads="1" noTextEdit="1"/>
          </p:cNvSpPr>
          <p:nvPr>
            <p:ph type="sldImg"/>
          </p:nvPr>
        </p:nvSpPr>
        <p:spPr>
          <a:xfrm>
            <a:off x="1160463" y="587375"/>
            <a:ext cx="4554537" cy="3416300"/>
          </a:xfrm>
        </p:spPr>
      </p:sp>
      <p:sp>
        <p:nvSpPr>
          <p:cNvPr id="1594371" name="Rectangle 3"/>
          <p:cNvSpPr>
            <a:spLocks noGrp="1" noChangeArrowheads="1"/>
          </p:cNvSpPr>
          <p:nvPr>
            <p:ph type="body" idx="1"/>
          </p:nvPr>
        </p:nvSpPr>
        <p:spPr>
          <a:xfrm>
            <a:off x="515938" y="4343400"/>
            <a:ext cx="5910262" cy="4114800"/>
          </a:xfrm>
          <a:ln/>
        </p:spPr>
        <p:txBody>
          <a:bodyPr lIns="91422" tIns="45711" rIns="91422" bIns="45711"/>
          <a:lstStyle/>
          <a:p>
            <a:r>
              <a:rPr lang="en-US" dirty="0"/>
              <a:t>For </a:t>
            </a:r>
            <a:r>
              <a:rPr lang="en-US" dirty="0" smtClean="0"/>
              <a:t>lecture</a:t>
            </a:r>
          </a:p>
          <a:p>
            <a:r>
              <a:rPr lang="en-US" dirty="0" smtClean="0"/>
              <a:t>The</a:t>
            </a:r>
            <a:r>
              <a:rPr lang="en-US" baseline="0" dirty="0" smtClean="0"/>
              <a:t> width of the bus and the cache need not be changed, but sending an address to several banks permits them all to read simultaneously.  Interleaving retains the advantage of incurring the full memory latency only once.</a:t>
            </a:r>
          </a:p>
          <a:p>
            <a:r>
              <a:rPr lang="en-US" baseline="0" dirty="0" smtClean="0"/>
              <a:t>Low order interleaving (low order bits select bank, high order bits used to access DRAM banks in parallel).</a:t>
            </a:r>
          </a:p>
          <a:p>
            <a:r>
              <a:rPr lang="en-US" baseline="0" dirty="0" smtClean="0"/>
              <a:t>Low order memory interleaving, i.e.,</a:t>
            </a:r>
          </a:p>
          <a:p>
            <a:r>
              <a:rPr lang="en-US" baseline="0" dirty="0" smtClean="0"/>
              <a:t>Bank 0 holds addresses  xx…xx00</a:t>
            </a:r>
          </a:p>
          <a:p>
            <a:r>
              <a:rPr lang="en-US" baseline="0" dirty="0" smtClean="0"/>
              <a:t>Bank 1 holds addresses  xx…xx01</a:t>
            </a:r>
          </a:p>
          <a:p>
            <a:r>
              <a:rPr lang="en-US" baseline="0" dirty="0" smtClean="0"/>
              <a:t>Bank 2 holds addresses  xx…xx10</a:t>
            </a:r>
          </a:p>
          <a:p>
            <a:r>
              <a:rPr lang="en-US" baseline="0" dirty="0" smtClean="0"/>
              <a:t>Bank 3 holds addresses  xx…xx11</a:t>
            </a:r>
          </a:p>
          <a:p>
            <a:endParaRPr lang="en-US" baseline="0" dirty="0" smtClean="0"/>
          </a:p>
          <a:p>
            <a:r>
              <a:rPr lang="en-US" baseline="0" dirty="0" smtClean="0"/>
              <a:t>May want to add another example where you also have a wide bus (e.g., a 2 word bus between the interleaved memory and the processor).</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E2310A-785E-654B-B589-A81547393608}" type="slidenum">
              <a:rPr lang="en-US"/>
              <a:pPr/>
              <a:t>41</a:t>
            </a:fld>
            <a:endParaRPr lang="en-US"/>
          </a:p>
        </p:txBody>
      </p:sp>
      <p:sp>
        <p:nvSpPr>
          <p:cNvPr id="4259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25987" name="Rectangle 3"/>
          <p:cNvSpPr>
            <a:spLocks noGrp="1" noChangeArrowheads="1"/>
          </p:cNvSpPr>
          <p:nvPr>
            <p:ph type="body" idx="1"/>
          </p:nvPr>
        </p:nvSpPr>
        <p:spPr bwMode="auto">
          <a:xfrm>
            <a:off x="686104" y="4342789"/>
            <a:ext cx="5485794" cy="4115106"/>
          </a:xfrm>
          <a:prstGeom prst="rect">
            <a:avLst/>
          </a:prstGeom>
          <a:solidFill>
            <a:srgbClr val="FFFFFF"/>
          </a:solidFill>
          <a:ln>
            <a:solidFill>
              <a:srgbClr val="000000"/>
            </a:solidFill>
            <a:miter lim="800000"/>
            <a:headEnd/>
            <a:tailEnd/>
          </a:ln>
        </p:spPr>
        <p:txBody>
          <a:bodyPr>
            <a:prstTxWarp prst="textNoShape">
              <a:avLst/>
            </a:prstTxWarp>
          </a:bodyPr>
          <a:lstStyle/>
          <a:p>
            <a:pPr>
              <a:buFontTx/>
              <a:buChar char="-"/>
            </a:pPr>
            <a:r>
              <a:rPr lang="en-US" dirty="0"/>
              <a:t>PICTURE HEAT FLOW</a:t>
            </a:r>
          </a:p>
          <a:p>
            <a:pPr>
              <a:buFontTx/>
              <a:buChar char="-"/>
            </a:pPr>
            <a:r>
              <a:rPr lang="en-US" dirty="0"/>
              <a:t>Cache-blocking algorithms “shrink” problem by PERFORMING MULTIPLE ITERATIONS WITHIN SMALLER CACHE BLOCKS</a:t>
            </a:r>
          </a:p>
          <a:p>
            <a:pPr>
              <a:buFontTx/>
              <a:buChar char="-"/>
            </a:pPr>
            <a:endParaRPr lang="en-US" dirty="0"/>
          </a:p>
          <a:p>
            <a:pPr>
              <a:buFontTx/>
              <a:buChar char="-"/>
            </a:pPr>
            <a:r>
              <a:rPr lang="en-IN" sz="1200" b="0" i="0" kern="1200" dirty="0" smtClean="0">
                <a:solidFill>
                  <a:schemeClr val="tx1"/>
                </a:solidFill>
                <a:latin typeface="+mn-lt"/>
                <a:ea typeface="+mn-ea"/>
                <a:cs typeface="+mn-cs"/>
              </a:rPr>
              <a:t>There are many factors that impact cache performance. Effective use of data cache locality is one such significant factor. And the well known data cache blocking technique is used to take advantage of data cache locality. The cache blocking technique restructures loops with frequent iterations over large data arrays by sub-dividing the large array into smaller blocks, or tiles. Each data element in the array is reused within the data block, such that the block of data fits within the data cache, before operating on the next block or tile.</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Depending on the application, a cache data blocking technique is very effective. It is widely used in linear algebra and is a common transformation applied by compilers and application programmers. Since the 2</a:t>
            </a:r>
            <a:r>
              <a:rPr lang="en-IN" sz="1200" b="0" i="0" kern="1200" baseline="30000" dirty="0" smtClean="0">
                <a:solidFill>
                  <a:schemeClr val="tx1"/>
                </a:solidFill>
                <a:latin typeface="+mn-lt"/>
                <a:ea typeface="+mn-ea"/>
                <a:cs typeface="+mn-cs"/>
              </a:rPr>
              <a:t>nd</a:t>
            </a:r>
            <a:r>
              <a:rPr lang="en-IN" sz="1200" b="0" i="0" kern="1200" dirty="0" smtClean="0">
                <a:solidFill>
                  <a:schemeClr val="tx1"/>
                </a:solidFill>
                <a:latin typeface="+mn-lt"/>
                <a:ea typeface="+mn-ea"/>
                <a:cs typeface="+mn-cs"/>
              </a:rPr>
              <a:t> level unified cache contains instructions as well as data, compilers often try to take advantage of instruction locality by grouping related blocks of instructions close together as well. Typical applications benefiting from cache data blocking are image or video applications where the image can be processed on smaller portions of the total image or video frame. But the effectiveness of the technique is highly dependent on the data block size, the processor's cache size, and the number of times the data is reused.</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 At the sweet spot around 450-460 KB tiles size matches very closely with unified L2 cache size, the application almost doubles in performance. This is only an example and the block size sweet spot for any given application will vary based on how much of the L2 cache is used by other cached data within the application as well as cached instructions from the application. Typically, an application should target the block size to be approximately one-half to three-quarters of the cache size. In general, it's better to err on the side of having too small of a block size than too large.</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Additionally, the data cache blocking technique performance scales well with multiple processors if the algorithm is threaded for data decomposition. Fortunately, the fact that each block of data can be processed independently with respect to other blocks lends itself to being decomposed into separate blocks which can be processed in separate threads of execution. Figure 2.0 also shows the performance improvement of the cache blocking algorithm for two threads running on a dual processor system with two physical processors. The performance curve for two threads matches v </a:t>
            </a:r>
            <a:r>
              <a:rPr lang="en-IN" sz="1200" b="0" i="0" kern="1200" dirty="0" err="1" smtClean="0">
                <a:solidFill>
                  <a:schemeClr val="tx1"/>
                </a:solidFill>
                <a:latin typeface="+mn-lt"/>
                <a:ea typeface="+mn-ea"/>
                <a:cs typeface="+mn-cs"/>
              </a:rPr>
              <a:t>ery</a:t>
            </a:r>
            <a:r>
              <a:rPr lang="en-IN" sz="1200" b="0" i="0" kern="1200" dirty="0" smtClean="0">
                <a:solidFill>
                  <a:schemeClr val="tx1"/>
                </a:solidFill>
                <a:latin typeface="+mn-lt"/>
                <a:ea typeface="+mn-ea"/>
                <a:cs typeface="+mn-cs"/>
              </a:rPr>
              <a:t> closely the performance curve for a single processor system with the sweet spot for the block size at around 450-460 KB per thread but at approximately twice the performance. Assuming there is very little synchronization necessary between the two threads as in this example, it's reasonable to expect that the block size sweet spot would not vary significantly. Both processors have independent cache of equal size. In this case, both processors have 512KB of L2 cache available.</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4B65AF-B0FD-4D45-8EDA-3E845D0164A7}" type="slidenum">
              <a:rPr lang="he-IL"/>
              <a:pPr/>
              <a:t>43</a:t>
            </a:fld>
            <a:endParaRPr lang="he-IL"/>
          </a:p>
        </p:txBody>
      </p:sp>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90F602-1E85-974B-AED7-3FC2F9DE4D5D}" type="slidenum">
              <a:rPr lang="he-IL"/>
              <a:pPr/>
              <a:t>44</a:t>
            </a:fld>
            <a:endParaRPr lang="he-IL"/>
          </a:p>
        </p:txBody>
      </p:sp>
      <p:sp>
        <p:nvSpPr>
          <p:cNvPr id="675842" name="Rectangle 2"/>
          <p:cNvSpPr>
            <a:spLocks noGrp="1" noRot="1" noChangeAspect="1" noChangeArrowheads="1" noTextEdit="1"/>
          </p:cNvSpPr>
          <p:nvPr>
            <p:ph type="sldImg"/>
          </p:nvPr>
        </p:nvSpPr>
        <p:spPr>
          <a:ln/>
        </p:spPr>
      </p:sp>
      <p:sp>
        <p:nvSpPr>
          <p:cNvPr id="675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EB1CED-17CB-DA48-A21B-AB7EBAA8D575}" type="slidenum">
              <a:rPr lang="he-IL"/>
              <a:pPr/>
              <a:t>45</a:t>
            </a:fld>
            <a:endParaRPr lang="he-IL"/>
          </a:p>
        </p:txBody>
      </p:sp>
      <p:sp>
        <p:nvSpPr>
          <p:cNvPr id="676866" name="Rectangle 2"/>
          <p:cNvSpPr>
            <a:spLocks noGrp="1" noRot="1" noChangeAspect="1" noChangeArrowheads="1" noTextEdit="1"/>
          </p:cNvSpPr>
          <p:nvPr>
            <p:ph type="sldImg"/>
          </p:nvPr>
        </p:nvSpPr>
        <p:spPr>
          <a:ln/>
        </p:spPr>
      </p:sp>
      <p:sp>
        <p:nvSpPr>
          <p:cNvPr id="676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B4F305-E6A0-494F-A556-0C7356E06F7B}" type="slidenum">
              <a:rPr lang="he-IL"/>
              <a:pPr/>
              <a:t>50</a:t>
            </a:fld>
            <a:endParaRPr lang="he-IL"/>
          </a:p>
        </p:txBody>
      </p:sp>
      <p:sp>
        <p:nvSpPr>
          <p:cNvPr id="700418" name="Rectangle 2"/>
          <p:cNvSpPr>
            <a:spLocks noGrp="1" noRot="1" noChangeAspect="1" noChangeArrowheads="1" noTextEdit="1"/>
          </p:cNvSpPr>
          <p:nvPr>
            <p:ph type="sldImg"/>
          </p:nvPr>
        </p:nvSpPr>
        <p:spPr>
          <a:ln/>
        </p:spPr>
      </p:sp>
      <p:sp>
        <p:nvSpPr>
          <p:cNvPr id="700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891386-AD18-A047-92D2-9C49A28809A1}" type="slidenum">
              <a:rPr lang="he-IL"/>
              <a:pPr/>
              <a:t>51</a:t>
            </a:fld>
            <a:endParaRPr lang="he-IL"/>
          </a:p>
        </p:txBody>
      </p:sp>
      <p:sp>
        <p:nvSpPr>
          <p:cNvPr id="701442" name="Rectangle 2"/>
          <p:cNvSpPr>
            <a:spLocks noGrp="1" noRot="1" noChangeAspect="1" noChangeArrowheads="1" noTextEdit="1"/>
          </p:cNvSpPr>
          <p:nvPr>
            <p:ph type="sldImg"/>
          </p:nvPr>
        </p:nvSpPr>
        <p:spPr>
          <a:ln/>
        </p:spPr>
      </p:sp>
      <p:sp>
        <p:nvSpPr>
          <p:cNvPr id="70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BC40DD-4C4A-C34F-9E46-819B66CA5F31}" type="slidenum">
              <a:rPr lang="he-IL"/>
              <a:pPr/>
              <a:t>52</a:t>
            </a:fld>
            <a:endParaRPr lang="he-IL"/>
          </a:p>
        </p:txBody>
      </p:sp>
      <p:sp>
        <p:nvSpPr>
          <p:cNvPr id="702466" name="Rectangle 2"/>
          <p:cNvSpPr>
            <a:spLocks noGrp="1" noRot="1" noChangeAspect="1" noChangeArrowheads="1" noTextEdit="1"/>
          </p:cNvSpPr>
          <p:nvPr>
            <p:ph type="sldImg"/>
          </p:nvPr>
        </p:nvSpPr>
        <p:spPr>
          <a:ln/>
        </p:spPr>
      </p:sp>
      <p:sp>
        <p:nvSpPr>
          <p:cNvPr id="702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1954" name="Rectangle 2"/>
          <p:cNvSpPr>
            <a:spLocks noGrp="1" noRot="1" noChangeAspect="1" noChangeArrowheads="1" noTextEdit="1"/>
          </p:cNvSpPr>
          <p:nvPr>
            <p:ph type="sldImg"/>
          </p:nvPr>
        </p:nvSpPr>
        <p:spPr>
          <a:xfrm>
            <a:off x="1162050" y="587375"/>
            <a:ext cx="4552950" cy="3416300"/>
          </a:xfrm>
        </p:spPr>
      </p:sp>
      <p:sp>
        <p:nvSpPr>
          <p:cNvPr id="1661955" name="Rectangle 3"/>
          <p:cNvSpPr>
            <a:spLocks noGrp="1" noChangeArrowheads="1"/>
          </p:cNvSpPr>
          <p:nvPr>
            <p:ph type="body" idx="1"/>
          </p:nvPr>
        </p:nvSpPr>
        <p:spPr>
          <a:xfrm>
            <a:off x="516434" y="4343704"/>
            <a:ext cx="5909964" cy="4113892"/>
          </a:xfrm>
          <a:ln/>
        </p:spPr>
        <p:txBody>
          <a:bodyPr lIns="91422" tIns="45711" rIns="91422" bIns="45711"/>
          <a:lstStyle/>
          <a:p>
            <a:r>
              <a:rPr lang="en-US"/>
              <a:t>For lecture</a:t>
            </a:r>
          </a:p>
          <a:p>
            <a:r>
              <a:rPr lang="en-US"/>
              <a:t>Valid bit indicates whether an entry contains valid information – if the bit is not set, there cannot be a match for this block</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5394" name="Rectangle 2"/>
          <p:cNvSpPr>
            <a:spLocks noGrp="1" noRot="1" noChangeAspect="1" noChangeArrowheads="1" noTextEdit="1"/>
          </p:cNvSpPr>
          <p:nvPr>
            <p:ph type="sldImg"/>
          </p:nvPr>
        </p:nvSpPr>
        <p:spPr>
          <a:xfrm>
            <a:off x="1162050" y="587375"/>
            <a:ext cx="4552950" cy="3416300"/>
          </a:xfrm>
        </p:spPr>
      </p:sp>
      <p:sp>
        <p:nvSpPr>
          <p:cNvPr id="1595395" name="Rectangle 3"/>
          <p:cNvSpPr>
            <a:spLocks noGrp="1" noChangeArrowheads="1"/>
          </p:cNvSpPr>
          <p:nvPr>
            <p:ph type="body" idx="1"/>
          </p:nvPr>
        </p:nvSpPr>
        <p:spPr>
          <a:xfrm>
            <a:off x="516434" y="4343704"/>
            <a:ext cx="5909964" cy="4113892"/>
          </a:xfrm>
          <a:ln/>
        </p:spPr>
        <p:txBody>
          <a:bodyPr lIns="91422" tIns="45711" rIns="91422" bIns="45711"/>
          <a:lstStyle/>
          <a:p>
            <a:r>
              <a:rPr lang="en-US"/>
              <a:t>For class handout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42" name="Rectangle 2"/>
          <p:cNvSpPr>
            <a:spLocks noGrp="1" noRot="1" noChangeAspect="1" noChangeArrowheads="1" noTextEdit="1"/>
          </p:cNvSpPr>
          <p:nvPr>
            <p:ph type="sldImg"/>
          </p:nvPr>
        </p:nvSpPr>
        <p:spPr>
          <a:xfrm>
            <a:off x="1162050" y="587375"/>
            <a:ext cx="4552950" cy="3416300"/>
          </a:xfrm>
        </p:spPr>
      </p:sp>
      <p:sp>
        <p:nvSpPr>
          <p:cNvPr id="1597443" name="Rectangle 3"/>
          <p:cNvSpPr>
            <a:spLocks noGrp="1" noChangeArrowheads="1"/>
          </p:cNvSpPr>
          <p:nvPr>
            <p:ph type="body" idx="1"/>
          </p:nvPr>
        </p:nvSpPr>
        <p:spPr>
          <a:xfrm>
            <a:off x="516434" y="4343704"/>
            <a:ext cx="5909964" cy="4113892"/>
          </a:xfrm>
          <a:ln/>
        </p:spPr>
        <p:txBody>
          <a:bodyPr lIns="91422" tIns="45711" rIns="91422" bIns="45711"/>
          <a:lstStyle/>
          <a:p>
            <a:r>
              <a:rPr lang="en-US" dirty="0"/>
              <a:t>For </a:t>
            </a:r>
            <a:r>
              <a:rPr lang="en-US" dirty="0" smtClean="0"/>
              <a:t>lecture</a:t>
            </a:r>
          </a:p>
          <a:p>
            <a:r>
              <a:rPr lang="en-US" dirty="0" smtClean="0"/>
              <a:t>Reference</a:t>
            </a:r>
            <a:r>
              <a:rPr lang="en-US" baseline="0" dirty="0" smtClean="0"/>
              <a:t> string is word addresses (or block number since we are using one word blocks) – i.e., the low order two bits used to selected the byte in the 32-bit word are ignored</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5394" name="Rectangle 2"/>
          <p:cNvSpPr>
            <a:spLocks noGrp="1" noRot="1" noChangeAspect="1" noChangeArrowheads="1" noTextEdit="1"/>
          </p:cNvSpPr>
          <p:nvPr>
            <p:ph type="sldImg"/>
          </p:nvPr>
        </p:nvSpPr>
        <p:spPr>
          <a:xfrm>
            <a:off x="1162050" y="587375"/>
            <a:ext cx="4552950" cy="3416300"/>
          </a:xfrm>
        </p:spPr>
      </p:sp>
      <p:sp>
        <p:nvSpPr>
          <p:cNvPr id="1595395" name="Rectangle 3"/>
          <p:cNvSpPr>
            <a:spLocks noGrp="1" noChangeArrowheads="1"/>
          </p:cNvSpPr>
          <p:nvPr>
            <p:ph type="body" idx="1"/>
          </p:nvPr>
        </p:nvSpPr>
        <p:spPr>
          <a:xfrm>
            <a:off x="516434" y="4343704"/>
            <a:ext cx="5909964" cy="4113892"/>
          </a:xfrm>
          <a:ln/>
        </p:spPr>
        <p:txBody>
          <a:bodyPr lIns="91422" tIns="45711" rIns="91422" bIns="45711"/>
          <a:lstStyle/>
          <a:p>
            <a:r>
              <a:rPr lang="en-US"/>
              <a:t>For class handout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42" name="Rectangle 2"/>
          <p:cNvSpPr>
            <a:spLocks noGrp="1" noRot="1" noChangeAspect="1" noChangeArrowheads="1" noTextEdit="1"/>
          </p:cNvSpPr>
          <p:nvPr>
            <p:ph type="sldImg"/>
          </p:nvPr>
        </p:nvSpPr>
        <p:spPr>
          <a:xfrm>
            <a:off x="1162050" y="587375"/>
            <a:ext cx="4552950" cy="3416300"/>
          </a:xfrm>
        </p:spPr>
      </p:sp>
      <p:sp>
        <p:nvSpPr>
          <p:cNvPr id="1597443" name="Rectangle 3"/>
          <p:cNvSpPr>
            <a:spLocks noGrp="1" noChangeArrowheads="1"/>
          </p:cNvSpPr>
          <p:nvPr>
            <p:ph type="body" idx="1"/>
          </p:nvPr>
        </p:nvSpPr>
        <p:spPr>
          <a:xfrm>
            <a:off x="516434" y="4343704"/>
            <a:ext cx="5909964" cy="4113892"/>
          </a:xfrm>
          <a:ln/>
        </p:spPr>
        <p:txBody>
          <a:bodyPr lIns="91422" tIns="45711" rIns="91422" bIns="45711"/>
          <a:lstStyle/>
          <a:p>
            <a:r>
              <a:rPr lang="en-US" dirty="0"/>
              <a:t>For </a:t>
            </a:r>
            <a:r>
              <a:rPr lang="en-US" dirty="0" smtClean="0"/>
              <a:t>lecture</a:t>
            </a:r>
          </a:p>
          <a:p>
            <a:r>
              <a:rPr lang="en-US" dirty="0" smtClean="0"/>
              <a:t>Reference</a:t>
            </a:r>
            <a:r>
              <a:rPr lang="en-US" baseline="0" dirty="0" smtClean="0"/>
              <a:t> string is word addresses (or block number since we are using one word blocks) – i.e., the low order two bits used to selected the byte in the 32-bit word are ignored</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7314" name="Rectangle 2"/>
          <p:cNvSpPr>
            <a:spLocks noGrp="1" noRot="1" noChangeAspect="1" noChangeArrowheads="1" noTextEdit="1"/>
          </p:cNvSpPr>
          <p:nvPr>
            <p:ph type="sldImg"/>
          </p:nvPr>
        </p:nvSpPr>
        <p:spPr/>
      </p:sp>
      <p:sp>
        <p:nvSpPr>
          <p:cNvPr id="1677315" name="Rectangle 3"/>
          <p:cNvSpPr>
            <a:spLocks noGrp="1" noChangeArrowheads="1"/>
          </p:cNvSpPr>
          <p:nvPr>
            <p:ph type="body" idx="1"/>
          </p:nvPr>
        </p:nvSpPr>
        <p:spPr>
          <a:ln/>
        </p:spPr>
        <p:txBody>
          <a:bodyPr/>
          <a:lstStyle/>
          <a:p>
            <a:r>
              <a:rPr lang="en-US" dirty="0"/>
              <a:t>For ideal CPI = 1, then </a:t>
            </a:r>
            <a:r>
              <a:rPr lang="en-US" dirty="0" err="1"/>
              <a:t>CPIstall</a:t>
            </a:r>
            <a:r>
              <a:rPr lang="en-US" dirty="0"/>
              <a:t> = 4.44 and the amount of execution time spent on memory stalls would have risen from 3.44/5.44 = 63% to 3.44/4.44 = 77%</a:t>
            </a:r>
          </a:p>
          <a:p>
            <a:r>
              <a:rPr lang="en-US" dirty="0"/>
              <a:t>For miss penalty of 200, memory stall cycles = 2%  200 + 36% x 4% x 200 = 6.88 so that </a:t>
            </a:r>
            <a:r>
              <a:rPr lang="en-US" dirty="0" err="1"/>
              <a:t>CPIstall</a:t>
            </a:r>
            <a:r>
              <a:rPr lang="en-US" dirty="0"/>
              <a:t> = 8.88</a:t>
            </a:r>
          </a:p>
          <a:p>
            <a:endParaRPr lang="en-US" dirty="0"/>
          </a:p>
          <a:p>
            <a:r>
              <a:rPr lang="en-US" dirty="0"/>
              <a:t>This assumes that hit time </a:t>
            </a:r>
            <a:r>
              <a:rPr lang="en-US" dirty="0" smtClean="0"/>
              <a:t>(so hit time is 1 cycle) is </a:t>
            </a:r>
            <a:r>
              <a:rPr lang="en-US" dirty="0"/>
              <a:t>not a factor in determining cache performance.  A larger cache would have a longer access time (if a lower miss rate), meaning either a slower clock cycle or more stages in the pipeline for memory access.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E4CFD90-4886-4FC4-8D44-9F9D2D708DB3}" type="datetime1">
              <a:rPr lang="en-US" smtClean="0"/>
              <a:pPr/>
              <a:t>04-Feb-19</a:t>
            </a:fld>
            <a:endParaRPr lang="en-IN"/>
          </a:p>
        </p:txBody>
      </p:sp>
      <p:sp>
        <p:nvSpPr>
          <p:cNvPr id="5" name="Footer Placeholder 4"/>
          <p:cNvSpPr>
            <a:spLocks noGrp="1"/>
          </p:cNvSpPr>
          <p:nvPr>
            <p:ph type="ftr" sz="quarter" idx="11"/>
          </p:nvPr>
        </p:nvSpPr>
        <p:spPr/>
        <p:txBody>
          <a:bodyPr/>
          <a:lstStyle/>
          <a:p>
            <a:r>
              <a:rPr lang="en-IN" smtClean="0"/>
              <a:t>Spring 2011 -- Lecture #12</a:t>
            </a:r>
            <a:endParaRPr lang="en-IN"/>
          </a:p>
        </p:txBody>
      </p:sp>
      <p:sp>
        <p:nvSpPr>
          <p:cNvPr id="6" name="Slide Number Placeholder 5"/>
          <p:cNvSpPr>
            <a:spLocks noGrp="1"/>
          </p:cNvSpPr>
          <p:nvPr>
            <p:ph type="sldNum" sz="quarter" idx="12"/>
          </p:nvPr>
        </p:nvSpPr>
        <p:spPr/>
        <p:txBody>
          <a:bodyPr/>
          <a:lstStyle/>
          <a:p>
            <a:fld id="{D00D1DD3-4FF8-4D8D-8F3F-E91F92DC85D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55027CD-8133-4289-9A03-AB9AE09B98F5}" type="datetime1">
              <a:rPr lang="en-US" smtClean="0"/>
              <a:pPr/>
              <a:t>04-Feb-19</a:t>
            </a:fld>
            <a:endParaRPr lang="en-IN"/>
          </a:p>
        </p:txBody>
      </p:sp>
      <p:sp>
        <p:nvSpPr>
          <p:cNvPr id="5" name="Footer Placeholder 4"/>
          <p:cNvSpPr>
            <a:spLocks noGrp="1"/>
          </p:cNvSpPr>
          <p:nvPr>
            <p:ph type="ftr" sz="quarter" idx="11"/>
          </p:nvPr>
        </p:nvSpPr>
        <p:spPr/>
        <p:txBody>
          <a:bodyPr/>
          <a:lstStyle/>
          <a:p>
            <a:r>
              <a:rPr lang="en-IN" smtClean="0"/>
              <a:t>Spring 2011 -- Lecture #12</a:t>
            </a:r>
            <a:endParaRPr lang="en-IN"/>
          </a:p>
        </p:txBody>
      </p:sp>
      <p:sp>
        <p:nvSpPr>
          <p:cNvPr id="6" name="Slide Number Placeholder 5"/>
          <p:cNvSpPr>
            <a:spLocks noGrp="1"/>
          </p:cNvSpPr>
          <p:nvPr>
            <p:ph type="sldNum" sz="quarter" idx="12"/>
          </p:nvPr>
        </p:nvSpPr>
        <p:spPr/>
        <p:txBody>
          <a:bodyPr/>
          <a:lstStyle/>
          <a:p>
            <a:fld id="{D00D1DD3-4FF8-4D8D-8F3F-E91F92DC85D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77C475-E42C-467A-9CD4-F1779C9F4B21}" type="datetime1">
              <a:rPr lang="en-US" smtClean="0"/>
              <a:pPr/>
              <a:t>04-Feb-19</a:t>
            </a:fld>
            <a:endParaRPr lang="en-IN"/>
          </a:p>
        </p:txBody>
      </p:sp>
      <p:sp>
        <p:nvSpPr>
          <p:cNvPr id="5" name="Footer Placeholder 4"/>
          <p:cNvSpPr>
            <a:spLocks noGrp="1"/>
          </p:cNvSpPr>
          <p:nvPr>
            <p:ph type="ftr" sz="quarter" idx="11"/>
          </p:nvPr>
        </p:nvSpPr>
        <p:spPr/>
        <p:txBody>
          <a:bodyPr/>
          <a:lstStyle/>
          <a:p>
            <a:r>
              <a:rPr lang="en-IN" smtClean="0"/>
              <a:t>Spring 2011 -- Lecture #12</a:t>
            </a:r>
            <a:endParaRPr lang="en-IN"/>
          </a:p>
        </p:txBody>
      </p:sp>
      <p:sp>
        <p:nvSpPr>
          <p:cNvPr id="6" name="Slide Number Placeholder 5"/>
          <p:cNvSpPr>
            <a:spLocks noGrp="1"/>
          </p:cNvSpPr>
          <p:nvPr>
            <p:ph type="sldNum" sz="quarter" idx="12"/>
          </p:nvPr>
        </p:nvSpPr>
        <p:spPr/>
        <p:txBody>
          <a:bodyPr/>
          <a:lstStyle/>
          <a:p>
            <a:fld id="{D00D1DD3-4FF8-4D8D-8F3F-E91F92DC85D8}"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457200" y="6245225"/>
            <a:ext cx="2133600" cy="476250"/>
          </a:xfrm>
        </p:spPr>
        <p:txBody>
          <a:bodyPr/>
          <a:lstStyle>
            <a:lvl1pPr>
              <a:defRPr smtClean="0"/>
            </a:lvl1pPr>
          </a:lstStyle>
          <a:p>
            <a:fld id="{F889137F-5879-0546-BB67-D5418EA3C2D6}" type="slidenum">
              <a:rPr lang="he-IL"/>
              <a:pPr/>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6BEB428-8897-449C-80B0-7EB19862A500}" type="datetime1">
              <a:rPr lang="en-US" smtClean="0"/>
              <a:pPr/>
              <a:t>04-Feb-19</a:t>
            </a:fld>
            <a:endParaRPr lang="en-IN"/>
          </a:p>
        </p:txBody>
      </p:sp>
      <p:sp>
        <p:nvSpPr>
          <p:cNvPr id="5" name="Footer Placeholder 4"/>
          <p:cNvSpPr>
            <a:spLocks noGrp="1"/>
          </p:cNvSpPr>
          <p:nvPr>
            <p:ph type="ftr" sz="quarter" idx="11"/>
          </p:nvPr>
        </p:nvSpPr>
        <p:spPr/>
        <p:txBody>
          <a:bodyPr/>
          <a:lstStyle/>
          <a:p>
            <a:r>
              <a:rPr lang="en-IN" smtClean="0"/>
              <a:t>Spring 2011 -- Lecture #12</a:t>
            </a:r>
            <a:endParaRPr lang="en-IN"/>
          </a:p>
        </p:txBody>
      </p:sp>
      <p:sp>
        <p:nvSpPr>
          <p:cNvPr id="6" name="Slide Number Placeholder 5"/>
          <p:cNvSpPr>
            <a:spLocks noGrp="1"/>
          </p:cNvSpPr>
          <p:nvPr>
            <p:ph type="sldNum" sz="quarter" idx="12"/>
          </p:nvPr>
        </p:nvSpPr>
        <p:spPr/>
        <p:txBody>
          <a:bodyPr/>
          <a:lstStyle/>
          <a:p>
            <a:fld id="{D00D1DD3-4FF8-4D8D-8F3F-E91F92DC85D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61503D-F648-4C03-A4E2-453686A04E11}" type="datetime1">
              <a:rPr lang="en-US" smtClean="0"/>
              <a:pPr/>
              <a:t>04-Feb-19</a:t>
            </a:fld>
            <a:endParaRPr lang="en-IN"/>
          </a:p>
        </p:txBody>
      </p:sp>
      <p:sp>
        <p:nvSpPr>
          <p:cNvPr id="5" name="Footer Placeholder 4"/>
          <p:cNvSpPr>
            <a:spLocks noGrp="1"/>
          </p:cNvSpPr>
          <p:nvPr>
            <p:ph type="ftr" sz="quarter" idx="11"/>
          </p:nvPr>
        </p:nvSpPr>
        <p:spPr/>
        <p:txBody>
          <a:bodyPr/>
          <a:lstStyle/>
          <a:p>
            <a:r>
              <a:rPr lang="en-IN" smtClean="0"/>
              <a:t>Spring 2011 -- Lecture #12</a:t>
            </a:r>
            <a:endParaRPr lang="en-IN"/>
          </a:p>
        </p:txBody>
      </p:sp>
      <p:sp>
        <p:nvSpPr>
          <p:cNvPr id="6" name="Slide Number Placeholder 5"/>
          <p:cNvSpPr>
            <a:spLocks noGrp="1"/>
          </p:cNvSpPr>
          <p:nvPr>
            <p:ph type="sldNum" sz="quarter" idx="12"/>
          </p:nvPr>
        </p:nvSpPr>
        <p:spPr/>
        <p:txBody>
          <a:bodyPr/>
          <a:lstStyle/>
          <a:p>
            <a:fld id="{D00D1DD3-4FF8-4D8D-8F3F-E91F92DC85D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6F47B0C-82A1-42EE-8994-DBE5E6CB535B}" type="datetime1">
              <a:rPr lang="en-US" smtClean="0"/>
              <a:pPr/>
              <a:t>04-Feb-19</a:t>
            </a:fld>
            <a:endParaRPr lang="en-IN"/>
          </a:p>
        </p:txBody>
      </p:sp>
      <p:sp>
        <p:nvSpPr>
          <p:cNvPr id="6" name="Footer Placeholder 5"/>
          <p:cNvSpPr>
            <a:spLocks noGrp="1"/>
          </p:cNvSpPr>
          <p:nvPr>
            <p:ph type="ftr" sz="quarter" idx="11"/>
          </p:nvPr>
        </p:nvSpPr>
        <p:spPr/>
        <p:txBody>
          <a:bodyPr/>
          <a:lstStyle/>
          <a:p>
            <a:r>
              <a:rPr lang="en-IN" smtClean="0"/>
              <a:t>Spring 2011 -- Lecture #12</a:t>
            </a:r>
            <a:endParaRPr lang="en-IN"/>
          </a:p>
        </p:txBody>
      </p:sp>
      <p:sp>
        <p:nvSpPr>
          <p:cNvPr id="7" name="Slide Number Placeholder 6"/>
          <p:cNvSpPr>
            <a:spLocks noGrp="1"/>
          </p:cNvSpPr>
          <p:nvPr>
            <p:ph type="sldNum" sz="quarter" idx="12"/>
          </p:nvPr>
        </p:nvSpPr>
        <p:spPr/>
        <p:txBody>
          <a:bodyPr/>
          <a:lstStyle/>
          <a:p>
            <a:fld id="{D00D1DD3-4FF8-4D8D-8F3F-E91F92DC85D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F0D05D5-B161-43A1-99D1-3BBEF51F0F40}" type="datetime1">
              <a:rPr lang="en-US" smtClean="0"/>
              <a:pPr/>
              <a:t>04-Feb-19</a:t>
            </a:fld>
            <a:endParaRPr lang="en-IN"/>
          </a:p>
        </p:txBody>
      </p:sp>
      <p:sp>
        <p:nvSpPr>
          <p:cNvPr id="8" name="Footer Placeholder 7"/>
          <p:cNvSpPr>
            <a:spLocks noGrp="1"/>
          </p:cNvSpPr>
          <p:nvPr>
            <p:ph type="ftr" sz="quarter" idx="11"/>
          </p:nvPr>
        </p:nvSpPr>
        <p:spPr/>
        <p:txBody>
          <a:bodyPr/>
          <a:lstStyle/>
          <a:p>
            <a:r>
              <a:rPr lang="en-IN" smtClean="0"/>
              <a:t>Spring 2011 -- Lecture #12</a:t>
            </a:r>
            <a:endParaRPr lang="en-IN"/>
          </a:p>
        </p:txBody>
      </p:sp>
      <p:sp>
        <p:nvSpPr>
          <p:cNvPr id="9" name="Slide Number Placeholder 8"/>
          <p:cNvSpPr>
            <a:spLocks noGrp="1"/>
          </p:cNvSpPr>
          <p:nvPr>
            <p:ph type="sldNum" sz="quarter" idx="12"/>
          </p:nvPr>
        </p:nvSpPr>
        <p:spPr/>
        <p:txBody>
          <a:bodyPr/>
          <a:lstStyle/>
          <a:p>
            <a:fld id="{D00D1DD3-4FF8-4D8D-8F3F-E91F92DC85D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93EB12-333C-41C6-BB2F-016AEE7B034C}" type="datetime1">
              <a:rPr lang="en-US" smtClean="0"/>
              <a:pPr/>
              <a:t>04-Feb-19</a:t>
            </a:fld>
            <a:endParaRPr lang="en-IN"/>
          </a:p>
        </p:txBody>
      </p:sp>
      <p:sp>
        <p:nvSpPr>
          <p:cNvPr id="4" name="Footer Placeholder 3"/>
          <p:cNvSpPr>
            <a:spLocks noGrp="1"/>
          </p:cNvSpPr>
          <p:nvPr>
            <p:ph type="ftr" sz="quarter" idx="11"/>
          </p:nvPr>
        </p:nvSpPr>
        <p:spPr/>
        <p:txBody>
          <a:bodyPr/>
          <a:lstStyle/>
          <a:p>
            <a:r>
              <a:rPr lang="en-IN" smtClean="0"/>
              <a:t>Spring 2011 -- Lecture #12</a:t>
            </a:r>
            <a:endParaRPr lang="en-IN"/>
          </a:p>
        </p:txBody>
      </p:sp>
      <p:sp>
        <p:nvSpPr>
          <p:cNvPr id="5" name="Slide Number Placeholder 4"/>
          <p:cNvSpPr>
            <a:spLocks noGrp="1"/>
          </p:cNvSpPr>
          <p:nvPr>
            <p:ph type="sldNum" sz="quarter" idx="12"/>
          </p:nvPr>
        </p:nvSpPr>
        <p:spPr/>
        <p:txBody>
          <a:bodyPr/>
          <a:lstStyle/>
          <a:p>
            <a:fld id="{D00D1DD3-4FF8-4D8D-8F3F-E91F92DC85D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D19C-BD41-49AA-8494-DC073547F905}" type="datetime1">
              <a:rPr lang="en-US" smtClean="0"/>
              <a:pPr/>
              <a:t>04-Feb-19</a:t>
            </a:fld>
            <a:endParaRPr lang="en-IN"/>
          </a:p>
        </p:txBody>
      </p:sp>
      <p:sp>
        <p:nvSpPr>
          <p:cNvPr id="3" name="Footer Placeholder 2"/>
          <p:cNvSpPr>
            <a:spLocks noGrp="1"/>
          </p:cNvSpPr>
          <p:nvPr>
            <p:ph type="ftr" sz="quarter" idx="11"/>
          </p:nvPr>
        </p:nvSpPr>
        <p:spPr/>
        <p:txBody>
          <a:bodyPr/>
          <a:lstStyle/>
          <a:p>
            <a:r>
              <a:rPr lang="en-IN" smtClean="0"/>
              <a:t>Spring 2011 -- Lecture #12</a:t>
            </a:r>
            <a:endParaRPr lang="en-IN"/>
          </a:p>
        </p:txBody>
      </p:sp>
      <p:sp>
        <p:nvSpPr>
          <p:cNvPr id="4" name="Slide Number Placeholder 3"/>
          <p:cNvSpPr>
            <a:spLocks noGrp="1"/>
          </p:cNvSpPr>
          <p:nvPr>
            <p:ph type="sldNum" sz="quarter" idx="12"/>
          </p:nvPr>
        </p:nvSpPr>
        <p:spPr/>
        <p:txBody>
          <a:bodyPr/>
          <a:lstStyle/>
          <a:p>
            <a:fld id="{D00D1DD3-4FF8-4D8D-8F3F-E91F92DC85D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2657FD-8B68-4E8B-872D-0D038DF4F773}" type="datetime1">
              <a:rPr lang="en-US" smtClean="0"/>
              <a:pPr/>
              <a:t>04-Feb-19</a:t>
            </a:fld>
            <a:endParaRPr lang="en-IN"/>
          </a:p>
        </p:txBody>
      </p:sp>
      <p:sp>
        <p:nvSpPr>
          <p:cNvPr id="6" name="Footer Placeholder 5"/>
          <p:cNvSpPr>
            <a:spLocks noGrp="1"/>
          </p:cNvSpPr>
          <p:nvPr>
            <p:ph type="ftr" sz="quarter" idx="11"/>
          </p:nvPr>
        </p:nvSpPr>
        <p:spPr/>
        <p:txBody>
          <a:bodyPr/>
          <a:lstStyle/>
          <a:p>
            <a:r>
              <a:rPr lang="en-IN" smtClean="0"/>
              <a:t>Spring 2011 -- Lecture #12</a:t>
            </a:r>
            <a:endParaRPr lang="en-IN"/>
          </a:p>
        </p:txBody>
      </p:sp>
      <p:sp>
        <p:nvSpPr>
          <p:cNvPr id="7" name="Slide Number Placeholder 6"/>
          <p:cNvSpPr>
            <a:spLocks noGrp="1"/>
          </p:cNvSpPr>
          <p:nvPr>
            <p:ph type="sldNum" sz="quarter" idx="12"/>
          </p:nvPr>
        </p:nvSpPr>
        <p:spPr/>
        <p:txBody>
          <a:bodyPr/>
          <a:lstStyle/>
          <a:p>
            <a:fld id="{D00D1DD3-4FF8-4D8D-8F3F-E91F92DC85D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DFBC02-118C-43C9-A234-C3CAC4D5F8E3}" type="datetime1">
              <a:rPr lang="en-US" smtClean="0"/>
              <a:pPr/>
              <a:t>04-Feb-19</a:t>
            </a:fld>
            <a:endParaRPr lang="en-IN"/>
          </a:p>
        </p:txBody>
      </p:sp>
      <p:sp>
        <p:nvSpPr>
          <p:cNvPr id="6" name="Footer Placeholder 5"/>
          <p:cNvSpPr>
            <a:spLocks noGrp="1"/>
          </p:cNvSpPr>
          <p:nvPr>
            <p:ph type="ftr" sz="quarter" idx="11"/>
          </p:nvPr>
        </p:nvSpPr>
        <p:spPr/>
        <p:txBody>
          <a:bodyPr/>
          <a:lstStyle/>
          <a:p>
            <a:r>
              <a:rPr lang="en-IN" smtClean="0"/>
              <a:t>Spring 2011 -- Lecture #12</a:t>
            </a:r>
            <a:endParaRPr lang="en-IN"/>
          </a:p>
        </p:txBody>
      </p:sp>
      <p:sp>
        <p:nvSpPr>
          <p:cNvPr id="7" name="Slide Number Placeholder 6"/>
          <p:cNvSpPr>
            <a:spLocks noGrp="1"/>
          </p:cNvSpPr>
          <p:nvPr>
            <p:ph type="sldNum" sz="quarter" idx="12"/>
          </p:nvPr>
        </p:nvSpPr>
        <p:spPr/>
        <p:txBody>
          <a:bodyPr/>
          <a:lstStyle/>
          <a:p>
            <a:fld id="{D00D1DD3-4FF8-4D8D-8F3F-E91F92DC85D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FC602A-D953-4548-9801-F5BAFCB7E128}" type="datetime1">
              <a:rPr lang="en-US" smtClean="0"/>
              <a:pPr/>
              <a:t>04-Feb-19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Spring 2011 -- Lecture #12</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0D1DD3-4FF8-4D8D-8F3F-E91F92DC85D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hyperlink" Target="http://inst.eecs.berkeley.edu/~cs61c/sp11/picker/?go" TargetMode="Externa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www.youtube.com/watch?v=IFWgwGMMrh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www.youtube.com/watch?v=f3-z6t_xIyw"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hyperlink" Target="http://www.youtube.com/watch?v=tgpmXX3xOrk"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Caches</a:t>
            </a:r>
            <a:endParaRPr lang="en-IN" sz="3200" dirty="0"/>
          </a:p>
        </p:txBody>
      </p:sp>
      <p:sp>
        <p:nvSpPr>
          <p:cNvPr id="3" name="Subtitle 2"/>
          <p:cNvSpPr>
            <a:spLocks noGrp="1"/>
          </p:cNvSpPr>
          <p:nvPr>
            <p:ph type="subTitle" idx="1"/>
          </p:nvPr>
        </p:nvSpPr>
        <p:spPr/>
        <p:txBody>
          <a:bodyPr/>
          <a:lstStyle/>
          <a:p>
            <a:r>
              <a:rPr lang="en-US" dirty="0" smtClean="0"/>
              <a:t>Module </a:t>
            </a:r>
            <a:r>
              <a:rPr lang="en-US" dirty="0" smtClean="0"/>
              <a:t>10 </a:t>
            </a:r>
            <a:r>
              <a:rPr lang="en-US" dirty="0" smtClean="0"/>
              <a:t>- </a:t>
            </a:r>
            <a:r>
              <a:rPr lang="en-US" dirty="0" smtClean="0"/>
              <a:t>15</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4370" name="Rectangle 2"/>
          <p:cNvSpPr>
            <a:spLocks noGrp="1" noChangeArrowheads="1"/>
          </p:cNvSpPr>
          <p:nvPr>
            <p:ph type="title"/>
          </p:nvPr>
        </p:nvSpPr>
        <p:spPr>
          <a:xfrm>
            <a:off x="467544" y="0"/>
            <a:ext cx="8229600" cy="1143000"/>
          </a:xfrm>
        </p:spPr>
        <p:txBody>
          <a:bodyPr>
            <a:normAutofit/>
          </a:bodyPr>
          <a:lstStyle/>
          <a:p>
            <a:pPr algn="l"/>
            <a:r>
              <a:rPr lang="en-US" sz="3200" dirty="0"/>
              <a:t>Direct Mapped Cache</a:t>
            </a:r>
          </a:p>
        </p:txBody>
      </p:sp>
      <p:grpSp>
        <p:nvGrpSpPr>
          <p:cNvPr id="2" name="Group 3"/>
          <p:cNvGrpSpPr>
            <a:grpSpLocks/>
          </p:cNvGrpSpPr>
          <p:nvPr/>
        </p:nvGrpSpPr>
        <p:grpSpPr bwMode="auto">
          <a:xfrm>
            <a:off x="1295400" y="2689746"/>
            <a:ext cx="990600" cy="1219200"/>
            <a:chOff x="1344" y="1056"/>
            <a:chExt cx="624" cy="768"/>
          </a:xfrm>
        </p:grpSpPr>
        <p:sp>
          <p:nvSpPr>
            <p:cNvPr id="1594372"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373"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374"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375"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3" name="Group 8"/>
          <p:cNvGrpSpPr>
            <a:grpSpLocks/>
          </p:cNvGrpSpPr>
          <p:nvPr/>
        </p:nvGrpSpPr>
        <p:grpSpPr bwMode="auto">
          <a:xfrm>
            <a:off x="3276600" y="2689746"/>
            <a:ext cx="990600" cy="1219200"/>
            <a:chOff x="1344" y="1056"/>
            <a:chExt cx="624" cy="768"/>
          </a:xfrm>
        </p:grpSpPr>
        <p:sp>
          <p:nvSpPr>
            <p:cNvPr id="1594377" name="Rectangle 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378" name="Line 1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379" name="Line 1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380" name="Line 1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4" name="Group 13"/>
          <p:cNvGrpSpPr>
            <a:grpSpLocks/>
          </p:cNvGrpSpPr>
          <p:nvPr/>
        </p:nvGrpSpPr>
        <p:grpSpPr bwMode="auto">
          <a:xfrm>
            <a:off x="5334000" y="2689746"/>
            <a:ext cx="990600" cy="1219200"/>
            <a:chOff x="1344" y="1056"/>
            <a:chExt cx="624" cy="768"/>
          </a:xfrm>
        </p:grpSpPr>
        <p:sp>
          <p:nvSpPr>
            <p:cNvPr id="1594382" name="Rectangle 1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383" name="Line 1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384" name="Line 1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385" name="Line 1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5" name="Group 18"/>
          <p:cNvGrpSpPr>
            <a:grpSpLocks/>
          </p:cNvGrpSpPr>
          <p:nvPr/>
        </p:nvGrpSpPr>
        <p:grpSpPr bwMode="auto">
          <a:xfrm>
            <a:off x="7391400" y="2689746"/>
            <a:ext cx="990600" cy="1219200"/>
            <a:chOff x="1344" y="1056"/>
            <a:chExt cx="624" cy="768"/>
          </a:xfrm>
        </p:grpSpPr>
        <p:sp>
          <p:nvSpPr>
            <p:cNvPr id="1594387" name="Rectangle 1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388" name="Line 2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389" name="Line 2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390" name="Line 2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6" name="Group 23"/>
          <p:cNvGrpSpPr>
            <a:grpSpLocks/>
          </p:cNvGrpSpPr>
          <p:nvPr/>
        </p:nvGrpSpPr>
        <p:grpSpPr bwMode="auto">
          <a:xfrm>
            <a:off x="7391400" y="4518546"/>
            <a:ext cx="990600" cy="1219200"/>
            <a:chOff x="1344" y="1056"/>
            <a:chExt cx="624" cy="768"/>
          </a:xfrm>
        </p:grpSpPr>
        <p:sp>
          <p:nvSpPr>
            <p:cNvPr id="1594392" name="Rectangle 2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393" name="Line 2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394" name="Line 2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395" name="Line 2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7" name="Group 28"/>
          <p:cNvGrpSpPr>
            <a:grpSpLocks/>
          </p:cNvGrpSpPr>
          <p:nvPr/>
        </p:nvGrpSpPr>
        <p:grpSpPr bwMode="auto">
          <a:xfrm>
            <a:off x="5334000" y="4518546"/>
            <a:ext cx="990600" cy="1219200"/>
            <a:chOff x="1344" y="1056"/>
            <a:chExt cx="624" cy="768"/>
          </a:xfrm>
        </p:grpSpPr>
        <p:sp>
          <p:nvSpPr>
            <p:cNvPr id="1594397" name="Rectangle 2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398" name="Line 3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399" name="Line 3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00" name="Line 3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8" name="Group 33"/>
          <p:cNvGrpSpPr>
            <a:grpSpLocks/>
          </p:cNvGrpSpPr>
          <p:nvPr/>
        </p:nvGrpSpPr>
        <p:grpSpPr bwMode="auto">
          <a:xfrm>
            <a:off x="3352800" y="4518546"/>
            <a:ext cx="990600" cy="1219200"/>
            <a:chOff x="1344" y="1056"/>
            <a:chExt cx="624" cy="768"/>
          </a:xfrm>
        </p:grpSpPr>
        <p:sp>
          <p:nvSpPr>
            <p:cNvPr id="1594402" name="Rectangle 3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403" name="Line 3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404" name="Line 3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05" name="Line 3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9" name="Group 38"/>
          <p:cNvGrpSpPr>
            <a:grpSpLocks/>
          </p:cNvGrpSpPr>
          <p:nvPr/>
        </p:nvGrpSpPr>
        <p:grpSpPr bwMode="auto">
          <a:xfrm>
            <a:off x="1295400" y="4518546"/>
            <a:ext cx="990600" cy="1219200"/>
            <a:chOff x="1344" y="1056"/>
            <a:chExt cx="624" cy="768"/>
          </a:xfrm>
        </p:grpSpPr>
        <p:sp>
          <p:nvSpPr>
            <p:cNvPr id="1594407" name="Rectangle 3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408" name="Line 4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409" name="Line 4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10" name="Line 4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4411" name="Text Box 43"/>
          <p:cNvSpPr txBox="1">
            <a:spLocks noChangeArrowheads="1"/>
          </p:cNvSpPr>
          <p:nvPr/>
        </p:nvSpPr>
        <p:spPr bwMode="auto">
          <a:xfrm>
            <a:off x="1355725" y="2269058"/>
            <a:ext cx="311150" cy="366713"/>
          </a:xfrm>
          <a:prstGeom prst="rect">
            <a:avLst/>
          </a:prstGeom>
          <a:noFill/>
          <a:ln w="12700">
            <a:noFill/>
            <a:miter lim="800000"/>
            <a:headEnd/>
            <a:tailEnd/>
          </a:ln>
          <a:effectLst/>
        </p:spPr>
        <p:txBody>
          <a:bodyPr wrap="none">
            <a:spAutoFit/>
          </a:bodyPr>
          <a:lstStyle/>
          <a:p>
            <a:r>
              <a:rPr lang="en-US" b="1">
                <a:solidFill>
                  <a:schemeClr val="tx1"/>
                </a:solidFill>
              </a:rPr>
              <a:t>0</a:t>
            </a:r>
          </a:p>
        </p:txBody>
      </p:sp>
      <p:sp>
        <p:nvSpPr>
          <p:cNvPr id="1594412" name="Text Box 44"/>
          <p:cNvSpPr txBox="1">
            <a:spLocks noChangeArrowheads="1"/>
          </p:cNvSpPr>
          <p:nvPr/>
        </p:nvSpPr>
        <p:spPr bwMode="auto">
          <a:xfrm>
            <a:off x="3260725" y="2269058"/>
            <a:ext cx="311150" cy="366713"/>
          </a:xfrm>
          <a:prstGeom prst="rect">
            <a:avLst/>
          </a:prstGeom>
          <a:noFill/>
          <a:ln w="12700">
            <a:noFill/>
            <a:miter lim="800000"/>
            <a:headEnd/>
            <a:tailEnd/>
          </a:ln>
          <a:effectLst/>
        </p:spPr>
        <p:txBody>
          <a:bodyPr wrap="none">
            <a:spAutoFit/>
          </a:bodyPr>
          <a:lstStyle/>
          <a:p>
            <a:r>
              <a:rPr lang="en-US" b="1">
                <a:solidFill>
                  <a:schemeClr val="tx1"/>
                </a:solidFill>
              </a:rPr>
              <a:t>1</a:t>
            </a:r>
          </a:p>
        </p:txBody>
      </p:sp>
      <p:sp>
        <p:nvSpPr>
          <p:cNvPr id="1594413" name="Text Box 45"/>
          <p:cNvSpPr txBox="1">
            <a:spLocks noChangeArrowheads="1"/>
          </p:cNvSpPr>
          <p:nvPr/>
        </p:nvSpPr>
        <p:spPr bwMode="auto">
          <a:xfrm>
            <a:off x="5241925" y="2269058"/>
            <a:ext cx="311150" cy="366713"/>
          </a:xfrm>
          <a:prstGeom prst="rect">
            <a:avLst/>
          </a:prstGeom>
          <a:noFill/>
          <a:ln w="12700">
            <a:noFill/>
            <a:miter lim="800000"/>
            <a:headEnd/>
            <a:tailEnd/>
          </a:ln>
          <a:effectLst/>
        </p:spPr>
        <p:txBody>
          <a:bodyPr wrap="none">
            <a:spAutoFit/>
          </a:bodyPr>
          <a:lstStyle/>
          <a:p>
            <a:r>
              <a:rPr lang="en-US" b="1">
                <a:solidFill>
                  <a:schemeClr val="tx1"/>
                </a:solidFill>
              </a:rPr>
              <a:t>2</a:t>
            </a:r>
          </a:p>
        </p:txBody>
      </p:sp>
      <p:sp>
        <p:nvSpPr>
          <p:cNvPr id="1594414" name="Text Box 46"/>
          <p:cNvSpPr txBox="1">
            <a:spLocks noChangeArrowheads="1"/>
          </p:cNvSpPr>
          <p:nvPr/>
        </p:nvSpPr>
        <p:spPr bwMode="auto">
          <a:xfrm>
            <a:off x="7375525" y="2269058"/>
            <a:ext cx="311150" cy="366713"/>
          </a:xfrm>
          <a:prstGeom prst="rect">
            <a:avLst/>
          </a:prstGeom>
          <a:noFill/>
          <a:ln w="12700">
            <a:noFill/>
            <a:miter lim="800000"/>
            <a:headEnd/>
            <a:tailEnd/>
          </a:ln>
          <a:effectLst/>
        </p:spPr>
        <p:txBody>
          <a:bodyPr wrap="none">
            <a:spAutoFit/>
          </a:bodyPr>
          <a:lstStyle/>
          <a:p>
            <a:r>
              <a:rPr lang="en-US" b="1">
                <a:solidFill>
                  <a:schemeClr val="tx1"/>
                </a:solidFill>
              </a:rPr>
              <a:t>3</a:t>
            </a:r>
          </a:p>
        </p:txBody>
      </p:sp>
      <p:sp>
        <p:nvSpPr>
          <p:cNvPr id="1594415" name="Text Box 47"/>
          <p:cNvSpPr txBox="1">
            <a:spLocks noChangeArrowheads="1"/>
          </p:cNvSpPr>
          <p:nvPr/>
        </p:nvSpPr>
        <p:spPr bwMode="auto">
          <a:xfrm>
            <a:off x="1219200" y="4137546"/>
            <a:ext cx="311150" cy="366712"/>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594416" name="Text Box 48"/>
          <p:cNvSpPr txBox="1">
            <a:spLocks noChangeArrowheads="1"/>
          </p:cNvSpPr>
          <p:nvPr/>
        </p:nvSpPr>
        <p:spPr bwMode="auto">
          <a:xfrm>
            <a:off x="3260725" y="4097858"/>
            <a:ext cx="311150" cy="366713"/>
          </a:xfrm>
          <a:prstGeom prst="rect">
            <a:avLst/>
          </a:prstGeom>
          <a:noFill/>
          <a:ln w="12700">
            <a:noFill/>
            <a:miter lim="800000"/>
            <a:headEnd/>
            <a:tailEnd/>
          </a:ln>
          <a:effectLst/>
        </p:spPr>
        <p:txBody>
          <a:bodyPr wrap="none">
            <a:spAutoFit/>
          </a:bodyPr>
          <a:lstStyle/>
          <a:p>
            <a:r>
              <a:rPr lang="en-US" b="1">
                <a:solidFill>
                  <a:schemeClr val="tx1"/>
                </a:solidFill>
              </a:rPr>
              <a:t>3</a:t>
            </a:r>
          </a:p>
        </p:txBody>
      </p:sp>
      <p:sp>
        <p:nvSpPr>
          <p:cNvPr id="1594417" name="Text Box 49"/>
          <p:cNvSpPr txBox="1">
            <a:spLocks noChangeArrowheads="1"/>
          </p:cNvSpPr>
          <p:nvPr/>
        </p:nvSpPr>
        <p:spPr bwMode="auto">
          <a:xfrm>
            <a:off x="5318125" y="4097858"/>
            <a:ext cx="311150" cy="366713"/>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594418" name="Text Box 50"/>
          <p:cNvSpPr txBox="1">
            <a:spLocks noChangeArrowheads="1"/>
          </p:cNvSpPr>
          <p:nvPr/>
        </p:nvSpPr>
        <p:spPr bwMode="auto">
          <a:xfrm>
            <a:off x="7299325" y="4097858"/>
            <a:ext cx="438150" cy="366713"/>
          </a:xfrm>
          <a:prstGeom prst="rect">
            <a:avLst/>
          </a:prstGeom>
          <a:noFill/>
          <a:ln w="12700">
            <a:noFill/>
            <a:miter lim="800000"/>
            <a:headEnd/>
            <a:tailEnd/>
          </a:ln>
          <a:effectLst/>
        </p:spPr>
        <p:txBody>
          <a:bodyPr wrap="none">
            <a:spAutoFit/>
          </a:bodyPr>
          <a:lstStyle/>
          <a:p>
            <a:r>
              <a:rPr lang="en-US" b="1">
                <a:solidFill>
                  <a:schemeClr val="tx1"/>
                </a:solidFill>
              </a:rPr>
              <a:t>15</a:t>
            </a:r>
          </a:p>
        </p:txBody>
      </p:sp>
      <p:grpSp>
        <p:nvGrpSpPr>
          <p:cNvPr id="10" name="Group 51"/>
          <p:cNvGrpSpPr>
            <a:grpSpLocks/>
          </p:cNvGrpSpPr>
          <p:nvPr/>
        </p:nvGrpSpPr>
        <p:grpSpPr bwMode="auto">
          <a:xfrm>
            <a:off x="762000" y="2689746"/>
            <a:ext cx="533400" cy="1219200"/>
            <a:chOff x="1344" y="1056"/>
            <a:chExt cx="624" cy="768"/>
          </a:xfrm>
        </p:grpSpPr>
        <p:sp>
          <p:nvSpPr>
            <p:cNvPr id="1594420" name="Rectangle 5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421" name="Line 5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422" name="Line 5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23" name="Line 5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1" name="Group 56"/>
          <p:cNvGrpSpPr>
            <a:grpSpLocks/>
          </p:cNvGrpSpPr>
          <p:nvPr/>
        </p:nvGrpSpPr>
        <p:grpSpPr bwMode="auto">
          <a:xfrm>
            <a:off x="2743200" y="2689746"/>
            <a:ext cx="533400" cy="1219200"/>
            <a:chOff x="1344" y="1056"/>
            <a:chExt cx="624" cy="768"/>
          </a:xfrm>
        </p:grpSpPr>
        <p:sp>
          <p:nvSpPr>
            <p:cNvPr id="1594425" name="Rectangle 5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426" name="Line 5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427" name="Line 5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28" name="Line 6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2" name="Group 61"/>
          <p:cNvGrpSpPr>
            <a:grpSpLocks/>
          </p:cNvGrpSpPr>
          <p:nvPr/>
        </p:nvGrpSpPr>
        <p:grpSpPr bwMode="auto">
          <a:xfrm>
            <a:off x="4800600" y="2689746"/>
            <a:ext cx="533400" cy="1219200"/>
            <a:chOff x="1344" y="1056"/>
            <a:chExt cx="624" cy="768"/>
          </a:xfrm>
        </p:grpSpPr>
        <p:sp>
          <p:nvSpPr>
            <p:cNvPr id="1594430" name="Rectangle 6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431" name="Line 6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432" name="Line 6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33" name="Line 6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3" name="Group 66"/>
          <p:cNvGrpSpPr>
            <a:grpSpLocks/>
          </p:cNvGrpSpPr>
          <p:nvPr/>
        </p:nvGrpSpPr>
        <p:grpSpPr bwMode="auto">
          <a:xfrm>
            <a:off x="6858000" y="2689746"/>
            <a:ext cx="533400" cy="1219200"/>
            <a:chOff x="1344" y="1056"/>
            <a:chExt cx="624" cy="768"/>
          </a:xfrm>
        </p:grpSpPr>
        <p:sp>
          <p:nvSpPr>
            <p:cNvPr id="1594435" name="Rectangle 6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436" name="Line 6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437" name="Line 6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38" name="Line 7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4" name="Group 71"/>
          <p:cNvGrpSpPr>
            <a:grpSpLocks/>
          </p:cNvGrpSpPr>
          <p:nvPr/>
        </p:nvGrpSpPr>
        <p:grpSpPr bwMode="auto">
          <a:xfrm>
            <a:off x="762000" y="4518546"/>
            <a:ext cx="533400" cy="1219200"/>
            <a:chOff x="1344" y="1056"/>
            <a:chExt cx="624" cy="768"/>
          </a:xfrm>
        </p:grpSpPr>
        <p:sp>
          <p:nvSpPr>
            <p:cNvPr id="1594440" name="Rectangle 7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441" name="Line 7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442" name="Line 7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43" name="Line 7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5" name="Group 76"/>
          <p:cNvGrpSpPr>
            <a:grpSpLocks/>
          </p:cNvGrpSpPr>
          <p:nvPr/>
        </p:nvGrpSpPr>
        <p:grpSpPr bwMode="auto">
          <a:xfrm>
            <a:off x="2819400" y="4518546"/>
            <a:ext cx="533400" cy="1219200"/>
            <a:chOff x="1344" y="1056"/>
            <a:chExt cx="624" cy="768"/>
          </a:xfrm>
        </p:grpSpPr>
        <p:sp>
          <p:nvSpPr>
            <p:cNvPr id="1594445" name="Rectangle 7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446" name="Line 7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447" name="Line 7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48" name="Line 8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6" name="Group 81"/>
          <p:cNvGrpSpPr>
            <a:grpSpLocks/>
          </p:cNvGrpSpPr>
          <p:nvPr/>
        </p:nvGrpSpPr>
        <p:grpSpPr bwMode="auto">
          <a:xfrm>
            <a:off x="4800600" y="4518546"/>
            <a:ext cx="533400" cy="1219200"/>
            <a:chOff x="1344" y="1056"/>
            <a:chExt cx="624" cy="768"/>
          </a:xfrm>
        </p:grpSpPr>
        <p:sp>
          <p:nvSpPr>
            <p:cNvPr id="1594450" name="Rectangle 8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451" name="Line 8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452" name="Line 8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53" name="Line 8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7" name="Group 86"/>
          <p:cNvGrpSpPr>
            <a:grpSpLocks/>
          </p:cNvGrpSpPr>
          <p:nvPr/>
        </p:nvGrpSpPr>
        <p:grpSpPr bwMode="auto">
          <a:xfrm>
            <a:off x="6858000" y="4518546"/>
            <a:ext cx="533400" cy="1219200"/>
            <a:chOff x="1344" y="1056"/>
            <a:chExt cx="624" cy="768"/>
          </a:xfrm>
        </p:grpSpPr>
        <p:sp>
          <p:nvSpPr>
            <p:cNvPr id="1594455" name="Rectangle 8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456" name="Line 8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457" name="Line 8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58" name="Line 9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4459" name="Rectangle 91"/>
          <p:cNvSpPr>
            <a:spLocks noGrp="1" noChangeArrowheads="1"/>
          </p:cNvSpPr>
          <p:nvPr>
            <p:ph type="body" idx="1"/>
          </p:nvPr>
        </p:nvSpPr>
        <p:spPr>
          <a:xfrm>
            <a:off x="533400" y="1202258"/>
            <a:ext cx="7848600" cy="768415"/>
          </a:xfrm>
          <a:noFill/>
          <a:ln/>
        </p:spPr>
        <p:txBody>
          <a:bodyPr>
            <a:normAutofit fontScale="77500" lnSpcReduction="20000"/>
          </a:bodyPr>
          <a:lstStyle/>
          <a:p>
            <a:r>
              <a:rPr lang="en-US" dirty="0"/>
              <a:t>Consider the main memory word reference string</a:t>
            </a:r>
          </a:p>
          <a:p>
            <a:pPr lvl="1" algn="ctr">
              <a:buFont typeface="Monotype Sorts" pitchFamily="2" charset="2"/>
              <a:buNone/>
            </a:pPr>
            <a:r>
              <a:rPr lang="en-US" dirty="0"/>
              <a:t>                          </a:t>
            </a:r>
            <a:r>
              <a:rPr lang="en-US" dirty="0">
                <a:solidFill>
                  <a:schemeClr val="bg1">
                    <a:lumMod val="50000"/>
                  </a:schemeClr>
                </a:solidFill>
              </a:rPr>
              <a:t>0</a:t>
            </a:r>
            <a:r>
              <a:rPr lang="en-US" dirty="0"/>
              <a:t>   </a:t>
            </a:r>
            <a:r>
              <a:rPr lang="en-US" u="sng" dirty="0"/>
              <a:t>1</a:t>
            </a:r>
            <a:r>
              <a:rPr lang="en-US" dirty="0"/>
              <a:t>   2   3   4   3   4   </a:t>
            </a:r>
            <a:r>
              <a:rPr lang="en-US" dirty="0" smtClean="0"/>
              <a:t>15</a:t>
            </a:r>
            <a:endParaRPr lang="en-US" dirty="0"/>
          </a:p>
        </p:txBody>
      </p:sp>
      <p:sp>
        <p:nvSpPr>
          <p:cNvPr id="1594460" name="Text Box 92"/>
          <p:cNvSpPr txBox="1">
            <a:spLocks noChangeArrowheads="1"/>
          </p:cNvSpPr>
          <p:nvPr/>
        </p:nvSpPr>
        <p:spPr bwMode="auto">
          <a:xfrm>
            <a:off x="457200" y="1583258"/>
            <a:ext cx="3429000" cy="581025"/>
          </a:xfrm>
          <a:prstGeom prst="rect">
            <a:avLst/>
          </a:prstGeom>
          <a:noFill/>
          <a:ln w="12700">
            <a:noFill/>
            <a:miter lim="800000"/>
            <a:headEnd/>
            <a:tailEnd/>
          </a:ln>
          <a:effectLst/>
        </p:spPr>
        <p:txBody>
          <a:bodyPr>
            <a:spAutoFit/>
          </a:bodyPr>
          <a:lstStyle/>
          <a:p>
            <a:r>
              <a:rPr lang="en-US" sz="1600">
                <a:solidFill>
                  <a:schemeClr val="tx1"/>
                </a:solidFill>
              </a:rPr>
              <a:t>Start with an empty cache - all blocks initially marked as not valid</a:t>
            </a:r>
          </a:p>
        </p:txBody>
      </p:sp>
      <p:sp>
        <p:nvSpPr>
          <p:cNvPr id="97" name="TextBox 96"/>
          <p:cNvSpPr txBox="1"/>
          <p:nvPr/>
        </p:nvSpPr>
        <p:spPr>
          <a:xfrm>
            <a:off x="1018042" y="3936101"/>
            <a:ext cx="649374" cy="369332"/>
          </a:xfrm>
          <a:prstGeom prst="rect">
            <a:avLst/>
          </a:prstGeom>
          <a:noFill/>
        </p:spPr>
        <p:txBody>
          <a:bodyPr wrap="none" rtlCol="0">
            <a:spAutoFit/>
          </a:bodyPr>
          <a:lstStyle/>
          <a:p>
            <a:r>
              <a:rPr lang="en-US" dirty="0" smtClean="0"/>
              <a:t>Time</a:t>
            </a:r>
            <a:endParaRPr lang="en-US" dirty="0"/>
          </a:p>
        </p:txBody>
      </p:sp>
      <p:cxnSp>
        <p:nvCxnSpPr>
          <p:cNvPr id="98" name="Straight Arrow Connector 97"/>
          <p:cNvCxnSpPr>
            <a:stCxn id="97" idx="3"/>
          </p:cNvCxnSpPr>
          <p:nvPr/>
        </p:nvCxnSpPr>
        <p:spPr>
          <a:xfrm flipV="1">
            <a:off x="1667416" y="4093545"/>
            <a:ext cx="2425738" cy="272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9" name="TextBox 98"/>
          <p:cNvSpPr txBox="1"/>
          <p:nvPr/>
        </p:nvSpPr>
        <p:spPr>
          <a:xfrm>
            <a:off x="981527" y="5862371"/>
            <a:ext cx="649374" cy="369332"/>
          </a:xfrm>
          <a:prstGeom prst="rect">
            <a:avLst/>
          </a:prstGeom>
          <a:noFill/>
        </p:spPr>
        <p:txBody>
          <a:bodyPr wrap="none" rtlCol="0">
            <a:spAutoFit/>
          </a:bodyPr>
          <a:lstStyle/>
          <a:p>
            <a:r>
              <a:rPr lang="en-US" dirty="0" smtClean="0"/>
              <a:t>Time</a:t>
            </a:r>
            <a:endParaRPr lang="en-US" dirty="0"/>
          </a:p>
        </p:txBody>
      </p:sp>
      <p:cxnSp>
        <p:nvCxnSpPr>
          <p:cNvPr id="100" name="Straight Arrow Connector 99"/>
          <p:cNvCxnSpPr>
            <a:stCxn id="99" idx="3"/>
          </p:cNvCxnSpPr>
          <p:nvPr/>
        </p:nvCxnSpPr>
        <p:spPr>
          <a:xfrm flipV="1">
            <a:off x="1630901" y="6019815"/>
            <a:ext cx="2425738" cy="272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1" name="Text Box 92"/>
          <p:cNvSpPr txBox="1">
            <a:spLocks noChangeArrowheads="1"/>
          </p:cNvSpPr>
          <p:nvPr/>
        </p:nvSpPr>
        <p:spPr bwMode="auto">
          <a:xfrm>
            <a:off x="822325" y="2655879"/>
            <a:ext cx="1479550" cy="366712"/>
          </a:xfrm>
          <a:prstGeom prst="rect">
            <a:avLst/>
          </a:prstGeom>
          <a:noFill/>
          <a:ln w="12700">
            <a:noFill/>
            <a:miter lim="800000"/>
            <a:headEnd/>
            <a:tailEnd/>
          </a:ln>
          <a:effectLst/>
        </p:spPr>
        <p:txBody>
          <a:bodyPr wrap="none">
            <a:spAutoFit/>
          </a:bodyPr>
          <a:lstStyle/>
          <a:p>
            <a:r>
              <a:rPr lang="en-US" dirty="0">
                <a:solidFill>
                  <a:schemeClr val="tx1"/>
                </a:solidFill>
              </a:rPr>
              <a:t>00    Mem(0)</a:t>
            </a:r>
          </a:p>
        </p:txBody>
      </p:sp>
      <p:sp>
        <p:nvSpPr>
          <p:cNvPr id="102" name="Text Box 96"/>
          <p:cNvSpPr txBox="1">
            <a:spLocks noChangeArrowheads="1"/>
          </p:cNvSpPr>
          <p:nvPr/>
        </p:nvSpPr>
        <p:spPr bwMode="auto">
          <a:xfrm>
            <a:off x="1584325" y="2252125"/>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103" name="Text Box 92"/>
          <p:cNvSpPr txBox="1">
            <a:spLocks noChangeArrowheads="1"/>
          </p:cNvSpPr>
          <p:nvPr/>
        </p:nvSpPr>
        <p:spPr bwMode="auto">
          <a:xfrm>
            <a:off x="2821892" y="2671828"/>
            <a:ext cx="1479550" cy="366712"/>
          </a:xfrm>
          <a:prstGeom prst="rect">
            <a:avLst/>
          </a:prstGeom>
          <a:noFill/>
          <a:ln w="12700">
            <a:noFill/>
            <a:miter lim="800000"/>
            <a:headEnd/>
            <a:tailEnd/>
          </a:ln>
          <a:effectLst/>
        </p:spPr>
        <p:txBody>
          <a:bodyPr wrap="none">
            <a:spAutoFit/>
          </a:bodyPr>
          <a:lstStyle/>
          <a:p>
            <a:r>
              <a:rPr lang="en-US" dirty="0">
                <a:solidFill>
                  <a:schemeClr val="tx1"/>
                </a:solidFill>
              </a:rPr>
              <a:t>00    Mem(0)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utoUpdateAnimBg="0"/>
      <p:bldP spid="102" grpId="0" autoUpdateAnimBg="0"/>
      <p:bldP spid="10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418" name="Rectangle 2"/>
          <p:cNvSpPr>
            <a:spLocks noGrp="1" noChangeArrowheads="1"/>
          </p:cNvSpPr>
          <p:nvPr>
            <p:ph type="title"/>
          </p:nvPr>
        </p:nvSpPr>
        <p:spPr>
          <a:xfrm>
            <a:off x="395536" y="0"/>
            <a:ext cx="8229600" cy="1143000"/>
          </a:xfrm>
        </p:spPr>
        <p:txBody>
          <a:bodyPr>
            <a:normAutofit/>
          </a:bodyPr>
          <a:lstStyle/>
          <a:p>
            <a:pPr algn="l"/>
            <a:r>
              <a:rPr lang="en-US" sz="3200" dirty="0"/>
              <a:t>Direct Mapped Cache</a:t>
            </a:r>
          </a:p>
        </p:txBody>
      </p:sp>
      <p:grpSp>
        <p:nvGrpSpPr>
          <p:cNvPr id="2" name="Group 3"/>
          <p:cNvGrpSpPr>
            <a:grpSpLocks/>
          </p:cNvGrpSpPr>
          <p:nvPr/>
        </p:nvGrpSpPr>
        <p:grpSpPr bwMode="auto">
          <a:xfrm>
            <a:off x="1295400" y="2672813"/>
            <a:ext cx="990600" cy="1219200"/>
            <a:chOff x="1344" y="1056"/>
            <a:chExt cx="624" cy="768"/>
          </a:xfrm>
        </p:grpSpPr>
        <p:sp>
          <p:nvSpPr>
            <p:cNvPr id="1596420"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21"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22"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23"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3" name="Group 8"/>
          <p:cNvGrpSpPr>
            <a:grpSpLocks/>
          </p:cNvGrpSpPr>
          <p:nvPr/>
        </p:nvGrpSpPr>
        <p:grpSpPr bwMode="auto">
          <a:xfrm>
            <a:off x="3276600" y="2672813"/>
            <a:ext cx="990600" cy="1219200"/>
            <a:chOff x="1344" y="1056"/>
            <a:chExt cx="624" cy="768"/>
          </a:xfrm>
        </p:grpSpPr>
        <p:sp>
          <p:nvSpPr>
            <p:cNvPr id="1596425" name="Rectangle 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26" name="Line 1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27" name="Line 1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28" name="Line 1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4" name="Group 13"/>
          <p:cNvGrpSpPr>
            <a:grpSpLocks/>
          </p:cNvGrpSpPr>
          <p:nvPr/>
        </p:nvGrpSpPr>
        <p:grpSpPr bwMode="auto">
          <a:xfrm>
            <a:off x="5334000" y="2672813"/>
            <a:ext cx="990600" cy="1219200"/>
            <a:chOff x="1344" y="1056"/>
            <a:chExt cx="624" cy="768"/>
          </a:xfrm>
        </p:grpSpPr>
        <p:sp>
          <p:nvSpPr>
            <p:cNvPr id="1596430" name="Rectangle 1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31" name="Line 1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32" name="Line 1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33" name="Line 1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5" name="Group 18"/>
          <p:cNvGrpSpPr>
            <a:grpSpLocks/>
          </p:cNvGrpSpPr>
          <p:nvPr/>
        </p:nvGrpSpPr>
        <p:grpSpPr bwMode="auto">
          <a:xfrm>
            <a:off x="7391400" y="2672813"/>
            <a:ext cx="990600" cy="1219200"/>
            <a:chOff x="1344" y="1056"/>
            <a:chExt cx="624" cy="768"/>
          </a:xfrm>
        </p:grpSpPr>
        <p:sp>
          <p:nvSpPr>
            <p:cNvPr id="1596435" name="Rectangle 1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36" name="Line 2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37" name="Line 2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38" name="Line 2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6" name="Group 23"/>
          <p:cNvGrpSpPr>
            <a:grpSpLocks/>
          </p:cNvGrpSpPr>
          <p:nvPr/>
        </p:nvGrpSpPr>
        <p:grpSpPr bwMode="auto">
          <a:xfrm>
            <a:off x="7391400" y="4501613"/>
            <a:ext cx="990600" cy="1219200"/>
            <a:chOff x="1344" y="1056"/>
            <a:chExt cx="624" cy="768"/>
          </a:xfrm>
        </p:grpSpPr>
        <p:sp>
          <p:nvSpPr>
            <p:cNvPr id="1596440" name="Rectangle 2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41" name="Line 2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42" name="Line 2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43" name="Line 2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7" name="Group 28"/>
          <p:cNvGrpSpPr>
            <a:grpSpLocks/>
          </p:cNvGrpSpPr>
          <p:nvPr/>
        </p:nvGrpSpPr>
        <p:grpSpPr bwMode="auto">
          <a:xfrm>
            <a:off x="5334000" y="4501613"/>
            <a:ext cx="990600" cy="1219200"/>
            <a:chOff x="1344" y="1056"/>
            <a:chExt cx="624" cy="768"/>
          </a:xfrm>
        </p:grpSpPr>
        <p:sp>
          <p:nvSpPr>
            <p:cNvPr id="1596445" name="Rectangle 2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46" name="Line 3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47" name="Line 3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48" name="Line 3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8" name="Group 33"/>
          <p:cNvGrpSpPr>
            <a:grpSpLocks/>
          </p:cNvGrpSpPr>
          <p:nvPr/>
        </p:nvGrpSpPr>
        <p:grpSpPr bwMode="auto">
          <a:xfrm>
            <a:off x="3352800" y="4501613"/>
            <a:ext cx="990600" cy="1219200"/>
            <a:chOff x="1344" y="1056"/>
            <a:chExt cx="624" cy="768"/>
          </a:xfrm>
        </p:grpSpPr>
        <p:sp>
          <p:nvSpPr>
            <p:cNvPr id="1596450" name="Rectangle 3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51" name="Line 3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52" name="Line 3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53" name="Line 3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9" name="Group 38"/>
          <p:cNvGrpSpPr>
            <a:grpSpLocks/>
          </p:cNvGrpSpPr>
          <p:nvPr/>
        </p:nvGrpSpPr>
        <p:grpSpPr bwMode="auto">
          <a:xfrm>
            <a:off x="1295400" y="4501613"/>
            <a:ext cx="990600" cy="1219200"/>
            <a:chOff x="1344" y="1056"/>
            <a:chExt cx="624" cy="768"/>
          </a:xfrm>
        </p:grpSpPr>
        <p:sp>
          <p:nvSpPr>
            <p:cNvPr id="1596455" name="Rectangle 3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56" name="Line 4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57" name="Line 4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58" name="Line 4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6459" name="Text Box 43"/>
          <p:cNvSpPr txBox="1">
            <a:spLocks noChangeArrowheads="1"/>
          </p:cNvSpPr>
          <p:nvPr/>
        </p:nvSpPr>
        <p:spPr bwMode="auto">
          <a:xfrm>
            <a:off x="1355725" y="2252125"/>
            <a:ext cx="311150" cy="366713"/>
          </a:xfrm>
          <a:prstGeom prst="rect">
            <a:avLst/>
          </a:prstGeom>
          <a:noFill/>
          <a:ln w="12700">
            <a:noFill/>
            <a:miter lim="800000"/>
            <a:headEnd/>
            <a:tailEnd/>
          </a:ln>
          <a:effectLst/>
        </p:spPr>
        <p:txBody>
          <a:bodyPr wrap="none">
            <a:spAutoFit/>
          </a:bodyPr>
          <a:lstStyle/>
          <a:p>
            <a:r>
              <a:rPr lang="en-US" b="1">
                <a:solidFill>
                  <a:schemeClr val="tx1"/>
                </a:solidFill>
              </a:rPr>
              <a:t>0</a:t>
            </a:r>
          </a:p>
        </p:txBody>
      </p:sp>
      <p:sp>
        <p:nvSpPr>
          <p:cNvPr id="1596460" name="Text Box 44"/>
          <p:cNvSpPr txBox="1">
            <a:spLocks noChangeArrowheads="1"/>
          </p:cNvSpPr>
          <p:nvPr/>
        </p:nvSpPr>
        <p:spPr bwMode="auto">
          <a:xfrm>
            <a:off x="3260725" y="2252125"/>
            <a:ext cx="311150" cy="366713"/>
          </a:xfrm>
          <a:prstGeom prst="rect">
            <a:avLst/>
          </a:prstGeom>
          <a:noFill/>
          <a:ln w="12700">
            <a:noFill/>
            <a:miter lim="800000"/>
            <a:headEnd/>
            <a:tailEnd/>
          </a:ln>
          <a:effectLst/>
        </p:spPr>
        <p:txBody>
          <a:bodyPr wrap="none">
            <a:spAutoFit/>
          </a:bodyPr>
          <a:lstStyle/>
          <a:p>
            <a:r>
              <a:rPr lang="en-US" b="1">
                <a:solidFill>
                  <a:schemeClr val="tx1"/>
                </a:solidFill>
              </a:rPr>
              <a:t>1</a:t>
            </a:r>
          </a:p>
        </p:txBody>
      </p:sp>
      <p:sp>
        <p:nvSpPr>
          <p:cNvPr id="1596461" name="Text Box 45"/>
          <p:cNvSpPr txBox="1">
            <a:spLocks noChangeArrowheads="1"/>
          </p:cNvSpPr>
          <p:nvPr/>
        </p:nvSpPr>
        <p:spPr bwMode="auto">
          <a:xfrm>
            <a:off x="5241925" y="2252125"/>
            <a:ext cx="311150" cy="366713"/>
          </a:xfrm>
          <a:prstGeom prst="rect">
            <a:avLst/>
          </a:prstGeom>
          <a:noFill/>
          <a:ln w="12700">
            <a:noFill/>
            <a:miter lim="800000"/>
            <a:headEnd/>
            <a:tailEnd/>
          </a:ln>
          <a:effectLst/>
        </p:spPr>
        <p:txBody>
          <a:bodyPr wrap="none">
            <a:spAutoFit/>
          </a:bodyPr>
          <a:lstStyle/>
          <a:p>
            <a:r>
              <a:rPr lang="en-US" b="1">
                <a:solidFill>
                  <a:schemeClr val="tx1"/>
                </a:solidFill>
              </a:rPr>
              <a:t>2</a:t>
            </a:r>
          </a:p>
        </p:txBody>
      </p:sp>
      <p:sp>
        <p:nvSpPr>
          <p:cNvPr id="1596462" name="Text Box 46"/>
          <p:cNvSpPr txBox="1">
            <a:spLocks noChangeArrowheads="1"/>
          </p:cNvSpPr>
          <p:nvPr/>
        </p:nvSpPr>
        <p:spPr bwMode="auto">
          <a:xfrm>
            <a:off x="7375525" y="2252125"/>
            <a:ext cx="311150" cy="366713"/>
          </a:xfrm>
          <a:prstGeom prst="rect">
            <a:avLst/>
          </a:prstGeom>
          <a:noFill/>
          <a:ln w="12700">
            <a:noFill/>
            <a:miter lim="800000"/>
            <a:headEnd/>
            <a:tailEnd/>
          </a:ln>
          <a:effectLst/>
        </p:spPr>
        <p:txBody>
          <a:bodyPr wrap="none">
            <a:spAutoFit/>
          </a:bodyPr>
          <a:lstStyle/>
          <a:p>
            <a:r>
              <a:rPr lang="en-US" b="1">
                <a:solidFill>
                  <a:schemeClr val="tx1"/>
                </a:solidFill>
              </a:rPr>
              <a:t>3</a:t>
            </a:r>
          </a:p>
        </p:txBody>
      </p:sp>
      <p:sp>
        <p:nvSpPr>
          <p:cNvPr id="1596463" name="Text Box 47"/>
          <p:cNvSpPr txBox="1">
            <a:spLocks noChangeArrowheads="1"/>
          </p:cNvSpPr>
          <p:nvPr/>
        </p:nvSpPr>
        <p:spPr bwMode="auto">
          <a:xfrm>
            <a:off x="1219200" y="4103680"/>
            <a:ext cx="311150" cy="366712"/>
          </a:xfrm>
          <a:prstGeom prst="rect">
            <a:avLst/>
          </a:prstGeom>
          <a:noFill/>
          <a:ln w="12700">
            <a:noFill/>
            <a:miter lim="800000"/>
            <a:headEnd/>
            <a:tailEnd/>
          </a:ln>
          <a:effectLst/>
        </p:spPr>
        <p:txBody>
          <a:bodyPr wrap="none">
            <a:spAutoFit/>
          </a:bodyPr>
          <a:lstStyle/>
          <a:p>
            <a:r>
              <a:rPr lang="en-US" b="1" dirty="0">
                <a:solidFill>
                  <a:schemeClr val="tx1"/>
                </a:solidFill>
              </a:rPr>
              <a:t>4</a:t>
            </a:r>
          </a:p>
        </p:txBody>
      </p:sp>
      <p:sp>
        <p:nvSpPr>
          <p:cNvPr id="1596464" name="Text Box 48"/>
          <p:cNvSpPr txBox="1">
            <a:spLocks noChangeArrowheads="1"/>
          </p:cNvSpPr>
          <p:nvPr/>
        </p:nvSpPr>
        <p:spPr bwMode="auto">
          <a:xfrm>
            <a:off x="3260725" y="4080925"/>
            <a:ext cx="311150" cy="366713"/>
          </a:xfrm>
          <a:prstGeom prst="rect">
            <a:avLst/>
          </a:prstGeom>
          <a:noFill/>
          <a:ln w="12700">
            <a:noFill/>
            <a:miter lim="800000"/>
            <a:headEnd/>
            <a:tailEnd/>
          </a:ln>
          <a:effectLst/>
        </p:spPr>
        <p:txBody>
          <a:bodyPr wrap="none">
            <a:spAutoFit/>
          </a:bodyPr>
          <a:lstStyle/>
          <a:p>
            <a:r>
              <a:rPr lang="en-US" b="1">
                <a:solidFill>
                  <a:schemeClr val="tx1"/>
                </a:solidFill>
              </a:rPr>
              <a:t>3</a:t>
            </a:r>
          </a:p>
        </p:txBody>
      </p:sp>
      <p:sp>
        <p:nvSpPr>
          <p:cNvPr id="1596465" name="Text Box 49"/>
          <p:cNvSpPr txBox="1">
            <a:spLocks noChangeArrowheads="1"/>
          </p:cNvSpPr>
          <p:nvPr/>
        </p:nvSpPr>
        <p:spPr bwMode="auto">
          <a:xfrm>
            <a:off x="5318125" y="4080925"/>
            <a:ext cx="311150" cy="366713"/>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596466" name="Text Box 50"/>
          <p:cNvSpPr txBox="1">
            <a:spLocks noChangeArrowheads="1"/>
          </p:cNvSpPr>
          <p:nvPr/>
        </p:nvSpPr>
        <p:spPr bwMode="auto">
          <a:xfrm>
            <a:off x="7299325" y="4080925"/>
            <a:ext cx="438150" cy="366713"/>
          </a:xfrm>
          <a:prstGeom prst="rect">
            <a:avLst/>
          </a:prstGeom>
          <a:noFill/>
          <a:ln w="12700">
            <a:noFill/>
            <a:miter lim="800000"/>
            <a:headEnd/>
            <a:tailEnd/>
          </a:ln>
          <a:effectLst/>
        </p:spPr>
        <p:txBody>
          <a:bodyPr wrap="none">
            <a:spAutoFit/>
          </a:bodyPr>
          <a:lstStyle/>
          <a:p>
            <a:r>
              <a:rPr lang="en-US" b="1">
                <a:solidFill>
                  <a:schemeClr val="tx1"/>
                </a:solidFill>
              </a:rPr>
              <a:t>15</a:t>
            </a:r>
          </a:p>
        </p:txBody>
      </p:sp>
      <p:grpSp>
        <p:nvGrpSpPr>
          <p:cNvPr id="10" name="Group 51"/>
          <p:cNvGrpSpPr>
            <a:grpSpLocks/>
          </p:cNvGrpSpPr>
          <p:nvPr/>
        </p:nvGrpSpPr>
        <p:grpSpPr bwMode="auto">
          <a:xfrm>
            <a:off x="762000" y="2672813"/>
            <a:ext cx="533400" cy="1219200"/>
            <a:chOff x="1344" y="1056"/>
            <a:chExt cx="624" cy="768"/>
          </a:xfrm>
        </p:grpSpPr>
        <p:sp>
          <p:nvSpPr>
            <p:cNvPr id="1596468" name="Rectangle 5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69" name="Line 5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70" name="Line 5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71" name="Line 5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1" name="Group 56"/>
          <p:cNvGrpSpPr>
            <a:grpSpLocks/>
          </p:cNvGrpSpPr>
          <p:nvPr/>
        </p:nvGrpSpPr>
        <p:grpSpPr bwMode="auto">
          <a:xfrm>
            <a:off x="2743200" y="2672813"/>
            <a:ext cx="533400" cy="1219200"/>
            <a:chOff x="1344" y="1056"/>
            <a:chExt cx="624" cy="768"/>
          </a:xfrm>
        </p:grpSpPr>
        <p:sp>
          <p:nvSpPr>
            <p:cNvPr id="1596473" name="Rectangle 5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74" name="Line 5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75" name="Line 5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76" name="Line 6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2" name="Group 61"/>
          <p:cNvGrpSpPr>
            <a:grpSpLocks/>
          </p:cNvGrpSpPr>
          <p:nvPr/>
        </p:nvGrpSpPr>
        <p:grpSpPr bwMode="auto">
          <a:xfrm>
            <a:off x="4800600" y="2672813"/>
            <a:ext cx="533400" cy="1219200"/>
            <a:chOff x="1344" y="1056"/>
            <a:chExt cx="624" cy="768"/>
          </a:xfrm>
        </p:grpSpPr>
        <p:sp>
          <p:nvSpPr>
            <p:cNvPr id="1596478" name="Rectangle 6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79" name="Line 6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80" name="Line 6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81" name="Line 6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3" name="Group 66"/>
          <p:cNvGrpSpPr>
            <a:grpSpLocks/>
          </p:cNvGrpSpPr>
          <p:nvPr/>
        </p:nvGrpSpPr>
        <p:grpSpPr bwMode="auto">
          <a:xfrm>
            <a:off x="6858000" y="2672813"/>
            <a:ext cx="533400" cy="1219200"/>
            <a:chOff x="1344" y="1056"/>
            <a:chExt cx="624" cy="768"/>
          </a:xfrm>
        </p:grpSpPr>
        <p:sp>
          <p:nvSpPr>
            <p:cNvPr id="1596483" name="Rectangle 6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84" name="Line 6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85" name="Line 6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86" name="Line 7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4" name="Group 71"/>
          <p:cNvGrpSpPr>
            <a:grpSpLocks/>
          </p:cNvGrpSpPr>
          <p:nvPr/>
        </p:nvGrpSpPr>
        <p:grpSpPr bwMode="auto">
          <a:xfrm>
            <a:off x="762000" y="4501613"/>
            <a:ext cx="533400" cy="1219200"/>
            <a:chOff x="1344" y="1056"/>
            <a:chExt cx="624" cy="768"/>
          </a:xfrm>
        </p:grpSpPr>
        <p:sp>
          <p:nvSpPr>
            <p:cNvPr id="1596488" name="Rectangle 7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89" name="Line 7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90" name="Line 7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91" name="Line 7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5" name="Group 76"/>
          <p:cNvGrpSpPr>
            <a:grpSpLocks/>
          </p:cNvGrpSpPr>
          <p:nvPr/>
        </p:nvGrpSpPr>
        <p:grpSpPr bwMode="auto">
          <a:xfrm>
            <a:off x="2819400" y="4501613"/>
            <a:ext cx="533400" cy="1219200"/>
            <a:chOff x="1344" y="1056"/>
            <a:chExt cx="624" cy="768"/>
          </a:xfrm>
        </p:grpSpPr>
        <p:sp>
          <p:nvSpPr>
            <p:cNvPr id="1596493" name="Rectangle 7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94" name="Line 7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95" name="Line 7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96" name="Line 8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6" name="Group 81"/>
          <p:cNvGrpSpPr>
            <a:grpSpLocks/>
          </p:cNvGrpSpPr>
          <p:nvPr/>
        </p:nvGrpSpPr>
        <p:grpSpPr bwMode="auto">
          <a:xfrm>
            <a:off x="4800600" y="4501613"/>
            <a:ext cx="533400" cy="1219200"/>
            <a:chOff x="1344" y="1056"/>
            <a:chExt cx="624" cy="768"/>
          </a:xfrm>
        </p:grpSpPr>
        <p:sp>
          <p:nvSpPr>
            <p:cNvPr id="1596498" name="Rectangle 8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99" name="Line 8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500" name="Line 8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501" name="Line 8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7" name="Group 86"/>
          <p:cNvGrpSpPr>
            <a:grpSpLocks/>
          </p:cNvGrpSpPr>
          <p:nvPr/>
        </p:nvGrpSpPr>
        <p:grpSpPr bwMode="auto">
          <a:xfrm>
            <a:off x="6858000" y="4501613"/>
            <a:ext cx="533400" cy="1219200"/>
            <a:chOff x="1344" y="1056"/>
            <a:chExt cx="624" cy="768"/>
          </a:xfrm>
        </p:grpSpPr>
        <p:sp>
          <p:nvSpPr>
            <p:cNvPr id="1596503" name="Rectangle 8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504" name="Line 8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505" name="Line 8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506" name="Line 9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6507" name="Rectangle 91"/>
          <p:cNvSpPr>
            <a:spLocks noGrp="1" noChangeArrowheads="1"/>
          </p:cNvSpPr>
          <p:nvPr>
            <p:ph type="body" idx="1"/>
          </p:nvPr>
        </p:nvSpPr>
        <p:spPr>
          <a:xfrm>
            <a:off x="533400" y="1185325"/>
            <a:ext cx="7848600" cy="812800"/>
          </a:xfrm>
          <a:noFill/>
          <a:ln/>
        </p:spPr>
        <p:txBody>
          <a:bodyPr>
            <a:normAutofit fontScale="85000" lnSpcReduction="20000"/>
          </a:bodyPr>
          <a:lstStyle/>
          <a:p>
            <a:r>
              <a:rPr lang="en-US"/>
              <a:t>Consider the main memory word reference string</a:t>
            </a:r>
          </a:p>
          <a:p>
            <a:pPr lvl="1" algn="ctr">
              <a:buFont typeface="Monotype Sorts" pitchFamily="2" charset="2"/>
              <a:buNone/>
            </a:pPr>
            <a:r>
              <a:rPr lang="en-US"/>
              <a:t>                       0   1   2   3   4   3   4   15</a:t>
            </a:r>
          </a:p>
        </p:txBody>
      </p:sp>
      <p:sp>
        <p:nvSpPr>
          <p:cNvPr id="1596508" name="Text Box 92"/>
          <p:cNvSpPr txBox="1">
            <a:spLocks noChangeArrowheads="1"/>
          </p:cNvSpPr>
          <p:nvPr/>
        </p:nvSpPr>
        <p:spPr bwMode="auto">
          <a:xfrm>
            <a:off x="822325" y="2655879"/>
            <a:ext cx="1479550" cy="366712"/>
          </a:xfrm>
          <a:prstGeom prst="rect">
            <a:avLst/>
          </a:prstGeom>
          <a:noFill/>
          <a:ln w="12700">
            <a:noFill/>
            <a:miter lim="800000"/>
            <a:headEnd/>
            <a:tailEnd/>
          </a:ln>
          <a:effectLst/>
        </p:spPr>
        <p:txBody>
          <a:bodyPr wrap="none">
            <a:spAutoFit/>
          </a:bodyPr>
          <a:lstStyle/>
          <a:p>
            <a:r>
              <a:rPr lang="en-US" dirty="0">
                <a:solidFill>
                  <a:schemeClr val="tx1"/>
                </a:solidFill>
              </a:rPr>
              <a:t>00    Mem(0)</a:t>
            </a:r>
          </a:p>
        </p:txBody>
      </p:sp>
      <p:sp>
        <p:nvSpPr>
          <p:cNvPr id="1596509" name="Text Box 93"/>
          <p:cNvSpPr txBox="1">
            <a:spLocks noChangeArrowheads="1"/>
          </p:cNvSpPr>
          <p:nvPr/>
        </p:nvSpPr>
        <p:spPr bwMode="auto">
          <a:xfrm>
            <a:off x="4860925" y="2599788"/>
            <a:ext cx="1479550" cy="723900"/>
          </a:xfrm>
          <a:prstGeom prst="rect">
            <a:avLst/>
          </a:prstGeom>
          <a:noFill/>
          <a:ln w="12700">
            <a:noFill/>
            <a:miter lim="800000"/>
            <a:headEnd/>
            <a:tailEnd/>
          </a:ln>
          <a:effectLst/>
        </p:spPr>
        <p:txBody>
          <a:bodyPr wrap="none">
            <a:spAutoFit/>
          </a:bodyPr>
          <a:lstStyle/>
          <a:p>
            <a:pPr>
              <a:lnSpc>
                <a:spcPct val="115000"/>
              </a:lnSpc>
            </a:pPr>
            <a:r>
              <a:rPr lang="en-US" dirty="0">
                <a:solidFill>
                  <a:schemeClr val="tx1"/>
                </a:solidFill>
              </a:rPr>
              <a:t>00    Mem(0)</a:t>
            </a:r>
          </a:p>
          <a:p>
            <a:pPr>
              <a:lnSpc>
                <a:spcPct val="115000"/>
              </a:lnSpc>
            </a:pPr>
            <a:r>
              <a:rPr lang="en-US" dirty="0">
                <a:solidFill>
                  <a:schemeClr val="tx1"/>
                </a:solidFill>
              </a:rPr>
              <a:t>00    Mem(1)</a:t>
            </a:r>
          </a:p>
        </p:txBody>
      </p:sp>
      <p:sp>
        <p:nvSpPr>
          <p:cNvPr id="1596510" name="Text Box 94"/>
          <p:cNvSpPr txBox="1">
            <a:spLocks noChangeArrowheads="1"/>
          </p:cNvSpPr>
          <p:nvPr/>
        </p:nvSpPr>
        <p:spPr bwMode="auto">
          <a:xfrm>
            <a:off x="2786594" y="2633125"/>
            <a:ext cx="1479550" cy="407988"/>
          </a:xfrm>
          <a:prstGeom prst="rect">
            <a:avLst/>
          </a:prstGeom>
          <a:noFill/>
          <a:ln w="12700">
            <a:noFill/>
            <a:miter lim="800000"/>
            <a:headEnd/>
            <a:tailEnd/>
          </a:ln>
          <a:effectLst/>
        </p:spPr>
        <p:txBody>
          <a:bodyPr wrap="none">
            <a:spAutoFit/>
          </a:bodyPr>
          <a:lstStyle/>
          <a:p>
            <a:pPr>
              <a:lnSpc>
                <a:spcPct val="115000"/>
              </a:lnSpc>
            </a:pPr>
            <a:r>
              <a:rPr lang="en-US" dirty="0">
                <a:solidFill>
                  <a:schemeClr val="tx1"/>
                </a:solidFill>
              </a:rPr>
              <a:t>00    Mem(0)</a:t>
            </a:r>
          </a:p>
        </p:txBody>
      </p:sp>
      <p:sp>
        <p:nvSpPr>
          <p:cNvPr id="1596511" name="Text Box 95"/>
          <p:cNvSpPr txBox="1">
            <a:spLocks noChangeArrowheads="1"/>
          </p:cNvSpPr>
          <p:nvPr/>
        </p:nvSpPr>
        <p:spPr bwMode="auto">
          <a:xfrm>
            <a:off x="6918325" y="2616191"/>
            <a:ext cx="1479550" cy="1039813"/>
          </a:xfrm>
          <a:prstGeom prst="rect">
            <a:avLst/>
          </a:prstGeom>
          <a:noFill/>
          <a:ln w="12700">
            <a:noFill/>
            <a:miter lim="800000"/>
            <a:headEnd/>
            <a:tailEnd/>
          </a:ln>
          <a:effectLst/>
        </p:spPr>
        <p:txBody>
          <a:bodyPr wrap="none">
            <a:spAutoFit/>
          </a:bodyPr>
          <a:lstStyle/>
          <a:p>
            <a:pPr>
              <a:lnSpc>
                <a:spcPct val="115000"/>
              </a:lnSpc>
            </a:pPr>
            <a:r>
              <a:rPr lang="en-US" dirty="0">
                <a:solidFill>
                  <a:schemeClr val="tx1"/>
                </a:solidFill>
              </a:rPr>
              <a:t>00    Mem(0)</a:t>
            </a:r>
          </a:p>
          <a:p>
            <a:pPr>
              <a:lnSpc>
                <a:spcPct val="115000"/>
              </a:lnSpc>
            </a:pPr>
            <a:r>
              <a:rPr lang="en-US" dirty="0">
                <a:solidFill>
                  <a:schemeClr val="tx1"/>
                </a:solidFill>
              </a:rPr>
              <a:t>00    Mem(1)</a:t>
            </a:r>
          </a:p>
          <a:p>
            <a:pPr>
              <a:lnSpc>
                <a:spcPct val="115000"/>
              </a:lnSpc>
            </a:pPr>
            <a:r>
              <a:rPr lang="en-US" dirty="0">
                <a:solidFill>
                  <a:schemeClr val="tx1"/>
                </a:solidFill>
              </a:rPr>
              <a:t>00    Mem(2)</a:t>
            </a:r>
          </a:p>
        </p:txBody>
      </p:sp>
      <p:sp>
        <p:nvSpPr>
          <p:cNvPr id="1596512" name="Text Box 96"/>
          <p:cNvSpPr txBox="1">
            <a:spLocks noChangeArrowheads="1"/>
          </p:cNvSpPr>
          <p:nvPr/>
        </p:nvSpPr>
        <p:spPr bwMode="auto">
          <a:xfrm>
            <a:off x="1584325" y="2252125"/>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1596513" name="Text Box 97"/>
          <p:cNvSpPr txBox="1">
            <a:spLocks noChangeArrowheads="1"/>
          </p:cNvSpPr>
          <p:nvPr/>
        </p:nvSpPr>
        <p:spPr bwMode="auto">
          <a:xfrm>
            <a:off x="3489325" y="2252125"/>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1596514" name="Text Box 98"/>
          <p:cNvSpPr txBox="1">
            <a:spLocks noChangeArrowheads="1"/>
          </p:cNvSpPr>
          <p:nvPr/>
        </p:nvSpPr>
        <p:spPr bwMode="auto">
          <a:xfrm>
            <a:off x="5546725" y="2252125"/>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1596515" name="Text Box 99"/>
          <p:cNvSpPr txBox="1">
            <a:spLocks noChangeArrowheads="1"/>
          </p:cNvSpPr>
          <p:nvPr/>
        </p:nvSpPr>
        <p:spPr bwMode="auto">
          <a:xfrm>
            <a:off x="7680325" y="2252125"/>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1596516" name="Text Box 100"/>
          <p:cNvSpPr txBox="1">
            <a:spLocks noChangeArrowheads="1"/>
          </p:cNvSpPr>
          <p:nvPr/>
        </p:nvSpPr>
        <p:spPr bwMode="auto">
          <a:xfrm>
            <a:off x="1431925" y="4080925"/>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1596517" name="Text Box 101"/>
          <p:cNvSpPr txBox="1">
            <a:spLocks noChangeArrowheads="1"/>
          </p:cNvSpPr>
          <p:nvPr/>
        </p:nvSpPr>
        <p:spPr bwMode="auto">
          <a:xfrm>
            <a:off x="7680325" y="4080925"/>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1596518" name="Text Box 102"/>
          <p:cNvSpPr txBox="1">
            <a:spLocks noChangeArrowheads="1"/>
          </p:cNvSpPr>
          <p:nvPr/>
        </p:nvSpPr>
        <p:spPr bwMode="auto">
          <a:xfrm>
            <a:off x="3489325" y="4080925"/>
            <a:ext cx="441146" cy="369332"/>
          </a:xfrm>
          <a:prstGeom prst="rect">
            <a:avLst/>
          </a:prstGeom>
          <a:noFill/>
          <a:ln w="12700">
            <a:noFill/>
            <a:miter lim="800000"/>
            <a:headEnd/>
            <a:tailEnd/>
          </a:ln>
          <a:effectLst/>
        </p:spPr>
        <p:txBody>
          <a:bodyPr wrap="none">
            <a:spAutoFit/>
          </a:bodyPr>
          <a:lstStyle/>
          <a:p>
            <a:r>
              <a:rPr lang="en-US" dirty="0">
                <a:solidFill>
                  <a:srgbClr val="FF0000"/>
                </a:solidFill>
              </a:rPr>
              <a:t>hit</a:t>
            </a:r>
          </a:p>
        </p:txBody>
      </p:sp>
      <p:sp>
        <p:nvSpPr>
          <p:cNvPr id="1596519" name="Text Box 103"/>
          <p:cNvSpPr txBox="1">
            <a:spLocks noChangeArrowheads="1"/>
          </p:cNvSpPr>
          <p:nvPr/>
        </p:nvSpPr>
        <p:spPr bwMode="auto">
          <a:xfrm>
            <a:off x="5699125" y="4080925"/>
            <a:ext cx="441146" cy="369332"/>
          </a:xfrm>
          <a:prstGeom prst="rect">
            <a:avLst/>
          </a:prstGeom>
          <a:noFill/>
          <a:ln w="12700">
            <a:noFill/>
            <a:miter lim="800000"/>
            <a:headEnd/>
            <a:tailEnd/>
          </a:ln>
          <a:effectLst/>
        </p:spPr>
        <p:txBody>
          <a:bodyPr wrap="none">
            <a:spAutoFit/>
          </a:bodyPr>
          <a:lstStyle/>
          <a:p>
            <a:r>
              <a:rPr lang="en-US" dirty="0">
                <a:solidFill>
                  <a:srgbClr val="FF0000"/>
                </a:solidFill>
              </a:rPr>
              <a:t>hit</a:t>
            </a:r>
          </a:p>
        </p:txBody>
      </p:sp>
      <p:sp>
        <p:nvSpPr>
          <p:cNvPr id="1596520" name="Text Box 104"/>
          <p:cNvSpPr txBox="1">
            <a:spLocks noChangeArrowheads="1"/>
          </p:cNvSpPr>
          <p:nvPr/>
        </p:nvSpPr>
        <p:spPr bwMode="auto">
          <a:xfrm>
            <a:off x="822325" y="4461925"/>
            <a:ext cx="1479550" cy="1355725"/>
          </a:xfrm>
          <a:prstGeom prst="rect">
            <a:avLst/>
          </a:prstGeom>
          <a:noFill/>
          <a:ln w="12700">
            <a:noFill/>
            <a:miter lim="800000"/>
            <a:headEnd/>
            <a:tailEnd/>
          </a:ln>
          <a:effectLst/>
        </p:spPr>
        <p:txBody>
          <a:bodyPr wrap="none">
            <a:spAutoFit/>
          </a:bodyPr>
          <a:lstStyle/>
          <a:p>
            <a:pPr>
              <a:lnSpc>
                <a:spcPct val="115000"/>
              </a:lnSpc>
            </a:pPr>
            <a:r>
              <a:rPr lang="en-US">
                <a:solidFill>
                  <a:schemeClr val="tx1"/>
                </a:solidFill>
              </a:rPr>
              <a:t>00    Mem(0)</a:t>
            </a:r>
          </a:p>
          <a:p>
            <a:pPr>
              <a:lnSpc>
                <a:spcPct val="115000"/>
              </a:lnSpc>
            </a:pPr>
            <a:r>
              <a:rPr lang="en-US">
                <a:solidFill>
                  <a:schemeClr val="tx1"/>
                </a:solidFill>
              </a:rPr>
              <a:t>00    Mem(1)</a:t>
            </a:r>
          </a:p>
          <a:p>
            <a:pPr>
              <a:lnSpc>
                <a:spcPct val="115000"/>
              </a:lnSpc>
            </a:pPr>
            <a:r>
              <a:rPr lang="en-US">
                <a:solidFill>
                  <a:schemeClr val="tx1"/>
                </a:solidFill>
              </a:rPr>
              <a:t>00    Mem(2)</a:t>
            </a:r>
          </a:p>
          <a:p>
            <a:pPr>
              <a:lnSpc>
                <a:spcPct val="115000"/>
              </a:lnSpc>
            </a:pPr>
            <a:r>
              <a:rPr lang="en-US">
                <a:solidFill>
                  <a:schemeClr val="tx1"/>
                </a:solidFill>
              </a:rPr>
              <a:t>00    Mem(3)</a:t>
            </a:r>
          </a:p>
        </p:txBody>
      </p:sp>
      <p:sp>
        <p:nvSpPr>
          <p:cNvPr id="1596521" name="Text Box 105"/>
          <p:cNvSpPr txBox="1">
            <a:spLocks noChangeArrowheads="1"/>
          </p:cNvSpPr>
          <p:nvPr/>
        </p:nvSpPr>
        <p:spPr bwMode="auto">
          <a:xfrm>
            <a:off x="2879725" y="4461925"/>
            <a:ext cx="1479550" cy="1355725"/>
          </a:xfrm>
          <a:prstGeom prst="rect">
            <a:avLst/>
          </a:prstGeom>
          <a:noFill/>
          <a:ln w="12700">
            <a:noFill/>
            <a:miter lim="800000"/>
            <a:headEnd/>
            <a:tailEnd/>
          </a:ln>
          <a:effectLst/>
        </p:spPr>
        <p:txBody>
          <a:bodyPr wrap="none">
            <a:spAutoFit/>
          </a:bodyPr>
          <a:lstStyle/>
          <a:p>
            <a:pPr>
              <a:lnSpc>
                <a:spcPct val="115000"/>
              </a:lnSpc>
            </a:pPr>
            <a:r>
              <a:rPr lang="en-US">
                <a:solidFill>
                  <a:schemeClr val="tx1"/>
                </a:solidFill>
              </a:rPr>
              <a:t>01    Mem(4)</a:t>
            </a:r>
          </a:p>
          <a:p>
            <a:pPr>
              <a:lnSpc>
                <a:spcPct val="115000"/>
              </a:lnSpc>
            </a:pPr>
            <a:r>
              <a:rPr lang="en-US">
                <a:solidFill>
                  <a:schemeClr val="tx1"/>
                </a:solidFill>
              </a:rPr>
              <a:t>00    Mem(1)</a:t>
            </a:r>
          </a:p>
          <a:p>
            <a:pPr>
              <a:lnSpc>
                <a:spcPct val="115000"/>
              </a:lnSpc>
            </a:pPr>
            <a:r>
              <a:rPr lang="en-US">
                <a:solidFill>
                  <a:schemeClr val="tx1"/>
                </a:solidFill>
              </a:rPr>
              <a:t>00    Mem(2)</a:t>
            </a:r>
          </a:p>
          <a:p>
            <a:pPr>
              <a:lnSpc>
                <a:spcPct val="115000"/>
              </a:lnSpc>
            </a:pPr>
            <a:r>
              <a:rPr lang="en-US">
                <a:solidFill>
                  <a:schemeClr val="tx1"/>
                </a:solidFill>
              </a:rPr>
              <a:t>00    Mem(3)</a:t>
            </a:r>
          </a:p>
        </p:txBody>
      </p:sp>
      <p:sp>
        <p:nvSpPr>
          <p:cNvPr id="1596522" name="Text Box 106"/>
          <p:cNvSpPr txBox="1">
            <a:spLocks noChangeArrowheads="1"/>
          </p:cNvSpPr>
          <p:nvPr/>
        </p:nvSpPr>
        <p:spPr bwMode="auto">
          <a:xfrm>
            <a:off x="4860925" y="4461925"/>
            <a:ext cx="1479550" cy="1355725"/>
          </a:xfrm>
          <a:prstGeom prst="rect">
            <a:avLst/>
          </a:prstGeom>
          <a:noFill/>
          <a:ln w="12700">
            <a:noFill/>
            <a:miter lim="800000"/>
            <a:headEnd/>
            <a:tailEnd/>
          </a:ln>
          <a:effectLst/>
        </p:spPr>
        <p:txBody>
          <a:bodyPr wrap="none">
            <a:spAutoFit/>
          </a:bodyPr>
          <a:lstStyle/>
          <a:p>
            <a:pPr>
              <a:lnSpc>
                <a:spcPct val="115000"/>
              </a:lnSpc>
            </a:pPr>
            <a:r>
              <a:rPr lang="en-US">
                <a:solidFill>
                  <a:schemeClr val="tx1"/>
                </a:solidFill>
              </a:rPr>
              <a:t>01    Mem(4)</a:t>
            </a:r>
          </a:p>
          <a:p>
            <a:pPr>
              <a:lnSpc>
                <a:spcPct val="115000"/>
              </a:lnSpc>
            </a:pPr>
            <a:r>
              <a:rPr lang="en-US">
                <a:solidFill>
                  <a:schemeClr val="tx1"/>
                </a:solidFill>
              </a:rPr>
              <a:t>00    Mem(1)</a:t>
            </a:r>
          </a:p>
          <a:p>
            <a:pPr>
              <a:lnSpc>
                <a:spcPct val="115000"/>
              </a:lnSpc>
            </a:pPr>
            <a:r>
              <a:rPr lang="en-US">
                <a:solidFill>
                  <a:schemeClr val="tx1"/>
                </a:solidFill>
              </a:rPr>
              <a:t>00    Mem(2)</a:t>
            </a:r>
          </a:p>
          <a:p>
            <a:pPr>
              <a:lnSpc>
                <a:spcPct val="115000"/>
              </a:lnSpc>
            </a:pPr>
            <a:r>
              <a:rPr lang="en-US">
                <a:solidFill>
                  <a:schemeClr val="tx1"/>
                </a:solidFill>
              </a:rPr>
              <a:t>00    Mem(3)</a:t>
            </a:r>
          </a:p>
        </p:txBody>
      </p:sp>
      <p:sp>
        <p:nvSpPr>
          <p:cNvPr id="1596523" name="Text Box 107"/>
          <p:cNvSpPr txBox="1">
            <a:spLocks noChangeArrowheads="1"/>
          </p:cNvSpPr>
          <p:nvPr/>
        </p:nvSpPr>
        <p:spPr bwMode="auto">
          <a:xfrm>
            <a:off x="6918325" y="4461925"/>
            <a:ext cx="1479550" cy="1355725"/>
          </a:xfrm>
          <a:prstGeom prst="rect">
            <a:avLst/>
          </a:prstGeom>
          <a:noFill/>
          <a:ln w="12700">
            <a:noFill/>
            <a:miter lim="800000"/>
            <a:headEnd/>
            <a:tailEnd/>
          </a:ln>
          <a:effectLst/>
        </p:spPr>
        <p:txBody>
          <a:bodyPr wrap="none">
            <a:spAutoFit/>
          </a:bodyPr>
          <a:lstStyle/>
          <a:p>
            <a:pPr>
              <a:lnSpc>
                <a:spcPct val="115000"/>
              </a:lnSpc>
            </a:pPr>
            <a:r>
              <a:rPr lang="en-US">
                <a:solidFill>
                  <a:schemeClr val="tx1"/>
                </a:solidFill>
              </a:rPr>
              <a:t>01    Mem(4)</a:t>
            </a:r>
          </a:p>
          <a:p>
            <a:pPr>
              <a:lnSpc>
                <a:spcPct val="115000"/>
              </a:lnSpc>
            </a:pPr>
            <a:r>
              <a:rPr lang="en-US">
                <a:solidFill>
                  <a:schemeClr val="tx1"/>
                </a:solidFill>
              </a:rPr>
              <a:t>00    Mem(1)</a:t>
            </a:r>
          </a:p>
          <a:p>
            <a:pPr>
              <a:lnSpc>
                <a:spcPct val="115000"/>
              </a:lnSpc>
            </a:pPr>
            <a:r>
              <a:rPr lang="en-US">
                <a:solidFill>
                  <a:schemeClr val="tx1"/>
                </a:solidFill>
              </a:rPr>
              <a:t>00    Mem(2)</a:t>
            </a:r>
          </a:p>
          <a:p>
            <a:pPr>
              <a:lnSpc>
                <a:spcPct val="115000"/>
              </a:lnSpc>
            </a:pPr>
            <a:r>
              <a:rPr lang="en-US">
                <a:solidFill>
                  <a:schemeClr val="tx1"/>
                </a:solidFill>
              </a:rPr>
              <a:t>00    Mem(3)</a:t>
            </a:r>
          </a:p>
        </p:txBody>
      </p:sp>
      <p:grpSp>
        <p:nvGrpSpPr>
          <p:cNvPr id="18" name="Group 108"/>
          <p:cNvGrpSpPr>
            <a:grpSpLocks/>
          </p:cNvGrpSpPr>
          <p:nvPr/>
        </p:nvGrpSpPr>
        <p:grpSpPr bwMode="auto">
          <a:xfrm>
            <a:off x="441325" y="4309537"/>
            <a:ext cx="1835150" cy="500064"/>
            <a:chOff x="278" y="2567"/>
            <a:chExt cx="1156" cy="315"/>
          </a:xfrm>
        </p:grpSpPr>
        <p:sp>
          <p:nvSpPr>
            <p:cNvPr id="1596525" name="Line 109"/>
            <p:cNvSpPr>
              <a:spLocks noChangeShapeType="1"/>
            </p:cNvSpPr>
            <p:nvPr/>
          </p:nvSpPr>
          <p:spPr bwMode="auto">
            <a:xfrm>
              <a:off x="518" y="2711"/>
              <a:ext cx="240" cy="144"/>
            </a:xfrm>
            <a:prstGeom prst="line">
              <a:avLst/>
            </a:prstGeom>
            <a:noFill/>
            <a:ln w="28575">
              <a:solidFill>
                <a:schemeClr val="accent1"/>
              </a:solidFill>
              <a:round/>
              <a:headEnd/>
              <a:tailEnd/>
            </a:ln>
            <a:effectLst/>
          </p:spPr>
          <p:txBody>
            <a:bodyPr/>
            <a:lstStyle/>
            <a:p>
              <a:endParaRPr lang="en-US"/>
            </a:p>
          </p:txBody>
        </p:sp>
        <p:sp>
          <p:nvSpPr>
            <p:cNvPr id="1596526" name="Line 110"/>
            <p:cNvSpPr>
              <a:spLocks noChangeShapeType="1"/>
            </p:cNvSpPr>
            <p:nvPr/>
          </p:nvSpPr>
          <p:spPr bwMode="auto">
            <a:xfrm>
              <a:off x="1190" y="2738"/>
              <a:ext cx="240" cy="144"/>
            </a:xfrm>
            <a:prstGeom prst="line">
              <a:avLst/>
            </a:prstGeom>
            <a:noFill/>
            <a:ln w="28575">
              <a:solidFill>
                <a:schemeClr val="accent1"/>
              </a:solidFill>
              <a:round/>
              <a:headEnd/>
              <a:tailEnd/>
            </a:ln>
            <a:effectLst/>
          </p:spPr>
          <p:txBody>
            <a:bodyPr/>
            <a:lstStyle/>
            <a:p>
              <a:endParaRPr lang="en-US"/>
            </a:p>
          </p:txBody>
        </p:sp>
        <p:sp>
          <p:nvSpPr>
            <p:cNvPr id="1596527" name="Text Box 111"/>
            <p:cNvSpPr txBox="1">
              <a:spLocks noChangeArrowheads="1"/>
            </p:cNvSpPr>
            <p:nvPr/>
          </p:nvSpPr>
          <p:spPr bwMode="auto">
            <a:xfrm>
              <a:off x="278" y="2567"/>
              <a:ext cx="276" cy="231"/>
            </a:xfrm>
            <a:prstGeom prst="rect">
              <a:avLst/>
            </a:prstGeom>
            <a:noFill/>
            <a:ln w="12700">
              <a:noFill/>
              <a:miter lim="800000"/>
              <a:headEnd/>
              <a:tailEnd/>
            </a:ln>
            <a:effectLst/>
          </p:spPr>
          <p:txBody>
            <a:bodyPr wrap="none">
              <a:spAutoFit/>
            </a:bodyPr>
            <a:lstStyle/>
            <a:p>
              <a:r>
                <a:rPr lang="en-US"/>
                <a:t>01</a:t>
              </a:r>
            </a:p>
          </p:txBody>
        </p:sp>
        <p:sp>
          <p:nvSpPr>
            <p:cNvPr id="1596528" name="Text Box 112"/>
            <p:cNvSpPr txBox="1">
              <a:spLocks noChangeArrowheads="1"/>
            </p:cNvSpPr>
            <p:nvPr/>
          </p:nvSpPr>
          <p:spPr bwMode="auto">
            <a:xfrm>
              <a:off x="1238" y="2567"/>
              <a:ext cx="196" cy="231"/>
            </a:xfrm>
            <a:prstGeom prst="rect">
              <a:avLst/>
            </a:prstGeom>
            <a:noFill/>
            <a:ln w="12700">
              <a:noFill/>
              <a:miter lim="800000"/>
              <a:headEnd/>
              <a:tailEnd/>
            </a:ln>
            <a:effectLst/>
          </p:spPr>
          <p:txBody>
            <a:bodyPr wrap="none">
              <a:spAutoFit/>
            </a:bodyPr>
            <a:lstStyle/>
            <a:p>
              <a:r>
                <a:rPr lang="en-US"/>
                <a:t>4</a:t>
              </a:r>
            </a:p>
          </p:txBody>
        </p:sp>
      </p:grpSp>
      <p:grpSp>
        <p:nvGrpSpPr>
          <p:cNvPr id="19" name="Group 113"/>
          <p:cNvGrpSpPr>
            <a:grpSpLocks/>
          </p:cNvGrpSpPr>
          <p:nvPr/>
        </p:nvGrpSpPr>
        <p:grpSpPr bwMode="auto">
          <a:xfrm>
            <a:off x="6477000" y="5506500"/>
            <a:ext cx="2266950" cy="442913"/>
            <a:chOff x="4118" y="3095"/>
            <a:chExt cx="1428" cy="279"/>
          </a:xfrm>
        </p:grpSpPr>
        <p:sp>
          <p:nvSpPr>
            <p:cNvPr id="1596530" name="Line 114"/>
            <p:cNvSpPr>
              <a:spLocks noChangeShapeType="1"/>
            </p:cNvSpPr>
            <p:nvPr/>
          </p:nvSpPr>
          <p:spPr bwMode="auto">
            <a:xfrm>
              <a:off x="4422" y="3095"/>
              <a:ext cx="240" cy="144"/>
            </a:xfrm>
            <a:prstGeom prst="line">
              <a:avLst/>
            </a:prstGeom>
            <a:noFill/>
            <a:ln w="28575">
              <a:solidFill>
                <a:schemeClr val="accent1"/>
              </a:solidFill>
              <a:round/>
              <a:headEnd/>
              <a:tailEnd/>
            </a:ln>
            <a:effectLst/>
          </p:spPr>
          <p:txBody>
            <a:bodyPr/>
            <a:lstStyle/>
            <a:p>
              <a:endParaRPr lang="en-US"/>
            </a:p>
          </p:txBody>
        </p:sp>
        <p:sp>
          <p:nvSpPr>
            <p:cNvPr id="1596531" name="Line 115"/>
            <p:cNvSpPr>
              <a:spLocks noChangeShapeType="1"/>
            </p:cNvSpPr>
            <p:nvPr/>
          </p:nvSpPr>
          <p:spPr bwMode="auto">
            <a:xfrm>
              <a:off x="5030" y="3122"/>
              <a:ext cx="240" cy="144"/>
            </a:xfrm>
            <a:prstGeom prst="line">
              <a:avLst/>
            </a:prstGeom>
            <a:noFill/>
            <a:ln w="28575">
              <a:solidFill>
                <a:schemeClr val="accent1"/>
              </a:solidFill>
              <a:round/>
              <a:headEnd/>
              <a:tailEnd/>
            </a:ln>
            <a:effectLst/>
          </p:spPr>
          <p:txBody>
            <a:bodyPr/>
            <a:lstStyle/>
            <a:p>
              <a:endParaRPr lang="en-US"/>
            </a:p>
          </p:txBody>
        </p:sp>
        <p:sp>
          <p:nvSpPr>
            <p:cNvPr id="1596532" name="Text Box 116"/>
            <p:cNvSpPr txBox="1">
              <a:spLocks noChangeArrowheads="1"/>
            </p:cNvSpPr>
            <p:nvPr/>
          </p:nvSpPr>
          <p:spPr bwMode="auto">
            <a:xfrm>
              <a:off x="4118" y="3095"/>
              <a:ext cx="276" cy="231"/>
            </a:xfrm>
            <a:prstGeom prst="rect">
              <a:avLst/>
            </a:prstGeom>
            <a:noFill/>
            <a:ln w="12700">
              <a:noFill/>
              <a:miter lim="800000"/>
              <a:headEnd/>
              <a:tailEnd/>
            </a:ln>
            <a:effectLst/>
          </p:spPr>
          <p:txBody>
            <a:bodyPr wrap="none">
              <a:spAutoFit/>
            </a:bodyPr>
            <a:lstStyle/>
            <a:p>
              <a:r>
                <a:rPr lang="en-US"/>
                <a:t>11</a:t>
              </a:r>
            </a:p>
          </p:txBody>
        </p:sp>
        <p:sp>
          <p:nvSpPr>
            <p:cNvPr id="1596533" name="Text Box 117"/>
            <p:cNvSpPr txBox="1">
              <a:spLocks noChangeArrowheads="1"/>
            </p:cNvSpPr>
            <p:nvPr/>
          </p:nvSpPr>
          <p:spPr bwMode="auto">
            <a:xfrm>
              <a:off x="5270" y="3143"/>
              <a:ext cx="276" cy="231"/>
            </a:xfrm>
            <a:prstGeom prst="rect">
              <a:avLst/>
            </a:prstGeom>
            <a:noFill/>
            <a:ln w="12700">
              <a:noFill/>
              <a:miter lim="800000"/>
              <a:headEnd/>
              <a:tailEnd/>
            </a:ln>
            <a:effectLst/>
          </p:spPr>
          <p:txBody>
            <a:bodyPr wrap="none">
              <a:spAutoFit/>
            </a:bodyPr>
            <a:lstStyle/>
            <a:p>
              <a:r>
                <a:rPr lang="en-US"/>
                <a:t>15</a:t>
              </a:r>
            </a:p>
          </p:txBody>
        </p:sp>
      </p:grpSp>
      <p:sp>
        <p:nvSpPr>
          <p:cNvPr id="1596535" name="Text Box 119"/>
          <p:cNvSpPr txBox="1">
            <a:spLocks noChangeArrowheads="1"/>
          </p:cNvSpPr>
          <p:nvPr/>
        </p:nvSpPr>
        <p:spPr bwMode="auto">
          <a:xfrm>
            <a:off x="2794002" y="2926811"/>
            <a:ext cx="1479550" cy="407987"/>
          </a:xfrm>
          <a:prstGeom prst="rect">
            <a:avLst/>
          </a:prstGeom>
          <a:noFill/>
          <a:ln w="12700">
            <a:noFill/>
            <a:miter lim="800000"/>
            <a:headEnd/>
            <a:tailEnd/>
          </a:ln>
          <a:effectLst/>
        </p:spPr>
        <p:txBody>
          <a:bodyPr wrap="none">
            <a:spAutoFit/>
          </a:bodyPr>
          <a:lstStyle/>
          <a:p>
            <a:pPr>
              <a:lnSpc>
                <a:spcPct val="115000"/>
              </a:lnSpc>
            </a:pPr>
            <a:r>
              <a:rPr lang="en-US" dirty="0">
                <a:solidFill>
                  <a:schemeClr val="tx1"/>
                </a:solidFill>
              </a:rPr>
              <a:t>00    Mem(1)</a:t>
            </a:r>
          </a:p>
        </p:txBody>
      </p:sp>
      <p:sp>
        <p:nvSpPr>
          <p:cNvPr id="1596536" name="Text Box 120"/>
          <p:cNvSpPr txBox="1">
            <a:spLocks noChangeArrowheads="1"/>
          </p:cNvSpPr>
          <p:nvPr/>
        </p:nvSpPr>
        <p:spPr bwMode="auto">
          <a:xfrm>
            <a:off x="4860925" y="3246958"/>
            <a:ext cx="1479550" cy="407988"/>
          </a:xfrm>
          <a:prstGeom prst="rect">
            <a:avLst/>
          </a:prstGeom>
          <a:noFill/>
          <a:ln w="12700">
            <a:noFill/>
            <a:miter lim="800000"/>
            <a:headEnd/>
            <a:tailEnd/>
          </a:ln>
          <a:effectLst/>
        </p:spPr>
        <p:txBody>
          <a:bodyPr wrap="none">
            <a:spAutoFit/>
          </a:bodyPr>
          <a:lstStyle/>
          <a:p>
            <a:pPr>
              <a:lnSpc>
                <a:spcPct val="115000"/>
              </a:lnSpc>
            </a:pPr>
            <a:r>
              <a:rPr lang="en-US" dirty="0">
                <a:solidFill>
                  <a:schemeClr val="tx1"/>
                </a:solidFill>
              </a:rPr>
              <a:t>00    Mem(2)</a:t>
            </a:r>
          </a:p>
        </p:txBody>
      </p:sp>
      <p:sp>
        <p:nvSpPr>
          <p:cNvPr id="1596537" name="Text Box 121"/>
          <p:cNvSpPr txBox="1">
            <a:spLocks noChangeArrowheads="1"/>
          </p:cNvSpPr>
          <p:nvPr/>
        </p:nvSpPr>
        <p:spPr bwMode="auto">
          <a:xfrm>
            <a:off x="6918325" y="3553345"/>
            <a:ext cx="1479550" cy="407987"/>
          </a:xfrm>
          <a:prstGeom prst="rect">
            <a:avLst/>
          </a:prstGeom>
          <a:noFill/>
          <a:ln w="12700">
            <a:noFill/>
            <a:miter lim="800000"/>
            <a:headEnd/>
            <a:tailEnd/>
          </a:ln>
          <a:effectLst/>
        </p:spPr>
        <p:txBody>
          <a:bodyPr wrap="none">
            <a:spAutoFit/>
          </a:bodyPr>
          <a:lstStyle/>
          <a:p>
            <a:pPr>
              <a:lnSpc>
                <a:spcPct val="115000"/>
              </a:lnSpc>
            </a:pPr>
            <a:r>
              <a:rPr lang="en-US" dirty="0">
                <a:solidFill>
                  <a:schemeClr val="tx1"/>
                </a:solidFill>
              </a:rPr>
              <a:t>00    Mem(3)</a:t>
            </a:r>
          </a:p>
        </p:txBody>
      </p:sp>
      <p:sp>
        <p:nvSpPr>
          <p:cNvPr id="1596538" name="Text Box 122"/>
          <p:cNvSpPr txBox="1">
            <a:spLocks noChangeArrowheads="1"/>
          </p:cNvSpPr>
          <p:nvPr/>
        </p:nvSpPr>
        <p:spPr bwMode="auto">
          <a:xfrm>
            <a:off x="457200" y="1566325"/>
            <a:ext cx="3429000" cy="581025"/>
          </a:xfrm>
          <a:prstGeom prst="rect">
            <a:avLst/>
          </a:prstGeom>
          <a:noFill/>
          <a:ln w="12700">
            <a:noFill/>
            <a:miter lim="800000"/>
            <a:headEnd/>
            <a:tailEnd/>
          </a:ln>
          <a:effectLst/>
        </p:spPr>
        <p:txBody>
          <a:bodyPr>
            <a:spAutoFit/>
          </a:bodyPr>
          <a:lstStyle/>
          <a:p>
            <a:r>
              <a:rPr lang="en-US" sz="1600">
                <a:solidFill>
                  <a:schemeClr val="tx1"/>
                </a:solidFill>
              </a:rPr>
              <a:t>Start with an empty cache - all blocks initially marked as not valid</a:t>
            </a:r>
          </a:p>
        </p:txBody>
      </p:sp>
      <p:sp>
        <p:nvSpPr>
          <p:cNvPr id="1596540" name="Rectangle 124"/>
          <p:cNvSpPr>
            <a:spLocks noChangeArrowheads="1"/>
          </p:cNvSpPr>
          <p:nvPr/>
        </p:nvSpPr>
        <p:spPr bwMode="auto">
          <a:xfrm>
            <a:off x="457200" y="5985925"/>
            <a:ext cx="8153400" cy="355600"/>
          </a:xfrm>
          <a:prstGeom prst="rect">
            <a:avLst/>
          </a:prstGeom>
          <a:noFill/>
          <a:ln w="12700">
            <a:noFill/>
            <a:miter lim="800000"/>
            <a:headEnd/>
            <a:tailEnd/>
          </a:ln>
          <a:effectLst/>
        </p:spPr>
        <p:txBody>
          <a:bodyPr lIns="63500" tIns="25400" rIns="63500" bIns="25400">
            <a:spAutoFit/>
          </a:bodyPr>
          <a:lstStyle/>
          <a:p>
            <a:pPr marL="741363" lvl="1" indent="-246063">
              <a:spcBef>
                <a:spcPct val="30000"/>
              </a:spcBef>
              <a:buSzPct val="75000"/>
              <a:buFont typeface="Arial"/>
              <a:buChar char="•"/>
            </a:pPr>
            <a:r>
              <a:rPr lang="en-US" sz="2000" dirty="0">
                <a:solidFill>
                  <a:srgbClr val="000000"/>
                </a:solidFill>
              </a:rPr>
              <a:t>8 requests, 6 misses</a:t>
            </a:r>
          </a:p>
        </p:txBody>
      </p:sp>
      <p:sp>
        <p:nvSpPr>
          <p:cNvPr id="126" name="TextBox 125"/>
          <p:cNvSpPr txBox="1"/>
          <p:nvPr/>
        </p:nvSpPr>
        <p:spPr>
          <a:xfrm>
            <a:off x="3844612" y="1948246"/>
            <a:ext cx="4293776" cy="369332"/>
          </a:xfrm>
          <a:prstGeom prst="rect">
            <a:avLst/>
          </a:prstGeom>
          <a:noFill/>
        </p:spPr>
        <p:txBody>
          <a:bodyPr wrap="none" rtlCol="0">
            <a:spAutoFit/>
          </a:bodyPr>
          <a:lstStyle/>
          <a:p>
            <a:r>
              <a:rPr lang="en-US" dirty="0" smtClean="0"/>
              <a:t>0000 0001 0010 0011 0100 0011 0100 1111</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65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65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965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965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965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9650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965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5965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965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5965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5965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965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5965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5965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5965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5965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59651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59652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59651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499"/>
                                          </p:stCondLst>
                                        </p:cTn>
                                        <p:tgtEl>
                                          <p:spTgt spid="1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596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6508" grpId="0" autoUpdateAnimBg="0"/>
      <p:bldP spid="1596509" grpId="0"/>
      <p:bldP spid="1596510" grpId="0"/>
      <p:bldP spid="1596511" grpId="0"/>
      <p:bldP spid="1596512" grpId="0" autoUpdateAnimBg="0"/>
      <p:bldP spid="1596513" grpId="0" autoUpdateAnimBg="0"/>
      <p:bldP spid="1596514" grpId="0" autoUpdateAnimBg="0"/>
      <p:bldP spid="1596515" grpId="0" autoUpdateAnimBg="0"/>
      <p:bldP spid="1596516" grpId="0" autoUpdateAnimBg="0"/>
      <p:bldP spid="1596517" grpId="0" autoUpdateAnimBg="0"/>
      <p:bldP spid="1596518" grpId="0" autoUpdateAnimBg="0"/>
      <p:bldP spid="1596519" grpId="0" autoUpdateAnimBg="0"/>
      <p:bldP spid="1596520" grpId="0"/>
      <p:bldP spid="1596521" grpId="0"/>
      <p:bldP spid="1596522" grpId="0"/>
      <p:bldP spid="1596523" grpId="0"/>
      <p:bldP spid="1596535" grpId="0" autoUpdateAnimBg="0"/>
      <p:bldP spid="1596536" grpId="0" autoUpdateAnimBg="0"/>
      <p:bldP spid="1596537" grpId="0" autoUpdateAnimBg="0"/>
      <p:bldP spid="15965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6290" name="Rectangle 2"/>
          <p:cNvSpPr>
            <a:spLocks noGrp="1" noChangeArrowheads="1"/>
          </p:cNvSpPr>
          <p:nvPr>
            <p:ph type="title"/>
          </p:nvPr>
        </p:nvSpPr>
        <p:spPr>
          <a:xfrm>
            <a:off x="467544" y="0"/>
            <a:ext cx="8229600" cy="1143000"/>
          </a:xfrm>
        </p:spPr>
        <p:txBody>
          <a:bodyPr>
            <a:normAutofit/>
          </a:bodyPr>
          <a:lstStyle/>
          <a:p>
            <a:pPr algn="l"/>
            <a:r>
              <a:rPr lang="en-US" sz="3200" dirty="0" smtClean="0"/>
              <a:t>Impacts of Cache Performance</a:t>
            </a:r>
            <a:endParaRPr lang="en-US" sz="3200" dirty="0"/>
          </a:p>
        </p:txBody>
      </p:sp>
      <p:sp>
        <p:nvSpPr>
          <p:cNvPr id="1676291" name="Rectangle 3"/>
          <p:cNvSpPr>
            <a:spLocks noGrp="1" noChangeArrowheads="1"/>
          </p:cNvSpPr>
          <p:nvPr>
            <p:ph type="body" idx="1"/>
          </p:nvPr>
        </p:nvSpPr>
        <p:spPr>
          <a:xfrm>
            <a:off x="457200" y="1430870"/>
            <a:ext cx="8229600" cy="5257800"/>
          </a:xfrm>
        </p:spPr>
        <p:txBody>
          <a:bodyPr>
            <a:normAutofit fontScale="85000" lnSpcReduction="20000"/>
          </a:bodyPr>
          <a:lstStyle/>
          <a:p>
            <a:r>
              <a:rPr lang="en-US" dirty="0" smtClean="0"/>
              <a:t>Relative $ penalty increases as processor performance improves (faster clock rate and/or lower CPI)</a:t>
            </a:r>
          </a:p>
          <a:p>
            <a:pPr lvl="1"/>
            <a:r>
              <a:rPr lang="en-US" dirty="0" smtClean="0"/>
              <a:t>Memory speed unlikely to improve as fast as processor cycle time. When calculating </a:t>
            </a:r>
            <a:r>
              <a:rPr lang="en-US" dirty="0" err="1" smtClean="0"/>
              <a:t>CPI</a:t>
            </a:r>
            <a:r>
              <a:rPr lang="en-US" baseline="-25000" dirty="0" err="1" smtClean="0"/>
              <a:t>stall</a:t>
            </a:r>
            <a:r>
              <a:rPr lang="en-US" dirty="0" smtClean="0"/>
              <a:t>, cache miss penalty is measured in processor clock cycles needed to handle a miss</a:t>
            </a:r>
          </a:p>
          <a:p>
            <a:pPr lvl="1"/>
            <a:r>
              <a:rPr lang="en-US" dirty="0" smtClean="0"/>
              <a:t>Lower the </a:t>
            </a:r>
            <a:r>
              <a:rPr lang="en-US" dirty="0" err="1" smtClean="0"/>
              <a:t>CPI</a:t>
            </a:r>
            <a:r>
              <a:rPr lang="en-US" baseline="-25000" dirty="0" err="1" smtClean="0"/>
              <a:t>ideal</a:t>
            </a:r>
            <a:r>
              <a:rPr lang="en-US" dirty="0" smtClean="0"/>
              <a:t>, more pronounced impact of stalls</a:t>
            </a:r>
          </a:p>
          <a:p>
            <a:r>
              <a:rPr lang="en-US" dirty="0" smtClean="0"/>
              <a:t>Processor with a </a:t>
            </a:r>
            <a:r>
              <a:rPr lang="en-US" dirty="0" err="1" smtClean="0"/>
              <a:t>CPI</a:t>
            </a:r>
            <a:r>
              <a:rPr lang="en-US" baseline="-25000" dirty="0" err="1" smtClean="0"/>
              <a:t>ideal</a:t>
            </a:r>
            <a:r>
              <a:rPr lang="en-US" dirty="0" smtClean="0"/>
              <a:t> of 2, a 100 cycle miss penalty, 36% load/store </a:t>
            </a:r>
            <a:r>
              <a:rPr lang="en-US" dirty="0" err="1" smtClean="0"/>
              <a:t>instr’s</a:t>
            </a:r>
            <a:r>
              <a:rPr lang="en-US" dirty="0" smtClean="0"/>
              <a:t>, and 2% I$ and 4% D$ miss rates</a:t>
            </a:r>
          </a:p>
          <a:p>
            <a:pPr lvl="1"/>
            <a:r>
              <a:rPr lang="en-US" dirty="0" smtClean="0"/>
              <a:t>Memory-stall cycles = 2% × 100 + 36% × 4% × 100 = 3.44</a:t>
            </a:r>
          </a:p>
          <a:p>
            <a:pPr lvl="1"/>
            <a:r>
              <a:rPr lang="en-US" dirty="0" smtClean="0"/>
              <a:t>So                   </a:t>
            </a:r>
            <a:r>
              <a:rPr lang="en-US" dirty="0" err="1" smtClean="0"/>
              <a:t>CPI</a:t>
            </a:r>
            <a:r>
              <a:rPr lang="en-US" baseline="-25000" dirty="0" err="1" smtClean="0"/>
              <a:t>stalls</a:t>
            </a:r>
            <a:r>
              <a:rPr lang="en-US" dirty="0" smtClean="0"/>
              <a:t>  =  2 + 3.44 = 5.44</a:t>
            </a:r>
          </a:p>
          <a:p>
            <a:pPr lvl="1"/>
            <a:r>
              <a:rPr lang="en-US" dirty="0" smtClean="0"/>
              <a:t>More than twice the </a:t>
            </a:r>
            <a:r>
              <a:rPr lang="en-US" dirty="0" err="1" smtClean="0"/>
              <a:t>CPIideal</a:t>
            </a:r>
            <a:r>
              <a:rPr lang="en-US" dirty="0" smtClean="0"/>
              <a:t> !</a:t>
            </a:r>
          </a:p>
          <a:p>
            <a:r>
              <a:rPr lang="en-US" dirty="0" smtClean="0"/>
              <a:t>What if the </a:t>
            </a:r>
            <a:r>
              <a:rPr lang="en-US" dirty="0" err="1" smtClean="0"/>
              <a:t>CPI</a:t>
            </a:r>
            <a:r>
              <a:rPr lang="en-US" baseline="-25000" dirty="0" err="1" smtClean="0"/>
              <a:t>ideal</a:t>
            </a:r>
            <a:r>
              <a:rPr lang="en-US" dirty="0" smtClean="0"/>
              <a:t> is reduced to 1?   </a:t>
            </a:r>
          </a:p>
          <a:p>
            <a:r>
              <a:rPr lang="en-US" dirty="0" smtClean="0"/>
              <a:t>What if the D$ miss rate went up by 1%?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76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762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762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62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762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762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7629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7629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762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629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9035" name="Rectangle 91"/>
          <p:cNvSpPr>
            <a:spLocks noGrp="1" noChangeArrowheads="1"/>
          </p:cNvSpPr>
          <p:nvPr>
            <p:ph type="body" idx="1"/>
          </p:nvPr>
        </p:nvSpPr>
        <p:spPr>
          <a:xfrm>
            <a:off x="457200" y="1219191"/>
            <a:ext cx="8077200" cy="533400"/>
          </a:xfrm>
          <a:noFill/>
          <a:ln/>
        </p:spPr>
        <p:txBody>
          <a:bodyPr lIns="90488" tIns="44450" rIns="90488" bIns="44450">
            <a:normAutofit fontScale="70000" lnSpcReduction="20000"/>
          </a:bodyPr>
          <a:lstStyle/>
          <a:p>
            <a:pPr marL="342900" indent="-342900">
              <a:lnSpc>
                <a:spcPct val="80000"/>
              </a:lnSpc>
            </a:pPr>
            <a:r>
              <a:rPr lang="en-US" dirty="0"/>
              <a:t>Four  words/block, cache size = 1K words</a:t>
            </a:r>
            <a:r>
              <a:rPr lang="en-US" dirty="0" smtClean="0"/>
              <a:t/>
            </a:r>
            <a:br>
              <a:rPr lang="en-US" dirty="0" smtClean="0"/>
            </a:br>
            <a:r>
              <a:rPr lang="en-US" dirty="0" smtClean="0"/>
              <a:t> </a:t>
            </a:r>
            <a:endParaRPr lang="en-US" i="1" dirty="0">
              <a:solidFill>
                <a:schemeClr val="accent1"/>
              </a:solidFill>
            </a:endParaRPr>
          </a:p>
        </p:txBody>
      </p:sp>
      <p:sp>
        <p:nvSpPr>
          <p:cNvPr id="1618946" name="Rectangle 2"/>
          <p:cNvSpPr>
            <a:spLocks noChangeArrowheads="1"/>
          </p:cNvSpPr>
          <p:nvPr/>
        </p:nvSpPr>
        <p:spPr bwMode="auto">
          <a:xfrm>
            <a:off x="225425" y="312738"/>
            <a:ext cx="3168650" cy="477837"/>
          </a:xfrm>
          <a:prstGeom prst="rect">
            <a:avLst/>
          </a:prstGeom>
          <a:noFill/>
          <a:ln w="12700">
            <a:noFill/>
            <a:miter lim="800000"/>
            <a:headEnd/>
            <a:tailEnd/>
          </a:ln>
          <a:effectLst/>
        </p:spPr>
        <p:txBody>
          <a:bodyPr wrap="none" anchor="ctr"/>
          <a:lstStyle/>
          <a:p>
            <a:endParaRPr lang="en-US"/>
          </a:p>
        </p:txBody>
      </p:sp>
      <p:sp>
        <p:nvSpPr>
          <p:cNvPr id="1618947" name="Rectangle 3"/>
          <p:cNvSpPr>
            <a:spLocks noGrp="1" noChangeArrowheads="1"/>
          </p:cNvSpPr>
          <p:nvPr>
            <p:ph type="title"/>
          </p:nvPr>
        </p:nvSpPr>
        <p:spPr>
          <a:xfrm>
            <a:off x="467544" y="0"/>
            <a:ext cx="8229600" cy="1143000"/>
          </a:xfrm>
          <a:noFill/>
          <a:ln/>
        </p:spPr>
        <p:txBody>
          <a:bodyPr lIns="90488" tIns="44450" rIns="90488" bIns="44450" anchor="ctr">
            <a:normAutofit/>
          </a:bodyPr>
          <a:lstStyle/>
          <a:p>
            <a:pPr algn="l"/>
            <a:r>
              <a:rPr lang="en-US" sz="3200" dirty="0"/>
              <a:t>Multiword Block Direct Mapped Cache</a:t>
            </a:r>
          </a:p>
        </p:txBody>
      </p:sp>
      <p:grpSp>
        <p:nvGrpSpPr>
          <p:cNvPr id="2" name="Group 4"/>
          <p:cNvGrpSpPr>
            <a:grpSpLocks/>
          </p:cNvGrpSpPr>
          <p:nvPr/>
        </p:nvGrpSpPr>
        <p:grpSpPr bwMode="auto">
          <a:xfrm>
            <a:off x="914400" y="1998130"/>
            <a:ext cx="3760788" cy="1828800"/>
            <a:chOff x="576" y="1248"/>
            <a:chExt cx="2369" cy="1152"/>
          </a:xfrm>
        </p:grpSpPr>
        <p:grpSp>
          <p:nvGrpSpPr>
            <p:cNvPr id="3" name="Group 5"/>
            <p:cNvGrpSpPr>
              <a:grpSpLocks/>
            </p:cNvGrpSpPr>
            <p:nvPr/>
          </p:nvGrpSpPr>
          <p:grpSpPr bwMode="auto">
            <a:xfrm>
              <a:off x="576" y="1248"/>
              <a:ext cx="2369" cy="1152"/>
              <a:chOff x="576" y="1248"/>
              <a:chExt cx="2369" cy="1152"/>
            </a:xfrm>
          </p:grpSpPr>
          <p:sp>
            <p:nvSpPr>
              <p:cNvPr id="1618950" name="Line 6"/>
              <p:cNvSpPr>
                <a:spLocks noChangeShapeType="1"/>
              </p:cNvSpPr>
              <p:nvPr/>
            </p:nvSpPr>
            <p:spPr bwMode="auto">
              <a:xfrm>
                <a:off x="2640" y="1344"/>
                <a:ext cx="148" cy="57"/>
              </a:xfrm>
              <a:prstGeom prst="line">
                <a:avLst/>
              </a:prstGeom>
              <a:noFill/>
              <a:ln w="20638">
                <a:solidFill>
                  <a:srgbClr val="000000"/>
                </a:solidFill>
                <a:round/>
                <a:headEnd/>
                <a:tailEnd/>
              </a:ln>
            </p:spPr>
            <p:txBody>
              <a:bodyPr/>
              <a:lstStyle/>
              <a:p>
                <a:endParaRPr lang="en-US"/>
              </a:p>
            </p:txBody>
          </p:sp>
          <p:sp>
            <p:nvSpPr>
              <p:cNvPr id="1618951" name="Text Box 7"/>
              <p:cNvSpPr txBox="1">
                <a:spLocks noChangeArrowheads="1"/>
              </p:cNvSpPr>
              <p:nvPr/>
            </p:nvSpPr>
            <p:spPr bwMode="auto">
              <a:xfrm>
                <a:off x="2757" y="1296"/>
                <a:ext cx="188" cy="213"/>
              </a:xfrm>
              <a:prstGeom prst="rect">
                <a:avLst/>
              </a:prstGeom>
              <a:noFill/>
              <a:ln w="12700">
                <a:noFill/>
                <a:miter lim="800000"/>
                <a:headEnd/>
                <a:tailEnd/>
              </a:ln>
              <a:effectLst/>
            </p:spPr>
            <p:txBody>
              <a:bodyPr wrap="none">
                <a:spAutoFit/>
              </a:bodyPr>
              <a:lstStyle/>
              <a:p>
                <a:r>
                  <a:rPr lang="en-US" sz="1600" dirty="0">
                    <a:solidFill>
                      <a:schemeClr val="tx1"/>
                    </a:solidFill>
                  </a:rPr>
                  <a:t>8</a:t>
                </a:r>
              </a:p>
            </p:txBody>
          </p:sp>
          <p:sp>
            <p:nvSpPr>
              <p:cNvPr id="1618952" name="Text Box 8"/>
              <p:cNvSpPr txBox="1">
                <a:spLocks noChangeArrowheads="1"/>
              </p:cNvSpPr>
              <p:nvPr/>
            </p:nvSpPr>
            <p:spPr bwMode="auto">
              <a:xfrm>
                <a:off x="2208" y="1423"/>
                <a:ext cx="429" cy="212"/>
              </a:xfrm>
              <a:prstGeom prst="rect">
                <a:avLst/>
              </a:prstGeom>
              <a:noFill/>
              <a:ln w="12700">
                <a:noFill/>
                <a:miter lim="800000"/>
                <a:headEnd/>
                <a:tailEnd/>
              </a:ln>
              <a:effectLst/>
            </p:spPr>
            <p:txBody>
              <a:bodyPr wrap="none">
                <a:spAutoFit/>
              </a:bodyPr>
              <a:lstStyle/>
              <a:p>
                <a:r>
                  <a:rPr lang="en-US" sz="1600">
                    <a:solidFill>
                      <a:schemeClr val="tx1"/>
                    </a:solidFill>
                  </a:rPr>
                  <a:t>Index</a:t>
                </a:r>
              </a:p>
            </p:txBody>
          </p:sp>
          <p:sp>
            <p:nvSpPr>
              <p:cNvPr id="1618953" name="Line 9"/>
              <p:cNvSpPr>
                <a:spLocks noChangeShapeType="1"/>
              </p:cNvSpPr>
              <p:nvPr/>
            </p:nvSpPr>
            <p:spPr bwMode="auto">
              <a:xfrm>
                <a:off x="2736" y="1248"/>
                <a:ext cx="0" cy="384"/>
              </a:xfrm>
              <a:prstGeom prst="line">
                <a:avLst/>
              </a:prstGeom>
              <a:noFill/>
              <a:ln w="28575">
                <a:solidFill>
                  <a:schemeClr val="tx1"/>
                </a:solidFill>
                <a:round/>
                <a:headEnd/>
                <a:tailEnd/>
              </a:ln>
              <a:effectLst/>
            </p:spPr>
            <p:txBody>
              <a:bodyPr/>
              <a:lstStyle/>
              <a:p>
                <a:endParaRPr lang="en-US"/>
              </a:p>
            </p:txBody>
          </p:sp>
          <p:sp>
            <p:nvSpPr>
              <p:cNvPr id="1618954" name="Line 10"/>
              <p:cNvSpPr>
                <a:spLocks noChangeShapeType="1"/>
              </p:cNvSpPr>
              <p:nvPr/>
            </p:nvSpPr>
            <p:spPr bwMode="auto">
              <a:xfrm>
                <a:off x="576" y="1632"/>
                <a:ext cx="2160" cy="0"/>
              </a:xfrm>
              <a:prstGeom prst="line">
                <a:avLst/>
              </a:prstGeom>
              <a:noFill/>
              <a:ln w="38100">
                <a:solidFill>
                  <a:schemeClr val="tx1"/>
                </a:solidFill>
                <a:round/>
                <a:headEnd/>
                <a:tailEnd/>
              </a:ln>
              <a:effectLst/>
            </p:spPr>
            <p:txBody>
              <a:bodyPr/>
              <a:lstStyle/>
              <a:p>
                <a:endParaRPr lang="en-US"/>
              </a:p>
            </p:txBody>
          </p:sp>
          <p:sp>
            <p:nvSpPr>
              <p:cNvPr id="1618955" name="Line 11"/>
              <p:cNvSpPr>
                <a:spLocks noChangeShapeType="1"/>
              </p:cNvSpPr>
              <p:nvPr/>
            </p:nvSpPr>
            <p:spPr bwMode="auto">
              <a:xfrm>
                <a:off x="576" y="1632"/>
                <a:ext cx="0" cy="768"/>
              </a:xfrm>
              <a:prstGeom prst="line">
                <a:avLst/>
              </a:prstGeom>
              <a:noFill/>
              <a:ln w="28575">
                <a:solidFill>
                  <a:schemeClr val="tx1"/>
                </a:solidFill>
                <a:round/>
                <a:headEnd/>
                <a:tailEnd/>
              </a:ln>
              <a:effectLst/>
            </p:spPr>
            <p:txBody>
              <a:bodyPr/>
              <a:lstStyle/>
              <a:p>
                <a:endParaRPr lang="en-US"/>
              </a:p>
            </p:txBody>
          </p:sp>
        </p:grpSp>
        <p:sp>
          <p:nvSpPr>
            <p:cNvPr id="1618956" name="Line 12"/>
            <p:cNvSpPr>
              <a:spLocks noChangeShapeType="1"/>
            </p:cNvSpPr>
            <p:nvPr/>
          </p:nvSpPr>
          <p:spPr bwMode="auto">
            <a:xfrm>
              <a:off x="576" y="2400"/>
              <a:ext cx="384" cy="0"/>
            </a:xfrm>
            <a:prstGeom prst="line">
              <a:avLst/>
            </a:prstGeom>
            <a:noFill/>
            <a:ln w="28575">
              <a:solidFill>
                <a:schemeClr val="tx1"/>
              </a:solidFill>
              <a:round/>
              <a:headEnd/>
              <a:tailEnd type="triangle" w="med" len="med"/>
            </a:ln>
            <a:effectLst/>
          </p:spPr>
          <p:txBody>
            <a:bodyPr/>
            <a:lstStyle/>
            <a:p>
              <a:endParaRPr lang="en-US"/>
            </a:p>
          </p:txBody>
        </p:sp>
      </p:grpSp>
      <p:grpSp>
        <p:nvGrpSpPr>
          <p:cNvPr id="4" name="Group 13"/>
          <p:cNvGrpSpPr>
            <a:grpSpLocks/>
          </p:cNvGrpSpPr>
          <p:nvPr/>
        </p:nvGrpSpPr>
        <p:grpSpPr bwMode="auto">
          <a:xfrm>
            <a:off x="914400" y="2683930"/>
            <a:ext cx="7391400" cy="2211388"/>
            <a:chOff x="576" y="1680"/>
            <a:chExt cx="4656" cy="1393"/>
          </a:xfrm>
        </p:grpSpPr>
        <p:sp>
          <p:nvSpPr>
            <p:cNvPr id="1618958" name="Freeform 14"/>
            <p:cNvSpPr>
              <a:spLocks/>
            </p:cNvSpPr>
            <p:nvPr/>
          </p:nvSpPr>
          <p:spPr bwMode="auto">
            <a:xfrm>
              <a:off x="960" y="2352"/>
              <a:ext cx="4260"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endParaRPr lang="en-US"/>
            </a:p>
          </p:txBody>
        </p:sp>
        <p:sp>
          <p:nvSpPr>
            <p:cNvPr id="1618959" name="Freeform 15"/>
            <p:cNvSpPr>
              <a:spLocks/>
            </p:cNvSpPr>
            <p:nvPr/>
          </p:nvSpPr>
          <p:spPr bwMode="auto">
            <a:xfrm>
              <a:off x="960" y="2352"/>
              <a:ext cx="4272"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endParaRPr lang="en-US"/>
            </a:p>
          </p:txBody>
        </p:sp>
        <p:sp>
          <p:nvSpPr>
            <p:cNvPr id="1618960" name="Line 16"/>
            <p:cNvSpPr>
              <a:spLocks noChangeShapeType="1"/>
            </p:cNvSpPr>
            <p:nvPr/>
          </p:nvSpPr>
          <p:spPr bwMode="auto">
            <a:xfrm flipH="1">
              <a:off x="960" y="2011"/>
              <a:ext cx="4260" cy="0"/>
            </a:xfrm>
            <a:prstGeom prst="line">
              <a:avLst/>
            </a:prstGeom>
            <a:noFill/>
            <a:ln w="20638">
              <a:solidFill>
                <a:srgbClr val="000000"/>
              </a:solidFill>
              <a:round/>
              <a:headEnd/>
              <a:tailEnd/>
            </a:ln>
          </p:spPr>
          <p:txBody>
            <a:bodyPr/>
            <a:lstStyle/>
            <a:p>
              <a:endParaRPr lang="en-US"/>
            </a:p>
          </p:txBody>
        </p:sp>
        <p:sp>
          <p:nvSpPr>
            <p:cNvPr id="1618961" name="Line 17"/>
            <p:cNvSpPr>
              <a:spLocks noChangeShapeType="1"/>
            </p:cNvSpPr>
            <p:nvPr/>
          </p:nvSpPr>
          <p:spPr bwMode="auto">
            <a:xfrm flipH="1">
              <a:off x="960" y="2121"/>
              <a:ext cx="4260" cy="0"/>
            </a:xfrm>
            <a:prstGeom prst="line">
              <a:avLst/>
            </a:prstGeom>
            <a:noFill/>
            <a:ln w="20638">
              <a:solidFill>
                <a:srgbClr val="000000"/>
              </a:solidFill>
              <a:round/>
              <a:headEnd/>
              <a:tailEnd/>
            </a:ln>
          </p:spPr>
          <p:txBody>
            <a:bodyPr/>
            <a:lstStyle/>
            <a:p>
              <a:endParaRPr lang="en-US"/>
            </a:p>
          </p:txBody>
        </p:sp>
        <p:sp>
          <p:nvSpPr>
            <p:cNvPr id="1618962" name="Line 18"/>
            <p:cNvSpPr>
              <a:spLocks noChangeShapeType="1"/>
            </p:cNvSpPr>
            <p:nvPr/>
          </p:nvSpPr>
          <p:spPr bwMode="auto">
            <a:xfrm flipH="1">
              <a:off x="960" y="2230"/>
              <a:ext cx="4260" cy="0"/>
            </a:xfrm>
            <a:prstGeom prst="line">
              <a:avLst/>
            </a:prstGeom>
            <a:noFill/>
            <a:ln w="20638">
              <a:solidFill>
                <a:srgbClr val="000000"/>
              </a:solidFill>
              <a:round/>
              <a:headEnd/>
              <a:tailEnd/>
            </a:ln>
          </p:spPr>
          <p:txBody>
            <a:bodyPr/>
            <a:lstStyle/>
            <a:p>
              <a:endParaRPr lang="en-US"/>
            </a:p>
          </p:txBody>
        </p:sp>
        <p:sp>
          <p:nvSpPr>
            <p:cNvPr id="1618963" name="Line 19"/>
            <p:cNvSpPr>
              <a:spLocks noChangeShapeType="1"/>
            </p:cNvSpPr>
            <p:nvPr/>
          </p:nvSpPr>
          <p:spPr bwMode="auto">
            <a:xfrm flipH="1">
              <a:off x="960" y="2559"/>
              <a:ext cx="4260" cy="0"/>
            </a:xfrm>
            <a:prstGeom prst="line">
              <a:avLst/>
            </a:prstGeom>
            <a:noFill/>
            <a:ln w="20638">
              <a:solidFill>
                <a:srgbClr val="000000"/>
              </a:solidFill>
              <a:round/>
              <a:headEnd/>
              <a:tailEnd/>
            </a:ln>
          </p:spPr>
          <p:txBody>
            <a:bodyPr/>
            <a:lstStyle/>
            <a:p>
              <a:endParaRPr lang="en-US"/>
            </a:p>
          </p:txBody>
        </p:sp>
        <p:sp>
          <p:nvSpPr>
            <p:cNvPr id="1618964" name="Line 20"/>
            <p:cNvSpPr>
              <a:spLocks noChangeShapeType="1"/>
            </p:cNvSpPr>
            <p:nvPr/>
          </p:nvSpPr>
          <p:spPr bwMode="auto">
            <a:xfrm flipH="1">
              <a:off x="960" y="2669"/>
              <a:ext cx="4260" cy="0"/>
            </a:xfrm>
            <a:prstGeom prst="line">
              <a:avLst/>
            </a:prstGeom>
            <a:noFill/>
            <a:ln w="20638">
              <a:solidFill>
                <a:srgbClr val="000000"/>
              </a:solidFill>
              <a:round/>
              <a:headEnd/>
              <a:tailEnd/>
            </a:ln>
          </p:spPr>
          <p:txBody>
            <a:bodyPr/>
            <a:lstStyle/>
            <a:p>
              <a:endParaRPr lang="en-US"/>
            </a:p>
          </p:txBody>
        </p:sp>
        <p:sp>
          <p:nvSpPr>
            <p:cNvPr id="1618965" name="Line 21"/>
            <p:cNvSpPr>
              <a:spLocks noChangeShapeType="1"/>
            </p:cNvSpPr>
            <p:nvPr/>
          </p:nvSpPr>
          <p:spPr bwMode="auto">
            <a:xfrm flipH="1">
              <a:off x="960" y="2779"/>
              <a:ext cx="4260" cy="0"/>
            </a:xfrm>
            <a:prstGeom prst="line">
              <a:avLst/>
            </a:prstGeom>
            <a:noFill/>
            <a:ln w="20638">
              <a:solidFill>
                <a:srgbClr val="000000"/>
              </a:solidFill>
              <a:round/>
              <a:headEnd/>
              <a:tailEnd/>
            </a:ln>
          </p:spPr>
          <p:txBody>
            <a:bodyPr/>
            <a:lstStyle/>
            <a:p>
              <a:endParaRPr lang="en-US"/>
            </a:p>
          </p:txBody>
        </p:sp>
        <p:sp>
          <p:nvSpPr>
            <p:cNvPr id="1618966" name="Line 22"/>
            <p:cNvSpPr>
              <a:spLocks noChangeShapeType="1"/>
            </p:cNvSpPr>
            <p:nvPr/>
          </p:nvSpPr>
          <p:spPr bwMode="auto">
            <a:xfrm flipH="1">
              <a:off x="960" y="2889"/>
              <a:ext cx="4260" cy="0"/>
            </a:xfrm>
            <a:prstGeom prst="line">
              <a:avLst/>
            </a:prstGeom>
            <a:noFill/>
            <a:ln w="20638">
              <a:solidFill>
                <a:srgbClr val="000000"/>
              </a:solidFill>
              <a:round/>
              <a:headEnd/>
              <a:tailEnd/>
            </a:ln>
          </p:spPr>
          <p:txBody>
            <a:bodyPr/>
            <a:lstStyle/>
            <a:p>
              <a:endParaRPr lang="en-US"/>
            </a:p>
          </p:txBody>
        </p:sp>
        <p:sp>
          <p:nvSpPr>
            <p:cNvPr id="1618967" name="Text Box 23"/>
            <p:cNvSpPr txBox="1">
              <a:spLocks noChangeArrowheads="1"/>
            </p:cNvSpPr>
            <p:nvPr/>
          </p:nvSpPr>
          <p:spPr bwMode="auto">
            <a:xfrm>
              <a:off x="3216" y="1680"/>
              <a:ext cx="352" cy="192"/>
            </a:xfrm>
            <a:prstGeom prst="rect">
              <a:avLst/>
            </a:prstGeom>
            <a:noFill/>
            <a:ln w="12700">
              <a:noFill/>
              <a:miter lim="800000"/>
              <a:headEnd/>
              <a:tailEnd/>
            </a:ln>
            <a:effectLst/>
          </p:spPr>
          <p:txBody>
            <a:bodyPr wrap="none">
              <a:spAutoFit/>
            </a:bodyPr>
            <a:lstStyle/>
            <a:p>
              <a:r>
                <a:rPr lang="en-US" sz="1400">
                  <a:solidFill>
                    <a:schemeClr val="tx1"/>
                  </a:solidFill>
                </a:rPr>
                <a:t>Data</a:t>
              </a:r>
            </a:p>
          </p:txBody>
        </p:sp>
        <p:sp>
          <p:nvSpPr>
            <p:cNvPr id="1618968" name="Text Box 24"/>
            <p:cNvSpPr txBox="1">
              <a:spLocks noChangeArrowheads="1"/>
            </p:cNvSpPr>
            <p:nvPr/>
          </p:nvSpPr>
          <p:spPr bwMode="auto">
            <a:xfrm>
              <a:off x="576" y="1728"/>
              <a:ext cx="389" cy="192"/>
            </a:xfrm>
            <a:prstGeom prst="rect">
              <a:avLst/>
            </a:prstGeom>
            <a:noFill/>
            <a:ln w="12700">
              <a:noFill/>
              <a:miter lim="800000"/>
              <a:headEnd/>
              <a:tailEnd/>
            </a:ln>
            <a:effectLst/>
          </p:spPr>
          <p:txBody>
            <a:bodyPr wrap="none">
              <a:spAutoFit/>
            </a:bodyPr>
            <a:lstStyle/>
            <a:p>
              <a:r>
                <a:rPr lang="en-US" sz="1400">
                  <a:solidFill>
                    <a:schemeClr val="tx1"/>
                  </a:solidFill>
                </a:rPr>
                <a:t>Index</a:t>
              </a:r>
            </a:p>
          </p:txBody>
        </p:sp>
        <p:sp>
          <p:nvSpPr>
            <p:cNvPr id="1618969" name="Text Box 25"/>
            <p:cNvSpPr txBox="1">
              <a:spLocks noChangeArrowheads="1"/>
            </p:cNvSpPr>
            <p:nvPr/>
          </p:nvSpPr>
          <p:spPr bwMode="auto">
            <a:xfrm>
              <a:off x="1200" y="1728"/>
              <a:ext cx="308" cy="192"/>
            </a:xfrm>
            <a:prstGeom prst="rect">
              <a:avLst/>
            </a:prstGeom>
            <a:noFill/>
            <a:ln w="12700">
              <a:noFill/>
              <a:miter lim="800000"/>
              <a:headEnd/>
              <a:tailEnd/>
            </a:ln>
            <a:effectLst/>
          </p:spPr>
          <p:txBody>
            <a:bodyPr wrap="none">
              <a:spAutoFit/>
            </a:bodyPr>
            <a:lstStyle/>
            <a:p>
              <a:r>
                <a:rPr lang="en-US" sz="1400">
                  <a:solidFill>
                    <a:schemeClr val="tx1"/>
                  </a:solidFill>
                </a:rPr>
                <a:t>Tag</a:t>
              </a:r>
            </a:p>
          </p:txBody>
        </p:sp>
        <p:sp>
          <p:nvSpPr>
            <p:cNvPr id="1618970" name="Text Box 26"/>
            <p:cNvSpPr txBox="1">
              <a:spLocks noChangeArrowheads="1"/>
            </p:cNvSpPr>
            <p:nvPr/>
          </p:nvSpPr>
          <p:spPr bwMode="auto">
            <a:xfrm>
              <a:off x="864" y="1728"/>
              <a:ext cx="365" cy="192"/>
            </a:xfrm>
            <a:prstGeom prst="rect">
              <a:avLst/>
            </a:prstGeom>
            <a:noFill/>
            <a:ln w="12700">
              <a:noFill/>
              <a:miter lim="800000"/>
              <a:headEnd/>
              <a:tailEnd/>
            </a:ln>
            <a:effectLst/>
          </p:spPr>
          <p:txBody>
            <a:bodyPr wrap="none">
              <a:spAutoFit/>
            </a:bodyPr>
            <a:lstStyle/>
            <a:p>
              <a:r>
                <a:rPr lang="en-US" sz="1400">
                  <a:solidFill>
                    <a:schemeClr val="tx1"/>
                  </a:solidFill>
                </a:rPr>
                <a:t>Valid</a:t>
              </a:r>
            </a:p>
          </p:txBody>
        </p:sp>
        <p:sp>
          <p:nvSpPr>
            <p:cNvPr id="1618971" name="Text Box 27"/>
            <p:cNvSpPr txBox="1">
              <a:spLocks noChangeArrowheads="1"/>
            </p:cNvSpPr>
            <p:nvPr/>
          </p:nvSpPr>
          <p:spPr bwMode="auto">
            <a:xfrm>
              <a:off x="677" y="1872"/>
              <a:ext cx="275" cy="1201"/>
            </a:xfrm>
            <a:prstGeom prst="rect">
              <a:avLst/>
            </a:prstGeom>
            <a:noFill/>
            <a:ln w="12700">
              <a:noFill/>
              <a:miter lim="800000"/>
              <a:headEnd/>
              <a:tailEnd/>
            </a:ln>
            <a:effectLst/>
          </p:spPr>
          <p:txBody>
            <a:bodyPr wrap="none">
              <a:spAutoFit/>
            </a:bodyPr>
            <a:lstStyle/>
            <a:p>
              <a:pPr algn="r">
                <a:lnSpc>
                  <a:spcPct val="110000"/>
                </a:lnSpc>
              </a:pPr>
              <a:r>
                <a:rPr lang="en-US" sz="1200">
                  <a:solidFill>
                    <a:schemeClr val="tx1"/>
                  </a:solidFill>
                </a:rPr>
                <a:t>0</a:t>
              </a:r>
            </a:p>
            <a:p>
              <a:pPr algn="r">
                <a:lnSpc>
                  <a:spcPct val="110000"/>
                </a:lnSpc>
              </a:pPr>
              <a:r>
                <a:rPr lang="en-US" sz="1200">
                  <a:solidFill>
                    <a:schemeClr val="tx1"/>
                  </a:solidFill>
                </a:rPr>
                <a:t>1</a:t>
              </a:r>
            </a:p>
            <a:p>
              <a:pPr algn="r">
                <a:lnSpc>
                  <a:spcPct val="110000"/>
                </a:lnSpc>
              </a:pPr>
              <a:r>
                <a:rPr lang="en-US" sz="1200">
                  <a:solidFill>
                    <a:schemeClr val="tx1"/>
                  </a:solidFill>
                </a:rPr>
                <a:t>2</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253</a:t>
              </a:r>
            </a:p>
            <a:p>
              <a:pPr algn="r">
                <a:lnSpc>
                  <a:spcPct val="110000"/>
                </a:lnSpc>
              </a:pPr>
              <a:r>
                <a:rPr lang="en-US" sz="1200">
                  <a:solidFill>
                    <a:schemeClr val="tx1"/>
                  </a:solidFill>
                </a:rPr>
                <a:t>254</a:t>
              </a:r>
            </a:p>
            <a:p>
              <a:pPr algn="r">
                <a:lnSpc>
                  <a:spcPct val="110000"/>
                </a:lnSpc>
              </a:pPr>
              <a:r>
                <a:rPr lang="en-US" sz="1200">
                  <a:solidFill>
                    <a:schemeClr val="tx1"/>
                  </a:solidFill>
                </a:rPr>
                <a:t>255</a:t>
              </a:r>
            </a:p>
          </p:txBody>
        </p:sp>
        <p:sp>
          <p:nvSpPr>
            <p:cNvPr id="1618972" name="Rectangle 28"/>
            <p:cNvSpPr>
              <a:spLocks noChangeArrowheads="1"/>
            </p:cNvSpPr>
            <p:nvPr/>
          </p:nvSpPr>
          <p:spPr bwMode="auto">
            <a:xfrm>
              <a:off x="960" y="1920"/>
              <a:ext cx="4272" cy="1104"/>
            </a:xfrm>
            <a:prstGeom prst="rect">
              <a:avLst/>
            </a:prstGeom>
            <a:noFill/>
            <a:ln w="28575">
              <a:solidFill>
                <a:schemeClr val="tx1"/>
              </a:solidFill>
              <a:miter lim="800000"/>
              <a:headEnd/>
              <a:tailEnd/>
            </a:ln>
            <a:effectLst/>
          </p:spPr>
          <p:txBody>
            <a:bodyPr wrap="none" anchor="ctr"/>
            <a:lstStyle/>
            <a:p>
              <a:endParaRPr lang="en-US"/>
            </a:p>
          </p:txBody>
        </p:sp>
        <p:sp>
          <p:nvSpPr>
            <p:cNvPr id="1618973" name="Line 29"/>
            <p:cNvSpPr>
              <a:spLocks noChangeShapeType="1"/>
            </p:cNvSpPr>
            <p:nvPr/>
          </p:nvSpPr>
          <p:spPr bwMode="auto">
            <a:xfrm>
              <a:off x="3408" y="1920"/>
              <a:ext cx="1" cy="1106"/>
            </a:xfrm>
            <a:prstGeom prst="line">
              <a:avLst/>
            </a:prstGeom>
            <a:noFill/>
            <a:ln w="20638">
              <a:solidFill>
                <a:srgbClr val="000000"/>
              </a:solidFill>
              <a:round/>
              <a:headEnd/>
              <a:tailEnd/>
            </a:ln>
          </p:spPr>
          <p:txBody>
            <a:bodyPr/>
            <a:lstStyle/>
            <a:p>
              <a:endParaRPr lang="en-US"/>
            </a:p>
          </p:txBody>
        </p:sp>
        <p:sp>
          <p:nvSpPr>
            <p:cNvPr id="1618974" name="Line 30"/>
            <p:cNvSpPr>
              <a:spLocks noChangeShapeType="1"/>
            </p:cNvSpPr>
            <p:nvPr/>
          </p:nvSpPr>
          <p:spPr bwMode="auto">
            <a:xfrm>
              <a:off x="4320" y="1920"/>
              <a:ext cx="1" cy="1106"/>
            </a:xfrm>
            <a:prstGeom prst="line">
              <a:avLst/>
            </a:prstGeom>
            <a:noFill/>
            <a:ln w="20638">
              <a:solidFill>
                <a:srgbClr val="000000"/>
              </a:solidFill>
              <a:round/>
              <a:headEnd/>
              <a:tailEnd/>
            </a:ln>
          </p:spPr>
          <p:txBody>
            <a:bodyPr/>
            <a:lstStyle/>
            <a:p>
              <a:endParaRPr lang="en-US"/>
            </a:p>
          </p:txBody>
        </p:sp>
        <p:sp>
          <p:nvSpPr>
            <p:cNvPr id="1618975" name="Line 31"/>
            <p:cNvSpPr>
              <a:spLocks noChangeShapeType="1"/>
            </p:cNvSpPr>
            <p:nvPr/>
          </p:nvSpPr>
          <p:spPr bwMode="auto">
            <a:xfrm>
              <a:off x="2496" y="1920"/>
              <a:ext cx="1" cy="1106"/>
            </a:xfrm>
            <a:prstGeom prst="line">
              <a:avLst/>
            </a:prstGeom>
            <a:noFill/>
            <a:ln w="20638">
              <a:solidFill>
                <a:srgbClr val="000000"/>
              </a:solidFill>
              <a:round/>
              <a:headEnd/>
              <a:tailEnd/>
            </a:ln>
          </p:spPr>
          <p:txBody>
            <a:bodyPr/>
            <a:lstStyle/>
            <a:p>
              <a:endParaRPr lang="en-US"/>
            </a:p>
          </p:txBody>
        </p:sp>
        <p:sp>
          <p:nvSpPr>
            <p:cNvPr id="1618976" name="Line 32"/>
            <p:cNvSpPr>
              <a:spLocks noChangeShapeType="1"/>
            </p:cNvSpPr>
            <p:nvPr/>
          </p:nvSpPr>
          <p:spPr bwMode="auto">
            <a:xfrm>
              <a:off x="1584" y="1920"/>
              <a:ext cx="0" cy="1104"/>
            </a:xfrm>
            <a:prstGeom prst="line">
              <a:avLst/>
            </a:prstGeom>
            <a:noFill/>
            <a:ln w="20638">
              <a:solidFill>
                <a:srgbClr val="000000"/>
              </a:solidFill>
              <a:round/>
              <a:headEnd/>
              <a:tailEnd/>
            </a:ln>
          </p:spPr>
          <p:txBody>
            <a:bodyPr/>
            <a:lstStyle/>
            <a:p>
              <a:endParaRPr lang="en-US"/>
            </a:p>
          </p:txBody>
        </p:sp>
        <p:sp>
          <p:nvSpPr>
            <p:cNvPr id="1618977" name="Line 33"/>
            <p:cNvSpPr>
              <a:spLocks noChangeShapeType="1"/>
            </p:cNvSpPr>
            <p:nvPr/>
          </p:nvSpPr>
          <p:spPr bwMode="auto">
            <a:xfrm>
              <a:off x="1056" y="1920"/>
              <a:ext cx="1" cy="1106"/>
            </a:xfrm>
            <a:prstGeom prst="line">
              <a:avLst/>
            </a:prstGeom>
            <a:noFill/>
            <a:ln w="20638">
              <a:solidFill>
                <a:srgbClr val="000000"/>
              </a:solidFill>
              <a:round/>
              <a:headEnd/>
              <a:tailEnd/>
            </a:ln>
          </p:spPr>
          <p:txBody>
            <a:bodyPr/>
            <a:lstStyle/>
            <a:p>
              <a:endParaRPr lang="en-US"/>
            </a:p>
          </p:txBody>
        </p:sp>
        <p:sp>
          <p:nvSpPr>
            <p:cNvPr id="1618978" name="Line 34"/>
            <p:cNvSpPr>
              <a:spLocks noChangeShapeType="1"/>
            </p:cNvSpPr>
            <p:nvPr/>
          </p:nvSpPr>
          <p:spPr bwMode="auto">
            <a:xfrm>
              <a:off x="1584" y="1824"/>
              <a:ext cx="3648" cy="0"/>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5" name="Group 35"/>
          <p:cNvGrpSpPr>
            <a:grpSpLocks/>
          </p:cNvGrpSpPr>
          <p:nvPr/>
        </p:nvGrpSpPr>
        <p:grpSpPr bwMode="auto">
          <a:xfrm>
            <a:off x="2590800" y="1388530"/>
            <a:ext cx="3505200" cy="633413"/>
            <a:chOff x="1632" y="864"/>
            <a:chExt cx="2208" cy="399"/>
          </a:xfrm>
        </p:grpSpPr>
        <p:sp>
          <p:nvSpPr>
            <p:cNvPr id="1618980" name="Line 36"/>
            <p:cNvSpPr>
              <a:spLocks noChangeShapeType="1"/>
            </p:cNvSpPr>
            <p:nvPr/>
          </p:nvSpPr>
          <p:spPr bwMode="auto">
            <a:xfrm flipV="1">
              <a:off x="2528" y="1114"/>
              <a:ext cx="3" cy="149"/>
            </a:xfrm>
            <a:prstGeom prst="line">
              <a:avLst/>
            </a:prstGeom>
            <a:noFill/>
            <a:ln w="20638">
              <a:solidFill>
                <a:srgbClr val="000000"/>
              </a:solidFill>
              <a:round/>
              <a:headEnd/>
              <a:tailEnd/>
            </a:ln>
          </p:spPr>
          <p:txBody>
            <a:bodyPr/>
            <a:lstStyle/>
            <a:p>
              <a:endParaRPr lang="en-US"/>
            </a:p>
          </p:txBody>
        </p:sp>
        <p:sp>
          <p:nvSpPr>
            <p:cNvPr id="1618981" name="Line 37"/>
            <p:cNvSpPr>
              <a:spLocks noChangeShapeType="1"/>
            </p:cNvSpPr>
            <p:nvPr/>
          </p:nvSpPr>
          <p:spPr bwMode="auto">
            <a:xfrm flipV="1">
              <a:off x="3072" y="1104"/>
              <a:ext cx="1" cy="145"/>
            </a:xfrm>
            <a:prstGeom prst="line">
              <a:avLst/>
            </a:prstGeom>
            <a:noFill/>
            <a:ln w="20638">
              <a:solidFill>
                <a:srgbClr val="000000"/>
              </a:solidFill>
              <a:round/>
              <a:headEnd/>
              <a:tailEnd/>
            </a:ln>
          </p:spPr>
          <p:txBody>
            <a:bodyPr/>
            <a:lstStyle/>
            <a:p>
              <a:endParaRPr lang="en-US"/>
            </a:p>
          </p:txBody>
        </p:sp>
        <p:sp>
          <p:nvSpPr>
            <p:cNvPr id="1618982" name="Freeform 38"/>
            <p:cNvSpPr>
              <a:spLocks/>
            </p:cNvSpPr>
            <p:nvPr/>
          </p:nvSpPr>
          <p:spPr bwMode="auto">
            <a:xfrm>
              <a:off x="1660" y="1112"/>
              <a:ext cx="1570" cy="151"/>
            </a:xfrm>
            <a:custGeom>
              <a:avLst/>
              <a:gdLst/>
              <a:ahLst/>
              <a:cxnLst>
                <a:cxn ang="0">
                  <a:pos x="0" y="149"/>
                </a:cxn>
                <a:cxn ang="0">
                  <a:pos x="3" y="0"/>
                </a:cxn>
                <a:cxn ang="0">
                  <a:pos x="1570" y="0"/>
                </a:cxn>
                <a:cxn ang="0">
                  <a:pos x="1570" y="151"/>
                </a:cxn>
                <a:cxn ang="0">
                  <a:pos x="3" y="151"/>
                </a:cxn>
                <a:cxn ang="0">
                  <a:pos x="3" y="151"/>
                </a:cxn>
              </a:cxnLst>
              <a:rect l="0" t="0" r="r" b="b"/>
              <a:pathLst>
                <a:path w="1570" h="151">
                  <a:moveTo>
                    <a:pt x="0" y="149"/>
                  </a:moveTo>
                  <a:lnTo>
                    <a:pt x="3" y="0"/>
                  </a:lnTo>
                  <a:lnTo>
                    <a:pt x="1570" y="0"/>
                  </a:lnTo>
                  <a:lnTo>
                    <a:pt x="1570" y="151"/>
                  </a:lnTo>
                  <a:lnTo>
                    <a:pt x="3" y="151"/>
                  </a:lnTo>
                  <a:lnTo>
                    <a:pt x="3" y="151"/>
                  </a:lnTo>
                </a:path>
              </a:pathLst>
            </a:custGeom>
            <a:noFill/>
            <a:ln w="20638">
              <a:solidFill>
                <a:srgbClr val="000000"/>
              </a:solidFill>
              <a:prstDash val="solid"/>
              <a:round/>
              <a:headEnd/>
              <a:tailEnd/>
            </a:ln>
          </p:spPr>
          <p:txBody>
            <a:bodyPr/>
            <a:lstStyle/>
            <a:p>
              <a:endParaRPr lang="en-US"/>
            </a:p>
          </p:txBody>
        </p:sp>
        <p:sp>
          <p:nvSpPr>
            <p:cNvPr id="1618983" name="Text Box 39"/>
            <p:cNvSpPr txBox="1">
              <a:spLocks noChangeArrowheads="1"/>
            </p:cNvSpPr>
            <p:nvPr/>
          </p:nvSpPr>
          <p:spPr bwMode="auto">
            <a:xfrm>
              <a:off x="1632" y="960"/>
              <a:ext cx="1930" cy="154"/>
            </a:xfrm>
            <a:prstGeom prst="rect">
              <a:avLst/>
            </a:prstGeom>
            <a:noFill/>
            <a:ln w="12700">
              <a:noFill/>
              <a:miter lim="800000"/>
              <a:headEnd/>
              <a:tailEnd/>
            </a:ln>
            <a:effectLst/>
          </p:spPr>
          <p:txBody>
            <a:bodyPr>
              <a:spAutoFit/>
            </a:bodyPr>
            <a:lstStyle/>
            <a:p>
              <a:r>
                <a:rPr lang="en-US" sz="1000" dirty="0">
                  <a:solidFill>
                    <a:schemeClr val="tx1"/>
                  </a:solidFill>
                </a:rPr>
                <a:t>31 30   . . .      </a:t>
              </a:r>
              <a:r>
                <a:rPr lang="en-US" sz="1000" dirty="0" smtClean="0">
                  <a:solidFill>
                    <a:schemeClr val="tx1"/>
                  </a:solidFill>
                </a:rPr>
                <a:t>           </a:t>
              </a:r>
              <a:r>
                <a:rPr lang="en-US" sz="1000" dirty="0">
                  <a:solidFill>
                    <a:schemeClr val="tx1"/>
                  </a:solidFill>
                </a:rPr>
                <a:t>13 12</a:t>
              </a:r>
              <a:r>
                <a:rPr lang="en-US" sz="1000" dirty="0" smtClean="0">
                  <a:solidFill>
                    <a:schemeClr val="tx1"/>
                  </a:solidFill>
                </a:rPr>
                <a:t>  11    </a:t>
              </a:r>
              <a:r>
                <a:rPr lang="en-US" sz="1000" dirty="0">
                  <a:solidFill>
                    <a:schemeClr val="tx1"/>
                  </a:solidFill>
                </a:rPr>
                <a:t>. . .    4</a:t>
              </a:r>
              <a:r>
                <a:rPr lang="en-US" sz="1000" dirty="0" smtClean="0">
                  <a:solidFill>
                    <a:schemeClr val="tx1"/>
                  </a:solidFill>
                </a:rPr>
                <a:t>  3  2  1  </a:t>
              </a:r>
              <a:r>
                <a:rPr lang="en-US" sz="1000" dirty="0">
                  <a:solidFill>
                    <a:schemeClr val="tx1"/>
                  </a:solidFill>
                </a:rPr>
                <a:t>0</a:t>
              </a:r>
            </a:p>
          </p:txBody>
        </p:sp>
        <p:sp>
          <p:nvSpPr>
            <p:cNvPr id="1618984" name="Line 40"/>
            <p:cNvSpPr>
              <a:spLocks noChangeShapeType="1"/>
            </p:cNvSpPr>
            <p:nvPr/>
          </p:nvSpPr>
          <p:spPr bwMode="auto">
            <a:xfrm flipV="1">
              <a:off x="2928" y="1104"/>
              <a:ext cx="1" cy="145"/>
            </a:xfrm>
            <a:prstGeom prst="line">
              <a:avLst/>
            </a:prstGeom>
            <a:noFill/>
            <a:ln w="20638">
              <a:solidFill>
                <a:srgbClr val="000000"/>
              </a:solidFill>
              <a:round/>
              <a:headEnd/>
              <a:tailEnd/>
            </a:ln>
          </p:spPr>
          <p:txBody>
            <a:bodyPr/>
            <a:lstStyle/>
            <a:p>
              <a:endParaRPr lang="en-US"/>
            </a:p>
          </p:txBody>
        </p:sp>
        <p:sp>
          <p:nvSpPr>
            <p:cNvPr id="1618985" name="Text Box 41"/>
            <p:cNvSpPr txBox="1">
              <a:spLocks noChangeArrowheads="1"/>
            </p:cNvSpPr>
            <p:nvPr/>
          </p:nvSpPr>
          <p:spPr bwMode="auto">
            <a:xfrm>
              <a:off x="3312" y="864"/>
              <a:ext cx="528" cy="366"/>
            </a:xfrm>
            <a:prstGeom prst="rect">
              <a:avLst/>
            </a:prstGeom>
            <a:noFill/>
            <a:ln w="12700">
              <a:noFill/>
              <a:miter lim="800000"/>
              <a:headEnd/>
              <a:tailEnd/>
            </a:ln>
            <a:effectLst/>
          </p:spPr>
          <p:txBody>
            <a:bodyPr>
              <a:spAutoFit/>
            </a:bodyPr>
            <a:lstStyle/>
            <a:p>
              <a:r>
                <a:rPr lang="en-US" sz="1600">
                  <a:solidFill>
                    <a:schemeClr val="tx1"/>
                  </a:solidFill>
                </a:rPr>
                <a:t>Byte offset</a:t>
              </a:r>
            </a:p>
          </p:txBody>
        </p:sp>
        <p:sp>
          <p:nvSpPr>
            <p:cNvPr id="1618986" name="Line 42"/>
            <p:cNvSpPr>
              <a:spLocks noChangeShapeType="1"/>
            </p:cNvSpPr>
            <p:nvPr/>
          </p:nvSpPr>
          <p:spPr bwMode="auto">
            <a:xfrm flipH="1">
              <a:off x="3168" y="1056"/>
              <a:ext cx="192" cy="144"/>
            </a:xfrm>
            <a:prstGeom prst="line">
              <a:avLst/>
            </a:prstGeom>
            <a:noFill/>
            <a:ln w="12700">
              <a:solidFill>
                <a:schemeClr val="tx1"/>
              </a:solidFill>
              <a:round/>
              <a:headEnd/>
              <a:tailEnd type="triangle" w="med" len="med"/>
            </a:ln>
            <a:effectLst/>
          </p:spPr>
          <p:txBody>
            <a:bodyPr/>
            <a:lstStyle/>
            <a:p>
              <a:endParaRPr lang="en-US"/>
            </a:p>
          </p:txBody>
        </p:sp>
      </p:grpSp>
      <p:grpSp>
        <p:nvGrpSpPr>
          <p:cNvPr id="6" name="Group 43"/>
          <p:cNvGrpSpPr>
            <a:grpSpLocks/>
          </p:cNvGrpSpPr>
          <p:nvPr/>
        </p:nvGrpSpPr>
        <p:grpSpPr bwMode="auto">
          <a:xfrm>
            <a:off x="1981200" y="3826930"/>
            <a:ext cx="623888" cy="1371600"/>
            <a:chOff x="1229" y="2400"/>
            <a:chExt cx="393" cy="864"/>
          </a:xfrm>
        </p:grpSpPr>
        <p:sp>
          <p:nvSpPr>
            <p:cNvPr id="1618988" name="Line 44"/>
            <p:cNvSpPr>
              <a:spLocks noChangeShapeType="1"/>
            </p:cNvSpPr>
            <p:nvPr/>
          </p:nvSpPr>
          <p:spPr bwMode="auto">
            <a:xfrm>
              <a:off x="1229" y="3071"/>
              <a:ext cx="196" cy="54"/>
            </a:xfrm>
            <a:prstGeom prst="line">
              <a:avLst/>
            </a:prstGeom>
            <a:noFill/>
            <a:ln w="20638">
              <a:solidFill>
                <a:srgbClr val="000000"/>
              </a:solidFill>
              <a:round/>
              <a:headEnd/>
              <a:tailEnd/>
            </a:ln>
          </p:spPr>
          <p:txBody>
            <a:bodyPr/>
            <a:lstStyle/>
            <a:p>
              <a:endParaRPr lang="en-US"/>
            </a:p>
          </p:txBody>
        </p:sp>
        <p:sp>
          <p:nvSpPr>
            <p:cNvPr id="1618989" name="Text Box 45"/>
            <p:cNvSpPr txBox="1">
              <a:spLocks noChangeArrowheads="1"/>
            </p:cNvSpPr>
            <p:nvPr/>
          </p:nvSpPr>
          <p:spPr bwMode="auto">
            <a:xfrm>
              <a:off x="1362" y="2998"/>
              <a:ext cx="260" cy="213"/>
            </a:xfrm>
            <a:prstGeom prst="rect">
              <a:avLst/>
            </a:prstGeom>
            <a:noFill/>
            <a:ln w="12700">
              <a:noFill/>
              <a:miter lim="800000"/>
              <a:headEnd/>
              <a:tailEnd/>
            </a:ln>
            <a:effectLst/>
          </p:spPr>
          <p:txBody>
            <a:bodyPr wrap="none">
              <a:spAutoFit/>
            </a:bodyPr>
            <a:lstStyle/>
            <a:p>
              <a:r>
                <a:rPr lang="en-US" sz="1600" dirty="0">
                  <a:solidFill>
                    <a:schemeClr val="tx1"/>
                  </a:solidFill>
                </a:rPr>
                <a:t>20</a:t>
              </a:r>
            </a:p>
          </p:txBody>
        </p:sp>
        <p:sp>
          <p:nvSpPr>
            <p:cNvPr id="1618990" name="Line 46"/>
            <p:cNvSpPr>
              <a:spLocks noChangeShapeType="1"/>
            </p:cNvSpPr>
            <p:nvPr/>
          </p:nvSpPr>
          <p:spPr bwMode="auto">
            <a:xfrm>
              <a:off x="1296" y="2400"/>
              <a:ext cx="0" cy="864"/>
            </a:xfrm>
            <a:prstGeom prst="line">
              <a:avLst/>
            </a:prstGeom>
            <a:noFill/>
            <a:ln w="28575">
              <a:solidFill>
                <a:schemeClr val="tx1"/>
              </a:solidFill>
              <a:round/>
              <a:headEnd type="oval" w="sm" len="sm"/>
              <a:tailEnd type="triangle" w="med" len="med"/>
            </a:ln>
            <a:effectLst/>
          </p:spPr>
          <p:txBody>
            <a:bodyPr/>
            <a:lstStyle/>
            <a:p>
              <a:endParaRPr lang="en-US"/>
            </a:p>
          </p:txBody>
        </p:sp>
      </p:grpSp>
      <p:grpSp>
        <p:nvGrpSpPr>
          <p:cNvPr id="7" name="Group 47"/>
          <p:cNvGrpSpPr>
            <a:grpSpLocks/>
          </p:cNvGrpSpPr>
          <p:nvPr/>
        </p:nvGrpSpPr>
        <p:grpSpPr bwMode="auto">
          <a:xfrm>
            <a:off x="762000" y="1998130"/>
            <a:ext cx="3071814" cy="3424238"/>
            <a:chOff x="480" y="1248"/>
            <a:chExt cx="1935" cy="2157"/>
          </a:xfrm>
        </p:grpSpPr>
        <p:grpSp>
          <p:nvGrpSpPr>
            <p:cNvPr id="8" name="Group 48"/>
            <p:cNvGrpSpPr>
              <a:grpSpLocks/>
            </p:cNvGrpSpPr>
            <p:nvPr/>
          </p:nvGrpSpPr>
          <p:grpSpPr bwMode="auto">
            <a:xfrm>
              <a:off x="480" y="1248"/>
              <a:ext cx="1935" cy="2064"/>
              <a:chOff x="432" y="1248"/>
              <a:chExt cx="1935" cy="2064"/>
            </a:xfrm>
          </p:grpSpPr>
          <p:sp>
            <p:nvSpPr>
              <p:cNvPr id="1618993" name="Line 49"/>
              <p:cNvSpPr>
                <a:spLocks noChangeShapeType="1"/>
              </p:cNvSpPr>
              <p:nvPr/>
            </p:nvSpPr>
            <p:spPr bwMode="auto">
              <a:xfrm>
                <a:off x="2016" y="1344"/>
                <a:ext cx="145" cy="55"/>
              </a:xfrm>
              <a:prstGeom prst="line">
                <a:avLst/>
              </a:prstGeom>
              <a:noFill/>
              <a:ln w="20638">
                <a:solidFill>
                  <a:srgbClr val="000000"/>
                </a:solidFill>
                <a:round/>
                <a:headEnd/>
                <a:tailEnd/>
              </a:ln>
            </p:spPr>
            <p:txBody>
              <a:bodyPr/>
              <a:lstStyle/>
              <a:p>
                <a:endParaRPr lang="en-US"/>
              </a:p>
            </p:txBody>
          </p:sp>
          <p:sp>
            <p:nvSpPr>
              <p:cNvPr id="1618994" name="Text Box 50"/>
              <p:cNvSpPr txBox="1">
                <a:spLocks noChangeArrowheads="1"/>
              </p:cNvSpPr>
              <p:nvPr/>
            </p:nvSpPr>
            <p:spPr bwMode="auto">
              <a:xfrm>
                <a:off x="2107" y="1291"/>
                <a:ext cx="260" cy="213"/>
              </a:xfrm>
              <a:prstGeom prst="rect">
                <a:avLst/>
              </a:prstGeom>
              <a:noFill/>
              <a:ln w="12700">
                <a:noFill/>
                <a:miter lim="800000"/>
                <a:headEnd/>
                <a:tailEnd/>
              </a:ln>
              <a:effectLst/>
            </p:spPr>
            <p:txBody>
              <a:bodyPr wrap="none">
                <a:spAutoFit/>
              </a:bodyPr>
              <a:lstStyle/>
              <a:p>
                <a:r>
                  <a:rPr lang="en-US" sz="1600" dirty="0">
                    <a:solidFill>
                      <a:schemeClr val="tx1"/>
                    </a:solidFill>
                  </a:rPr>
                  <a:t>20</a:t>
                </a:r>
              </a:p>
            </p:txBody>
          </p:sp>
          <p:sp>
            <p:nvSpPr>
              <p:cNvPr id="1618995" name="Text Box 51"/>
              <p:cNvSpPr txBox="1">
                <a:spLocks noChangeArrowheads="1"/>
              </p:cNvSpPr>
              <p:nvPr/>
            </p:nvSpPr>
            <p:spPr bwMode="auto">
              <a:xfrm>
                <a:off x="1152" y="1279"/>
                <a:ext cx="336" cy="212"/>
              </a:xfrm>
              <a:prstGeom prst="rect">
                <a:avLst/>
              </a:prstGeom>
              <a:noFill/>
              <a:ln w="12700">
                <a:noFill/>
                <a:miter lim="800000"/>
                <a:headEnd/>
                <a:tailEnd/>
              </a:ln>
              <a:effectLst/>
            </p:spPr>
            <p:txBody>
              <a:bodyPr wrap="none">
                <a:spAutoFit/>
              </a:bodyPr>
              <a:lstStyle/>
              <a:p>
                <a:r>
                  <a:rPr lang="en-US" sz="1600">
                    <a:solidFill>
                      <a:schemeClr val="tx1"/>
                    </a:solidFill>
                  </a:rPr>
                  <a:t>Tag</a:t>
                </a:r>
              </a:p>
            </p:txBody>
          </p:sp>
          <p:sp>
            <p:nvSpPr>
              <p:cNvPr id="1618996" name="Line 52"/>
              <p:cNvSpPr>
                <a:spLocks noChangeShapeType="1"/>
              </p:cNvSpPr>
              <p:nvPr/>
            </p:nvSpPr>
            <p:spPr bwMode="auto">
              <a:xfrm>
                <a:off x="2112" y="1248"/>
                <a:ext cx="0" cy="240"/>
              </a:xfrm>
              <a:prstGeom prst="line">
                <a:avLst/>
              </a:prstGeom>
              <a:noFill/>
              <a:ln w="28575">
                <a:solidFill>
                  <a:schemeClr val="tx1"/>
                </a:solidFill>
                <a:round/>
                <a:headEnd/>
                <a:tailEnd/>
              </a:ln>
              <a:effectLst/>
            </p:spPr>
            <p:txBody>
              <a:bodyPr/>
              <a:lstStyle/>
              <a:p>
                <a:endParaRPr lang="en-US"/>
              </a:p>
            </p:txBody>
          </p:sp>
          <p:sp>
            <p:nvSpPr>
              <p:cNvPr id="1618997" name="Line 53"/>
              <p:cNvSpPr>
                <a:spLocks noChangeShapeType="1"/>
              </p:cNvSpPr>
              <p:nvPr/>
            </p:nvSpPr>
            <p:spPr bwMode="auto">
              <a:xfrm>
                <a:off x="432" y="1488"/>
                <a:ext cx="1680" cy="0"/>
              </a:xfrm>
              <a:prstGeom prst="line">
                <a:avLst/>
              </a:prstGeom>
              <a:noFill/>
              <a:ln w="38100">
                <a:solidFill>
                  <a:schemeClr val="tx1"/>
                </a:solidFill>
                <a:round/>
                <a:headEnd/>
                <a:tailEnd/>
              </a:ln>
              <a:effectLst/>
            </p:spPr>
            <p:txBody>
              <a:bodyPr/>
              <a:lstStyle/>
              <a:p>
                <a:endParaRPr lang="en-US"/>
              </a:p>
            </p:txBody>
          </p:sp>
          <p:sp>
            <p:nvSpPr>
              <p:cNvPr id="1618998" name="Line 54"/>
              <p:cNvSpPr>
                <a:spLocks noChangeShapeType="1"/>
              </p:cNvSpPr>
              <p:nvPr/>
            </p:nvSpPr>
            <p:spPr bwMode="auto">
              <a:xfrm>
                <a:off x="432" y="1488"/>
                <a:ext cx="0" cy="1824"/>
              </a:xfrm>
              <a:prstGeom prst="line">
                <a:avLst/>
              </a:prstGeom>
              <a:noFill/>
              <a:ln w="28575">
                <a:solidFill>
                  <a:schemeClr val="tx1"/>
                </a:solidFill>
                <a:round/>
                <a:headEnd/>
                <a:tailEnd/>
              </a:ln>
              <a:effectLst/>
            </p:spPr>
            <p:txBody>
              <a:bodyPr/>
              <a:lstStyle/>
              <a:p>
                <a:endParaRPr lang="en-US"/>
              </a:p>
            </p:txBody>
          </p:sp>
          <p:sp>
            <p:nvSpPr>
              <p:cNvPr id="1618999" name="Line 55"/>
              <p:cNvSpPr>
                <a:spLocks noChangeShapeType="1"/>
              </p:cNvSpPr>
              <p:nvPr/>
            </p:nvSpPr>
            <p:spPr bwMode="auto">
              <a:xfrm>
                <a:off x="432" y="3312"/>
                <a:ext cx="720" cy="0"/>
              </a:xfrm>
              <a:prstGeom prst="line">
                <a:avLst/>
              </a:prstGeom>
              <a:noFill/>
              <a:ln w="28575">
                <a:solidFill>
                  <a:schemeClr val="tx1"/>
                </a:solidFill>
                <a:round/>
                <a:headEnd/>
                <a:tailEnd type="triangle" w="med" len="med"/>
              </a:ln>
              <a:effectLst/>
            </p:spPr>
            <p:txBody>
              <a:bodyPr/>
              <a:lstStyle/>
              <a:p>
                <a:endParaRPr lang="en-US"/>
              </a:p>
            </p:txBody>
          </p:sp>
        </p:grpSp>
        <p:sp>
          <p:nvSpPr>
            <p:cNvPr id="1619000" name="Freeform 56"/>
            <p:cNvSpPr>
              <a:spLocks/>
            </p:cNvSpPr>
            <p:nvPr/>
          </p:nvSpPr>
          <p:spPr bwMode="auto">
            <a:xfrm>
              <a:off x="1182" y="3240"/>
              <a:ext cx="249" cy="165"/>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endParaRPr lang="en-US"/>
            </a:p>
          </p:txBody>
        </p:sp>
        <p:sp>
          <p:nvSpPr>
            <p:cNvPr id="1619001" name="Freeform 57"/>
            <p:cNvSpPr>
              <a:spLocks noEditPoints="1"/>
            </p:cNvSpPr>
            <p:nvPr/>
          </p:nvSpPr>
          <p:spPr bwMode="auto">
            <a:xfrm>
              <a:off x="1270" y="3312"/>
              <a:ext cx="74" cy="25"/>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endParaRPr lang="en-US"/>
            </a:p>
          </p:txBody>
        </p:sp>
      </p:grpSp>
      <p:grpSp>
        <p:nvGrpSpPr>
          <p:cNvPr id="9" name="Group 58"/>
          <p:cNvGrpSpPr>
            <a:grpSpLocks/>
          </p:cNvGrpSpPr>
          <p:nvPr/>
        </p:nvGrpSpPr>
        <p:grpSpPr bwMode="auto">
          <a:xfrm>
            <a:off x="304800" y="1540930"/>
            <a:ext cx="1770063" cy="4572000"/>
            <a:chOff x="192" y="960"/>
            <a:chExt cx="1115" cy="2880"/>
          </a:xfrm>
        </p:grpSpPr>
        <p:sp>
          <p:nvSpPr>
            <p:cNvPr id="1619003" name="Freeform 59"/>
            <p:cNvSpPr>
              <a:spLocks/>
            </p:cNvSpPr>
            <p:nvPr/>
          </p:nvSpPr>
          <p:spPr bwMode="auto">
            <a:xfrm>
              <a:off x="912" y="3552"/>
              <a:ext cx="222" cy="17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endParaRPr lang="en-US"/>
            </a:p>
          </p:txBody>
        </p:sp>
        <p:sp>
          <p:nvSpPr>
            <p:cNvPr id="1619004" name="Line 60"/>
            <p:cNvSpPr>
              <a:spLocks noChangeShapeType="1"/>
            </p:cNvSpPr>
            <p:nvPr/>
          </p:nvSpPr>
          <p:spPr bwMode="auto">
            <a:xfrm>
              <a:off x="1004" y="2391"/>
              <a:ext cx="4" cy="1161"/>
            </a:xfrm>
            <a:prstGeom prst="line">
              <a:avLst/>
            </a:prstGeom>
            <a:noFill/>
            <a:ln w="20701">
              <a:solidFill>
                <a:srgbClr val="000000"/>
              </a:solidFill>
              <a:round/>
              <a:headEnd type="oval" w="sm" len="sm"/>
              <a:tailEnd/>
            </a:ln>
          </p:spPr>
          <p:txBody>
            <a:bodyPr/>
            <a:lstStyle/>
            <a:p>
              <a:endParaRPr lang="en-US"/>
            </a:p>
          </p:txBody>
        </p:sp>
        <p:sp>
          <p:nvSpPr>
            <p:cNvPr id="1619005" name="Freeform 61"/>
            <p:cNvSpPr>
              <a:spLocks/>
            </p:cNvSpPr>
            <p:nvPr/>
          </p:nvSpPr>
          <p:spPr bwMode="auto">
            <a:xfrm>
              <a:off x="1055" y="3405"/>
              <a:ext cx="252" cy="136"/>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endParaRPr lang="en-US"/>
            </a:p>
          </p:txBody>
        </p:sp>
        <p:sp>
          <p:nvSpPr>
            <p:cNvPr id="1619006" name="Text Box 62"/>
            <p:cNvSpPr txBox="1">
              <a:spLocks noChangeArrowheads="1"/>
            </p:cNvSpPr>
            <p:nvPr/>
          </p:nvSpPr>
          <p:spPr bwMode="auto">
            <a:xfrm>
              <a:off x="192" y="960"/>
              <a:ext cx="272" cy="212"/>
            </a:xfrm>
            <a:prstGeom prst="rect">
              <a:avLst/>
            </a:prstGeom>
            <a:noFill/>
            <a:ln w="12700">
              <a:noFill/>
              <a:miter lim="800000"/>
              <a:headEnd/>
              <a:tailEnd/>
            </a:ln>
            <a:effectLst/>
          </p:spPr>
          <p:txBody>
            <a:bodyPr wrap="none">
              <a:spAutoFit/>
            </a:bodyPr>
            <a:lstStyle/>
            <a:p>
              <a:r>
                <a:rPr lang="en-US" sz="1600">
                  <a:solidFill>
                    <a:schemeClr val="tx1"/>
                  </a:solidFill>
                </a:rPr>
                <a:t>Hit</a:t>
              </a:r>
            </a:p>
          </p:txBody>
        </p:sp>
        <p:sp>
          <p:nvSpPr>
            <p:cNvPr id="1619007" name="Line 63"/>
            <p:cNvSpPr>
              <a:spLocks noChangeShapeType="1"/>
            </p:cNvSpPr>
            <p:nvPr/>
          </p:nvSpPr>
          <p:spPr bwMode="auto">
            <a:xfrm>
              <a:off x="1008" y="3744"/>
              <a:ext cx="0" cy="96"/>
            </a:xfrm>
            <a:prstGeom prst="line">
              <a:avLst/>
            </a:prstGeom>
            <a:noFill/>
            <a:ln w="12700">
              <a:solidFill>
                <a:schemeClr val="tx1"/>
              </a:solidFill>
              <a:round/>
              <a:headEnd/>
              <a:tailEnd/>
            </a:ln>
            <a:effectLst/>
          </p:spPr>
          <p:txBody>
            <a:bodyPr/>
            <a:lstStyle/>
            <a:p>
              <a:endParaRPr lang="en-US"/>
            </a:p>
          </p:txBody>
        </p:sp>
        <p:sp>
          <p:nvSpPr>
            <p:cNvPr id="1619008" name="Line 64"/>
            <p:cNvSpPr>
              <a:spLocks noChangeShapeType="1"/>
            </p:cNvSpPr>
            <p:nvPr/>
          </p:nvSpPr>
          <p:spPr bwMode="auto">
            <a:xfrm flipH="1">
              <a:off x="288" y="3840"/>
              <a:ext cx="720" cy="0"/>
            </a:xfrm>
            <a:prstGeom prst="line">
              <a:avLst/>
            </a:prstGeom>
            <a:noFill/>
            <a:ln w="12700">
              <a:solidFill>
                <a:schemeClr val="tx1"/>
              </a:solidFill>
              <a:round/>
              <a:headEnd/>
              <a:tailEnd/>
            </a:ln>
            <a:effectLst/>
          </p:spPr>
          <p:txBody>
            <a:bodyPr/>
            <a:lstStyle/>
            <a:p>
              <a:endParaRPr lang="en-US"/>
            </a:p>
          </p:txBody>
        </p:sp>
        <p:sp>
          <p:nvSpPr>
            <p:cNvPr id="1619009" name="Line 65"/>
            <p:cNvSpPr>
              <a:spLocks noChangeShapeType="1"/>
            </p:cNvSpPr>
            <p:nvPr/>
          </p:nvSpPr>
          <p:spPr bwMode="auto">
            <a:xfrm flipV="1">
              <a:off x="288" y="1200"/>
              <a:ext cx="0" cy="2640"/>
            </a:xfrm>
            <a:prstGeom prst="line">
              <a:avLst/>
            </a:prstGeom>
            <a:noFill/>
            <a:ln w="12700">
              <a:solidFill>
                <a:schemeClr val="tx1"/>
              </a:solidFill>
              <a:round/>
              <a:headEnd/>
              <a:tailEnd type="triangle" w="med" len="med"/>
            </a:ln>
            <a:effectLst/>
          </p:spPr>
          <p:txBody>
            <a:bodyPr/>
            <a:lstStyle/>
            <a:p>
              <a:endParaRPr lang="en-US"/>
            </a:p>
          </p:txBody>
        </p:sp>
      </p:grpSp>
      <p:grpSp>
        <p:nvGrpSpPr>
          <p:cNvPr id="10" name="Group 66"/>
          <p:cNvGrpSpPr>
            <a:grpSpLocks/>
          </p:cNvGrpSpPr>
          <p:nvPr/>
        </p:nvGrpSpPr>
        <p:grpSpPr bwMode="auto">
          <a:xfrm>
            <a:off x="3124200" y="1540930"/>
            <a:ext cx="5794375" cy="4757738"/>
            <a:chOff x="1968" y="960"/>
            <a:chExt cx="3650" cy="2997"/>
          </a:xfrm>
        </p:grpSpPr>
        <p:sp>
          <p:nvSpPr>
            <p:cNvPr id="1619011" name="Line 67"/>
            <p:cNvSpPr>
              <a:spLocks noChangeShapeType="1"/>
            </p:cNvSpPr>
            <p:nvPr/>
          </p:nvSpPr>
          <p:spPr bwMode="auto">
            <a:xfrm>
              <a:off x="3888" y="3696"/>
              <a:ext cx="144" cy="96"/>
            </a:xfrm>
            <a:prstGeom prst="line">
              <a:avLst/>
            </a:prstGeom>
            <a:noFill/>
            <a:ln w="20638">
              <a:solidFill>
                <a:srgbClr val="000000"/>
              </a:solidFill>
              <a:round/>
              <a:headEnd/>
              <a:tailEnd/>
            </a:ln>
          </p:spPr>
          <p:txBody>
            <a:bodyPr/>
            <a:lstStyle/>
            <a:p>
              <a:endParaRPr lang="en-US"/>
            </a:p>
          </p:txBody>
        </p:sp>
        <p:sp>
          <p:nvSpPr>
            <p:cNvPr id="1619012" name="Text Box 68"/>
            <p:cNvSpPr txBox="1">
              <a:spLocks noChangeArrowheads="1"/>
            </p:cNvSpPr>
            <p:nvPr/>
          </p:nvSpPr>
          <p:spPr bwMode="auto">
            <a:xfrm>
              <a:off x="5232" y="960"/>
              <a:ext cx="386" cy="212"/>
            </a:xfrm>
            <a:prstGeom prst="rect">
              <a:avLst/>
            </a:prstGeom>
            <a:noFill/>
            <a:ln w="12700">
              <a:noFill/>
              <a:miter lim="800000"/>
              <a:headEnd/>
              <a:tailEnd/>
            </a:ln>
            <a:effectLst/>
          </p:spPr>
          <p:txBody>
            <a:bodyPr wrap="none">
              <a:spAutoFit/>
            </a:bodyPr>
            <a:lstStyle/>
            <a:p>
              <a:r>
                <a:rPr lang="en-US" sz="1600">
                  <a:solidFill>
                    <a:schemeClr val="tx1"/>
                  </a:solidFill>
                </a:rPr>
                <a:t>Data</a:t>
              </a:r>
            </a:p>
          </p:txBody>
        </p:sp>
        <p:sp>
          <p:nvSpPr>
            <p:cNvPr id="1619013" name="Text Box 69"/>
            <p:cNvSpPr txBox="1">
              <a:spLocks noChangeArrowheads="1"/>
            </p:cNvSpPr>
            <p:nvPr/>
          </p:nvSpPr>
          <p:spPr bwMode="auto">
            <a:xfrm>
              <a:off x="3984" y="3744"/>
              <a:ext cx="260" cy="213"/>
            </a:xfrm>
            <a:prstGeom prst="rect">
              <a:avLst/>
            </a:prstGeom>
            <a:noFill/>
            <a:ln w="12700">
              <a:noFill/>
              <a:miter lim="800000"/>
              <a:headEnd/>
              <a:tailEnd/>
            </a:ln>
            <a:effectLst/>
          </p:spPr>
          <p:txBody>
            <a:bodyPr wrap="none">
              <a:spAutoFit/>
            </a:bodyPr>
            <a:lstStyle/>
            <a:p>
              <a:r>
                <a:rPr lang="en-US" sz="1600" dirty="0">
                  <a:solidFill>
                    <a:schemeClr val="tx1"/>
                  </a:solidFill>
                </a:rPr>
                <a:t>32</a:t>
              </a:r>
            </a:p>
          </p:txBody>
        </p:sp>
        <p:sp>
          <p:nvSpPr>
            <p:cNvPr id="1619014" name="Text Box 70"/>
            <p:cNvSpPr txBox="1">
              <a:spLocks noChangeArrowheads="1"/>
            </p:cNvSpPr>
            <p:nvPr/>
          </p:nvSpPr>
          <p:spPr bwMode="auto">
            <a:xfrm>
              <a:off x="3984" y="1248"/>
              <a:ext cx="1008" cy="212"/>
            </a:xfrm>
            <a:prstGeom prst="rect">
              <a:avLst/>
            </a:prstGeom>
            <a:noFill/>
            <a:ln w="12700">
              <a:noFill/>
              <a:miter lim="800000"/>
              <a:headEnd/>
              <a:tailEnd/>
            </a:ln>
            <a:effectLst/>
          </p:spPr>
          <p:txBody>
            <a:bodyPr>
              <a:spAutoFit/>
            </a:bodyPr>
            <a:lstStyle/>
            <a:p>
              <a:r>
                <a:rPr lang="en-US" sz="1600" dirty="0">
                  <a:solidFill>
                    <a:schemeClr val="tx1"/>
                  </a:solidFill>
                </a:rPr>
                <a:t>Block offset</a:t>
              </a:r>
            </a:p>
          </p:txBody>
        </p:sp>
        <p:sp>
          <p:nvSpPr>
            <p:cNvPr id="1619015" name="Line 71"/>
            <p:cNvSpPr>
              <a:spLocks noChangeShapeType="1"/>
            </p:cNvSpPr>
            <p:nvPr/>
          </p:nvSpPr>
          <p:spPr bwMode="auto">
            <a:xfrm>
              <a:off x="5424" y="1200"/>
              <a:ext cx="0" cy="2544"/>
            </a:xfrm>
            <a:prstGeom prst="line">
              <a:avLst/>
            </a:prstGeom>
            <a:noFill/>
            <a:ln w="28575">
              <a:solidFill>
                <a:schemeClr val="tx1"/>
              </a:solidFill>
              <a:round/>
              <a:headEnd type="triangle" w="med" len="med"/>
              <a:tailEnd/>
            </a:ln>
            <a:effectLst/>
          </p:spPr>
          <p:txBody>
            <a:bodyPr/>
            <a:lstStyle/>
            <a:p>
              <a:endParaRPr lang="en-US"/>
            </a:p>
          </p:txBody>
        </p:sp>
        <p:sp>
          <p:nvSpPr>
            <p:cNvPr id="1619016" name="AutoShape 72"/>
            <p:cNvSpPr>
              <a:spLocks noChangeArrowheads="1"/>
            </p:cNvSpPr>
            <p:nvPr/>
          </p:nvSpPr>
          <p:spPr bwMode="auto">
            <a:xfrm>
              <a:off x="2832" y="3456"/>
              <a:ext cx="1008"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619017" name="Line 73"/>
            <p:cNvSpPr>
              <a:spLocks noChangeShapeType="1"/>
            </p:cNvSpPr>
            <p:nvPr/>
          </p:nvSpPr>
          <p:spPr bwMode="auto">
            <a:xfrm>
              <a:off x="1968" y="2400"/>
              <a:ext cx="0" cy="864"/>
            </a:xfrm>
            <a:prstGeom prst="line">
              <a:avLst/>
            </a:prstGeom>
            <a:noFill/>
            <a:ln w="28575">
              <a:solidFill>
                <a:schemeClr val="tx1"/>
              </a:solidFill>
              <a:round/>
              <a:headEnd type="oval" w="sm" len="sm"/>
              <a:tailEnd/>
            </a:ln>
            <a:effectLst/>
          </p:spPr>
          <p:txBody>
            <a:bodyPr/>
            <a:lstStyle/>
            <a:p>
              <a:endParaRPr lang="en-US"/>
            </a:p>
          </p:txBody>
        </p:sp>
        <p:sp>
          <p:nvSpPr>
            <p:cNvPr id="1619018" name="Line 74"/>
            <p:cNvSpPr>
              <a:spLocks noChangeShapeType="1"/>
            </p:cNvSpPr>
            <p:nvPr/>
          </p:nvSpPr>
          <p:spPr bwMode="auto">
            <a:xfrm>
              <a:off x="2928" y="2400"/>
              <a:ext cx="0" cy="768"/>
            </a:xfrm>
            <a:prstGeom prst="line">
              <a:avLst/>
            </a:prstGeom>
            <a:noFill/>
            <a:ln w="28575">
              <a:solidFill>
                <a:schemeClr val="tx1"/>
              </a:solidFill>
              <a:round/>
              <a:headEnd type="oval" w="sm" len="sm"/>
              <a:tailEnd/>
            </a:ln>
            <a:effectLst/>
          </p:spPr>
          <p:txBody>
            <a:bodyPr/>
            <a:lstStyle/>
            <a:p>
              <a:endParaRPr lang="en-US"/>
            </a:p>
          </p:txBody>
        </p:sp>
        <p:sp>
          <p:nvSpPr>
            <p:cNvPr id="1619019" name="Line 75"/>
            <p:cNvSpPr>
              <a:spLocks noChangeShapeType="1"/>
            </p:cNvSpPr>
            <p:nvPr/>
          </p:nvSpPr>
          <p:spPr bwMode="auto">
            <a:xfrm>
              <a:off x="3840" y="2400"/>
              <a:ext cx="0" cy="768"/>
            </a:xfrm>
            <a:prstGeom prst="line">
              <a:avLst/>
            </a:prstGeom>
            <a:noFill/>
            <a:ln w="28575">
              <a:solidFill>
                <a:schemeClr val="tx1"/>
              </a:solidFill>
              <a:round/>
              <a:headEnd type="oval" w="sm" len="sm"/>
              <a:tailEnd/>
            </a:ln>
            <a:effectLst/>
          </p:spPr>
          <p:txBody>
            <a:bodyPr/>
            <a:lstStyle/>
            <a:p>
              <a:endParaRPr lang="en-US"/>
            </a:p>
          </p:txBody>
        </p:sp>
        <p:sp>
          <p:nvSpPr>
            <p:cNvPr id="1619020" name="Line 76"/>
            <p:cNvSpPr>
              <a:spLocks noChangeShapeType="1"/>
            </p:cNvSpPr>
            <p:nvPr/>
          </p:nvSpPr>
          <p:spPr bwMode="auto">
            <a:xfrm>
              <a:off x="4752" y="2400"/>
              <a:ext cx="0" cy="864"/>
            </a:xfrm>
            <a:prstGeom prst="line">
              <a:avLst/>
            </a:prstGeom>
            <a:noFill/>
            <a:ln w="28575">
              <a:solidFill>
                <a:schemeClr val="tx1"/>
              </a:solidFill>
              <a:round/>
              <a:headEnd type="oval" w="sm" len="sm"/>
              <a:tailEnd/>
            </a:ln>
            <a:effectLst/>
          </p:spPr>
          <p:txBody>
            <a:bodyPr/>
            <a:lstStyle/>
            <a:p>
              <a:endParaRPr lang="en-US"/>
            </a:p>
          </p:txBody>
        </p:sp>
        <p:sp>
          <p:nvSpPr>
            <p:cNvPr id="1619021" name="Line 77"/>
            <p:cNvSpPr>
              <a:spLocks noChangeShapeType="1"/>
            </p:cNvSpPr>
            <p:nvPr/>
          </p:nvSpPr>
          <p:spPr bwMode="auto">
            <a:xfrm>
              <a:off x="1968" y="3264"/>
              <a:ext cx="1056" cy="0"/>
            </a:xfrm>
            <a:prstGeom prst="line">
              <a:avLst/>
            </a:prstGeom>
            <a:noFill/>
            <a:ln w="28575">
              <a:solidFill>
                <a:schemeClr val="tx1"/>
              </a:solidFill>
              <a:round/>
              <a:headEnd/>
              <a:tailEnd/>
            </a:ln>
            <a:effectLst/>
          </p:spPr>
          <p:txBody>
            <a:bodyPr/>
            <a:lstStyle/>
            <a:p>
              <a:endParaRPr lang="en-US"/>
            </a:p>
          </p:txBody>
        </p:sp>
        <p:sp>
          <p:nvSpPr>
            <p:cNvPr id="1619022" name="Line 78"/>
            <p:cNvSpPr>
              <a:spLocks noChangeShapeType="1"/>
            </p:cNvSpPr>
            <p:nvPr/>
          </p:nvSpPr>
          <p:spPr bwMode="auto">
            <a:xfrm>
              <a:off x="3744" y="3264"/>
              <a:ext cx="1008" cy="0"/>
            </a:xfrm>
            <a:prstGeom prst="line">
              <a:avLst/>
            </a:prstGeom>
            <a:noFill/>
            <a:ln w="28575">
              <a:solidFill>
                <a:schemeClr val="tx1"/>
              </a:solidFill>
              <a:round/>
              <a:headEnd/>
              <a:tailEnd/>
            </a:ln>
            <a:effectLst/>
          </p:spPr>
          <p:txBody>
            <a:bodyPr/>
            <a:lstStyle/>
            <a:p>
              <a:endParaRPr lang="en-US"/>
            </a:p>
          </p:txBody>
        </p:sp>
        <p:sp>
          <p:nvSpPr>
            <p:cNvPr id="1619023" name="Line 79"/>
            <p:cNvSpPr>
              <a:spLocks noChangeShapeType="1"/>
            </p:cNvSpPr>
            <p:nvPr/>
          </p:nvSpPr>
          <p:spPr bwMode="auto">
            <a:xfrm>
              <a:off x="3504" y="3168"/>
              <a:ext cx="336" cy="0"/>
            </a:xfrm>
            <a:prstGeom prst="line">
              <a:avLst/>
            </a:prstGeom>
            <a:noFill/>
            <a:ln w="28575">
              <a:solidFill>
                <a:schemeClr val="tx1"/>
              </a:solidFill>
              <a:round/>
              <a:headEnd/>
              <a:tailEnd/>
            </a:ln>
            <a:effectLst/>
          </p:spPr>
          <p:txBody>
            <a:bodyPr/>
            <a:lstStyle/>
            <a:p>
              <a:endParaRPr lang="en-US"/>
            </a:p>
          </p:txBody>
        </p:sp>
        <p:sp>
          <p:nvSpPr>
            <p:cNvPr id="1619024" name="Line 80"/>
            <p:cNvSpPr>
              <a:spLocks noChangeShapeType="1"/>
            </p:cNvSpPr>
            <p:nvPr/>
          </p:nvSpPr>
          <p:spPr bwMode="auto">
            <a:xfrm>
              <a:off x="2928" y="3168"/>
              <a:ext cx="336" cy="0"/>
            </a:xfrm>
            <a:prstGeom prst="line">
              <a:avLst/>
            </a:prstGeom>
            <a:noFill/>
            <a:ln w="28575">
              <a:solidFill>
                <a:schemeClr val="tx1"/>
              </a:solidFill>
              <a:round/>
              <a:headEnd/>
              <a:tailEnd/>
            </a:ln>
            <a:effectLst/>
          </p:spPr>
          <p:txBody>
            <a:bodyPr/>
            <a:lstStyle/>
            <a:p>
              <a:endParaRPr lang="en-US"/>
            </a:p>
          </p:txBody>
        </p:sp>
        <p:sp>
          <p:nvSpPr>
            <p:cNvPr id="1619025" name="Line 81"/>
            <p:cNvSpPr>
              <a:spLocks noChangeShapeType="1"/>
            </p:cNvSpPr>
            <p:nvPr/>
          </p:nvSpPr>
          <p:spPr bwMode="auto">
            <a:xfrm>
              <a:off x="3264" y="3168"/>
              <a:ext cx="0" cy="288"/>
            </a:xfrm>
            <a:prstGeom prst="line">
              <a:avLst/>
            </a:prstGeom>
            <a:noFill/>
            <a:ln w="28575">
              <a:solidFill>
                <a:schemeClr val="tx1"/>
              </a:solidFill>
              <a:round/>
              <a:headEnd/>
              <a:tailEnd type="triangle" w="med" len="med"/>
            </a:ln>
            <a:effectLst/>
          </p:spPr>
          <p:txBody>
            <a:bodyPr/>
            <a:lstStyle/>
            <a:p>
              <a:endParaRPr lang="en-US"/>
            </a:p>
          </p:txBody>
        </p:sp>
        <p:sp>
          <p:nvSpPr>
            <p:cNvPr id="1619026" name="Line 82"/>
            <p:cNvSpPr>
              <a:spLocks noChangeShapeType="1"/>
            </p:cNvSpPr>
            <p:nvPr/>
          </p:nvSpPr>
          <p:spPr bwMode="auto">
            <a:xfrm>
              <a:off x="3504" y="3168"/>
              <a:ext cx="0" cy="288"/>
            </a:xfrm>
            <a:prstGeom prst="line">
              <a:avLst/>
            </a:prstGeom>
            <a:noFill/>
            <a:ln w="28575">
              <a:solidFill>
                <a:schemeClr val="tx1"/>
              </a:solidFill>
              <a:round/>
              <a:headEnd/>
              <a:tailEnd type="triangle" w="med" len="med"/>
            </a:ln>
            <a:effectLst/>
          </p:spPr>
          <p:txBody>
            <a:bodyPr/>
            <a:lstStyle/>
            <a:p>
              <a:endParaRPr lang="en-US"/>
            </a:p>
          </p:txBody>
        </p:sp>
        <p:sp>
          <p:nvSpPr>
            <p:cNvPr id="1619027" name="Line 83"/>
            <p:cNvSpPr>
              <a:spLocks noChangeShapeType="1"/>
            </p:cNvSpPr>
            <p:nvPr/>
          </p:nvSpPr>
          <p:spPr bwMode="auto">
            <a:xfrm>
              <a:off x="3744" y="3264"/>
              <a:ext cx="0" cy="192"/>
            </a:xfrm>
            <a:prstGeom prst="line">
              <a:avLst/>
            </a:prstGeom>
            <a:noFill/>
            <a:ln w="28575">
              <a:solidFill>
                <a:schemeClr val="tx1"/>
              </a:solidFill>
              <a:round/>
              <a:headEnd/>
              <a:tailEnd type="triangle" w="med" len="med"/>
            </a:ln>
            <a:effectLst/>
          </p:spPr>
          <p:txBody>
            <a:bodyPr/>
            <a:lstStyle/>
            <a:p>
              <a:endParaRPr lang="en-US"/>
            </a:p>
          </p:txBody>
        </p:sp>
        <p:sp>
          <p:nvSpPr>
            <p:cNvPr id="1619028" name="Line 84"/>
            <p:cNvSpPr>
              <a:spLocks noChangeShapeType="1"/>
            </p:cNvSpPr>
            <p:nvPr/>
          </p:nvSpPr>
          <p:spPr bwMode="auto">
            <a:xfrm>
              <a:off x="3024" y="3264"/>
              <a:ext cx="0" cy="192"/>
            </a:xfrm>
            <a:prstGeom prst="line">
              <a:avLst/>
            </a:prstGeom>
            <a:noFill/>
            <a:ln w="28575">
              <a:solidFill>
                <a:schemeClr val="tx1"/>
              </a:solidFill>
              <a:round/>
              <a:headEnd/>
              <a:tailEnd type="triangle" w="med" len="med"/>
            </a:ln>
            <a:effectLst/>
          </p:spPr>
          <p:txBody>
            <a:bodyPr/>
            <a:lstStyle/>
            <a:p>
              <a:endParaRPr lang="en-US"/>
            </a:p>
          </p:txBody>
        </p:sp>
        <p:sp>
          <p:nvSpPr>
            <p:cNvPr id="1619029" name="Line 85"/>
            <p:cNvSpPr>
              <a:spLocks noChangeShapeType="1"/>
            </p:cNvSpPr>
            <p:nvPr/>
          </p:nvSpPr>
          <p:spPr bwMode="auto">
            <a:xfrm>
              <a:off x="3024" y="1248"/>
              <a:ext cx="0" cy="192"/>
            </a:xfrm>
            <a:prstGeom prst="line">
              <a:avLst/>
            </a:prstGeom>
            <a:noFill/>
            <a:ln w="12700">
              <a:solidFill>
                <a:schemeClr val="tx1"/>
              </a:solidFill>
              <a:round/>
              <a:headEnd/>
              <a:tailEnd/>
            </a:ln>
            <a:effectLst/>
          </p:spPr>
          <p:txBody>
            <a:bodyPr/>
            <a:lstStyle/>
            <a:p>
              <a:endParaRPr lang="en-US"/>
            </a:p>
          </p:txBody>
        </p:sp>
        <p:sp>
          <p:nvSpPr>
            <p:cNvPr id="1619030" name="Line 86"/>
            <p:cNvSpPr>
              <a:spLocks noChangeShapeType="1"/>
            </p:cNvSpPr>
            <p:nvPr/>
          </p:nvSpPr>
          <p:spPr bwMode="auto">
            <a:xfrm>
              <a:off x="3024" y="1440"/>
              <a:ext cx="2304" cy="0"/>
            </a:xfrm>
            <a:prstGeom prst="line">
              <a:avLst/>
            </a:prstGeom>
            <a:noFill/>
            <a:ln w="12700">
              <a:solidFill>
                <a:schemeClr val="tx1"/>
              </a:solidFill>
              <a:round/>
              <a:headEnd/>
              <a:tailEnd/>
            </a:ln>
            <a:effectLst/>
          </p:spPr>
          <p:txBody>
            <a:bodyPr/>
            <a:lstStyle/>
            <a:p>
              <a:endParaRPr lang="en-US"/>
            </a:p>
          </p:txBody>
        </p:sp>
        <p:sp>
          <p:nvSpPr>
            <p:cNvPr id="1619031" name="Line 87"/>
            <p:cNvSpPr>
              <a:spLocks noChangeShapeType="1"/>
            </p:cNvSpPr>
            <p:nvPr/>
          </p:nvSpPr>
          <p:spPr bwMode="auto">
            <a:xfrm>
              <a:off x="5328" y="1440"/>
              <a:ext cx="0" cy="2112"/>
            </a:xfrm>
            <a:prstGeom prst="line">
              <a:avLst/>
            </a:prstGeom>
            <a:noFill/>
            <a:ln w="12700">
              <a:solidFill>
                <a:schemeClr val="tx1"/>
              </a:solidFill>
              <a:round/>
              <a:headEnd/>
              <a:tailEnd/>
            </a:ln>
            <a:effectLst/>
          </p:spPr>
          <p:txBody>
            <a:bodyPr/>
            <a:lstStyle/>
            <a:p>
              <a:endParaRPr lang="en-US"/>
            </a:p>
          </p:txBody>
        </p:sp>
        <p:sp>
          <p:nvSpPr>
            <p:cNvPr id="1619032" name="Line 88"/>
            <p:cNvSpPr>
              <a:spLocks noChangeShapeType="1"/>
            </p:cNvSpPr>
            <p:nvPr/>
          </p:nvSpPr>
          <p:spPr bwMode="auto">
            <a:xfrm flipH="1">
              <a:off x="3696" y="3552"/>
              <a:ext cx="1632" cy="0"/>
            </a:xfrm>
            <a:prstGeom prst="line">
              <a:avLst/>
            </a:prstGeom>
            <a:noFill/>
            <a:ln w="12700">
              <a:solidFill>
                <a:schemeClr val="tx1"/>
              </a:solidFill>
              <a:round/>
              <a:headEnd/>
              <a:tailEnd type="triangle" w="med" len="med"/>
            </a:ln>
            <a:effectLst/>
          </p:spPr>
          <p:txBody>
            <a:bodyPr/>
            <a:lstStyle/>
            <a:p>
              <a:endParaRPr lang="en-US"/>
            </a:p>
          </p:txBody>
        </p:sp>
        <p:sp>
          <p:nvSpPr>
            <p:cNvPr id="1619033" name="Line 89"/>
            <p:cNvSpPr>
              <a:spLocks noChangeShapeType="1"/>
            </p:cNvSpPr>
            <p:nvPr/>
          </p:nvSpPr>
          <p:spPr bwMode="auto">
            <a:xfrm>
              <a:off x="3360" y="3600"/>
              <a:ext cx="0" cy="144"/>
            </a:xfrm>
            <a:prstGeom prst="line">
              <a:avLst/>
            </a:prstGeom>
            <a:noFill/>
            <a:ln w="28575">
              <a:solidFill>
                <a:schemeClr val="tx1"/>
              </a:solidFill>
              <a:round/>
              <a:headEnd/>
              <a:tailEnd/>
            </a:ln>
            <a:effectLst/>
          </p:spPr>
          <p:txBody>
            <a:bodyPr/>
            <a:lstStyle/>
            <a:p>
              <a:endParaRPr lang="en-US"/>
            </a:p>
          </p:txBody>
        </p:sp>
        <p:sp>
          <p:nvSpPr>
            <p:cNvPr id="1619034" name="Line 90"/>
            <p:cNvSpPr>
              <a:spLocks noChangeShapeType="1"/>
            </p:cNvSpPr>
            <p:nvPr/>
          </p:nvSpPr>
          <p:spPr bwMode="auto">
            <a:xfrm>
              <a:off x="3360" y="3744"/>
              <a:ext cx="2064" cy="0"/>
            </a:xfrm>
            <a:prstGeom prst="line">
              <a:avLst/>
            </a:prstGeom>
            <a:noFill/>
            <a:ln w="28575">
              <a:solidFill>
                <a:schemeClr val="tx1"/>
              </a:solidFill>
              <a:round/>
              <a:headEnd/>
              <a:tailEnd/>
            </a:ln>
            <a:effectLst/>
          </p:spPr>
          <p:txBody>
            <a:bodyPr/>
            <a:lstStyle/>
            <a:p>
              <a:endParaRPr lang="en-US"/>
            </a:p>
          </p:txBody>
        </p:sp>
      </p:grpSp>
      <p:sp>
        <p:nvSpPr>
          <p:cNvPr id="1619036" name="Rectangle 92"/>
          <p:cNvSpPr>
            <a:spLocks noChangeArrowheads="1"/>
          </p:cNvSpPr>
          <p:nvPr/>
        </p:nvSpPr>
        <p:spPr bwMode="auto">
          <a:xfrm>
            <a:off x="533400" y="6087535"/>
            <a:ext cx="8077200" cy="457200"/>
          </a:xfrm>
          <a:prstGeom prst="rect">
            <a:avLst/>
          </a:prstGeom>
          <a:noFill/>
          <a:ln w="12700">
            <a:noFill/>
            <a:miter lim="800000"/>
            <a:headEnd/>
            <a:tailEnd/>
          </a:ln>
          <a:effectLst/>
        </p:spPr>
        <p:txBody>
          <a:bodyPr lIns="90488" tIns="44450" rIns="90488" bIns="44450"/>
          <a:lstStyle/>
          <a:p>
            <a:pPr marL="342900" indent="-342900" algn="ctr">
              <a:lnSpc>
                <a:spcPct val="90000"/>
              </a:lnSpc>
              <a:spcBef>
                <a:spcPct val="65000"/>
              </a:spcBef>
              <a:buClr>
                <a:schemeClr val="accent1"/>
              </a:buClr>
              <a:buSzPct val="75000"/>
              <a:buFont typeface="Wingdings" pitchFamily="2" charset="2"/>
              <a:buNone/>
            </a:pPr>
            <a:r>
              <a:rPr lang="en-US" sz="2400" i="1" dirty="0"/>
              <a:t>What kind of locality are we taking advantage of?</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19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9036"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4850" name="Rectangle 2"/>
          <p:cNvSpPr>
            <a:spLocks noGrp="1" noChangeArrowheads="1"/>
          </p:cNvSpPr>
          <p:nvPr>
            <p:ph type="title"/>
          </p:nvPr>
        </p:nvSpPr>
        <p:spPr>
          <a:xfrm>
            <a:off x="467544" y="0"/>
            <a:ext cx="8229600" cy="1143000"/>
          </a:xfrm>
        </p:spPr>
        <p:txBody>
          <a:bodyPr>
            <a:normAutofit/>
          </a:bodyPr>
          <a:lstStyle/>
          <a:p>
            <a:pPr algn="l"/>
            <a:r>
              <a:rPr lang="en-US" sz="3200" dirty="0"/>
              <a:t>Taking Advantage of Spatial Locality </a:t>
            </a:r>
          </a:p>
        </p:txBody>
      </p:sp>
      <p:grpSp>
        <p:nvGrpSpPr>
          <p:cNvPr id="2" name="Group 3"/>
          <p:cNvGrpSpPr>
            <a:grpSpLocks/>
          </p:cNvGrpSpPr>
          <p:nvPr/>
        </p:nvGrpSpPr>
        <p:grpSpPr bwMode="auto">
          <a:xfrm>
            <a:off x="533400" y="2370656"/>
            <a:ext cx="2514600" cy="990600"/>
            <a:chOff x="336" y="1248"/>
            <a:chExt cx="1584" cy="624"/>
          </a:xfrm>
        </p:grpSpPr>
        <p:sp>
          <p:nvSpPr>
            <p:cNvPr id="1614852" name="Rectangle 4"/>
            <p:cNvSpPr>
              <a:spLocks noChangeArrowheads="1"/>
            </p:cNvSpPr>
            <p:nvPr/>
          </p:nvSpPr>
          <p:spPr bwMode="auto">
            <a:xfrm>
              <a:off x="672"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53" name="Line 5"/>
            <p:cNvSpPr>
              <a:spLocks noChangeShapeType="1"/>
            </p:cNvSpPr>
            <p:nvPr/>
          </p:nvSpPr>
          <p:spPr bwMode="auto">
            <a:xfrm>
              <a:off x="672" y="1680"/>
              <a:ext cx="624" cy="0"/>
            </a:xfrm>
            <a:prstGeom prst="line">
              <a:avLst/>
            </a:prstGeom>
            <a:noFill/>
            <a:ln w="12700">
              <a:solidFill>
                <a:schemeClr val="tx1"/>
              </a:solidFill>
              <a:round/>
              <a:headEnd/>
              <a:tailEnd/>
            </a:ln>
            <a:effectLst/>
          </p:spPr>
          <p:txBody>
            <a:bodyPr wrap="none" anchor="ctr"/>
            <a:lstStyle/>
            <a:p>
              <a:endParaRPr lang="en-US"/>
            </a:p>
          </p:txBody>
        </p:sp>
        <p:sp>
          <p:nvSpPr>
            <p:cNvPr id="1614854" name="Rectangle 6"/>
            <p:cNvSpPr>
              <a:spLocks noChangeArrowheads="1"/>
            </p:cNvSpPr>
            <p:nvPr/>
          </p:nvSpPr>
          <p:spPr bwMode="auto">
            <a:xfrm>
              <a:off x="1296"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55" name="Line 7"/>
            <p:cNvSpPr>
              <a:spLocks noChangeShapeType="1"/>
            </p:cNvSpPr>
            <p:nvPr/>
          </p:nvSpPr>
          <p:spPr bwMode="auto">
            <a:xfrm>
              <a:off x="1296" y="1680"/>
              <a:ext cx="624" cy="0"/>
            </a:xfrm>
            <a:prstGeom prst="line">
              <a:avLst/>
            </a:prstGeom>
            <a:noFill/>
            <a:ln w="12700">
              <a:solidFill>
                <a:schemeClr val="tx1"/>
              </a:solidFill>
              <a:round/>
              <a:headEnd/>
              <a:tailEnd/>
            </a:ln>
            <a:effectLst/>
          </p:spPr>
          <p:txBody>
            <a:bodyPr wrap="none" anchor="ctr"/>
            <a:lstStyle/>
            <a:p>
              <a:endParaRPr lang="en-US"/>
            </a:p>
          </p:txBody>
        </p:sp>
        <p:sp>
          <p:nvSpPr>
            <p:cNvPr id="1614856" name="Text Box 8"/>
            <p:cNvSpPr txBox="1">
              <a:spLocks noChangeArrowheads="1"/>
            </p:cNvSpPr>
            <p:nvPr/>
          </p:nvSpPr>
          <p:spPr bwMode="auto">
            <a:xfrm>
              <a:off x="960" y="1248"/>
              <a:ext cx="196" cy="231"/>
            </a:xfrm>
            <a:prstGeom prst="rect">
              <a:avLst/>
            </a:prstGeom>
            <a:noFill/>
            <a:ln w="12700">
              <a:noFill/>
              <a:miter lim="800000"/>
              <a:headEnd/>
              <a:tailEnd/>
            </a:ln>
            <a:effectLst/>
          </p:spPr>
          <p:txBody>
            <a:bodyPr wrap="none">
              <a:spAutoFit/>
            </a:bodyPr>
            <a:lstStyle/>
            <a:p>
              <a:r>
                <a:rPr lang="en-US" b="1">
                  <a:solidFill>
                    <a:schemeClr val="tx1"/>
                  </a:solidFill>
                </a:rPr>
                <a:t>0</a:t>
              </a:r>
            </a:p>
          </p:txBody>
        </p:sp>
        <p:sp>
          <p:nvSpPr>
            <p:cNvPr id="1614857" name="Rectangle 9"/>
            <p:cNvSpPr>
              <a:spLocks noChangeArrowheads="1"/>
            </p:cNvSpPr>
            <p:nvPr/>
          </p:nvSpPr>
          <p:spPr bwMode="auto">
            <a:xfrm>
              <a:off x="336" y="1488"/>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858" name="Line 10"/>
            <p:cNvSpPr>
              <a:spLocks noChangeShapeType="1"/>
            </p:cNvSpPr>
            <p:nvPr/>
          </p:nvSpPr>
          <p:spPr bwMode="auto">
            <a:xfrm>
              <a:off x="336" y="1680"/>
              <a:ext cx="336" cy="0"/>
            </a:xfrm>
            <a:prstGeom prst="line">
              <a:avLst/>
            </a:prstGeom>
            <a:noFill/>
            <a:ln w="12700">
              <a:solidFill>
                <a:schemeClr val="tx1"/>
              </a:solidFill>
              <a:round/>
              <a:headEnd/>
              <a:tailEnd/>
            </a:ln>
            <a:effectLst/>
          </p:spPr>
          <p:txBody>
            <a:bodyPr wrap="none" anchor="ctr"/>
            <a:lstStyle/>
            <a:p>
              <a:endParaRPr lang="en-US"/>
            </a:p>
          </p:txBody>
        </p:sp>
      </p:grpSp>
      <p:sp>
        <p:nvSpPr>
          <p:cNvPr id="1614859" name="Rectangle 11"/>
          <p:cNvSpPr>
            <a:spLocks noGrp="1" noChangeArrowheads="1"/>
          </p:cNvSpPr>
          <p:nvPr>
            <p:ph type="body" idx="1"/>
          </p:nvPr>
        </p:nvSpPr>
        <p:spPr>
          <a:xfrm>
            <a:off x="685800" y="1303856"/>
            <a:ext cx="7848600" cy="812800"/>
          </a:xfrm>
          <a:noFill/>
          <a:ln/>
        </p:spPr>
        <p:txBody>
          <a:bodyPr>
            <a:normAutofit fontScale="85000" lnSpcReduction="20000"/>
          </a:bodyPr>
          <a:lstStyle/>
          <a:p>
            <a:r>
              <a:rPr lang="en-US"/>
              <a:t>Let cache block hold more than one word</a:t>
            </a:r>
          </a:p>
          <a:p>
            <a:pPr lvl="1" algn="ctr">
              <a:buFont typeface="Monotype Sorts" pitchFamily="2" charset="2"/>
              <a:buNone/>
            </a:pPr>
            <a:r>
              <a:rPr lang="en-US"/>
              <a:t>                          0   1   2   3   4   3   4   15</a:t>
            </a:r>
          </a:p>
        </p:txBody>
      </p:sp>
      <p:grpSp>
        <p:nvGrpSpPr>
          <p:cNvPr id="3" name="Group 13"/>
          <p:cNvGrpSpPr>
            <a:grpSpLocks/>
          </p:cNvGrpSpPr>
          <p:nvPr/>
        </p:nvGrpSpPr>
        <p:grpSpPr bwMode="auto">
          <a:xfrm>
            <a:off x="3429000" y="2384944"/>
            <a:ext cx="2514600" cy="976312"/>
            <a:chOff x="2160" y="1257"/>
            <a:chExt cx="1584" cy="615"/>
          </a:xfrm>
        </p:grpSpPr>
        <p:sp>
          <p:nvSpPr>
            <p:cNvPr id="1614862" name="Text Box 14"/>
            <p:cNvSpPr txBox="1">
              <a:spLocks noChangeArrowheads="1"/>
            </p:cNvSpPr>
            <p:nvPr/>
          </p:nvSpPr>
          <p:spPr bwMode="auto">
            <a:xfrm>
              <a:off x="2832" y="1257"/>
              <a:ext cx="196" cy="231"/>
            </a:xfrm>
            <a:prstGeom prst="rect">
              <a:avLst/>
            </a:prstGeom>
            <a:noFill/>
            <a:ln w="12700">
              <a:noFill/>
              <a:miter lim="800000"/>
              <a:headEnd/>
              <a:tailEnd/>
            </a:ln>
            <a:effectLst/>
          </p:spPr>
          <p:txBody>
            <a:bodyPr wrap="none">
              <a:spAutoFit/>
            </a:bodyPr>
            <a:lstStyle/>
            <a:p>
              <a:r>
                <a:rPr lang="en-US" b="1">
                  <a:solidFill>
                    <a:schemeClr val="tx1"/>
                  </a:solidFill>
                </a:rPr>
                <a:t>1</a:t>
              </a:r>
            </a:p>
          </p:txBody>
        </p:sp>
        <p:sp>
          <p:nvSpPr>
            <p:cNvPr id="1614863" name="Rectangle 15"/>
            <p:cNvSpPr>
              <a:spLocks noChangeArrowheads="1"/>
            </p:cNvSpPr>
            <p:nvPr/>
          </p:nvSpPr>
          <p:spPr bwMode="auto">
            <a:xfrm>
              <a:off x="2496"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64" name="Line 16"/>
            <p:cNvSpPr>
              <a:spLocks noChangeShapeType="1"/>
            </p:cNvSpPr>
            <p:nvPr/>
          </p:nvSpPr>
          <p:spPr bwMode="auto">
            <a:xfrm>
              <a:off x="2496" y="1680"/>
              <a:ext cx="624" cy="0"/>
            </a:xfrm>
            <a:prstGeom prst="line">
              <a:avLst/>
            </a:prstGeom>
            <a:noFill/>
            <a:ln w="12700">
              <a:solidFill>
                <a:schemeClr val="tx1"/>
              </a:solidFill>
              <a:round/>
              <a:headEnd/>
              <a:tailEnd/>
            </a:ln>
            <a:effectLst/>
          </p:spPr>
          <p:txBody>
            <a:bodyPr wrap="none" anchor="ctr"/>
            <a:lstStyle/>
            <a:p>
              <a:endParaRPr lang="en-US"/>
            </a:p>
          </p:txBody>
        </p:sp>
        <p:sp>
          <p:nvSpPr>
            <p:cNvPr id="1614865" name="Rectangle 17"/>
            <p:cNvSpPr>
              <a:spLocks noChangeArrowheads="1"/>
            </p:cNvSpPr>
            <p:nvPr/>
          </p:nvSpPr>
          <p:spPr bwMode="auto">
            <a:xfrm>
              <a:off x="3120"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66" name="Line 18"/>
            <p:cNvSpPr>
              <a:spLocks noChangeShapeType="1"/>
            </p:cNvSpPr>
            <p:nvPr/>
          </p:nvSpPr>
          <p:spPr bwMode="auto">
            <a:xfrm>
              <a:off x="3120" y="1680"/>
              <a:ext cx="624" cy="0"/>
            </a:xfrm>
            <a:prstGeom prst="line">
              <a:avLst/>
            </a:prstGeom>
            <a:noFill/>
            <a:ln w="12700">
              <a:solidFill>
                <a:schemeClr val="tx1"/>
              </a:solidFill>
              <a:round/>
              <a:headEnd/>
              <a:tailEnd/>
            </a:ln>
            <a:effectLst/>
          </p:spPr>
          <p:txBody>
            <a:bodyPr wrap="none" anchor="ctr"/>
            <a:lstStyle/>
            <a:p>
              <a:endParaRPr lang="en-US"/>
            </a:p>
          </p:txBody>
        </p:sp>
        <p:sp>
          <p:nvSpPr>
            <p:cNvPr id="1614867" name="Rectangle 19"/>
            <p:cNvSpPr>
              <a:spLocks noChangeArrowheads="1"/>
            </p:cNvSpPr>
            <p:nvPr/>
          </p:nvSpPr>
          <p:spPr bwMode="auto">
            <a:xfrm>
              <a:off x="2160" y="1488"/>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868" name="Line 20"/>
            <p:cNvSpPr>
              <a:spLocks noChangeShapeType="1"/>
            </p:cNvSpPr>
            <p:nvPr/>
          </p:nvSpPr>
          <p:spPr bwMode="auto">
            <a:xfrm>
              <a:off x="2160" y="1680"/>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4" name="Group 21"/>
          <p:cNvGrpSpPr>
            <a:grpSpLocks/>
          </p:cNvGrpSpPr>
          <p:nvPr/>
        </p:nvGrpSpPr>
        <p:grpSpPr bwMode="auto">
          <a:xfrm>
            <a:off x="6248400" y="2410344"/>
            <a:ext cx="2514600" cy="950912"/>
            <a:chOff x="3936" y="1273"/>
            <a:chExt cx="1584" cy="599"/>
          </a:xfrm>
        </p:grpSpPr>
        <p:sp>
          <p:nvSpPr>
            <p:cNvPr id="1614870" name="Text Box 22"/>
            <p:cNvSpPr txBox="1">
              <a:spLocks noChangeArrowheads="1"/>
            </p:cNvSpPr>
            <p:nvPr/>
          </p:nvSpPr>
          <p:spPr bwMode="auto">
            <a:xfrm>
              <a:off x="4608" y="1273"/>
              <a:ext cx="196" cy="231"/>
            </a:xfrm>
            <a:prstGeom prst="rect">
              <a:avLst/>
            </a:prstGeom>
            <a:noFill/>
            <a:ln w="12700">
              <a:noFill/>
              <a:miter lim="800000"/>
              <a:headEnd/>
              <a:tailEnd/>
            </a:ln>
            <a:effectLst/>
          </p:spPr>
          <p:txBody>
            <a:bodyPr wrap="none">
              <a:spAutoFit/>
            </a:bodyPr>
            <a:lstStyle/>
            <a:p>
              <a:r>
                <a:rPr lang="en-US" b="1">
                  <a:solidFill>
                    <a:schemeClr val="tx1"/>
                  </a:solidFill>
                </a:rPr>
                <a:t>2</a:t>
              </a:r>
            </a:p>
          </p:txBody>
        </p:sp>
        <p:sp>
          <p:nvSpPr>
            <p:cNvPr id="1614871" name="Rectangle 23"/>
            <p:cNvSpPr>
              <a:spLocks noChangeArrowheads="1"/>
            </p:cNvSpPr>
            <p:nvPr/>
          </p:nvSpPr>
          <p:spPr bwMode="auto">
            <a:xfrm>
              <a:off x="4272"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72" name="Line 24"/>
            <p:cNvSpPr>
              <a:spLocks noChangeShapeType="1"/>
            </p:cNvSpPr>
            <p:nvPr/>
          </p:nvSpPr>
          <p:spPr bwMode="auto">
            <a:xfrm>
              <a:off x="4272" y="1680"/>
              <a:ext cx="624" cy="0"/>
            </a:xfrm>
            <a:prstGeom prst="line">
              <a:avLst/>
            </a:prstGeom>
            <a:noFill/>
            <a:ln w="12700">
              <a:solidFill>
                <a:schemeClr val="tx1"/>
              </a:solidFill>
              <a:round/>
              <a:headEnd/>
              <a:tailEnd/>
            </a:ln>
            <a:effectLst/>
          </p:spPr>
          <p:txBody>
            <a:bodyPr wrap="none" anchor="ctr"/>
            <a:lstStyle/>
            <a:p>
              <a:endParaRPr lang="en-US"/>
            </a:p>
          </p:txBody>
        </p:sp>
        <p:sp>
          <p:nvSpPr>
            <p:cNvPr id="1614873" name="Rectangle 25"/>
            <p:cNvSpPr>
              <a:spLocks noChangeArrowheads="1"/>
            </p:cNvSpPr>
            <p:nvPr/>
          </p:nvSpPr>
          <p:spPr bwMode="auto">
            <a:xfrm>
              <a:off x="4896"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74" name="Line 26"/>
            <p:cNvSpPr>
              <a:spLocks noChangeShapeType="1"/>
            </p:cNvSpPr>
            <p:nvPr/>
          </p:nvSpPr>
          <p:spPr bwMode="auto">
            <a:xfrm>
              <a:off x="4896" y="1680"/>
              <a:ext cx="624" cy="0"/>
            </a:xfrm>
            <a:prstGeom prst="line">
              <a:avLst/>
            </a:prstGeom>
            <a:noFill/>
            <a:ln w="12700">
              <a:solidFill>
                <a:schemeClr val="tx1"/>
              </a:solidFill>
              <a:round/>
              <a:headEnd/>
              <a:tailEnd/>
            </a:ln>
            <a:effectLst/>
          </p:spPr>
          <p:txBody>
            <a:bodyPr wrap="none" anchor="ctr"/>
            <a:lstStyle/>
            <a:p>
              <a:endParaRPr lang="en-US"/>
            </a:p>
          </p:txBody>
        </p:sp>
        <p:sp>
          <p:nvSpPr>
            <p:cNvPr id="1614875" name="Rectangle 27"/>
            <p:cNvSpPr>
              <a:spLocks noChangeArrowheads="1"/>
            </p:cNvSpPr>
            <p:nvPr/>
          </p:nvSpPr>
          <p:spPr bwMode="auto">
            <a:xfrm>
              <a:off x="3936" y="1488"/>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876" name="Line 28"/>
            <p:cNvSpPr>
              <a:spLocks noChangeShapeType="1"/>
            </p:cNvSpPr>
            <p:nvPr/>
          </p:nvSpPr>
          <p:spPr bwMode="auto">
            <a:xfrm>
              <a:off x="3936" y="1680"/>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5" name="Group 29"/>
          <p:cNvGrpSpPr>
            <a:grpSpLocks/>
          </p:cNvGrpSpPr>
          <p:nvPr/>
        </p:nvGrpSpPr>
        <p:grpSpPr bwMode="auto">
          <a:xfrm>
            <a:off x="533400" y="3742256"/>
            <a:ext cx="2514600" cy="990600"/>
            <a:chOff x="336" y="2112"/>
            <a:chExt cx="1584" cy="624"/>
          </a:xfrm>
        </p:grpSpPr>
        <p:sp>
          <p:nvSpPr>
            <p:cNvPr id="1614878" name="Text Box 30"/>
            <p:cNvSpPr txBox="1">
              <a:spLocks noChangeArrowheads="1"/>
            </p:cNvSpPr>
            <p:nvPr/>
          </p:nvSpPr>
          <p:spPr bwMode="auto">
            <a:xfrm>
              <a:off x="1008" y="2112"/>
              <a:ext cx="196" cy="231"/>
            </a:xfrm>
            <a:prstGeom prst="rect">
              <a:avLst/>
            </a:prstGeom>
            <a:noFill/>
            <a:ln w="12700">
              <a:noFill/>
              <a:miter lim="800000"/>
              <a:headEnd/>
              <a:tailEnd/>
            </a:ln>
            <a:effectLst/>
          </p:spPr>
          <p:txBody>
            <a:bodyPr wrap="none">
              <a:spAutoFit/>
            </a:bodyPr>
            <a:lstStyle/>
            <a:p>
              <a:r>
                <a:rPr lang="en-US" b="1">
                  <a:solidFill>
                    <a:schemeClr val="tx1"/>
                  </a:solidFill>
                </a:rPr>
                <a:t>3</a:t>
              </a:r>
            </a:p>
          </p:txBody>
        </p:sp>
        <p:sp>
          <p:nvSpPr>
            <p:cNvPr id="1614879" name="Rectangle 31"/>
            <p:cNvSpPr>
              <a:spLocks noChangeArrowheads="1"/>
            </p:cNvSpPr>
            <p:nvPr/>
          </p:nvSpPr>
          <p:spPr bwMode="auto">
            <a:xfrm>
              <a:off x="672"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80" name="Line 32"/>
            <p:cNvSpPr>
              <a:spLocks noChangeShapeType="1"/>
            </p:cNvSpPr>
            <p:nvPr/>
          </p:nvSpPr>
          <p:spPr bwMode="auto">
            <a:xfrm>
              <a:off x="672" y="2544"/>
              <a:ext cx="624" cy="0"/>
            </a:xfrm>
            <a:prstGeom prst="line">
              <a:avLst/>
            </a:prstGeom>
            <a:noFill/>
            <a:ln w="12700">
              <a:solidFill>
                <a:schemeClr val="tx1"/>
              </a:solidFill>
              <a:round/>
              <a:headEnd/>
              <a:tailEnd/>
            </a:ln>
            <a:effectLst/>
          </p:spPr>
          <p:txBody>
            <a:bodyPr wrap="none" anchor="ctr"/>
            <a:lstStyle/>
            <a:p>
              <a:endParaRPr lang="en-US"/>
            </a:p>
          </p:txBody>
        </p:sp>
        <p:sp>
          <p:nvSpPr>
            <p:cNvPr id="1614881" name="Rectangle 33"/>
            <p:cNvSpPr>
              <a:spLocks noChangeArrowheads="1"/>
            </p:cNvSpPr>
            <p:nvPr/>
          </p:nvSpPr>
          <p:spPr bwMode="auto">
            <a:xfrm>
              <a:off x="1296"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82" name="Line 34"/>
            <p:cNvSpPr>
              <a:spLocks noChangeShapeType="1"/>
            </p:cNvSpPr>
            <p:nvPr/>
          </p:nvSpPr>
          <p:spPr bwMode="auto">
            <a:xfrm>
              <a:off x="1296" y="2544"/>
              <a:ext cx="624" cy="0"/>
            </a:xfrm>
            <a:prstGeom prst="line">
              <a:avLst/>
            </a:prstGeom>
            <a:noFill/>
            <a:ln w="12700">
              <a:solidFill>
                <a:schemeClr val="tx1"/>
              </a:solidFill>
              <a:round/>
              <a:headEnd/>
              <a:tailEnd/>
            </a:ln>
            <a:effectLst/>
          </p:spPr>
          <p:txBody>
            <a:bodyPr wrap="none" anchor="ctr"/>
            <a:lstStyle/>
            <a:p>
              <a:endParaRPr lang="en-US"/>
            </a:p>
          </p:txBody>
        </p:sp>
        <p:sp>
          <p:nvSpPr>
            <p:cNvPr id="1614883" name="Rectangle 35"/>
            <p:cNvSpPr>
              <a:spLocks noChangeArrowheads="1"/>
            </p:cNvSpPr>
            <p:nvPr/>
          </p:nvSpPr>
          <p:spPr bwMode="auto">
            <a:xfrm>
              <a:off x="336" y="2352"/>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884" name="Line 36"/>
            <p:cNvSpPr>
              <a:spLocks noChangeShapeType="1"/>
            </p:cNvSpPr>
            <p:nvPr/>
          </p:nvSpPr>
          <p:spPr bwMode="auto">
            <a:xfrm>
              <a:off x="336" y="2544"/>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6" name="Group 37"/>
          <p:cNvGrpSpPr>
            <a:grpSpLocks/>
          </p:cNvGrpSpPr>
          <p:nvPr/>
        </p:nvGrpSpPr>
        <p:grpSpPr bwMode="auto">
          <a:xfrm>
            <a:off x="3429000" y="3742256"/>
            <a:ext cx="2514600" cy="990600"/>
            <a:chOff x="2160" y="2112"/>
            <a:chExt cx="1584" cy="624"/>
          </a:xfrm>
        </p:grpSpPr>
        <p:sp>
          <p:nvSpPr>
            <p:cNvPr id="1614886" name="Text Box 38"/>
            <p:cNvSpPr txBox="1">
              <a:spLocks noChangeArrowheads="1"/>
            </p:cNvSpPr>
            <p:nvPr/>
          </p:nvSpPr>
          <p:spPr bwMode="auto">
            <a:xfrm>
              <a:off x="2880" y="2112"/>
              <a:ext cx="196" cy="231"/>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614887" name="Rectangle 39"/>
            <p:cNvSpPr>
              <a:spLocks noChangeArrowheads="1"/>
            </p:cNvSpPr>
            <p:nvPr/>
          </p:nvSpPr>
          <p:spPr bwMode="auto">
            <a:xfrm>
              <a:off x="2496"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88" name="Line 40"/>
            <p:cNvSpPr>
              <a:spLocks noChangeShapeType="1"/>
            </p:cNvSpPr>
            <p:nvPr/>
          </p:nvSpPr>
          <p:spPr bwMode="auto">
            <a:xfrm>
              <a:off x="2496" y="2544"/>
              <a:ext cx="624" cy="0"/>
            </a:xfrm>
            <a:prstGeom prst="line">
              <a:avLst/>
            </a:prstGeom>
            <a:noFill/>
            <a:ln w="12700">
              <a:solidFill>
                <a:schemeClr val="tx1"/>
              </a:solidFill>
              <a:round/>
              <a:headEnd/>
              <a:tailEnd/>
            </a:ln>
            <a:effectLst/>
          </p:spPr>
          <p:txBody>
            <a:bodyPr wrap="none" anchor="ctr"/>
            <a:lstStyle/>
            <a:p>
              <a:endParaRPr lang="en-US"/>
            </a:p>
          </p:txBody>
        </p:sp>
        <p:sp>
          <p:nvSpPr>
            <p:cNvPr id="1614889" name="Rectangle 41"/>
            <p:cNvSpPr>
              <a:spLocks noChangeArrowheads="1"/>
            </p:cNvSpPr>
            <p:nvPr/>
          </p:nvSpPr>
          <p:spPr bwMode="auto">
            <a:xfrm>
              <a:off x="3120"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90" name="Line 42"/>
            <p:cNvSpPr>
              <a:spLocks noChangeShapeType="1"/>
            </p:cNvSpPr>
            <p:nvPr/>
          </p:nvSpPr>
          <p:spPr bwMode="auto">
            <a:xfrm>
              <a:off x="3120" y="2544"/>
              <a:ext cx="624" cy="0"/>
            </a:xfrm>
            <a:prstGeom prst="line">
              <a:avLst/>
            </a:prstGeom>
            <a:noFill/>
            <a:ln w="12700">
              <a:solidFill>
                <a:schemeClr val="tx1"/>
              </a:solidFill>
              <a:round/>
              <a:headEnd/>
              <a:tailEnd/>
            </a:ln>
            <a:effectLst/>
          </p:spPr>
          <p:txBody>
            <a:bodyPr wrap="none" anchor="ctr"/>
            <a:lstStyle/>
            <a:p>
              <a:endParaRPr lang="en-US"/>
            </a:p>
          </p:txBody>
        </p:sp>
        <p:sp>
          <p:nvSpPr>
            <p:cNvPr id="1614891" name="Rectangle 43"/>
            <p:cNvSpPr>
              <a:spLocks noChangeArrowheads="1"/>
            </p:cNvSpPr>
            <p:nvPr/>
          </p:nvSpPr>
          <p:spPr bwMode="auto">
            <a:xfrm>
              <a:off x="2160" y="2352"/>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892" name="Line 44"/>
            <p:cNvSpPr>
              <a:spLocks noChangeShapeType="1"/>
            </p:cNvSpPr>
            <p:nvPr/>
          </p:nvSpPr>
          <p:spPr bwMode="auto">
            <a:xfrm>
              <a:off x="2160" y="2544"/>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7" name="Group 45"/>
          <p:cNvGrpSpPr>
            <a:grpSpLocks/>
          </p:cNvGrpSpPr>
          <p:nvPr/>
        </p:nvGrpSpPr>
        <p:grpSpPr bwMode="auto">
          <a:xfrm>
            <a:off x="6248400" y="3742256"/>
            <a:ext cx="2514600" cy="990600"/>
            <a:chOff x="3936" y="2112"/>
            <a:chExt cx="1584" cy="624"/>
          </a:xfrm>
        </p:grpSpPr>
        <p:sp>
          <p:nvSpPr>
            <p:cNvPr id="1614894" name="Text Box 46"/>
            <p:cNvSpPr txBox="1">
              <a:spLocks noChangeArrowheads="1"/>
            </p:cNvSpPr>
            <p:nvPr/>
          </p:nvSpPr>
          <p:spPr bwMode="auto">
            <a:xfrm>
              <a:off x="4608" y="2112"/>
              <a:ext cx="196" cy="231"/>
            </a:xfrm>
            <a:prstGeom prst="rect">
              <a:avLst/>
            </a:prstGeom>
            <a:noFill/>
            <a:ln w="12700">
              <a:noFill/>
              <a:miter lim="800000"/>
              <a:headEnd/>
              <a:tailEnd/>
            </a:ln>
            <a:effectLst/>
          </p:spPr>
          <p:txBody>
            <a:bodyPr wrap="none">
              <a:spAutoFit/>
            </a:bodyPr>
            <a:lstStyle/>
            <a:p>
              <a:r>
                <a:rPr lang="en-US" b="1">
                  <a:solidFill>
                    <a:schemeClr val="tx1"/>
                  </a:solidFill>
                </a:rPr>
                <a:t>3</a:t>
              </a:r>
            </a:p>
          </p:txBody>
        </p:sp>
        <p:sp>
          <p:nvSpPr>
            <p:cNvPr id="1614895" name="Rectangle 47"/>
            <p:cNvSpPr>
              <a:spLocks noChangeArrowheads="1"/>
            </p:cNvSpPr>
            <p:nvPr/>
          </p:nvSpPr>
          <p:spPr bwMode="auto">
            <a:xfrm>
              <a:off x="4272"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96" name="Line 48"/>
            <p:cNvSpPr>
              <a:spLocks noChangeShapeType="1"/>
            </p:cNvSpPr>
            <p:nvPr/>
          </p:nvSpPr>
          <p:spPr bwMode="auto">
            <a:xfrm>
              <a:off x="4272" y="2544"/>
              <a:ext cx="624" cy="0"/>
            </a:xfrm>
            <a:prstGeom prst="line">
              <a:avLst/>
            </a:prstGeom>
            <a:noFill/>
            <a:ln w="12700">
              <a:solidFill>
                <a:schemeClr val="tx1"/>
              </a:solidFill>
              <a:round/>
              <a:headEnd/>
              <a:tailEnd/>
            </a:ln>
            <a:effectLst/>
          </p:spPr>
          <p:txBody>
            <a:bodyPr wrap="none" anchor="ctr"/>
            <a:lstStyle/>
            <a:p>
              <a:endParaRPr lang="en-US"/>
            </a:p>
          </p:txBody>
        </p:sp>
        <p:sp>
          <p:nvSpPr>
            <p:cNvPr id="1614897" name="Rectangle 49"/>
            <p:cNvSpPr>
              <a:spLocks noChangeArrowheads="1"/>
            </p:cNvSpPr>
            <p:nvPr/>
          </p:nvSpPr>
          <p:spPr bwMode="auto">
            <a:xfrm>
              <a:off x="4896"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98" name="Line 50"/>
            <p:cNvSpPr>
              <a:spLocks noChangeShapeType="1"/>
            </p:cNvSpPr>
            <p:nvPr/>
          </p:nvSpPr>
          <p:spPr bwMode="auto">
            <a:xfrm>
              <a:off x="4896" y="2544"/>
              <a:ext cx="624" cy="0"/>
            </a:xfrm>
            <a:prstGeom prst="line">
              <a:avLst/>
            </a:prstGeom>
            <a:noFill/>
            <a:ln w="12700">
              <a:solidFill>
                <a:schemeClr val="tx1"/>
              </a:solidFill>
              <a:round/>
              <a:headEnd/>
              <a:tailEnd/>
            </a:ln>
            <a:effectLst/>
          </p:spPr>
          <p:txBody>
            <a:bodyPr wrap="none" anchor="ctr"/>
            <a:lstStyle/>
            <a:p>
              <a:endParaRPr lang="en-US"/>
            </a:p>
          </p:txBody>
        </p:sp>
        <p:sp>
          <p:nvSpPr>
            <p:cNvPr id="1614899" name="Rectangle 51"/>
            <p:cNvSpPr>
              <a:spLocks noChangeArrowheads="1"/>
            </p:cNvSpPr>
            <p:nvPr/>
          </p:nvSpPr>
          <p:spPr bwMode="auto">
            <a:xfrm>
              <a:off x="3936" y="2352"/>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900" name="Line 52"/>
            <p:cNvSpPr>
              <a:spLocks noChangeShapeType="1"/>
            </p:cNvSpPr>
            <p:nvPr/>
          </p:nvSpPr>
          <p:spPr bwMode="auto">
            <a:xfrm>
              <a:off x="3936" y="2544"/>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8" name="Group 53"/>
          <p:cNvGrpSpPr>
            <a:grpSpLocks/>
          </p:cNvGrpSpPr>
          <p:nvPr/>
        </p:nvGrpSpPr>
        <p:grpSpPr bwMode="auto">
          <a:xfrm>
            <a:off x="1905000" y="5113856"/>
            <a:ext cx="2514600" cy="990600"/>
            <a:chOff x="1200" y="2976"/>
            <a:chExt cx="1584" cy="624"/>
          </a:xfrm>
        </p:grpSpPr>
        <p:sp>
          <p:nvSpPr>
            <p:cNvPr id="1614902" name="Text Box 54"/>
            <p:cNvSpPr txBox="1">
              <a:spLocks noChangeArrowheads="1"/>
            </p:cNvSpPr>
            <p:nvPr/>
          </p:nvSpPr>
          <p:spPr bwMode="auto">
            <a:xfrm>
              <a:off x="1824" y="2976"/>
              <a:ext cx="196" cy="231"/>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614903" name="Rectangle 55"/>
            <p:cNvSpPr>
              <a:spLocks noChangeArrowheads="1"/>
            </p:cNvSpPr>
            <p:nvPr/>
          </p:nvSpPr>
          <p:spPr bwMode="auto">
            <a:xfrm>
              <a:off x="1536"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904" name="Line 56"/>
            <p:cNvSpPr>
              <a:spLocks noChangeShapeType="1"/>
            </p:cNvSpPr>
            <p:nvPr/>
          </p:nvSpPr>
          <p:spPr bwMode="auto">
            <a:xfrm>
              <a:off x="1536" y="3408"/>
              <a:ext cx="624" cy="0"/>
            </a:xfrm>
            <a:prstGeom prst="line">
              <a:avLst/>
            </a:prstGeom>
            <a:noFill/>
            <a:ln w="12700">
              <a:solidFill>
                <a:schemeClr val="tx1"/>
              </a:solidFill>
              <a:round/>
              <a:headEnd/>
              <a:tailEnd/>
            </a:ln>
            <a:effectLst/>
          </p:spPr>
          <p:txBody>
            <a:bodyPr wrap="none" anchor="ctr"/>
            <a:lstStyle/>
            <a:p>
              <a:endParaRPr lang="en-US"/>
            </a:p>
          </p:txBody>
        </p:sp>
        <p:sp>
          <p:nvSpPr>
            <p:cNvPr id="1614905" name="Rectangle 57"/>
            <p:cNvSpPr>
              <a:spLocks noChangeArrowheads="1"/>
            </p:cNvSpPr>
            <p:nvPr/>
          </p:nvSpPr>
          <p:spPr bwMode="auto">
            <a:xfrm>
              <a:off x="2160"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906" name="Line 58"/>
            <p:cNvSpPr>
              <a:spLocks noChangeShapeType="1"/>
            </p:cNvSpPr>
            <p:nvPr/>
          </p:nvSpPr>
          <p:spPr bwMode="auto">
            <a:xfrm>
              <a:off x="2160" y="3408"/>
              <a:ext cx="624" cy="0"/>
            </a:xfrm>
            <a:prstGeom prst="line">
              <a:avLst/>
            </a:prstGeom>
            <a:noFill/>
            <a:ln w="12700">
              <a:solidFill>
                <a:schemeClr val="tx1"/>
              </a:solidFill>
              <a:round/>
              <a:headEnd/>
              <a:tailEnd/>
            </a:ln>
            <a:effectLst/>
          </p:spPr>
          <p:txBody>
            <a:bodyPr wrap="none" anchor="ctr"/>
            <a:lstStyle/>
            <a:p>
              <a:endParaRPr lang="en-US"/>
            </a:p>
          </p:txBody>
        </p:sp>
        <p:sp>
          <p:nvSpPr>
            <p:cNvPr id="1614907" name="Rectangle 59"/>
            <p:cNvSpPr>
              <a:spLocks noChangeArrowheads="1"/>
            </p:cNvSpPr>
            <p:nvPr/>
          </p:nvSpPr>
          <p:spPr bwMode="auto">
            <a:xfrm>
              <a:off x="1200" y="3216"/>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908" name="Line 60"/>
            <p:cNvSpPr>
              <a:spLocks noChangeShapeType="1"/>
            </p:cNvSpPr>
            <p:nvPr/>
          </p:nvSpPr>
          <p:spPr bwMode="auto">
            <a:xfrm>
              <a:off x="1200" y="3408"/>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9" name="Group 61"/>
          <p:cNvGrpSpPr>
            <a:grpSpLocks/>
          </p:cNvGrpSpPr>
          <p:nvPr/>
        </p:nvGrpSpPr>
        <p:grpSpPr bwMode="auto">
          <a:xfrm>
            <a:off x="4953000" y="5113856"/>
            <a:ext cx="2514600" cy="990600"/>
            <a:chOff x="3120" y="2976"/>
            <a:chExt cx="1584" cy="624"/>
          </a:xfrm>
        </p:grpSpPr>
        <p:sp>
          <p:nvSpPr>
            <p:cNvPr id="1614910" name="Text Box 62"/>
            <p:cNvSpPr txBox="1">
              <a:spLocks noChangeArrowheads="1"/>
            </p:cNvSpPr>
            <p:nvPr/>
          </p:nvSpPr>
          <p:spPr bwMode="auto">
            <a:xfrm>
              <a:off x="3888" y="2976"/>
              <a:ext cx="276" cy="231"/>
            </a:xfrm>
            <a:prstGeom prst="rect">
              <a:avLst/>
            </a:prstGeom>
            <a:noFill/>
            <a:ln w="12700">
              <a:noFill/>
              <a:miter lim="800000"/>
              <a:headEnd/>
              <a:tailEnd/>
            </a:ln>
            <a:effectLst/>
          </p:spPr>
          <p:txBody>
            <a:bodyPr wrap="none">
              <a:spAutoFit/>
            </a:bodyPr>
            <a:lstStyle/>
            <a:p>
              <a:r>
                <a:rPr lang="en-US" b="1">
                  <a:solidFill>
                    <a:schemeClr val="tx1"/>
                  </a:solidFill>
                </a:rPr>
                <a:t>15</a:t>
              </a:r>
            </a:p>
          </p:txBody>
        </p:sp>
        <p:sp>
          <p:nvSpPr>
            <p:cNvPr id="1614911" name="Rectangle 63"/>
            <p:cNvSpPr>
              <a:spLocks noChangeArrowheads="1"/>
            </p:cNvSpPr>
            <p:nvPr/>
          </p:nvSpPr>
          <p:spPr bwMode="auto">
            <a:xfrm>
              <a:off x="3456"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912" name="Line 64"/>
            <p:cNvSpPr>
              <a:spLocks noChangeShapeType="1"/>
            </p:cNvSpPr>
            <p:nvPr/>
          </p:nvSpPr>
          <p:spPr bwMode="auto">
            <a:xfrm>
              <a:off x="3456" y="3408"/>
              <a:ext cx="624" cy="0"/>
            </a:xfrm>
            <a:prstGeom prst="line">
              <a:avLst/>
            </a:prstGeom>
            <a:noFill/>
            <a:ln w="12700">
              <a:solidFill>
                <a:schemeClr val="tx1"/>
              </a:solidFill>
              <a:round/>
              <a:headEnd/>
              <a:tailEnd/>
            </a:ln>
            <a:effectLst/>
          </p:spPr>
          <p:txBody>
            <a:bodyPr wrap="none" anchor="ctr"/>
            <a:lstStyle/>
            <a:p>
              <a:endParaRPr lang="en-US"/>
            </a:p>
          </p:txBody>
        </p:sp>
        <p:sp>
          <p:nvSpPr>
            <p:cNvPr id="1614913" name="Rectangle 65"/>
            <p:cNvSpPr>
              <a:spLocks noChangeArrowheads="1"/>
            </p:cNvSpPr>
            <p:nvPr/>
          </p:nvSpPr>
          <p:spPr bwMode="auto">
            <a:xfrm>
              <a:off x="4080"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914" name="Line 66"/>
            <p:cNvSpPr>
              <a:spLocks noChangeShapeType="1"/>
            </p:cNvSpPr>
            <p:nvPr/>
          </p:nvSpPr>
          <p:spPr bwMode="auto">
            <a:xfrm>
              <a:off x="4080" y="3408"/>
              <a:ext cx="624" cy="0"/>
            </a:xfrm>
            <a:prstGeom prst="line">
              <a:avLst/>
            </a:prstGeom>
            <a:noFill/>
            <a:ln w="12700">
              <a:solidFill>
                <a:schemeClr val="tx1"/>
              </a:solidFill>
              <a:round/>
              <a:headEnd/>
              <a:tailEnd/>
            </a:ln>
            <a:effectLst/>
          </p:spPr>
          <p:txBody>
            <a:bodyPr wrap="none" anchor="ctr"/>
            <a:lstStyle/>
            <a:p>
              <a:endParaRPr lang="en-US"/>
            </a:p>
          </p:txBody>
        </p:sp>
        <p:sp>
          <p:nvSpPr>
            <p:cNvPr id="1614915" name="Rectangle 67"/>
            <p:cNvSpPr>
              <a:spLocks noChangeArrowheads="1"/>
            </p:cNvSpPr>
            <p:nvPr/>
          </p:nvSpPr>
          <p:spPr bwMode="auto">
            <a:xfrm>
              <a:off x="3120" y="3216"/>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916" name="Line 68"/>
            <p:cNvSpPr>
              <a:spLocks noChangeShapeType="1"/>
            </p:cNvSpPr>
            <p:nvPr/>
          </p:nvSpPr>
          <p:spPr bwMode="auto">
            <a:xfrm>
              <a:off x="3120" y="3408"/>
              <a:ext cx="336" cy="0"/>
            </a:xfrm>
            <a:prstGeom prst="line">
              <a:avLst/>
            </a:prstGeom>
            <a:noFill/>
            <a:ln w="12700">
              <a:solidFill>
                <a:schemeClr val="tx1"/>
              </a:solidFill>
              <a:round/>
              <a:headEnd/>
              <a:tailEnd/>
            </a:ln>
            <a:effectLst/>
          </p:spPr>
          <p:txBody>
            <a:bodyPr wrap="none" anchor="ctr"/>
            <a:lstStyle/>
            <a:p>
              <a:endParaRPr lang="en-US"/>
            </a:p>
          </p:txBody>
        </p:sp>
      </p:grpSp>
      <p:sp>
        <p:nvSpPr>
          <p:cNvPr id="1614917" name="Text Box 69"/>
          <p:cNvSpPr txBox="1">
            <a:spLocks noChangeArrowheads="1"/>
          </p:cNvSpPr>
          <p:nvPr/>
        </p:nvSpPr>
        <p:spPr bwMode="auto">
          <a:xfrm>
            <a:off x="457200" y="1684856"/>
            <a:ext cx="3429000" cy="581025"/>
          </a:xfrm>
          <a:prstGeom prst="rect">
            <a:avLst/>
          </a:prstGeom>
          <a:noFill/>
          <a:ln w="12700">
            <a:noFill/>
            <a:miter lim="800000"/>
            <a:headEnd/>
            <a:tailEnd/>
          </a:ln>
          <a:effectLst/>
        </p:spPr>
        <p:txBody>
          <a:bodyPr>
            <a:spAutoFit/>
          </a:bodyPr>
          <a:lstStyle/>
          <a:p>
            <a:r>
              <a:rPr lang="en-US" sz="1600">
                <a:solidFill>
                  <a:schemeClr val="tx1"/>
                </a:solidFill>
              </a:rPr>
              <a:t>Start with an empty cache - all blocks initially marked as not valid</a:t>
            </a:r>
          </a:p>
        </p:txBody>
      </p:sp>
      <p:sp>
        <p:nvSpPr>
          <p:cNvPr id="72" name="TextBox 71"/>
          <p:cNvSpPr txBox="1"/>
          <p:nvPr/>
        </p:nvSpPr>
        <p:spPr>
          <a:xfrm>
            <a:off x="4105559" y="1965641"/>
            <a:ext cx="4293776" cy="369332"/>
          </a:xfrm>
          <a:prstGeom prst="rect">
            <a:avLst/>
          </a:prstGeom>
          <a:noFill/>
        </p:spPr>
        <p:txBody>
          <a:bodyPr wrap="none" rtlCol="0">
            <a:spAutoFit/>
          </a:bodyPr>
          <a:lstStyle/>
          <a:p>
            <a:r>
              <a:rPr lang="en-US" dirty="0" smtClean="0"/>
              <a:t>0000 0001 0010 0011 0100 0011 0100 1111</a:t>
            </a:r>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4850" name="Rectangle 2"/>
          <p:cNvSpPr>
            <a:spLocks noGrp="1" noChangeArrowheads="1"/>
          </p:cNvSpPr>
          <p:nvPr>
            <p:ph type="title"/>
          </p:nvPr>
        </p:nvSpPr>
        <p:spPr>
          <a:xfrm>
            <a:off x="467544" y="0"/>
            <a:ext cx="8229600" cy="1143000"/>
          </a:xfrm>
        </p:spPr>
        <p:txBody>
          <a:bodyPr>
            <a:normAutofit/>
          </a:bodyPr>
          <a:lstStyle/>
          <a:p>
            <a:pPr algn="l"/>
            <a:r>
              <a:rPr lang="en-US" sz="3200" dirty="0"/>
              <a:t>Taking Advantage of Spatial Locality </a:t>
            </a:r>
          </a:p>
        </p:txBody>
      </p:sp>
      <p:grpSp>
        <p:nvGrpSpPr>
          <p:cNvPr id="2" name="Group 3"/>
          <p:cNvGrpSpPr>
            <a:grpSpLocks/>
          </p:cNvGrpSpPr>
          <p:nvPr/>
        </p:nvGrpSpPr>
        <p:grpSpPr bwMode="auto">
          <a:xfrm>
            <a:off x="533400" y="2370656"/>
            <a:ext cx="2514600" cy="990600"/>
            <a:chOff x="336" y="1248"/>
            <a:chExt cx="1584" cy="624"/>
          </a:xfrm>
        </p:grpSpPr>
        <p:sp>
          <p:nvSpPr>
            <p:cNvPr id="1614852" name="Rectangle 4"/>
            <p:cNvSpPr>
              <a:spLocks noChangeArrowheads="1"/>
            </p:cNvSpPr>
            <p:nvPr/>
          </p:nvSpPr>
          <p:spPr bwMode="auto">
            <a:xfrm>
              <a:off x="672"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53" name="Line 5"/>
            <p:cNvSpPr>
              <a:spLocks noChangeShapeType="1"/>
            </p:cNvSpPr>
            <p:nvPr/>
          </p:nvSpPr>
          <p:spPr bwMode="auto">
            <a:xfrm>
              <a:off x="672" y="1680"/>
              <a:ext cx="624" cy="0"/>
            </a:xfrm>
            <a:prstGeom prst="line">
              <a:avLst/>
            </a:prstGeom>
            <a:noFill/>
            <a:ln w="12700">
              <a:solidFill>
                <a:schemeClr val="tx1"/>
              </a:solidFill>
              <a:round/>
              <a:headEnd/>
              <a:tailEnd/>
            </a:ln>
            <a:effectLst/>
          </p:spPr>
          <p:txBody>
            <a:bodyPr wrap="none" anchor="ctr"/>
            <a:lstStyle/>
            <a:p>
              <a:endParaRPr lang="en-US"/>
            </a:p>
          </p:txBody>
        </p:sp>
        <p:sp>
          <p:nvSpPr>
            <p:cNvPr id="1614854" name="Rectangle 6"/>
            <p:cNvSpPr>
              <a:spLocks noChangeArrowheads="1"/>
            </p:cNvSpPr>
            <p:nvPr/>
          </p:nvSpPr>
          <p:spPr bwMode="auto">
            <a:xfrm>
              <a:off x="1296"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55" name="Line 7"/>
            <p:cNvSpPr>
              <a:spLocks noChangeShapeType="1"/>
            </p:cNvSpPr>
            <p:nvPr/>
          </p:nvSpPr>
          <p:spPr bwMode="auto">
            <a:xfrm>
              <a:off x="1296" y="1680"/>
              <a:ext cx="624" cy="0"/>
            </a:xfrm>
            <a:prstGeom prst="line">
              <a:avLst/>
            </a:prstGeom>
            <a:noFill/>
            <a:ln w="12700">
              <a:solidFill>
                <a:schemeClr val="tx1"/>
              </a:solidFill>
              <a:round/>
              <a:headEnd/>
              <a:tailEnd/>
            </a:ln>
            <a:effectLst/>
          </p:spPr>
          <p:txBody>
            <a:bodyPr wrap="none" anchor="ctr"/>
            <a:lstStyle/>
            <a:p>
              <a:endParaRPr lang="en-US"/>
            </a:p>
          </p:txBody>
        </p:sp>
        <p:sp>
          <p:nvSpPr>
            <p:cNvPr id="1614856" name="Text Box 8"/>
            <p:cNvSpPr txBox="1">
              <a:spLocks noChangeArrowheads="1"/>
            </p:cNvSpPr>
            <p:nvPr/>
          </p:nvSpPr>
          <p:spPr bwMode="auto">
            <a:xfrm>
              <a:off x="960" y="1248"/>
              <a:ext cx="196" cy="231"/>
            </a:xfrm>
            <a:prstGeom prst="rect">
              <a:avLst/>
            </a:prstGeom>
            <a:noFill/>
            <a:ln w="12700">
              <a:noFill/>
              <a:miter lim="800000"/>
              <a:headEnd/>
              <a:tailEnd/>
            </a:ln>
            <a:effectLst/>
          </p:spPr>
          <p:txBody>
            <a:bodyPr wrap="none">
              <a:spAutoFit/>
            </a:bodyPr>
            <a:lstStyle/>
            <a:p>
              <a:r>
                <a:rPr lang="en-US" b="1">
                  <a:solidFill>
                    <a:schemeClr val="tx1"/>
                  </a:solidFill>
                </a:rPr>
                <a:t>0</a:t>
              </a:r>
            </a:p>
          </p:txBody>
        </p:sp>
        <p:sp>
          <p:nvSpPr>
            <p:cNvPr id="1614857" name="Rectangle 9"/>
            <p:cNvSpPr>
              <a:spLocks noChangeArrowheads="1"/>
            </p:cNvSpPr>
            <p:nvPr/>
          </p:nvSpPr>
          <p:spPr bwMode="auto">
            <a:xfrm>
              <a:off x="336" y="1488"/>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858" name="Line 10"/>
            <p:cNvSpPr>
              <a:spLocks noChangeShapeType="1"/>
            </p:cNvSpPr>
            <p:nvPr/>
          </p:nvSpPr>
          <p:spPr bwMode="auto">
            <a:xfrm>
              <a:off x="336" y="1680"/>
              <a:ext cx="336" cy="0"/>
            </a:xfrm>
            <a:prstGeom prst="line">
              <a:avLst/>
            </a:prstGeom>
            <a:noFill/>
            <a:ln w="12700">
              <a:solidFill>
                <a:schemeClr val="tx1"/>
              </a:solidFill>
              <a:round/>
              <a:headEnd/>
              <a:tailEnd/>
            </a:ln>
            <a:effectLst/>
          </p:spPr>
          <p:txBody>
            <a:bodyPr wrap="none" anchor="ctr"/>
            <a:lstStyle/>
            <a:p>
              <a:endParaRPr lang="en-US"/>
            </a:p>
          </p:txBody>
        </p:sp>
      </p:grpSp>
      <p:sp>
        <p:nvSpPr>
          <p:cNvPr id="1614859" name="Rectangle 11"/>
          <p:cNvSpPr>
            <a:spLocks noGrp="1" noChangeArrowheads="1"/>
          </p:cNvSpPr>
          <p:nvPr>
            <p:ph type="body" idx="1"/>
          </p:nvPr>
        </p:nvSpPr>
        <p:spPr>
          <a:xfrm>
            <a:off x="685800" y="1303856"/>
            <a:ext cx="7848600" cy="812800"/>
          </a:xfrm>
          <a:noFill/>
          <a:ln/>
        </p:spPr>
        <p:txBody>
          <a:bodyPr>
            <a:normAutofit fontScale="85000" lnSpcReduction="20000"/>
          </a:bodyPr>
          <a:lstStyle/>
          <a:p>
            <a:r>
              <a:rPr lang="en-US"/>
              <a:t>Let cache block hold more than one word</a:t>
            </a:r>
          </a:p>
          <a:p>
            <a:pPr lvl="1" algn="ctr">
              <a:buFont typeface="Monotype Sorts" pitchFamily="2" charset="2"/>
              <a:buNone/>
            </a:pPr>
            <a:r>
              <a:rPr lang="en-US"/>
              <a:t>                          0   1   2   3   4   3   4   15</a:t>
            </a:r>
          </a:p>
        </p:txBody>
      </p:sp>
      <p:grpSp>
        <p:nvGrpSpPr>
          <p:cNvPr id="3" name="Group 13"/>
          <p:cNvGrpSpPr>
            <a:grpSpLocks/>
          </p:cNvGrpSpPr>
          <p:nvPr/>
        </p:nvGrpSpPr>
        <p:grpSpPr bwMode="auto">
          <a:xfrm>
            <a:off x="3429000" y="2384944"/>
            <a:ext cx="2514600" cy="976312"/>
            <a:chOff x="2160" y="1257"/>
            <a:chExt cx="1584" cy="615"/>
          </a:xfrm>
        </p:grpSpPr>
        <p:sp>
          <p:nvSpPr>
            <p:cNvPr id="1614862" name="Text Box 14"/>
            <p:cNvSpPr txBox="1">
              <a:spLocks noChangeArrowheads="1"/>
            </p:cNvSpPr>
            <p:nvPr/>
          </p:nvSpPr>
          <p:spPr bwMode="auto">
            <a:xfrm>
              <a:off x="2832" y="1257"/>
              <a:ext cx="196" cy="231"/>
            </a:xfrm>
            <a:prstGeom prst="rect">
              <a:avLst/>
            </a:prstGeom>
            <a:noFill/>
            <a:ln w="12700">
              <a:noFill/>
              <a:miter lim="800000"/>
              <a:headEnd/>
              <a:tailEnd/>
            </a:ln>
            <a:effectLst/>
          </p:spPr>
          <p:txBody>
            <a:bodyPr wrap="none">
              <a:spAutoFit/>
            </a:bodyPr>
            <a:lstStyle/>
            <a:p>
              <a:r>
                <a:rPr lang="en-US" b="1">
                  <a:solidFill>
                    <a:schemeClr val="tx1"/>
                  </a:solidFill>
                </a:rPr>
                <a:t>1</a:t>
              </a:r>
            </a:p>
          </p:txBody>
        </p:sp>
        <p:sp>
          <p:nvSpPr>
            <p:cNvPr id="1614863" name="Rectangle 15"/>
            <p:cNvSpPr>
              <a:spLocks noChangeArrowheads="1"/>
            </p:cNvSpPr>
            <p:nvPr/>
          </p:nvSpPr>
          <p:spPr bwMode="auto">
            <a:xfrm>
              <a:off x="2496"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64" name="Line 16"/>
            <p:cNvSpPr>
              <a:spLocks noChangeShapeType="1"/>
            </p:cNvSpPr>
            <p:nvPr/>
          </p:nvSpPr>
          <p:spPr bwMode="auto">
            <a:xfrm>
              <a:off x="2496" y="1680"/>
              <a:ext cx="624" cy="0"/>
            </a:xfrm>
            <a:prstGeom prst="line">
              <a:avLst/>
            </a:prstGeom>
            <a:noFill/>
            <a:ln w="12700">
              <a:solidFill>
                <a:schemeClr val="tx1"/>
              </a:solidFill>
              <a:round/>
              <a:headEnd/>
              <a:tailEnd/>
            </a:ln>
            <a:effectLst/>
          </p:spPr>
          <p:txBody>
            <a:bodyPr wrap="none" anchor="ctr"/>
            <a:lstStyle/>
            <a:p>
              <a:endParaRPr lang="en-US"/>
            </a:p>
          </p:txBody>
        </p:sp>
        <p:sp>
          <p:nvSpPr>
            <p:cNvPr id="1614865" name="Rectangle 17"/>
            <p:cNvSpPr>
              <a:spLocks noChangeArrowheads="1"/>
            </p:cNvSpPr>
            <p:nvPr/>
          </p:nvSpPr>
          <p:spPr bwMode="auto">
            <a:xfrm>
              <a:off x="3120"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66" name="Line 18"/>
            <p:cNvSpPr>
              <a:spLocks noChangeShapeType="1"/>
            </p:cNvSpPr>
            <p:nvPr/>
          </p:nvSpPr>
          <p:spPr bwMode="auto">
            <a:xfrm>
              <a:off x="3120" y="1680"/>
              <a:ext cx="624" cy="0"/>
            </a:xfrm>
            <a:prstGeom prst="line">
              <a:avLst/>
            </a:prstGeom>
            <a:noFill/>
            <a:ln w="12700">
              <a:solidFill>
                <a:schemeClr val="tx1"/>
              </a:solidFill>
              <a:round/>
              <a:headEnd/>
              <a:tailEnd/>
            </a:ln>
            <a:effectLst/>
          </p:spPr>
          <p:txBody>
            <a:bodyPr wrap="none" anchor="ctr"/>
            <a:lstStyle/>
            <a:p>
              <a:endParaRPr lang="en-US"/>
            </a:p>
          </p:txBody>
        </p:sp>
        <p:sp>
          <p:nvSpPr>
            <p:cNvPr id="1614867" name="Rectangle 19"/>
            <p:cNvSpPr>
              <a:spLocks noChangeArrowheads="1"/>
            </p:cNvSpPr>
            <p:nvPr/>
          </p:nvSpPr>
          <p:spPr bwMode="auto">
            <a:xfrm>
              <a:off x="2160" y="1488"/>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868" name="Line 20"/>
            <p:cNvSpPr>
              <a:spLocks noChangeShapeType="1"/>
            </p:cNvSpPr>
            <p:nvPr/>
          </p:nvSpPr>
          <p:spPr bwMode="auto">
            <a:xfrm>
              <a:off x="2160" y="1680"/>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4" name="Group 21"/>
          <p:cNvGrpSpPr>
            <a:grpSpLocks/>
          </p:cNvGrpSpPr>
          <p:nvPr/>
        </p:nvGrpSpPr>
        <p:grpSpPr bwMode="auto">
          <a:xfrm>
            <a:off x="6248400" y="2410344"/>
            <a:ext cx="2514600" cy="950912"/>
            <a:chOff x="3936" y="1273"/>
            <a:chExt cx="1584" cy="599"/>
          </a:xfrm>
        </p:grpSpPr>
        <p:sp>
          <p:nvSpPr>
            <p:cNvPr id="1614870" name="Text Box 22"/>
            <p:cNvSpPr txBox="1">
              <a:spLocks noChangeArrowheads="1"/>
            </p:cNvSpPr>
            <p:nvPr/>
          </p:nvSpPr>
          <p:spPr bwMode="auto">
            <a:xfrm>
              <a:off x="4608" y="1273"/>
              <a:ext cx="196" cy="231"/>
            </a:xfrm>
            <a:prstGeom prst="rect">
              <a:avLst/>
            </a:prstGeom>
            <a:noFill/>
            <a:ln w="12700">
              <a:noFill/>
              <a:miter lim="800000"/>
              <a:headEnd/>
              <a:tailEnd/>
            </a:ln>
            <a:effectLst/>
          </p:spPr>
          <p:txBody>
            <a:bodyPr wrap="none">
              <a:spAutoFit/>
            </a:bodyPr>
            <a:lstStyle/>
            <a:p>
              <a:r>
                <a:rPr lang="en-US" b="1">
                  <a:solidFill>
                    <a:schemeClr val="tx1"/>
                  </a:solidFill>
                </a:rPr>
                <a:t>2</a:t>
              </a:r>
            </a:p>
          </p:txBody>
        </p:sp>
        <p:sp>
          <p:nvSpPr>
            <p:cNvPr id="1614871" name="Rectangle 23"/>
            <p:cNvSpPr>
              <a:spLocks noChangeArrowheads="1"/>
            </p:cNvSpPr>
            <p:nvPr/>
          </p:nvSpPr>
          <p:spPr bwMode="auto">
            <a:xfrm>
              <a:off x="4272"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72" name="Line 24"/>
            <p:cNvSpPr>
              <a:spLocks noChangeShapeType="1"/>
            </p:cNvSpPr>
            <p:nvPr/>
          </p:nvSpPr>
          <p:spPr bwMode="auto">
            <a:xfrm>
              <a:off x="4272" y="1680"/>
              <a:ext cx="624" cy="0"/>
            </a:xfrm>
            <a:prstGeom prst="line">
              <a:avLst/>
            </a:prstGeom>
            <a:noFill/>
            <a:ln w="12700">
              <a:solidFill>
                <a:schemeClr val="tx1"/>
              </a:solidFill>
              <a:round/>
              <a:headEnd/>
              <a:tailEnd/>
            </a:ln>
            <a:effectLst/>
          </p:spPr>
          <p:txBody>
            <a:bodyPr wrap="none" anchor="ctr"/>
            <a:lstStyle/>
            <a:p>
              <a:endParaRPr lang="en-US"/>
            </a:p>
          </p:txBody>
        </p:sp>
        <p:sp>
          <p:nvSpPr>
            <p:cNvPr id="1614873" name="Rectangle 25"/>
            <p:cNvSpPr>
              <a:spLocks noChangeArrowheads="1"/>
            </p:cNvSpPr>
            <p:nvPr/>
          </p:nvSpPr>
          <p:spPr bwMode="auto">
            <a:xfrm>
              <a:off x="4896"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74" name="Line 26"/>
            <p:cNvSpPr>
              <a:spLocks noChangeShapeType="1"/>
            </p:cNvSpPr>
            <p:nvPr/>
          </p:nvSpPr>
          <p:spPr bwMode="auto">
            <a:xfrm>
              <a:off x="4896" y="1680"/>
              <a:ext cx="624" cy="0"/>
            </a:xfrm>
            <a:prstGeom prst="line">
              <a:avLst/>
            </a:prstGeom>
            <a:noFill/>
            <a:ln w="12700">
              <a:solidFill>
                <a:schemeClr val="tx1"/>
              </a:solidFill>
              <a:round/>
              <a:headEnd/>
              <a:tailEnd/>
            </a:ln>
            <a:effectLst/>
          </p:spPr>
          <p:txBody>
            <a:bodyPr wrap="none" anchor="ctr"/>
            <a:lstStyle/>
            <a:p>
              <a:endParaRPr lang="en-US"/>
            </a:p>
          </p:txBody>
        </p:sp>
        <p:sp>
          <p:nvSpPr>
            <p:cNvPr id="1614875" name="Rectangle 27"/>
            <p:cNvSpPr>
              <a:spLocks noChangeArrowheads="1"/>
            </p:cNvSpPr>
            <p:nvPr/>
          </p:nvSpPr>
          <p:spPr bwMode="auto">
            <a:xfrm>
              <a:off x="3936" y="1488"/>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876" name="Line 28"/>
            <p:cNvSpPr>
              <a:spLocks noChangeShapeType="1"/>
            </p:cNvSpPr>
            <p:nvPr/>
          </p:nvSpPr>
          <p:spPr bwMode="auto">
            <a:xfrm>
              <a:off x="3936" y="1680"/>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5" name="Group 29"/>
          <p:cNvGrpSpPr>
            <a:grpSpLocks/>
          </p:cNvGrpSpPr>
          <p:nvPr/>
        </p:nvGrpSpPr>
        <p:grpSpPr bwMode="auto">
          <a:xfrm>
            <a:off x="533400" y="3742256"/>
            <a:ext cx="2514600" cy="990600"/>
            <a:chOff x="336" y="2112"/>
            <a:chExt cx="1584" cy="624"/>
          </a:xfrm>
        </p:grpSpPr>
        <p:sp>
          <p:nvSpPr>
            <p:cNvPr id="1614878" name="Text Box 30"/>
            <p:cNvSpPr txBox="1">
              <a:spLocks noChangeArrowheads="1"/>
            </p:cNvSpPr>
            <p:nvPr/>
          </p:nvSpPr>
          <p:spPr bwMode="auto">
            <a:xfrm>
              <a:off x="1008" y="2112"/>
              <a:ext cx="196" cy="231"/>
            </a:xfrm>
            <a:prstGeom prst="rect">
              <a:avLst/>
            </a:prstGeom>
            <a:noFill/>
            <a:ln w="12700">
              <a:noFill/>
              <a:miter lim="800000"/>
              <a:headEnd/>
              <a:tailEnd/>
            </a:ln>
            <a:effectLst/>
          </p:spPr>
          <p:txBody>
            <a:bodyPr wrap="none">
              <a:spAutoFit/>
            </a:bodyPr>
            <a:lstStyle/>
            <a:p>
              <a:r>
                <a:rPr lang="en-US" b="1">
                  <a:solidFill>
                    <a:schemeClr val="tx1"/>
                  </a:solidFill>
                </a:rPr>
                <a:t>3</a:t>
              </a:r>
            </a:p>
          </p:txBody>
        </p:sp>
        <p:sp>
          <p:nvSpPr>
            <p:cNvPr id="1614879" name="Rectangle 31"/>
            <p:cNvSpPr>
              <a:spLocks noChangeArrowheads="1"/>
            </p:cNvSpPr>
            <p:nvPr/>
          </p:nvSpPr>
          <p:spPr bwMode="auto">
            <a:xfrm>
              <a:off x="672"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80" name="Line 32"/>
            <p:cNvSpPr>
              <a:spLocks noChangeShapeType="1"/>
            </p:cNvSpPr>
            <p:nvPr/>
          </p:nvSpPr>
          <p:spPr bwMode="auto">
            <a:xfrm>
              <a:off x="672" y="2544"/>
              <a:ext cx="624" cy="0"/>
            </a:xfrm>
            <a:prstGeom prst="line">
              <a:avLst/>
            </a:prstGeom>
            <a:noFill/>
            <a:ln w="12700">
              <a:solidFill>
                <a:schemeClr val="tx1"/>
              </a:solidFill>
              <a:round/>
              <a:headEnd/>
              <a:tailEnd/>
            </a:ln>
            <a:effectLst/>
          </p:spPr>
          <p:txBody>
            <a:bodyPr wrap="none" anchor="ctr"/>
            <a:lstStyle/>
            <a:p>
              <a:endParaRPr lang="en-US"/>
            </a:p>
          </p:txBody>
        </p:sp>
        <p:sp>
          <p:nvSpPr>
            <p:cNvPr id="1614881" name="Rectangle 33"/>
            <p:cNvSpPr>
              <a:spLocks noChangeArrowheads="1"/>
            </p:cNvSpPr>
            <p:nvPr/>
          </p:nvSpPr>
          <p:spPr bwMode="auto">
            <a:xfrm>
              <a:off x="1296"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82" name="Line 34"/>
            <p:cNvSpPr>
              <a:spLocks noChangeShapeType="1"/>
            </p:cNvSpPr>
            <p:nvPr/>
          </p:nvSpPr>
          <p:spPr bwMode="auto">
            <a:xfrm>
              <a:off x="1296" y="2544"/>
              <a:ext cx="624" cy="0"/>
            </a:xfrm>
            <a:prstGeom prst="line">
              <a:avLst/>
            </a:prstGeom>
            <a:noFill/>
            <a:ln w="12700">
              <a:solidFill>
                <a:schemeClr val="tx1"/>
              </a:solidFill>
              <a:round/>
              <a:headEnd/>
              <a:tailEnd/>
            </a:ln>
            <a:effectLst/>
          </p:spPr>
          <p:txBody>
            <a:bodyPr wrap="none" anchor="ctr"/>
            <a:lstStyle/>
            <a:p>
              <a:endParaRPr lang="en-US"/>
            </a:p>
          </p:txBody>
        </p:sp>
        <p:sp>
          <p:nvSpPr>
            <p:cNvPr id="1614883" name="Rectangle 35"/>
            <p:cNvSpPr>
              <a:spLocks noChangeArrowheads="1"/>
            </p:cNvSpPr>
            <p:nvPr/>
          </p:nvSpPr>
          <p:spPr bwMode="auto">
            <a:xfrm>
              <a:off x="336" y="2352"/>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884" name="Line 36"/>
            <p:cNvSpPr>
              <a:spLocks noChangeShapeType="1"/>
            </p:cNvSpPr>
            <p:nvPr/>
          </p:nvSpPr>
          <p:spPr bwMode="auto">
            <a:xfrm>
              <a:off x="336" y="2544"/>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6" name="Group 37"/>
          <p:cNvGrpSpPr>
            <a:grpSpLocks/>
          </p:cNvGrpSpPr>
          <p:nvPr/>
        </p:nvGrpSpPr>
        <p:grpSpPr bwMode="auto">
          <a:xfrm>
            <a:off x="3429000" y="3742256"/>
            <a:ext cx="2514600" cy="990600"/>
            <a:chOff x="2160" y="2112"/>
            <a:chExt cx="1584" cy="624"/>
          </a:xfrm>
        </p:grpSpPr>
        <p:sp>
          <p:nvSpPr>
            <p:cNvPr id="1614886" name="Text Box 38"/>
            <p:cNvSpPr txBox="1">
              <a:spLocks noChangeArrowheads="1"/>
            </p:cNvSpPr>
            <p:nvPr/>
          </p:nvSpPr>
          <p:spPr bwMode="auto">
            <a:xfrm>
              <a:off x="2880" y="2112"/>
              <a:ext cx="196" cy="231"/>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614887" name="Rectangle 39"/>
            <p:cNvSpPr>
              <a:spLocks noChangeArrowheads="1"/>
            </p:cNvSpPr>
            <p:nvPr/>
          </p:nvSpPr>
          <p:spPr bwMode="auto">
            <a:xfrm>
              <a:off x="2496"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88" name="Line 40"/>
            <p:cNvSpPr>
              <a:spLocks noChangeShapeType="1"/>
            </p:cNvSpPr>
            <p:nvPr/>
          </p:nvSpPr>
          <p:spPr bwMode="auto">
            <a:xfrm>
              <a:off x="2496" y="2544"/>
              <a:ext cx="624" cy="0"/>
            </a:xfrm>
            <a:prstGeom prst="line">
              <a:avLst/>
            </a:prstGeom>
            <a:noFill/>
            <a:ln w="12700">
              <a:solidFill>
                <a:schemeClr val="tx1"/>
              </a:solidFill>
              <a:round/>
              <a:headEnd/>
              <a:tailEnd/>
            </a:ln>
            <a:effectLst/>
          </p:spPr>
          <p:txBody>
            <a:bodyPr wrap="none" anchor="ctr"/>
            <a:lstStyle/>
            <a:p>
              <a:endParaRPr lang="en-US"/>
            </a:p>
          </p:txBody>
        </p:sp>
        <p:sp>
          <p:nvSpPr>
            <p:cNvPr id="1614889" name="Rectangle 41"/>
            <p:cNvSpPr>
              <a:spLocks noChangeArrowheads="1"/>
            </p:cNvSpPr>
            <p:nvPr/>
          </p:nvSpPr>
          <p:spPr bwMode="auto">
            <a:xfrm>
              <a:off x="3120"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90" name="Line 42"/>
            <p:cNvSpPr>
              <a:spLocks noChangeShapeType="1"/>
            </p:cNvSpPr>
            <p:nvPr/>
          </p:nvSpPr>
          <p:spPr bwMode="auto">
            <a:xfrm>
              <a:off x="3120" y="2544"/>
              <a:ext cx="624" cy="0"/>
            </a:xfrm>
            <a:prstGeom prst="line">
              <a:avLst/>
            </a:prstGeom>
            <a:noFill/>
            <a:ln w="12700">
              <a:solidFill>
                <a:schemeClr val="tx1"/>
              </a:solidFill>
              <a:round/>
              <a:headEnd/>
              <a:tailEnd/>
            </a:ln>
            <a:effectLst/>
          </p:spPr>
          <p:txBody>
            <a:bodyPr wrap="none" anchor="ctr"/>
            <a:lstStyle/>
            <a:p>
              <a:endParaRPr lang="en-US"/>
            </a:p>
          </p:txBody>
        </p:sp>
        <p:sp>
          <p:nvSpPr>
            <p:cNvPr id="1614891" name="Rectangle 43"/>
            <p:cNvSpPr>
              <a:spLocks noChangeArrowheads="1"/>
            </p:cNvSpPr>
            <p:nvPr/>
          </p:nvSpPr>
          <p:spPr bwMode="auto">
            <a:xfrm>
              <a:off x="2160" y="2352"/>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892" name="Line 44"/>
            <p:cNvSpPr>
              <a:spLocks noChangeShapeType="1"/>
            </p:cNvSpPr>
            <p:nvPr/>
          </p:nvSpPr>
          <p:spPr bwMode="auto">
            <a:xfrm>
              <a:off x="2160" y="2544"/>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7" name="Group 45"/>
          <p:cNvGrpSpPr>
            <a:grpSpLocks/>
          </p:cNvGrpSpPr>
          <p:nvPr/>
        </p:nvGrpSpPr>
        <p:grpSpPr bwMode="auto">
          <a:xfrm>
            <a:off x="6248400" y="3742256"/>
            <a:ext cx="2514600" cy="990600"/>
            <a:chOff x="3936" y="2112"/>
            <a:chExt cx="1584" cy="624"/>
          </a:xfrm>
        </p:grpSpPr>
        <p:sp>
          <p:nvSpPr>
            <p:cNvPr id="1614894" name="Text Box 46"/>
            <p:cNvSpPr txBox="1">
              <a:spLocks noChangeArrowheads="1"/>
            </p:cNvSpPr>
            <p:nvPr/>
          </p:nvSpPr>
          <p:spPr bwMode="auto">
            <a:xfrm>
              <a:off x="4608" y="2112"/>
              <a:ext cx="196" cy="231"/>
            </a:xfrm>
            <a:prstGeom prst="rect">
              <a:avLst/>
            </a:prstGeom>
            <a:noFill/>
            <a:ln w="12700">
              <a:noFill/>
              <a:miter lim="800000"/>
              <a:headEnd/>
              <a:tailEnd/>
            </a:ln>
            <a:effectLst/>
          </p:spPr>
          <p:txBody>
            <a:bodyPr wrap="none">
              <a:spAutoFit/>
            </a:bodyPr>
            <a:lstStyle/>
            <a:p>
              <a:r>
                <a:rPr lang="en-US" b="1">
                  <a:solidFill>
                    <a:schemeClr val="tx1"/>
                  </a:solidFill>
                </a:rPr>
                <a:t>3</a:t>
              </a:r>
            </a:p>
          </p:txBody>
        </p:sp>
        <p:sp>
          <p:nvSpPr>
            <p:cNvPr id="1614895" name="Rectangle 47"/>
            <p:cNvSpPr>
              <a:spLocks noChangeArrowheads="1"/>
            </p:cNvSpPr>
            <p:nvPr/>
          </p:nvSpPr>
          <p:spPr bwMode="auto">
            <a:xfrm>
              <a:off x="4272"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96" name="Line 48"/>
            <p:cNvSpPr>
              <a:spLocks noChangeShapeType="1"/>
            </p:cNvSpPr>
            <p:nvPr/>
          </p:nvSpPr>
          <p:spPr bwMode="auto">
            <a:xfrm>
              <a:off x="4272" y="2544"/>
              <a:ext cx="624" cy="0"/>
            </a:xfrm>
            <a:prstGeom prst="line">
              <a:avLst/>
            </a:prstGeom>
            <a:noFill/>
            <a:ln w="12700">
              <a:solidFill>
                <a:schemeClr val="tx1"/>
              </a:solidFill>
              <a:round/>
              <a:headEnd/>
              <a:tailEnd/>
            </a:ln>
            <a:effectLst/>
          </p:spPr>
          <p:txBody>
            <a:bodyPr wrap="none" anchor="ctr"/>
            <a:lstStyle/>
            <a:p>
              <a:endParaRPr lang="en-US"/>
            </a:p>
          </p:txBody>
        </p:sp>
        <p:sp>
          <p:nvSpPr>
            <p:cNvPr id="1614897" name="Rectangle 49"/>
            <p:cNvSpPr>
              <a:spLocks noChangeArrowheads="1"/>
            </p:cNvSpPr>
            <p:nvPr/>
          </p:nvSpPr>
          <p:spPr bwMode="auto">
            <a:xfrm>
              <a:off x="4896"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98" name="Line 50"/>
            <p:cNvSpPr>
              <a:spLocks noChangeShapeType="1"/>
            </p:cNvSpPr>
            <p:nvPr/>
          </p:nvSpPr>
          <p:spPr bwMode="auto">
            <a:xfrm>
              <a:off x="4896" y="2544"/>
              <a:ext cx="624" cy="0"/>
            </a:xfrm>
            <a:prstGeom prst="line">
              <a:avLst/>
            </a:prstGeom>
            <a:noFill/>
            <a:ln w="12700">
              <a:solidFill>
                <a:schemeClr val="tx1"/>
              </a:solidFill>
              <a:round/>
              <a:headEnd/>
              <a:tailEnd/>
            </a:ln>
            <a:effectLst/>
          </p:spPr>
          <p:txBody>
            <a:bodyPr wrap="none" anchor="ctr"/>
            <a:lstStyle/>
            <a:p>
              <a:endParaRPr lang="en-US"/>
            </a:p>
          </p:txBody>
        </p:sp>
        <p:sp>
          <p:nvSpPr>
            <p:cNvPr id="1614899" name="Rectangle 51"/>
            <p:cNvSpPr>
              <a:spLocks noChangeArrowheads="1"/>
            </p:cNvSpPr>
            <p:nvPr/>
          </p:nvSpPr>
          <p:spPr bwMode="auto">
            <a:xfrm>
              <a:off x="3936" y="2352"/>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900" name="Line 52"/>
            <p:cNvSpPr>
              <a:spLocks noChangeShapeType="1"/>
            </p:cNvSpPr>
            <p:nvPr/>
          </p:nvSpPr>
          <p:spPr bwMode="auto">
            <a:xfrm>
              <a:off x="3936" y="2544"/>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8" name="Group 53"/>
          <p:cNvGrpSpPr>
            <a:grpSpLocks/>
          </p:cNvGrpSpPr>
          <p:nvPr/>
        </p:nvGrpSpPr>
        <p:grpSpPr bwMode="auto">
          <a:xfrm>
            <a:off x="1905000" y="5113856"/>
            <a:ext cx="2514600" cy="990600"/>
            <a:chOff x="1200" y="2976"/>
            <a:chExt cx="1584" cy="624"/>
          </a:xfrm>
        </p:grpSpPr>
        <p:sp>
          <p:nvSpPr>
            <p:cNvPr id="1614902" name="Text Box 54"/>
            <p:cNvSpPr txBox="1">
              <a:spLocks noChangeArrowheads="1"/>
            </p:cNvSpPr>
            <p:nvPr/>
          </p:nvSpPr>
          <p:spPr bwMode="auto">
            <a:xfrm>
              <a:off x="1824" y="2976"/>
              <a:ext cx="196" cy="231"/>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614903" name="Rectangle 55"/>
            <p:cNvSpPr>
              <a:spLocks noChangeArrowheads="1"/>
            </p:cNvSpPr>
            <p:nvPr/>
          </p:nvSpPr>
          <p:spPr bwMode="auto">
            <a:xfrm>
              <a:off x="1536"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904" name="Line 56"/>
            <p:cNvSpPr>
              <a:spLocks noChangeShapeType="1"/>
            </p:cNvSpPr>
            <p:nvPr/>
          </p:nvSpPr>
          <p:spPr bwMode="auto">
            <a:xfrm>
              <a:off x="1536" y="3408"/>
              <a:ext cx="624" cy="0"/>
            </a:xfrm>
            <a:prstGeom prst="line">
              <a:avLst/>
            </a:prstGeom>
            <a:noFill/>
            <a:ln w="12700">
              <a:solidFill>
                <a:schemeClr val="tx1"/>
              </a:solidFill>
              <a:round/>
              <a:headEnd/>
              <a:tailEnd/>
            </a:ln>
            <a:effectLst/>
          </p:spPr>
          <p:txBody>
            <a:bodyPr wrap="none" anchor="ctr"/>
            <a:lstStyle/>
            <a:p>
              <a:endParaRPr lang="en-US"/>
            </a:p>
          </p:txBody>
        </p:sp>
        <p:sp>
          <p:nvSpPr>
            <p:cNvPr id="1614905" name="Rectangle 57"/>
            <p:cNvSpPr>
              <a:spLocks noChangeArrowheads="1"/>
            </p:cNvSpPr>
            <p:nvPr/>
          </p:nvSpPr>
          <p:spPr bwMode="auto">
            <a:xfrm>
              <a:off x="2160"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906" name="Line 58"/>
            <p:cNvSpPr>
              <a:spLocks noChangeShapeType="1"/>
            </p:cNvSpPr>
            <p:nvPr/>
          </p:nvSpPr>
          <p:spPr bwMode="auto">
            <a:xfrm>
              <a:off x="2160" y="3408"/>
              <a:ext cx="624" cy="0"/>
            </a:xfrm>
            <a:prstGeom prst="line">
              <a:avLst/>
            </a:prstGeom>
            <a:noFill/>
            <a:ln w="12700">
              <a:solidFill>
                <a:schemeClr val="tx1"/>
              </a:solidFill>
              <a:round/>
              <a:headEnd/>
              <a:tailEnd/>
            </a:ln>
            <a:effectLst/>
          </p:spPr>
          <p:txBody>
            <a:bodyPr wrap="none" anchor="ctr"/>
            <a:lstStyle/>
            <a:p>
              <a:endParaRPr lang="en-US"/>
            </a:p>
          </p:txBody>
        </p:sp>
        <p:sp>
          <p:nvSpPr>
            <p:cNvPr id="1614907" name="Rectangle 59"/>
            <p:cNvSpPr>
              <a:spLocks noChangeArrowheads="1"/>
            </p:cNvSpPr>
            <p:nvPr/>
          </p:nvSpPr>
          <p:spPr bwMode="auto">
            <a:xfrm>
              <a:off x="1200" y="3216"/>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908" name="Line 60"/>
            <p:cNvSpPr>
              <a:spLocks noChangeShapeType="1"/>
            </p:cNvSpPr>
            <p:nvPr/>
          </p:nvSpPr>
          <p:spPr bwMode="auto">
            <a:xfrm>
              <a:off x="1200" y="3408"/>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9" name="Group 61"/>
          <p:cNvGrpSpPr>
            <a:grpSpLocks/>
          </p:cNvGrpSpPr>
          <p:nvPr/>
        </p:nvGrpSpPr>
        <p:grpSpPr bwMode="auto">
          <a:xfrm>
            <a:off x="4953000" y="5113856"/>
            <a:ext cx="2514600" cy="990600"/>
            <a:chOff x="3120" y="2976"/>
            <a:chExt cx="1584" cy="624"/>
          </a:xfrm>
        </p:grpSpPr>
        <p:sp>
          <p:nvSpPr>
            <p:cNvPr id="1614910" name="Text Box 62"/>
            <p:cNvSpPr txBox="1">
              <a:spLocks noChangeArrowheads="1"/>
            </p:cNvSpPr>
            <p:nvPr/>
          </p:nvSpPr>
          <p:spPr bwMode="auto">
            <a:xfrm>
              <a:off x="3888" y="2976"/>
              <a:ext cx="276" cy="231"/>
            </a:xfrm>
            <a:prstGeom prst="rect">
              <a:avLst/>
            </a:prstGeom>
            <a:noFill/>
            <a:ln w="12700">
              <a:noFill/>
              <a:miter lim="800000"/>
              <a:headEnd/>
              <a:tailEnd/>
            </a:ln>
            <a:effectLst/>
          </p:spPr>
          <p:txBody>
            <a:bodyPr wrap="none">
              <a:spAutoFit/>
            </a:bodyPr>
            <a:lstStyle/>
            <a:p>
              <a:r>
                <a:rPr lang="en-US" b="1">
                  <a:solidFill>
                    <a:schemeClr val="tx1"/>
                  </a:solidFill>
                </a:rPr>
                <a:t>15</a:t>
              </a:r>
            </a:p>
          </p:txBody>
        </p:sp>
        <p:sp>
          <p:nvSpPr>
            <p:cNvPr id="1614911" name="Rectangle 63"/>
            <p:cNvSpPr>
              <a:spLocks noChangeArrowheads="1"/>
            </p:cNvSpPr>
            <p:nvPr/>
          </p:nvSpPr>
          <p:spPr bwMode="auto">
            <a:xfrm>
              <a:off x="3456"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912" name="Line 64"/>
            <p:cNvSpPr>
              <a:spLocks noChangeShapeType="1"/>
            </p:cNvSpPr>
            <p:nvPr/>
          </p:nvSpPr>
          <p:spPr bwMode="auto">
            <a:xfrm>
              <a:off x="3456" y="3408"/>
              <a:ext cx="624" cy="0"/>
            </a:xfrm>
            <a:prstGeom prst="line">
              <a:avLst/>
            </a:prstGeom>
            <a:noFill/>
            <a:ln w="12700">
              <a:solidFill>
                <a:schemeClr val="tx1"/>
              </a:solidFill>
              <a:round/>
              <a:headEnd/>
              <a:tailEnd/>
            </a:ln>
            <a:effectLst/>
          </p:spPr>
          <p:txBody>
            <a:bodyPr wrap="none" anchor="ctr"/>
            <a:lstStyle/>
            <a:p>
              <a:endParaRPr lang="en-US"/>
            </a:p>
          </p:txBody>
        </p:sp>
        <p:sp>
          <p:nvSpPr>
            <p:cNvPr id="1614913" name="Rectangle 65"/>
            <p:cNvSpPr>
              <a:spLocks noChangeArrowheads="1"/>
            </p:cNvSpPr>
            <p:nvPr/>
          </p:nvSpPr>
          <p:spPr bwMode="auto">
            <a:xfrm>
              <a:off x="4080"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914" name="Line 66"/>
            <p:cNvSpPr>
              <a:spLocks noChangeShapeType="1"/>
            </p:cNvSpPr>
            <p:nvPr/>
          </p:nvSpPr>
          <p:spPr bwMode="auto">
            <a:xfrm>
              <a:off x="4080" y="3408"/>
              <a:ext cx="624" cy="0"/>
            </a:xfrm>
            <a:prstGeom prst="line">
              <a:avLst/>
            </a:prstGeom>
            <a:noFill/>
            <a:ln w="12700">
              <a:solidFill>
                <a:schemeClr val="tx1"/>
              </a:solidFill>
              <a:round/>
              <a:headEnd/>
              <a:tailEnd/>
            </a:ln>
            <a:effectLst/>
          </p:spPr>
          <p:txBody>
            <a:bodyPr wrap="none" anchor="ctr"/>
            <a:lstStyle/>
            <a:p>
              <a:endParaRPr lang="en-US"/>
            </a:p>
          </p:txBody>
        </p:sp>
        <p:sp>
          <p:nvSpPr>
            <p:cNvPr id="1614915" name="Rectangle 67"/>
            <p:cNvSpPr>
              <a:spLocks noChangeArrowheads="1"/>
            </p:cNvSpPr>
            <p:nvPr/>
          </p:nvSpPr>
          <p:spPr bwMode="auto">
            <a:xfrm>
              <a:off x="3120" y="3216"/>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916" name="Line 68"/>
            <p:cNvSpPr>
              <a:spLocks noChangeShapeType="1"/>
            </p:cNvSpPr>
            <p:nvPr/>
          </p:nvSpPr>
          <p:spPr bwMode="auto">
            <a:xfrm>
              <a:off x="3120" y="3408"/>
              <a:ext cx="336" cy="0"/>
            </a:xfrm>
            <a:prstGeom prst="line">
              <a:avLst/>
            </a:prstGeom>
            <a:noFill/>
            <a:ln w="12700">
              <a:solidFill>
                <a:schemeClr val="tx1"/>
              </a:solidFill>
              <a:round/>
              <a:headEnd/>
              <a:tailEnd/>
            </a:ln>
            <a:effectLst/>
          </p:spPr>
          <p:txBody>
            <a:bodyPr wrap="none" anchor="ctr"/>
            <a:lstStyle/>
            <a:p>
              <a:endParaRPr lang="en-US"/>
            </a:p>
          </p:txBody>
        </p:sp>
      </p:grpSp>
      <p:sp>
        <p:nvSpPr>
          <p:cNvPr id="1614917" name="Text Box 69"/>
          <p:cNvSpPr txBox="1">
            <a:spLocks noChangeArrowheads="1"/>
          </p:cNvSpPr>
          <p:nvPr/>
        </p:nvSpPr>
        <p:spPr bwMode="auto">
          <a:xfrm>
            <a:off x="457200" y="1684856"/>
            <a:ext cx="3429000" cy="581025"/>
          </a:xfrm>
          <a:prstGeom prst="rect">
            <a:avLst/>
          </a:prstGeom>
          <a:noFill/>
          <a:ln w="12700">
            <a:noFill/>
            <a:miter lim="800000"/>
            <a:headEnd/>
            <a:tailEnd/>
          </a:ln>
          <a:effectLst/>
        </p:spPr>
        <p:txBody>
          <a:bodyPr>
            <a:spAutoFit/>
          </a:bodyPr>
          <a:lstStyle/>
          <a:p>
            <a:r>
              <a:rPr lang="en-US" sz="1600">
                <a:solidFill>
                  <a:schemeClr val="tx1"/>
                </a:solidFill>
              </a:rPr>
              <a:t>Start with an empty cache - all blocks initially marked as not valid</a:t>
            </a:r>
          </a:p>
        </p:txBody>
      </p:sp>
      <p:sp>
        <p:nvSpPr>
          <p:cNvPr id="72" name="Text Box 69"/>
          <p:cNvSpPr txBox="1">
            <a:spLocks noChangeArrowheads="1"/>
          </p:cNvSpPr>
          <p:nvPr/>
        </p:nvSpPr>
        <p:spPr bwMode="auto">
          <a:xfrm>
            <a:off x="576084" y="2670088"/>
            <a:ext cx="2520950" cy="366712"/>
          </a:xfrm>
          <a:prstGeom prst="rect">
            <a:avLst/>
          </a:prstGeom>
          <a:noFill/>
          <a:ln w="12700">
            <a:noFill/>
            <a:miter lim="800000"/>
            <a:headEnd/>
            <a:tailEnd/>
          </a:ln>
          <a:effectLst/>
        </p:spPr>
        <p:txBody>
          <a:bodyPr wrap="none">
            <a:spAutoFit/>
          </a:bodyPr>
          <a:lstStyle/>
          <a:p>
            <a:r>
              <a:rPr lang="en-US" dirty="0">
                <a:solidFill>
                  <a:schemeClr val="tx1"/>
                </a:solidFill>
              </a:rPr>
              <a:t>00    Mem(1)    Mem(0)</a:t>
            </a:r>
          </a:p>
        </p:txBody>
      </p:sp>
      <p:sp>
        <p:nvSpPr>
          <p:cNvPr id="74" name="Text Box 70"/>
          <p:cNvSpPr txBox="1">
            <a:spLocks noChangeArrowheads="1"/>
          </p:cNvSpPr>
          <p:nvPr/>
        </p:nvSpPr>
        <p:spPr bwMode="auto">
          <a:xfrm>
            <a:off x="1826067" y="2329658"/>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75" name="TextBox 74"/>
          <p:cNvSpPr txBox="1"/>
          <p:nvPr/>
        </p:nvSpPr>
        <p:spPr>
          <a:xfrm>
            <a:off x="4244730" y="1948246"/>
            <a:ext cx="4293776" cy="369332"/>
          </a:xfrm>
          <a:prstGeom prst="rect">
            <a:avLst/>
          </a:prstGeom>
          <a:noFill/>
        </p:spPr>
        <p:txBody>
          <a:bodyPr wrap="none" rtlCol="0">
            <a:spAutoFit/>
          </a:bodyPr>
          <a:lstStyle/>
          <a:p>
            <a:r>
              <a:rPr lang="en-US" dirty="0" smtClean="0"/>
              <a:t>0000 0001 0010 0011 0100 0011 0100 1111</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utoUpdateAnimBg="0"/>
      <p:bldP spid="7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6898" name="Rectangle 2"/>
          <p:cNvSpPr>
            <a:spLocks noGrp="1" noChangeArrowheads="1"/>
          </p:cNvSpPr>
          <p:nvPr>
            <p:ph type="title"/>
          </p:nvPr>
        </p:nvSpPr>
        <p:spPr>
          <a:xfrm>
            <a:off x="467544" y="0"/>
            <a:ext cx="8229600" cy="1143000"/>
          </a:xfrm>
        </p:spPr>
        <p:txBody>
          <a:bodyPr>
            <a:normAutofit/>
          </a:bodyPr>
          <a:lstStyle/>
          <a:p>
            <a:pPr algn="l"/>
            <a:r>
              <a:rPr lang="en-US" sz="3200" dirty="0"/>
              <a:t>Taking Advantage of Spatial Locality </a:t>
            </a:r>
          </a:p>
        </p:txBody>
      </p:sp>
      <p:grpSp>
        <p:nvGrpSpPr>
          <p:cNvPr id="2" name="Group 3"/>
          <p:cNvGrpSpPr>
            <a:grpSpLocks/>
          </p:cNvGrpSpPr>
          <p:nvPr/>
        </p:nvGrpSpPr>
        <p:grpSpPr bwMode="auto">
          <a:xfrm>
            <a:off x="533400" y="2235192"/>
            <a:ext cx="2514600" cy="990600"/>
            <a:chOff x="336" y="1248"/>
            <a:chExt cx="1584" cy="624"/>
          </a:xfrm>
        </p:grpSpPr>
        <p:sp>
          <p:nvSpPr>
            <p:cNvPr id="1616900" name="Rectangle 4"/>
            <p:cNvSpPr>
              <a:spLocks noChangeArrowheads="1"/>
            </p:cNvSpPr>
            <p:nvPr/>
          </p:nvSpPr>
          <p:spPr bwMode="auto">
            <a:xfrm>
              <a:off x="672"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01" name="Line 5"/>
            <p:cNvSpPr>
              <a:spLocks noChangeShapeType="1"/>
            </p:cNvSpPr>
            <p:nvPr/>
          </p:nvSpPr>
          <p:spPr bwMode="auto">
            <a:xfrm>
              <a:off x="672" y="1680"/>
              <a:ext cx="624" cy="0"/>
            </a:xfrm>
            <a:prstGeom prst="line">
              <a:avLst/>
            </a:prstGeom>
            <a:noFill/>
            <a:ln w="12700">
              <a:solidFill>
                <a:schemeClr val="tx1"/>
              </a:solidFill>
              <a:round/>
              <a:headEnd/>
              <a:tailEnd/>
            </a:ln>
            <a:effectLst/>
          </p:spPr>
          <p:txBody>
            <a:bodyPr wrap="none" anchor="ctr"/>
            <a:lstStyle/>
            <a:p>
              <a:endParaRPr lang="en-US"/>
            </a:p>
          </p:txBody>
        </p:sp>
        <p:sp>
          <p:nvSpPr>
            <p:cNvPr id="1616902" name="Rectangle 6"/>
            <p:cNvSpPr>
              <a:spLocks noChangeArrowheads="1"/>
            </p:cNvSpPr>
            <p:nvPr/>
          </p:nvSpPr>
          <p:spPr bwMode="auto">
            <a:xfrm>
              <a:off x="1296"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03" name="Line 7"/>
            <p:cNvSpPr>
              <a:spLocks noChangeShapeType="1"/>
            </p:cNvSpPr>
            <p:nvPr/>
          </p:nvSpPr>
          <p:spPr bwMode="auto">
            <a:xfrm>
              <a:off x="1296" y="1680"/>
              <a:ext cx="624" cy="0"/>
            </a:xfrm>
            <a:prstGeom prst="line">
              <a:avLst/>
            </a:prstGeom>
            <a:noFill/>
            <a:ln w="12700">
              <a:solidFill>
                <a:schemeClr val="tx1"/>
              </a:solidFill>
              <a:round/>
              <a:headEnd/>
              <a:tailEnd/>
            </a:ln>
            <a:effectLst/>
          </p:spPr>
          <p:txBody>
            <a:bodyPr wrap="none" anchor="ctr"/>
            <a:lstStyle/>
            <a:p>
              <a:endParaRPr lang="en-US"/>
            </a:p>
          </p:txBody>
        </p:sp>
        <p:sp>
          <p:nvSpPr>
            <p:cNvPr id="1616904" name="Text Box 8"/>
            <p:cNvSpPr txBox="1">
              <a:spLocks noChangeArrowheads="1"/>
            </p:cNvSpPr>
            <p:nvPr/>
          </p:nvSpPr>
          <p:spPr bwMode="auto">
            <a:xfrm>
              <a:off x="960" y="1248"/>
              <a:ext cx="196" cy="231"/>
            </a:xfrm>
            <a:prstGeom prst="rect">
              <a:avLst/>
            </a:prstGeom>
            <a:noFill/>
            <a:ln w="12700">
              <a:noFill/>
              <a:miter lim="800000"/>
              <a:headEnd/>
              <a:tailEnd/>
            </a:ln>
            <a:effectLst/>
          </p:spPr>
          <p:txBody>
            <a:bodyPr wrap="none">
              <a:spAutoFit/>
            </a:bodyPr>
            <a:lstStyle/>
            <a:p>
              <a:r>
                <a:rPr lang="en-US" b="1">
                  <a:solidFill>
                    <a:schemeClr val="tx1"/>
                  </a:solidFill>
                </a:rPr>
                <a:t>0</a:t>
              </a:r>
            </a:p>
          </p:txBody>
        </p:sp>
        <p:sp>
          <p:nvSpPr>
            <p:cNvPr id="1616905" name="Rectangle 9"/>
            <p:cNvSpPr>
              <a:spLocks noChangeArrowheads="1"/>
            </p:cNvSpPr>
            <p:nvPr/>
          </p:nvSpPr>
          <p:spPr bwMode="auto">
            <a:xfrm>
              <a:off x="336" y="1488"/>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06" name="Line 10"/>
            <p:cNvSpPr>
              <a:spLocks noChangeShapeType="1"/>
            </p:cNvSpPr>
            <p:nvPr/>
          </p:nvSpPr>
          <p:spPr bwMode="auto">
            <a:xfrm>
              <a:off x="336" y="1680"/>
              <a:ext cx="336" cy="0"/>
            </a:xfrm>
            <a:prstGeom prst="line">
              <a:avLst/>
            </a:prstGeom>
            <a:noFill/>
            <a:ln w="12700">
              <a:solidFill>
                <a:schemeClr val="tx1"/>
              </a:solidFill>
              <a:round/>
              <a:headEnd/>
              <a:tailEnd/>
            </a:ln>
            <a:effectLst/>
          </p:spPr>
          <p:txBody>
            <a:bodyPr wrap="none" anchor="ctr"/>
            <a:lstStyle/>
            <a:p>
              <a:endParaRPr lang="en-US"/>
            </a:p>
          </p:txBody>
        </p:sp>
      </p:grpSp>
      <p:sp>
        <p:nvSpPr>
          <p:cNvPr id="1616907" name="Rectangle 11"/>
          <p:cNvSpPr>
            <a:spLocks noGrp="1" noChangeArrowheads="1"/>
          </p:cNvSpPr>
          <p:nvPr>
            <p:ph type="body" idx="1"/>
          </p:nvPr>
        </p:nvSpPr>
        <p:spPr>
          <a:xfrm>
            <a:off x="685800" y="1168392"/>
            <a:ext cx="7848600" cy="812800"/>
          </a:xfrm>
          <a:noFill/>
          <a:ln/>
        </p:spPr>
        <p:txBody>
          <a:bodyPr>
            <a:normAutofit fontScale="85000" lnSpcReduction="20000"/>
          </a:bodyPr>
          <a:lstStyle/>
          <a:p>
            <a:r>
              <a:rPr lang="en-US" dirty="0"/>
              <a:t>Let cache block hold more than one word</a:t>
            </a:r>
          </a:p>
          <a:p>
            <a:pPr lvl="1" algn="ctr">
              <a:buFont typeface="Monotype Sorts" pitchFamily="2" charset="2"/>
              <a:buNone/>
            </a:pPr>
            <a:r>
              <a:rPr lang="en-US" dirty="0"/>
              <a:t>                          0   1   2   3   4   3   4   15</a:t>
            </a:r>
          </a:p>
        </p:txBody>
      </p:sp>
      <p:grpSp>
        <p:nvGrpSpPr>
          <p:cNvPr id="3" name="Group 13"/>
          <p:cNvGrpSpPr>
            <a:grpSpLocks/>
          </p:cNvGrpSpPr>
          <p:nvPr/>
        </p:nvGrpSpPr>
        <p:grpSpPr bwMode="auto">
          <a:xfrm>
            <a:off x="3429000" y="2249480"/>
            <a:ext cx="2514600" cy="976312"/>
            <a:chOff x="2160" y="1257"/>
            <a:chExt cx="1584" cy="615"/>
          </a:xfrm>
        </p:grpSpPr>
        <p:sp>
          <p:nvSpPr>
            <p:cNvPr id="1616910" name="Text Box 14"/>
            <p:cNvSpPr txBox="1">
              <a:spLocks noChangeArrowheads="1"/>
            </p:cNvSpPr>
            <p:nvPr/>
          </p:nvSpPr>
          <p:spPr bwMode="auto">
            <a:xfrm>
              <a:off x="2832" y="1257"/>
              <a:ext cx="196" cy="231"/>
            </a:xfrm>
            <a:prstGeom prst="rect">
              <a:avLst/>
            </a:prstGeom>
            <a:noFill/>
            <a:ln w="12700">
              <a:noFill/>
              <a:miter lim="800000"/>
              <a:headEnd/>
              <a:tailEnd/>
            </a:ln>
            <a:effectLst/>
          </p:spPr>
          <p:txBody>
            <a:bodyPr wrap="none">
              <a:spAutoFit/>
            </a:bodyPr>
            <a:lstStyle/>
            <a:p>
              <a:r>
                <a:rPr lang="en-US" b="1">
                  <a:solidFill>
                    <a:schemeClr val="tx1"/>
                  </a:solidFill>
                </a:rPr>
                <a:t>1</a:t>
              </a:r>
            </a:p>
          </p:txBody>
        </p:sp>
        <p:sp>
          <p:nvSpPr>
            <p:cNvPr id="1616911" name="Rectangle 15"/>
            <p:cNvSpPr>
              <a:spLocks noChangeArrowheads="1"/>
            </p:cNvSpPr>
            <p:nvPr/>
          </p:nvSpPr>
          <p:spPr bwMode="auto">
            <a:xfrm>
              <a:off x="2496"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12" name="Line 16"/>
            <p:cNvSpPr>
              <a:spLocks noChangeShapeType="1"/>
            </p:cNvSpPr>
            <p:nvPr/>
          </p:nvSpPr>
          <p:spPr bwMode="auto">
            <a:xfrm>
              <a:off x="2496" y="1680"/>
              <a:ext cx="624" cy="0"/>
            </a:xfrm>
            <a:prstGeom prst="line">
              <a:avLst/>
            </a:prstGeom>
            <a:noFill/>
            <a:ln w="12700">
              <a:solidFill>
                <a:schemeClr val="tx1"/>
              </a:solidFill>
              <a:round/>
              <a:headEnd/>
              <a:tailEnd/>
            </a:ln>
            <a:effectLst/>
          </p:spPr>
          <p:txBody>
            <a:bodyPr wrap="none" anchor="ctr"/>
            <a:lstStyle/>
            <a:p>
              <a:endParaRPr lang="en-US"/>
            </a:p>
          </p:txBody>
        </p:sp>
        <p:sp>
          <p:nvSpPr>
            <p:cNvPr id="1616913" name="Rectangle 17"/>
            <p:cNvSpPr>
              <a:spLocks noChangeArrowheads="1"/>
            </p:cNvSpPr>
            <p:nvPr/>
          </p:nvSpPr>
          <p:spPr bwMode="auto">
            <a:xfrm>
              <a:off x="3120"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14" name="Line 18"/>
            <p:cNvSpPr>
              <a:spLocks noChangeShapeType="1"/>
            </p:cNvSpPr>
            <p:nvPr/>
          </p:nvSpPr>
          <p:spPr bwMode="auto">
            <a:xfrm>
              <a:off x="3120" y="1680"/>
              <a:ext cx="624" cy="0"/>
            </a:xfrm>
            <a:prstGeom prst="line">
              <a:avLst/>
            </a:prstGeom>
            <a:noFill/>
            <a:ln w="12700">
              <a:solidFill>
                <a:schemeClr val="tx1"/>
              </a:solidFill>
              <a:round/>
              <a:headEnd/>
              <a:tailEnd/>
            </a:ln>
            <a:effectLst/>
          </p:spPr>
          <p:txBody>
            <a:bodyPr wrap="none" anchor="ctr"/>
            <a:lstStyle/>
            <a:p>
              <a:endParaRPr lang="en-US"/>
            </a:p>
          </p:txBody>
        </p:sp>
        <p:sp>
          <p:nvSpPr>
            <p:cNvPr id="1616915" name="Rectangle 19"/>
            <p:cNvSpPr>
              <a:spLocks noChangeArrowheads="1"/>
            </p:cNvSpPr>
            <p:nvPr/>
          </p:nvSpPr>
          <p:spPr bwMode="auto">
            <a:xfrm>
              <a:off x="2160" y="1488"/>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16" name="Line 20"/>
            <p:cNvSpPr>
              <a:spLocks noChangeShapeType="1"/>
            </p:cNvSpPr>
            <p:nvPr/>
          </p:nvSpPr>
          <p:spPr bwMode="auto">
            <a:xfrm>
              <a:off x="2160" y="1680"/>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4" name="Group 21"/>
          <p:cNvGrpSpPr>
            <a:grpSpLocks/>
          </p:cNvGrpSpPr>
          <p:nvPr/>
        </p:nvGrpSpPr>
        <p:grpSpPr bwMode="auto">
          <a:xfrm>
            <a:off x="6248400" y="2274880"/>
            <a:ext cx="2514600" cy="950912"/>
            <a:chOff x="3936" y="1273"/>
            <a:chExt cx="1584" cy="599"/>
          </a:xfrm>
        </p:grpSpPr>
        <p:sp>
          <p:nvSpPr>
            <p:cNvPr id="1616918" name="Text Box 22"/>
            <p:cNvSpPr txBox="1">
              <a:spLocks noChangeArrowheads="1"/>
            </p:cNvSpPr>
            <p:nvPr/>
          </p:nvSpPr>
          <p:spPr bwMode="auto">
            <a:xfrm>
              <a:off x="4608" y="1273"/>
              <a:ext cx="196" cy="231"/>
            </a:xfrm>
            <a:prstGeom prst="rect">
              <a:avLst/>
            </a:prstGeom>
            <a:noFill/>
            <a:ln w="12700">
              <a:noFill/>
              <a:miter lim="800000"/>
              <a:headEnd/>
              <a:tailEnd/>
            </a:ln>
            <a:effectLst/>
          </p:spPr>
          <p:txBody>
            <a:bodyPr wrap="none">
              <a:spAutoFit/>
            </a:bodyPr>
            <a:lstStyle/>
            <a:p>
              <a:r>
                <a:rPr lang="en-US" b="1">
                  <a:solidFill>
                    <a:schemeClr val="tx1"/>
                  </a:solidFill>
                </a:rPr>
                <a:t>2</a:t>
              </a:r>
            </a:p>
          </p:txBody>
        </p:sp>
        <p:sp>
          <p:nvSpPr>
            <p:cNvPr id="1616919" name="Rectangle 23"/>
            <p:cNvSpPr>
              <a:spLocks noChangeArrowheads="1"/>
            </p:cNvSpPr>
            <p:nvPr/>
          </p:nvSpPr>
          <p:spPr bwMode="auto">
            <a:xfrm>
              <a:off x="4272"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20" name="Line 24"/>
            <p:cNvSpPr>
              <a:spLocks noChangeShapeType="1"/>
            </p:cNvSpPr>
            <p:nvPr/>
          </p:nvSpPr>
          <p:spPr bwMode="auto">
            <a:xfrm>
              <a:off x="4272" y="1680"/>
              <a:ext cx="624" cy="0"/>
            </a:xfrm>
            <a:prstGeom prst="line">
              <a:avLst/>
            </a:prstGeom>
            <a:noFill/>
            <a:ln w="12700">
              <a:solidFill>
                <a:schemeClr val="tx1"/>
              </a:solidFill>
              <a:round/>
              <a:headEnd/>
              <a:tailEnd/>
            </a:ln>
            <a:effectLst/>
          </p:spPr>
          <p:txBody>
            <a:bodyPr wrap="none" anchor="ctr"/>
            <a:lstStyle/>
            <a:p>
              <a:endParaRPr lang="en-US"/>
            </a:p>
          </p:txBody>
        </p:sp>
        <p:sp>
          <p:nvSpPr>
            <p:cNvPr id="1616921" name="Rectangle 25"/>
            <p:cNvSpPr>
              <a:spLocks noChangeArrowheads="1"/>
            </p:cNvSpPr>
            <p:nvPr/>
          </p:nvSpPr>
          <p:spPr bwMode="auto">
            <a:xfrm>
              <a:off x="4896"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22" name="Line 26"/>
            <p:cNvSpPr>
              <a:spLocks noChangeShapeType="1"/>
            </p:cNvSpPr>
            <p:nvPr/>
          </p:nvSpPr>
          <p:spPr bwMode="auto">
            <a:xfrm>
              <a:off x="4896" y="1680"/>
              <a:ext cx="624" cy="0"/>
            </a:xfrm>
            <a:prstGeom prst="line">
              <a:avLst/>
            </a:prstGeom>
            <a:noFill/>
            <a:ln w="12700">
              <a:solidFill>
                <a:schemeClr val="tx1"/>
              </a:solidFill>
              <a:round/>
              <a:headEnd/>
              <a:tailEnd/>
            </a:ln>
            <a:effectLst/>
          </p:spPr>
          <p:txBody>
            <a:bodyPr wrap="none" anchor="ctr"/>
            <a:lstStyle/>
            <a:p>
              <a:endParaRPr lang="en-US"/>
            </a:p>
          </p:txBody>
        </p:sp>
        <p:sp>
          <p:nvSpPr>
            <p:cNvPr id="1616923" name="Rectangle 27"/>
            <p:cNvSpPr>
              <a:spLocks noChangeArrowheads="1"/>
            </p:cNvSpPr>
            <p:nvPr/>
          </p:nvSpPr>
          <p:spPr bwMode="auto">
            <a:xfrm>
              <a:off x="3936" y="1488"/>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24" name="Line 28"/>
            <p:cNvSpPr>
              <a:spLocks noChangeShapeType="1"/>
            </p:cNvSpPr>
            <p:nvPr/>
          </p:nvSpPr>
          <p:spPr bwMode="auto">
            <a:xfrm>
              <a:off x="3936" y="1680"/>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5" name="Group 29"/>
          <p:cNvGrpSpPr>
            <a:grpSpLocks/>
          </p:cNvGrpSpPr>
          <p:nvPr/>
        </p:nvGrpSpPr>
        <p:grpSpPr bwMode="auto">
          <a:xfrm>
            <a:off x="533400" y="3606792"/>
            <a:ext cx="2514600" cy="990600"/>
            <a:chOff x="336" y="2112"/>
            <a:chExt cx="1584" cy="624"/>
          </a:xfrm>
        </p:grpSpPr>
        <p:sp>
          <p:nvSpPr>
            <p:cNvPr id="1616926" name="Text Box 30"/>
            <p:cNvSpPr txBox="1">
              <a:spLocks noChangeArrowheads="1"/>
            </p:cNvSpPr>
            <p:nvPr/>
          </p:nvSpPr>
          <p:spPr bwMode="auto">
            <a:xfrm>
              <a:off x="1008" y="2112"/>
              <a:ext cx="196" cy="231"/>
            </a:xfrm>
            <a:prstGeom prst="rect">
              <a:avLst/>
            </a:prstGeom>
            <a:noFill/>
            <a:ln w="12700">
              <a:noFill/>
              <a:miter lim="800000"/>
              <a:headEnd/>
              <a:tailEnd/>
            </a:ln>
            <a:effectLst/>
          </p:spPr>
          <p:txBody>
            <a:bodyPr wrap="none">
              <a:spAutoFit/>
            </a:bodyPr>
            <a:lstStyle/>
            <a:p>
              <a:r>
                <a:rPr lang="en-US" b="1">
                  <a:solidFill>
                    <a:schemeClr val="tx1"/>
                  </a:solidFill>
                </a:rPr>
                <a:t>3</a:t>
              </a:r>
            </a:p>
          </p:txBody>
        </p:sp>
        <p:sp>
          <p:nvSpPr>
            <p:cNvPr id="1616927" name="Rectangle 31"/>
            <p:cNvSpPr>
              <a:spLocks noChangeArrowheads="1"/>
            </p:cNvSpPr>
            <p:nvPr/>
          </p:nvSpPr>
          <p:spPr bwMode="auto">
            <a:xfrm>
              <a:off x="672"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28" name="Line 32"/>
            <p:cNvSpPr>
              <a:spLocks noChangeShapeType="1"/>
            </p:cNvSpPr>
            <p:nvPr/>
          </p:nvSpPr>
          <p:spPr bwMode="auto">
            <a:xfrm>
              <a:off x="672" y="2544"/>
              <a:ext cx="624" cy="0"/>
            </a:xfrm>
            <a:prstGeom prst="line">
              <a:avLst/>
            </a:prstGeom>
            <a:noFill/>
            <a:ln w="12700">
              <a:solidFill>
                <a:schemeClr val="tx1"/>
              </a:solidFill>
              <a:round/>
              <a:headEnd/>
              <a:tailEnd/>
            </a:ln>
            <a:effectLst/>
          </p:spPr>
          <p:txBody>
            <a:bodyPr wrap="none" anchor="ctr"/>
            <a:lstStyle/>
            <a:p>
              <a:endParaRPr lang="en-US"/>
            </a:p>
          </p:txBody>
        </p:sp>
        <p:sp>
          <p:nvSpPr>
            <p:cNvPr id="1616929" name="Rectangle 33"/>
            <p:cNvSpPr>
              <a:spLocks noChangeArrowheads="1"/>
            </p:cNvSpPr>
            <p:nvPr/>
          </p:nvSpPr>
          <p:spPr bwMode="auto">
            <a:xfrm>
              <a:off x="1296"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30" name="Line 34"/>
            <p:cNvSpPr>
              <a:spLocks noChangeShapeType="1"/>
            </p:cNvSpPr>
            <p:nvPr/>
          </p:nvSpPr>
          <p:spPr bwMode="auto">
            <a:xfrm>
              <a:off x="1296" y="2544"/>
              <a:ext cx="624" cy="0"/>
            </a:xfrm>
            <a:prstGeom prst="line">
              <a:avLst/>
            </a:prstGeom>
            <a:noFill/>
            <a:ln w="12700">
              <a:solidFill>
                <a:schemeClr val="tx1"/>
              </a:solidFill>
              <a:round/>
              <a:headEnd/>
              <a:tailEnd/>
            </a:ln>
            <a:effectLst/>
          </p:spPr>
          <p:txBody>
            <a:bodyPr wrap="none" anchor="ctr"/>
            <a:lstStyle/>
            <a:p>
              <a:endParaRPr lang="en-US"/>
            </a:p>
          </p:txBody>
        </p:sp>
        <p:sp>
          <p:nvSpPr>
            <p:cNvPr id="1616931" name="Rectangle 35"/>
            <p:cNvSpPr>
              <a:spLocks noChangeArrowheads="1"/>
            </p:cNvSpPr>
            <p:nvPr/>
          </p:nvSpPr>
          <p:spPr bwMode="auto">
            <a:xfrm>
              <a:off x="336" y="2352"/>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32" name="Line 36"/>
            <p:cNvSpPr>
              <a:spLocks noChangeShapeType="1"/>
            </p:cNvSpPr>
            <p:nvPr/>
          </p:nvSpPr>
          <p:spPr bwMode="auto">
            <a:xfrm>
              <a:off x="336" y="2544"/>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6" name="Group 37"/>
          <p:cNvGrpSpPr>
            <a:grpSpLocks/>
          </p:cNvGrpSpPr>
          <p:nvPr/>
        </p:nvGrpSpPr>
        <p:grpSpPr bwMode="auto">
          <a:xfrm>
            <a:off x="3429000" y="3606792"/>
            <a:ext cx="2514600" cy="990600"/>
            <a:chOff x="2160" y="2112"/>
            <a:chExt cx="1584" cy="624"/>
          </a:xfrm>
        </p:grpSpPr>
        <p:sp>
          <p:nvSpPr>
            <p:cNvPr id="1616934" name="Text Box 38"/>
            <p:cNvSpPr txBox="1">
              <a:spLocks noChangeArrowheads="1"/>
            </p:cNvSpPr>
            <p:nvPr/>
          </p:nvSpPr>
          <p:spPr bwMode="auto">
            <a:xfrm>
              <a:off x="2880" y="2112"/>
              <a:ext cx="196" cy="231"/>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616935" name="Rectangle 39"/>
            <p:cNvSpPr>
              <a:spLocks noChangeArrowheads="1"/>
            </p:cNvSpPr>
            <p:nvPr/>
          </p:nvSpPr>
          <p:spPr bwMode="auto">
            <a:xfrm>
              <a:off x="2496"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36" name="Line 40"/>
            <p:cNvSpPr>
              <a:spLocks noChangeShapeType="1"/>
            </p:cNvSpPr>
            <p:nvPr/>
          </p:nvSpPr>
          <p:spPr bwMode="auto">
            <a:xfrm>
              <a:off x="2496" y="2544"/>
              <a:ext cx="624" cy="0"/>
            </a:xfrm>
            <a:prstGeom prst="line">
              <a:avLst/>
            </a:prstGeom>
            <a:noFill/>
            <a:ln w="12700">
              <a:solidFill>
                <a:schemeClr val="tx1"/>
              </a:solidFill>
              <a:round/>
              <a:headEnd/>
              <a:tailEnd/>
            </a:ln>
            <a:effectLst/>
          </p:spPr>
          <p:txBody>
            <a:bodyPr wrap="none" anchor="ctr"/>
            <a:lstStyle/>
            <a:p>
              <a:endParaRPr lang="en-US"/>
            </a:p>
          </p:txBody>
        </p:sp>
        <p:sp>
          <p:nvSpPr>
            <p:cNvPr id="1616937" name="Rectangle 41"/>
            <p:cNvSpPr>
              <a:spLocks noChangeArrowheads="1"/>
            </p:cNvSpPr>
            <p:nvPr/>
          </p:nvSpPr>
          <p:spPr bwMode="auto">
            <a:xfrm>
              <a:off x="3120"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38" name="Line 42"/>
            <p:cNvSpPr>
              <a:spLocks noChangeShapeType="1"/>
            </p:cNvSpPr>
            <p:nvPr/>
          </p:nvSpPr>
          <p:spPr bwMode="auto">
            <a:xfrm>
              <a:off x="3120" y="2544"/>
              <a:ext cx="624" cy="0"/>
            </a:xfrm>
            <a:prstGeom prst="line">
              <a:avLst/>
            </a:prstGeom>
            <a:noFill/>
            <a:ln w="12700">
              <a:solidFill>
                <a:schemeClr val="tx1"/>
              </a:solidFill>
              <a:round/>
              <a:headEnd/>
              <a:tailEnd/>
            </a:ln>
            <a:effectLst/>
          </p:spPr>
          <p:txBody>
            <a:bodyPr wrap="none" anchor="ctr"/>
            <a:lstStyle/>
            <a:p>
              <a:endParaRPr lang="en-US"/>
            </a:p>
          </p:txBody>
        </p:sp>
        <p:sp>
          <p:nvSpPr>
            <p:cNvPr id="1616939" name="Rectangle 43"/>
            <p:cNvSpPr>
              <a:spLocks noChangeArrowheads="1"/>
            </p:cNvSpPr>
            <p:nvPr/>
          </p:nvSpPr>
          <p:spPr bwMode="auto">
            <a:xfrm>
              <a:off x="2160" y="2352"/>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40" name="Line 44"/>
            <p:cNvSpPr>
              <a:spLocks noChangeShapeType="1"/>
            </p:cNvSpPr>
            <p:nvPr/>
          </p:nvSpPr>
          <p:spPr bwMode="auto">
            <a:xfrm>
              <a:off x="2160" y="2544"/>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7" name="Group 45"/>
          <p:cNvGrpSpPr>
            <a:grpSpLocks/>
          </p:cNvGrpSpPr>
          <p:nvPr/>
        </p:nvGrpSpPr>
        <p:grpSpPr bwMode="auto">
          <a:xfrm>
            <a:off x="6248400" y="3606792"/>
            <a:ext cx="2514600" cy="990600"/>
            <a:chOff x="3936" y="2112"/>
            <a:chExt cx="1584" cy="624"/>
          </a:xfrm>
        </p:grpSpPr>
        <p:sp>
          <p:nvSpPr>
            <p:cNvPr id="1616942" name="Text Box 46"/>
            <p:cNvSpPr txBox="1">
              <a:spLocks noChangeArrowheads="1"/>
            </p:cNvSpPr>
            <p:nvPr/>
          </p:nvSpPr>
          <p:spPr bwMode="auto">
            <a:xfrm>
              <a:off x="4608" y="2112"/>
              <a:ext cx="196" cy="231"/>
            </a:xfrm>
            <a:prstGeom prst="rect">
              <a:avLst/>
            </a:prstGeom>
            <a:noFill/>
            <a:ln w="12700">
              <a:noFill/>
              <a:miter lim="800000"/>
              <a:headEnd/>
              <a:tailEnd/>
            </a:ln>
            <a:effectLst/>
          </p:spPr>
          <p:txBody>
            <a:bodyPr wrap="none">
              <a:spAutoFit/>
            </a:bodyPr>
            <a:lstStyle/>
            <a:p>
              <a:r>
                <a:rPr lang="en-US" b="1">
                  <a:solidFill>
                    <a:schemeClr val="tx1"/>
                  </a:solidFill>
                </a:rPr>
                <a:t>3</a:t>
              </a:r>
            </a:p>
          </p:txBody>
        </p:sp>
        <p:sp>
          <p:nvSpPr>
            <p:cNvPr id="1616943" name="Rectangle 47"/>
            <p:cNvSpPr>
              <a:spLocks noChangeArrowheads="1"/>
            </p:cNvSpPr>
            <p:nvPr/>
          </p:nvSpPr>
          <p:spPr bwMode="auto">
            <a:xfrm>
              <a:off x="4272"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44" name="Line 48"/>
            <p:cNvSpPr>
              <a:spLocks noChangeShapeType="1"/>
            </p:cNvSpPr>
            <p:nvPr/>
          </p:nvSpPr>
          <p:spPr bwMode="auto">
            <a:xfrm>
              <a:off x="4272" y="2544"/>
              <a:ext cx="624" cy="0"/>
            </a:xfrm>
            <a:prstGeom prst="line">
              <a:avLst/>
            </a:prstGeom>
            <a:noFill/>
            <a:ln w="12700">
              <a:solidFill>
                <a:schemeClr val="tx1"/>
              </a:solidFill>
              <a:round/>
              <a:headEnd/>
              <a:tailEnd/>
            </a:ln>
            <a:effectLst/>
          </p:spPr>
          <p:txBody>
            <a:bodyPr wrap="none" anchor="ctr"/>
            <a:lstStyle/>
            <a:p>
              <a:endParaRPr lang="en-US"/>
            </a:p>
          </p:txBody>
        </p:sp>
        <p:sp>
          <p:nvSpPr>
            <p:cNvPr id="1616945" name="Rectangle 49"/>
            <p:cNvSpPr>
              <a:spLocks noChangeArrowheads="1"/>
            </p:cNvSpPr>
            <p:nvPr/>
          </p:nvSpPr>
          <p:spPr bwMode="auto">
            <a:xfrm>
              <a:off x="4896"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46" name="Line 50"/>
            <p:cNvSpPr>
              <a:spLocks noChangeShapeType="1"/>
            </p:cNvSpPr>
            <p:nvPr/>
          </p:nvSpPr>
          <p:spPr bwMode="auto">
            <a:xfrm>
              <a:off x="4896" y="2544"/>
              <a:ext cx="624" cy="0"/>
            </a:xfrm>
            <a:prstGeom prst="line">
              <a:avLst/>
            </a:prstGeom>
            <a:noFill/>
            <a:ln w="12700">
              <a:solidFill>
                <a:schemeClr val="tx1"/>
              </a:solidFill>
              <a:round/>
              <a:headEnd/>
              <a:tailEnd/>
            </a:ln>
            <a:effectLst/>
          </p:spPr>
          <p:txBody>
            <a:bodyPr wrap="none" anchor="ctr"/>
            <a:lstStyle/>
            <a:p>
              <a:endParaRPr lang="en-US"/>
            </a:p>
          </p:txBody>
        </p:sp>
        <p:sp>
          <p:nvSpPr>
            <p:cNvPr id="1616947" name="Rectangle 51"/>
            <p:cNvSpPr>
              <a:spLocks noChangeArrowheads="1"/>
            </p:cNvSpPr>
            <p:nvPr/>
          </p:nvSpPr>
          <p:spPr bwMode="auto">
            <a:xfrm>
              <a:off x="3936" y="2352"/>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48" name="Line 52"/>
            <p:cNvSpPr>
              <a:spLocks noChangeShapeType="1"/>
            </p:cNvSpPr>
            <p:nvPr/>
          </p:nvSpPr>
          <p:spPr bwMode="auto">
            <a:xfrm>
              <a:off x="3936" y="2544"/>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8" name="Group 53"/>
          <p:cNvGrpSpPr>
            <a:grpSpLocks/>
          </p:cNvGrpSpPr>
          <p:nvPr/>
        </p:nvGrpSpPr>
        <p:grpSpPr bwMode="auto">
          <a:xfrm>
            <a:off x="1905000" y="4978392"/>
            <a:ext cx="2514600" cy="990600"/>
            <a:chOff x="1200" y="2976"/>
            <a:chExt cx="1584" cy="624"/>
          </a:xfrm>
        </p:grpSpPr>
        <p:sp>
          <p:nvSpPr>
            <p:cNvPr id="1616950" name="Text Box 54"/>
            <p:cNvSpPr txBox="1">
              <a:spLocks noChangeArrowheads="1"/>
            </p:cNvSpPr>
            <p:nvPr/>
          </p:nvSpPr>
          <p:spPr bwMode="auto">
            <a:xfrm>
              <a:off x="1824" y="2976"/>
              <a:ext cx="196" cy="231"/>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616951" name="Rectangle 55"/>
            <p:cNvSpPr>
              <a:spLocks noChangeArrowheads="1"/>
            </p:cNvSpPr>
            <p:nvPr/>
          </p:nvSpPr>
          <p:spPr bwMode="auto">
            <a:xfrm>
              <a:off x="1536"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52" name="Line 56"/>
            <p:cNvSpPr>
              <a:spLocks noChangeShapeType="1"/>
            </p:cNvSpPr>
            <p:nvPr/>
          </p:nvSpPr>
          <p:spPr bwMode="auto">
            <a:xfrm>
              <a:off x="1536" y="3408"/>
              <a:ext cx="624" cy="0"/>
            </a:xfrm>
            <a:prstGeom prst="line">
              <a:avLst/>
            </a:prstGeom>
            <a:noFill/>
            <a:ln w="12700">
              <a:solidFill>
                <a:schemeClr val="tx1"/>
              </a:solidFill>
              <a:round/>
              <a:headEnd/>
              <a:tailEnd/>
            </a:ln>
            <a:effectLst/>
          </p:spPr>
          <p:txBody>
            <a:bodyPr wrap="none" anchor="ctr"/>
            <a:lstStyle/>
            <a:p>
              <a:endParaRPr lang="en-US"/>
            </a:p>
          </p:txBody>
        </p:sp>
        <p:sp>
          <p:nvSpPr>
            <p:cNvPr id="1616953" name="Rectangle 57"/>
            <p:cNvSpPr>
              <a:spLocks noChangeArrowheads="1"/>
            </p:cNvSpPr>
            <p:nvPr/>
          </p:nvSpPr>
          <p:spPr bwMode="auto">
            <a:xfrm>
              <a:off x="2160"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54" name="Line 58"/>
            <p:cNvSpPr>
              <a:spLocks noChangeShapeType="1"/>
            </p:cNvSpPr>
            <p:nvPr/>
          </p:nvSpPr>
          <p:spPr bwMode="auto">
            <a:xfrm>
              <a:off x="2160" y="3408"/>
              <a:ext cx="624" cy="0"/>
            </a:xfrm>
            <a:prstGeom prst="line">
              <a:avLst/>
            </a:prstGeom>
            <a:noFill/>
            <a:ln w="12700">
              <a:solidFill>
                <a:schemeClr val="tx1"/>
              </a:solidFill>
              <a:round/>
              <a:headEnd/>
              <a:tailEnd/>
            </a:ln>
            <a:effectLst/>
          </p:spPr>
          <p:txBody>
            <a:bodyPr wrap="none" anchor="ctr"/>
            <a:lstStyle/>
            <a:p>
              <a:endParaRPr lang="en-US"/>
            </a:p>
          </p:txBody>
        </p:sp>
        <p:sp>
          <p:nvSpPr>
            <p:cNvPr id="1616955" name="Rectangle 59"/>
            <p:cNvSpPr>
              <a:spLocks noChangeArrowheads="1"/>
            </p:cNvSpPr>
            <p:nvPr/>
          </p:nvSpPr>
          <p:spPr bwMode="auto">
            <a:xfrm>
              <a:off x="1200" y="3216"/>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56" name="Line 60"/>
            <p:cNvSpPr>
              <a:spLocks noChangeShapeType="1"/>
            </p:cNvSpPr>
            <p:nvPr/>
          </p:nvSpPr>
          <p:spPr bwMode="auto">
            <a:xfrm>
              <a:off x="1200" y="3408"/>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9" name="Group 61"/>
          <p:cNvGrpSpPr>
            <a:grpSpLocks/>
          </p:cNvGrpSpPr>
          <p:nvPr/>
        </p:nvGrpSpPr>
        <p:grpSpPr bwMode="auto">
          <a:xfrm>
            <a:off x="4953000" y="4978392"/>
            <a:ext cx="2514600" cy="990600"/>
            <a:chOff x="3120" y="2976"/>
            <a:chExt cx="1584" cy="624"/>
          </a:xfrm>
        </p:grpSpPr>
        <p:sp>
          <p:nvSpPr>
            <p:cNvPr id="1616958" name="Text Box 62"/>
            <p:cNvSpPr txBox="1">
              <a:spLocks noChangeArrowheads="1"/>
            </p:cNvSpPr>
            <p:nvPr/>
          </p:nvSpPr>
          <p:spPr bwMode="auto">
            <a:xfrm>
              <a:off x="3888" y="2976"/>
              <a:ext cx="276" cy="231"/>
            </a:xfrm>
            <a:prstGeom prst="rect">
              <a:avLst/>
            </a:prstGeom>
            <a:noFill/>
            <a:ln w="12700">
              <a:noFill/>
              <a:miter lim="800000"/>
              <a:headEnd/>
              <a:tailEnd/>
            </a:ln>
            <a:effectLst/>
          </p:spPr>
          <p:txBody>
            <a:bodyPr wrap="none">
              <a:spAutoFit/>
            </a:bodyPr>
            <a:lstStyle/>
            <a:p>
              <a:r>
                <a:rPr lang="en-US" b="1">
                  <a:solidFill>
                    <a:schemeClr val="tx1"/>
                  </a:solidFill>
                </a:rPr>
                <a:t>15</a:t>
              </a:r>
            </a:p>
          </p:txBody>
        </p:sp>
        <p:sp>
          <p:nvSpPr>
            <p:cNvPr id="1616959" name="Rectangle 63"/>
            <p:cNvSpPr>
              <a:spLocks noChangeArrowheads="1"/>
            </p:cNvSpPr>
            <p:nvPr/>
          </p:nvSpPr>
          <p:spPr bwMode="auto">
            <a:xfrm>
              <a:off x="3456"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60" name="Line 64"/>
            <p:cNvSpPr>
              <a:spLocks noChangeShapeType="1"/>
            </p:cNvSpPr>
            <p:nvPr/>
          </p:nvSpPr>
          <p:spPr bwMode="auto">
            <a:xfrm>
              <a:off x="3456" y="3408"/>
              <a:ext cx="624" cy="0"/>
            </a:xfrm>
            <a:prstGeom prst="line">
              <a:avLst/>
            </a:prstGeom>
            <a:noFill/>
            <a:ln w="12700">
              <a:solidFill>
                <a:schemeClr val="tx1"/>
              </a:solidFill>
              <a:round/>
              <a:headEnd/>
              <a:tailEnd/>
            </a:ln>
            <a:effectLst/>
          </p:spPr>
          <p:txBody>
            <a:bodyPr wrap="none" anchor="ctr"/>
            <a:lstStyle/>
            <a:p>
              <a:endParaRPr lang="en-US"/>
            </a:p>
          </p:txBody>
        </p:sp>
        <p:sp>
          <p:nvSpPr>
            <p:cNvPr id="1616961" name="Rectangle 65"/>
            <p:cNvSpPr>
              <a:spLocks noChangeArrowheads="1"/>
            </p:cNvSpPr>
            <p:nvPr/>
          </p:nvSpPr>
          <p:spPr bwMode="auto">
            <a:xfrm>
              <a:off x="4080"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62" name="Line 66"/>
            <p:cNvSpPr>
              <a:spLocks noChangeShapeType="1"/>
            </p:cNvSpPr>
            <p:nvPr/>
          </p:nvSpPr>
          <p:spPr bwMode="auto">
            <a:xfrm>
              <a:off x="4080" y="3408"/>
              <a:ext cx="624" cy="0"/>
            </a:xfrm>
            <a:prstGeom prst="line">
              <a:avLst/>
            </a:prstGeom>
            <a:noFill/>
            <a:ln w="12700">
              <a:solidFill>
                <a:schemeClr val="tx1"/>
              </a:solidFill>
              <a:round/>
              <a:headEnd/>
              <a:tailEnd/>
            </a:ln>
            <a:effectLst/>
          </p:spPr>
          <p:txBody>
            <a:bodyPr wrap="none" anchor="ctr"/>
            <a:lstStyle/>
            <a:p>
              <a:endParaRPr lang="en-US"/>
            </a:p>
          </p:txBody>
        </p:sp>
        <p:sp>
          <p:nvSpPr>
            <p:cNvPr id="1616963" name="Rectangle 67"/>
            <p:cNvSpPr>
              <a:spLocks noChangeArrowheads="1"/>
            </p:cNvSpPr>
            <p:nvPr/>
          </p:nvSpPr>
          <p:spPr bwMode="auto">
            <a:xfrm>
              <a:off x="3120" y="3216"/>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64" name="Line 68"/>
            <p:cNvSpPr>
              <a:spLocks noChangeShapeType="1"/>
            </p:cNvSpPr>
            <p:nvPr/>
          </p:nvSpPr>
          <p:spPr bwMode="auto">
            <a:xfrm>
              <a:off x="3120" y="3408"/>
              <a:ext cx="336" cy="0"/>
            </a:xfrm>
            <a:prstGeom prst="line">
              <a:avLst/>
            </a:prstGeom>
            <a:noFill/>
            <a:ln w="12700">
              <a:solidFill>
                <a:schemeClr val="tx1"/>
              </a:solidFill>
              <a:round/>
              <a:headEnd/>
              <a:tailEnd/>
            </a:ln>
            <a:effectLst/>
          </p:spPr>
          <p:txBody>
            <a:bodyPr wrap="none" anchor="ctr"/>
            <a:lstStyle/>
            <a:p>
              <a:endParaRPr lang="en-US"/>
            </a:p>
          </p:txBody>
        </p:sp>
      </p:grpSp>
      <p:sp>
        <p:nvSpPr>
          <p:cNvPr id="1616965" name="Text Box 69"/>
          <p:cNvSpPr txBox="1">
            <a:spLocks noChangeArrowheads="1"/>
          </p:cNvSpPr>
          <p:nvPr/>
        </p:nvSpPr>
        <p:spPr bwMode="auto">
          <a:xfrm>
            <a:off x="618065" y="2596614"/>
            <a:ext cx="2520950" cy="366712"/>
          </a:xfrm>
          <a:prstGeom prst="rect">
            <a:avLst/>
          </a:prstGeom>
          <a:noFill/>
          <a:ln w="12700">
            <a:noFill/>
            <a:miter lim="800000"/>
            <a:headEnd/>
            <a:tailEnd/>
          </a:ln>
          <a:effectLst/>
        </p:spPr>
        <p:txBody>
          <a:bodyPr wrap="none">
            <a:spAutoFit/>
          </a:bodyPr>
          <a:lstStyle/>
          <a:p>
            <a:r>
              <a:rPr lang="en-US" dirty="0">
                <a:solidFill>
                  <a:schemeClr val="tx1"/>
                </a:solidFill>
              </a:rPr>
              <a:t>00    Mem(1)    Mem(0)</a:t>
            </a:r>
          </a:p>
        </p:txBody>
      </p:sp>
      <p:sp>
        <p:nvSpPr>
          <p:cNvPr id="1616966" name="Text Box 70"/>
          <p:cNvSpPr txBox="1">
            <a:spLocks noChangeArrowheads="1"/>
          </p:cNvSpPr>
          <p:nvPr/>
        </p:nvSpPr>
        <p:spPr bwMode="auto">
          <a:xfrm>
            <a:off x="1752600" y="2235192"/>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1616967" name="Text Box 71"/>
          <p:cNvSpPr txBox="1">
            <a:spLocks noChangeArrowheads="1"/>
          </p:cNvSpPr>
          <p:nvPr/>
        </p:nvSpPr>
        <p:spPr bwMode="auto">
          <a:xfrm>
            <a:off x="3530598" y="2582326"/>
            <a:ext cx="2520950" cy="366713"/>
          </a:xfrm>
          <a:prstGeom prst="rect">
            <a:avLst/>
          </a:prstGeom>
          <a:noFill/>
          <a:ln w="12700">
            <a:noFill/>
            <a:miter lim="800000"/>
            <a:headEnd/>
            <a:tailEnd/>
          </a:ln>
          <a:effectLst/>
        </p:spPr>
        <p:txBody>
          <a:bodyPr wrap="none">
            <a:spAutoFit/>
          </a:bodyPr>
          <a:lstStyle/>
          <a:p>
            <a:r>
              <a:rPr lang="en-US" dirty="0">
                <a:solidFill>
                  <a:schemeClr val="tx1"/>
                </a:solidFill>
              </a:rPr>
              <a:t>00    Mem(1)    Mem(0)</a:t>
            </a:r>
          </a:p>
        </p:txBody>
      </p:sp>
      <p:sp>
        <p:nvSpPr>
          <p:cNvPr id="1616968" name="Text Box 72"/>
          <p:cNvSpPr txBox="1">
            <a:spLocks noChangeArrowheads="1"/>
          </p:cNvSpPr>
          <p:nvPr/>
        </p:nvSpPr>
        <p:spPr bwMode="auto">
          <a:xfrm>
            <a:off x="4724400" y="2235192"/>
            <a:ext cx="441146" cy="369332"/>
          </a:xfrm>
          <a:prstGeom prst="rect">
            <a:avLst/>
          </a:prstGeom>
          <a:noFill/>
          <a:ln w="12700">
            <a:noFill/>
            <a:miter lim="800000"/>
            <a:headEnd/>
            <a:tailEnd/>
          </a:ln>
          <a:effectLst/>
        </p:spPr>
        <p:txBody>
          <a:bodyPr wrap="none">
            <a:spAutoFit/>
          </a:bodyPr>
          <a:lstStyle/>
          <a:p>
            <a:r>
              <a:rPr lang="en-US" dirty="0">
                <a:solidFill>
                  <a:srgbClr val="FF0000"/>
                </a:solidFill>
              </a:rPr>
              <a:t>hit</a:t>
            </a:r>
          </a:p>
        </p:txBody>
      </p:sp>
      <p:sp>
        <p:nvSpPr>
          <p:cNvPr id="1616969" name="Text Box 73"/>
          <p:cNvSpPr txBox="1">
            <a:spLocks noChangeArrowheads="1"/>
          </p:cNvSpPr>
          <p:nvPr/>
        </p:nvSpPr>
        <p:spPr bwMode="auto">
          <a:xfrm>
            <a:off x="6333065" y="2887126"/>
            <a:ext cx="2520950" cy="366713"/>
          </a:xfrm>
          <a:prstGeom prst="rect">
            <a:avLst/>
          </a:prstGeom>
          <a:noFill/>
          <a:ln w="12700">
            <a:noFill/>
            <a:miter lim="800000"/>
            <a:headEnd/>
            <a:tailEnd/>
          </a:ln>
          <a:effectLst/>
        </p:spPr>
        <p:txBody>
          <a:bodyPr wrap="none">
            <a:spAutoFit/>
          </a:bodyPr>
          <a:lstStyle/>
          <a:p>
            <a:r>
              <a:rPr lang="en-US" dirty="0">
                <a:solidFill>
                  <a:schemeClr val="tx1"/>
                </a:solidFill>
              </a:rPr>
              <a:t>00    Mem(3)    Mem(2)</a:t>
            </a:r>
          </a:p>
        </p:txBody>
      </p:sp>
      <p:sp>
        <p:nvSpPr>
          <p:cNvPr id="1616970" name="Text Box 74"/>
          <p:cNvSpPr txBox="1">
            <a:spLocks noChangeArrowheads="1"/>
          </p:cNvSpPr>
          <p:nvPr/>
        </p:nvSpPr>
        <p:spPr bwMode="auto">
          <a:xfrm>
            <a:off x="6316132" y="2582326"/>
            <a:ext cx="2520950" cy="366713"/>
          </a:xfrm>
          <a:prstGeom prst="rect">
            <a:avLst/>
          </a:prstGeom>
          <a:noFill/>
          <a:ln w="12700">
            <a:noFill/>
            <a:miter lim="800000"/>
            <a:headEnd/>
            <a:tailEnd/>
          </a:ln>
          <a:effectLst/>
        </p:spPr>
        <p:txBody>
          <a:bodyPr wrap="none">
            <a:spAutoFit/>
          </a:bodyPr>
          <a:lstStyle/>
          <a:p>
            <a:r>
              <a:rPr lang="en-US" dirty="0">
                <a:solidFill>
                  <a:schemeClr val="tx1"/>
                </a:solidFill>
              </a:rPr>
              <a:t>00    Mem(1)    Mem(0)</a:t>
            </a:r>
          </a:p>
        </p:txBody>
      </p:sp>
      <p:sp>
        <p:nvSpPr>
          <p:cNvPr id="1616971" name="Text Box 75"/>
          <p:cNvSpPr txBox="1">
            <a:spLocks noChangeArrowheads="1"/>
          </p:cNvSpPr>
          <p:nvPr/>
        </p:nvSpPr>
        <p:spPr bwMode="auto">
          <a:xfrm>
            <a:off x="7543800" y="2235192"/>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1616972" name="Text Box 76"/>
          <p:cNvSpPr txBox="1">
            <a:spLocks noChangeArrowheads="1"/>
          </p:cNvSpPr>
          <p:nvPr/>
        </p:nvSpPr>
        <p:spPr bwMode="auto">
          <a:xfrm>
            <a:off x="1828800" y="3606792"/>
            <a:ext cx="441146" cy="369332"/>
          </a:xfrm>
          <a:prstGeom prst="rect">
            <a:avLst/>
          </a:prstGeom>
          <a:noFill/>
          <a:ln w="12700">
            <a:noFill/>
            <a:miter lim="800000"/>
            <a:headEnd/>
            <a:tailEnd/>
          </a:ln>
          <a:effectLst/>
        </p:spPr>
        <p:txBody>
          <a:bodyPr wrap="none">
            <a:spAutoFit/>
          </a:bodyPr>
          <a:lstStyle/>
          <a:p>
            <a:r>
              <a:rPr lang="en-US" dirty="0">
                <a:solidFill>
                  <a:srgbClr val="FF0000"/>
                </a:solidFill>
              </a:rPr>
              <a:t>hit</a:t>
            </a:r>
          </a:p>
        </p:txBody>
      </p:sp>
      <p:sp>
        <p:nvSpPr>
          <p:cNvPr id="1616973" name="Text Box 77"/>
          <p:cNvSpPr txBox="1">
            <a:spLocks noChangeArrowheads="1"/>
          </p:cNvSpPr>
          <p:nvPr/>
        </p:nvSpPr>
        <p:spPr bwMode="auto">
          <a:xfrm>
            <a:off x="618065" y="4258726"/>
            <a:ext cx="2520950" cy="366713"/>
          </a:xfrm>
          <a:prstGeom prst="rect">
            <a:avLst/>
          </a:prstGeom>
          <a:noFill/>
          <a:ln w="12700">
            <a:noFill/>
            <a:miter lim="800000"/>
            <a:headEnd/>
            <a:tailEnd/>
          </a:ln>
          <a:effectLst/>
        </p:spPr>
        <p:txBody>
          <a:bodyPr wrap="none">
            <a:spAutoFit/>
          </a:bodyPr>
          <a:lstStyle/>
          <a:p>
            <a:r>
              <a:rPr lang="en-US" dirty="0">
                <a:solidFill>
                  <a:schemeClr val="tx1"/>
                </a:solidFill>
              </a:rPr>
              <a:t>00    Mem(3)    Mem(2)</a:t>
            </a:r>
          </a:p>
        </p:txBody>
      </p:sp>
      <p:sp>
        <p:nvSpPr>
          <p:cNvPr id="1616974" name="Text Box 78"/>
          <p:cNvSpPr txBox="1">
            <a:spLocks noChangeArrowheads="1"/>
          </p:cNvSpPr>
          <p:nvPr/>
        </p:nvSpPr>
        <p:spPr bwMode="auto">
          <a:xfrm>
            <a:off x="618065" y="3936993"/>
            <a:ext cx="2520950" cy="366713"/>
          </a:xfrm>
          <a:prstGeom prst="rect">
            <a:avLst/>
          </a:prstGeom>
          <a:noFill/>
          <a:ln w="12700">
            <a:noFill/>
            <a:miter lim="800000"/>
            <a:headEnd/>
            <a:tailEnd/>
          </a:ln>
          <a:effectLst/>
        </p:spPr>
        <p:txBody>
          <a:bodyPr wrap="none">
            <a:spAutoFit/>
          </a:bodyPr>
          <a:lstStyle/>
          <a:p>
            <a:r>
              <a:rPr lang="en-US" dirty="0">
                <a:solidFill>
                  <a:schemeClr val="tx1"/>
                </a:solidFill>
              </a:rPr>
              <a:t>00    Mem(1)    Mem(0)</a:t>
            </a:r>
          </a:p>
        </p:txBody>
      </p:sp>
      <p:sp>
        <p:nvSpPr>
          <p:cNvPr id="1616975" name="Text Box 79"/>
          <p:cNvSpPr txBox="1">
            <a:spLocks noChangeArrowheads="1"/>
          </p:cNvSpPr>
          <p:nvPr/>
        </p:nvSpPr>
        <p:spPr bwMode="auto">
          <a:xfrm>
            <a:off x="4800600" y="3606792"/>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1616977" name="Text Box 81"/>
          <p:cNvSpPr txBox="1">
            <a:spLocks noChangeArrowheads="1"/>
          </p:cNvSpPr>
          <p:nvPr/>
        </p:nvSpPr>
        <p:spPr bwMode="auto">
          <a:xfrm>
            <a:off x="3530598" y="4241793"/>
            <a:ext cx="2520950" cy="366713"/>
          </a:xfrm>
          <a:prstGeom prst="rect">
            <a:avLst/>
          </a:prstGeom>
          <a:noFill/>
          <a:ln w="12700">
            <a:noFill/>
            <a:miter lim="800000"/>
            <a:headEnd/>
            <a:tailEnd/>
          </a:ln>
          <a:effectLst/>
        </p:spPr>
        <p:txBody>
          <a:bodyPr wrap="none">
            <a:spAutoFit/>
          </a:bodyPr>
          <a:lstStyle/>
          <a:p>
            <a:r>
              <a:rPr lang="en-US" dirty="0">
                <a:solidFill>
                  <a:schemeClr val="tx1"/>
                </a:solidFill>
              </a:rPr>
              <a:t>00    Mem(3)    Mem(2)</a:t>
            </a:r>
          </a:p>
        </p:txBody>
      </p:sp>
      <p:sp>
        <p:nvSpPr>
          <p:cNvPr id="1616978" name="Text Box 82"/>
          <p:cNvSpPr txBox="1">
            <a:spLocks noChangeArrowheads="1"/>
          </p:cNvSpPr>
          <p:nvPr/>
        </p:nvSpPr>
        <p:spPr bwMode="auto">
          <a:xfrm>
            <a:off x="3530598" y="3936993"/>
            <a:ext cx="2520950" cy="366713"/>
          </a:xfrm>
          <a:prstGeom prst="rect">
            <a:avLst/>
          </a:prstGeom>
          <a:noFill/>
          <a:ln w="12700">
            <a:noFill/>
            <a:miter lim="800000"/>
            <a:headEnd/>
            <a:tailEnd/>
          </a:ln>
          <a:effectLst/>
        </p:spPr>
        <p:txBody>
          <a:bodyPr wrap="none">
            <a:spAutoFit/>
          </a:bodyPr>
          <a:lstStyle/>
          <a:p>
            <a:r>
              <a:rPr lang="en-US" dirty="0">
                <a:solidFill>
                  <a:schemeClr val="tx1"/>
                </a:solidFill>
              </a:rPr>
              <a:t>00    Mem(1)    Mem(0)</a:t>
            </a:r>
          </a:p>
        </p:txBody>
      </p:sp>
      <p:grpSp>
        <p:nvGrpSpPr>
          <p:cNvPr id="10" name="Group 83"/>
          <p:cNvGrpSpPr>
            <a:grpSpLocks/>
          </p:cNvGrpSpPr>
          <p:nvPr/>
        </p:nvGrpSpPr>
        <p:grpSpPr bwMode="auto">
          <a:xfrm>
            <a:off x="3081341" y="3759192"/>
            <a:ext cx="3130556" cy="533400"/>
            <a:chOff x="1941" y="2208"/>
            <a:chExt cx="1972" cy="336"/>
          </a:xfrm>
        </p:grpSpPr>
        <p:sp>
          <p:nvSpPr>
            <p:cNvPr id="1616980" name="Line 84"/>
            <p:cNvSpPr>
              <a:spLocks noChangeShapeType="1"/>
            </p:cNvSpPr>
            <p:nvPr/>
          </p:nvSpPr>
          <p:spPr bwMode="auto">
            <a:xfrm>
              <a:off x="2208" y="2400"/>
              <a:ext cx="240" cy="144"/>
            </a:xfrm>
            <a:prstGeom prst="line">
              <a:avLst/>
            </a:prstGeom>
            <a:noFill/>
            <a:ln w="28575">
              <a:solidFill>
                <a:schemeClr val="accent1"/>
              </a:solidFill>
              <a:round/>
              <a:headEnd/>
              <a:tailEnd/>
            </a:ln>
            <a:effectLst/>
          </p:spPr>
          <p:txBody>
            <a:bodyPr/>
            <a:lstStyle/>
            <a:p>
              <a:endParaRPr lang="en-US"/>
            </a:p>
          </p:txBody>
        </p:sp>
        <p:sp>
          <p:nvSpPr>
            <p:cNvPr id="1616981" name="Line 85"/>
            <p:cNvSpPr>
              <a:spLocks noChangeShapeType="1"/>
            </p:cNvSpPr>
            <p:nvPr/>
          </p:nvSpPr>
          <p:spPr bwMode="auto">
            <a:xfrm>
              <a:off x="3504" y="2400"/>
              <a:ext cx="240" cy="144"/>
            </a:xfrm>
            <a:prstGeom prst="line">
              <a:avLst/>
            </a:prstGeom>
            <a:noFill/>
            <a:ln w="28575">
              <a:solidFill>
                <a:schemeClr val="accent1"/>
              </a:solidFill>
              <a:round/>
              <a:headEnd/>
              <a:tailEnd/>
            </a:ln>
            <a:effectLst/>
          </p:spPr>
          <p:txBody>
            <a:bodyPr/>
            <a:lstStyle/>
            <a:p>
              <a:endParaRPr lang="en-US"/>
            </a:p>
          </p:txBody>
        </p:sp>
        <p:sp>
          <p:nvSpPr>
            <p:cNvPr id="1616982" name="Text Box 86"/>
            <p:cNvSpPr txBox="1">
              <a:spLocks noChangeArrowheads="1"/>
            </p:cNvSpPr>
            <p:nvPr/>
          </p:nvSpPr>
          <p:spPr bwMode="auto">
            <a:xfrm>
              <a:off x="1941" y="2208"/>
              <a:ext cx="276" cy="231"/>
            </a:xfrm>
            <a:prstGeom prst="rect">
              <a:avLst/>
            </a:prstGeom>
            <a:noFill/>
            <a:ln w="12700">
              <a:noFill/>
              <a:miter lim="800000"/>
              <a:headEnd/>
              <a:tailEnd/>
            </a:ln>
            <a:effectLst/>
          </p:spPr>
          <p:txBody>
            <a:bodyPr wrap="none">
              <a:spAutoFit/>
            </a:bodyPr>
            <a:lstStyle/>
            <a:p>
              <a:r>
                <a:rPr lang="en-US" dirty="0"/>
                <a:t>01</a:t>
              </a:r>
            </a:p>
          </p:txBody>
        </p:sp>
        <p:sp>
          <p:nvSpPr>
            <p:cNvPr id="1616983" name="Text Box 87"/>
            <p:cNvSpPr txBox="1">
              <a:spLocks noChangeArrowheads="1"/>
            </p:cNvSpPr>
            <p:nvPr/>
          </p:nvSpPr>
          <p:spPr bwMode="auto">
            <a:xfrm>
              <a:off x="2971" y="2256"/>
              <a:ext cx="196" cy="231"/>
            </a:xfrm>
            <a:prstGeom prst="rect">
              <a:avLst/>
            </a:prstGeom>
            <a:noFill/>
            <a:ln w="12700">
              <a:noFill/>
              <a:miter lim="800000"/>
              <a:headEnd/>
              <a:tailEnd/>
            </a:ln>
            <a:effectLst/>
          </p:spPr>
          <p:txBody>
            <a:bodyPr wrap="none">
              <a:spAutoFit/>
            </a:bodyPr>
            <a:lstStyle/>
            <a:p>
              <a:r>
                <a:rPr lang="en-US" dirty="0"/>
                <a:t>5</a:t>
              </a:r>
            </a:p>
          </p:txBody>
        </p:sp>
        <p:sp>
          <p:nvSpPr>
            <p:cNvPr id="1616984" name="Line 88"/>
            <p:cNvSpPr>
              <a:spLocks noChangeShapeType="1"/>
            </p:cNvSpPr>
            <p:nvPr/>
          </p:nvSpPr>
          <p:spPr bwMode="auto">
            <a:xfrm>
              <a:off x="2784" y="2400"/>
              <a:ext cx="240" cy="144"/>
            </a:xfrm>
            <a:prstGeom prst="line">
              <a:avLst/>
            </a:prstGeom>
            <a:noFill/>
            <a:ln w="28575">
              <a:solidFill>
                <a:schemeClr val="accent1"/>
              </a:solidFill>
              <a:round/>
              <a:headEnd/>
              <a:tailEnd/>
            </a:ln>
            <a:effectLst/>
          </p:spPr>
          <p:txBody>
            <a:bodyPr/>
            <a:lstStyle/>
            <a:p>
              <a:endParaRPr lang="en-US"/>
            </a:p>
          </p:txBody>
        </p:sp>
        <p:sp>
          <p:nvSpPr>
            <p:cNvPr id="1616985" name="Text Box 89"/>
            <p:cNvSpPr txBox="1">
              <a:spLocks noChangeArrowheads="1"/>
            </p:cNvSpPr>
            <p:nvPr/>
          </p:nvSpPr>
          <p:spPr bwMode="auto">
            <a:xfrm>
              <a:off x="3717" y="2256"/>
              <a:ext cx="196" cy="231"/>
            </a:xfrm>
            <a:prstGeom prst="rect">
              <a:avLst/>
            </a:prstGeom>
            <a:noFill/>
            <a:ln w="12700">
              <a:noFill/>
              <a:miter lim="800000"/>
              <a:headEnd/>
              <a:tailEnd/>
            </a:ln>
            <a:effectLst/>
          </p:spPr>
          <p:txBody>
            <a:bodyPr wrap="none">
              <a:spAutoFit/>
            </a:bodyPr>
            <a:lstStyle/>
            <a:p>
              <a:r>
                <a:rPr lang="en-US" dirty="0"/>
                <a:t>4</a:t>
              </a:r>
            </a:p>
          </p:txBody>
        </p:sp>
      </p:grpSp>
      <p:sp>
        <p:nvSpPr>
          <p:cNvPr id="1616986" name="Text Box 90"/>
          <p:cNvSpPr txBox="1">
            <a:spLocks noChangeArrowheads="1"/>
          </p:cNvSpPr>
          <p:nvPr/>
        </p:nvSpPr>
        <p:spPr bwMode="auto">
          <a:xfrm>
            <a:off x="7467600" y="3606792"/>
            <a:ext cx="441146" cy="369332"/>
          </a:xfrm>
          <a:prstGeom prst="rect">
            <a:avLst/>
          </a:prstGeom>
          <a:noFill/>
          <a:ln w="12700">
            <a:noFill/>
            <a:miter lim="800000"/>
            <a:headEnd/>
            <a:tailEnd/>
          </a:ln>
          <a:effectLst/>
        </p:spPr>
        <p:txBody>
          <a:bodyPr wrap="none">
            <a:spAutoFit/>
          </a:bodyPr>
          <a:lstStyle/>
          <a:p>
            <a:r>
              <a:rPr lang="en-US" dirty="0">
                <a:solidFill>
                  <a:srgbClr val="FF0000"/>
                </a:solidFill>
              </a:rPr>
              <a:t>hit</a:t>
            </a:r>
          </a:p>
        </p:txBody>
      </p:sp>
      <p:sp>
        <p:nvSpPr>
          <p:cNvPr id="1616988" name="Text Box 92"/>
          <p:cNvSpPr txBox="1">
            <a:spLocks noChangeArrowheads="1"/>
          </p:cNvSpPr>
          <p:nvPr/>
        </p:nvSpPr>
        <p:spPr bwMode="auto">
          <a:xfrm>
            <a:off x="6333065" y="4241793"/>
            <a:ext cx="2520950" cy="366713"/>
          </a:xfrm>
          <a:prstGeom prst="rect">
            <a:avLst/>
          </a:prstGeom>
          <a:noFill/>
          <a:ln w="12700">
            <a:noFill/>
            <a:miter lim="800000"/>
            <a:headEnd/>
            <a:tailEnd/>
          </a:ln>
          <a:effectLst/>
        </p:spPr>
        <p:txBody>
          <a:bodyPr wrap="none">
            <a:spAutoFit/>
          </a:bodyPr>
          <a:lstStyle/>
          <a:p>
            <a:r>
              <a:rPr lang="en-US" dirty="0">
                <a:solidFill>
                  <a:schemeClr val="tx1"/>
                </a:solidFill>
              </a:rPr>
              <a:t>00    Mem(3)    Mem(2)</a:t>
            </a:r>
          </a:p>
        </p:txBody>
      </p:sp>
      <p:sp>
        <p:nvSpPr>
          <p:cNvPr id="1616989" name="Text Box 93"/>
          <p:cNvSpPr txBox="1">
            <a:spLocks noChangeArrowheads="1"/>
          </p:cNvSpPr>
          <p:nvPr/>
        </p:nvSpPr>
        <p:spPr bwMode="auto">
          <a:xfrm>
            <a:off x="6333065" y="3936993"/>
            <a:ext cx="2520950" cy="366713"/>
          </a:xfrm>
          <a:prstGeom prst="rect">
            <a:avLst/>
          </a:prstGeom>
          <a:noFill/>
          <a:ln w="12700">
            <a:noFill/>
            <a:miter lim="800000"/>
            <a:headEnd/>
            <a:tailEnd/>
          </a:ln>
          <a:effectLst/>
        </p:spPr>
        <p:txBody>
          <a:bodyPr wrap="none">
            <a:spAutoFit/>
          </a:bodyPr>
          <a:lstStyle/>
          <a:p>
            <a:r>
              <a:rPr lang="en-US" dirty="0">
                <a:solidFill>
                  <a:schemeClr val="tx1"/>
                </a:solidFill>
              </a:rPr>
              <a:t>01    Mem(5)    Mem(4)</a:t>
            </a:r>
          </a:p>
        </p:txBody>
      </p:sp>
      <p:sp>
        <p:nvSpPr>
          <p:cNvPr id="1616990" name="Text Box 94"/>
          <p:cNvSpPr txBox="1">
            <a:spLocks noChangeArrowheads="1"/>
          </p:cNvSpPr>
          <p:nvPr/>
        </p:nvSpPr>
        <p:spPr bwMode="auto">
          <a:xfrm>
            <a:off x="3124200" y="4978392"/>
            <a:ext cx="441146" cy="369332"/>
          </a:xfrm>
          <a:prstGeom prst="rect">
            <a:avLst/>
          </a:prstGeom>
          <a:noFill/>
          <a:ln w="12700">
            <a:noFill/>
            <a:miter lim="800000"/>
            <a:headEnd/>
            <a:tailEnd/>
          </a:ln>
          <a:effectLst/>
        </p:spPr>
        <p:txBody>
          <a:bodyPr wrap="none">
            <a:spAutoFit/>
          </a:bodyPr>
          <a:lstStyle/>
          <a:p>
            <a:r>
              <a:rPr lang="en-US" dirty="0">
                <a:solidFill>
                  <a:srgbClr val="FF0000"/>
                </a:solidFill>
              </a:rPr>
              <a:t>hit</a:t>
            </a:r>
          </a:p>
        </p:txBody>
      </p:sp>
      <p:sp>
        <p:nvSpPr>
          <p:cNvPr id="1616992" name="Text Box 96"/>
          <p:cNvSpPr txBox="1">
            <a:spLocks noChangeArrowheads="1"/>
          </p:cNvSpPr>
          <p:nvPr/>
        </p:nvSpPr>
        <p:spPr bwMode="auto">
          <a:xfrm>
            <a:off x="1989665" y="5630326"/>
            <a:ext cx="2520950" cy="366713"/>
          </a:xfrm>
          <a:prstGeom prst="rect">
            <a:avLst/>
          </a:prstGeom>
          <a:noFill/>
          <a:ln w="12700">
            <a:noFill/>
            <a:miter lim="800000"/>
            <a:headEnd/>
            <a:tailEnd/>
          </a:ln>
          <a:effectLst/>
        </p:spPr>
        <p:txBody>
          <a:bodyPr wrap="none">
            <a:spAutoFit/>
          </a:bodyPr>
          <a:lstStyle/>
          <a:p>
            <a:r>
              <a:rPr lang="en-US" dirty="0">
                <a:solidFill>
                  <a:schemeClr val="tx1"/>
                </a:solidFill>
              </a:rPr>
              <a:t>00    Mem(3)    Mem(2)</a:t>
            </a:r>
          </a:p>
        </p:txBody>
      </p:sp>
      <p:sp>
        <p:nvSpPr>
          <p:cNvPr id="1616993" name="Text Box 97"/>
          <p:cNvSpPr txBox="1">
            <a:spLocks noChangeArrowheads="1"/>
          </p:cNvSpPr>
          <p:nvPr/>
        </p:nvSpPr>
        <p:spPr bwMode="auto">
          <a:xfrm>
            <a:off x="1989665" y="5308593"/>
            <a:ext cx="2520950" cy="366713"/>
          </a:xfrm>
          <a:prstGeom prst="rect">
            <a:avLst/>
          </a:prstGeom>
          <a:noFill/>
          <a:ln w="12700">
            <a:noFill/>
            <a:miter lim="800000"/>
            <a:headEnd/>
            <a:tailEnd/>
          </a:ln>
          <a:effectLst/>
        </p:spPr>
        <p:txBody>
          <a:bodyPr wrap="none">
            <a:spAutoFit/>
          </a:bodyPr>
          <a:lstStyle/>
          <a:p>
            <a:r>
              <a:rPr lang="en-US" dirty="0">
                <a:solidFill>
                  <a:schemeClr val="tx1"/>
                </a:solidFill>
              </a:rPr>
              <a:t>01    Mem(5)    Mem(4)</a:t>
            </a:r>
          </a:p>
        </p:txBody>
      </p:sp>
      <p:sp>
        <p:nvSpPr>
          <p:cNvPr id="1616995" name="Text Box 99"/>
          <p:cNvSpPr txBox="1">
            <a:spLocks noChangeArrowheads="1"/>
          </p:cNvSpPr>
          <p:nvPr/>
        </p:nvSpPr>
        <p:spPr bwMode="auto">
          <a:xfrm>
            <a:off x="5054598" y="5596460"/>
            <a:ext cx="2520950" cy="366713"/>
          </a:xfrm>
          <a:prstGeom prst="rect">
            <a:avLst/>
          </a:prstGeom>
          <a:noFill/>
          <a:ln w="12700">
            <a:noFill/>
            <a:miter lim="800000"/>
            <a:headEnd/>
            <a:tailEnd/>
          </a:ln>
          <a:effectLst/>
        </p:spPr>
        <p:txBody>
          <a:bodyPr wrap="none">
            <a:spAutoFit/>
          </a:bodyPr>
          <a:lstStyle/>
          <a:p>
            <a:r>
              <a:rPr lang="en-US" dirty="0">
                <a:solidFill>
                  <a:schemeClr val="tx1"/>
                </a:solidFill>
              </a:rPr>
              <a:t>00    Mem(3)    Mem(2)</a:t>
            </a:r>
          </a:p>
        </p:txBody>
      </p:sp>
      <p:sp>
        <p:nvSpPr>
          <p:cNvPr id="1616996" name="Text Box 100"/>
          <p:cNvSpPr txBox="1">
            <a:spLocks noChangeArrowheads="1"/>
          </p:cNvSpPr>
          <p:nvPr/>
        </p:nvSpPr>
        <p:spPr bwMode="auto">
          <a:xfrm>
            <a:off x="5054598" y="5291660"/>
            <a:ext cx="2520950" cy="366713"/>
          </a:xfrm>
          <a:prstGeom prst="rect">
            <a:avLst/>
          </a:prstGeom>
          <a:noFill/>
          <a:ln w="12700">
            <a:noFill/>
            <a:miter lim="800000"/>
            <a:headEnd/>
            <a:tailEnd/>
          </a:ln>
          <a:effectLst/>
        </p:spPr>
        <p:txBody>
          <a:bodyPr wrap="none">
            <a:spAutoFit/>
          </a:bodyPr>
          <a:lstStyle/>
          <a:p>
            <a:r>
              <a:rPr lang="en-US" dirty="0">
                <a:solidFill>
                  <a:schemeClr val="tx1"/>
                </a:solidFill>
              </a:rPr>
              <a:t>01    Mem(5)    Mem(4)</a:t>
            </a:r>
          </a:p>
        </p:txBody>
      </p:sp>
      <p:sp>
        <p:nvSpPr>
          <p:cNvPr id="1616997" name="Text Box 101"/>
          <p:cNvSpPr txBox="1">
            <a:spLocks noChangeArrowheads="1"/>
          </p:cNvSpPr>
          <p:nvPr/>
        </p:nvSpPr>
        <p:spPr bwMode="auto">
          <a:xfrm>
            <a:off x="6477000" y="4978392"/>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grpSp>
        <p:nvGrpSpPr>
          <p:cNvPr id="11" name="Group 102"/>
          <p:cNvGrpSpPr>
            <a:grpSpLocks/>
          </p:cNvGrpSpPr>
          <p:nvPr/>
        </p:nvGrpSpPr>
        <p:grpSpPr bwMode="auto">
          <a:xfrm>
            <a:off x="4605340" y="5453079"/>
            <a:ext cx="3071815" cy="781055"/>
            <a:chOff x="1941" y="2219"/>
            <a:chExt cx="1935" cy="492"/>
          </a:xfrm>
        </p:grpSpPr>
        <p:sp>
          <p:nvSpPr>
            <p:cNvPr id="1616999" name="Line 103"/>
            <p:cNvSpPr>
              <a:spLocks noChangeShapeType="1"/>
            </p:cNvSpPr>
            <p:nvPr/>
          </p:nvSpPr>
          <p:spPr bwMode="auto">
            <a:xfrm>
              <a:off x="2261" y="2400"/>
              <a:ext cx="240" cy="144"/>
            </a:xfrm>
            <a:prstGeom prst="line">
              <a:avLst/>
            </a:prstGeom>
            <a:noFill/>
            <a:ln w="28575">
              <a:solidFill>
                <a:schemeClr val="accent1"/>
              </a:solidFill>
              <a:round/>
              <a:headEnd/>
              <a:tailEnd/>
            </a:ln>
            <a:effectLst/>
          </p:spPr>
          <p:txBody>
            <a:bodyPr/>
            <a:lstStyle/>
            <a:p>
              <a:endParaRPr lang="en-US"/>
            </a:p>
          </p:txBody>
        </p:sp>
        <p:sp>
          <p:nvSpPr>
            <p:cNvPr id="1617000" name="Line 104"/>
            <p:cNvSpPr>
              <a:spLocks noChangeShapeType="1"/>
            </p:cNvSpPr>
            <p:nvPr/>
          </p:nvSpPr>
          <p:spPr bwMode="auto">
            <a:xfrm>
              <a:off x="3504" y="2400"/>
              <a:ext cx="240" cy="144"/>
            </a:xfrm>
            <a:prstGeom prst="line">
              <a:avLst/>
            </a:prstGeom>
            <a:noFill/>
            <a:ln w="28575">
              <a:solidFill>
                <a:schemeClr val="accent1"/>
              </a:solidFill>
              <a:round/>
              <a:headEnd/>
              <a:tailEnd/>
            </a:ln>
            <a:effectLst/>
          </p:spPr>
          <p:txBody>
            <a:bodyPr/>
            <a:lstStyle/>
            <a:p>
              <a:endParaRPr lang="en-US"/>
            </a:p>
          </p:txBody>
        </p:sp>
        <p:sp>
          <p:nvSpPr>
            <p:cNvPr id="1617001" name="Text Box 105"/>
            <p:cNvSpPr txBox="1">
              <a:spLocks noChangeArrowheads="1"/>
            </p:cNvSpPr>
            <p:nvPr/>
          </p:nvSpPr>
          <p:spPr bwMode="auto">
            <a:xfrm>
              <a:off x="1941" y="2219"/>
              <a:ext cx="276" cy="231"/>
            </a:xfrm>
            <a:prstGeom prst="rect">
              <a:avLst/>
            </a:prstGeom>
            <a:noFill/>
            <a:ln w="12700">
              <a:noFill/>
              <a:miter lim="800000"/>
              <a:headEnd/>
              <a:tailEnd/>
            </a:ln>
            <a:effectLst/>
          </p:spPr>
          <p:txBody>
            <a:bodyPr wrap="none">
              <a:spAutoFit/>
            </a:bodyPr>
            <a:lstStyle/>
            <a:p>
              <a:r>
                <a:rPr lang="en-US" dirty="0"/>
                <a:t>11</a:t>
              </a:r>
            </a:p>
          </p:txBody>
        </p:sp>
        <p:sp>
          <p:nvSpPr>
            <p:cNvPr id="1617002" name="Text Box 106"/>
            <p:cNvSpPr txBox="1">
              <a:spLocks noChangeArrowheads="1"/>
            </p:cNvSpPr>
            <p:nvPr/>
          </p:nvSpPr>
          <p:spPr bwMode="auto">
            <a:xfrm>
              <a:off x="2949" y="2480"/>
              <a:ext cx="276" cy="231"/>
            </a:xfrm>
            <a:prstGeom prst="rect">
              <a:avLst/>
            </a:prstGeom>
            <a:noFill/>
            <a:ln w="12700">
              <a:noFill/>
              <a:miter lim="800000"/>
              <a:headEnd/>
              <a:tailEnd/>
            </a:ln>
            <a:effectLst/>
          </p:spPr>
          <p:txBody>
            <a:bodyPr wrap="none">
              <a:spAutoFit/>
            </a:bodyPr>
            <a:lstStyle/>
            <a:p>
              <a:r>
                <a:rPr lang="en-US" dirty="0"/>
                <a:t>15</a:t>
              </a:r>
            </a:p>
          </p:txBody>
        </p:sp>
        <p:sp>
          <p:nvSpPr>
            <p:cNvPr id="1617003" name="Line 107"/>
            <p:cNvSpPr>
              <a:spLocks noChangeShapeType="1"/>
            </p:cNvSpPr>
            <p:nvPr/>
          </p:nvSpPr>
          <p:spPr bwMode="auto">
            <a:xfrm>
              <a:off x="2784" y="2400"/>
              <a:ext cx="240" cy="144"/>
            </a:xfrm>
            <a:prstGeom prst="line">
              <a:avLst/>
            </a:prstGeom>
            <a:noFill/>
            <a:ln w="28575">
              <a:solidFill>
                <a:schemeClr val="accent1"/>
              </a:solidFill>
              <a:round/>
              <a:headEnd/>
              <a:tailEnd/>
            </a:ln>
            <a:effectLst/>
          </p:spPr>
          <p:txBody>
            <a:bodyPr/>
            <a:lstStyle/>
            <a:p>
              <a:endParaRPr lang="en-US"/>
            </a:p>
          </p:txBody>
        </p:sp>
        <p:sp>
          <p:nvSpPr>
            <p:cNvPr id="1617004" name="Text Box 108"/>
            <p:cNvSpPr txBox="1">
              <a:spLocks noChangeArrowheads="1"/>
            </p:cNvSpPr>
            <p:nvPr/>
          </p:nvSpPr>
          <p:spPr bwMode="auto">
            <a:xfrm>
              <a:off x="3600" y="2480"/>
              <a:ext cx="276" cy="231"/>
            </a:xfrm>
            <a:prstGeom prst="rect">
              <a:avLst/>
            </a:prstGeom>
            <a:noFill/>
            <a:ln w="12700">
              <a:noFill/>
              <a:miter lim="800000"/>
              <a:headEnd/>
              <a:tailEnd/>
            </a:ln>
            <a:effectLst/>
          </p:spPr>
          <p:txBody>
            <a:bodyPr wrap="none">
              <a:spAutoFit/>
            </a:bodyPr>
            <a:lstStyle/>
            <a:p>
              <a:r>
                <a:rPr lang="en-US" dirty="0"/>
                <a:t>14</a:t>
              </a:r>
            </a:p>
          </p:txBody>
        </p:sp>
      </p:grpSp>
      <p:sp>
        <p:nvSpPr>
          <p:cNvPr id="1617005" name="Text Box 109"/>
          <p:cNvSpPr txBox="1">
            <a:spLocks noChangeArrowheads="1"/>
          </p:cNvSpPr>
          <p:nvPr/>
        </p:nvSpPr>
        <p:spPr bwMode="auto">
          <a:xfrm>
            <a:off x="457200" y="1549392"/>
            <a:ext cx="3429000" cy="581025"/>
          </a:xfrm>
          <a:prstGeom prst="rect">
            <a:avLst/>
          </a:prstGeom>
          <a:noFill/>
          <a:ln w="12700">
            <a:noFill/>
            <a:miter lim="800000"/>
            <a:headEnd/>
            <a:tailEnd/>
          </a:ln>
          <a:effectLst/>
        </p:spPr>
        <p:txBody>
          <a:bodyPr>
            <a:spAutoFit/>
          </a:bodyPr>
          <a:lstStyle/>
          <a:p>
            <a:r>
              <a:rPr lang="en-US" sz="1600">
                <a:solidFill>
                  <a:schemeClr val="tx1"/>
                </a:solidFill>
              </a:rPr>
              <a:t>Start with an empty cache - all blocks initially marked as not valid</a:t>
            </a:r>
          </a:p>
        </p:txBody>
      </p:sp>
      <p:sp>
        <p:nvSpPr>
          <p:cNvPr id="1617006" name="Rectangle 110"/>
          <p:cNvSpPr>
            <a:spLocks noChangeArrowheads="1"/>
          </p:cNvSpPr>
          <p:nvPr/>
        </p:nvSpPr>
        <p:spPr bwMode="auto">
          <a:xfrm>
            <a:off x="762000" y="6197592"/>
            <a:ext cx="8153400" cy="355600"/>
          </a:xfrm>
          <a:prstGeom prst="rect">
            <a:avLst/>
          </a:prstGeom>
          <a:noFill/>
          <a:ln w="12700">
            <a:noFill/>
            <a:miter lim="800000"/>
            <a:headEnd/>
            <a:tailEnd/>
          </a:ln>
          <a:effectLst/>
        </p:spPr>
        <p:txBody>
          <a:bodyPr lIns="63500" tIns="25400" rIns="63500" bIns="25400">
            <a:spAutoFit/>
          </a:bodyPr>
          <a:lstStyle/>
          <a:p>
            <a:pPr marL="741363" lvl="1" indent="-246063">
              <a:spcBef>
                <a:spcPct val="30000"/>
              </a:spcBef>
              <a:buSzPct val="75000"/>
              <a:buFont typeface="Arial"/>
              <a:buChar char="•"/>
            </a:pPr>
            <a:r>
              <a:rPr lang="en-US" sz="2000" dirty="0">
                <a:solidFill>
                  <a:schemeClr val="tx1"/>
                </a:solidFill>
              </a:rPr>
              <a:t>8 requests, 4 misses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169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169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169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169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169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169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169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1697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1697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61697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1697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1697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61697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1698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1698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161698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699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61699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61699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6169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61699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161699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499"/>
                                          </p:stCondLst>
                                        </p:cTn>
                                        <p:tgtEl>
                                          <p:spTgt spid="1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6170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6965" grpId="0" autoUpdateAnimBg="0"/>
      <p:bldP spid="1616966" grpId="0" autoUpdateAnimBg="0"/>
      <p:bldP spid="1616967" grpId="0"/>
      <p:bldP spid="1616968" grpId="0" autoUpdateAnimBg="0"/>
      <p:bldP spid="1616969" grpId="0" autoUpdateAnimBg="0"/>
      <p:bldP spid="1616970" grpId="0"/>
      <p:bldP spid="1616971" grpId="0" autoUpdateAnimBg="0"/>
      <p:bldP spid="1616972" grpId="0" autoUpdateAnimBg="0"/>
      <p:bldP spid="1616973" grpId="0"/>
      <p:bldP spid="1616974" grpId="0"/>
      <p:bldP spid="1616975" grpId="0" autoUpdateAnimBg="0"/>
      <p:bldP spid="1616977" grpId="0"/>
      <p:bldP spid="1616978" grpId="0"/>
      <p:bldP spid="1616986" grpId="0" autoUpdateAnimBg="0"/>
      <p:bldP spid="1616988" grpId="0"/>
      <p:bldP spid="1616989" grpId="0"/>
      <p:bldP spid="1616990" grpId="0" autoUpdateAnimBg="0"/>
      <p:bldP spid="1616992" grpId="0"/>
      <p:bldP spid="1616993" grpId="0"/>
      <p:bldP spid="1616995" grpId="0"/>
      <p:bldP spid="1616996" grpId="0"/>
      <p:bldP spid="1616997" grpId="0" autoUpdateAnimBg="0"/>
      <p:bldP spid="1617006"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3042" name="Rectangle 2"/>
          <p:cNvSpPr>
            <a:spLocks noGrp="1" noChangeArrowheads="1"/>
          </p:cNvSpPr>
          <p:nvPr>
            <p:ph type="title"/>
          </p:nvPr>
        </p:nvSpPr>
        <p:spPr>
          <a:xfrm>
            <a:off x="467544" y="0"/>
            <a:ext cx="8229600" cy="1143000"/>
          </a:xfrm>
        </p:spPr>
        <p:txBody>
          <a:bodyPr>
            <a:normAutofit/>
          </a:bodyPr>
          <a:lstStyle/>
          <a:p>
            <a:pPr algn="l"/>
            <a:r>
              <a:rPr lang="en-US" sz="3200" dirty="0"/>
              <a:t>Miss Rate </a:t>
            </a:r>
            <a:r>
              <a:rPr lang="en-US" sz="3200" dirty="0" err="1"/>
              <a:t>vs</a:t>
            </a:r>
            <a:r>
              <a:rPr lang="en-US" sz="3200" dirty="0"/>
              <a:t> Block Size </a:t>
            </a:r>
            <a:r>
              <a:rPr lang="en-US" sz="3200" dirty="0" err="1"/>
              <a:t>vs</a:t>
            </a:r>
            <a:r>
              <a:rPr lang="en-US" sz="3200" dirty="0"/>
              <a:t> Cache Size</a:t>
            </a:r>
          </a:p>
        </p:txBody>
      </p:sp>
      <p:graphicFrame>
        <p:nvGraphicFramePr>
          <p:cNvPr id="5" name="Object 3"/>
          <p:cNvGraphicFramePr>
            <a:graphicFrameLocks noGrp="1" noChangeAspect="1"/>
          </p:cNvGraphicFramePr>
          <p:nvPr>
            <p:ph idx="1"/>
          </p:nvPr>
        </p:nvGraphicFramePr>
        <p:xfrm>
          <a:off x="541867" y="1092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1623045" name="Rectangle 5"/>
          <p:cNvSpPr>
            <a:spLocks noChangeArrowheads="1"/>
          </p:cNvSpPr>
          <p:nvPr/>
        </p:nvSpPr>
        <p:spPr bwMode="auto">
          <a:xfrm>
            <a:off x="533400" y="5376325"/>
            <a:ext cx="8382000" cy="1159292"/>
          </a:xfrm>
          <a:prstGeom prst="rect">
            <a:avLst/>
          </a:prstGeom>
          <a:noFill/>
          <a:ln w="12700">
            <a:noFill/>
            <a:miter lim="800000"/>
            <a:headEnd/>
            <a:tailEnd/>
          </a:ln>
          <a:effectLst/>
        </p:spPr>
        <p:txBody>
          <a:bodyPr lIns="63500" tIns="25400" rIns="63500" bIns="25400">
            <a:spAutoFit/>
          </a:bodyPr>
          <a:lstStyle/>
          <a:p>
            <a:pPr marL="287338" indent="-287338">
              <a:buSzPct val="75000"/>
              <a:buFont typeface="Arial"/>
              <a:buChar char="•"/>
            </a:pPr>
            <a:r>
              <a:rPr lang="en-US" sz="2400" dirty="0">
                <a:solidFill>
                  <a:schemeClr val="tx1"/>
                </a:solidFill>
              </a:rPr>
              <a:t>Miss rate goes up if the block size becomes a significant fraction of the cache size because the number of blocks that can be held in the same size cache is smaller (increasing </a:t>
            </a:r>
            <a:r>
              <a:rPr lang="en-US" sz="2400" dirty="0"/>
              <a:t>capacity</a:t>
            </a:r>
            <a:r>
              <a:rPr lang="en-US" sz="2400" dirty="0">
                <a:solidFill>
                  <a:schemeClr val="tx1"/>
                </a:solidFill>
              </a:rPr>
              <a:t> misses)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
                                            <p:graphicEl>
                                              <a:chart seriesIdx="2"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
                                            <p:graphicEl>
                                              <a:chart seriesIdx="3" categoryIdx="-4" bldStep="series"/>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230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animBg="0"/>
        </p:bldSub>
      </p:bldGraphic>
      <p:bldP spid="162304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4242" name="Rectangle 2"/>
          <p:cNvSpPr>
            <a:spLocks noGrp="1" noChangeArrowheads="1"/>
          </p:cNvSpPr>
          <p:nvPr>
            <p:ph type="title"/>
          </p:nvPr>
        </p:nvSpPr>
        <p:spPr>
          <a:xfrm>
            <a:off x="395536" y="0"/>
            <a:ext cx="8229600" cy="1143000"/>
          </a:xfrm>
        </p:spPr>
        <p:txBody>
          <a:bodyPr>
            <a:normAutofit/>
          </a:bodyPr>
          <a:lstStyle/>
          <a:p>
            <a:pPr algn="l"/>
            <a:r>
              <a:rPr lang="en-US" sz="3200" dirty="0" smtClean="0"/>
              <a:t>Measuring Cache Performance</a:t>
            </a:r>
            <a:endParaRPr lang="en-US" sz="3200" dirty="0"/>
          </a:p>
        </p:txBody>
      </p:sp>
      <p:sp>
        <p:nvSpPr>
          <p:cNvPr id="1674243" name="Rectangle 3"/>
          <p:cNvSpPr>
            <a:spLocks noGrp="1" noChangeArrowheads="1"/>
          </p:cNvSpPr>
          <p:nvPr>
            <p:ph type="body" idx="1"/>
          </p:nvPr>
        </p:nvSpPr>
        <p:spPr>
          <a:xfrm>
            <a:off x="457200" y="1413937"/>
            <a:ext cx="8229600" cy="4525963"/>
          </a:xfrm>
        </p:spPr>
        <p:txBody>
          <a:bodyPr/>
          <a:lstStyle/>
          <a:p>
            <a:r>
              <a:rPr lang="en-US" sz="2000" dirty="0" smtClean="0"/>
              <a:t>Assuming cache hit costs are included as part of the normal CPU execution cycle, then</a:t>
            </a:r>
          </a:p>
          <a:p>
            <a:pPr lvl="1">
              <a:buNone/>
            </a:pPr>
            <a:r>
              <a:rPr lang="en-US" sz="2000" dirty="0" smtClean="0"/>
              <a:t>CPU time = IC × CPI × CC</a:t>
            </a:r>
          </a:p>
          <a:p>
            <a:pPr lvl="1">
              <a:buNone/>
            </a:pPr>
            <a:r>
              <a:rPr lang="en-US" sz="2000" dirty="0" smtClean="0"/>
              <a:t>=  IC × (</a:t>
            </a:r>
            <a:r>
              <a:rPr lang="en-US" sz="2000" dirty="0" err="1" smtClean="0"/>
              <a:t>CPI</a:t>
            </a:r>
            <a:r>
              <a:rPr lang="en-US" sz="2000" baseline="-25000" dirty="0" err="1" smtClean="0"/>
              <a:t>ideal</a:t>
            </a:r>
            <a:r>
              <a:rPr lang="en-US" sz="2000" dirty="0" smtClean="0"/>
              <a:t> + Memory-stall cycles) × CC</a:t>
            </a:r>
            <a:endParaRPr lang="en-US" sz="2000" dirty="0"/>
          </a:p>
        </p:txBody>
      </p:sp>
      <p:grpSp>
        <p:nvGrpSpPr>
          <p:cNvPr id="2" name="Group 8"/>
          <p:cNvGrpSpPr>
            <a:grpSpLocks/>
          </p:cNvGrpSpPr>
          <p:nvPr/>
        </p:nvGrpSpPr>
        <p:grpSpPr bwMode="auto">
          <a:xfrm>
            <a:off x="1794961" y="2870190"/>
            <a:ext cx="2861708" cy="473075"/>
            <a:chOff x="2016" y="1488"/>
            <a:chExt cx="2208" cy="298"/>
          </a:xfrm>
        </p:grpSpPr>
        <p:sp>
          <p:nvSpPr>
            <p:cNvPr id="1674245" name="AutoShape 5"/>
            <p:cNvSpPr>
              <a:spLocks/>
            </p:cNvSpPr>
            <p:nvPr/>
          </p:nvSpPr>
          <p:spPr bwMode="auto">
            <a:xfrm rot="5400000">
              <a:off x="3072" y="432"/>
              <a:ext cx="96" cy="2208"/>
            </a:xfrm>
            <a:prstGeom prst="rightBrace">
              <a:avLst>
                <a:gd name="adj1" fmla="val 191667"/>
                <a:gd name="adj2" fmla="val 50000"/>
              </a:avLst>
            </a:prstGeom>
            <a:noFill/>
            <a:ln w="12700">
              <a:solidFill>
                <a:schemeClr val="accent2"/>
              </a:solidFill>
              <a:round/>
              <a:headEnd/>
              <a:tailEnd/>
            </a:ln>
            <a:effectLst/>
          </p:spPr>
          <p:txBody>
            <a:bodyPr wrap="none" anchor="ctr"/>
            <a:lstStyle/>
            <a:p>
              <a:endParaRPr lang="en-US">
                <a:solidFill>
                  <a:srgbClr val="FF0000"/>
                </a:solidFill>
              </a:endParaRPr>
            </a:p>
          </p:txBody>
        </p:sp>
        <p:sp>
          <p:nvSpPr>
            <p:cNvPr id="1674246" name="Text Box 6"/>
            <p:cNvSpPr txBox="1">
              <a:spLocks noChangeArrowheads="1"/>
            </p:cNvSpPr>
            <p:nvPr/>
          </p:nvSpPr>
          <p:spPr bwMode="auto">
            <a:xfrm>
              <a:off x="2688" y="1536"/>
              <a:ext cx="912" cy="250"/>
            </a:xfrm>
            <a:prstGeom prst="rect">
              <a:avLst/>
            </a:prstGeom>
            <a:noFill/>
            <a:ln w="12700">
              <a:noFill/>
              <a:miter lim="800000"/>
              <a:headEnd/>
              <a:tailEnd/>
            </a:ln>
            <a:effectLst/>
          </p:spPr>
          <p:txBody>
            <a:bodyPr wrap="square">
              <a:spAutoFit/>
            </a:bodyPr>
            <a:lstStyle/>
            <a:p>
              <a:pPr algn="ctr"/>
              <a:r>
                <a:rPr lang="en-US" sz="2000">
                  <a:solidFill>
                    <a:srgbClr val="FF0000"/>
                  </a:solidFill>
                </a:rPr>
                <a:t>CPI</a:t>
              </a:r>
              <a:r>
                <a:rPr lang="en-US" sz="2000" baseline="-25000">
                  <a:solidFill>
                    <a:srgbClr val="FF0000"/>
                  </a:solidFill>
                </a:rPr>
                <a:t>stall</a:t>
              </a:r>
            </a:p>
          </p:txBody>
        </p:sp>
      </p:grpSp>
      <p:sp>
        <p:nvSpPr>
          <p:cNvPr id="1674247" name="Rectangle 7"/>
          <p:cNvSpPr>
            <a:spLocks noChangeArrowheads="1"/>
          </p:cNvSpPr>
          <p:nvPr/>
        </p:nvSpPr>
        <p:spPr bwMode="auto">
          <a:xfrm>
            <a:off x="533400" y="3337444"/>
            <a:ext cx="8610600" cy="1750223"/>
          </a:xfrm>
          <a:prstGeom prst="rect">
            <a:avLst/>
          </a:prstGeom>
          <a:noFill/>
          <a:ln w="12700">
            <a:noFill/>
            <a:miter lim="800000"/>
            <a:headEnd/>
            <a:tailEnd/>
          </a:ln>
          <a:effectLst/>
        </p:spPr>
        <p:txBody>
          <a:bodyPr wrap="square" lIns="63500" tIns="25400" rIns="63500" bIns="25400">
            <a:spAutoFit/>
          </a:bodyPr>
          <a:lstStyle/>
          <a:p>
            <a:pPr marL="287338" indent="-287338">
              <a:spcBef>
                <a:spcPct val="30000"/>
              </a:spcBef>
              <a:buSzPct val="75000"/>
              <a:buFont typeface="Arial"/>
              <a:buChar char="•"/>
            </a:pPr>
            <a:r>
              <a:rPr lang="en-US" sz="2400" dirty="0" smtClean="0">
                <a:solidFill>
                  <a:schemeClr val="tx1"/>
                </a:solidFill>
              </a:rPr>
              <a:t>A simple model for Memory-stall cycles</a:t>
            </a:r>
          </a:p>
          <a:p>
            <a:pPr marL="287338" indent="-287338">
              <a:spcBef>
                <a:spcPct val="30000"/>
              </a:spcBef>
              <a:buSzPct val="75000"/>
            </a:pPr>
            <a:r>
              <a:rPr lang="en-US" sz="2400" dirty="0" smtClean="0">
                <a:solidFill>
                  <a:srgbClr val="FF0000"/>
                </a:solidFill>
              </a:rPr>
              <a:t>Memory-stall cycles = accesses/program </a:t>
            </a:r>
            <a:r>
              <a:rPr lang="en-US" sz="2400" dirty="0" smtClean="0">
                <a:solidFill>
                  <a:srgbClr val="FF0000"/>
                </a:solidFill>
                <a:cs typeface="Arial" charset="0"/>
              </a:rPr>
              <a:t>× </a:t>
            </a:r>
            <a:r>
              <a:rPr lang="en-US" sz="2400" dirty="0" smtClean="0">
                <a:solidFill>
                  <a:srgbClr val="FF0000"/>
                </a:solidFill>
              </a:rPr>
              <a:t>miss rate </a:t>
            </a:r>
            <a:r>
              <a:rPr lang="en-US" sz="2400" dirty="0" smtClean="0">
                <a:solidFill>
                  <a:srgbClr val="FF0000"/>
                </a:solidFill>
                <a:cs typeface="Arial" charset="0"/>
              </a:rPr>
              <a:t>×</a:t>
            </a:r>
            <a:r>
              <a:rPr lang="en-US" sz="2400" dirty="0" smtClean="0">
                <a:solidFill>
                  <a:srgbClr val="FF0000"/>
                </a:solidFill>
              </a:rPr>
              <a:t> miss penalty</a:t>
            </a:r>
          </a:p>
          <a:p>
            <a:pPr marL="744538" lvl="1" indent="-287338">
              <a:spcBef>
                <a:spcPct val="30000"/>
              </a:spcBef>
              <a:buSzPct val="75000"/>
              <a:buFont typeface="Arial"/>
              <a:buChar char="•"/>
            </a:pPr>
            <a:r>
              <a:rPr lang="en-US" sz="2400" dirty="0" smtClean="0">
                <a:solidFill>
                  <a:schemeClr val="tx1"/>
                </a:solidFill>
              </a:rPr>
              <a:t>Will talk about writes and write misses next lecture, where its a little more complicated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4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424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6290" name="Rectangle 2"/>
          <p:cNvSpPr>
            <a:spLocks noGrp="1" noChangeArrowheads="1"/>
          </p:cNvSpPr>
          <p:nvPr>
            <p:ph type="title"/>
          </p:nvPr>
        </p:nvSpPr>
        <p:spPr>
          <a:xfrm>
            <a:off x="467544" y="0"/>
            <a:ext cx="8229600" cy="1143000"/>
          </a:xfrm>
        </p:spPr>
        <p:txBody>
          <a:bodyPr>
            <a:normAutofit/>
          </a:bodyPr>
          <a:lstStyle/>
          <a:p>
            <a:pPr algn="l"/>
            <a:r>
              <a:rPr lang="en-US" sz="3200" dirty="0" smtClean="0"/>
              <a:t>Impacts of Cache Performance</a:t>
            </a:r>
            <a:endParaRPr lang="en-US" sz="3200" dirty="0"/>
          </a:p>
        </p:txBody>
      </p:sp>
      <p:sp>
        <p:nvSpPr>
          <p:cNvPr id="1676291" name="Rectangle 3"/>
          <p:cNvSpPr>
            <a:spLocks noGrp="1" noChangeArrowheads="1"/>
          </p:cNvSpPr>
          <p:nvPr>
            <p:ph type="body" idx="1"/>
          </p:nvPr>
        </p:nvSpPr>
        <p:spPr>
          <a:xfrm>
            <a:off x="457200" y="1430870"/>
            <a:ext cx="8229600" cy="5257800"/>
          </a:xfrm>
        </p:spPr>
        <p:txBody>
          <a:bodyPr>
            <a:normAutofit fontScale="85000" lnSpcReduction="20000"/>
          </a:bodyPr>
          <a:lstStyle/>
          <a:p>
            <a:r>
              <a:rPr lang="en-US" dirty="0" smtClean="0"/>
              <a:t>Relative $ penalty increases as processor performance improves (faster clock rate and/or lower CPI)</a:t>
            </a:r>
          </a:p>
          <a:p>
            <a:pPr lvl="1"/>
            <a:r>
              <a:rPr lang="en-US" dirty="0" smtClean="0"/>
              <a:t>Memory speed unlikely to improve as fast as processor cycle time. When calculating </a:t>
            </a:r>
            <a:r>
              <a:rPr lang="en-US" dirty="0" err="1" smtClean="0"/>
              <a:t>CPI</a:t>
            </a:r>
            <a:r>
              <a:rPr lang="en-US" baseline="-25000" dirty="0" err="1" smtClean="0"/>
              <a:t>stall</a:t>
            </a:r>
            <a:r>
              <a:rPr lang="en-US" dirty="0" smtClean="0"/>
              <a:t>, cache miss penalty is measured in processor clock cycles needed to handle a miss</a:t>
            </a:r>
          </a:p>
          <a:p>
            <a:pPr lvl="1"/>
            <a:r>
              <a:rPr lang="en-US" dirty="0" smtClean="0"/>
              <a:t>Lower the </a:t>
            </a:r>
            <a:r>
              <a:rPr lang="en-US" dirty="0" err="1" smtClean="0"/>
              <a:t>CPI</a:t>
            </a:r>
            <a:r>
              <a:rPr lang="en-US" baseline="-25000" dirty="0" err="1" smtClean="0"/>
              <a:t>ideal</a:t>
            </a:r>
            <a:r>
              <a:rPr lang="en-US" dirty="0" smtClean="0"/>
              <a:t>, more pronounced impact of stalls</a:t>
            </a:r>
          </a:p>
          <a:p>
            <a:r>
              <a:rPr lang="en-US" dirty="0" smtClean="0"/>
              <a:t>Processor with a </a:t>
            </a:r>
            <a:r>
              <a:rPr lang="en-US" dirty="0" err="1" smtClean="0"/>
              <a:t>CPI</a:t>
            </a:r>
            <a:r>
              <a:rPr lang="en-US" baseline="-25000" dirty="0" err="1" smtClean="0"/>
              <a:t>ideal</a:t>
            </a:r>
            <a:r>
              <a:rPr lang="en-US" dirty="0" smtClean="0"/>
              <a:t> of 2, a 100 cycle miss penalty, 36% load/store </a:t>
            </a:r>
            <a:r>
              <a:rPr lang="en-US" dirty="0" err="1" smtClean="0"/>
              <a:t>instr’s</a:t>
            </a:r>
            <a:r>
              <a:rPr lang="en-US" dirty="0" smtClean="0"/>
              <a:t>, and 2% I$ and 4% D$ miss rates</a:t>
            </a:r>
          </a:p>
          <a:p>
            <a:pPr lvl="1"/>
            <a:r>
              <a:rPr lang="en-US" dirty="0" smtClean="0"/>
              <a:t>Memory-stall cycles = 2% × 100 + 36% × 4% × 100 = 3.44</a:t>
            </a:r>
          </a:p>
          <a:p>
            <a:pPr lvl="1"/>
            <a:r>
              <a:rPr lang="en-US" dirty="0" smtClean="0"/>
              <a:t>So                   </a:t>
            </a:r>
            <a:r>
              <a:rPr lang="en-US" dirty="0" err="1" smtClean="0"/>
              <a:t>CPI</a:t>
            </a:r>
            <a:r>
              <a:rPr lang="en-US" baseline="-25000" dirty="0" err="1" smtClean="0"/>
              <a:t>stalls</a:t>
            </a:r>
            <a:r>
              <a:rPr lang="en-US" dirty="0" smtClean="0"/>
              <a:t>  =  2 + 3.44 = 5.44</a:t>
            </a:r>
          </a:p>
          <a:p>
            <a:pPr lvl="1"/>
            <a:r>
              <a:rPr lang="en-US" dirty="0" smtClean="0"/>
              <a:t>More than twice the </a:t>
            </a:r>
            <a:r>
              <a:rPr lang="en-US" dirty="0" err="1" smtClean="0"/>
              <a:t>CPIideal</a:t>
            </a:r>
            <a:r>
              <a:rPr lang="en-US" dirty="0" smtClean="0"/>
              <a:t> !</a:t>
            </a:r>
          </a:p>
          <a:p>
            <a:r>
              <a:rPr lang="en-US" dirty="0" smtClean="0"/>
              <a:t>What if the </a:t>
            </a:r>
            <a:r>
              <a:rPr lang="en-US" dirty="0" err="1" smtClean="0"/>
              <a:t>CPI</a:t>
            </a:r>
            <a:r>
              <a:rPr lang="en-US" baseline="-25000" dirty="0" err="1" smtClean="0"/>
              <a:t>ideal</a:t>
            </a:r>
            <a:r>
              <a:rPr lang="en-US" dirty="0" smtClean="0"/>
              <a:t> is reduced to 1?   </a:t>
            </a:r>
          </a:p>
          <a:p>
            <a:r>
              <a:rPr lang="en-US" dirty="0" smtClean="0"/>
              <a:t>What if the D$ miss rate went up by 1%?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76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762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762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62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762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762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7629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7629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762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629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title"/>
          </p:nvPr>
        </p:nvSpPr>
        <p:spPr/>
        <p:txBody>
          <a:bodyPr/>
          <a:lstStyle/>
          <a:p>
            <a:r>
              <a:rPr lang="en-US" smtClean="0"/>
              <a:t>How is the Hierarchy Managed?</a:t>
            </a:r>
            <a:endParaRPr lang="en-US"/>
          </a:p>
        </p:txBody>
      </p:sp>
      <p:sp>
        <p:nvSpPr>
          <p:cNvPr id="1515523" name="Rectangle 3"/>
          <p:cNvSpPr>
            <a:spLocks noGrp="1" noChangeArrowheads="1"/>
          </p:cNvSpPr>
          <p:nvPr>
            <p:ph type="body" idx="1"/>
          </p:nvPr>
        </p:nvSpPr>
        <p:spPr/>
        <p:txBody>
          <a:bodyPr>
            <a:normAutofit fontScale="92500" lnSpcReduction="10000"/>
          </a:bodyPr>
          <a:lstStyle/>
          <a:p>
            <a:r>
              <a:rPr lang="en-US" dirty="0" smtClean="0"/>
              <a:t>registers </a:t>
            </a:r>
            <a:r>
              <a:rPr lang="en-US" dirty="0" err="1" smtClean="0">
                <a:sym typeface="Symbol" pitchFamily="18" charset="2"/>
              </a:rPr>
              <a:t></a:t>
            </a:r>
            <a:r>
              <a:rPr lang="en-US" dirty="0" smtClean="0"/>
              <a:t> memory</a:t>
            </a:r>
          </a:p>
          <a:p>
            <a:pPr lvl="1"/>
            <a:r>
              <a:rPr lang="en-US" dirty="0" smtClean="0"/>
              <a:t>By compiler (or assembly level programmer)</a:t>
            </a:r>
          </a:p>
          <a:p>
            <a:r>
              <a:rPr lang="en-US" dirty="0" smtClean="0"/>
              <a:t>cache </a:t>
            </a:r>
            <a:r>
              <a:rPr lang="en-US" dirty="0" err="1" smtClean="0">
                <a:sym typeface="Symbol" pitchFamily="18" charset="2"/>
              </a:rPr>
              <a:t></a:t>
            </a:r>
            <a:r>
              <a:rPr lang="en-US" dirty="0" smtClean="0"/>
              <a:t> main memory</a:t>
            </a:r>
          </a:p>
          <a:p>
            <a:pPr lvl="1"/>
            <a:r>
              <a:rPr lang="en-US" dirty="0" smtClean="0"/>
              <a:t>By the cache controller hardware</a:t>
            </a:r>
          </a:p>
          <a:p>
            <a:r>
              <a:rPr lang="en-US" dirty="0" smtClean="0"/>
              <a:t>main memory </a:t>
            </a:r>
            <a:r>
              <a:rPr lang="en-US" dirty="0" err="1" smtClean="0">
                <a:sym typeface="Symbol" pitchFamily="18" charset="2"/>
              </a:rPr>
              <a:t></a:t>
            </a:r>
            <a:r>
              <a:rPr lang="en-US" dirty="0" smtClean="0"/>
              <a:t> disks (secondary storage)</a:t>
            </a:r>
          </a:p>
          <a:p>
            <a:pPr lvl="1"/>
            <a:r>
              <a:rPr lang="en-US" dirty="0" smtClean="0"/>
              <a:t>By the operating system (virtual memory)</a:t>
            </a:r>
          </a:p>
          <a:p>
            <a:pPr lvl="1"/>
            <a:r>
              <a:rPr lang="en-US" dirty="0" smtClean="0"/>
              <a:t>(Talk about later in the semester)</a:t>
            </a:r>
          </a:p>
          <a:p>
            <a:pPr lvl="1"/>
            <a:r>
              <a:rPr lang="en-US" dirty="0" smtClean="0"/>
              <a:t>Virtual to physical address mapping assisted by the hardware (TLB)</a:t>
            </a:r>
          </a:p>
          <a:p>
            <a:pPr lvl="1"/>
            <a:r>
              <a:rPr lang="en-US" dirty="0" smtClean="0"/>
              <a:t>By the programmer (files)</a:t>
            </a:r>
          </a:p>
        </p:txBody>
      </p:sp>
      <p:sp>
        <p:nvSpPr>
          <p:cNvPr id="4" name="Rectangle 4"/>
          <p:cNvSpPr>
            <a:spLocks noChangeArrowheads="1"/>
          </p:cNvSpPr>
          <p:nvPr/>
        </p:nvSpPr>
        <p:spPr bwMode="auto">
          <a:xfrm>
            <a:off x="413179" y="2573855"/>
            <a:ext cx="6019800" cy="914400"/>
          </a:xfrm>
          <a:prstGeom prst="rect">
            <a:avLst/>
          </a:prstGeom>
          <a:noFill/>
          <a:ln w="38100">
            <a:solidFill>
              <a:srgbClr val="FF0000"/>
            </a:solid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15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155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55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552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1552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1552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1552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1552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23" grpId="0" build="p"/>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a:bodyPr>
          <a:lstStyle/>
          <a:p>
            <a:pPr algn="l"/>
            <a:r>
              <a:rPr lang="en-US" sz="3200" dirty="0" smtClean="0"/>
              <a:t>Average Memory Access Time (AMAT)</a:t>
            </a:r>
            <a:endParaRPr lang="en-US" sz="3200" dirty="0"/>
          </a:p>
        </p:txBody>
      </p:sp>
      <p:sp>
        <p:nvSpPr>
          <p:cNvPr id="3" name="Content Placeholder 2"/>
          <p:cNvSpPr>
            <a:spLocks noGrp="1"/>
          </p:cNvSpPr>
          <p:nvPr>
            <p:ph idx="1"/>
          </p:nvPr>
        </p:nvSpPr>
        <p:spPr>
          <a:xfrm>
            <a:off x="533399" y="1388531"/>
            <a:ext cx="8322733" cy="3556001"/>
          </a:xfrm>
        </p:spPr>
        <p:txBody>
          <a:bodyPr>
            <a:normAutofit fontScale="77500" lnSpcReduction="20000"/>
          </a:bodyPr>
          <a:lstStyle/>
          <a:p>
            <a:pPr>
              <a:lnSpc>
                <a:spcPct val="100000"/>
              </a:lnSpc>
              <a:spcBef>
                <a:spcPts val="600"/>
              </a:spcBef>
            </a:pPr>
            <a:r>
              <a:rPr lang="en-US" dirty="0" smtClean="0"/>
              <a:t>Average Memory Access Time (AMAT) is the average to access memory considering both hits and misses</a:t>
            </a:r>
          </a:p>
          <a:p>
            <a:pPr marL="287338" lvl="1" indent="-287338" algn="ctr">
              <a:lnSpc>
                <a:spcPct val="100000"/>
              </a:lnSpc>
              <a:spcBef>
                <a:spcPts val="600"/>
              </a:spcBef>
              <a:buNone/>
            </a:pPr>
            <a:r>
              <a:rPr lang="en-US" sz="3613" dirty="0" smtClean="0">
                <a:solidFill>
                  <a:srgbClr val="FF0000"/>
                </a:solidFill>
              </a:rPr>
              <a:t>AMAT =  Time for a hit  +  Miss rate </a:t>
            </a:r>
            <a:r>
              <a:rPr lang="en-US" sz="3613" dirty="0" err="1" smtClean="0">
                <a:solidFill>
                  <a:srgbClr val="FF0000"/>
                </a:solidFill>
              </a:rPr>
              <a:t>x</a:t>
            </a:r>
            <a:r>
              <a:rPr lang="en-US" sz="3613" dirty="0" smtClean="0">
                <a:solidFill>
                  <a:srgbClr val="FF0000"/>
                </a:solidFill>
              </a:rPr>
              <a:t> Miss penalty</a:t>
            </a:r>
            <a:endParaRPr lang="en-US" dirty="0" smtClean="0">
              <a:solidFill>
                <a:schemeClr val="accent2"/>
              </a:solidFill>
            </a:endParaRPr>
          </a:p>
          <a:p>
            <a:pPr>
              <a:lnSpc>
                <a:spcPct val="100000"/>
              </a:lnSpc>
              <a:spcBef>
                <a:spcPts val="600"/>
              </a:spcBef>
            </a:pPr>
            <a:r>
              <a:rPr lang="en-US" dirty="0" smtClean="0"/>
              <a:t>What is the AMAT for a processor with a 200 </a:t>
            </a:r>
            <a:r>
              <a:rPr lang="en-US" dirty="0" err="1" smtClean="0"/>
              <a:t>psec</a:t>
            </a:r>
            <a:r>
              <a:rPr lang="en-US" dirty="0" smtClean="0"/>
              <a:t> clock, a miss penalty of 50 clock cycles, a miss rate of 0.02 misses per instruction and a cache access time of 1 clock cycle?</a:t>
            </a:r>
          </a:p>
          <a:p>
            <a:pPr>
              <a:lnSpc>
                <a:spcPct val="100000"/>
              </a:lnSpc>
              <a:spcBef>
                <a:spcPts val="600"/>
              </a:spcBef>
            </a:pPr>
            <a:endParaRPr lang="en-US" dirty="0" smtClean="0"/>
          </a:p>
          <a:p>
            <a:pPr>
              <a:lnSpc>
                <a:spcPct val="100000"/>
              </a:lnSpc>
              <a:spcBef>
                <a:spcPts val="600"/>
              </a:spcBef>
              <a:buNone/>
            </a:pPr>
            <a:endParaRPr lang="en-US" dirty="0" smtClean="0"/>
          </a:p>
          <a:p>
            <a:pPr>
              <a:lnSpc>
                <a:spcPct val="100000"/>
              </a:lnSpc>
              <a:spcBef>
                <a:spcPts val="600"/>
              </a:spcBef>
            </a:pPr>
            <a:r>
              <a:rPr lang="en-US" dirty="0" smtClean="0"/>
              <a:t>Potential impact of much larger cache on AMAT?</a:t>
            </a:r>
          </a:p>
        </p:txBody>
      </p:sp>
      <p:sp>
        <p:nvSpPr>
          <p:cNvPr id="7" name="TextBox 6"/>
          <p:cNvSpPr txBox="1"/>
          <p:nvPr/>
        </p:nvSpPr>
        <p:spPr>
          <a:xfrm>
            <a:off x="3301670" y="3521738"/>
            <a:ext cx="3723796" cy="830997"/>
          </a:xfrm>
          <a:prstGeom prst="rect">
            <a:avLst/>
          </a:prstGeom>
          <a:noFill/>
        </p:spPr>
        <p:txBody>
          <a:bodyPr wrap="none" rtlCol="0">
            <a:spAutoFit/>
          </a:bodyPr>
          <a:lstStyle/>
          <a:p>
            <a:r>
              <a:rPr lang="en-US" sz="2400" dirty="0" smtClean="0"/>
              <a:t>1 + 0.02 </a:t>
            </a:r>
            <a:r>
              <a:rPr lang="en-US" sz="2400" dirty="0" err="1" smtClean="0"/>
              <a:t>x</a:t>
            </a:r>
            <a:r>
              <a:rPr lang="en-US" sz="2400" dirty="0" smtClean="0"/>
              <a:t> 50 = 2 clock cycles</a:t>
            </a:r>
          </a:p>
          <a:p>
            <a:r>
              <a:rPr lang="en-US" sz="2400" dirty="0" smtClean="0"/>
              <a:t>Or 2 </a:t>
            </a:r>
            <a:r>
              <a:rPr lang="en-US" sz="2400" dirty="0" err="1" smtClean="0"/>
              <a:t>x</a:t>
            </a:r>
            <a:r>
              <a:rPr lang="en-US" sz="2400" dirty="0" smtClean="0"/>
              <a:t> 200 = 400 </a:t>
            </a:r>
            <a:r>
              <a:rPr lang="en-US" sz="2400" dirty="0" err="1" smtClean="0"/>
              <a:t>psecs</a:t>
            </a:r>
            <a:endParaRPr lang="en-US" sz="2400" dirty="0"/>
          </a:p>
        </p:txBody>
      </p:sp>
      <p:sp>
        <p:nvSpPr>
          <p:cNvPr id="9" name="TextBox 8"/>
          <p:cNvSpPr txBox="1"/>
          <p:nvPr/>
        </p:nvSpPr>
        <p:spPr>
          <a:xfrm>
            <a:off x="1112145" y="4606560"/>
            <a:ext cx="6753387" cy="1708160"/>
          </a:xfrm>
          <a:prstGeom prst="rect">
            <a:avLst/>
          </a:prstGeom>
          <a:noFill/>
        </p:spPr>
        <p:txBody>
          <a:bodyPr wrap="square" rtlCol="0">
            <a:spAutoFit/>
          </a:bodyPr>
          <a:lstStyle/>
          <a:p>
            <a:pPr>
              <a:lnSpc>
                <a:spcPct val="100000"/>
              </a:lnSpc>
              <a:spcBef>
                <a:spcPts val="600"/>
              </a:spcBef>
            </a:pPr>
            <a:r>
              <a:rPr lang="en-US" dirty="0" smtClean="0"/>
              <a:t>1) Lower Miss rate</a:t>
            </a:r>
          </a:p>
          <a:p>
            <a:pPr>
              <a:lnSpc>
                <a:spcPct val="100000"/>
              </a:lnSpc>
              <a:spcBef>
                <a:spcPts val="600"/>
              </a:spcBef>
            </a:pPr>
            <a:r>
              <a:rPr lang="en-US" dirty="0" smtClean="0"/>
              <a:t>2) Longer Access time (Hit time): smaller is faster </a:t>
            </a:r>
          </a:p>
          <a:p>
            <a:pPr lvl="1">
              <a:spcBef>
                <a:spcPts val="600"/>
              </a:spcBef>
            </a:pPr>
            <a:r>
              <a:rPr lang="en-US" dirty="0" smtClean="0"/>
              <a:t>Increase in hit time will likely add another stage to the pipeline </a:t>
            </a:r>
          </a:p>
          <a:p>
            <a:pPr>
              <a:spcBef>
                <a:spcPts val="600"/>
              </a:spcBef>
            </a:pPr>
            <a:r>
              <a:rPr lang="en-US" dirty="0" smtClean="0"/>
              <a:t>At some point, increase in hit time for a larger cache may overcome the improvement in hit rate, yielding a decrease in performance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1778" name="Rectangle 2"/>
          <p:cNvSpPr>
            <a:spLocks noGrp="1" noChangeArrowheads="1"/>
          </p:cNvSpPr>
          <p:nvPr>
            <p:ph type="title"/>
          </p:nvPr>
        </p:nvSpPr>
        <p:spPr>
          <a:xfrm>
            <a:off x="395536" y="0"/>
            <a:ext cx="8229600" cy="1143000"/>
          </a:xfrm>
        </p:spPr>
        <p:txBody>
          <a:bodyPr>
            <a:noAutofit/>
          </a:bodyPr>
          <a:lstStyle/>
          <a:p>
            <a:pPr algn="l"/>
            <a:r>
              <a:rPr lang="en-US" sz="3200" dirty="0" smtClean="0"/>
              <a:t>Handling Cache Misses  (Single Word Blocks)</a:t>
            </a:r>
            <a:endParaRPr lang="en-US" sz="3200" dirty="0"/>
          </a:p>
        </p:txBody>
      </p:sp>
      <p:sp>
        <p:nvSpPr>
          <p:cNvPr id="1611779" name="Rectangle 3"/>
          <p:cNvSpPr>
            <a:spLocks noGrp="1" noChangeArrowheads="1"/>
          </p:cNvSpPr>
          <p:nvPr>
            <p:ph type="body" idx="1"/>
          </p:nvPr>
        </p:nvSpPr>
        <p:spPr>
          <a:xfrm>
            <a:off x="457200" y="1600200"/>
            <a:ext cx="8229600" cy="4936067"/>
          </a:xfrm>
        </p:spPr>
        <p:txBody>
          <a:bodyPr>
            <a:normAutofit fontScale="85000" lnSpcReduction="10000"/>
          </a:bodyPr>
          <a:lstStyle/>
          <a:p>
            <a:r>
              <a:rPr lang="en-US" dirty="0" smtClean="0"/>
              <a:t>Read misses (I$ and D$)</a:t>
            </a:r>
          </a:p>
          <a:p>
            <a:pPr lvl="1"/>
            <a:r>
              <a:rPr lang="en-US" dirty="0" smtClean="0"/>
              <a:t>Stall execution, fetch the block from the next level in the memory hierarchy, install it in the cache, send requested word to processor, and then let execution resume</a:t>
            </a:r>
          </a:p>
          <a:p>
            <a:r>
              <a:rPr lang="en-US" dirty="0" smtClean="0"/>
              <a:t>Write misses (D$ only)</a:t>
            </a:r>
          </a:p>
          <a:p>
            <a:pPr lvl="1"/>
            <a:r>
              <a:rPr lang="en-US" dirty="0" smtClean="0">
                <a:solidFill>
                  <a:srgbClr val="FF0000"/>
                </a:solidFill>
              </a:rPr>
              <a:t>Write allocate:</a:t>
            </a:r>
            <a:r>
              <a:rPr lang="en-US" dirty="0" smtClean="0"/>
              <a:t> Stall execution, fetch the block from next level in the memory hierarchy, install it in cache, write the word from processor to cache, also update memory, then let execution resume</a:t>
            </a:r>
          </a:p>
          <a:p>
            <a:pPr lvl="1">
              <a:buNone/>
            </a:pPr>
            <a:r>
              <a:rPr lang="en-US" dirty="0" smtClean="0"/>
              <a:t>or</a:t>
            </a:r>
          </a:p>
          <a:p>
            <a:pPr lvl="1">
              <a:buClr>
                <a:schemeClr val="tx1"/>
              </a:buClr>
            </a:pPr>
            <a:r>
              <a:rPr lang="en-US" dirty="0" smtClean="0">
                <a:solidFill>
                  <a:srgbClr val="FF0000"/>
                </a:solidFill>
              </a:rPr>
              <a:t>No-write allocate:</a:t>
            </a:r>
            <a:r>
              <a:rPr lang="en-US" dirty="0" smtClean="0"/>
              <a:t> skip the cache write and just write the word to memory (but must invalidate cache block since it will now hold stale data)</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1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117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117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117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117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117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1779" grpId="0" build="p" bldLvl="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Cache-Memory Consistency? (1/2)</a:t>
            </a:r>
            <a:endParaRPr lang="en-US" sz="3200" dirty="0"/>
          </a:p>
        </p:txBody>
      </p:sp>
      <p:sp>
        <p:nvSpPr>
          <p:cNvPr id="3" name="Content Placeholder 2"/>
          <p:cNvSpPr>
            <a:spLocks noGrp="1"/>
          </p:cNvSpPr>
          <p:nvPr>
            <p:ph idx="1"/>
          </p:nvPr>
        </p:nvSpPr>
        <p:spPr/>
        <p:txBody>
          <a:bodyPr/>
          <a:lstStyle/>
          <a:p>
            <a:r>
              <a:rPr lang="en-US" dirty="0" smtClean="0"/>
              <a:t>Need to make sure cache and memory have same value: 2 policies</a:t>
            </a:r>
          </a:p>
          <a:p>
            <a:pPr>
              <a:buNone/>
            </a:pPr>
            <a:r>
              <a:rPr lang="en-US" dirty="0" smtClean="0">
                <a:solidFill>
                  <a:srgbClr val="0000FF"/>
                </a:solidFill>
              </a:rPr>
              <a:t>1) Write-Through Policy</a:t>
            </a:r>
            <a:r>
              <a:rPr lang="en-US" dirty="0" smtClean="0"/>
              <a:t>: write cache and write </a:t>
            </a:r>
            <a:r>
              <a:rPr lang="en-US" i="1" dirty="0" smtClean="0"/>
              <a:t>through </a:t>
            </a:r>
            <a:r>
              <a:rPr lang="en-US" dirty="0" smtClean="0"/>
              <a:t>the cache to memory</a:t>
            </a:r>
          </a:p>
          <a:p>
            <a:pPr lvl="1"/>
            <a:r>
              <a:rPr lang="en-US" dirty="0" smtClean="0"/>
              <a:t>Every write eventually gets to memory</a:t>
            </a:r>
          </a:p>
          <a:p>
            <a:pPr lvl="1"/>
            <a:r>
              <a:rPr lang="en-US" dirty="0" smtClean="0"/>
              <a:t>Too slow, so include Write Buffer to allow processor to continue once data in Buffer, </a:t>
            </a:r>
            <a:br>
              <a:rPr lang="en-US" dirty="0" smtClean="0"/>
            </a:br>
            <a:r>
              <a:rPr lang="en-US" dirty="0" smtClean="0"/>
              <a:t>Buffer updates memory in parallel to processor</a:t>
            </a:r>
          </a:p>
          <a:p>
            <a:pPr lvl="1">
              <a:buNone/>
            </a:pPr>
            <a:endParaRPr lang="en-US" dirty="0" smtClean="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a:bodyPr>
          <a:lstStyle/>
          <a:p>
            <a:pPr algn="l"/>
            <a:r>
              <a:rPr lang="en-US" sz="3200" dirty="0" smtClean="0"/>
              <a:t>Cache-Memory Consistency? (2/2)</a:t>
            </a:r>
            <a:endParaRPr lang="en-US" sz="3200" dirty="0"/>
          </a:p>
        </p:txBody>
      </p:sp>
      <p:sp>
        <p:nvSpPr>
          <p:cNvPr id="3" name="Content Placeholder 2"/>
          <p:cNvSpPr>
            <a:spLocks noGrp="1"/>
          </p:cNvSpPr>
          <p:nvPr>
            <p:ph idx="1"/>
          </p:nvPr>
        </p:nvSpPr>
        <p:spPr>
          <a:xfrm>
            <a:off x="457200" y="1600200"/>
            <a:ext cx="8229600" cy="4655577"/>
          </a:xfrm>
        </p:spPr>
        <p:txBody>
          <a:bodyPr>
            <a:normAutofit lnSpcReduction="10000"/>
          </a:bodyPr>
          <a:lstStyle/>
          <a:p>
            <a:r>
              <a:rPr lang="en-US" dirty="0" smtClean="0"/>
              <a:t>Need to make sure cache and memory have same value:  2 policies</a:t>
            </a:r>
          </a:p>
          <a:p>
            <a:pPr>
              <a:buNone/>
            </a:pPr>
            <a:r>
              <a:rPr lang="en-US" dirty="0" smtClean="0">
                <a:solidFill>
                  <a:srgbClr val="0000FF"/>
                </a:solidFill>
              </a:rPr>
              <a:t>2) Write-Back Policy</a:t>
            </a:r>
            <a:r>
              <a:rPr lang="en-US" dirty="0" smtClean="0"/>
              <a:t>: write only to cache and then write cache block </a:t>
            </a:r>
            <a:r>
              <a:rPr lang="en-US" i="1" dirty="0" smtClean="0"/>
              <a:t>back </a:t>
            </a:r>
            <a:r>
              <a:rPr lang="en-US" dirty="0" smtClean="0"/>
              <a:t>to memory when evict block from cache</a:t>
            </a:r>
          </a:p>
          <a:p>
            <a:pPr lvl="1"/>
            <a:r>
              <a:rPr lang="en-US" dirty="0" smtClean="0"/>
              <a:t>Writes collected in cache, only single write to memory per block</a:t>
            </a:r>
          </a:p>
          <a:p>
            <a:pPr lvl="1"/>
            <a:r>
              <a:rPr lang="en-US" dirty="0" smtClean="0"/>
              <a:t>Include bit to see if wrote to block or not, and then only write back if bit is set</a:t>
            </a:r>
          </a:p>
          <a:p>
            <a:pPr lvl="2"/>
            <a:r>
              <a:rPr lang="en-US" dirty="0" smtClean="0"/>
              <a:t>Called “</a:t>
            </a:r>
            <a:r>
              <a:rPr lang="en-US" dirty="0" smtClean="0">
                <a:solidFill>
                  <a:srgbClr val="0000FF"/>
                </a:solidFill>
              </a:rPr>
              <a:t>Dirty</a:t>
            </a:r>
            <a:r>
              <a:rPr lang="en-US" dirty="0" smtClean="0"/>
              <a:t>” bit (writing makes it “dirty”)</a:t>
            </a:r>
          </a:p>
          <a:p>
            <a:pPr lvl="1">
              <a:buNone/>
            </a:pPr>
            <a:endParaRPr lang="en-US" dirty="0" smtClean="0"/>
          </a:p>
          <a:p>
            <a:pPr lvl="1"/>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2562" name="Rectangle 2"/>
          <p:cNvSpPr>
            <a:spLocks noGrp="1" noChangeArrowheads="1"/>
          </p:cNvSpPr>
          <p:nvPr>
            <p:ph type="title"/>
          </p:nvPr>
        </p:nvSpPr>
        <p:spPr>
          <a:xfrm>
            <a:off x="467544" y="0"/>
            <a:ext cx="8229600" cy="1143000"/>
          </a:xfrm>
        </p:spPr>
        <p:txBody>
          <a:bodyPr>
            <a:normAutofit/>
          </a:bodyPr>
          <a:lstStyle/>
          <a:p>
            <a:pPr algn="l"/>
            <a:r>
              <a:rPr lang="en-US" sz="3200" dirty="0" smtClean="0"/>
              <a:t>Sources of Cache Misses (3 C’s)</a:t>
            </a:r>
            <a:endParaRPr lang="en-US" sz="3200" dirty="0"/>
          </a:p>
        </p:txBody>
      </p:sp>
      <p:sp>
        <p:nvSpPr>
          <p:cNvPr id="1602563" name="Rectangle 3"/>
          <p:cNvSpPr>
            <a:spLocks noGrp="1" noChangeArrowheads="1"/>
          </p:cNvSpPr>
          <p:nvPr>
            <p:ph type="body" idx="1"/>
          </p:nvPr>
        </p:nvSpPr>
        <p:spPr>
          <a:xfrm>
            <a:off x="457200" y="1600200"/>
            <a:ext cx="8686800" cy="5003800"/>
          </a:xfrm>
        </p:spPr>
        <p:txBody>
          <a:bodyPr>
            <a:normAutofit fontScale="77500" lnSpcReduction="20000"/>
          </a:bodyPr>
          <a:lstStyle/>
          <a:p>
            <a:r>
              <a:rPr lang="en-US" i="1" dirty="0" smtClean="0">
                <a:solidFill>
                  <a:srgbClr val="0000FF"/>
                </a:solidFill>
              </a:rPr>
              <a:t>Compulsory </a:t>
            </a:r>
            <a:r>
              <a:rPr lang="en-US" dirty="0" smtClean="0"/>
              <a:t>(cold start, first reference):</a:t>
            </a:r>
          </a:p>
          <a:p>
            <a:pPr lvl="1"/>
            <a:r>
              <a:rPr lang="en-US" dirty="0" smtClean="0"/>
              <a:t>1</a:t>
            </a:r>
            <a:r>
              <a:rPr lang="en-US" baseline="30000" dirty="0" smtClean="0"/>
              <a:t>st</a:t>
            </a:r>
            <a:r>
              <a:rPr lang="en-US" dirty="0" smtClean="0"/>
              <a:t> access to a block, “cold” fact of life, not a lot you can do about it.  </a:t>
            </a:r>
          </a:p>
          <a:p>
            <a:pPr lvl="2"/>
            <a:r>
              <a:rPr lang="en-US" dirty="0" smtClean="0"/>
              <a:t>If running billions of instruction, compulsory misses are insignificant</a:t>
            </a:r>
          </a:p>
          <a:p>
            <a:pPr lvl="1"/>
            <a:r>
              <a:rPr lang="en-US" dirty="0" smtClean="0"/>
              <a:t>Solution: increase block size (increases miss penalty; very large blocks could increase miss rate)</a:t>
            </a:r>
          </a:p>
          <a:p>
            <a:r>
              <a:rPr lang="en-US" i="1" dirty="0" smtClean="0">
                <a:solidFill>
                  <a:srgbClr val="0000FF"/>
                </a:solidFill>
              </a:rPr>
              <a:t>Capacity</a:t>
            </a:r>
            <a:r>
              <a:rPr lang="en-US" dirty="0" smtClean="0"/>
              <a:t>:</a:t>
            </a:r>
          </a:p>
          <a:p>
            <a:pPr lvl="1"/>
            <a:r>
              <a:rPr lang="en-US" dirty="0" smtClean="0"/>
              <a:t>Cache cannot contain all blocks accessed by the program</a:t>
            </a:r>
          </a:p>
          <a:p>
            <a:pPr lvl="1"/>
            <a:r>
              <a:rPr lang="en-US" dirty="0" smtClean="0"/>
              <a:t>Solution: increase cache size (may increase access time)</a:t>
            </a:r>
          </a:p>
          <a:p>
            <a:r>
              <a:rPr lang="en-US" i="1" dirty="0" smtClean="0">
                <a:solidFill>
                  <a:srgbClr val="0000FF"/>
                </a:solidFill>
              </a:rPr>
              <a:t>Conflict </a:t>
            </a:r>
            <a:r>
              <a:rPr lang="en-US" dirty="0" smtClean="0"/>
              <a:t>(collision):</a:t>
            </a:r>
          </a:p>
          <a:p>
            <a:pPr lvl="1"/>
            <a:r>
              <a:rPr lang="en-US" dirty="0" smtClean="0"/>
              <a:t>Multiple memory locations mapped to the same cache location</a:t>
            </a:r>
          </a:p>
          <a:p>
            <a:pPr lvl="1"/>
            <a:r>
              <a:rPr lang="en-US" dirty="0" smtClean="0"/>
              <a:t>Solution 1: increase cache size (may increase hit time)</a:t>
            </a:r>
          </a:p>
          <a:p>
            <a:pPr lvl="1"/>
            <a:r>
              <a:rPr lang="en-US" dirty="0" smtClean="0"/>
              <a:t>Solution 2: increase associativity </a:t>
            </a:r>
            <a:br>
              <a:rPr lang="en-US" dirty="0" smtClean="0"/>
            </a:br>
            <a:r>
              <a:rPr lang="en-US" dirty="0" smtClean="0"/>
              <a:t>(may increase hit time)</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2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025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025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025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025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025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0256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0256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0256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0256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0256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256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noAutofit/>
          </a:bodyPr>
          <a:lstStyle/>
          <a:p>
            <a:pPr algn="l"/>
            <a:r>
              <a:rPr lang="en-US" sz="3200" dirty="0" smtClean="0"/>
              <a:t>Average Memory Access Time (AMAT)</a:t>
            </a:r>
            <a:endParaRPr lang="en-US" sz="3200" dirty="0"/>
          </a:p>
        </p:txBody>
      </p:sp>
      <p:sp>
        <p:nvSpPr>
          <p:cNvPr id="3" name="Content Placeholder 2"/>
          <p:cNvSpPr>
            <a:spLocks noGrp="1"/>
          </p:cNvSpPr>
          <p:nvPr>
            <p:ph idx="1"/>
          </p:nvPr>
        </p:nvSpPr>
        <p:spPr>
          <a:xfrm>
            <a:off x="533399" y="1388532"/>
            <a:ext cx="8322733" cy="4182535"/>
          </a:xfrm>
        </p:spPr>
        <p:txBody>
          <a:bodyPr>
            <a:normAutofit lnSpcReduction="10000"/>
          </a:bodyPr>
          <a:lstStyle/>
          <a:p>
            <a:pPr>
              <a:lnSpc>
                <a:spcPct val="100000"/>
              </a:lnSpc>
              <a:spcBef>
                <a:spcPts val="600"/>
              </a:spcBef>
            </a:pPr>
            <a:r>
              <a:rPr lang="en-US" dirty="0" smtClean="0"/>
              <a:t>Average Memory Access Time (AMAT) is the average to access memory considering both hits and misses</a:t>
            </a:r>
          </a:p>
          <a:p>
            <a:pPr lvl="1">
              <a:lnSpc>
                <a:spcPct val="100000"/>
              </a:lnSpc>
              <a:spcBef>
                <a:spcPts val="600"/>
              </a:spcBef>
            </a:pPr>
            <a:endParaRPr lang="en-US" dirty="0" smtClean="0"/>
          </a:p>
          <a:p>
            <a:pPr marL="287338" lvl="1" indent="-287338" algn="ctr">
              <a:lnSpc>
                <a:spcPct val="100000"/>
              </a:lnSpc>
              <a:spcBef>
                <a:spcPts val="600"/>
              </a:spcBef>
              <a:buNone/>
            </a:pPr>
            <a:r>
              <a:rPr lang="en-US" sz="3613" dirty="0" smtClean="0">
                <a:solidFill>
                  <a:srgbClr val="FF0000"/>
                </a:solidFill>
              </a:rPr>
              <a:t>AMAT =  Time for a hit  +  Miss rate x Miss penalty</a:t>
            </a:r>
          </a:p>
          <a:p>
            <a:pPr marL="287338" lvl="1" indent="-287338">
              <a:lnSpc>
                <a:spcPct val="100000"/>
              </a:lnSpc>
              <a:spcBef>
                <a:spcPts val="600"/>
              </a:spcBef>
            </a:pPr>
            <a:endParaRPr lang="en-US" dirty="0" smtClean="0">
              <a:solidFill>
                <a:schemeClr val="accent2"/>
              </a:solidFill>
            </a:endParaRPr>
          </a:p>
          <a:p>
            <a:pPr>
              <a:lnSpc>
                <a:spcPct val="100000"/>
              </a:lnSpc>
              <a:spcBef>
                <a:spcPts val="600"/>
              </a:spcBef>
            </a:pPr>
            <a:r>
              <a:rPr lang="en-US" dirty="0" smtClean="0"/>
              <a:t>How reduce Miss Penalty?</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0866" name="Rectangle 2"/>
          <p:cNvSpPr>
            <a:spLocks noGrp="1" noChangeArrowheads="1"/>
          </p:cNvSpPr>
          <p:nvPr>
            <p:ph type="title"/>
          </p:nvPr>
        </p:nvSpPr>
        <p:spPr>
          <a:xfrm>
            <a:off x="467544" y="0"/>
            <a:ext cx="8229600" cy="1143000"/>
          </a:xfrm>
        </p:spPr>
        <p:txBody>
          <a:bodyPr>
            <a:normAutofit/>
          </a:bodyPr>
          <a:lstStyle/>
          <a:p>
            <a:pPr algn="l"/>
            <a:r>
              <a:rPr lang="en-US" sz="3200" dirty="0" smtClean="0"/>
              <a:t>Reducing Cache Miss Rates</a:t>
            </a:r>
            <a:endParaRPr lang="en-US" sz="3200" dirty="0"/>
          </a:p>
        </p:txBody>
      </p:sp>
      <p:sp>
        <p:nvSpPr>
          <p:cNvPr id="1700867" name="Rectangle 3"/>
          <p:cNvSpPr>
            <a:spLocks noGrp="1" noChangeArrowheads="1"/>
          </p:cNvSpPr>
          <p:nvPr>
            <p:ph type="body" idx="1"/>
          </p:nvPr>
        </p:nvSpPr>
        <p:spPr>
          <a:xfrm>
            <a:off x="457200" y="1600199"/>
            <a:ext cx="8229600" cy="5020733"/>
          </a:xfrm>
        </p:spPr>
        <p:txBody>
          <a:bodyPr>
            <a:normAutofit fontScale="85000" lnSpcReduction="20000"/>
          </a:bodyPr>
          <a:lstStyle/>
          <a:p>
            <a:r>
              <a:rPr lang="en-US" dirty="0" smtClean="0"/>
              <a:t>Use multiple $ levels</a:t>
            </a:r>
          </a:p>
          <a:p>
            <a:r>
              <a:rPr lang="en-US" dirty="0" smtClean="0"/>
              <a:t>With advancing technology, have more room on die for bigger L1 caches and for second level cache – normally a </a:t>
            </a:r>
            <a:r>
              <a:rPr lang="en-US" dirty="0" smtClean="0">
                <a:solidFill>
                  <a:srgbClr val="FF0000"/>
                </a:solidFill>
              </a:rPr>
              <a:t>unified </a:t>
            </a:r>
            <a:r>
              <a:rPr lang="en-US" dirty="0" smtClean="0"/>
              <a:t>L2 cache (i.e., it holds both instructions and data,) and in some cases even a unified L3 cache</a:t>
            </a:r>
          </a:p>
          <a:p>
            <a:r>
              <a:rPr lang="en-US" dirty="0" smtClean="0"/>
              <a:t>E.g., </a:t>
            </a:r>
            <a:r>
              <a:rPr lang="en-US" dirty="0" err="1" smtClean="0"/>
              <a:t>CPI</a:t>
            </a:r>
            <a:r>
              <a:rPr lang="en-US" baseline="-25000" dirty="0" err="1" smtClean="0"/>
              <a:t>ideal</a:t>
            </a:r>
            <a:r>
              <a:rPr lang="en-US" dirty="0" smtClean="0"/>
              <a:t> of 2, </a:t>
            </a:r>
            <a:br>
              <a:rPr lang="en-US" dirty="0" smtClean="0"/>
            </a:br>
            <a:r>
              <a:rPr lang="en-US" dirty="0" smtClean="0"/>
              <a:t>100 cycle miss penalty (to main memory), </a:t>
            </a:r>
            <a:br>
              <a:rPr lang="en-US" dirty="0" smtClean="0"/>
            </a:br>
            <a:r>
              <a:rPr lang="en-US" dirty="0" smtClean="0"/>
              <a:t>25 cycle miss penalty (to L2$), </a:t>
            </a:r>
            <a:br>
              <a:rPr lang="en-US" dirty="0" smtClean="0"/>
            </a:br>
            <a:r>
              <a:rPr lang="en-US" dirty="0" smtClean="0"/>
              <a:t>36% load/stores, </a:t>
            </a:r>
            <a:br>
              <a:rPr lang="en-US" dirty="0" smtClean="0"/>
            </a:br>
            <a:r>
              <a:rPr lang="en-US" dirty="0" smtClean="0"/>
              <a:t>a 2% (4%) L1 I$ (D$) miss rate, </a:t>
            </a:r>
            <a:br>
              <a:rPr lang="en-US" dirty="0" smtClean="0"/>
            </a:br>
            <a:r>
              <a:rPr lang="en-US" dirty="0" smtClean="0"/>
              <a:t>add a 0.5% L2$ miss rate</a:t>
            </a:r>
          </a:p>
          <a:p>
            <a:pPr lvl="1"/>
            <a:r>
              <a:rPr lang="en-US" dirty="0" err="1" smtClean="0"/>
              <a:t>CPI</a:t>
            </a:r>
            <a:r>
              <a:rPr lang="en-US" baseline="-25000" dirty="0" err="1" smtClean="0"/>
              <a:t>stalls</a:t>
            </a:r>
            <a:r>
              <a:rPr lang="en-US" dirty="0" smtClean="0"/>
              <a:t>  =  2  +  .02×25  +  .36×.04×25  +  .005×100  + </a:t>
            </a:r>
            <a:br>
              <a:rPr lang="en-US" dirty="0" smtClean="0"/>
            </a:br>
            <a:r>
              <a:rPr lang="en-US" dirty="0" smtClean="0"/>
              <a:t>                 .36×.005×100  </a:t>
            </a:r>
          </a:p>
          <a:p>
            <a:pPr lvl="1">
              <a:buNone/>
            </a:pPr>
            <a:r>
              <a:rPr lang="en-US" dirty="0" smtClean="0"/>
              <a:t>                  =  3.54 (vs. 5.44 with no L2$)</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00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00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0086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0086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00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86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a:bodyPr>
          <a:lstStyle/>
          <a:p>
            <a:pPr algn="l"/>
            <a:r>
              <a:rPr lang="en-US" sz="3200" dirty="0" smtClean="0"/>
              <a:t>Local vs. Global Miss Rates</a:t>
            </a:r>
            <a:endParaRPr lang="en-US" sz="3200" dirty="0"/>
          </a:p>
        </p:txBody>
      </p:sp>
      <p:sp>
        <p:nvSpPr>
          <p:cNvPr id="3" name="Content Placeholder 2"/>
          <p:cNvSpPr>
            <a:spLocks noGrp="1"/>
          </p:cNvSpPr>
          <p:nvPr>
            <p:ph idx="1"/>
          </p:nvPr>
        </p:nvSpPr>
        <p:spPr>
          <a:xfrm>
            <a:off x="335849" y="1600200"/>
            <a:ext cx="8648098" cy="4813021"/>
          </a:xfrm>
        </p:spPr>
        <p:txBody>
          <a:bodyPr>
            <a:normAutofit fontScale="92500" lnSpcReduction="20000"/>
          </a:bodyPr>
          <a:lstStyle/>
          <a:p>
            <a:r>
              <a:rPr lang="en-US" i="1" dirty="0" smtClean="0">
                <a:solidFill>
                  <a:srgbClr val="0000FF"/>
                </a:solidFill>
              </a:rPr>
              <a:t>Local miss rate </a:t>
            </a:r>
            <a:r>
              <a:rPr lang="en-US" dirty="0" smtClean="0"/>
              <a:t>– the fraction of references to one level of a cache that miss</a:t>
            </a:r>
          </a:p>
          <a:p>
            <a:pPr marL="342900" lvl="1" indent="-342900">
              <a:buFont typeface="Arial"/>
              <a:buChar char="•"/>
            </a:pPr>
            <a:r>
              <a:rPr lang="en-US" dirty="0" smtClean="0"/>
              <a:t>Local Miss rate L2$ = L2$ Misses / L1$ Misses</a:t>
            </a:r>
          </a:p>
          <a:p>
            <a:r>
              <a:rPr lang="en-US" i="1" dirty="0" smtClean="0">
                <a:solidFill>
                  <a:srgbClr val="0000FF"/>
                </a:solidFill>
              </a:rPr>
              <a:t>Global miss rate </a:t>
            </a:r>
            <a:r>
              <a:rPr lang="en-US" dirty="0" smtClean="0"/>
              <a:t>– the fraction of references that miss in all levels of a multilevel cache</a:t>
            </a:r>
          </a:p>
          <a:p>
            <a:pPr marL="742950" lvl="2" indent="-342900"/>
            <a:r>
              <a:rPr lang="en-US" dirty="0" smtClean="0"/>
              <a:t>L2$ local miss rate &gt;&gt; than the global miss rate</a:t>
            </a:r>
          </a:p>
          <a:p>
            <a:pPr marL="342900" lvl="1" indent="-342900">
              <a:buFont typeface="Arial"/>
              <a:buChar char="•"/>
            </a:pPr>
            <a:r>
              <a:rPr lang="en-US" dirty="0" smtClean="0">
                <a:solidFill>
                  <a:srgbClr val="000000"/>
                </a:solidFill>
              </a:rPr>
              <a:t>Global Miss rate = L2$ Misses / Total Accesses</a:t>
            </a:r>
          </a:p>
          <a:p>
            <a:pPr marL="342900" lvl="1" indent="-342900">
              <a:buNone/>
            </a:pPr>
            <a:r>
              <a:rPr lang="en-US" dirty="0" smtClean="0">
                <a:solidFill>
                  <a:srgbClr val="000000"/>
                </a:solidFill>
              </a:rPr>
              <a:t>	= L2$ Misses / L1$ Misses </a:t>
            </a:r>
            <a:r>
              <a:rPr lang="en-US" dirty="0" err="1" smtClean="0">
                <a:solidFill>
                  <a:srgbClr val="000000"/>
                </a:solidFill>
              </a:rPr>
              <a:t>x</a:t>
            </a:r>
            <a:r>
              <a:rPr lang="en-US" dirty="0" smtClean="0">
                <a:solidFill>
                  <a:srgbClr val="000000"/>
                </a:solidFill>
              </a:rPr>
              <a:t> L1$ Misses / Total Accesses</a:t>
            </a:r>
          </a:p>
          <a:p>
            <a:pPr marL="342900" lvl="1" indent="-342900">
              <a:buNone/>
            </a:pPr>
            <a:r>
              <a:rPr lang="en-US" dirty="0" smtClean="0">
                <a:solidFill>
                  <a:srgbClr val="000000"/>
                </a:solidFill>
              </a:rPr>
              <a:t>	= Local Miss rate L2$ </a:t>
            </a:r>
            <a:r>
              <a:rPr lang="en-US" dirty="0" err="1" smtClean="0">
                <a:solidFill>
                  <a:srgbClr val="000000"/>
                </a:solidFill>
              </a:rPr>
              <a:t>x</a:t>
            </a:r>
            <a:r>
              <a:rPr lang="en-US" dirty="0" smtClean="0">
                <a:solidFill>
                  <a:srgbClr val="000000"/>
                </a:solidFill>
              </a:rPr>
              <a:t> Local Miss rate L1$</a:t>
            </a:r>
          </a:p>
          <a:p>
            <a:pPr marL="342900" lvl="1" indent="-342900">
              <a:buFont typeface="Arial"/>
              <a:buChar char="•"/>
            </a:pPr>
            <a:r>
              <a:rPr lang="en-US" dirty="0" smtClean="0">
                <a:solidFill>
                  <a:srgbClr val="000000"/>
                </a:solidFill>
              </a:rPr>
              <a:t>AMAT =  Time for a hit  +  Miss rate </a:t>
            </a:r>
            <a:r>
              <a:rPr lang="en-US" dirty="0" err="1" smtClean="0">
                <a:solidFill>
                  <a:srgbClr val="000000"/>
                </a:solidFill>
              </a:rPr>
              <a:t>x</a:t>
            </a:r>
            <a:r>
              <a:rPr lang="en-US" dirty="0" smtClean="0">
                <a:solidFill>
                  <a:srgbClr val="000000"/>
                </a:solidFill>
              </a:rPr>
              <a:t> Miss penalty</a:t>
            </a:r>
          </a:p>
          <a:p>
            <a:pPr marL="342900" lvl="1" indent="-342900">
              <a:buFont typeface="Arial"/>
              <a:buChar char="•"/>
            </a:pPr>
            <a:r>
              <a:rPr lang="en-US" dirty="0" smtClean="0">
                <a:solidFill>
                  <a:srgbClr val="000000"/>
                </a:solidFill>
              </a:rPr>
              <a:t>AMAT =  Time for a L1$ hit  + (local) Miss rateL1$ </a:t>
            </a:r>
            <a:r>
              <a:rPr lang="en-US" dirty="0" err="1" smtClean="0">
                <a:solidFill>
                  <a:srgbClr val="000000"/>
                </a:solidFill>
              </a:rPr>
              <a:t>x</a:t>
            </a:r>
            <a:r>
              <a:rPr lang="en-US" dirty="0" smtClean="0">
                <a:solidFill>
                  <a:srgbClr val="000000"/>
                </a:solidFill>
              </a:rPr>
              <a:t> </a:t>
            </a:r>
            <a:br>
              <a:rPr lang="en-US" dirty="0" smtClean="0">
                <a:solidFill>
                  <a:srgbClr val="000000"/>
                </a:solidFill>
              </a:rPr>
            </a:br>
            <a:r>
              <a:rPr lang="en-US" dirty="0" smtClean="0">
                <a:solidFill>
                  <a:srgbClr val="000000"/>
                </a:solidFill>
              </a:rPr>
              <a:t>(Time for a L2$ hit + (local) Miss rate L2$ </a:t>
            </a:r>
            <a:r>
              <a:rPr lang="en-US" dirty="0" err="1" smtClean="0">
                <a:solidFill>
                  <a:srgbClr val="000000"/>
                </a:solidFill>
              </a:rPr>
              <a:t>x</a:t>
            </a:r>
            <a:r>
              <a:rPr lang="en-US" dirty="0" smtClean="0">
                <a:solidFill>
                  <a:srgbClr val="000000"/>
                </a:solidFill>
              </a:rPr>
              <a:t> L2$ Miss penalty)</a:t>
            </a:r>
          </a:p>
          <a:p>
            <a:pPr marL="342900" lvl="1" indent="-342900">
              <a:buFont typeface="Arial"/>
              <a:buChar char="•"/>
            </a:pPr>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5986" name="Rectangle 2"/>
          <p:cNvSpPr>
            <a:spLocks noGrp="1" noChangeArrowheads="1"/>
          </p:cNvSpPr>
          <p:nvPr>
            <p:ph type="title"/>
          </p:nvPr>
        </p:nvSpPr>
        <p:spPr>
          <a:xfrm>
            <a:off x="467544" y="0"/>
            <a:ext cx="8229600" cy="1143000"/>
          </a:xfrm>
        </p:spPr>
        <p:txBody>
          <a:bodyPr>
            <a:normAutofit/>
          </a:bodyPr>
          <a:lstStyle/>
          <a:p>
            <a:pPr algn="l"/>
            <a:r>
              <a:rPr lang="en-US" sz="3200" dirty="0" smtClean="0"/>
              <a:t>Multilevel Cache Design Considerations</a:t>
            </a:r>
            <a:endParaRPr lang="en-US" sz="3200" dirty="0"/>
          </a:p>
        </p:txBody>
      </p:sp>
      <p:sp>
        <p:nvSpPr>
          <p:cNvPr id="1705987" name="Rectangle 3"/>
          <p:cNvSpPr>
            <a:spLocks noGrp="1" noChangeArrowheads="1"/>
          </p:cNvSpPr>
          <p:nvPr>
            <p:ph type="body" idx="1"/>
          </p:nvPr>
        </p:nvSpPr>
        <p:spPr>
          <a:xfrm>
            <a:off x="457199" y="1600200"/>
            <a:ext cx="8449733" cy="5003800"/>
          </a:xfrm>
        </p:spPr>
        <p:txBody>
          <a:bodyPr>
            <a:normAutofit fontScale="92500" lnSpcReduction="20000"/>
          </a:bodyPr>
          <a:lstStyle/>
          <a:p>
            <a:r>
              <a:rPr lang="en-US" dirty="0" smtClean="0"/>
              <a:t>Different design considerations for L1$ and L2$</a:t>
            </a:r>
          </a:p>
          <a:p>
            <a:pPr lvl="1"/>
            <a:r>
              <a:rPr lang="en-US" dirty="0" smtClean="0"/>
              <a:t>L1$ focuses on minimizing hit time for shorter clock cycle: Smaller $ with smaller block sizes</a:t>
            </a:r>
          </a:p>
          <a:p>
            <a:pPr lvl="1"/>
            <a:r>
              <a:rPr lang="en-US" dirty="0" smtClean="0"/>
              <a:t>L2$(s) focus on reducing miss rate to reduce penalty of long main memory access times: Larger $ with larger block sizes</a:t>
            </a:r>
          </a:p>
          <a:p>
            <a:r>
              <a:rPr lang="en-US" dirty="0" smtClean="0"/>
              <a:t>Miss penalty of L1$ is significantly reduced by presence of L2$, so can be smaller/faster but with higher miss rate</a:t>
            </a:r>
          </a:p>
          <a:p>
            <a:r>
              <a:rPr lang="en-US" dirty="0" smtClean="0"/>
              <a:t>For the L2$, hit time is less important than miss rate</a:t>
            </a:r>
          </a:p>
          <a:p>
            <a:pPr lvl="1"/>
            <a:r>
              <a:rPr lang="en-US" dirty="0" smtClean="0"/>
              <a:t>L2$ hit time determines L1$’s miss penalty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059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059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059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0598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0598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059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598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0690" name="Rectangle 2"/>
          <p:cNvSpPr>
            <a:spLocks noGrp="1" noChangeArrowheads="1"/>
          </p:cNvSpPr>
          <p:nvPr>
            <p:ph type="title"/>
          </p:nvPr>
        </p:nvSpPr>
        <p:spPr/>
        <p:txBody>
          <a:bodyPr>
            <a:normAutofit fontScale="90000"/>
          </a:bodyPr>
          <a:lstStyle/>
          <a:p>
            <a:r>
              <a:rPr lang="en-US" dirty="0" smtClean="0"/>
              <a:t>Improving Cache Performance</a:t>
            </a:r>
            <a:br>
              <a:rPr lang="en-US" dirty="0" smtClean="0"/>
            </a:br>
            <a:r>
              <a:rPr lang="en-US" dirty="0" smtClean="0"/>
              <a:t>(1 of 3)</a:t>
            </a:r>
            <a:endParaRPr lang="en-US" dirty="0"/>
          </a:p>
        </p:txBody>
      </p:sp>
      <p:sp>
        <p:nvSpPr>
          <p:cNvPr id="1650691" name="Rectangle 3"/>
          <p:cNvSpPr>
            <a:spLocks noGrp="1" noChangeArrowheads="1"/>
          </p:cNvSpPr>
          <p:nvPr>
            <p:ph type="body" idx="1"/>
          </p:nvPr>
        </p:nvSpPr>
        <p:spPr>
          <a:xfrm>
            <a:off x="457200" y="1600200"/>
            <a:ext cx="8686800" cy="5003800"/>
          </a:xfrm>
        </p:spPr>
        <p:txBody>
          <a:bodyPr>
            <a:normAutofit/>
          </a:bodyPr>
          <a:lstStyle/>
          <a:p>
            <a:pPr>
              <a:buNone/>
            </a:pPr>
            <a:r>
              <a:rPr lang="en-US" dirty="0" smtClean="0"/>
              <a:t>1. Reduce the time to hit in the cache</a:t>
            </a:r>
          </a:p>
          <a:p>
            <a:pPr lvl="1"/>
            <a:r>
              <a:rPr lang="en-US" dirty="0" smtClean="0"/>
              <a:t>Smaller cache</a:t>
            </a:r>
          </a:p>
          <a:p>
            <a:pPr lvl="1"/>
            <a:r>
              <a:rPr lang="en-US" dirty="0" smtClean="0"/>
              <a:t>1 word blocks (no multiplexor/selector to pick word)</a:t>
            </a:r>
          </a:p>
          <a:p>
            <a:pPr>
              <a:buNone/>
            </a:pPr>
            <a:r>
              <a:rPr lang="en-US" dirty="0" smtClean="0"/>
              <a:t>2. Reduce the miss rate</a:t>
            </a:r>
          </a:p>
          <a:p>
            <a:pPr lvl="1"/>
            <a:r>
              <a:rPr lang="en-US" dirty="0" smtClean="0"/>
              <a:t>Bigger cache</a:t>
            </a:r>
          </a:p>
          <a:p>
            <a:pPr lvl="1"/>
            <a:r>
              <a:rPr lang="en-US" dirty="0" smtClean="0"/>
              <a:t>Larger blocks (16 to 64 bytes typical)</a:t>
            </a:r>
          </a:p>
          <a:p>
            <a:pPr lvl="1"/>
            <a:r>
              <a:rPr lang="en-US" dirty="0" smtClean="0"/>
              <a:t>(Later in semester: More flexible placement  by increasing associativity)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506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06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06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06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06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06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506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069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0274" name="Rectangle 2"/>
          <p:cNvSpPr>
            <a:spLocks noChangeArrowheads="1"/>
          </p:cNvSpPr>
          <p:nvPr/>
        </p:nvSpPr>
        <p:spPr bwMode="auto">
          <a:xfrm>
            <a:off x="225425" y="312738"/>
            <a:ext cx="1027113" cy="477837"/>
          </a:xfrm>
          <a:prstGeom prst="rect">
            <a:avLst/>
          </a:prstGeom>
          <a:noFill/>
          <a:ln w="12700">
            <a:noFill/>
            <a:miter lim="800000"/>
            <a:headEnd/>
            <a:tailEnd/>
          </a:ln>
          <a:effectLst/>
        </p:spPr>
        <p:txBody>
          <a:bodyPr wrap="none" anchor="ctr"/>
          <a:lstStyle/>
          <a:p>
            <a:endParaRPr lang="en-US"/>
          </a:p>
        </p:txBody>
      </p:sp>
      <p:sp>
        <p:nvSpPr>
          <p:cNvPr id="1590276" name="Rectangle 4"/>
          <p:cNvSpPr>
            <a:spLocks noGrp="1" noChangeArrowheads="1"/>
          </p:cNvSpPr>
          <p:nvPr>
            <p:ph type="title"/>
          </p:nvPr>
        </p:nvSpPr>
        <p:spPr/>
        <p:txBody>
          <a:bodyPr>
            <a:normAutofit/>
          </a:bodyPr>
          <a:lstStyle/>
          <a:p>
            <a:pPr algn="l"/>
            <a:r>
              <a:rPr lang="en-US" sz="3200" dirty="0" smtClean="0"/>
              <a:t>Cache Basics: Direct Mapped</a:t>
            </a:r>
            <a:endParaRPr lang="en-US" sz="3200" dirty="0"/>
          </a:p>
        </p:txBody>
      </p:sp>
      <p:sp>
        <p:nvSpPr>
          <p:cNvPr id="1590275" name="Rectangle 3"/>
          <p:cNvSpPr>
            <a:spLocks noGrp="1" noChangeArrowheads="1"/>
          </p:cNvSpPr>
          <p:nvPr>
            <p:ph type="body" idx="1"/>
          </p:nvPr>
        </p:nvSpPr>
        <p:spPr/>
        <p:txBody>
          <a:bodyPr>
            <a:normAutofit fontScale="92500" lnSpcReduction="20000"/>
          </a:bodyPr>
          <a:lstStyle/>
          <a:p>
            <a:r>
              <a:rPr lang="en-US" dirty="0" smtClean="0"/>
              <a:t>Direct mapped</a:t>
            </a:r>
          </a:p>
          <a:p>
            <a:pPr lvl="1"/>
            <a:r>
              <a:rPr lang="en-US" dirty="0" smtClean="0"/>
              <a:t>Each memory </a:t>
            </a:r>
            <a:r>
              <a:rPr lang="en-US" i="1" dirty="0" smtClean="0">
                <a:solidFill>
                  <a:srgbClr val="0000FF"/>
                </a:solidFill>
              </a:rPr>
              <a:t>block </a:t>
            </a:r>
            <a:r>
              <a:rPr lang="en-US" dirty="0" smtClean="0"/>
              <a:t>is mapped to exactly one block in the cache</a:t>
            </a:r>
          </a:p>
          <a:p>
            <a:pPr lvl="2"/>
            <a:r>
              <a:rPr lang="en-US" dirty="0" smtClean="0"/>
              <a:t>Many lower level blocks share a given cache block</a:t>
            </a:r>
          </a:p>
          <a:p>
            <a:pPr lvl="2"/>
            <a:r>
              <a:rPr lang="en-US" dirty="0" smtClean="0"/>
              <a:t>Block is also called a </a:t>
            </a:r>
            <a:r>
              <a:rPr lang="en-US" b="1" i="1" dirty="0" smtClean="0">
                <a:solidFill>
                  <a:srgbClr val="0000FF"/>
                </a:solidFill>
              </a:rPr>
              <a:t>line</a:t>
            </a:r>
          </a:p>
          <a:p>
            <a:pPr lvl="1"/>
            <a:r>
              <a:rPr lang="en-US" dirty="0" smtClean="0"/>
              <a:t>Address mapping:</a:t>
            </a:r>
          </a:p>
          <a:p>
            <a:pPr lvl="2"/>
            <a:r>
              <a:rPr lang="en-US" dirty="0" smtClean="0"/>
              <a:t>(</a:t>
            </a:r>
            <a:r>
              <a:rPr lang="en-US" i="1" dirty="0" smtClean="0"/>
              <a:t>block </a:t>
            </a:r>
            <a:r>
              <a:rPr lang="en-US" dirty="0" smtClean="0"/>
              <a:t>address) modulo (# of </a:t>
            </a:r>
            <a:r>
              <a:rPr lang="en-US" i="1" dirty="0" smtClean="0"/>
              <a:t>blocks </a:t>
            </a:r>
            <a:r>
              <a:rPr lang="en-US" dirty="0" smtClean="0"/>
              <a:t>in the cache)</a:t>
            </a:r>
          </a:p>
          <a:p>
            <a:pPr lvl="2"/>
            <a:r>
              <a:rPr lang="en-US" i="1" dirty="0" smtClean="0"/>
              <a:t>Tag </a:t>
            </a:r>
            <a:r>
              <a:rPr lang="en-US" dirty="0" smtClean="0"/>
              <a:t>associated with each cache </a:t>
            </a:r>
            <a:r>
              <a:rPr lang="en-US" i="1" dirty="0" smtClean="0"/>
              <a:t>block </a:t>
            </a:r>
            <a:r>
              <a:rPr lang="en-US" dirty="0" smtClean="0"/>
              <a:t>containing the address information (the upper portion of the address) required to identify the </a:t>
            </a:r>
            <a:r>
              <a:rPr lang="en-US" i="1" dirty="0" smtClean="0"/>
              <a:t>block </a:t>
            </a:r>
            <a:r>
              <a:rPr lang="en-US" dirty="0" smtClean="0"/>
              <a:t>(to answer Q1)</a:t>
            </a:r>
          </a:p>
          <a:p>
            <a:pPr lvl="1"/>
            <a:r>
              <a:rPr lang="en-US" dirty="0" smtClean="0"/>
              <a:t>(Later in semester we’ll cover alternatives to direct mapped)</a:t>
            </a: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1714" name="Rectangle 2"/>
          <p:cNvSpPr>
            <a:spLocks noGrp="1" noChangeArrowheads="1"/>
          </p:cNvSpPr>
          <p:nvPr>
            <p:ph type="title"/>
          </p:nvPr>
        </p:nvSpPr>
        <p:spPr/>
        <p:txBody>
          <a:bodyPr>
            <a:normAutofit fontScale="90000"/>
          </a:bodyPr>
          <a:lstStyle/>
          <a:p>
            <a:r>
              <a:rPr lang="en-US" dirty="0" smtClean="0"/>
              <a:t>Improving Cache Performance</a:t>
            </a:r>
            <a:br>
              <a:rPr lang="en-US" dirty="0" smtClean="0"/>
            </a:br>
            <a:r>
              <a:rPr lang="en-US" dirty="0" smtClean="0"/>
              <a:t>(2 of 3)</a:t>
            </a:r>
            <a:endParaRPr lang="en-US" dirty="0"/>
          </a:p>
        </p:txBody>
      </p:sp>
      <p:sp>
        <p:nvSpPr>
          <p:cNvPr id="1651715" name="Rectangle 3"/>
          <p:cNvSpPr>
            <a:spLocks noGrp="1" noChangeArrowheads="1"/>
          </p:cNvSpPr>
          <p:nvPr>
            <p:ph type="body" idx="1"/>
          </p:nvPr>
        </p:nvSpPr>
        <p:spPr/>
        <p:txBody>
          <a:bodyPr>
            <a:normAutofit lnSpcReduction="10000"/>
          </a:bodyPr>
          <a:lstStyle/>
          <a:p>
            <a:pPr>
              <a:buNone/>
            </a:pPr>
            <a:r>
              <a:rPr lang="en-US" dirty="0" smtClean="0"/>
              <a:t>3. Reduce the miss penalty</a:t>
            </a:r>
          </a:p>
          <a:p>
            <a:pPr lvl="1"/>
            <a:r>
              <a:rPr lang="en-US" dirty="0" smtClean="0"/>
              <a:t>Smaller blocks</a:t>
            </a:r>
          </a:p>
          <a:p>
            <a:pPr lvl="1"/>
            <a:r>
              <a:rPr lang="en-US" dirty="0" smtClean="0"/>
              <a:t>Use multiple cache levels </a:t>
            </a:r>
          </a:p>
          <a:p>
            <a:pPr lvl="2"/>
            <a:r>
              <a:rPr lang="en-US" dirty="0" smtClean="0"/>
              <a:t>L2 cache not tied to processor clock rate</a:t>
            </a:r>
          </a:p>
          <a:p>
            <a:pPr lvl="1"/>
            <a:r>
              <a:rPr lang="en-US" dirty="0" smtClean="0"/>
              <a:t>Use a write buffer to hold dirty blocks being replaced so don’t have to wait for the write to complete before reading </a:t>
            </a:r>
          </a:p>
          <a:p>
            <a:pPr lvl="1"/>
            <a:r>
              <a:rPr lang="en-US" dirty="0" smtClean="0"/>
              <a:t>Check write buffer on read miss – may get lucky </a:t>
            </a:r>
          </a:p>
          <a:p>
            <a:pPr lvl="1"/>
            <a:r>
              <a:rPr lang="en-US" dirty="0" smtClean="0"/>
              <a:t>Faster backing store/improved memory bandwidth</a:t>
            </a:r>
          </a:p>
          <a:p>
            <a:endParaRPr 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4786" name="Rectangle 2"/>
          <p:cNvSpPr>
            <a:spLocks noGrp="1" noChangeArrowheads="1"/>
          </p:cNvSpPr>
          <p:nvPr>
            <p:ph type="title"/>
          </p:nvPr>
        </p:nvSpPr>
        <p:spPr>
          <a:noFill/>
          <a:ln/>
        </p:spPr>
        <p:txBody>
          <a:bodyPr wrap="none">
            <a:normAutofit fontScale="90000"/>
          </a:bodyPr>
          <a:lstStyle/>
          <a:p>
            <a:r>
              <a:rPr lang="en-US" dirty="0" smtClean="0"/>
              <a:t>The </a:t>
            </a:r>
            <a:r>
              <a:rPr lang="en-US" dirty="0"/>
              <a:t>Cache Design </a:t>
            </a:r>
            <a:r>
              <a:rPr lang="en-US" dirty="0" smtClean="0"/>
              <a:t>Space</a:t>
            </a:r>
            <a:br>
              <a:rPr lang="en-US" dirty="0" smtClean="0"/>
            </a:br>
            <a:r>
              <a:rPr lang="en-US" dirty="0" smtClean="0"/>
              <a:t>(3 of 3)</a:t>
            </a:r>
            <a:endParaRPr lang="en-US" dirty="0"/>
          </a:p>
        </p:txBody>
      </p:sp>
      <p:sp>
        <p:nvSpPr>
          <p:cNvPr id="1654787" name="Rectangle 3"/>
          <p:cNvSpPr>
            <a:spLocks noGrp="1" noChangeArrowheads="1"/>
          </p:cNvSpPr>
          <p:nvPr>
            <p:ph type="body" idx="4294967295"/>
          </p:nvPr>
        </p:nvSpPr>
        <p:spPr>
          <a:xfrm>
            <a:off x="338667" y="1515530"/>
            <a:ext cx="5410200" cy="5254625"/>
          </a:xfrm>
          <a:noFill/>
          <a:ln/>
        </p:spPr>
        <p:txBody>
          <a:bodyPr>
            <a:normAutofit fontScale="85000" lnSpcReduction="20000"/>
          </a:bodyPr>
          <a:lstStyle/>
          <a:p>
            <a:r>
              <a:rPr lang="en-US" dirty="0"/>
              <a:t>Several interacting dimensions</a:t>
            </a:r>
            <a:endParaRPr lang="en-US" dirty="0" smtClean="0"/>
          </a:p>
          <a:p>
            <a:pPr lvl="1"/>
            <a:r>
              <a:rPr lang="en-US" dirty="0"/>
              <a:t>C</a:t>
            </a:r>
            <a:r>
              <a:rPr lang="en-US" dirty="0" smtClean="0"/>
              <a:t>ache </a:t>
            </a:r>
            <a:r>
              <a:rPr lang="en-US" dirty="0"/>
              <a:t>size</a:t>
            </a:r>
            <a:endParaRPr lang="en-US" dirty="0" smtClean="0"/>
          </a:p>
          <a:p>
            <a:pPr lvl="1"/>
            <a:r>
              <a:rPr lang="en-US" dirty="0"/>
              <a:t>B</a:t>
            </a:r>
            <a:r>
              <a:rPr lang="en-US" dirty="0" smtClean="0"/>
              <a:t>lock </a:t>
            </a:r>
            <a:r>
              <a:rPr lang="en-US" dirty="0"/>
              <a:t>size</a:t>
            </a:r>
            <a:endParaRPr lang="en-US" dirty="0" smtClean="0"/>
          </a:p>
          <a:p>
            <a:pPr lvl="1"/>
            <a:r>
              <a:rPr lang="en-US" dirty="0" smtClean="0"/>
              <a:t>Write-through vs. write-back</a:t>
            </a:r>
          </a:p>
          <a:p>
            <a:pPr lvl="1"/>
            <a:r>
              <a:rPr lang="en-US" dirty="0" smtClean="0"/>
              <a:t>Write allocation</a:t>
            </a:r>
          </a:p>
          <a:p>
            <a:pPr lvl="1"/>
            <a:r>
              <a:rPr lang="en-US" dirty="0" err="1" smtClean="0"/>
              <a:t>Associativity</a:t>
            </a:r>
            <a:endParaRPr lang="en-US" dirty="0" smtClean="0"/>
          </a:p>
          <a:p>
            <a:pPr lvl="1"/>
            <a:r>
              <a:rPr lang="en-US" dirty="0" smtClean="0"/>
              <a:t>Replacement policy</a:t>
            </a:r>
          </a:p>
          <a:p>
            <a:r>
              <a:rPr lang="en-US" dirty="0" smtClean="0"/>
              <a:t>Optimal </a:t>
            </a:r>
            <a:r>
              <a:rPr lang="en-US" dirty="0"/>
              <a:t>choice is a compromise</a:t>
            </a:r>
            <a:endParaRPr lang="en-US" dirty="0" smtClean="0"/>
          </a:p>
          <a:p>
            <a:pPr lvl="1"/>
            <a:r>
              <a:rPr lang="en-US" dirty="0"/>
              <a:t>D</a:t>
            </a:r>
            <a:r>
              <a:rPr lang="en-US" dirty="0" smtClean="0"/>
              <a:t>epends </a:t>
            </a:r>
            <a:r>
              <a:rPr lang="en-US" dirty="0"/>
              <a:t>on access characteristics</a:t>
            </a:r>
            <a:endParaRPr lang="en-US" dirty="0" smtClean="0"/>
          </a:p>
          <a:p>
            <a:pPr lvl="2"/>
            <a:r>
              <a:rPr lang="en-US" dirty="0"/>
              <a:t>W</a:t>
            </a:r>
            <a:r>
              <a:rPr lang="en-US" dirty="0" smtClean="0"/>
              <a:t>orkload</a:t>
            </a:r>
          </a:p>
          <a:p>
            <a:pPr lvl="2"/>
            <a:r>
              <a:rPr lang="en-US" dirty="0"/>
              <a:t>U</a:t>
            </a:r>
            <a:r>
              <a:rPr lang="en-US" dirty="0" smtClean="0"/>
              <a:t>se </a:t>
            </a:r>
            <a:r>
              <a:rPr lang="en-US" dirty="0"/>
              <a:t>(I-cache, D-</a:t>
            </a:r>
            <a:r>
              <a:rPr lang="en-US" dirty="0" smtClean="0"/>
              <a:t>cache)</a:t>
            </a:r>
          </a:p>
          <a:p>
            <a:pPr lvl="1"/>
            <a:r>
              <a:rPr lang="en-US" dirty="0"/>
              <a:t>D</a:t>
            </a:r>
            <a:r>
              <a:rPr lang="en-US" dirty="0" smtClean="0"/>
              <a:t>epends </a:t>
            </a:r>
            <a:r>
              <a:rPr lang="en-US" dirty="0"/>
              <a:t>on technology / cost</a:t>
            </a:r>
          </a:p>
          <a:p>
            <a:r>
              <a:rPr lang="en-US" dirty="0"/>
              <a:t>Simplicity often wins</a:t>
            </a:r>
          </a:p>
        </p:txBody>
      </p:sp>
      <p:sp>
        <p:nvSpPr>
          <p:cNvPr id="1654788" name="Line 4"/>
          <p:cNvSpPr>
            <a:spLocks noChangeShapeType="1"/>
          </p:cNvSpPr>
          <p:nvPr/>
        </p:nvSpPr>
        <p:spPr bwMode="auto">
          <a:xfrm flipV="1">
            <a:off x="6477000" y="1813976"/>
            <a:ext cx="0" cy="13081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654789" name="Line 5"/>
          <p:cNvSpPr>
            <a:spLocks noChangeShapeType="1"/>
          </p:cNvSpPr>
          <p:nvPr/>
        </p:nvSpPr>
        <p:spPr bwMode="auto">
          <a:xfrm flipV="1">
            <a:off x="6483350" y="2575976"/>
            <a:ext cx="1282700" cy="5461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654790" name="Line 6"/>
          <p:cNvSpPr>
            <a:spLocks noChangeShapeType="1"/>
          </p:cNvSpPr>
          <p:nvPr/>
        </p:nvSpPr>
        <p:spPr bwMode="auto">
          <a:xfrm>
            <a:off x="6483350" y="3122076"/>
            <a:ext cx="749300" cy="5207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654791" name="Rectangle 7"/>
          <p:cNvSpPr>
            <a:spLocks noChangeArrowheads="1"/>
          </p:cNvSpPr>
          <p:nvPr/>
        </p:nvSpPr>
        <p:spPr bwMode="auto">
          <a:xfrm>
            <a:off x="7300913" y="2201326"/>
            <a:ext cx="1382391" cy="335989"/>
          </a:xfrm>
          <a:prstGeom prst="rect">
            <a:avLst/>
          </a:prstGeom>
          <a:noFill/>
          <a:ln w="12700">
            <a:noFill/>
            <a:miter lim="800000"/>
            <a:headEnd/>
            <a:tailEnd/>
          </a:ln>
          <a:effectLst/>
        </p:spPr>
        <p:txBody>
          <a:bodyPr wrap="none" lIns="90488" tIns="44450" rIns="90488" bIns="44450">
            <a:spAutoFit/>
          </a:bodyPr>
          <a:lstStyle/>
          <a:p>
            <a:r>
              <a:rPr lang="en-US" sz="1600" b="1" dirty="0" smtClean="0">
                <a:solidFill>
                  <a:schemeClr val="tx1"/>
                </a:solidFill>
              </a:rPr>
              <a:t>(Associativity)</a:t>
            </a:r>
            <a:endParaRPr lang="en-US" sz="1600" b="1" dirty="0">
              <a:solidFill>
                <a:schemeClr val="tx1"/>
              </a:solidFill>
            </a:endParaRPr>
          </a:p>
        </p:txBody>
      </p:sp>
      <p:sp>
        <p:nvSpPr>
          <p:cNvPr id="1654792" name="Rectangle 8"/>
          <p:cNvSpPr>
            <a:spLocks noChangeArrowheads="1"/>
          </p:cNvSpPr>
          <p:nvPr/>
        </p:nvSpPr>
        <p:spPr bwMode="auto">
          <a:xfrm>
            <a:off x="6005513" y="1439326"/>
            <a:ext cx="1252537"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Cache Size</a:t>
            </a:r>
          </a:p>
        </p:txBody>
      </p:sp>
      <p:sp>
        <p:nvSpPr>
          <p:cNvPr id="1654793" name="Rectangle 9"/>
          <p:cNvSpPr>
            <a:spLocks noChangeArrowheads="1"/>
          </p:cNvSpPr>
          <p:nvPr/>
        </p:nvSpPr>
        <p:spPr bwMode="auto">
          <a:xfrm>
            <a:off x="6919913" y="3649126"/>
            <a:ext cx="11969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Block Size</a:t>
            </a:r>
          </a:p>
        </p:txBody>
      </p:sp>
      <p:sp>
        <p:nvSpPr>
          <p:cNvPr id="1654794" name="Line 10"/>
          <p:cNvSpPr>
            <a:spLocks noChangeShapeType="1"/>
          </p:cNvSpPr>
          <p:nvPr/>
        </p:nvSpPr>
        <p:spPr bwMode="auto">
          <a:xfrm flipV="1">
            <a:off x="6336239" y="4647138"/>
            <a:ext cx="0" cy="1155700"/>
          </a:xfrm>
          <a:prstGeom prst="line">
            <a:avLst/>
          </a:prstGeom>
          <a:noFill/>
          <a:ln w="12700">
            <a:solidFill>
              <a:schemeClr val="tx1"/>
            </a:solidFill>
            <a:round/>
            <a:headEnd/>
            <a:tailEnd/>
          </a:ln>
          <a:effectLst/>
        </p:spPr>
        <p:txBody>
          <a:bodyPr wrap="none" anchor="ctr"/>
          <a:lstStyle/>
          <a:p>
            <a:endParaRPr lang="en-US"/>
          </a:p>
        </p:txBody>
      </p:sp>
      <p:sp>
        <p:nvSpPr>
          <p:cNvPr id="1654795" name="Rectangle 11"/>
          <p:cNvSpPr>
            <a:spLocks noChangeArrowheads="1"/>
          </p:cNvSpPr>
          <p:nvPr/>
        </p:nvSpPr>
        <p:spPr bwMode="auto">
          <a:xfrm>
            <a:off x="5788552" y="4653488"/>
            <a:ext cx="563562"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Bad</a:t>
            </a:r>
          </a:p>
        </p:txBody>
      </p:sp>
      <p:sp>
        <p:nvSpPr>
          <p:cNvPr id="1654796" name="Rectangle 12"/>
          <p:cNvSpPr>
            <a:spLocks noChangeArrowheads="1"/>
          </p:cNvSpPr>
          <p:nvPr/>
        </p:nvSpPr>
        <p:spPr bwMode="auto">
          <a:xfrm>
            <a:off x="5636152" y="5491688"/>
            <a:ext cx="711200"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Good</a:t>
            </a:r>
          </a:p>
        </p:txBody>
      </p:sp>
      <p:sp>
        <p:nvSpPr>
          <p:cNvPr id="1654797" name="Line 13"/>
          <p:cNvSpPr>
            <a:spLocks noChangeShapeType="1"/>
          </p:cNvSpPr>
          <p:nvPr/>
        </p:nvSpPr>
        <p:spPr bwMode="auto">
          <a:xfrm>
            <a:off x="6342589" y="5796488"/>
            <a:ext cx="1816100" cy="0"/>
          </a:xfrm>
          <a:prstGeom prst="line">
            <a:avLst/>
          </a:prstGeom>
          <a:noFill/>
          <a:ln w="12700">
            <a:solidFill>
              <a:schemeClr val="tx1"/>
            </a:solidFill>
            <a:round/>
            <a:headEnd/>
            <a:tailEnd/>
          </a:ln>
          <a:effectLst/>
        </p:spPr>
        <p:txBody>
          <a:bodyPr wrap="none" anchor="ctr"/>
          <a:lstStyle/>
          <a:p>
            <a:endParaRPr lang="en-US"/>
          </a:p>
        </p:txBody>
      </p:sp>
      <p:sp>
        <p:nvSpPr>
          <p:cNvPr id="1654798" name="Rectangle 14"/>
          <p:cNvSpPr>
            <a:spLocks noChangeArrowheads="1"/>
          </p:cNvSpPr>
          <p:nvPr/>
        </p:nvSpPr>
        <p:spPr bwMode="auto">
          <a:xfrm>
            <a:off x="6321952" y="5872688"/>
            <a:ext cx="642937"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Less</a:t>
            </a:r>
          </a:p>
        </p:txBody>
      </p:sp>
      <p:sp>
        <p:nvSpPr>
          <p:cNvPr id="1654799" name="Rectangle 15"/>
          <p:cNvSpPr>
            <a:spLocks noChangeArrowheads="1"/>
          </p:cNvSpPr>
          <p:nvPr/>
        </p:nvSpPr>
        <p:spPr bwMode="auto">
          <a:xfrm>
            <a:off x="7922152" y="5872688"/>
            <a:ext cx="666750"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More</a:t>
            </a:r>
          </a:p>
        </p:txBody>
      </p:sp>
      <p:sp>
        <p:nvSpPr>
          <p:cNvPr id="1654800" name="Arc 16"/>
          <p:cNvSpPr>
            <a:spLocks/>
          </p:cNvSpPr>
          <p:nvPr/>
        </p:nvSpPr>
        <p:spPr bwMode="auto">
          <a:xfrm>
            <a:off x="6496577" y="4729688"/>
            <a:ext cx="1593850" cy="98425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a:effectLst/>
        </p:spPr>
        <p:txBody>
          <a:bodyPr wrap="none" anchor="ctr"/>
          <a:lstStyle/>
          <a:p>
            <a:endParaRPr lang="en-US"/>
          </a:p>
        </p:txBody>
      </p:sp>
      <p:sp>
        <p:nvSpPr>
          <p:cNvPr id="1654801" name="Arc 17"/>
          <p:cNvSpPr>
            <a:spLocks/>
          </p:cNvSpPr>
          <p:nvPr/>
        </p:nvSpPr>
        <p:spPr bwMode="auto">
          <a:xfrm>
            <a:off x="6641039" y="4805888"/>
            <a:ext cx="1365250" cy="9080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a:ln>
          <a:effectLst/>
        </p:spPr>
        <p:txBody>
          <a:bodyPr wrap="none" anchor="ctr"/>
          <a:lstStyle/>
          <a:p>
            <a:endParaRPr lang="en-US"/>
          </a:p>
        </p:txBody>
      </p:sp>
      <p:sp>
        <p:nvSpPr>
          <p:cNvPr id="1654802" name="Rectangle 18"/>
          <p:cNvSpPr>
            <a:spLocks noChangeArrowheads="1"/>
          </p:cNvSpPr>
          <p:nvPr/>
        </p:nvSpPr>
        <p:spPr bwMode="auto">
          <a:xfrm>
            <a:off x="6321952" y="5439301"/>
            <a:ext cx="900112" cy="301625"/>
          </a:xfrm>
          <a:prstGeom prst="rect">
            <a:avLst/>
          </a:prstGeom>
          <a:noFill/>
          <a:ln w="12700">
            <a:noFill/>
            <a:miter lim="800000"/>
            <a:headEnd/>
            <a:tailEnd/>
          </a:ln>
          <a:effectLst/>
        </p:spPr>
        <p:txBody>
          <a:bodyPr wrap="none" lIns="90488" tIns="44450" rIns="90488" bIns="44450">
            <a:spAutoFit/>
          </a:bodyPr>
          <a:lstStyle/>
          <a:p>
            <a:r>
              <a:rPr lang="en-US" sz="1400" b="1">
                <a:solidFill>
                  <a:schemeClr val="tx1"/>
                </a:solidFill>
              </a:rPr>
              <a:t>Factor A</a:t>
            </a:r>
          </a:p>
        </p:txBody>
      </p:sp>
      <p:sp>
        <p:nvSpPr>
          <p:cNvPr id="1654803" name="Rectangle 19"/>
          <p:cNvSpPr>
            <a:spLocks noChangeArrowheads="1"/>
          </p:cNvSpPr>
          <p:nvPr/>
        </p:nvSpPr>
        <p:spPr bwMode="auto">
          <a:xfrm>
            <a:off x="7769752" y="5439301"/>
            <a:ext cx="900112" cy="301625"/>
          </a:xfrm>
          <a:prstGeom prst="rect">
            <a:avLst/>
          </a:prstGeom>
          <a:noFill/>
          <a:ln w="12700">
            <a:noFill/>
            <a:miter lim="800000"/>
            <a:headEnd/>
            <a:tailEnd/>
          </a:ln>
          <a:effectLst/>
        </p:spPr>
        <p:txBody>
          <a:bodyPr wrap="none" lIns="90488" tIns="44450" rIns="90488" bIns="44450">
            <a:spAutoFit/>
          </a:bodyPr>
          <a:lstStyle/>
          <a:p>
            <a:r>
              <a:rPr lang="en-US" sz="1400" b="1">
                <a:solidFill>
                  <a:schemeClr val="tx1"/>
                </a:solidFill>
              </a:rPr>
              <a:t>Factor B</a:t>
            </a:r>
          </a:p>
        </p:txBody>
      </p:sp>
      <p:grpSp>
        <p:nvGrpSpPr>
          <p:cNvPr id="2" name="Group 20"/>
          <p:cNvGrpSpPr>
            <a:grpSpLocks/>
          </p:cNvGrpSpPr>
          <p:nvPr/>
        </p:nvGrpSpPr>
        <p:grpSpPr bwMode="auto">
          <a:xfrm>
            <a:off x="6579127" y="4653488"/>
            <a:ext cx="1420812" cy="749300"/>
            <a:chOff x="3945" y="2736"/>
            <a:chExt cx="895" cy="472"/>
          </a:xfrm>
        </p:grpSpPr>
        <p:sp>
          <p:nvSpPr>
            <p:cNvPr id="1654805" name="Arc 21"/>
            <p:cNvSpPr>
              <a:spLocks/>
            </p:cNvSpPr>
            <p:nvPr/>
          </p:nvSpPr>
          <p:spPr bwMode="auto">
            <a:xfrm>
              <a:off x="3945" y="2736"/>
              <a:ext cx="448" cy="47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accent1"/>
              </a:solidFill>
              <a:round/>
              <a:headEnd/>
              <a:tailEnd/>
            </a:ln>
            <a:effectLst/>
          </p:spPr>
          <p:txBody>
            <a:bodyPr wrap="none" anchor="ctr"/>
            <a:lstStyle/>
            <a:p>
              <a:endParaRPr lang="en-US"/>
            </a:p>
          </p:txBody>
        </p:sp>
        <p:sp>
          <p:nvSpPr>
            <p:cNvPr id="1654806" name="Arc 22"/>
            <p:cNvSpPr>
              <a:spLocks/>
            </p:cNvSpPr>
            <p:nvPr/>
          </p:nvSpPr>
          <p:spPr bwMode="auto">
            <a:xfrm>
              <a:off x="4392" y="2736"/>
              <a:ext cx="448" cy="47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accent1"/>
              </a:solidFill>
              <a:round/>
              <a:headEnd/>
              <a:tailEnd/>
            </a:ln>
            <a:effec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1058" name="Rectangle 2"/>
          <p:cNvSpPr>
            <a:spLocks noChangeArrowheads="1"/>
          </p:cNvSpPr>
          <p:nvPr/>
        </p:nvSpPr>
        <p:spPr bwMode="auto">
          <a:xfrm>
            <a:off x="225425" y="312738"/>
            <a:ext cx="2505075" cy="477837"/>
          </a:xfrm>
          <a:prstGeom prst="rect">
            <a:avLst/>
          </a:prstGeom>
          <a:noFill/>
          <a:ln w="12700">
            <a:noFill/>
            <a:miter lim="800000"/>
            <a:headEnd/>
            <a:tailEnd/>
          </a:ln>
          <a:effectLst/>
        </p:spPr>
        <p:txBody>
          <a:bodyPr wrap="none" anchor="ctr"/>
          <a:lstStyle/>
          <a:p>
            <a:endParaRPr lang="en-US"/>
          </a:p>
        </p:txBody>
      </p:sp>
      <p:sp>
        <p:nvSpPr>
          <p:cNvPr id="1581059" name="Rectangle 3"/>
          <p:cNvSpPr>
            <a:spLocks noGrp="1" noChangeArrowheads="1"/>
          </p:cNvSpPr>
          <p:nvPr>
            <p:ph type="title"/>
          </p:nvPr>
        </p:nvSpPr>
        <p:spPr>
          <a:noFill/>
          <a:ln/>
        </p:spPr>
        <p:txBody>
          <a:bodyPr lIns="90488" tIns="44450" rIns="90488" bIns="44450" anchor="ctr">
            <a:normAutofit fontScale="90000"/>
          </a:bodyPr>
          <a:lstStyle/>
          <a:p>
            <a:r>
              <a:rPr lang="en-US" dirty="0"/>
              <a:t>One Word Wide </a:t>
            </a:r>
            <a:r>
              <a:rPr lang="en-US" dirty="0" smtClean="0"/>
              <a:t>Bus, One Word Blocks</a:t>
            </a:r>
            <a:endParaRPr lang="en-US" dirty="0"/>
          </a:p>
        </p:txBody>
      </p:sp>
      <p:sp>
        <p:nvSpPr>
          <p:cNvPr id="1581077" name="Rectangle 21"/>
          <p:cNvSpPr>
            <a:spLocks noGrp="1" noChangeArrowheads="1"/>
          </p:cNvSpPr>
          <p:nvPr>
            <p:ph type="body" idx="4294967295"/>
          </p:nvPr>
        </p:nvSpPr>
        <p:spPr>
          <a:xfrm>
            <a:off x="2878667" y="1506538"/>
            <a:ext cx="6265333" cy="5187950"/>
          </a:xfrm>
        </p:spPr>
        <p:txBody>
          <a:bodyPr>
            <a:normAutofit fontScale="85000" lnSpcReduction="10000"/>
          </a:bodyPr>
          <a:lstStyle/>
          <a:p>
            <a:r>
              <a:rPr lang="en-US" dirty="0"/>
              <a:t>If</a:t>
            </a:r>
            <a:r>
              <a:rPr lang="en-US" dirty="0" smtClean="0"/>
              <a:t> block </a:t>
            </a:r>
            <a:r>
              <a:rPr lang="en-US" dirty="0"/>
              <a:t>size is one word, then for a memory access due to a cache miss, the pipeline will have to </a:t>
            </a:r>
            <a:r>
              <a:rPr lang="en-US" i="1" dirty="0"/>
              <a:t>stall </a:t>
            </a:r>
            <a:r>
              <a:rPr lang="en-US" dirty="0" smtClean="0"/>
              <a:t>for the </a:t>
            </a:r>
            <a:r>
              <a:rPr lang="en-US" dirty="0"/>
              <a:t>number of cycles required to return one data word from memory</a:t>
            </a:r>
          </a:p>
          <a:p>
            <a:pPr lvl="1">
              <a:buFont typeface="Monotype Sorts" pitchFamily="2" charset="2"/>
              <a:buNone/>
            </a:pPr>
            <a:r>
              <a:rPr lang="en-US" dirty="0"/>
              <a:t>       </a:t>
            </a:r>
            <a:r>
              <a:rPr lang="en-US" dirty="0" smtClean="0"/>
              <a:t>memory bus clock cycle </a:t>
            </a:r>
            <a:r>
              <a:rPr lang="en-US" dirty="0"/>
              <a:t>to send address</a:t>
            </a:r>
          </a:p>
          <a:p>
            <a:pPr lvl="1">
              <a:buFont typeface="Monotype Sorts" pitchFamily="2" charset="2"/>
              <a:buNone/>
            </a:pPr>
            <a:r>
              <a:rPr lang="en-US" dirty="0"/>
              <a:t>       </a:t>
            </a:r>
            <a:r>
              <a:rPr lang="en-US" dirty="0" smtClean="0"/>
              <a:t>memory bus clock cycles </a:t>
            </a:r>
            <a:r>
              <a:rPr lang="en-US" dirty="0"/>
              <a:t>to read DRAM</a:t>
            </a:r>
          </a:p>
          <a:p>
            <a:pPr lvl="1">
              <a:buFont typeface="Monotype Sorts" pitchFamily="2" charset="2"/>
              <a:buNone/>
            </a:pPr>
            <a:r>
              <a:rPr lang="en-US" dirty="0"/>
              <a:t>       </a:t>
            </a:r>
            <a:r>
              <a:rPr lang="en-US" dirty="0" smtClean="0"/>
              <a:t>memory bus clock cycle </a:t>
            </a:r>
            <a:r>
              <a:rPr lang="en-US" dirty="0"/>
              <a:t>to return data</a:t>
            </a:r>
          </a:p>
          <a:p>
            <a:pPr lvl="1">
              <a:buFont typeface="Monotype Sorts" pitchFamily="2" charset="2"/>
              <a:buNone/>
            </a:pPr>
            <a:r>
              <a:rPr lang="en-US" dirty="0"/>
              <a:t>       total clock cycles miss </a:t>
            </a:r>
            <a:r>
              <a:rPr lang="en-US" dirty="0" smtClean="0"/>
              <a:t>penalty</a:t>
            </a:r>
          </a:p>
          <a:p>
            <a:r>
              <a:rPr lang="en-US" dirty="0"/>
              <a:t>Number of bytes transferred per clock cycle (bandwidth) for a single miss is</a:t>
            </a:r>
          </a:p>
          <a:p>
            <a:pPr lvl="1">
              <a:buFont typeface="Monotype Sorts" pitchFamily="2" charset="2"/>
              <a:buNone/>
            </a:pPr>
            <a:r>
              <a:rPr lang="en-US" dirty="0"/>
              <a:t>                         bytes per </a:t>
            </a:r>
            <a:r>
              <a:rPr lang="en-US" dirty="0" smtClean="0"/>
              <a:t>memory bus clock 				cycle</a:t>
            </a:r>
            <a:endParaRPr lang="en-US" dirty="0"/>
          </a:p>
        </p:txBody>
      </p:sp>
      <p:sp>
        <p:nvSpPr>
          <p:cNvPr id="1581060" name="Rectangle 4"/>
          <p:cNvSpPr>
            <a:spLocks noChangeArrowheads="1"/>
          </p:cNvSpPr>
          <p:nvPr/>
        </p:nvSpPr>
        <p:spPr bwMode="auto">
          <a:xfrm>
            <a:off x="2854325" y="5427652"/>
            <a:ext cx="0" cy="274637"/>
          </a:xfrm>
          <a:prstGeom prst="rect">
            <a:avLst/>
          </a:prstGeom>
          <a:noFill/>
          <a:ln w="9525">
            <a:noFill/>
            <a:miter lim="800000"/>
            <a:headEnd/>
            <a:tailEnd/>
          </a:ln>
        </p:spPr>
        <p:txBody>
          <a:bodyPr wrap="none" lIns="0" tIns="0" rIns="0" bIns="0">
            <a:spAutoFit/>
          </a:bodyPr>
          <a:lstStyle/>
          <a:p>
            <a:endParaRPr lang="en-US"/>
          </a:p>
        </p:txBody>
      </p:sp>
      <p:sp>
        <p:nvSpPr>
          <p:cNvPr id="1581061" name="Rectangle 5"/>
          <p:cNvSpPr>
            <a:spLocks noChangeArrowheads="1"/>
          </p:cNvSpPr>
          <p:nvPr/>
        </p:nvSpPr>
        <p:spPr bwMode="auto">
          <a:xfrm>
            <a:off x="2535776" y="5546714"/>
            <a:ext cx="0" cy="274638"/>
          </a:xfrm>
          <a:prstGeom prst="rect">
            <a:avLst/>
          </a:prstGeom>
          <a:noFill/>
          <a:ln w="9525">
            <a:noFill/>
            <a:miter lim="800000"/>
            <a:headEnd/>
            <a:tailEnd/>
          </a:ln>
        </p:spPr>
        <p:txBody>
          <a:bodyPr wrap="none" lIns="0" tIns="0" rIns="0" bIns="0">
            <a:spAutoFit/>
          </a:bodyPr>
          <a:lstStyle/>
          <a:p>
            <a:endParaRPr lang="en-US"/>
          </a:p>
        </p:txBody>
      </p:sp>
      <p:sp>
        <p:nvSpPr>
          <p:cNvPr id="1581062" name="Rectangle 6"/>
          <p:cNvSpPr>
            <a:spLocks noChangeArrowheads="1"/>
          </p:cNvSpPr>
          <p:nvPr/>
        </p:nvSpPr>
        <p:spPr bwMode="auto">
          <a:xfrm>
            <a:off x="2032000" y="5668952"/>
            <a:ext cx="0" cy="274637"/>
          </a:xfrm>
          <a:prstGeom prst="rect">
            <a:avLst/>
          </a:prstGeom>
          <a:noFill/>
          <a:ln w="9525">
            <a:noFill/>
            <a:miter lim="800000"/>
            <a:headEnd/>
            <a:tailEnd/>
          </a:ln>
        </p:spPr>
        <p:txBody>
          <a:bodyPr wrap="none" lIns="0" tIns="0" rIns="0" bIns="0">
            <a:spAutoFit/>
          </a:bodyPr>
          <a:lstStyle/>
          <a:p>
            <a:endParaRPr lang="en-US"/>
          </a:p>
        </p:txBody>
      </p:sp>
      <p:sp>
        <p:nvSpPr>
          <p:cNvPr id="1581063" name="Rectangle 7"/>
          <p:cNvSpPr>
            <a:spLocks noChangeArrowheads="1"/>
          </p:cNvSpPr>
          <p:nvPr/>
        </p:nvSpPr>
        <p:spPr bwMode="auto">
          <a:xfrm>
            <a:off x="6423025" y="3471863"/>
            <a:ext cx="0" cy="274637"/>
          </a:xfrm>
          <a:prstGeom prst="rect">
            <a:avLst/>
          </a:prstGeom>
          <a:noFill/>
          <a:ln w="9525">
            <a:noFill/>
            <a:miter lim="800000"/>
            <a:headEnd/>
            <a:tailEnd/>
          </a:ln>
        </p:spPr>
        <p:txBody>
          <a:bodyPr wrap="none" lIns="0" tIns="0" rIns="0" bIns="0">
            <a:spAutoFit/>
          </a:bodyPr>
          <a:lstStyle/>
          <a:p>
            <a:endParaRPr lang="en-US"/>
          </a:p>
        </p:txBody>
      </p:sp>
      <p:sp>
        <p:nvSpPr>
          <p:cNvPr id="1581064" name="Rectangle 8"/>
          <p:cNvSpPr>
            <a:spLocks noChangeArrowheads="1"/>
          </p:cNvSpPr>
          <p:nvPr/>
        </p:nvSpPr>
        <p:spPr bwMode="auto">
          <a:xfrm>
            <a:off x="6919913" y="3471863"/>
            <a:ext cx="0" cy="274637"/>
          </a:xfrm>
          <a:prstGeom prst="rect">
            <a:avLst/>
          </a:prstGeom>
          <a:noFill/>
          <a:ln w="9525">
            <a:noFill/>
            <a:miter lim="800000"/>
            <a:headEnd/>
            <a:tailEnd/>
          </a:ln>
        </p:spPr>
        <p:txBody>
          <a:bodyPr wrap="none" lIns="0" tIns="0" rIns="0" bIns="0">
            <a:spAutoFit/>
          </a:bodyPr>
          <a:lstStyle/>
          <a:p>
            <a:endParaRPr lang="en-US"/>
          </a:p>
        </p:txBody>
      </p:sp>
      <p:sp>
        <p:nvSpPr>
          <p:cNvPr id="1581065" name="Rectangle 9"/>
          <p:cNvSpPr>
            <a:spLocks noChangeArrowheads="1"/>
          </p:cNvSpPr>
          <p:nvPr/>
        </p:nvSpPr>
        <p:spPr bwMode="auto">
          <a:xfrm>
            <a:off x="1143000" y="2082789"/>
            <a:ext cx="838200" cy="457200"/>
          </a:xfrm>
          <a:prstGeom prst="rect">
            <a:avLst/>
          </a:prstGeom>
          <a:noFill/>
          <a:ln w="12700">
            <a:solidFill>
              <a:schemeClr val="tx1"/>
            </a:solidFill>
            <a:miter lim="800000"/>
            <a:headEnd/>
            <a:tailEnd/>
          </a:ln>
          <a:effectLst/>
        </p:spPr>
        <p:txBody>
          <a:bodyPr wrap="none" anchor="ctr"/>
          <a:lstStyle/>
          <a:p>
            <a:endParaRPr lang="en-US"/>
          </a:p>
        </p:txBody>
      </p:sp>
      <p:sp>
        <p:nvSpPr>
          <p:cNvPr id="1581066" name="Text Box 10"/>
          <p:cNvSpPr txBox="1">
            <a:spLocks noChangeArrowheads="1"/>
          </p:cNvSpPr>
          <p:nvPr/>
        </p:nvSpPr>
        <p:spPr bwMode="auto">
          <a:xfrm>
            <a:off x="1219200" y="2158989"/>
            <a:ext cx="777875" cy="366713"/>
          </a:xfrm>
          <a:prstGeom prst="rect">
            <a:avLst/>
          </a:prstGeom>
          <a:noFill/>
          <a:ln w="12700">
            <a:noFill/>
            <a:miter lim="800000"/>
            <a:headEnd/>
            <a:tailEnd/>
          </a:ln>
          <a:effectLst/>
        </p:spPr>
        <p:txBody>
          <a:bodyPr>
            <a:spAutoFit/>
          </a:bodyPr>
          <a:lstStyle/>
          <a:p>
            <a:r>
              <a:rPr lang="en-US">
                <a:solidFill>
                  <a:schemeClr val="tx1"/>
                </a:solidFill>
              </a:rPr>
              <a:t>CPU</a:t>
            </a:r>
          </a:p>
        </p:txBody>
      </p:sp>
      <p:sp>
        <p:nvSpPr>
          <p:cNvPr id="1581067" name="AutoShape 11"/>
          <p:cNvSpPr>
            <a:spLocks noChangeArrowheads="1"/>
          </p:cNvSpPr>
          <p:nvPr/>
        </p:nvSpPr>
        <p:spPr bwMode="auto">
          <a:xfrm>
            <a:off x="1295400" y="2539989"/>
            <a:ext cx="609600" cy="3048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1068" name="Rectangle 12"/>
          <p:cNvSpPr>
            <a:spLocks noChangeArrowheads="1"/>
          </p:cNvSpPr>
          <p:nvPr/>
        </p:nvSpPr>
        <p:spPr bwMode="auto">
          <a:xfrm>
            <a:off x="1143000" y="2844789"/>
            <a:ext cx="838200" cy="838200"/>
          </a:xfrm>
          <a:prstGeom prst="rect">
            <a:avLst/>
          </a:prstGeom>
          <a:noFill/>
          <a:ln w="12700">
            <a:solidFill>
              <a:schemeClr val="tx1"/>
            </a:solidFill>
            <a:miter lim="800000"/>
            <a:headEnd/>
            <a:tailEnd/>
          </a:ln>
          <a:effectLst/>
        </p:spPr>
        <p:txBody>
          <a:bodyPr wrap="none" anchor="ctr"/>
          <a:lstStyle/>
          <a:p>
            <a:endParaRPr lang="en-US"/>
          </a:p>
        </p:txBody>
      </p:sp>
      <p:sp>
        <p:nvSpPr>
          <p:cNvPr id="1581069" name="Text Box 13"/>
          <p:cNvSpPr txBox="1">
            <a:spLocks noChangeArrowheads="1"/>
          </p:cNvSpPr>
          <p:nvPr/>
        </p:nvSpPr>
        <p:spPr bwMode="auto">
          <a:xfrm>
            <a:off x="1143000" y="3073389"/>
            <a:ext cx="914400" cy="366713"/>
          </a:xfrm>
          <a:prstGeom prst="rect">
            <a:avLst/>
          </a:prstGeom>
          <a:noFill/>
          <a:ln w="12700">
            <a:noFill/>
            <a:miter lim="800000"/>
            <a:headEnd/>
            <a:tailEnd/>
          </a:ln>
          <a:effectLst/>
        </p:spPr>
        <p:txBody>
          <a:bodyPr>
            <a:spAutoFit/>
          </a:bodyPr>
          <a:lstStyle/>
          <a:p>
            <a:r>
              <a:rPr lang="en-US">
                <a:solidFill>
                  <a:schemeClr val="tx1"/>
                </a:solidFill>
              </a:rPr>
              <a:t>Cache</a:t>
            </a:r>
          </a:p>
        </p:txBody>
      </p:sp>
      <p:sp>
        <p:nvSpPr>
          <p:cNvPr id="1581070" name="Rectangle 14"/>
          <p:cNvSpPr>
            <a:spLocks noChangeArrowheads="1"/>
          </p:cNvSpPr>
          <p:nvPr/>
        </p:nvSpPr>
        <p:spPr bwMode="auto">
          <a:xfrm>
            <a:off x="1143000" y="4292589"/>
            <a:ext cx="838200" cy="1828800"/>
          </a:xfrm>
          <a:prstGeom prst="rect">
            <a:avLst/>
          </a:prstGeom>
          <a:noFill/>
          <a:ln w="12700">
            <a:solidFill>
              <a:schemeClr val="tx1"/>
            </a:solidFill>
            <a:miter lim="800000"/>
            <a:headEnd/>
            <a:tailEnd/>
          </a:ln>
          <a:effectLst/>
        </p:spPr>
        <p:txBody>
          <a:bodyPr wrap="none" anchor="ctr"/>
          <a:lstStyle/>
          <a:p>
            <a:endParaRPr lang="en-US"/>
          </a:p>
        </p:txBody>
      </p:sp>
      <p:sp>
        <p:nvSpPr>
          <p:cNvPr id="1581071" name="AutoShape 15"/>
          <p:cNvSpPr>
            <a:spLocks noChangeArrowheads="1"/>
          </p:cNvSpPr>
          <p:nvPr/>
        </p:nvSpPr>
        <p:spPr bwMode="auto">
          <a:xfrm>
            <a:off x="1143000" y="3682989"/>
            <a:ext cx="838200" cy="6096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1072" name="Text Box 16"/>
          <p:cNvSpPr txBox="1">
            <a:spLocks noChangeArrowheads="1"/>
          </p:cNvSpPr>
          <p:nvPr/>
        </p:nvSpPr>
        <p:spPr bwMode="auto">
          <a:xfrm>
            <a:off x="1066800" y="4673589"/>
            <a:ext cx="1066800" cy="646331"/>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p:txBody>
      </p:sp>
      <p:sp>
        <p:nvSpPr>
          <p:cNvPr id="1581073" name="Text Box 17"/>
          <p:cNvSpPr txBox="1">
            <a:spLocks noChangeArrowheads="1"/>
          </p:cNvSpPr>
          <p:nvPr/>
        </p:nvSpPr>
        <p:spPr bwMode="auto">
          <a:xfrm>
            <a:off x="1295400" y="3835389"/>
            <a:ext cx="685800" cy="366713"/>
          </a:xfrm>
          <a:prstGeom prst="rect">
            <a:avLst/>
          </a:prstGeom>
          <a:noFill/>
          <a:ln w="12700">
            <a:noFill/>
            <a:miter lim="800000"/>
            <a:headEnd/>
            <a:tailEnd/>
          </a:ln>
          <a:effectLst/>
        </p:spPr>
        <p:txBody>
          <a:bodyPr>
            <a:spAutoFit/>
          </a:bodyPr>
          <a:lstStyle/>
          <a:p>
            <a:r>
              <a:rPr lang="en-US">
                <a:solidFill>
                  <a:schemeClr val="tx1"/>
                </a:solidFill>
              </a:rPr>
              <a:t>bus</a:t>
            </a:r>
          </a:p>
        </p:txBody>
      </p:sp>
      <p:sp>
        <p:nvSpPr>
          <p:cNvPr id="1581074" name="Rectangle 18"/>
          <p:cNvSpPr>
            <a:spLocks noChangeArrowheads="1"/>
          </p:cNvSpPr>
          <p:nvPr/>
        </p:nvSpPr>
        <p:spPr bwMode="auto">
          <a:xfrm>
            <a:off x="762000" y="2082789"/>
            <a:ext cx="1600200" cy="1600200"/>
          </a:xfrm>
          <a:prstGeom prst="rect">
            <a:avLst/>
          </a:prstGeom>
          <a:noFill/>
          <a:ln w="12700">
            <a:solidFill>
              <a:schemeClr val="accent2"/>
            </a:solidFill>
            <a:miter lim="800000"/>
            <a:headEnd/>
            <a:tailEnd/>
          </a:ln>
          <a:effectLst/>
        </p:spPr>
        <p:txBody>
          <a:bodyPr wrap="none" anchor="ctr"/>
          <a:lstStyle/>
          <a:p>
            <a:endParaRPr lang="en-US"/>
          </a:p>
        </p:txBody>
      </p:sp>
      <p:sp>
        <p:nvSpPr>
          <p:cNvPr id="1581075" name="Rectangle 19"/>
          <p:cNvSpPr>
            <a:spLocks noChangeArrowheads="1"/>
          </p:cNvSpPr>
          <p:nvPr/>
        </p:nvSpPr>
        <p:spPr bwMode="auto">
          <a:xfrm>
            <a:off x="3124200" y="3048000"/>
            <a:ext cx="5638800" cy="2819400"/>
          </a:xfrm>
          <a:prstGeom prst="rect">
            <a:avLst/>
          </a:prstGeom>
          <a:noFill/>
          <a:ln w="12700">
            <a:noFill/>
            <a:miter lim="800000"/>
            <a:headEnd/>
            <a:tailEnd/>
          </a:ln>
          <a:effectLst/>
        </p:spPr>
        <p:txBody>
          <a:bodyPr lIns="90488" tIns="44450" rIns="90488" bIns="44450"/>
          <a:lstStyle/>
          <a:p>
            <a:pPr marL="342900" indent="-342900">
              <a:lnSpc>
                <a:spcPct val="90000"/>
              </a:lnSpc>
              <a:spcBef>
                <a:spcPct val="65000"/>
              </a:spcBef>
              <a:buClr>
                <a:schemeClr val="accent1"/>
              </a:buClr>
              <a:buSzPct val="75000"/>
              <a:buFont typeface="Wingdings" pitchFamily="2" charset="2"/>
              <a:buChar char="q"/>
            </a:pPr>
            <a:endParaRPr lang="en-US" sz="2400">
              <a:solidFill>
                <a:schemeClr val="tx1"/>
              </a:solidFill>
            </a:endParaRPr>
          </a:p>
        </p:txBody>
      </p:sp>
      <p:sp>
        <p:nvSpPr>
          <p:cNvPr id="1581076" name="Text Box 20"/>
          <p:cNvSpPr txBox="1">
            <a:spLocks noChangeArrowheads="1"/>
          </p:cNvSpPr>
          <p:nvPr/>
        </p:nvSpPr>
        <p:spPr bwMode="auto">
          <a:xfrm>
            <a:off x="685800" y="1777989"/>
            <a:ext cx="849313" cy="336550"/>
          </a:xfrm>
          <a:prstGeom prst="rect">
            <a:avLst/>
          </a:prstGeom>
          <a:noFill/>
          <a:ln w="12700">
            <a:noFill/>
            <a:miter lim="800000"/>
            <a:headEnd/>
            <a:tailEnd/>
          </a:ln>
          <a:effectLst/>
        </p:spPr>
        <p:txBody>
          <a:bodyPr wrap="none">
            <a:spAutoFit/>
          </a:bodyPr>
          <a:lstStyle/>
          <a:p>
            <a:r>
              <a:rPr lang="en-US" sz="1600">
                <a:solidFill>
                  <a:schemeClr val="accent2"/>
                </a:solidFill>
              </a:rPr>
              <a:t>on-chip</a:t>
            </a:r>
          </a:p>
        </p:txBody>
      </p:sp>
      <p:sp>
        <p:nvSpPr>
          <p:cNvPr id="1581078" name="Line 22"/>
          <p:cNvSpPr>
            <a:spLocks noChangeShapeType="1"/>
          </p:cNvSpPr>
          <p:nvPr/>
        </p:nvSpPr>
        <p:spPr bwMode="auto">
          <a:xfrm>
            <a:off x="3361277" y="4682056"/>
            <a:ext cx="457200" cy="0"/>
          </a:xfrm>
          <a:prstGeom prst="line">
            <a:avLst/>
          </a:prstGeom>
          <a:noFill/>
          <a:ln w="28575">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1058" name="Rectangle 2"/>
          <p:cNvSpPr>
            <a:spLocks noChangeArrowheads="1"/>
          </p:cNvSpPr>
          <p:nvPr/>
        </p:nvSpPr>
        <p:spPr bwMode="auto">
          <a:xfrm>
            <a:off x="225425" y="312738"/>
            <a:ext cx="2505075" cy="477837"/>
          </a:xfrm>
          <a:prstGeom prst="rect">
            <a:avLst/>
          </a:prstGeom>
          <a:noFill/>
          <a:ln w="12700">
            <a:noFill/>
            <a:miter lim="800000"/>
            <a:headEnd/>
            <a:tailEnd/>
          </a:ln>
          <a:effectLst/>
        </p:spPr>
        <p:txBody>
          <a:bodyPr wrap="none" anchor="ctr"/>
          <a:lstStyle/>
          <a:p>
            <a:endParaRPr lang="en-US"/>
          </a:p>
        </p:txBody>
      </p:sp>
      <p:sp>
        <p:nvSpPr>
          <p:cNvPr id="1581059" name="Rectangle 3"/>
          <p:cNvSpPr>
            <a:spLocks noGrp="1" noChangeArrowheads="1"/>
          </p:cNvSpPr>
          <p:nvPr>
            <p:ph type="title"/>
          </p:nvPr>
        </p:nvSpPr>
        <p:spPr>
          <a:noFill/>
          <a:ln/>
        </p:spPr>
        <p:txBody>
          <a:bodyPr lIns="90488" tIns="44450" rIns="90488" bIns="44450" anchor="ctr">
            <a:normAutofit fontScale="90000"/>
          </a:bodyPr>
          <a:lstStyle/>
          <a:p>
            <a:r>
              <a:rPr lang="en-US" dirty="0"/>
              <a:t>One Word Wide </a:t>
            </a:r>
            <a:r>
              <a:rPr lang="en-US" dirty="0" smtClean="0"/>
              <a:t>Bus, One Word Blocks</a:t>
            </a:r>
            <a:endParaRPr lang="en-US" dirty="0"/>
          </a:p>
        </p:txBody>
      </p:sp>
      <p:sp>
        <p:nvSpPr>
          <p:cNvPr id="1581077" name="Rectangle 21"/>
          <p:cNvSpPr>
            <a:spLocks noGrp="1" noChangeArrowheads="1"/>
          </p:cNvSpPr>
          <p:nvPr>
            <p:ph type="body" idx="4294967295"/>
          </p:nvPr>
        </p:nvSpPr>
        <p:spPr>
          <a:xfrm>
            <a:off x="2878667" y="1506538"/>
            <a:ext cx="6265333" cy="5187950"/>
          </a:xfrm>
        </p:spPr>
        <p:txBody>
          <a:bodyPr>
            <a:normAutofit fontScale="85000" lnSpcReduction="10000"/>
          </a:bodyPr>
          <a:lstStyle/>
          <a:p>
            <a:r>
              <a:rPr lang="en-US" dirty="0"/>
              <a:t>If</a:t>
            </a:r>
            <a:r>
              <a:rPr lang="en-US" dirty="0" smtClean="0"/>
              <a:t> block </a:t>
            </a:r>
            <a:r>
              <a:rPr lang="en-US" dirty="0"/>
              <a:t>size is one word, then for a memory access due to a cache miss, the pipeline will have to </a:t>
            </a:r>
            <a:r>
              <a:rPr lang="en-US" i="1" dirty="0"/>
              <a:t>stall </a:t>
            </a:r>
            <a:r>
              <a:rPr lang="en-US" dirty="0" smtClean="0"/>
              <a:t>for the </a:t>
            </a:r>
            <a:r>
              <a:rPr lang="en-US" dirty="0"/>
              <a:t>number of cycles required to return one data word from memory</a:t>
            </a:r>
          </a:p>
          <a:p>
            <a:pPr lvl="1">
              <a:buFont typeface="Monotype Sorts" pitchFamily="2" charset="2"/>
              <a:buNone/>
            </a:pPr>
            <a:r>
              <a:rPr lang="en-US" dirty="0"/>
              <a:t>       </a:t>
            </a:r>
            <a:r>
              <a:rPr lang="en-US" dirty="0" smtClean="0"/>
              <a:t>memory bus clock cycle </a:t>
            </a:r>
            <a:r>
              <a:rPr lang="en-US" dirty="0"/>
              <a:t>to send address</a:t>
            </a:r>
          </a:p>
          <a:p>
            <a:pPr lvl="1">
              <a:buFont typeface="Monotype Sorts" pitchFamily="2" charset="2"/>
              <a:buNone/>
            </a:pPr>
            <a:r>
              <a:rPr lang="en-US" dirty="0"/>
              <a:t>       </a:t>
            </a:r>
            <a:r>
              <a:rPr lang="en-US" dirty="0" smtClean="0"/>
              <a:t>memory bus clock cycles </a:t>
            </a:r>
            <a:r>
              <a:rPr lang="en-US" dirty="0"/>
              <a:t>to read DRAM</a:t>
            </a:r>
          </a:p>
          <a:p>
            <a:pPr lvl="1">
              <a:buFont typeface="Monotype Sorts" pitchFamily="2" charset="2"/>
              <a:buNone/>
            </a:pPr>
            <a:r>
              <a:rPr lang="en-US" dirty="0"/>
              <a:t>       </a:t>
            </a:r>
            <a:r>
              <a:rPr lang="en-US" dirty="0" smtClean="0"/>
              <a:t>memory bus clock cycle </a:t>
            </a:r>
            <a:r>
              <a:rPr lang="en-US" dirty="0"/>
              <a:t>to return data</a:t>
            </a:r>
          </a:p>
          <a:p>
            <a:pPr lvl="1">
              <a:buFont typeface="Monotype Sorts" pitchFamily="2" charset="2"/>
              <a:buNone/>
            </a:pPr>
            <a:r>
              <a:rPr lang="en-US" dirty="0"/>
              <a:t>       total clock cycles miss </a:t>
            </a:r>
            <a:r>
              <a:rPr lang="en-US" dirty="0" smtClean="0"/>
              <a:t>penalty</a:t>
            </a:r>
          </a:p>
          <a:p>
            <a:r>
              <a:rPr lang="en-US" dirty="0"/>
              <a:t>Number of bytes transferred per clock cycle (bandwidth) for a single miss is</a:t>
            </a:r>
          </a:p>
          <a:p>
            <a:pPr lvl="1">
              <a:buFont typeface="Monotype Sorts" pitchFamily="2" charset="2"/>
              <a:buNone/>
            </a:pPr>
            <a:r>
              <a:rPr lang="en-US" dirty="0"/>
              <a:t>                         bytes per </a:t>
            </a:r>
            <a:r>
              <a:rPr lang="en-US" dirty="0" smtClean="0"/>
              <a:t>memory bus clock 				cycle</a:t>
            </a:r>
            <a:endParaRPr lang="en-US" dirty="0"/>
          </a:p>
        </p:txBody>
      </p:sp>
      <p:sp>
        <p:nvSpPr>
          <p:cNvPr id="1581060" name="Rectangle 4"/>
          <p:cNvSpPr>
            <a:spLocks noChangeArrowheads="1"/>
          </p:cNvSpPr>
          <p:nvPr/>
        </p:nvSpPr>
        <p:spPr bwMode="auto">
          <a:xfrm>
            <a:off x="2854325" y="5427652"/>
            <a:ext cx="0" cy="274637"/>
          </a:xfrm>
          <a:prstGeom prst="rect">
            <a:avLst/>
          </a:prstGeom>
          <a:noFill/>
          <a:ln w="9525">
            <a:noFill/>
            <a:miter lim="800000"/>
            <a:headEnd/>
            <a:tailEnd/>
          </a:ln>
        </p:spPr>
        <p:txBody>
          <a:bodyPr wrap="none" lIns="0" tIns="0" rIns="0" bIns="0">
            <a:spAutoFit/>
          </a:bodyPr>
          <a:lstStyle/>
          <a:p>
            <a:endParaRPr lang="en-US"/>
          </a:p>
        </p:txBody>
      </p:sp>
      <p:sp>
        <p:nvSpPr>
          <p:cNvPr id="1581061" name="Rectangle 5"/>
          <p:cNvSpPr>
            <a:spLocks noChangeArrowheads="1"/>
          </p:cNvSpPr>
          <p:nvPr/>
        </p:nvSpPr>
        <p:spPr bwMode="auto">
          <a:xfrm>
            <a:off x="2535776" y="5546714"/>
            <a:ext cx="0" cy="274638"/>
          </a:xfrm>
          <a:prstGeom prst="rect">
            <a:avLst/>
          </a:prstGeom>
          <a:noFill/>
          <a:ln w="9525">
            <a:noFill/>
            <a:miter lim="800000"/>
            <a:headEnd/>
            <a:tailEnd/>
          </a:ln>
        </p:spPr>
        <p:txBody>
          <a:bodyPr wrap="none" lIns="0" tIns="0" rIns="0" bIns="0">
            <a:spAutoFit/>
          </a:bodyPr>
          <a:lstStyle/>
          <a:p>
            <a:endParaRPr lang="en-US"/>
          </a:p>
        </p:txBody>
      </p:sp>
      <p:sp>
        <p:nvSpPr>
          <p:cNvPr id="1581062" name="Rectangle 6"/>
          <p:cNvSpPr>
            <a:spLocks noChangeArrowheads="1"/>
          </p:cNvSpPr>
          <p:nvPr/>
        </p:nvSpPr>
        <p:spPr bwMode="auto">
          <a:xfrm>
            <a:off x="2032000" y="5668952"/>
            <a:ext cx="0" cy="274637"/>
          </a:xfrm>
          <a:prstGeom prst="rect">
            <a:avLst/>
          </a:prstGeom>
          <a:noFill/>
          <a:ln w="9525">
            <a:noFill/>
            <a:miter lim="800000"/>
            <a:headEnd/>
            <a:tailEnd/>
          </a:ln>
        </p:spPr>
        <p:txBody>
          <a:bodyPr wrap="none" lIns="0" tIns="0" rIns="0" bIns="0">
            <a:spAutoFit/>
          </a:bodyPr>
          <a:lstStyle/>
          <a:p>
            <a:endParaRPr lang="en-US"/>
          </a:p>
        </p:txBody>
      </p:sp>
      <p:sp>
        <p:nvSpPr>
          <p:cNvPr id="1581063" name="Rectangle 7"/>
          <p:cNvSpPr>
            <a:spLocks noChangeArrowheads="1"/>
          </p:cNvSpPr>
          <p:nvPr/>
        </p:nvSpPr>
        <p:spPr bwMode="auto">
          <a:xfrm>
            <a:off x="6423025" y="3471863"/>
            <a:ext cx="0" cy="274637"/>
          </a:xfrm>
          <a:prstGeom prst="rect">
            <a:avLst/>
          </a:prstGeom>
          <a:noFill/>
          <a:ln w="9525">
            <a:noFill/>
            <a:miter lim="800000"/>
            <a:headEnd/>
            <a:tailEnd/>
          </a:ln>
        </p:spPr>
        <p:txBody>
          <a:bodyPr wrap="none" lIns="0" tIns="0" rIns="0" bIns="0">
            <a:spAutoFit/>
          </a:bodyPr>
          <a:lstStyle/>
          <a:p>
            <a:endParaRPr lang="en-US"/>
          </a:p>
        </p:txBody>
      </p:sp>
      <p:sp>
        <p:nvSpPr>
          <p:cNvPr id="1581064" name="Rectangle 8"/>
          <p:cNvSpPr>
            <a:spLocks noChangeArrowheads="1"/>
          </p:cNvSpPr>
          <p:nvPr/>
        </p:nvSpPr>
        <p:spPr bwMode="auto">
          <a:xfrm>
            <a:off x="6919913" y="3471863"/>
            <a:ext cx="0" cy="274637"/>
          </a:xfrm>
          <a:prstGeom prst="rect">
            <a:avLst/>
          </a:prstGeom>
          <a:noFill/>
          <a:ln w="9525">
            <a:noFill/>
            <a:miter lim="800000"/>
            <a:headEnd/>
            <a:tailEnd/>
          </a:ln>
        </p:spPr>
        <p:txBody>
          <a:bodyPr wrap="none" lIns="0" tIns="0" rIns="0" bIns="0">
            <a:spAutoFit/>
          </a:bodyPr>
          <a:lstStyle/>
          <a:p>
            <a:endParaRPr lang="en-US"/>
          </a:p>
        </p:txBody>
      </p:sp>
      <p:sp>
        <p:nvSpPr>
          <p:cNvPr id="1581065" name="Rectangle 9"/>
          <p:cNvSpPr>
            <a:spLocks noChangeArrowheads="1"/>
          </p:cNvSpPr>
          <p:nvPr/>
        </p:nvSpPr>
        <p:spPr bwMode="auto">
          <a:xfrm>
            <a:off x="1143000" y="2082789"/>
            <a:ext cx="838200" cy="457200"/>
          </a:xfrm>
          <a:prstGeom prst="rect">
            <a:avLst/>
          </a:prstGeom>
          <a:noFill/>
          <a:ln w="12700">
            <a:solidFill>
              <a:schemeClr val="tx1"/>
            </a:solidFill>
            <a:miter lim="800000"/>
            <a:headEnd/>
            <a:tailEnd/>
          </a:ln>
          <a:effectLst/>
        </p:spPr>
        <p:txBody>
          <a:bodyPr wrap="none" anchor="ctr"/>
          <a:lstStyle/>
          <a:p>
            <a:endParaRPr lang="en-US"/>
          </a:p>
        </p:txBody>
      </p:sp>
      <p:sp>
        <p:nvSpPr>
          <p:cNvPr id="1581066" name="Text Box 10"/>
          <p:cNvSpPr txBox="1">
            <a:spLocks noChangeArrowheads="1"/>
          </p:cNvSpPr>
          <p:nvPr/>
        </p:nvSpPr>
        <p:spPr bwMode="auto">
          <a:xfrm>
            <a:off x="1219200" y="2158989"/>
            <a:ext cx="777875" cy="366713"/>
          </a:xfrm>
          <a:prstGeom prst="rect">
            <a:avLst/>
          </a:prstGeom>
          <a:noFill/>
          <a:ln w="12700">
            <a:noFill/>
            <a:miter lim="800000"/>
            <a:headEnd/>
            <a:tailEnd/>
          </a:ln>
          <a:effectLst/>
        </p:spPr>
        <p:txBody>
          <a:bodyPr>
            <a:spAutoFit/>
          </a:bodyPr>
          <a:lstStyle/>
          <a:p>
            <a:r>
              <a:rPr lang="en-US">
                <a:solidFill>
                  <a:schemeClr val="tx1"/>
                </a:solidFill>
              </a:rPr>
              <a:t>CPU</a:t>
            </a:r>
          </a:p>
        </p:txBody>
      </p:sp>
      <p:sp>
        <p:nvSpPr>
          <p:cNvPr id="1581067" name="AutoShape 11"/>
          <p:cNvSpPr>
            <a:spLocks noChangeArrowheads="1"/>
          </p:cNvSpPr>
          <p:nvPr/>
        </p:nvSpPr>
        <p:spPr bwMode="auto">
          <a:xfrm>
            <a:off x="1295400" y="2539989"/>
            <a:ext cx="609600" cy="3048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1068" name="Rectangle 12"/>
          <p:cNvSpPr>
            <a:spLocks noChangeArrowheads="1"/>
          </p:cNvSpPr>
          <p:nvPr/>
        </p:nvSpPr>
        <p:spPr bwMode="auto">
          <a:xfrm>
            <a:off x="1143000" y="2844789"/>
            <a:ext cx="838200" cy="838200"/>
          </a:xfrm>
          <a:prstGeom prst="rect">
            <a:avLst/>
          </a:prstGeom>
          <a:noFill/>
          <a:ln w="12700">
            <a:solidFill>
              <a:schemeClr val="tx1"/>
            </a:solidFill>
            <a:miter lim="800000"/>
            <a:headEnd/>
            <a:tailEnd/>
          </a:ln>
          <a:effectLst/>
        </p:spPr>
        <p:txBody>
          <a:bodyPr wrap="none" anchor="ctr"/>
          <a:lstStyle/>
          <a:p>
            <a:endParaRPr lang="en-US"/>
          </a:p>
        </p:txBody>
      </p:sp>
      <p:sp>
        <p:nvSpPr>
          <p:cNvPr id="1581069" name="Text Box 13"/>
          <p:cNvSpPr txBox="1">
            <a:spLocks noChangeArrowheads="1"/>
          </p:cNvSpPr>
          <p:nvPr/>
        </p:nvSpPr>
        <p:spPr bwMode="auto">
          <a:xfrm>
            <a:off x="1143000" y="3073389"/>
            <a:ext cx="914400" cy="366713"/>
          </a:xfrm>
          <a:prstGeom prst="rect">
            <a:avLst/>
          </a:prstGeom>
          <a:noFill/>
          <a:ln w="12700">
            <a:noFill/>
            <a:miter lim="800000"/>
            <a:headEnd/>
            <a:tailEnd/>
          </a:ln>
          <a:effectLst/>
        </p:spPr>
        <p:txBody>
          <a:bodyPr>
            <a:spAutoFit/>
          </a:bodyPr>
          <a:lstStyle/>
          <a:p>
            <a:r>
              <a:rPr lang="en-US">
                <a:solidFill>
                  <a:schemeClr val="tx1"/>
                </a:solidFill>
              </a:rPr>
              <a:t>Cache</a:t>
            </a:r>
          </a:p>
        </p:txBody>
      </p:sp>
      <p:sp>
        <p:nvSpPr>
          <p:cNvPr id="1581070" name="Rectangle 14"/>
          <p:cNvSpPr>
            <a:spLocks noChangeArrowheads="1"/>
          </p:cNvSpPr>
          <p:nvPr/>
        </p:nvSpPr>
        <p:spPr bwMode="auto">
          <a:xfrm>
            <a:off x="1143000" y="4292589"/>
            <a:ext cx="838200" cy="1828800"/>
          </a:xfrm>
          <a:prstGeom prst="rect">
            <a:avLst/>
          </a:prstGeom>
          <a:noFill/>
          <a:ln w="12700">
            <a:solidFill>
              <a:schemeClr val="tx1"/>
            </a:solidFill>
            <a:miter lim="800000"/>
            <a:headEnd/>
            <a:tailEnd/>
          </a:ln>
          <a:effectLst/>
        </p:spPr>
        <p:txBody>
          <a:bodyPr wrap="none" anchor="ctr"/>
          <a:lstStyle/>
          <a:p>
            <a:endParaRPr lang="en-US"/>
          </a:p>
        </p:txBody>
      </p:sp>
      <p:sp>
        <p:nvSpPr>
          <p:cNvPr id="1581071" name="AutoShape 15"/>
          <p:cNvSpPr>
            <a:spLocks noChangeArrowheads="1"/>
          </p:cNvSpPr>
          <p:nvPr/>
        </p:nvSpPr>
        <p:spPr bwMode="auto">
          <a:xfrm>
            <a:off x="1143000" y="3682989"/>
            <a:ext cx="838200" cy="6096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1072" name="Text Box 16"/>
          <p:cNvSpPr txBox="1">
            <a:spLocks noChangeArrowheads="1"/>
          </p:cNvSpPr>
          <p:nvPr/>
        </p:nvSpPr>
        <p:spPr bwMode="auto">
          <a:xfrm>
            <a:off x="1066800" y="4673589"/>
            <a:ext cx="1066800" cy="646331"/>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p:txBody>
      </p:sp>
      <p:sp>
        <p:nvSpPr>
          <p:cNvPr id="1581073" name="Text Box 17"/>
          <p:cNvSpPr txBox="1">
            <a:spLocks noChangeArrowheads="1"/>
          </p:cNvSpPr>
          <p:nvPr/>
        </p:nvSpPr>
        <p:spPr bwMode="auto">
          <a:xfrm>
            <a:off x="1295400" y="3835389"/>
            <a:ext cx="685800" cy="366713"/>
          </a:xfrm>
          <a:prstGeom prst="rect">
            <a:avLst/>
          </a:prstGeom>
          <a:noFill/>
          <a:ln w="12700">
            <a:noFill/>
            <a:miter lim="800000"/>
            <a:headEnd/>
            <a:tailEnd/>
          </a:ln>
          <a:effectLst/>
        </p:spPr>
        <p:txBody>
          <a:bodyPr>
            <a:spAutoFit/>
          </a:bodyPr>
          <a:lstStyle/>
          <a:p>
            <a:r>
              <a:rPr lang="en-US">
                <a:solidFill>
                  <a:schemeClr val="tx1"/>
                </a:solidFill>
              </a:rPr>
              <a:t>bus</a:t>
            </a:r>
          </a:p>
        </p:txBody>
      </p:sp>
      <p:sp>
        <p:nvSpPr>
          <p:cNvPr id="1581074" name="Rectangle 18"/>
          <p:cNvSpPr>
            <a:spLocks noChangeArrowheads="1"/>
          </p:cNvSpPr>
          <p:nvPr/>
        </p:nvSpPr>
        <p:spPr bwMode="auto">
          <a:xfrm>
            <a:off x="762000" y="2082789"/>
            <a:ext cx="1600200" cy="1600200"/>
          </a:xfrm>
          <a:prstGeom prst="rect">
            <a:avLst/>
          </a:prstGeom>
          <a:noFill/>
          <a:ln w="12700">
            <a:solidFill>
              <a:schemeClr val="accent2"/>
            </a:solidFill>
            <a:miter lim="800000"/>
            <a:headEnd/>
            <a:tailEnd/>
          </a:ln>
          <a:effectLst/>
        </p:spPr>
        <p:txBody>
          <a:bodyPr wrap="none" anchor="ctr"/>
          <a:lstStyle/>
          <a:p>
            <a:endParaRPr lang="en-US"/>
          </a:p>
        </p:txBody>
      </p:sp>
      <p:sp>
        <p:nvSpPr>
          <p:cNvPr id="1581075" name="Rectangle 19"/>
          <p:cNvSpPr>
            <a:spLocks noChangeArrowheads="1"/>
          </p:cNvSpPr>
          <p:nvPr/>
        </p:nvSpPr>
        <p:spPr bwMode="auto">
          <a:xfrm>
            <a:off x="3124200" y="3048000"/>
            <a:ext cx="5638800" cy="2819400"/>
          </a:xfrm>
          <a:prstGeom prst="rect">
            <a:avLst/>
          </a:prstGeom>
          <a:noFill/>
          <a:ln w="12700">
            <a:noFill/>
            <a:miter lim="800000"/>
            <a:headEnd/>
            <a:tailEnd/>
          </a:ln>
          <a:effectLst/>
        </p:spPr>
        <p:txBody>
          <a:bodyPr lIns="90488" tIns="44450" rIns="90488" bIns="44450"/>
          <a:lstStyle/>
          <a:p>
            <a:pPr marL="342900" indent="-342900">
              <a:lnSpc>
                <a:spcPct val="90000"/>
              </a:lnSpc>
              <a:spcBef>
                <a:spcPct val="65000"/>
              </a:spcBef>
              <a:buClr>
                <a:schemeClr val="accent1"/>
              </a:buClr>
              <a:buSzPct val="75000"/>
              <a:buFont typeface="Wingdings" pitchFamily="2" charset="2"/>
              <a:buChar char="q"/>
            </a:pPr>
            <a:endParaRPr lang="en-US" sz="2400">
              <a:solidFill>
                <a:schemeClr val="tx1"/>
              </a:solidFill>
            </a:endParaRPr>
          </a:p>
        </p:txBody>
      </p:sp>
      <p:sp>
        <p:nvSpPr>
          <p:cNvPr id="1581076" name="Text Box 20"/>
          <p:cNvSpPr txBox="1">
            <a:spLocks noChangeArrowheads="1"/>
          </p:cNvSpPr>
          <p:nvPr/>
        </p:nvSpPr>
        <p:spPr bwMode="auto">
          <a:xfrm>
            <a:off x="685800" y="1777989"/>
            <a:ext cx="849313" cy="336550"/>
          </a:xfrm>
          <a:prstGeom prst="rect">
            <a:avLst/>
          </a:prstGeom>
          <a:noFill/>
          <a:ln w="12700">
            <a:noFill/>
            <a:miter lim="800000"/>
            <a:headEnd/>
            <a:tailEnd/>
          </a:ln>
          <a:effectLst/>
        </p:spPr>
        <p:txBody>
          <a:bodyPr wrap="none">
            <a:spAutoFit/>
          </a:bodyPr>
          <a:lstStyle/>
          <a:p>
            <a:r>
              <a:rPr lang="en-US" sz="1600">
                <a:solidFill>
                  <a:schemeClr val="accent2"/>
                </a:solidFill>
              </a:rPr>
              <a:t>on-chip</a:t>
            </a:r>
          </a:p>
        </p:txBody>
      </p:sp>
      <p:sp>
        <p:nvSpPr>
          <p:cNvPr id="1581078" name="Line 22"/>
          <p:cNvSpPr>
            <a:spLocks noChangeShapeType="1"/>
          </p:cNvSpPr>
          <p:nvPr/>
        </p:nvSpPr>
        <p:spPr bwMode="auto">
          <a:xfrm>
            <a:off x="3361277" y="4682056"/>
            <a:ext cx="457200" cy="0"/>
          </a:xfrm>
          <a:prstGeom prst="line">
            <a:avLst/>
          </a:prstGeom>
          <a:noFill/>
          <a:ln w="28575">
            <a:solidFill>
              <a:schemeClr val="tx1"/>
            </a:solidFill>
            <a:round/>
            <a:headEnd/>
            <a:tailEnd/>
          </a:ln>
          <a:effectLst/>
        </p:spPr>
        <p:txBody>
          <a:bodyPr/>
          <a:lstStyle/>
          <a:p>
            <a:endParaRPr lang="en-US"/>
          </a:p>
        </p:txBody>
      </p:sp>
      <p:sp>
        <p:nvSpPr>
          <p:cNvPr id="1581079" name="Rectangle 23"/>
          <p:cNvSpPr>
            <a:spLocks noChangeArrowheads="1"/>
          </p:cNvSpPr>
          <p:nvPr/>
        </p:nvSpPr>
        <p:spPr bwMode="auto">
          <a:xfrm>
            <a:off x="2887143" y="3039525"/>
            <a:ext cx="1295400" cy="2389372"/>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endParaRPr lang="en-US" sz="2400" dirty="0">
              <a:solidFill>
                <a:schemeClr val="tx1"/>
              </a:solidFill>
            </a:endParaRPr>
          </a:p>
          <a:p>
            <a:pPr marL="741363" lvl="1" indent="-246063">
              <a:lnSpc>
                <a:spcPct val="90000"/>
              </a:lnSpc>
              <a:spcBef>
                <a:spcPct val="40000"/>
              </a:spcBef>
              <a:buClr>
                <a:schemeClr val="accent1"/>
              </a:buClr>
              <a:buSzPct val="75000"/>
              <a:buFont typeface="Monotype Sorts" pitchFamily="2" charset="2"/>
              <a:buNone/>
            </a:pPr>
            <a:r>
              <a:rPr lang="en-US" sz="2000" dirty="0">
                <a:solidFill>
                  <a:schemeClr val="tx1"/>
                </a:solidFill>
              </a:rPr>
              <a:t>  1   </a:t>
            </a:r>
          </a:p>
          <a:p>
            <a:pPr marL="741363" lvl="1" indent="-246063">
              <a:lnSpc>
                <a:spcPct val="90000"/>
              </a:lnSpc>
              <a:spcBef>
                <a:spcPct val="40000"/>
              </a:spcBef>
              <a:buClr>
                <a:schemeClr val="accent1"/>
              </a:buClr>
              <a:buSzPct val="75000"/>
              <a:buFont typeface="Monotype Sorts" pitchFamily="2" charset="2"/>
              <a:buNone/>
            </a:pPr>
            <a:r>
              <a:rPr lang="en-US" sz="2000" dirty="0" smtClean="0">
                <a:solidFill>
                  <a:schemeClr val="tx1"/>
                </a:solidFill>
              </a:rPr>
              <a:t>15</a:t>
            </a:r>
            <a:endParaRPr lang="en-US" sz="2000" dirty="0">
              <a:solidFill>
                <a:schemeClr val="tx1"/>
              </a:solidFill>
            </a:endParaRPr>
          </a:p>
          <a:p>
            <a:pPr marL="741363" lvl="1" indent="-246063">
              <a:lnSpc>
                <a:spcPct val="90000"/>
              </a:lnSpc>
              <a:spcBef>
                <a:spcPct val="40000"/>
              </a:spcBef>
              <a:buClr>
                <a:schemeClr val="accent1"/>
              </a:buClr>
              <a:buSzPct val="75000"/>
              <a:buFont typeface="Monotype Sorts" pitchFamily="2" charset="2"/>
              <a:buNone/>
            </a:pPr>
            <a:r>
              <a:rPr lang="en-US" sz="2000" dirty="0">
                <a:solidFill>
                  <a:schemeClr val="tx1"/>
                </a:solidFill>
              </a:rPr>
              <a:t>  1</a:t>
            </a:r>
          </a:p>
          <a:p>
            <a:pPr marL="741363" lvl="1" indent="-246063">
              <a:lnSpc>
                <a:spcPct val="90000"/>
              </a:lnSpc>
              <a:spcBef>
                <a:spcPct val="40000"/>
              </a:spcBef>
              <a:buClr>
                <a:schemeClr val="accent1"/>
              </a:buClr>
              <a:buSzPct val="75000"/>
              <a:buFont typeface="Monotype Sorts" pitchFamily="2" charset="2"/>
              <a:buNone/>
            </a:pPr>
            <a:r>
              <a:rPr lang="en-US" sz="2000" dirty="0" smtClean="0">
                <a:solidFill>
                  <a:schemeClr val="tx1"/>
                </a:solidFill>
              </a:rPr>
              <a:t>17</a:t>
            </a:r>
            <a:endParaRPr lang="en-US" sz="2000" dirty="0">
              <a:solidFill>
                <a:schemeClr val="tx1"/>
              </a:solidFill>
            </a:endParaRPr>
          </a:p>
          <a:p>
            <a:pPr marL="741363" lvl="1" indent="-246063">
              <a:lnSpc>
                <a:spcPct val="90000"/>
              </a:lnSpc>
              <a:spcBef>
                <a:spcPct val="40000"/>
              </a:spcBef>
              <a:buClr>
                <a:schemeClr val="accent1"/>
              </a:buClr>
              <a:buSzPct val="75000"/>
              <a:buFont typeface="Monotype Sorts" pitchFamily="2" charset="2"/>
              <a:buNone/>
            </a:pPr>
            <a:endParaRPr lang="en-US" sz="2000" dirty="0">
              <a:solidFill>
                <a:schemeClr val="tx1"/>
              </a:solidFill>
            </a:endParaRPr>
          </a:p>
        </p:txBody>
      </p:sp>
      <p:sp>
        <p:nvSpPr>
          <p:cNvPr id="1581080" name="Rectangle 24"/>
          <p:cNvSpPr>
            <a:spLocks noChangeArrowheads="1"/>
          </p:cNvSpPr>
          <p:nvPr/>
        </p:nvSpPr>
        <p:spPr bwMode="auto">
          <a:xfrm>
            <a:off x="3132669" y="5486410"/>
            <a:ext cx="2057400" cy="768415"/>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endParaRPr lang="en-US" sz="2400" dirty="0">
              <a:solidFill>
                <a:schemeClr val="tx1"/>
              </a:solidFill>
            </a:endParaRPr>
          </a:p>
          <a:p>
            <a:pPr marL="741363" lvl="1" indent="-246063">
              <a:lnSpc>
                <a:spcPct val="85000"/>
              </a:lnSpc>
              <a:spcBef>
                <a:spcPct val="40000"/>
              </a:spcBef>
              <a:buClr>
                <a:schemeClr val="accent1"/>
              </a:buClr>
              <a:buSzPct val="75000"/>
              <a:buFont typeface="Monotype Sorts" pitchFamily="2" charset="2"/>
              <a:buNone/>
            </a:pPr>
            <a:r>
              <a:rPr lang="en-US" sz="2000" dirty="0" smtClean="0">
                <a:solidFill>
                  <a:schemeClr val="tx1"/>
                </a:solidFill>
              </a:rPr>
              <a:t>4/17 </a:t>
            </a:r>
            <a:r>
              <a:rPr lang="en-US" sz="2000" dirty="0">
                <a:solidFill>
                  <a:schemeClr val="tx1"/>
                </a:solidFill>
              </a:rPr>
              <a:t>= </a:t>
            </a:r>
            <a:r>
              <a:rPr lang="en-US" sz="2000" dirty="0" smtClean="0">
                <a:solidFill>
                  <a:schemeClr val="tx1"/>
                </a:solidFill>
              </a:rPr>
              <a:t>0.235</a:t>
            </a:r>
            <a:endParaRPr lang="en-US" sz="20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15810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81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1079" grpId="0" autoUpdateAnimBg="0"/>
      <p:bldP spid="158108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3106" name="Rectangle 2"/>
          <p:cNvSpPr>
            <a:spLocks noChangeArrowheads="1"/>
          </p:cNvSpPr>
          <p:nvPr/>
        </p:nvSpPr>
        <p:spPr bwMode="auto">
          <a:xfrm>
            <a:off x="225425" y="312738"/>
            <a:ext cx="2505075" cy="477837"/>
          </a:xfrm>
          <a:prstGeom prst="rect">
            <a:avLst/>
          </a:prstGeom>
          <a:noFill/>
          <a:ln w="12700">
            <a:noFill/>
            <a:miter lim="800000"/>
            <a:headEnd/>
            <a:tailEnd/>
          </a:ln>
          <a:effectLst/>
        </p:spPr>
        <p:txBody>
          <a:bodyPr wrap="none" anchor="ctr"/>
          <a:lstStyle/>
          <a:p>
            <a:endParaRPr lang="en-US"/>
          </a:p>
        </p:txBody>
      </p:sp>
      <p:sp>
        <p:nvSpPr>
          <p:cNvPr id="1583107" name="Rectangle 3"/>
          <p:cNvSpPr>
            <a:spLocks noGrp="1" noChangeArrowheads="1"/>
          </p:cNvSpPr>
          <p:nvPr>
            <p:ph type="title"/>
          </p:nvPr>
        </p:nvSpPr>
        <p:spPr>
          <a:noFill/>
          <a:ln/>
        </p:spPr>
        <p:txBody>
          <a:bodyPr lIns="90488" tIns="44450" rIns="90488" bIns="44450" anchor="ctr">
            <a:normAutofit fontScale="90000"/>
          </a:bodyPr>
          <a:lstStyle/>
          <a:p>
            <a:r>
              <a:rPr lang="en-US" dirty="0"/>
              <a:t>One Word </a:t>
            </a:r>
            <a:r>
              <a:rPr lang="en-US" dirty="0" smtClean="0"/>
              <a:t>Wide Bus, Four Word Blocks</a:t>
            </a:r>
            <a:endParaRPr lang="en-US" dirty="0"/>
          </a:p>
        </p:txBody>
      </p:sp>
      <p:sp>
        <p:nvSpPr>
          <p:cNvPr id="1583125" name="Rectangle 21"/>
          <p:cNvSpPr>
            <a:spLocks noGrp="1" noChangeArrowheads="1"/>
          </p:cNvSpPr>
          <p:nvPr>
            <p:ph type="body" idx="4294967295"/>
          </p:nvPr>
        </p:nvSpPr>
        <p:spPr>
          <a:xfrm>
            <a:off x="2895600" y="1193800"/>
            <a:ext cx="6248400" cy="5262563"/>
          </a:xfrm>
        </p:spPr>
        <p:txBody>
          <a:bodyPr>
            <a:normAutofit fontScale="85000" lnSpcReduction="10000"/>
          </a:bodyPr>
          <a:lstStyle/>
          <a:p>
            <a:r>
              <a:rPr lang="en-US" dirty="0"/>
              <a:t>What if the block size is four </a:t>
            </a:r>
            <a:r>
              <a:rPr lang="en-US" dirty="0" smtClean="0"/>
              <a:t>words and each word is in a different DRAM row?</a:t>
            </a:r>
            <a:endParaRPr lang="en-US" dirty="0"/>
          </a:p>
          <a:p>
            <a:pPr lvl="1">
              <a:buFont typeface="Monotype Sorts" pitchFamily="2" charset="2"/>
              <a:buNone/>
            </a:pPr>
            <a:r>
              <a:rPr lang="en-US" dirty="0"/>
              <a:t>                       cycle to send 1</a:t>
            </a:r>
            <a:r>
              <a:rPr lang="en-US" baseline="30000" dirty="0"/>
              <a:t>st</a:t>
            </a:r>
            <a:r>
              <a:rPr lang="en-US" dirty="0"/>
              <a:t> address</a:t>
            </a:r>
          </a:p>
          <a:p>
            <a:pPr lvl="1">
              <a:buFont typeface="Monotype Sorts" pitchFamily="2" charset="2"/>
              <a:buNone/>
            </a:pPr>
            <a:r>
              <a:rPr lang="en-US" dirty="0"/>
              <a:t>                       cycles to read DRAM</a:t>
            </a:r>
          </a:p>
          <a:p>
            <a:pPr lvl="1">
              <a:buFont typeface="Monotype Sorts" pitchFamily="2" charset="2"/>
              <a:buNone/>
            </a:pPr>
            <a:r>
              <a:rPr lang="en-US" dirty="0"/>
              <a:t>                       cycles to return last data word</a:t>
            </a:r>
          </a:p>
          <a:p>
            <a:pPr lvl="1">
              <a:buFont typeface="Monotype Sorts" pitchFamily="2" charset="2"/>
              <a:buNone/>
            </a:pPr>
            <a:r>
              <a:rPr lang="en-US" dirty="0"/>
              <a:t>                      </a:t>
            </a:r>
            <a:r>
              <a:rPr lang="en-US" dirty="0" smtClean="0"/>
              <a:t> total </a:t>
            </a:r>
            <a:r>
              <a:rPr lang="en-US" dirty="0"/>
              <a:t>clock cycles miss penalty</a:t>
            </a:r>
          </a:p>
          <a:p>
            <a:endParaRPr lang="en-US" dirty="0" smtClean="0"/>
          </a:p>
          <a:p>
            <a:endParaRPr lang="en-US" dirty="0" smtClean="0"/>
          </a:p>
          <a:p>
            <a:pPr>
              <a:buNone/>
            </a:pPr>
            <a:endParaRPr lang="en-US" dirty="0" smtClean="0"/>
          </a:p>
          <a:p>
            <a:r>
              <a:rPr lang="en-US" dirty="0" smtClean="0"/>
              <a:t>Number </a:t>
            </a:r>
            <a:r>
              <a:rPr lang="en-US" dirty="0"/>
              <a:t>of bytes transferred per clock cycle (bandwidth) for a single miss is</a:t>
            </a:r>
          </a:p>
          <a:p>
            <a:pPr lvl="1">
              <a:buFont typeface="Monotype Sorts" pitchFamily="2" charset="2"/>
              <a:buNone/>
            </a:pPr>
            <a:r>
              <a:rPr lang="en-US" dirty="0"/>
              <a:t>                                  bytes per clock</a:t>
            </a:r>
          </a:p>
        </p:txBody>
      </p:sp>
      <p:sp>
        <p:nvSpPr>
          <p:cNvPr id="1583108" name="Rectangle 4"/>
          <p:cNvSpPr>
            <a:spLocks noChangeArrowheads="1"/>
          </p:cNvSpPr>
          <p:nvPr/>
        </p:nvSpPr>
        <p:spPr bwMode="auto">
          <a:xfrm>
            <a:off x="2854325" y="4868863"/>
            <a:ext cx="0" cy="274637"/>
          </a:xfrm>
          <a:prstGeom prst="rect">
            <a:avLst/>
          </a:prstGeom>
          <a:noFill/>
          <a:ln w="9525">
            <a:noFill/>
            <a:miter lim="800000"/>
            <a:headEnd/>
            <a:tailEnd/>
          </a:ln>
        </p:spPr>
        <p:txBody>
          <a:bodyPr wrap="none" lIns="0" tIns="0" rIns="0" bIns="0">
            <a:spAutoFit/>
          </a:bodyPr>
          <a:lstStyle/>
          <a:p>
            <a:endParaRPr lang="en-US"/>
          </a:p>
        </p:txBody>
      </p:sp>
      <p:sp>
        <p:nvSpPr>
          <p:cNvPr id="1583109" name="Rectangle 5"/>
          <p:cNvSpPr>
            <a:spLocks noChangeArrowheads="1"/>
          </p:cNvSpPr>
          <p:nvPr/>
        </p:nvSpPr>
        <p:spPr bwMode="auto">
          <a:xfrm>
            <a:off x="3009900" y="4987925"/>
            <a:ext cx="0" cy="274638"/>
          </a:xfrm>
          <a:prstGeom prst="rect">
            <a:avLst/>
          </a:prstGeom>
          <a:noFill/>
          <a:ln w="9525">
            <a:noFill/>
            <a:miter lim="800000"/>
            <a:headEnd/>
            <a:tailEnd/>
          </a:ln>
        </p:spPr>
        <p:txBody>
          <a:bodyPr wrap="none" lIns="0" tIns="0" rIns="0" bIns="0">
            <a:spAutoFit/>
          </a:bodyPr>
          <a:lstStyle/>
          <a:p>
            <a:endParaRPr lang="en-US"/>
          </a:p>
        </p:txBody>
      </p:sp>
      <p:sp>
        <p:nvSpPr>
          <p:cNvPr id="1583110" name="Rectangle 6"/>
          <p:cNvSpPr>
            <a:spLocks noChangeArrowheads="1"/>
          </p:cNvSpPr>
          <p:nvPr/>
        </p:nvSpPr>
        <p:spPr bwMode="auto">
          <a:xfrm>
            <a:off x="2032000" y="5110163"/>
            <a:ext cx="0" cy="274637"/>
          </a:xfrm>
          <a:prstGeom prst="rect">
            <a:avLst/>
          </a:prstGeom>
          <a:noFill/>
          <a:ln w="9525">
            <a:noFill/>
            <a:miter lim="800000"/>
            <a:headEnd/>
            <a:tailEnd/>
          </a:ln>
        </p:spPr>
        <p:txBody>
          <a:bodyPr wrap="none" lIns="0" tIns="0" rIns="0" bIns="0">
            <a:spAutoFit/>
          </a:bodyPr>
          <a:lstStyle/>
          <a:p>
            <a:endParaRPr lang="en-US"/>
          </a:p>
        </p:txBody>
      </p:sp>
      <p:sp>
        <p:nvSpPr>
          <p:cNvPr id="1583111" name="Rectangle 7"/>
          <p:cNvSpPr>
            <a:spLocks noChangeArrowheads="1"/>
          </p:cNvSpPr>
          <p:nvPr/>
        </p:nvSpPr>
        <p:spPr bwMode="auto">
          <a:xfrm>
            <a:off x="6423025" y="3471863"/>
            <a:ext cx="0" cy="274637"/>
          </a:xfrm>
          <a:prstGeom prst="rect">
            <a:avLst/>
          </a:prstGeom>
          <a:noFill/>
          <a:ln w="9525">
            <a:noFill/>
            <a:miter lim="800000"/>
            <a:headEnd/>
            <a:tailEnd/>
          </a:ln>
        </p:spPr>
        <p:txBody>
          <a:bodyPr wrap="none" lIns="0" tIns="0" rIns="0" bIns="0">
            <a:spAutoFit/>
          </a:bodyPr>
          <a:lstStyle/>
          <a:p>
            <a:endParaRPr lang="en-US"/>
          </a:p>
        </p:txBody>
      </p:sp>
      <p:sp>
        <p:nvSpPr>
          <p:cNvPr id="1583112" name="Rectangle 8"/>
          <p:cNvSpPr>
            <a:spLocks noChangeArrowheads="1"/>
          </p:cNvSpPr>
          <p:nvPr/>
        </p:nvSpPr>
        <p:spPr bwMode="auto">
          <a:xfrm>
            <a:off x="6919913" y="3471863"/>
            <a:ext cx="0" cy="274637"/>
          </a:xfrm>
          <a:prstGeom prst="rect">
            <a:avLst/>
          </a:prstGeom>
          <a:noFill/>
          <a:ln w="9525">
            <a:noFill/>
            <a:miter lim="800000"/>
            <a:headEnd/>
            <a:tailEnd/>
          </a:ln>
        </p:spPr>
        <p:txBody>
          <a:bodyPr wrap="none" lIns="0" tIns="0" rIns="0" bIns="0">
            <a:spAutoFit/>
          </a:bodyPr>
          <a:lstStyle/>
          <a:p>
            <a:endParaRPr lang="en-US"/>
          </a:p>
        </p:txBody>
      </p:sp>
      <p:sp>
        <p:nvSpPr>
          <p:cNvPr id="1583113" name="Rectangle 9"/>
          <p:cNvSpPr>
            <a:spLocks noChangeArrowheads="1"/>
          </p:cNvSpPr>
          <p:nvPr/>
        </p:nvSpPr>
        <p:spPr bwMode="auto">
          <a:xfrm>
            <a:off x="1143000" y="1524000"/>
            <a:ext cx="838200" cy="457200"/>
          </a:xfrm>
          <a:prstGeom prst="rect">
            <a:avLst/>
          </a:prstGeom>
          <a:noFill/>
          <a:ln w="12700">
            <a:solidFill>
              <a:schemeClr val="tx1"/>
            </a:solidFill>
            <a:miter lim="800000"/>
            <a:headEnd/>
            <a:tailEnd/>
          </a:ln>
          <a:effectLst/>
        </p:spPr>
        <p:txBody>
          <a:bodyPr wrap="none" anchor="ctr"/>
          <a:lstStyle/>
          <a:p>
            <a:endParaRPr lang="en-US"/>
          </a:p>
        </p:txBody>
      </p:sp>
      <p:sp>
        <p:nvSpPr>
          <p:cNvPr id="1583114" name="Text Box 10"/>
          <p:cNvSpPr txBox="1">
            <a:spLocks noChangeArrowheads="1"/>
          </p:cNvSpPr>
          <p:nvPr/>
        </p:nvSpPr>
        <p:spPr bwMode="auto">
          <a:xfrm>
            <a:off x="1219200" y="1600200"/>
            <a:ext cx="777875" cy="366713"/>
          </a:xfrm>
          <a:prstGeom prst="rect">
            <a:avLst/>
          </a:prstGeom>
          <a:noFill/>
          <a:ln w="12700">
            <a:noFill/>
            <a:miter lim="800000"/>
            <a:headEnd/>
            <a:tailEnd/>
          </a:ln>
          <a:effectLst/>
        </p:spPr>
        <p:txBody>
          <a:bodyPr>
            <a:spAutoFit/>
          </a:bodyPr>
          <a:lstStyle/>
          <a:p>
            <a:r>
              <a:rPr lang="en-US">
                <a:solidFill>
                  <a:schemeClr val="tx1"/>
                </a:solidFill>
              </a:rPr>
              <a:t>CPU</a:t>
            </a:r>
          </a:p>
        </p:txBody>
      </p:sp>
      <p:sp>
        <p:nvSpPr>
          <p:cNvPr id="1583115" name="AutoShape 11"/>
          <p:cNvSpPr>
            <a:spLocks noChangeArrowheads="1"/>
          </p:cNvSpPr>
          <p:nvPr/>
        </p:nvSpPr>
        <p:spPr bwMode="auto">
          <a:xfrm>
            <a:off x="1295400" y="1981200"/>
            <a:ext cx="609600" cy="3048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3116" name="Rectangle 12"/>
          <p:cNvSpPr>
            <a:spLocks noChangeArrowheads="1"/>
          </p:cNvSpPr>
          <p:nvPr/>
        </p:nvSpPr>
        <p:spPr bwMode="auto">
          <a:xfrm>
            <a:off x="1143000" y="2286000"/>
            <a:ext cx="838200" cy="838200"/>
          </a:xfrm>
          <a:prstGeom prst="rect">
            <a:avLst/>
          </a:prstGeom>
          <a:noFill/>
          <a:ln w="12700">
            <a:solidFill>
              <a:schemeClr val="tx1"/>
            </a:solidFill>
            <a:miter lim="800000"/>
            <a:headEnd/>
            <a:tailEnd/>
          </a:ln>
          <a:effectLst/>
        </p:spPr>
        <p:txBody>
          <a:bodyPr wrap="none" anchor="ctr"/>
          <a:lstStyle/>
          <a:p>
            <a:endParaRPr lang="en-US"/>
          </a:p>
        </p:txBody>
      </p:sp>
      <p:sp>
        <p:nvSpPr>
          <p:cNvPr id="1583117" name="Text Box 13"/>
          <p:cNvSpPr txBox="1">
            <a:spLocks noChangeArrowheads="1"/>
          </p:cNvSpPr>
          <p:nvPr/>
        </p:nvSpPr>
        <p:spPr bwMode="auto">
          <a:xfrm>
            <a:off x="1143000" y="2514600"/>
            <a:ext cx="914400" cy="366713"/>
          </a:xfrm>
          <a:prstGeom prst="rect">
            <a:avLst/>
          </a:prstGeom>
          <a:noFill/>
          <a:ln w="12700">
            <a:noFill/>
            <a:miter lim="800000"/>
            <a:headEnd/>
            <a:tailEnd/>
          </a:ln>
          <a:effectLst/>
        </p:spPr>
        <p:txBody>
          <a:bodyPr>
            <a:spAutoFit/>
          </a:bodyPr>
          <a:lstStyle/>
          <a:p>
            <a:r>
              <a:rPr lang="en-US">
                <a:solidFill>
                  <a:schemeClr val="tx1"/>
                </a:solidFill>
              </a:rPr>
              <a:t>Cache</a:t>
            </a:r>
          </a:p>
        </p:txBody>
      </p:sp>
      <p:sp>
        <p:nvSpPr>
          <p:cNvPr id="1583118" name="Rectangle 14"/>
          <p:cNvSpPr>
            <a:spLocks noChangeArrowheads="1"/>
          </p:cNvSpPr>
          <p:nvPr/>
        </p:nvSpPr>
        <p:spPr bwMode="auto">
          <a:xfrm>
            <a:off x="1143000" y="3733800"/>
            <a:ext cx="838200" cy="1828800"/>
          </a:xfrm>
          <a:prstGeom prst="rect">
            <a:avLst/>
          </a:prstGeom>
          <a:noFill/>
          <a:ln w="12700">
            <a:solidFill>
              <a:schemeClr val="tx1"/>
            </a:solidFill>
            <a:miter lim="800000"/>
            <a:headEnd/>
            <a:tailEnd/>
          </a:ln>
          <a:effectLst/>
        </p:spPr>
        <p:txBody>
          <a:bodyPr wrap="none" anchor="ctr"/>
          <a:lstStyle/>
          <a:p>
            <a:endParaRPr lang="en-US"/>
          </a:p>
        </p:txBody>
      </p:sp>
      <p:sp>
        <p:nvSpPr>
          <p:cNvPr id="1583119" name="AutoShape 15"/>
          <p:cNvSpPr>
            <a:spLocks noChangeArrowheads="1"/>
          </p:cNvSpPr>
          <p:nvPr/>
        </p:nvSpPr>
        <p:spPr bwMode="auto">
          <a:xfrm>
            <a:off x="1143000" y="3124200"/>
            <a:ext cx="838200" cy="6096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3120" name="Text Box 16"/>
          <p:cNvSpPr txBox="1">
            <a:spLocks noChangeArrowheads="1"/>
          </p:cNvSpPr>
          <p:nvPr/>
        </p:nvSpPr>
        <p:spPr bwMode="auto">
          <a:xfrm>
            <a:off x="1066800" y="4114800"/>
            <a:ext cx="1066800" cy="646331"/>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p:txBody>
      </p:sp>
      <p:sp>
        <p:nvSpPr>
          <p:cNvPr id="1583121" name="Text Box 17"/>
          <p:cNvSpPr txBox="1">
            <a:spLocks noChangeArrowheads="1"/>
          </p:cNvSpPr>
          <p:nvPr/>
        </p:nvSpPr>
        <p:spPr bwMode="auto">
          <a:xfrm>
            <a:off x="1295400" y="3276600"/>
            <a:ext cx="685800" cy="366713"/>
          </a:xfrm>
          <a:prstGeom prst="rect">
            <a:avLst/>
          </a:prstGeom>
          <a:noFill/>
          <a:ln w="12700">
            <a:noFill/>
            <a:miter lim="800000"/>
            <a:headEnd/>
            <a:tailEnd/>
          </a:ln>
          <a:effectLst/>
        </p:spPr>
        <p:txBody>
          <a:bodyPr>
            <a:spAutoFit/>
          </a:bodyPr>
          <a:lstStyle/>
          <a:p>
            <a:r>
              <a:rPr lang="en-US">
                <a:solidFill>
                  <a:schemeClr val="tx1"/>
                </a:solidFill>
              </a:rPr>
              <a:t>bus</a:t>
            </a:r>
          </a:p>
        </p:txBody>
      </p:sp>
      <p:sp>
        <p:nvSpPr>
          <p:cNvPr id="1583122" name="Rectangle 18"/>
          <p:cNvSpPr>
            <a:spLocks noChangeArrowheads="1"/>
          </p:cNvSpPr>
          <p:nvPr/>
        </p:nvSpPr>
        <p:spPr bwMode="auto">
          <a:xfrm>
            <a:off x="762000" y="1524000"/>
            <a:ext cx="1600200" cy="1600200"/>
          </a:xfrm>
          <a:prstGeom prst="rect">
            <a:avLst/>
          </a:prstGeom>
          <a:noFill/>
          <a:ln w="12700">
            <a:solidFill>
              <a:schemeClr val="accent2"/>
            </a:solidFill>
            <a:miter lim="800000"/>
            <a:headEnd/>
            <a:tailEnd/>
          </a:ln>
          <a:effectLst/>
        </p:spPr>
        <p:txBody>
          <a:bodyPr wrap="none" anchor="ctr"/>
          <a:lstStyle/>
          <a:p>
            <a:endParaRPr lang="en-US"/>
          </a:p>
        </p:txBody>
      </p:sp>
      <p:sp>
        <p:nvSpPr>
          <p:cNvPr id="1583123" name="Rectangle 19"/>
          <p:cNvSpPr>
            <a:spLocks noChangeArrowheads="1"/>
          </p:cNvSpPr>
          <p:nvPr/>
        </p:nvSpPr>
        <p:spPr bwMode="auto">
          <a:xfrm>
            <a:off x="3124200" y="3048000"/>
            <a:ext cx="5638800" cy="2819400"/>
          </a:xfrm>
          <a:prstGeom prst="rect">
            <a:avLst/>
          </a:prstGeom>
          <a:noFill/>
          <a:ln w="12700">
            <a:noFill/>
            <a:miter lim="800000"/>
            <a:headEnd/>
            <a:tailEnd/>
          </a:ln>
          <a:effectLst/>
        </p:spPr>
        <p:txBody>
          <a:bodyPr lIns="90488" tIns="44450" rIns="90488" bIns="44450"/>
          <a:lstStyle/>
          <a:p>
            <a:pPr marL="342900" indent="-342900">
              <a:lnSpc>
                <a:spcPct val="90000"/>
              </a:lnSpc>
              <a:spcBef>
                <a:spcPct val="65000"/>
              </a:spcBef>
              <a:buClr>
                <a:schemeClr val="accent1"/>
              </a:buClr>
              <a:buSzPct val="75000"/>
              <a:buFont typeface="Wingdings" pitchFamily="2" charset="2"/>
              <a:buChar char="q"/>
            </a:pPr>
            <a:endParaRPr lang="en-US" sz="2400">
              <a:solidFill>
                <a:schemeClr val="tx1"/>
              </a:solidFill>
            </a:endParaRPr>
          </a:p>
        </p:txBody>
      </p:sp>
      <p:sp>
        <p:nvSpPr>
          <p:cNvPr id="1583124" name="Text Box 20"/>
          <p:cNvSpPr txBox="1">
            <a:spLocks noChangeArrowheads="1"/>
          </p:cNvSpPr>
          <p:nvPr/>
        </p:nvSpPr>
        <p:spPr bwMode="auto">
          <a:xfrm>
            <a:off x="685800" y="1219200"/>
            <a:ext cx="849313" cy="336550"/>
          </a:xfrm>
          <a:prstGeom prst="rect">
            <a:avLst/>
          </a:prstGeom>
          <a:noFill/>
          <a:ln w="12700">
            <a:noFill/>
            <a:miter lim="800000"/>
            <a:headEnd/>
            <a:tailEnd/>
          </a:ln>
          <a:effectLst/>
        </p:spPr>
        <p:txBody>
          <a:bodyPr wrap="none">
            <a:spAutoFit/>
          </a:bodyPr>
          <a:lstStyle/>
          <a:p>
            <a:r>
              <a:rPr lang="en-US" sz="1600">
                <a:solidFill>
                  <a:schemeClr val="accent2"/>
                </a:solidFill>
              </a:rPr>
              <a:t>on-chip</a:t>
            </a:r>
          </a:p>
        </p:txBody>
      </p:sp>
      <p:sp>
        <p:nvSpPr>
          <p:cNvPr id="1583126" name="Line 22"/>
          <p:cNvSpPr>
            <a:spLocks noChangeShapeType="1"/>
          </p:cNvSpPr>
          <p:nvPr/>
        </p:nvSpPr>
        <p:spPr bwMode="auto">
          <a:xfrm>
            <a:off x="4258734" y="3285066"/>
            <a:ext cx="457200" cy="0"/>
          </a:xfrm>
          <a:prstGeom prst="line">
            <a:avLst/>
          </a:prstGeom>
          <a:noFill/>
          <a:ln w="28575">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5154" name="Rectangle 2"/>
          <p:cNvSpPr>
            <a:spLocks noChangeArrowheads="1"/>
          </p:cNvSpPr>
          <p:nvPr/>
        </p:nvSpPr>
        <p:spPr bwMode="auto">
          <a:xfrm>
            <a:off x="225425" y="312738"/>
            <a:ext cx="2505075" cy="477837"/>
          </a:xfrm>
          <a:prstGeom prst="rect">
            <a:avLst/>
          </a:prstGeom>
          <a:noFill/>
          <a:ln w="12700">
            <a:noFill/>
            <a:miter lim="800000"/>
            <a:headEnd/>
            <a:tailEnd/>
          </a:ln>
          <a:effectLst/>
        </p:spPr>
        <p:txBody>
          <a:bodyPr wrap="none" anchor="ctr"/>
          <a:lstStyle/>
          <a:p>
            <a:endParaRPr lang="en-US"/>
          </a:p>
        </p:txBody>
      </p:sp>
      <p:sp>
        <p:nvSpPr>
          <p:cNvPr id="1585155" name="Rectangle 3"/>
          <p:cNvSpPr>
            <a:spLocks noGrp="1" noChangeArrowheads="1"/>
          </p:cNvSpPr>
          <p:nvPr>
            <p:ph type="title"/>
          </p:nvPr>
        </p:nvSpPr>
        <p:spPr>
          <a:noFill/>
          <a:ln/>
        </p:spPr>
        <p:txBody>
          <a:bodyPr lIns="90488" tIns="44450" rIns="90488" bIns="44450" anchor="ctr">
            <a:normAutofit fontScale="90000"/>
          </a:bodyPr>
          <a:lstStyle/>
          <a:p>
            <a:r>
              <a:rPr lang="en-US" dirty="0" smtClean="0"/>
              <a:t>One Word Wide Bus, Four Word Blocks</a:t>
            </a:r>
            <a:endParaRPr lang="en-US" dirty="0"/>
          </a:p>
        </p:txBody>
      </p:sp>
      <p:sp>
        <p:nvSpPr>
          <p:cNvPr id="1585173" name="Rectangle 21"/>
          <p:cNvSpPr>
            <a:spLocks noGrp="1" noChangeArrowheads="1"/>
          </p:cNvSpPr>
          <p:nvPr>
            <p:ph type="body" idx="4294967295"/>
          </p:nvPr>
        </p:nvSpPr>
        <p:spPr>
          <a:xfrm>
            <a:off x="2895600" y="1142994"/>
            <a:ext cx="6248400" cy="5262563"/>
          </a:xfrm>
        </p:spPr>
        <p:txBody>
          <a:bodyPr>
            <a:normAutofit fontScale="85000" lnSpcReduction="10000"/>
          </a:bodyPr>
          <a:lstStyle/>
          <a:p>
            <a:r>
              <a:rPr lang="en-US" dirty="0"/>
              <a:t>What if</a:t>
            </a:r>
            <a:r>
              <a:rPr lang="en-US" dirty="0" smtClean="0"/>
              <a:t> block </a:t>
            </a:r>
            <a:r>
              <a:rPr lang="en-US" dirty="0"/>
              <a:t>size is four </a:t>
            </a:r>
            <a:r>
              <a:rPr lang="en-US" dirty="0" smtClean="0"/>
              <a:t>words and each word is in a different DRAM row?</a:t>
            </a:r>
            <a:endParaRPr lang="en-US" dirty="0"/>
          </a:p>
          <a:p>
            <a:pPr lvl="1">
              <a:buFont typeface="Monotype Sorts" pitchFamily="2" charset="2"/>
              <a:buNone/>
            </a:pPr>
            <a:r>
              <a:rPr lang="en-US" dirty="0"/>
              <a:t>                       cycle to send 1</a:t>
            </a:r>
            <a:r>
              <a:rPr lang="en-US" baseline="30000" dirty="0"/>
              <a:t>st</a:t>
            </a:r>
            <a:r>
              <a:rPr lang="en-US" dirty="0"/>
              <a:t> address</a:t>
            </a:r>
          </a:p>
          <a:p>
            <a:pPr lvl="1">
              <a:buFont typeface="Monotype Sorts" pitchFamily="2" charset="2"/>
              <a:buNone/>
            </a:pPr>
            <a:r>
              <a:rPr lang="en-US" dirty="0"/>
              <a:t>              </a:t>
            </a:r>
            <a:r>
              <a:rPr lang="en-US" dirty="0" smtClean="0"/>
              <a:t>         </a:t>
            </a:r>
            <a:r>
              <a:rPr lang="en-US" dirty="0"/>
              <a:t>cycles to read DRAM</a:t>
            </a:r>
          </a:p>
          <a:p>
            <a:pPr lvl="1">
              <a:buFont typeface="Monotype Sorts" pitchFamily="2" charset="2"/>
              <a:buNone/>
            </a:pPr>
            <a:r>
              <a:rPr lang="en-US" dirty="0"/>
              <a:t>                       cycles to return last data word</a:t>
            </a:r>
          </a:p>
          <a:p>
            <a:pPr lvl="1">
              <a:buFont typeface="Monotype Sorts" pitchFamily="2" charset="2"/>
              <a:buNone/>
            </a:pPr>
            <a:r>
              <a:rPr lang="en-US" dirty="0"/>
              <a:t>                       total clock cycles miss penalty</a:t>
            </a:r>
          </a:p>
          <a:p>
            <a:endParaRPr lang="en-US" dirty="0"/>
          </a:p>
          <a:p>
            <a:endParaRPr lang="en-US" dirty="0"/>
          </a:p>
          <a:p>
            <a:pPr>
              <a:buNone/>
            </a:pPr>
            <a:endParaRPr lang="en-US" dirty="0"/>
          </a:p>
          <a:p>
            <a:r>
              <a:rPr lang="en-US" dirty="0"/>
              <a:t>Number of bytes transferred per clock cycle (bandwidth) for a single miss is</a:t>
            </a:r>
          </a:p>
          <a:p>
            <a:pPr lvl="1">
              <a:buFont typeface="Monotype Sorts" pitchFamily="2" charset="2"/>
              <a:buNone/>
            </a:pPr>
            <a:r>
              <a:rPr lang="en-US" dirty="0"/>
              <a:t>                                  bytes per clock</a:t>
            </a:r>
          </a:p>
        </p:txBody>
      </p:sp>
      <p:sp>
        <p:nvSpPr>
          <p:cNvPr id="1585156" name="Rectangle 4"/>
          <p:cNvSpPr>
            <a:spLocks noChangeArrowheads="1"/>
          </p:cNvSpPr>
          <p:nvPr/>
        </p:nvSpPr>
        <p:spPr bwMode="auto">
          <a:xfrm>
            <a:off x="2854325" y="4868863"/>
            <a:ext cx="0" cy="274637"/>
          </a:xfrm>
          <a:prstGeom prst="rect">
            <a:avLst/>
          </a:prstGeom>
          <a:noFill/>
          <a:ln w="9525">
            <a:noFill/>
            <a:miter lim="800000"/>
            <a:headEnd/>
            <a:tailEnd/>
          </a:ln>
        </p:spPr>
        <p:txBody>
          <a:bodyPr wrap="none" lIns="0" tIns="0" rIns="0" bIns="0">
            <a:spAutoFit/>
          </a:bodyPr>
          <a:lstStyle/>
          <a:p>
            <a:endParaRPr lang="en-US"/>
          </a:p>
        </p:txBody>
      </p:sp>
      <p:sp>
        <p:nvSpPr>
          <p:cNvPr id="1585157" name="Rectangle 5"/>
          <p:cNvSpPr>
            <a:spLocks noChangeArrowheads="1"/>
          </p:cNvSpPr>
          <p:nvPr/>
        </p:nvSpPr>
        <p:spPr bwMode="auto">
          <a:xfrm>
            <a:off x="3009900" y="4987925"/>
            <a:ext cx="0" cy="274638"/>
          </a:xfrm>
          <a:prstGeom prst="rect">
            <a:avLst/>
          </a:prstGeom>
          <a:noFill/>
          <a:ln w="9525">
            <a:noFill/>
            <a:miter lim="800000"/>
            <a:headEnd/>
            <a:tailEnd/>
          </a:ln>
        </p:spPr>
        <p:txBody>
          <a:bodyPr wrap="none" lIns="0" tIns="0" rIns="0" bIns="0">
            <a:spAutoFit/>
          </a:bodyPr>
          <a:lstStyle/>
          <a:p>
            <a:endParaRPr lang="en-US"/>
          </a:p>
        </p:txBody>
      </p:sp>
      <p:sp>
        <p:nvSpPr>
          <p:cNvPr id="1585158" name="Rectangle 6"/>
          <p:cNvSpPr>
            <a:spLocks noChangeArrowheads="1"/>
          </p:cNvSpPr>
          <p:nvPr/>
        </p:nvSpPr>
        <p:spPr bwMode="auto">
          <a:xfrm>
            <a:off x="2032000" y="5110163"/>
            <a:ext cx="0" cy="274637"/>
          </a:xfrm>
          <a:prstGeom prst="rect">
            <a:avLst/>
          </a:prstGeom>
          <a:noFill/>
          <a:ln w="9525">
            <a:noFill/>
            <a:miter lim="800000"/>
            <a:headEnd/>
            <a:tailEnd/>
          </a:ln>
        </p:spPr>
        <p:txBody>
          <a:bodyPr wrap="none" lIns="0" tIns="0" rIns="0" bIns="0">
            <a:spAutoFit/>
          </a:bodyPr>
          <a:lstStyle/>
          <a:p>
            <a:endParaRPr lang="en-US"/>
          </a:p>
        </p:txBody>
      </p:sp>
      <p:sp>
        <p:nvSpPr>
          <p:cNvPr id="1585159" name="Rectangle 7"/>
          <p:cNvSpPr>
            <a:spLocks noChangeArrowheads="1"/>
          </p:cNvSpPr>
          <p:nvPr/>
        </p:nvSpPr>
        <p:spPr bwMode="auto">
          <a:xfrm>
            <a:off x="6423025" y="3471863"/>
            <a:ext cx="0" cy="274637"/>
          </a:xfrm>
          <a:prstGeom prst="rect">
            <a:avLst/>
          </a:prstGeom>
          <a:noFill/>
          <a:ln w="9525">
            <a:noFill/>
            <a:miter lim="800000"/>
            <a:headEnd/>
            <a:tailEnd/>
          </a:ln>
        </p:spPr>
        <p:txBody>
          <a:bodyPr wrap="none" lIns="0" tIns="0" rIns="0" bIns="0">
            <a:spAutoFit/>
          </a:bodyPr>
          <a:lstStyle/>
          <a:p>
            <a:endParaRPr lang="en-US"/>
          </a:p>
        </p:txBody>
      </p:sp>
      <p:sp>
        <p:nvSpPr>
          <p:cNvPr id="1585160" name="Rectangle 8"/>
          <p:cNvSpPr>
            <a:spLocks noChangeArrowheads="1"/>
          </p:cNvSpPr>
          <p:nvPr/>
        </p:nvSpPr>
        <p:spPr bwMode="auto">
          <a:xfrm>
            <a:off x="6919913" y="3471863"/>
            <a:ext cx="0" cy="274637"/>
          </a:xfrm>
          <a:prstGeom prst="rect">
            <a:avLst/>
          </a:prstGeom>
          <a:noFill/>
          <a:ln w="9525">
            <a:noFill/>
            <a:miter lim="800000"/>
            <a:headEnd/>
            <a:tailEnd/>
          </a:ln>
        </p:spPr>
        <p:txBody>
          <a:bodyPr wrap="none" lIns="0" tIns="0" rIns="0" bIns="0">
            <a:spAutoFit/>
          </a:bodyPr>
          <a:lstStyle/>
          <a:p>
            <a:endParaRPr lang="en-US"/>
          </a:p>
        </p:txBody>
      </p:sp>
      <p:sp>
        <p:nvSpPr>
          <p:cNvPr id="1585161" name="Rectangle 9"/>
          <p:cNvSpPr>
            <a:spLocks noChangeArrowheads="1"/>
          </p:cNvSpPr>
          <p:nvPr/>
        </p:nvSpPr>
        <p:spPr bwMode="auto">
          <a:xfrm>
            <a:off x="1143000" y="1524000"/>
            <a:ext cx="838200" cy="457200"/>
          </a:xfrm>
          <a:prstGeom prst="rect">
            <a:avLst/>
          </a:prstGeom>
          <a:noFill/>
          <a:ln w="12700">
            <a:solidFill>
              <a:schemeClr val="tx1"/>
            </a:solidFill>
            <a:miter lim="800000"/>
            <a:headEnd/>
            <a:tailEnd/>
          </a:ln>
          <a:effectLst/>
        </p:spPr>
        <p:txBody>
          <a:bodyPr wrap="none" anchor="ctr"/>
          <a:lstStyle/>
          <a:p>
            <a:endParaRPr lang="en-US"/>
          </a:p>
        </p:txBody>
      </p:sp>
      <p:sp>
        <p:nvSpPr>
          <p:cNvPr id="1585162" name="Text Box 10"/>
          <p:cNvSpPr txBox="1">
            <a:spLocks noChangeArrowheads="1"/>
          </p:cNvSpPr>
          <p:nvPr/>
        </p:nvSpPr>
        <p:spPr bwMode="auto">
          <a:xfrm>
            <a:off x="1219200" y="1600200"/>
            <a:ext cx="777875" cy="366713"/>
          </a:xfrm>
          <a:prstGeom prst="rect">
            <a:avLst/>
          </a:prstGeom>
          <a:noFill/>
          <a:ln w="12700">
            <a:noFill/>
            <a:miter lim="800000"/>
            <a:headEnd/>
            <a:tailEnd/>
          </a:ln>
          <a:effectLst/>
        </p:spPr>
        <p:txBody>
          <a:bodyPr>
            <a:spAutoFit/>
          </a:bodyPr>
          <a:lstStyle/>
          <a:p>
            <a:r>
              <a:rPr lang="en-US">
                <a:solidFill>
                  <a:schemeClr val="tx1"/>
                </a:solidFill>
              </a:rPr>
              <a:t>CPU</a:t>
            </a:r>
          </a:p>
        </p:txBody>
      </p:sp>
      <p:sp>
        <p:nvSpPr>
          <p:cNvPr id="1585163" name="AutoShape 11"/>
          <p:cNvSpPr>
            <a:spLocks noChangeArrowheads="1"/>
          </p:cNvSpPr>
          <p:nvPr/>
        </p:nvSpPr>
        <p:spPr bwMode="auto">
          <a:xfrm>
            <a:off x="1295400" y="1981200"/>
            <a:ext cx="609600" cy="3048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5164" name="Rectangle 12"/>
          <p:cNvSpPr>
            <a:spLocks noChangeArrowheads="1"/>
          </p:cNvSpPr>
          <p:nvPr/>
        </p:nvSpPr>
        <p:spPr bwMode="auto">
          <a:xfrm>
            <a:off x="1143000" y="2286000"/>
            <a:ext cx="838200" cy="838200"/>
          </a:xfrm>
          <a:prstGeom prst="rect">
            <a:avLst/>
          </a:prstGeom>
          <a:noFill/>
          <a:ln w="12700">
            <a:solidFill>
              <a:schemeClr val="tx1"/>
            </a:solidFill>
            <a:miter lim="800000"/>
            <a:headEnd/>
            <a:tailEnd/>
          </a:ln>
          <a:effectLst/>
        </p:spPr>
        <p:txBody>
          <a:bodyPr wrap="none" anchor="ctr"/>
          <a:lstStyle/>
          <a:p>
            <a:endParaRPr lang="en-US"/>
          </a:p>
        </p:txBody>
      </p:sp>
      <p:sp>
        <p:nvSpPr>
          <p:cNvPr id="1585165" name="Text Box 13"/>
          <p:cNvSpPr txBox="1">
            <a:spLocks noChangeArrowheads="1"/>
          </p:cNvSpPr>
          <p:nvPr/>
        </p:nvSpPr>
        <p:spPr bwMode="auto">
          <a:xfrm>
            <a:off x="1143000" y="2514600"/>
            <a:ext cx="914400" cy="366713"/>
          </a:xfrm>
          <a:prstGeom prst="rect">
            <a:avLst/>
          </a:prstGeom>
          <a:noFill/>
          <a:ln w="12700">
            <a:noFill/>
            <a:miter lim="800000"/>
            <a:headEnd/>
            <a:tailEnd/>
          </a:ln>
          <a:effectLst/>
        </p:spPr>
        <p:txBody>
          <a:bodyPr>
            <a:spAutoFit/>
          </a:bodyPr>
          <a:lstStyle/>
          <a:p>
            <a:r>
              <a:rPr lang="en-US">
                <a:solidFill>
                  <a:schemeClr val="tx1"/>
                </a:solidFill>
              </a:rPr>
              <a:t>Cache</a:t>
            </a:r>
          </a:p>
        </p:txBody>
      </p:sp>
      <p:sp>
        <p:nvSpPr>
          <p:cNvPr id="1585166" name="Rectangle 14"/>
          <p:cNvSpPr>
            <a:spLocks noChangeArrowheads="1"/>
          </p:cNvSpPr>
          <p:nvPr/>
        </p:nvSpPr>
        <p:spPr bwMode="auto">
          <a:xfrm>
            <a:off x="1143000" y="3733800"/>
            <a:ext cx="838200" cy="1828800"/>
          </a:xfrm>
          <a:prstGeom prst="rect">
            <a:avLst/>
          </a:prstGeom>
          <a:noFill/>
          <a:ln w="12700">
            <a:solidFill>
              <a:schemeClr val="tx1"/>
            </a:solidFill>
            <a:miter lim="800000"/>
            <a:headEnd/>
            <a:tailEnd/>
          </a:ln>
          <a:effectLst/>
        </p:spPr>
        <p:txBody>
          <a:bodyPr wrap="none" anchor="ctr"/>
          <a:lstStyle/>
          <a:p>
            <a:endParaRPr lang="en-US"/>
          </a:p>
        </p:txBody>
      </p:sp>
      <p:sp>
        <p:nvSpPr>
          <p:cNvPr id="1585167" name="AutoShape 15"/>
          <p:cNvSpPr>
            <a:spLocks noChangeArrowheads="1"/>
          </p:cNvSpPr>
          <p:nvPr/>
        </p:nvSpPr>
        <p:spPr bwMode="auto">
          <a:xfrm>
            <a:off x="1143000" y="3124200"/>
            <a:ext cx="838200" cy="6096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5168" name="Text Box 16"/>
          <p:cNvSpPr txBox="1">
            <a:spLocks noChangeArrowheads="1"/>
          </p:cNvSpPr>
          <p:nvPr/>
        </p:nvSpPr>
        <p:spPr bwMode="auto">
          <a:xfrm>
            <a:off x="1066800" y="4114800"/>
            <a:ext cx="1066800" cy="646331"/>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p:txBody>
      </p:sp>
      <p:sp>
        <p:nvSpPr>
          <p:cNvPr id="1585169" name="Text Box 17"/>
          <p:cNvSpPr txBox="1">
            <a:spLocks noChangeArrowheads="1"/>
          </p:cNvSpPr>
          <p:nvPr/>
        </p:nvSpPr>
        <p:spPr bwMode="auto">
          <a:xfrm>
            <a:off x="1295400" y="3276600"/>
            <a:ext cx="685800" cy="366713"/>
          </a:xfrm>
          <a:prstGeom prst="rect">
            <a:avLst/>
          </a:prstGeom>
          <a:noFill/>
          <a:ln w="12700">
            <a:noFill/>
            <a:miter lim="800000"/>
            <a:headEnd/>
            <a:tailEnd/>
          </a:ln>
          <a:effectLst/>
        </p:spPr>
        <p:txBody>
          <a:bodyPr>
            <a:spAutoFit/>
          </a:bodyPr>
          <a:lstStyle/>
          <a:p>
            <a:r>
              <a:rPr lang="en-US">
                <a:solidFill>
                  <a:schemeClr val="tx1"/>
                </a:solidFill>
              </a:rPr>
              <a:t>bus</a:t>
            </a:r>
          </a:p>
        </p:txBody>
      </p:sp>
      <p:sp>
        <p:nvSpPr>
          <p:cNvPr id="1585170" name="Rectangle 18"/>
          <p:cNvSpPr>
            <a:spLocks noChangeArrowheads="1"/>
          </p:cNvSpPr>
          <p:nvPr/>
        </p:nvSpPr>
        <p:spPr bwMode="auto">
          <a:xfrm>
            <a:off x="762000" y="1524000"/>
            <a:ext cx="1600200" cy="1600200"/>
          </a:xfrm>
          <a:prstGeom prst="rect">
            <a:avLst/>
          </a:prstGeom>
          <a:noFill/>
          <a:ln w="12700">
            <a:solidFill>
              <a:schemeClr val="accent2"/>
            </a:solidFill>
            <a:miter lim="800000"/>
            <a:headEnd/>
            <a:tailEnd/>
          </a:ln>
          <a:effectLst/>
        </p:spPr>
        <p:txBody>
          <a:bodyPr wrap="none" anchor="ctr"/>
          <a:lstStyle/>
          <a:p>
            <a:endParaRPr lang="en-US"/>
          </a:p>
        </p:txBody>
      </p:sp>
      <p:sp>
        <p:nvSpPr>
          <p:cNvPr id="1585171" name="Rectangle 19"/>
          <p:cNvSpPr>
            <a:spLocks noChangeArrowheads="1"/>
          </p:cNvSpPr>
          <p:nvPr/>
        </p:nvSpPr>
        <p:spPr bwMode="auto">
          <a:xfrm>
            <a:off x="3124200" y="3048000"/>
            <a:ext cx="5638800" cy="2819400"/>
          </a:xfrm>
          <a:prstGeom prst="rect">
            <a:avLst/>
          </a:prstGeom>
          <a:noFill/>
          <a:ln w="12700">
            <a:noFill/>
            <a:miter lim="800000"/>
            <a:headEnd/>
            <a:tailEnd/>
          </a:ln>
          <a:effectLst/>
        </p:spPr>
        <p:txBody>
          <a:bodyPr lIns="90488" tIns="44450" rIns="90488" bIns="44450"/>
          <a:lstStyle/>
          <a:p>
            <a:pPr marL="342900" indent="-342900">
              <a:lnSpc>
                <a:spcPct val="90000"/>
              </a:lnSpc>
              <a:spcBef>
                <a:spcPct val="65000"/>
              </a:spcBef>
              <a:buClr>
                <a:schemeClr val="accent1"/>
              </a:buClr>
              <a:buSzPct val="75000"/>
              <a:buFont typeface="Wingdings" pitchFamily="2" charset="2"/>
              <a:buChar char="q"/>
            </a:pPr>
            <a:endParaRPr lang="en-US" sz="2400">
              <a:solidFill>
                <a:schemeClr val="tx1"/>
              </a:solidFill>
            </a:endParaRPr>
          </a:p>
        </p:txBody>
      </p:sp>
      <p:sp>
        <p:nvSpPr>
          <p:cNvPr id="1585172" name="Text Box 20"/>
          <p:cNvSpPr txBox="1">
            <a:spLocks noChangeArrowheads="1"/>
          </p:cNvSpPr>
          <p:nvPr/>
        </p:nvSpPr>
        <p:spPr bwMode="auto">
          <a:xfrm>
            <a:off x="685800" y="1219200"/>
            <a:ext cx="849313" cy="336550"/>
          </a:xfrm>
          <a:prstGeom prst="rect">
            <a:avLst/>
          </a:prstGeom>
          <a:noFill/>
          <a:ln w="12700">
            <a:noFill/>
            <a:miter lim="800000"/>
            <a:headEnd/>
            <a:tailEnd/>
          </a:ln>
          <a:effectLst/>
        </p:spPr>
        <p:txBody>
          <a:bodyPr wrap="none">
            <a:spAutoFit/>
          </a:bodyPr>
          <a:lstStyle/>
          <a:p>
            <a:r>
              <a:rPr lang="en-US" sz="1600">
                <a:solidFill>
                  <a:schemeClr val="accent2"/>
                </a:solidFill>
              </a:rPr>
              <a:t>on-chip</a:t>
            </a:r>
          </a:p>
        </p:txBody>
      </p:sp>
      <p:sp>
        <p:nvSpPr>
          <p:cNvPr id="1585174" name="Line 22"/>
          <p:cNvSpPr>
            <a:spLocks noChangeShapeType="1"/>
          </p:cNvSpPr>
          <p:nvPr/>
        </p:nvSpPr>
        <p:spPr bwMode="auto">
          <a:xfrm>
            <a:off x="4326464" y="3183458"/>
            <a:ext cx="457200" cy="0"/>
          </a:xfrm>
          <a:prstGeom prst="line">
            <a:avLst/>
          </a:prstGeom>
          <a:noFill/>
          <a:ln w="28575">
            <a:solidFill>
              <a:schemeClr val="tx1"/>
            </a:solidFill>
            <a:round/>
            <a:headEnd/>
            <a:tailEnd/>
          </a:ln>
          <a:effectLst/>
        </p:spPr>
        <p:txBody>
          <a:bodyPr/>
          <a:lstStyle/>
          <a:p>
            <a:endParaRPr lang="en-US"/>
          </a:p>
        </p:txBody>
      </p:sp>
      <p:grpSp>
        <p:nvGrpSpPr>
          <p:cNvPr id="2" name="Group 23"/>
          <p:cNvGrpSpPr>
            <a:grpSpLocks/>
          </p:cNvGrpSpPr>
          <p:nvPr/>
        </p:nvGrpSpPr>
        <p:grpSpPr bwMode="auto">
          <a:xfrm>
            <a:off x="2438400" y="3843857"/>
            <a:ext cx="6553200" cy="1066800"/>
            <a:chOff x="1536" y="2112"/>
            <a:chExt cx="4128" cy="672"/>
          </a:xfrm>
        </p:grpSpPr>
        <p:sp>
          <p:nvSpPr>
            <p:cNvPr id="1585176" name="Rectangle 24"/>
            <p:cNvSpPr>
              <a:spLocks noChangeArrowheads="1"/>
            </p:cNvSpPr>
            <p:nvPr/>
          </p:nvSpPr>
          <p:spPr bwMode="auto">
            <a:xfrm>
              <a:off x="1536" y="2112"/>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5177" name="Rectangle 25"/>
            <p:cNvSpPr>
              <a:spLocks noChangeArrowheads="1"/>
            </p:cNvSpPr>
            <p:nvPr/>
          </p:nvSpPr>
          <p:spPr bwMode="auto">
            <a:xfrm>
              <a:off x="1680" y="2112"/>
              <a:ext cx="960" cy="96"/>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85178" name="Rectangle 26"/>
            <p:cNvSpPr>
              <a:spLocks noChangeArrowheads="1"/>
            </p:cNvSpPr>
            <p:nvPr/>
          </p:nvSpPr>
          <p:spPr bwMode="auto">
            <a:xfrm>
              <a:off x="2640" y="2112"/>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85179" name="Rectangle 27"/>
            <p:cNvSpPr>
              <a:spLocks noChangeArrowheads="1"/>
            </p:cNvSpPr>
            <p:nvPr/>
          </p:nvSpPr>
          <p:spPr bwMode="auto">
            <a:xfrm>
              <a:off x="2496" y="2304"/>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5180" name="Rectangle 28"/>
            <p:cNvSpPr>
              <a:spLocks noChangeArrowheads="1"/>
            </p:cNvSpPr>
            <p:nvPr/>
          </p:nvSpPr>
          <p:spPr bwMode="auto">
            <a:xfrm>
              <a:off x="2640" y="2304"/>
              <a:ext cx="960" cy="96"/>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85181" name="Rectangle 29"/>
            <p:cNvSpPr>
              <a:spLocks noChangeArrowheads="1"/>
            </p:cNvSpPr>
            <p:nvPr/>
          </p:nvSpPr>
          <p:spPr bwMode="auto">
            <a:xfrm>
              <a:off x="3600" y="2304"/>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85182" name="Rectangle 30"/>
            <p:cNvSpPr>
              <a:spLocks noChangeArrowheads="1"/>
            </p:cNvSpPr>
            <p:nvPr/>
          </p:nvSpPr>
          <p:spPr bwMode="auto">
            <a:xfrm>
              <a:off x="3456" y="2496"/>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5183" name="Rectangle 31"/>
            <p:cNvSpPr>
              <a:spLocks noChangeArrowheads="1"/>
            </p:cNvSpPr>
            <p:nvPr/>
          </p:nvSpPr>
          <p:spPr bwMode="auto">
            <a:xfrm>
              <a:off x="3600" y="2496"/>
              <a:ext cx="960" cy="96"/>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85184" name="Rectangle 32"/>
            <p:cNvSpPr>
              <a:spLocks noChangeArrowheads="1"/>
            </p:cNvSpPr>
            <p:nvPr/>
          </p:nvSpPr>
          <p:spPr bwMode="auto">
            <a:xfrm>
              <a:off x="4560" y="2496"/>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85185" name="Rectangle 33"/>
            <p:cNvSpPr>
              <a:spLocks noChangeArrowheads="1"/>
            </p:cNvSpPr>
            <p:nvPr/>
          </p:nvSpPr>
          <p:spPr bwMode="auto">
            <a:xfrm>
              <a:off x="4416" y="2688"/>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5186" name="Rectangle 34"/>
            <p:cNvSpPr>
              <a:spLocks noChangeArrowheads="1"/>
            </p:cNvSpPr>
            <p:nvPr/>
          </p:nvSpPr>
          <p:spPr bwMode="auto">
            <a:xfrm>
              <a:off x="4560" y="2688"/>
              <a:ext cx="960" cy="96"/>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85187" name="Rectangle 35"/>
            <p:cNvSpPr>
              <a:spLocks noChangeArrowheads="1"/>
            </p:cNvSpPr>
            <p:nvPr/>
          </p:nvSpPr>
          <p:spPr bwMode="auto">
            <a:xfrm>
              <a:off x="5520" y="2688"/>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grpSp>
      <p:sp>
        <p:nvSpPr>
          <p:cNvPr id="1585188" name="Rectangle 36"/>
          <p:cNvSpPr>
            <a:spLocks noChangeArrowheads="1"/>
          </p:cNvSpPr>
          <p:nvPr/>
        </p:nvSpPr>
        <p:spPr bwMode="auto">
          <a:xfrm>
            <a:off x="2887126" y="2045222"/>
            <a:ext cx="2286000" cy="1533753"/>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000" dirty="0">
                <a:solidFill>
                  <a:schemeClr val="tx1"/>
                </a:solidFill>
              </a:rPr>
              <a:t>                        </a:t>
            </a:r>
            <a:r>
              <a:rPr lang="en-US" sz="2000" dirty="0" smtClean="0">
                <a:solidFill>
                  <a:schemeClr val="tx1"/>
                </a:solidFill>
              </a:rPr>
              <a:t>    </a:t>
            </a:r>
            <a:r>
              <a:rPr lang="en-US" sz="2000" dirty="0">
                <a:solidFill>
                  <a:schemeClr val="tx1"/>
                </a:solidFill>
              </a:rPr>
              <a:t>1</a:t>
            </a:r>
          </a:p>
          <a:p>
            <a:pPr marL="741363" lvl="1" indent="-246063">
              <a:lnSpc>
                <a:spcPct val="90000"/>
              </a:lnSpc>
              <a:spcBef>
                <a:spcPct val="40000"/>
              </a:spcBef>
              <a:buClr>
                <a:schemeClr val="accent1"/>
              </a:buClr>
              <a:buSzPct val="75000"/>
              <a:buFont typeface="Monotype Sorts" pitchFamily="2" charset="2"/>
              <a:buNone/>
            </a:pPr>
            <a:r>
              <a:rPr lang="en-US" sz="2000" dirty="0">
                <a:solidFill>
                  <a:schemeClr val="tx1"/>
                </a:solidFill>
              </a:rPr>
              <a:t>4 x </a:t>
            </a:r>
            <a:r>
              <a:rPr lang="en-US" sz="2000" dirty="0" smtClean="0">
                <a:solidFill>
                  <a:schemeClr val="tx1"/>
                </a:solidFill>
              </a:rPr>
              <a:t>15  =   60</a:t>
            </a:r>
            <a:endParaRPr lang="en-US" sz="2000" dirty="0">
              <a:solidFill>
                <a:schemeClr val="tx1"/>
              </a:solidFill>
            </a:endParaRPr>
          </a:p>
          <a:p>
            <a:pPr marL="741363" lvl="1" indent="-246063">
              <a:lnSpc>
                <a:spcPct val="90000"/>
              </a:lnSpc>
              <a:spcBef>
                <a:spcPct val="40000"/>
              </a:spcBef>
              <a:buClr>
                <a:schemeClr val="accent1"/>
              </a:buClr>
              <a:buSzPct val="75000"/>
              <a:buFont typeface="Monotype Sorts" pitchFamily="2" charset="2"/>
              <a:buNone/>
            </a:pPr>
            <a:r>
              <a:rPr lang="en-US" sz="2000" dirty="0">
                <a:solidFill>
                  <a:schemeClr val="tx1"/>
                </a:solidFill>
              </a:rPr>
              <a:t>                 </a:t>
            </a:r>
            <a:r>
              <a:rPr lang="en-US" sz="2000" dirty="0" smtClean="0">
                <a:solidFill>
                  <a:schemeClr val="tx1"/>
                </a:solidFill>
              </a:rPr>
              <a:t>   </a:t>
            </a:r>
            <a:r>
              <a:rPr lang="en-US" sz="2000" dirty="0">
                <a:solidFill>
                  <a:schemeClr val="tx1"/>
                </a:solidFill>
              </a:rPr>
              <a:t>1 </a:t>
            </a:r>
          </a:p>
          <a:p>
            <a:pPr marL="741363" lvl="1" indent="-246063">
              <a:lnSpc>
                <a:spcPct val="90000"/>
              </a:lnSpc>
              <a:spcBef>
                <a:spcPct val="40000"/>
              </a:spcBef>
              <a:buClr>
                <a:schemeClr val="accent1"/>
              </a:buClr>
              <a:buSzPct val="75000"/>
              <a:buFont typeface="Monotype Sorts" pitchFamily="2" charset="2"/>
              <a:buNone/>
            </a:pPr>
            <a:r>
              <a:rPr lang="en-US" sz="2000" dirty="0">
                <a:solidFill>
                  <a:schemeClr val="tx1"/>
                </a:solidFill>
              </a:rPr>
              <a:t>               </a:t>
            </a:r>
            <a:r>
              <a:rPr lang="en-US" sz="2000" dirty="0" smtClean="0">
                <a:solidFill>
                  <a:schemeClr val="tx1"/>
                </a:solidFill>
              </a:rPr>
              <a:t>   62</a:t>
            </a:r>
            <a:endParaRPr lang="en-US" sz="2000" dirty="0">
              <a:solidFill>
                <a:schemeClr val="tx1"/>
              </a:solidFill>
            </a:endParaRPr>
          </a:p>
        </p:txBody>
      </p:sp>
      <p:sp>
        <p:nvSpPr>
          <p:cNvPr id="1585189" name="Rectangle 37"/>
          <p:cNvSpPr>
            <a:spLocks noChangeArrowheads="1"/>
          </p:cNvSpPr>
          <p:nvPr/>
        </p:nvSpPr>
        <p:spPr bwMode="auto">
          <a:xfrm>
            <a:off x="2599265" y="5393264"/>
            <a:ext cx="3124200" cy="768415"/>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endParaRPr lang="en-US" sz="2400" dirty="0">
              <a:solidFill>
                <a:schemeClr val="tx1"/>
              </a:solidFill>
            </a:endParaRPr>
          </a:p>
          <a:p>
            <a:pPr marL="741363" lvl="1" indent="-246063">
              <a:lnSpc>
                <a:spcPct val="85000"/>
              </a:lnSpc>
              <a:spcBef>
                <a:spcPct val="40000"/>
              </a:spcBef>
              <a:buClr>
                <a:schemeClr val="accent1"/>
              </a:buClr>
              <a:buSzPct val="75000"/>
              <a:buFont typeface="Monotype Sorts" pitchFamily="2" charset="2"/>
              <a:buNone/>
            </a:pPr>
            <a:r>
              <a:rPr lang="en-US" sz="2000" dirty="0">
                <a:solidFill>
                  <a:schemeClr val="tx1"/>
                </a:solidFill>
              </a:rPr>
              <a:t>   (4 x 4</a:t>
            </a:r>
            <a:r>
              <a:rPr lang="en-US" sz="2000" dirty="0" smtClean="0">
                <a:solidFill>
                  <a:schemeClr val="tx1"/>
                </a:solidFill>
              </a:rPr>
              <a:t>)/62 </a:t>
            </a:r>
            <a:r>
              <a:rPr lang="en-US" sz="2000" dirty="0">
                <a:solidFill>
                  <a:schemeClr val="tx1"/>
                </a:solidFill>
              </a:rPr>
              <a:t>= </a:t>
            </a:r>
            <a:r>
              <a:rPr lang="en-US" sz="2000" dirty="0" smtClean="0">
                <a:solidFill>
                  <a:schemeClr val="tx1"/>
                </a:solidFill>
              </a:rPr>
              <a:t>0.258</a:t>
            </a:r>
            <a:endParaRPr lang="en-US" sz="20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15851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85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5188" grpId="0" autoUpdateAnimBg="0"/>
      <p:bldP spid="1585189"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7202" name="Rectangle 2"/>
          <p:cNvSpPr>
            <a:spLocks noChangeArrowheads="1"/>
          </p:cNvSpPr>
          <p:nvPr/>
        </p:nvSpPr>
        <p:spPr bwMode="auto">
          <a:xfrm>
            <a:off x="225425" y="312738"/>
            <a:ext cx="2505075" cy="477837"/>
          </a:xfrm>
          <a:prstGeom prst="rect">
            <a:avLst/>
          </a:prstGeom>
          <a:noFill/>
          <a:ln w="12700">
            <a:noFill/>
            <a:miter lim="800000"/>
            <a:headEnd/>
            <a:tailEnd/>
          </a:ln>
          <a:effectLst/>
        </p:spPr>
        <p:txBody>
          <a:bodyPr wrap="none" anchor="ctr"/>
          <a:lstStyle/>
          <a:p>
            <a:endParaRPr lang="en-US"/>
          </a:p>
        </p:txBody>
      </p:sp>
      <p:sp>
        <p:nvSpPr>
          <p:cNvPr id="1587203" name="Rectangle 3"/>
          <p:cNvSpPr>
            <a:spLocks noGrp="1" noChangeArrowheads="1"/>
          </p:cNvSpPr>
          <p:nvPr>
            <p:ph type="title"/>
          </p:nvPr>
        </p:nvSpPr>
        <p:spPr>
          <a:noFill/>
          <a:ln/>
        </p:spPr>
        <p:txBody>
          <a:bodyPr lIns="90488" tIns="44450" rIns="90488" bIns="44450" anchor="ctr">
            <a:normAutofit fontScale="90000"/>
          </a:bodyPr>
          <a:lstStyle/>
          <a:p>
            <a:r>
              <a:rPr lang="en-US" dirty="0" smtClean="0"/>
              <a:t>One Word Wide Bus, Four Word Blocks</a:t>
            </a:r>
            <a:endParaRPr lang="en-US" dirty="0"/>
          </a:p>
        </p:txBody>
      </p:sp>
      <p:sp>
        <p:nvSpPr>
          <p:cNvPr id="1587221" name="Rectangle 21"/>
          <p:cNvSpPr>
            <a:spLocks noGrp="1" noChangeArrowheads="1"/>
          </p:cNvSpPr>
          <p:nvPr>
            <p:ph type="body" idx="4294967295"/>
          </p:nvPr>
        </p:nvSpPr>
        <p:spPr>
          <a:xfrm>
            <a:off x="2895600" y="1431391"/>
            <a:ext cx="6248400" cy="5646738"/>
          </a:xfrm>
        </p:spPr>
        <p:txBody>
          <a:bodyPr>
            <a:normAutofit fontScale="85000" lnSpcReduction="10000"/>
          </a:bodyPr>
          <a:lstStyle/>
          <a:p>
            <a:r>
              <a:rPr lang="en-US" dirty="0"/>
              <a:t>What if</a:t>
            </a:r>
            <a:r>
              <a:rPr lang="en-US" dirty="0" smtClean="0"/>
              <a:t> block </a:t>
            </a:r>
            <a:r>
              <a:rPr lang="en-US" dirty="0"/>
              <a:t>size is four words and </a:t>
            </a:r>
            <a:r>
              <a:rPr lang="en-US" dirty="0" smtClean="0"/>
              <a:t>all words are in the same DRAM row?</a:t>
            </a:r>
            <a:endParaRPr lang="en-US" dirty="0"/>
          </a:p>
          <a:p>
            <a:pPr lvl="1">
              <a:buFont typeface="Monotype Sorts" pitchFamily="2" charset="2"/>
              <a:buNone/>
            </a:pPr>
            <a:r>
              <a:rPr lang="en-US" dirty="0"/>
              <a:t>                        cycle to send 1</a:t>
            </a:r>
            <a:r>
              <a:rPr lang="en-US" baseline="30000" dirty="0"/>
              <a:t>st</a:t>
            </a:r>
            <a:r>
              <a:rPr lang="en-US" dirty="0"/>
              <a:t> address</a:t>
            </a:r>
          </a:p>
          <a:p>
            <a:pPr lvl="1">
              <a:buFont typeface="Monotype Sorts" pitchFamily="2" charset="2"/>
              <a:buNone/>
            </a:pPr>
            <a:r>
              <a:rPr lang="en-US" dirty="0"/>
              <a:t>                        cycles to read DRAM</a:t>
            </a:r>
          </a:p>
          <a:p>
            <a:pPr lvl="1">
              <a:buFont typeface="Monotype Sorts" pitchFamily="2" charset="2"/>
              <a:buNone/>
            </a:pPr>
            <a:r>
              <a:rPr lang="en-US" dirty="0"/>
              <a:t>                        cycles to return last data word</a:t>
            </a:r>
          </a:p>
          <a:p>
            <a:pPr lvl="1">
              <a:buFont typeface="Monotype Sorts" pitchFamily="2" charset="2"/>
              <a:buNone/>
            </a:pPr>
            <a:r>
              <a:rPr lang="en-US" dirty="0"/>
              <a:t>                        total clock cycles miss penalty</a:t>
            </a:r>
          </a:p>
          <a:p>
            <a:endParaRPr lang="en-US" dirty="0"/>
          </a:p>
          <a:p>
            <a:endParaRPr lang="en-US" dirty="0" smtClean="0"/>
          </a:p>
          <a:p>
            <a:pPr lvl="1">
              <a:buNone/>
            </a:pPr>
            <a:endParaRPr lang="en-US" dirty="0" smtClean="0"/>
          </a:p>
          <a:p>
            <a:r>
              <a:rPr lang="en-US" dirty="0"/>
              <a:t>Number of bytes transferred per clock cycle (bandwidth) for a single miss is</a:t>
            </a:r>
          </a:p>
          <a:p>
            <a:pPr lvl="1">
              <a:buFont typeface="Monotype Sorts" pitchFamily="2" charset="2"/>
              <a:buNone/>
            </a:pPr>
            <a:r>
              <a:rPr lang="en-US" dirty="0"/>
              <a:t>                             bytes per clock</a:t>
            </a:r>
          </a:p>
        </p:txBody>
      </p:sp>
      <p:sp>
        <p:nvSpPr>
          <p:cNvPr id="1587204" name="Rectangle 4"/>
          <p:cNvSpPr>
            <a:spLocks noChangeArrowheads="1"/>
          </p:cNvSpPr>
          <p:nvPr/>
        </p:nvSpPr>
        <p:spPr bwMode="auto">
          <a:xfrm>
            <a:off x="2854325" y="5139791"/>
            <a:ext cx="0" cy="274637"/>
          </a:xfrm>
          <a:prstGeom prst="rect">
            <a:avLst/>
          </a:prstGeom>
          <a:noFill/>
          <a:ln w="9525">
            <a:noFill/>
            <a:miter lim="800000"/>
            <a:headEnd/>
            <a:tailEnd/>
          </a:ln>
        </p:spPr>
        <p:txBody>
          <a:bodyPr wrap="none" lIns="0" tIns="0" rIns="0" bIns="0">
            <a:spAutoFit/>
          </a:bodyPr>
          <a:lstStyle/>
          <a:p>
            <a:endParaRPr lang="en-US"/>
          </a:p>
        </p:txBody>
      </p:sp>
      <p:sp>
        <p:nvSpPr>
          <p:cNvPr id="1587205" name="Rectangle 5"/>
          <p:cNvSpPr>
            <a:spLocks noChangeArrowheads="1"/>
          </p:cNvSpPr>
          <p:nvPr/>
        </p:nvSpPr>
        <p:spPr bwMode="auto">
          <a:xfrm>
            <a:off x="3009900" y="5258853"/>
            <a:ext cx="0" cy="274638"/>
          </a:xfrm>
          <a:prstGeom prst="rect">
            <a:avLst/>
          </a:prstGeom>
          <a:noFill/>
          <a:ln w="9525">
            <a:noFill/>
            <a:miter lim="800000"/>
            <a:headEnd/>
            <a:tailEnd/>
          </a:ln>
        </p:spPr>
        <p:txBody>
          <a:bodyPr wrap="none" lIns="0" tIns="0" rIns="0" bIns="0">
            <a:spAutoFit/>
          </a:bodyPr>
          <a:lstStyle/>
          <a:p>
            <a:endParaRPr lang="en-US"/>
          </a:p>
        </p:txBody>
      </p:sp>
      <p:sp>
        <p:nvSpPr>
          <p:cNvPr id="1587206" name="Rectangle 6"/>
          <p:cNvSpPr>
            <a:spLocks noChangeArrowheads="1"/>
          </p:cNvSpPr>
          <p:nvPr/>
        </p:nvSpPr>
        <p:spPr bwMode="auto">
          <a:xfrm>
            <a:off x="2032000" y="5110163"/>
            <a:ext cx="0" cy="274637"/>
          </a:xfrm>
          <a:prstGeom prst="rect">
            <a:avLst/>
          </a:prstGeom>
          <a:noFill/>
          <a:ln w="9525">
            <a:noFill/>
            <a:miter lim="800000"/>
            <a:headEnd/>
            <a:tailEnd/>
          </a:ln>
        </p:spPr>
        <p:txBody>
          <a:bodyPr wrap="none" lIns="0" tIns="0" rIns="0" bIns="0">
            <a:spAutoFit/>
          </a:bodyPr>
          <a:lstStyle/>
          <a:p>
            <a:endParaRPr lang="en-US"/>
          </a:p>
        </p:txBody>
      </p:sp>
      <p:sp>
        <p:nvSpPr>
          <p:cNvPr id="1587207" name="Rectangle 7"/>
          <p:cNvSpPr>
            <a:spLocks noChangeArrowheads="1"/>
          </p:cNvSpPr>
          <p:nvPr/>
        </p:nvSpPr>
        <p:spPr bwMode="auto">
          <a:xfrm>
            <a:off x="6423025" y="3742791"/>
            <a:ext cx="0" cy="274637"/>
          </a:xfrm>
          <a:prstGeom prst="rect">
            <a:avLst/>
          </a:prstGeom>
          <a:noFill/>
          <a:ln w="9525">
            <a:noFill/>
            <a:miter lim="800000"/>
            <a:headEnd/>
            <a:tailEnd/>
          </a:ln>
        </p:spPr>
        <p:txBody>
          <a:bodyPr wrap="none" lIns="0" tIns="0" rIns="0" bIns="0">
            <a:spAutoFit/>
          </a:bodyPr>
          <a:lstStyle/>
          <a:p>
            <a:endParaRPr lang="en-US"/>
          </a:p>
        </p:txBody>
      </p:sp>
      <p:sp>
        <p:nvSpPr>
          <p:cNvPr id="1587208" name="Rectangle 8"/>
          <p:cNvSpPr>
            <a:spLocks noChangeArrowheads="1"/>
          </p:cNvSpPr>
          <p:nvPr/>
        </p:nvSpPr>
        <p:spPr bwMode="auto">
          <a:xfrm>
            <a:off x="6919913" y="3742791"/>
            <a:ext cx="0" cy="274637"/>
          </a:xfrm>
          <a:prstGeom prst="rect">
            <a:avLst/>
          </a:prstGeom>
          <a:noFill/>
          <a:ln w="9525">
            <a:noFill/>
            <a:miter lim="800000"/>
            <a:headEnd/>
            <a:tailEnd/>
          </a:ln>
        </p:spPr>
        <p:txBody>
          <a:bodyPr wrap="none" lIns="0" tIns="0" rIns="0" bIns="0">
            <a:spAutoFit/>
          </a:bodyPr>
          <a:lstStyle/>
          <a:p>
            <a:endParaRPr lang="en-US"/>
          </a:p>
        </p:txBody>
      </p:sp>
      <p:sp>
        <p:nvSpPr>
          <p:cNvPr id="1587209" name="Rectangle 9"/>
          <p:cNvSpPr>
            <a:spLocks noChangeArrowheads="1"/>
          </p:cNvSpPr>
          <p:nvPr/>
        </p:nvSpPr>
        <p:spPr bwMode="auto">
          <a:xfrm>
            <a:off x="1143000" y="1524000"/>
            <a:ext cx="838200" cy="457200"/>
          </a:xfrm>
          <a:prstGeom prst="rect">
            <a:avLst/>
          </a:prstGeom>
          <a:noFill/>
          <a:ln w="12700">
            <a:solidFill>
              <a:schemeClr val="tx1"/>
            </a:solidFill>
            <a:miter lim="800000"/>
            <a:headEnd/>
            <a:tailEnd/>
          </a:ln>
          <a:effectLst/>
        </p:spPr>
        <p:txBody>
          <a:bodyPr wrap="none" anchor="ctr"/>
          <a:lstStyle/>
          <a:p>
            <a:endParaRPr lang="en-US"/>
          </a:p>
        </p:txBody>
      </p:sp>
      <p:sp>
        <p:nvSpPr>
          <p:cNvPr id="1587210" name="Text Box 10"/>
          <p:cNvSpPr txBox="1">
            <a:spLocks noChangeArrowheads="1"/>
          </p:cNvSpPr>
          <p:nvPr/>
        </p:nvSpPr>
        <p:spPr bwMode="auto">
          <a:xfrm>
            <a:off x="1219200" y="1600200"/>
            <a:ext cx="777875" cy="366713"/>
          </a:xfrm>
          <a:prstGeom prst="rect">
            <a:avLst/>
          </a:prstGeom>
          <a:noFill/>
          <a:ln w="12700">
            <a:noFill/>
            <a:miter lim="800000"/>
            <a:headEnd/>
            <a:tailEnd/>
          </a:ln>
          <a:effectLst/>
        </p:spPr>
        <p:txBody>
          <a:bodyPr>
            <a:spAutoFit/>
          </a:bodyPr>
          <a:lstStyle/>
          <a:p>
            <a:r>
              <a:rPr lang="en-US">
                <a:solidFill>
                  <a:schemeClr val="tx1"/>
                </a:solidFill>
              </a:rPr>
              <a:t>CPU</a:t>
            </a:r>
          </a:p>
        </p:txBody>
      </p:sp>
      <p:sp>
        <p:nvSpPr>
          <p:cNvPr id="1587211" name="AutoShape 11"/>
          <p:cNvSpPr>
            <a:spLocks noChangeArrowheads="1"/>
          </p:cNvSpPr>
          <p:nvPr/>
        </p:nvSpPr>
        <p:spPr bwMode="auto">
          <a:xfrm>
            <a:off x="1295400" y="1981200"/>
            <a:ext cx="609600" cy="3048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7212" name="Rectangle 12"/>
          <p:cNvSpPr>
            <a:spLocks noChangeArrowheads="1"/>
          </p:cNvSpPr>
          <p:nvPr/>
        </p:nvSpPr>
        <p:spPr bwMode="auto">
          <a:xfrm>
            <a:off x="1143000" y="2286000"/>
            <a:ext cx="838200" cy="838200"/>
          </a:xfrm>
          <a:prstGeom prst="rect">
            <a:avLst/>
          </a:prstGeom>
          <a:noFill/>
          <a:ln w="12700">
            <a:solidFill>
              <a:schemeClr val="tx1"/>
            </a:solidFill>
            <a:miter lim="800000"/>
            <a:headEnd/>
            <a:tailEnd/>
          </a:ln>
          <a:effectLst/>
        </p:spPr>
        <p:txBody>
          <a:bodyPr wrap="none" anchor="ctr"/>
          <a:lstStyle/>
          <a:p>
            <a:endParaRPr lang="en-US"/>
          </a:p>
        </p:txBody>
      </p:sp>
      <p:sp>
        <p:nvSpPr>
          <p:cNvPr id="1587213" name="Text Box 13"/>
          <p:cNvSpPr txBox="1">
            <a:spLocks noChangeArrowheads="1"/>
          </p:cNvSpPr>
          <p:nvPr/>
        </p:nvSpPr>
        <p:spPr bwMode="auto">
          <a:xfrm>
            <a:off x="1143000" y="2514600"/>
            <a:ext cx="914400" cy="366713"/>
          </a:xfrm>
          <a:prstGeom prst="rect">
            <a:avLst/>
          </a:prstGeom>
          <a:noFill/>
          <a:ln w="12700">
            <a:noFill/>
            <a:miter lim="800000"/>
            <a:headEnd/>
            <a:tailEnd/>
          </a:ln>
          <a:effectLst/>
        </p:spPr>
        <p:txBody>
          <a:bodyPr>
            <a:spAutoFit/>
          </a:bodyPr>
          <a:lstStyle/>
          <a:p>
            <a:r>
              <a:rPr lang="en-US">
                <a:solidFill>
                  <a:schemeClr val="tx1"/>
                </a:solidFill>
              </a:rPr>
              <a:t>Cache</a:t>
            </a:r>
          </a:p>
        </p:txBody>
      </p:sp>
      <p:sp>
        <p:nvSpPr>
          <p:cNvPr id="1587214" name="Rectangle 14"/>
          <p:cNvSpPr>
            <a:spLocks noChangeArrowheads="1"/>
          </p:cNvSpPr>
          <p:nvPr/>
        </p:nvSpPr>
        <p:spPr bwMode="auto">
          <a:xfrm>
            <a:off x="1143000" y="3733800"/>
            <a:ext cx="838200" cy="1828800"/>
          </a:xfrm>
          <a:prstGeom prst="rect">
            <a:avLst/>
          </a:prstGeom>
          <a:noFill/>
          <a:ln w="12700">
            <a:solidFill>
              <a:schemeClr val="tx1"/>
            </a:solidFill>
            <a:miter lim="800000"/>
            <a:headEnd/>
            <a:tailEnd/>
          </a:ln>
          <a:effectLst/>
        </p:spPr>
        <p:txBody>
          <a:bodyPr wrap="none" anchor="ctr"/>
          <a:lstStyle/>
          <a:p>
            <a:endParaRPr lang="en-US"/>
          </a:p>
        </p:txBody>
      </p:sp>
      <p:sp>
        <p:nvSpPr>
          <p:cNvPr id="1587215" name="AutoShape 15"/>
          <p:cNvSpPr>
            <a:spLocks noChangeArrowheads="1"/>
          </p:cNvSpPr>
          <p:nvPr/>
        </p:nvSpPr>
        <p:spPr bwMode="auto">
          <a:xfrm>
            <a:off x="1143000" y="3124200"/>
            <a:ext cx="838200" cy="6096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7216" name="Text Box 16"/>
          <p:cNvSpPr txBox="1">
            <a:spLocks noChangeArrowheads="1"/>
          </p:cNvSpPr>
          <p:nvPr/>
        </p:nvSpPr>
        <p:spPr bwMode="auto">
          <a:xfrm>
            <a:off x="1066800" y="4114800"/>
            <a:ext cx="1066800" cy="646331"/>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p:txBody>
      </p:sp>
      <p:sp>
        <p:nvSpPr>
          <p:cNvPr id="1587217" name="Text Box 17"/>
          <p:cNvSpPr txBox="1">
            <a:spLocks noChangeArrowheads="1"/>
          </p:cNvSpPr>
          <p:nvPr/>
        </p:nvSpPr>
        <p:spPr bwMode="auto">
          <a:xfrm>
            <a:off x="1295400" y="3276600"/>
            <a:ext cx="685800" cy="366713"/>
          </a:xfrm>
          <a:prstGeom prst="rect">
            <a:avLst/>
          </a:prstGeom>
          <a:noFill/>
          <a:ln w="12700">
            <a:noFill/>
            <a:miter lim="800000"/>
            <a:headEnd/>
            <a:tailEnd/>
          </a:ln>
          <a:effectLst/>
        </p:spPr>
        <p:txBody>
          <a:bodyPr>
            <a:spAutoFit/>
          </a:bodyPr>
          <a:lstStyle/>
          <a:p>
            <a:r>
              <a:rPr lang="en-US">
                <a:solidFill>
                  <a:schemeClr val="tx1"/>
                </a:solidFill>
              </a:rPr>
              <a:t>bus</a:t>
            </a:r>
          </a:p>
        </p:txBody>
      </p:sp>
      <p:sp>
        <p:nvSpPr>
          <p:cNvPr id="1587218" name="Rectangle 18"/>
          <p:cNvSpPr>
            <a:spLocks noChangeArrowheads="1"/>
          </p:cNvSpPr>
          <p:nvPr/>
        </p:nvSpPr>
        <p:spPr bwMode="auto">
          <a:xfrm>
            <a:off x="762000" y="1524000"/>
            <a:ext cx="1600200" cy="1600200"/>
          </a:xfrm>
          <a:prstGeom prst="rect">
            <a:avLst/>
          </a:prstGeom>
          <a:noFill/>
          <a:ln w="12700">
            <a:solidFill>
              <a:schemeClr val="accent2"/>
            </a:solidFill>
            <a:miter lim="800000"/>
            <a:headEnd/>
            <a:tailEnd/>
          </a:ln>
          <a:effectLst/>
        </p:spPr>
        <p:txBody>
          <a:bodyPr wrap="none" anchor="ctr"/>
          <a:lstStyle/>
          <a:p>
            <a:endParaRPr lang="en-US"/>
          </a:p>
        </p:txBody>
      </p:sp>
      <p:sp>
        <p:nvSpPr>
          <p:cNvPr id="1587219" name="Rectangle 19"/>
          <p:cNvSpPr>
            <a:spLocks noChangeArrowheads="1"/>
          </p:cNvSpPr>
          <p:nvPr/>
        </p:nvSpPr>
        <p:spPr bwMode="auto">
          <a:xfrm>
            <a:off x="3124200" y="3318928"/>
            <a:ext cx="5638800" cy="2819400"/>
          </a:xfrm>
          <a:prstGeom prst="rect">
            <a:avLst/>
          </a:prstGeom>
          <a:noFill/>
          <a:ln w="12700">
            <a:noFill/>
            <a:miter lim="800000"/>
            <a:headEnd/>
            <a:tailEnd/>
          </a:ln>
          <a:effectLst/>
        </p:spPr>
        <p:txBody>
          <a:bodyPr lIns="90488" tIns="44450" rIns="90488" bIns="44450"/>
          <a:lstStyle/>
          <a:p>
            <a:pPr marL="342900" indent="-342900">
              <a:lnSpc>
                <a:spcPct val="90000"/>
              </a:lnSpc>
              <a:spcBef>
                <a:spcPct val="65000"/>
              </a:spcBef>
              <a:buClr>
                <a:schemeClr val="accent1"/>
              </a:buClr>
              <a:buSzPct val="75000"/>
              <a:buFont typeface="Wingdings" pitchFamily="2" charset="2"/>
              <a:buChar char="q"/>
            </a:pPr>
            <a:endParaRPr lang="en-US" sz="2400">
              <a:solidFill>
                <a:schemeClr val="tx1"/>
              </a:solidFill>
            </a:endParaRPr>
          </a:p>
        </p:txBody>
      </p:sp>
      <p:sp>
        <p:nvSpPr>
          <p:cNvPr id="1587220" name="Text Box 20"/>
          <p:cNvSpPr txBox="1">
            <a:spLocks noChangeArrowheads="1"/>
          </p:cNvSpPr>
          <p:nvPr/>
        </p:nvSpPr>
        <p:spPr bwMode="auto">
          <a:xfrm>
            <a:off x="685800" y="1219200"/>
            <a:ext cx="849313" cy="336550"/>
          </a:xfrm>
          <a:prstGeom prst="rect">
            <a:avLst/>
          </a:prstGeom>
          <a:noFill/>
          <a:ln w="12700">
            <a:noFill/>
            <a:miter lim="800000"/>
            <a:headEnd/>
            <a:tailEnd/>
          </a:ln>
          <a:effectLst/>
        </p:spPr>
        <p:txBody>
          <a:bodyPr wrap="none">
            <a:spAutoFit/>
          </a:bodyPr>
          <a:lstStyle/>
          <a:p>
            <a:r>
              <a:rPr lang="en-US" sz="1600">
                <a:solidFill>
                  <a:schemeClr val="accent2"/>
                </a:solidFill>
              </a:rPr>
              <a:t>on-chip</a:t>
            </a:r>
          </a:p>
        </p:txBody>
      </p:sp>
      <p:sp>
        <p:nvSpPr>
          <p:cNvPr id="1587222" name="Line 22"/>
          <p:cNvSpPr>
            <a:spLocks noChangeShapeType="1"/>
          </p:cNvSpPr>
          <p:nvPr/>
        </p:nvSpPr>
        <p:spPr bwMode="auto">
          <a:xfrm>
            <a:off x="4182534" y="3462861"/>
            <a:ext cx="457200" cy="0"/>
          </a:xfrm>
          <a:prstGeom prst="line">
            <a:avLst/>
          </a:prstGeom>
          <a:noFill/>
          <a:ln w="28575">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9250" name="Rectangle 2"/>
          <p:cNvSpPr>
            <a:spLocks noChangeArrowheads="1"/>
          </p:cNvSpPr>
          <p:nvPr/>
        </p:nvSpPr>
        <p:spPr bwMode="auto">
          <a:xfrm>
            <a:off x="225425" y="312738"/>
            <a:ext cx="2505075" cy="477837"/>
          </a:xfrm>
          <a:prstGeom prst="rect">
            <a:avLst/>
          </a:prstGeom>
          <a:noFill/>
          <a:ln w="12700">
            <a:noFill/>
            <a:miter lim="800000"/>
            <a:headEnd/>
            <a:tailEnd/>
          </a:ln>
          <a:effectLst/>
        </p:spPr>
        <p:txBody>
          <a:bodyPr wrap="none" anchor="ctr"/>
          <a:lstStyle/>
          <a:p>
            <a:endParaRPr lang="en-US"/>
          </a:p>
        </p:txBody>
      </p:sp>
      <p:sp>
        <p:nvSpPr>
          <p:cNvPr id="1589251" name="Rectangle 3"/>
          <p:cNvSpPr>
            <a:spLocks noGrp="1" noChangeArrowheads="1"/>
          </p:cNvSpPr>
          <p:nvPr>
            <p:ph type="title"/>
          </p:nvPr>
        </p:nvSpPr>
        <p:spPr>
          <a:noFill/>
          <a:ln/>
        </p:spPr>
        <p:txBody>
          <a:bodyPr lIns="90488" tIns="44450" rIns="90488" bIns="44450" anchor="ctr">
            <a:normAutofit fontScale="90000"/>
          </a:bodyPr>
          <a:lstStyle/>
          <a:p>
            <a:r>
              <a:rPr lang="en-US" dirty="0" smtClean="0"/>
              <a:t>One Word Wide Bus, Four Word Blocks</a:t>
            </a:r>
            <a:endParaRPr lang="en-US" dirty="0"/>
          </a:p>
        </p:txBody>
      </p:sp>
      <p:sp>
        <p:nvSpPr>
          <p:cNvPr id="1589269" name="Rectangle 21"/>
          <p:cNvSpPr>
            <a:spLocks noGrp="1" noChangeArrowheads="1"/>
          </p:cNvSpPr>
          <p:nvPr>
            <p:ph type="body" idx="4294967295"/>
          </p:nvPr>
        </p:nvSpPr>
        <p:spPr>
          <a:xfrm>
            <a:off x="2895600" y="1329257"/>
            <a:ext cx="6248400" cy="5646738"/>
          </a:xfrm>
        </p:spPr>
        <p:txBody>
          <a:bodyPr>
            <a:normAutofit fontScale="85000" lnSpcReduction="10000"/>
          </a:bodyPr>
          <a:lstStyle/>
          <a:p>
            <a:r>
              <a:rPr lang="en-US" dirty="0" smtClean="0"/>
              <a:t>What if the block size is four words and all words are in the same DRAM row?</a:t>
            </a:r>
          </a:p>
          <a:p>
            <a:pPr lvl="1">
              <a:buFont typeface="Monotype Sorts" pitchFamily="2" charset="2"/>
              <a:buNone/>
            </a:pPr>
            <a:r>
              <a:rPr lang="en-US" dirty="0" smtClean="0"/>
              <a:t>                       </a:t>
            </a:r>
            <a:r>
              <a:rPr lang="en-US" dirty="0"/>
              <a:t>cycle to send 1</a:t>
            </a:r>
            <a:r>
              <a:rPr lang="en-US" baseline="30000" dirty="0"/>
              <a:t>st</a:t>
            </a:r>
            <a:r>
              <a:rPr lang="en-US" dirty="0"/>
              <a:t> address</a:t>
            </a:r>
          </a:p>
          <a:p>
            <a:pPr lvl="1">
              <a:buFont typeface="Monotype Sorts" pitchFamily="2" charset="2"/>
              <a:buNone/>
            </a:pPr>
            <a:r>
              <a:rPr lang="en-US" dirty="0"/>
              <a:t>                       cycles to read DRAM</a:t>
            </a:r>
          </a:p>
          <a:p>
            <a:pPr lvl="1">
              <a:buFont typeface="Monotype Sorts" pitchFamily="2" charset="2"/>
              <a:buNone/>
            </a:pPr>
            <a:r>
              <a:rPr lang="en-US" dirty="0"/>
              <a:t>                       cycles to return last data word</a:t>
            </a:r>
          </a:p>
          <a:p>
            <a:pPr lvl="1">
              <a:buFont typeface="Monotype Sorts" pitchFamily="2" charset="2"/>
              <a:buNone/>
            </a:pPr>
            <a:r>
              <a:rPr lang="en-US" dirty="0"/>
              <a:t>                       total clock cycles miss penalty</a:t>
            </a:r>
          </a:p>
          <a:p>
            <a:endParaRPr lang="en-US" dirty="0"/>
          </a:p>
          <a:p>
            <a:endParaRPr lang="en-US" dirty="0" smtClean="0"/>
          </a:p>
          <a:p>
            <a:pPr lvl="1">
              <a:buNone/>
            </a:pPr>
            <a:endParaRPr lang="en-US" dirty="0" smtClean="0"/>
          </a:p>
          <a:p>
            <a:r>
              <a:rPr lang="en-US" dirty="0"/>
              <a:t>Number of bytes transferred per clock cycle (bandwidth) for a single miss is</a:t>
            </a:r>
          </a:p>
          <a:p>
            <a:pPr lvl="1">
              <a:buFont typeface="Monotype Sorts" pitchFamily="2" charset="2"/>
              <a:buNone/>
            </a:pPr>
            <a:r>
              <a:rPr lang="en-US" dirty="0"/>
              <a:t>                             bytes per clock</a:t>
            </a:r>
          </a:p>
        </p:txBody>
      </p:sp>
      <p:sp>
        <p:nvSpPr>
          <p:cNvPr id="1589252" name="Rectangle 4"/>
          <p:cNvSpPr>
            <a:spLocks noChangeArrowheads="1"/>
          </p:cNvSpPr>
          <p:nvPr/>
        </p:nvSpPr>
        <p:spPr bwMode="auto">
          <a:xfrm>
            <a:off x="2854325" y="4868863"/>
            <a:ext cx="0" cy="274637"/>
          </a:xfrm>
          <a:prstGeom prst="rect">
            <a:avLst/>
          </a:prstGeom>
          <a:noFill/>
          <a:ln w="9525">
            <a:noFill/>
            <a:miter lim="800000"/>
            <a:headEnd/>
            <a:tailEnd/>
          </a:ln>
        </p:spPr>
        <p:txBody>
          <a:bodyPr wrap="none" lIns="0" tIns="0" rIns="0" bIns="0">
            <a:spAutoFit/>
          </a:bodyPr>
          <a:lstStyle/>
          <a:p>
            <a:endParaRPr lang="en-US"/>
          </a:p>
        </p:txBody>
      </p:sp>
      <p:sp>
        <p:nvSpPr>
          <p:cNvPr id="1589253" name="Rectangle 5"/>
          <p:cNvSpPr>
            <a:spLocks noChangeArrowheads="1"/>
          </p:cNvSpPr>
          <p:nvPr/>
        </p:nvSpPr>
        <p:spPr bwMode="auto">
          <a:xfrm>
            <a:off x="3009900" y="4987925"/>
            <a:ext cx="0" cy="274638"/>
          </a:xfrm>
          <a:prstGeom prst="rect">
            <a:avLst/>
          </a:prstGeom>
          <a:noFill/>
          <a:ln w="9525">
            <a:noFill/>
            <a:miter lim="800000"/>
            <a:headEnd/>
            <a:tailEnd/>
          </a:ln>
        </p:spPr>
        <p:txBody>
          <a:bodyPr wrap="none" lIns="0" tIns="0" rIns="0" bIns="0">
            <a:spAutoFit/>
          </a:bodyPr>
          <a:lstStyle/>
          <a:p>
            <a:endParaRPr lang="en-US"/>
          </a:p>
        </p:txBody>
      </p:sp>
      <p:sp>
        <p:nvSpPr>
          <p:cNvPr id="1589254" name="Rectangle 6"/>
          <p:cNvSpPr>
            <a:spLocks noChangeArrowheads="1"/>
          </p:cNvSpPr>
          <p:nvPr/>
        </p:nvSpPr>
        <p:spPr bwMode="auto">
          <a:xfrm>
            <a:off x="2032000" y="5110163"/>
            <a:ext cx="0" cy="274637"/>
          </a:xfrm>
          <a:prstGeom prst="rect">
            <a:avLst/>
          </a:prstGeom>
          <a:noFill/>
          <a:ln w="9525">
            <a:noFill/>
            <a:miter lim="800000"/>
            <a:headEnd/>
            <a:tailEnd/>
          </a:ln>
        </p:spPr>
        <p:txBody>
          <a:bodyPr wrap="none" lIns="0" tIns="0" rIns="0" bIns="0">
            <a:spAutoFit/>
          </a:bodyPr>
          <a:lstStyle/>
          <a:p>
            <a:endParaRPr lang="en-US"/>
          </a:p>
        </p:txBody>
      </p:sp>
      <p:sp>
        <p:nvSpPr>
          <p:cNvPr id="1589255" name="Rectangle 7"/>
          <p:cNvSpPr>
            <a:spLocks noChangeArrowheads="1"/>
          </p:cNvSpPr>
          <p:nvPr/>
        </p:nvSpPr>
        <p:spPr bwMode="auto">
          <a:xfrm>
            <a:off x="6727819" y="4013719"/>
            <a:ext cx="0" cy="274637"/>
          </a:xfrm>
          <a:prstGeom prst="rect">
            <a:avLst/>
          </a:prstGeom>
          <a:noFill/>
          <a:ln w="9525">
            <a:noFill/>
            <a:miter lim="800000"/>
            <a:headEnd/>
            <a:tailEnd/>
          </a:ln>
        </p:spPr>
        <p:txBody>
          <a:bodyPr wrap="none" lIns="0" tIns="0" rIns="0" bIns="0">
            <a:spAutoFit/>
          </a:bodyPr>
          <a:lstStyle/>
          <a:p>
            <a:endParaRPr lang="en-US"/>
          </a:p>
        </p:txBody>
      </p:sp>
      <p:sp>
        <p:nvSpPr>
          <p:cNvPr id="1589256" name="Rectangle 8"/>
          <p:cNvSpPr>
            <a:spLocks noChangeArrowheads="1"/>
          </p:cNvSpPr>
          <p:nvPr/>
        </p:nvSpPr>
        <p:spPr bwMode="auto">
          <a:xfrm>
            <a:off x="7224707" y="4013719"/>
            <a:ext cx="0" cy="274637"/>
          </a:xfrm>
          <a:prstGeom prst="rect">
            <a:avLst/>
          </a:prstGeom>
          <a:noFill/>
          <a:ln w="9525">
            <a:noFill/>
            <a:miter lim="800000"/>
            <a:headEnd/>
            <a:tailEnd/>
          </a:ln>
        </p:spPr>
        <p:txBody>
          <a:bodyPr wrap="none" lIns="0" tIns="0" rIns="0" bIns="0">
            <a:spAutoFit/>
          </a:bodyPr>
          <a:lstStyle/>
          <a:p>
            <a:endParaRPr lang="en-US"/>
          </a:p>
        </p:txBody>
      </p:sp>
      <p:sp>
        <p:nvSpPr>
          <p:cNvPr id="1589257" name="Rectangle 9"/>
          <p:cNvSpPr>
            <a:spLocks noChangeArrowheads="1"/>
          </p:cNvSpPr>
          <p:nvPr/>
        </p:nvSpPr>
        <p:spPr bwMode="auto">
          <a:xfrm>
            <a:off x="1143000" y="1524000"/>
            <a:ext cx="838200" cy="457200"/>
          </a:xfrm>
          <a:prstGeom prst="rect">
            <a:avLst/>
          </a:prstGeom>
          <a:noFill/>
          <a:ln w="12700">
            <a:solidFill>
              <a:schemeClr val="tx1"/>
            </a:solidFill>
            <a:miter lim="800000"/>
            <a:headEnd/>
            <a:tailEnd/>
          </a:ln>
          <a:effectLst/>
        </p:spPr>
        <p:txBody>
          <a:bodyPr wrap="none" anchor="ctr"/>
          <a:lstStyle/>
          <a:p>
            <a:endParaRPr lang="en-US"/>
          </a:p>
        </p:txBody>
      </p:sp>
      <p:sp>
        <p:nvSpPr>
          <p:cNvPr id="1589258" name="Text Box 10"/>
          <p:cNvSpPr txBox="1">
            <a:spLocks noChangeArrowheads="1"/>
          </p:cNvSpPr>
          <p:nvPr/>
        </p:nvSpPr>
        <p:spPr bwMode="auto">
          <a:xfrm>
            <a:off x="1219200" y="1600200"/>
            <a:ext cx="777875" cy="366713"/>
          </a:xfrm>
          <a:prstGeom prst="rect">
            <a:avLst/>
          </a:prstGeom>
          <a:noFill/>
          <a:ln w="12700">
            <a:noFill/>
            <a:miter lim="800000"/>
            <a:headEnd/>
            <a:tailEnd/>
          </a:ln>
          <a:effectLst/>
        </p:spPr>
        <p:txBody>
          <a:bodyPr>
            <a:spAutoFit/>
          </a:bodyPr>
          <a:lstStyle/>
          <a:p>
            <a:r>
              <a:rPr lang="en-US">
                <a:solidFill>
                  <a:schemeClr val="tx1"/>
                </a:solidFill>
              </a:rPr>
              <a:t>CPU</a:t>
            </a:r>
          </a:p>
        </p:txBody>
      </p:sp>
      <p:sp>
        <p:nvSpPr>
          <p:cNvPr id="1589259" name="AutoShape 11"/>
          <p:cNvSpPr>
            <a:spLocks noChangeArrowheads="1"/>
          </p:cNvSpPr>
          <p:nvPr/>
        </p:nvSpPr>
        <p:spPr bwMode="auto">
          <a:xfrm>
            <a:off x="1295400" y="1981200"/>
            <a:ext cx="609600" cy="3048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9260" name="Rectangle 12"/>
          <p:cNvSpPr>
            <a:spLocks noChangeArrowheads="1"/>
          </p:cNvSpPr>
          <p:nvPr/>
        </p:nvSpPr>
        <p:spPr bwMode="auto">
          <a:xfrm>
            <a:off x="1143000" y="2286000"/>
            <a:ext cx="838200" cy="838200"/>
          </a:xfrm>
          <a:prstGeom prst="rect">
            <a:avLst/>
          </a:prstGeom>
          <a:noFill/>
          <a:ln w="12700">
            <a:solidFill>
              <a:schemeClr val="tx1"/>
            </a:solidFill>
            <a:miter lim="800000"/>
            <a:headEnd/>
            <a:tailEnd/>
          </a:ln>
          <a:effectLst/>
        </p:spPr>
        <p:txBody>
          <a:bodyPr wrap="none" anchor="ctr"/>
          <a:lstStyle/>
          <a:p>
            <a:endParaRPr lang="en-US"/>
          </a:p>
        </p:txBody>
      </p:sp>
      <p:sp>
        <p:nvSpPr>
          <p:cNvPr id="1589261" name="Text Box 13"/>
          <p:cNvSpPr txBox="1">
            <a:spLocks noChangeArrowheads="1"/>
          </p:cNvSpPr>
          <p:nvPr/>
        </p:nvSpPr>
        <p:spPr bwMode="auto">
          <a:xfrm>
            <a:off x="1143000" y="2514600"/>
            <a:ext cx="914400" cy="366713"/>
          </a:xfrm>
          <a:prstGeom prst="rect">
            <a:avLst/>
          </a:prstGeom>
          <a:noFill/>
          <a:ln w="12700">
            <a:noFill/>
            <a:miter lim="800000"/>
            <a:headEnd/>
            <a:tailEnd/>
          </a:ln>
          <a:effectLst/>
        </p:spPr>
        <p:txBody>
          <a:bodyPr>
            <a:spAutoFit/>
          </a:bodyPr>
          <a:lstStyle/>
          <a:p>
            <a:r>
              <a:rPr lang="en-US">
                <a:solidFill>
                  <a:schemeClr val="tx1"/>
                </a:solidFill>
              </a:rPr>
              <a:t>Cache</a:t>
            </a:r>
          </a:p>
        </p:txBody>
      </p:sp>
      <p:sp>
        <p:nvSpPr>
          <p:cNvPr id="1589262" name="Rectangle 14"/>
          <p:cNvSpPr>
            <a:spLocks noChangeArrowheads="1"/>
          </p:cNvSpPr>
          <p:nvPr/>
        </p:nvSpPr>
        <p:spPr bwMode="auto">
          <a:xfrm>
            <a:off x="1143000" y="3733800"/>
            <a:ext cx="838200" cy="1828800"/>
          </a:xfrm>
          <a:prstGeom prst="rect">
            <a:avLst/>
          </a:prstGeom>
          <a:noFill/>
          <a:ln w="12700">
            <a:solidFill>
              <a:schemeClr val="tx1"/>
            </a:solidFill>
            <a:miter lim="800000"/>
            <a:headEnd/>
            <a:tailEnd/>
          </a:ln>
          <a:effectLst/>
        </p:spPr>
        <p:txBody>
          <a:bodyPr wrap="none" anchor="ctr"/>
          <a:lstStyle/>
          <a:p>
            <a:endParaRPr lang="en-US"/>
          </a:p>
        </p:txBody>
      </p:sp>
      <p:sp>
        <p:nvSpPr>
          <p:cNvPr id="1589263" name="AutoShape 15"/>
          <p:cNvSpPr>
            <a:spLocks noChangeArrowheads="1"/>
          </p:cNvSpPr>
          <p:nvPr/>
        </p:nvSpPr>
        <p:spPr bwMode="auto">
          <a:xfrm>
            <a:off x="1143000" y="3124200"/>
            <a:ext cx="838200" cy="6096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9264" name="Text Box 16"/>
          <p:cNvSpPr txBox="1">
            <a:spLocks noChangeArrowheads="1"/>
          </p:cNvSpPr>
          <p:nvPr/>
        </p:nvSpPr>
        <p:spPr bwMode="auto">
          <a:xfrm>
            <a:off x="1066800" y="4114800"/>
            <a:ext cx="1066800" cy="646331"/>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p:txBody>
      </p:sp>
      <p:sp>
        <p:nvSpPr>
          <p:cNvPr id="1589265" name="Text Box 17"/>
          <p:cNvSpPr txBox="1">
            <a:spLocks noChangeArrowheads="1"/>
          </p:cNvSpPr>
          <p:nvPr/>
        </p:nvSpPr>
        <p:spPr bwMode="auto">
          <a:xfrm>
            <a:off x="1295400" y="3276600"/>
            <a:ext cx="685800" cy="366713"/>
          </a:xfrm>
          <a:prstGeom prst="rect">
            <a:avLst/>
          </a:prstGeom>
          <a:noFill/>
          <a:ln w="12700">
            <a:noFill/>
            <a:miter lim="800000"/>
            <a:headEnd/>
            <a:tailEnd/>
          </a:ln>
          <a:effectLst/>
        </p:spPr>
        <p:txBody>
          <a:bodyPr>
            <a:spAutoFit/>
          </a:bodyPr>
          <a:lstStyle/>
          <a:p>
            <a:r>
              <a:rPr lang="en-US">
                <a:solidFill>
                  <a:schemeClr val="tx1"/>
                </a:solidFill>
              </a:rPr>
              <a:t>bus</a:t>
            </a:r>
          </a:p>
        </p:txBody>
      </p:sp>
      <p:sp>
        <p:nvSpPr>
          <p:cNvPr id="1589266" name="Rectangle 18"/>
          <p:cNvSpPr>
            <a:spLocks noChangeArrowheads="1"/>
          </p:cNvSpPr>
          <p:nvPr/>
        </p:nvSpPr>
        <p:spPr bwMode="auto">
          <a:xfrm>
            <a:off x="762000" y="1524000"/>
            <a:ext cx="1600200" cy="1600200"/>
          </a:xfrm>
          <a:prstGeom prst="rect">
            <a:avLst/>
          </a:prstGeom>
          <a:noFill/>
          <a:ln w="12700">
            <a:solidFill>
              <a:schemeClr val="accent2"/>
            </a:solidFill>
            <a:miter lim="800000"/>
            <a:headEnd/>
            <a:tailEnd/>
          </a:ln>
          <a:effectLst/>
        </p:spPr>
        <p:txBody>
          <a:bodyPr wrap="none" anchor="ctr"/>
          <a:lstStyle/>
          <a:p>
            <a:endParaRPr lang="en-US"/>
          </a:p>
        </p:txBody>
      </p:sp>
      <p:sp>
        <p:nvSpPr>
          <p:cNvPr id="1589267" name="Rectangle 19"/>
          <p:cNvSpPr>
            <a:spLocks noChangeArrowheads="1"/>
          </p:cNvSpPr>
          <p:nvPr/>
        </p:nvSpPr>
        <p:spPr bwMode="auto">
          <a:xfrm>
            <a:off x="3124200" y="3048000"/>
            <a:ext cx="5638800" cy="2819400"/>
          </a:xfrm>
          <a:prstGeom prst="rect">
            <a:avLst/>
          </a:prstGeom>
          <a:noFill/>
          <a:ln w="12700">
            <a:noFill/>
            <a:miter lim="800000"/>
            <a:headEnd/>
            <a:tailEnd/>
          </a:ln>
          <a:effectLst/>
        </p:spPr>
        <p:txBody>
          <a:bodyPr lIns="90488" tIns="44450" rIns="90488" bIns="44450"/>
          <a:lstStyle/>
          <a:p>
            <a:pPr marL="342900" indent="-342900">
              <a:lnSpc>
                <a:spcPct val="90000"/>
              </a:lnSpc>
              <a:spcBef>
                <a:spcPct val="65000"/>
              </a:spcBef>
              <a:buClr>
                <a:schemeClr val="accent1"/>
              </a:buClr>
              <a:buSzPct val="75000"/>
              <a:buFont typeface="Wingdings" pitchFamily="2" charset="2"/>
              <a:buChar char="q"/>
            </a:pPr>
            <a:endParaRPr lang="en-US" sz="2400">
              <a:solidFill>
                <a:schemeClr val="tx1"/>
              </a:solidFill>
            </a:endParaRPr>
          </a:p>
        </p:txBody>
      </p:sp>
      <p:sp>
        <p:nvSpPr>
          <p:cNvPr id="1589268" name="Text Box 20"/>
          <p:cNvSpPr txBox="1">
            <a:spLocks noChangeArrowheads="1"/>
          </p:cNvSpPr>
          <p:nvPr/>
        </p:nvSpPr>
        <p:spPr bwMode="auto">
          <a:xfrm>
            <a:off x="685800" y="1219200"/>
            <a:ext cx="849313" cy="336550"/>
          </a:xfrm>
          <a:prstGeom prst="rect">
            <a:avLst/>
          </a:prstGeom>
          <a:noFill/>
          <a:ln w="12700">
            <a:noFill/>
            <a:miter lim="800000"/>
            <a:headEnd/>
            <a:tailEnd/>
          </a:ln>
          <a:effectLst/>
        </p:spPr>
        <p:txBody>
          <a:bodyPr wrap="none">
            <a:spAutoFit/>
          </a:bodyPr>
          <a:lstStyle/>
          <a:p>
            <a:r>
              <a:rPr lang="en-US" sz="1600">
                <a:solidFill>
                  <a:schemeClr val="accent2"/>
                </a:solidFill>
              </a:rPr>
              <a:t>on-chip</a:t>
            </a:r>
          </a:p>
        </p:txBody>
      </p:sp>
      <p:sp>
        <p:nvSpPr>
          <p:cNvPr id="1589270" name="Line 22"/>
          <p:cNvSpPr>
            <a:spLocks noChangeShapeType="1"/>
          </p:cNvSpPr>
          <p:nvPr/>
        </p:nvSpPr>
        <p:spPr bwMode="auto">
          <a:xfrm>
            <a:off x="4351862" y="3428988"/>
            <a:ext cx="457200" cy="0"/>
          </a:xfrm>
          <a:prstGeom prst="line">
            <a:avLst/>
          </a:prstGeom>
          <a:noFill/>
          <a:ln w="28575">
            <a:solidFill>
              <a:schemeClr val="tx1"/>
            </a:solidFill>
            <a:round/>
            <a:headEnd/>
            <a:tailEnd/>
          </a:ln>
          <a:effectLst/>
        </p:spPr>
        <p:txBody>
          <a:bodyPr/>
          <a:lstStyle/>
          <a:p>
            <a:endParaRPr lang="en-US"/>
          </a:p>
        </p:txBody>
      </p:sp>
      <p:grpSp>
        <p:nvGrpSpPr>
          <p:cNvPr id="2" name="Group 23"/>
          <p:cNvGrpSpPr>
            <a:grpSpLocks/>
          </p:cNvGrpSpPr>
          <p:nvPr/>
        </p:nvGrpSpPr>
        <p:grpSpPr bwMode="auto">
          <a:xfrm>
            <a:off x="3733794" y="3818462"/>
            <a:ext cx="4038600" cy="1066800"/>
            <a:chOff x="2160" y="2256"/>
            <a:chExt cx="2544" cy="672"/>
          </a:xfrm>
        </p:grpSpPr>
        <p:sp>
          <p:nvSpPr>
            <p:cNvPr id="1589272" name="Rectangle 24"/>
            <p:cNvSpPr>
              <a:spLocks noChangeArrowheads="1"/>
            </p:cNvSpPr>
            <p:nvPr/>
          </p:nvSpPr>
          <p:spPr bwMode="auto">
            <a:xfrm>
              <a:off x="2160" y="2256"/>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9273" name="Rectangle 25"/>
            <p:cNvSpPr>
              <a:spLocks noChangeArrowheads="1"/>
            </p:cNvSpPr>
            <p:nvPr/>
          </p:nvSpPr>
          <p:spPr bwMode="auto">
            <a:xfrm>
              <a:off x="2304" y="2256"/>
              <a:ext cx="960" cy="96"/>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89274" name="Rectangle 26"/>
            <p:cNvSpPr>
              <a:spLocks noChangeArrowheads="1"/>
            </p:cNvSpPr>
            <p:nvPr/>
          </p:nvSpPr>
          <p:spPr bwMode="auto">
            <a:xfrm>
              <a:off x="3264" y="2256"/>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89275" name="Rectangle 27"/>
            <p:cNvSpPr>
              <a:spLocks noChangeArrowheads="1"/>
            </p:cNvSpPr>
            <p:nvPr/>
          </p:nvSpPr>
          <p:spPr bwMode="auto">
            <a:xfrm>
              <a:off x="3120" y="2448"/>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9276" name="Rectangle 28"/>
            <p:cNvSpPr>
              <a:spLocks noChangeArrowheads="1"/>
            </p:cNvSpPr>
            <p:nvPr/>
          </p:nvSpPr>
          <p:spPr bwMode="auto">
            <a:xfrm>
              <a:off x="3264" y="2448"/>
              <a:ext cx="432" cy="96"/>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5 </a:t>
              </a:r>
              <a:r>
                <a:rPr lang="en-US" sz="1400" dirty="0">
                  <a:solidFill>
                    <a:schemeClr val="tx1"/>
                  </a:solidFill>
                </a:rPr>
                <a:t>cycles</a:t>
              </a:r>
            </a:p>
          </p:txBody>
        </p:sp>
        <p:sp>
          <p:nvSpPr>
            <p:cNvPr id="1589277" name="Rectangle 29"/>
            <p:cNvSpPr>
              <a:spLocks noChangeArrowheads="1"/>
            </p:cNvSpPr>
            <p:nvPr/>
          </p:nvSpPr>
          <p:spPr bwMode="auto">
            <a:xfrm>
              <a:off x="3696" y="2448"/>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89278" name="Rectangle 30"/>
            <p:cNvSpPr>
              <a:spLocks noChangeArrowheads="1"/>
            </p:cNvSpPr>
            <p:nvPr/>
          </p:nvSpPr>
          <p:spPr bwMode="auto">
            <a:xfrm>
              <a:off x="3552" y="2640"/>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9279" name="Rectangle 31"/>
            <p:cNvSpPr>
              <a:spLocks noChangeArrowheads="1"/>
            </p:cNvSpPr>
            <p:nvPr/>
          </p:nvSpPr>
          <p:spPr bwMode="auto">
            <a:xfrm>
              <a:off x="3696" y="2640"/>
              <a:ext cx="432" cy="96"/>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5 </a:t>
              </a:r>
              <a:r>
                <a:rPr lang="en-US" sz="1400" dirty="0">
                  <a:solidFill>
                    <a:schemeClr val="tx1"/>
                  </a:solidFill>
                </a:rPr>
                <a:t>cycles</a:t>
              </a:r>
            </a:p>
          </p:txBody>
        </p:sp>
        <p:sp>
          <p:nvSpPr>
            <p:cNvPr id="1589280" name="Rectangle 32"/>
            <p:cNvSpPr>
              <a:spLocks noChangeArrowheads="1"/>
            </p:cNvSpPr>
            <p:nvPr/>
          </p:nvSpPr>
          <p:spPr bwMode="auto">
            <a:xfrm>
              <a:off x="4128" y="2640"/>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89281" name="Rectangle 33"/>
            <p:cNvSpPr>
              <a:spLocks noChangeArrowheads="1"/>
            </p:cNvSpPr>
            <p:nvPr/>
          </p:nvSpPr>
          <p:spPr bwMode="auto">
            <a:xfrm>
              <a:off x="3984" y="2832"/>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9282" name="Rectangle 34"/>
            <p:cNvSpPr>
              <a:spLocks noChangeArrowheads="1"/>
            </p:cNvSpPr>
            <p:nvPr/>
          </p:nvSpPr>
          <p:spPr bwMode="auto">
            <a:xfrm>
              <a:off x="4128" y="2832"/>
              <a:ext cx="432" cy="96"/>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5 </a:t>
              </a:r>
              <a:r>
                <a:rPr lang="en-US" sz="1400" dirty="0">
                  <a:solidFill>
                    <a:schemeClr val="tx1"/>
                  </a:solidFill>
                </a:rPr>
                <a:t>cycles</a:t>
              </a:r>
            </a:p>
          </p:txBody>
        </p:sp>
        <p:sp>
          <p:nvSpPr>
            <p:cNvPr id="1589283" name="Rectangle 35"/>
            <p:cNvSpPr>
              <a:spLocks noChangeArrowheads="1"/>
            </p:cNvSpPr>
            <p:nvPr/>
          </p:nvSpPr>
          <p:spPr bwMode="auto">
            <a:xfrm>
              <a:off x="4560" y="2832"/>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grpSp>
      <p:sp>
        <p:nvSpPr>
          <p:cNvPr id="1589284" name="Rectangle 36"/>
          <p:cNvSpPr>
            <a:spLocks noChangeArrowheads="1"/>
          </p:cNvSpPr>
          <p:nvPr/>
        </p:nvSpPr>
        <p:spPr bwMode="auto">
          <a:xfrm>
            <a:off x="2971791" y="2260587"/>
            <a:ext cx="2590800" cy="1492716"/>
          </a:xfrm>
          <a:prstGeom prst="rect">
            <a:avLst/>
          </a:prstGeom>
          <a:noFill/>
          <a:ln w="12700">
            <a:noFill/>
            <a:miter lim="800000"/>
            <a:headEnd/>
            <a:tailEnd/>
          </a:ln>
          <a:effectLst/>
        </p:spPr>
        <p:txBody>
          <a:bodyPr lIns="63500" tIns="25400" rIns="63500" bIns="25400">
            <a:spAutoFit/>
          </a:bodyPr>
          <a:lstStyle/>
          <a:p>
            <a:pPr marL="287338" indent="-287338">
              <a:lnSpc>
                <a:spcPct val="80000"/>
              </a:lnSpc>
              <a:spcBef>
                <a:spcPct val="65000"/>
              </a:spcBef>
              <a:buClr>
                <a:schemeClr val="accent1"/>
              </a:buClr>
              <a:buSzPct val="75000"/>
              <a:buFont typeface="Wingdings" pitchFamily="2" charset="2"/>
              <a:buNone/>
            </a:pPr>
            <a:r>
              <a:rPr lang="en-US" sz="2000" dirty="0">
                <a:solidFill>
                  <a:schemeClr val="tx1"/>
                </a:solidFill>
              </a:rPr>
              <a:t>                         </a:t>
            </a:r>
            <a:r>
              <a:rPr lang="en-US" sz="2000" dirty="0" smtClean="0">
                <a:solidFill>
                  <a:schemeClr val="tx1"/>
                </a:solidFill>
              </a:rPr>
              <a:t>  1</a:t>
            </a:r>
          </a:p>
          <a:p>
            <a:pPr marL="287338" indent="-287338">
              <a:lnSpc>
                <a:spcPct val="80000"/>
              </a:lnSpc>
              <a:spcBef>
                <a:spcPct val="65000"/>
              </a:spcBef>
              <a:buClr>
                <a:schemeClr val="accent1"/>
              </a:buClr>
              <a:buSzPct val="75000"/>
              <a:buFont typeface="Wingdings" pitchFamily="2" charset="2"/>
              <a:buNone/>
            </a:pPr>
            <a:r>
              <a:rPr lang="en-US" sz="2000" dirty="0" smtClean="0">
                <a:solidFill>
                  <a:schemeClr val="tx1"/>
                </a:solidFill>
              </a:rPr>
              <a:t>      15 </a:t>
            </a:r>
            <a:r>
              <a:rPr lang="en-US" sz="2000" dirty="0">
                <a:solidFill>
                  <a:schemeClr val="tx1"/>
                </a:solidFill>
              </a:rPr>
              <a:t>+ </a:t>
            </a:r>
            <a:r>
              <a:rPr lang="en-US" sz="2000" dirty="0" smtClean="0">
                <a:solidFill>
                  <a:schemeClr val="tx1"/>
                </a:solidFill>
              </a:rPr>
              <a:t>3*5 </a:t>
            </a:r>
            <a:r>
              <a:rPr lang="en-US" sz="2000" dirty="0">
                <a:solidFill>
                  <a:schemeClr val="tx1"/>
                </a:solidFill>
              </a:rPr>
              <a:t>= </a:t>
            </a:r>
            <a:r>
              <a:rPr lang="en-US" sz="2000" dirty="0" smtClean="0">
                <a:solidFill>
                  <a:schemeClr val="tx1"/>
                </a:solidFill>
              </a:rPr>
              <a:t>30</a:t>
            </a:r>
            <a:endParaRPr lang="en-US" sz="2000" dirty="0">
              <a:solidFill>
                <a:schemeClr val="tx1"/>
              </a:solidFill>
            </a:endParaRPr>
          </a:p>
          <a:p>
            <a:pPr marL="741363" lvl="1" indent="-246063">
              <a:lnSpc>
                <a:spcPct val="80000"/>
              </a:lnSpc>
              <a:spcBef>
                <a:spcPct val="40000"/>
              </a:spcBef>
              <a:buClr>
                <a:schemeClr val="accent1"/>
              </a:buClr>
              <a:buSzPct val="75000"/>
              <a:buFont typeface="Monotype Sorts" pitchFamily="2" charset="2"/>
              <a:buNone/>
            </a:pPr>
            <a:r>
              <a:rPr lang="en-US" sz="2000" dirty="0">
                <a:solidFill>
                  <a:schemeClr val="tx1"/>
                </a:solidFill>
              </a:rPr>
              <a:t>                   1</a:t>
            </a:r>
          </a:p>
          <a:p>
            <a:pPr marL="741363" lvl="1" indent="-246063">
              <a:lnSpc>
                <a:spcPct val="80000"/>
              </a:lnSpc>
              <a:spcBef>
                <a:spcPct val="40000"/>
              </a:spcBef>
              <a:buClr>
                <a:schemeClr val="accent1"/>
              </a:buClr>
              <a:buSzPct val="75000"/>
              <a:buFont typeface="Monotype Sorts" pitchFamily="2" charset="2"/>
              <a:buNone/>
            </a:pPr>
            <a:r>
              <a:rPr lang="en-US" sz="2000" dirty="0">
                <a:solidFill>
                  <a:schemeClr val="tx1"/>
                </a:solidFill>
              </a:rPr>
              <a:t>                 </a:t>
            </a:r>
            <a:r>
              <a:rPr lang="en-US" sz="2000" dirty="0" smtClean="0">
                <a:solidFill>
                  <a:schemeClr val="tx1"/>
                </a:solidFill>
              </a:rPr>
              <a:t>32</a:t>
            </a:r>
            <a:endParaRPr lang="en-US" sz="2000" dirty="0">
              <a:solidFill>
                <a:schemeClr val="tx1"/>
              </a:solidFill>
            </a:endParaRPr>
          </a:p>
        </p:txBody>
      </p:sp>
      <p:sp>
        <p:nvSpPr>
          <p:cNvPr id="1589285" name="Rectangle 37"/>
          <p:cNvSpPr>
            <a:spLocks noChangeArrowheads="1"/>
          </p:cNvSpPr>
          <p:nvPr/>
        </p:nvSpPr>
        <p:spPr bwMode="auto">
          <a:xfrm>
            <a:off x="3090322" y="5504924"/>
            <a:ext cx="2819400" cy="768415"/>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endParaRPr lang="en-US" sz="2400" dirty="0">
              <a:solidFill>
                <a:schemeClr val="tx1"/>
              </a:solidFill>
            </a:endParaRPr>
          </a:p>
          <a:p>
            <a:pPr marL="741363" lvl="1" indent="-246063">
              <a:lnSpc>
                <a:spcPct val="85000"/>
              </a:lnSpc>
              <a:spcBef>
                <a:spcPct val="40000"/>
              </a:spcBef>
              <a:buClr>
                <a:schemeClr val="accent1"/>
              </a:buClr>
              <a:buSzPct val="75000"/>
              <a:buFont typeface="Monotype Sorts" pitchFamily="2" charset="2"/>
              <a:buNone/>
            </a:pPr>
            <a:r>
              <a:rPr lang="en-US" sz="2000" dirty="0">
                <a:solidFill>
                  <a:schemeClr val="tx1"/>
                </a:solidFill>
              </a:rPr>
              <a:t>(4 x 4</a:t>
            </a:r>
            <a:r>
              <a:rPr lang="en-US" sz="2000" dirty="0" smtClean="0">
                <a:solidFill>
                  <a:schemeClr val="tx1"/>
                </a:solidFill>
              </a:rPr>
              <a:t>)/32 </a:t>
            </a:r>
            <a:r>
              <a:rPr lang="en-US" sz="2000" dirty="0">
                <a:solidFill>
                  <a:schemeClr val="tx1"/>
                </a:solidFill>
              </a:rPr>
              <a:t>= </a:t>
            </a:r>
            <a:r>
              <a:rPr lang="en-US" sz="2000" dirty="0" smtClean="0">
                <a:solidFill>
                  <a:schemeClr val="tx1"/>
                </a:solidFill>
              </a:rPr>
              <a:t>0.5</a:t>
            </a:r>
            <a:endParaRPr lang="en-US" sz="20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15892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892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9284" grpId="0" autoUpdateAnimBg="0"/>
      <p:bldP spid="1589285"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91298" name="Rectangle 2"/>
          <p:cNvSpPr>
            <a:spLocks noGrp="1" noChangeArrowheads="1"/>
          </p:cNvSpPr>
          <p:nvPr>
            <p:ph type="title"/>
          </p:nvPr>
        </p:nvSpPr>
        <p:spPr/>
        <p:txBody>
          <a:bodyPr>
            <a:normAutofit fontScale="90000"/>
          </a:bodyPr>
          <a:lstStyle/>
          <a:p>
            <a:r>
              <a:rPr lang="en-US" dirty="0"/>
              <a:t>Interleaved </a:t>
            </a:r>
            <a:r>
              <a:rPr lang="en-US" dirty="0" smtClean="0"/>
              <a:t>Memory, </a:t>
            </a:r>
            <a:br>
              <a:rPr lang="en-US" dirty="0" smtClean="0"/>
            </a:br>
            <a:r>
              <a:rPr lang="en-US" dirty="0" smtClean="0"/>
              <a:t>One Word Wide Bus</a:t>
            </a:r>
            <a:endParaRPr lang="en-US" dirty="0"/>
          </a:p>
        </p:txBody>
      </p:sp>
      <p:sp>
        <p:nvSpPr>
          <p:cNvPr id="1591299" name="Rectangle 3"/>
          <p:cNvSpPr>
            <a:spLocks noChangeArrowheads="1"/>
          </p:cNvSpPr>
          <p:nvPr/>
        </p:nvSpPr>
        <p:spPr bwMode="auto">
          <a:xfrm>
            <a:off x="3581400" y="1473200"/>
            <a:ext cx="5562600" cy="2522742"/>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SzPct val="75000"/>
              <a:buFont typeface="Arial"/>
              <a:buChar char="•"/>
            </a:pPr>
            <a:r>
              <a:rPr lang="en-US" sz="2400" dirty="0">
                <a:solidFill>
                  <a:schemeClr val="tx1"/>
                </a:solidFill>
              </a:rPr>
              <a:t>For a block size of four words</a:t>
            </a:r>
          </a:p>
          <a:p>
            <a:pPr marL="741363" lvl="1" indent="-246063">
              <a:lnSpc>
                <a:spcPct val="95000"/>
              </a:lnSpc>
              <a:spcBef>
                <a:spcPct val="40000"/>
              </a:spcBef>
              <a:buClr>
                <a:schemeClr val="accent1"/>
              </a:buClr>
              <a:buSzPct val="75000"/>
              <a:buFont typeface="Monotype Sorts" pitchFamily="2" charset="2"/>
              <a:buNone/>
            </a:pPr>
            <a:r>
              <a:rPr lang="en-US" sz="2000" dirty="0">
                <a:solidFill>
                  <a:schemeClr val="tx1"/>
                </a:solidFill>
              </a:rPr>
              <a:t>                     cycle to send 1</a:t>
            </a:r>
            <a:r>
              <a:rPr lang="en-US" sz="2000" baseline="30000" dirty="0">
                <a:solidFill>
                  <a:schemeClr val="tx1"/>
                </a:solidFill>
              </a:rPr>
              <a:t>st</a:t>
            </a:r>
            <a:r>
              <a:rPr lang="en-US" sz="2000" dirty="0">
                <a:solidFill>
                  <a:schemeClr val="tx1"/>
                </a:solidFill>
              </a:rPr>
              <a:t> address</a:t>
            </a:r>
          </a:p>
          <a:p>
            <a:pPr marL="741363" lvl="1" indent="-246063">
              <a:lnSpc>
                <a:spcPct val="95000"/>
              </a:lnSpc>
              <a:spcBef>
                <a:spcPct val="40000"/>
              </a:spcBef>
              <a:buClr>
                <a:schemeClr val="accent1"/>
              </a:buClr>
              <a:buSzPct val="75000"/>
              <a:buFont typeface="Monotype Sorts" pitchFamily="2" charset="2"/>
              <a:buNone/>
            </a:pPr>
            <a:r>
              <a:rPr lang="en-US" sz="2000" dirty="0">
                <a:solidFill>
                  <a:schemeClr val="tx1"/>
                </a:solidFill>
              </a:rPr>
              <a:t>                     cycles to read </a:t>
            </a:r>
            <a:r>
              <a:rPr lang="en-US" sz="2000" dirty="0" smtClean="0">
                <a:solidFill>
                  <a:schemeClr val="tx1"/>
                </a:solidFill>
              </a:rPr>
              <a:t>DRAM banks</a:t>
            </a:r>
            <a:endParaRPr lang="en-US" sz="2000" dirty="0">
              <a:solidFill>
                <a:schemeClr val="tx1"/>
              </a:solidFill>
            </a:endParaRPr>
          </a:p>
          <a:p>
            <a:pPr marL="741363" lvl="1" indent="-246063">
              <a:lnSpc>
                <a:spcPct val="95000"/>
              </a:lnSpc>
              <a:spcBef>
                <a:spcPct val="40000"/>
              </a:spcBef>
              <a:buClr>
                <a:schemeClr val="accent1"/>
              </a:buClr>
              <a:buSzPct val="75000"/>
              <a:buFont typeface="Monotype Sorts" pitchFamily="2" charset="2"/>
              <a:buNone/>
            </a:pPr>
            <a:r>
              <a:rPr lang="en-US" sz="2000" dirty="0">
                <a:solidFill>
                  <a:schemeClr val="tx1"/>
                </a:solidFill>
              </a:rPr>
              <a:t>                     cycles to return last data word</a:t>
            </a:r>
          </a:p>
          <a:p>
            <a:pPr marL="741363" lvl="1" indent="-246063">
              <a:lnSpc>
                <a:spcPct val="95000"/>
              </a:lnSpc>
              <a:spcBef>
                <a:spcPct val="40000"/>
              </a:spcBef>
              <a:buClr>
                <a:schemeClr val="accent1"/>
              </a:buClr>
              <a:buSzPct val="75000"/>
              <a:buFont typeface="Monotype Sorts" pitchFamily="2" charset="2"/>
              <a:buNone/>
            </a:pPr>
            <a:r>
              <a:rPr lang="en-US" sz="2000" dirty="0">
                <a:solidFill>
                  <a:schemeClr val="tx1"/>
                </a:solidFill>
              </a:rPr>
              <a:t>                     total clock cycles miss penalty</a:t>
            </a:r>
          </a:p>
          <a:p>
            <a:pPr marL="287338" indent="-287338">
              <a:lnSpc>
                <a:spcPct val="90000"/>
              </a:lnSpc>
              <a:spcBef>
                <a:spcPct val="65000"/>
              </a:spcBef>
              <a:buClr>
                <a:schemeClr val="accent1"/>
              </a:buClr>
              <a:buSzPct val="75000"/>
              <a:buFont typeface="Wingdings" pitchFamily="2" charset="2"/>
              <a:buChar char="q"/>
            </a:pPr>
            <a:endParaRPr lang="en-US" sz="2000" dirty="0">
              <a:solidFill>
                <a:schemeClr val="tx1"/>
              </a:solidFill>
            </a:endParaRPr>
          </a:p>
        </p:txBody>
      </p:sp>
      <p:sp>
        <p:nvSpPr>
          <p:cNvPr id="1591300" name="Rectangle 4"/>
          <p:cNvSpPr>
            <a:spLocks noChangeArrowheads="1"/>
          </p:cNvSpPr>
          <p:nvPr/>
        </p:nvSpPr>
        <p:spPr bwMode="auto">
          <a:xfrm>
            <a:off x="1524000" y="2082789"/>
            <a:ext cx="838200" cy="457200"/>
          </a:xfrm>
          <a:prstGeom prst="rect">
            <a:avLst/>
          </a:prstGeom>
          <a:noFill/>
          <a:ln w="12700">
            <a:solidFill>
              <a:schemeClr val="tx1"/>
            </a:solidFill>
            <a:miter lim="800000"/>
            <a:headEnd/>
            <a:tailEnd/>
          </a:ln>
          <a:effectLst/>
        </p:spPr>
        <p:txBody>
          <a:bodyPr wrap="none" anchor="ctr"/>
          <a:lstStyle/>
          <a:p>
            <a:endParaRPr lang="en-US"/>
          </a:p>
        </p:txBody>
      </p:sp>
      <p:sp>
        <p:nvSpPr>
          <p:cNvPr id="1591301" name="Text Box 5"/>
          <p:cNvSpPr txBox="1">
            <a:spLocks noChangeArrowheads="1"/>
          </p:cNvSpPr>
          <p:nvPr/>
        </p:nvSpPr>
        <p:spPr bwMode="auto">
          <a:xfrm>
            <a:off x="1600200" y="2158989"/>
            <a:ext cx="777875" cy="366713"/>
          </a:xfrm>
          <a:prstGeom prst="rect">
            <a:avLst/>
          </a:prstGeom>
          <a:noFill/>
          <a:ln w="12700">
            <a:noFill/>
            <a:miter lim="800000"/>
            <a:headEnd/>
            <a:tailEnd/>
          </a:ln>
          <a:effectLst/>
        </p:spPr>
        <p:txBody>
          <a:bodyPr>
            <a:spAutoFit/>
          </a:bodyPr>
          <a:lstStyle/>
          <a:p>
            <a:r>
              <a:rPr lang="en-US">
                <a:solidFill>
                  <a:schemeClr val="tx1"/>
                </a:solidFill>
              </a:rPr>
              <a:t>CPU</a:t>
            </a:r>
          </a:p>
        </p:txBody>
      </p:sp>
      <p:sp>
        <p:nvSpPr>
          <p:cNvPr id="1591302" name="AutoShape 6"/>
          <p:cNvSpPr>
            <a:spLocks noChangeArrowheads="1"/>
          </p:cNvSpPr>
          <p:nvPr/>
        </p:nvSpPr>
        <p:spPr bwMode="auto">
          <a:xfrm>
            <a:off x="1676400" y="2539989"/>
            <a:ext cx="609600" cy="3048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91303" name="Rectangle 7"/>
          <p:cNvSpPr>
            <a:spLocks noChangeArrowheads="1"/>
          </p:cNvSpPr>
          <p:nvPr/>
        </p:nvSpPr>
        <p:spPr bwMode="auto">
          <a:xfrm>
            <a:off x="1524000" y="2844789"/>
            <a:ext cx="838200" cy="838200"/>
          </a:xfrm>
          <a:prstGeom prst="rect">
            <a:avLst/>
          </a:prstGeom>
          <a:noFill/>
          <a:ln w="12700">
            <a:solidFill>
              <a:schemeClr val="tx1"/>
            </a:solidFill>
            <a:miter lim="800000"/>
            <a:headEnd/>
            <a:tailEnd/>
          </a:ln>
          <a:effectLst/>
        </p:spPr>
        <p:txBody>
          <a:bodyPr wrap="none" anchor="ctr"/>
          <a:lstStyle/>
          <a:p>
            <a:endParaRPr lang="en-US"/>
          </a:p>
        </p:txBody>
      </p:sp>
      <p:sp>
        <p:nvSpPr>
          <p:cNvPr id="1591304" name="Text Box 8"/>
          <p:cNvSpPr txBox="1">
            <a:spLocks noChangeArrowheads="1"/>
          </p:cNvSpPr>
          <p:nvPr/>
        </p:nvSpPr>
        <p:spPr bwMode="auto">
          <a:xfrm>
            <a:off x="1524000" y="3073389"/>
            <a:ext cx="914400" cy="366713"/>
          </a:xfrm>
          <a:prstGeom prst="rect">
            <a:avLst/>
          </a:prstGeom>
          <a:noFill/>
          <a:ln w="12700">
            <a:noFill/>
            <a:miter lim="800000"/>
            <a:headEnd/>
            <a:tailEnd/>
          </a:ln>
          <a:effectLst/>
        </p:spPr>
        <p:txBody>
          <a:bodyPr>
            <a:spAutoFit/>
          </a:bodyPr>
          <a:lstStyle/>
          <a:p>
            <a:r>
              <a:rPr lang="en-US">
                <a:solidFill>
                  <a:schemeClr val="tx1"/>
                </a:solidFill>
              </a:rPr>
              <a:t>Cache</a:t>
            </a:r>
          </a:p>
        </p:txBody>
      </p:sp>
      <p:sp>
        <p:nvSpPr>
          <p:cNvPr id="1591305" name="Rectangle 9"/>
          <p:cNvSpPr>
            <a:spLocks noChangeArrowheads="1"/>
          </p:cNvSpPr>
          <p:nvPr/>
        </p:nvSpPr>
        <p:spPr bwMode="auto">
          <a:xfrm>
            <a:off x="1143000" y="4292589"/>
            <a:ext cx="838200" cy="914400"/>
          </a:xfrm>
          <a:prstGeom prst="rect">
            <a:avLst/>
          </a:prstGeom>
          <a:noFill/>
          <a:ln w="12700">
            <a:solidFill>
              <a:schemeClr val="tx1"/>
            </a:solidFill>
            <a:miter lim="800000"/>
            <a:headEnd/>
            <a:tailEnd/>
          </a:ln>
          <a:effectLst/>
        </p:spPr>
        <p:txBody>
          <a:bodyPr wrap="none" anchor="ctr"/>
          <a:lstStyle/>
          <a:p>
            <a:endParaRPr lang="en-US"/>
          </a:p>
        </p:txBody>
      </p:sp>
      <p:sp>
        <p:nvSpPr>
          <p:cNvPr id="1591306" name="AutoShape 10"/>
          <p:cNvSpPr>
            <a:spLocks noChangeArrowheads="1"/>
          </p:cNvSpPr>
          <p:nvPr/>
        </p:nvSpPr>
        <p:spPr bwMode="auto">
          <a:xfrm>
            <a:off x="1524000" y="3682989"/>
            <a:ext cx="838200" cy="6096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91307" name="Text Box 11"/>
          <p:cNvSpPr txBox="1">
            <a:spLocks noChangeArrowheads="1"/>
          </p:cNvSpPr>
          <p:nvPr/>
        </p:nvSpPr>
        <p:spPr bwMode="auto">
          <a:xfrm>
            <a:off x="1066800" y="4292589"/>
            <a:ext cx="1066800" cy="923330"/>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a:p>
            <a:r>
              <a:rPr lang="en-US" dirty="0">
                <a:solidFill>
                  <a:schemeClr val="tx1"/>
                </a:solidFill>
              </a:rPr>
              <a:t>bank 1</a:t>
            </a:r>
          </a:p>
        </p:txBody>
      </p:sp>
      <p:sp>
        <p:nvSpPr>
          <p:cNvPr id="1591308" name="Text Box 12"/>
          <p:cNvSpPr txBox="1">
            <a:spLocks noChangeArrowheads="1"/>
          </p:cNvSpPr>
          <p:nvPr/>
        </p:nvSpPr>
        <p:spPr bwMode="auto">
          <a:xfrm>
            <a:off x="1676400" y="3835389"/>
            <a:ext cx="685800" cy="366713"/>
          </a:xfrm>
          <a:prstGeom prst="rect">
            <a:avLst/>
          </a:prstGeom>
          <a:noFill/>
          <a:ln w="12700">
            <a:noFill/>
            <a:miter lim="800000"/>
            <a:headEnd/>
            <a:tailEnd/>
          </a:ln>
          <a:effectLst/>
        </p:spPr>
        <p:txBody>
          <a:bodyPr>
            <a:spAutoFit/>
          </a:bodyPr>
          <a:lstStyle/>
          <a:p>
            <a:r>
              <a:rPr lang="en-US">
                <a:solidFill>
                  <a:schemeClr val="tx1"/>
                </a:solidFill>
              </a:rPr>
              <a:t>bus</a:t>
            </a:r>
          </a:p>
        </p:txBody>
      </p:sp>
      <p:sp>
        <p:nvSpPr>
          <p:cNvPr id="1591309" name="Rectangle 13"/>
          <p:cNvSpPr>
            <a:spLocks noChangeArrowheads="1"/>
          </p:cNvSpPr>
          <p:nvPr/>
        </p:nvSpPr>
        <p:spPr bwMode="auto">
          <a:xfrm>
            <a:off x="1143000" y="2082789"/>
            <a:ext cx="1600200" cy="1600200"/>
          </a:xfrm>
          <a:prstGeom prst="rect">
            <a:avLst/>
          </a:prstGeom>
          <a:noFill/>
          <a:ln w="12700">
            <a:solidFill>
              <a:schemeClr val="accent2"/>
            </a:solidFill>
            <a:miter lim="800000"/>
            <a:headEnd/>
            <a:tailEnd/>
          </a:ln>
          <a:effectLst/>
        </p:spPr>
        <p:txBody>
          <a:bodyPr wrap="none" anchor="ctr"/>
          <a:lstStyle/>
          <a:p>
            <a:endParaRPr lang="en-US"/>
          </a:p>
        </p:txBody>
      </p:sp>
      <p:sp>
        <p:nvSpPr>
          <p:cNvPr id="1591310" name="Text Box 14"/>
          <p:cNvSpPr txBox="1">
            <a:spLocks noChangeArrowheads="1"/>
          </p:cNvSpPr>
          <p:nvPr/>
        </p:nvSpPr>
        <p:spPr bwMode="auto">
          <a:xfrm>
            <a:off x="1066800" y="1777989"/>
            <a:ext cx="849313" cy="336550"/>
          </a:xfrm>
          <a:prstGeom prst="rect">
            <a:avLst/>
          </a:prstGeom>
          <a:noFill/>
          <a:ln w="12700">
            <a:noFill/>
            <a:miter lim="800000"/>
            <a:headEnd/>
            <a:tailEnd/>
          </a:ln>
          <a:effectLst/>
        </p:spPr>
        <p:txBody>
          <a:bodyPr wrap="none">
            <a:spAutoFit/>
          </a:bodyPr>
          <a:lstStyle/>
          <a:p>
            <a:r>
              <a:rPr lang="en-US" sz="1600">
                <a:solidFill>
                  <a:schemeClr val="accent2"/>
                </a:solidFill>
              </a:rPr>
              <a:t>on-chip</a:t>
            </a:r>
          </a:p>
        </p:txBody>
      </p:sp>
      <p:sp>
        <p:nvSpPr>
          <p:cNvPr id="1591311" name="Rectangle 15"/>
          <p:cNvSpPr>
            <a:spLocks noChangeArrowheads="1"/>
          </p:cNvSpPr>
          <p:nvPr/>
        </p:nvSpPr>
        <p:spPr bwMode="auto">
          <a:xfrm>
            <a:off x="304800" y="4292589"/>
            <a:ext cx="838200" cy="914400"/>
          </a:xfrm>
          <a:prstGeom prst="rect">
            <a:avLst/>
          </a:prstGeom>
          <a:noFill/>
          <a:ln w="12700">
            <a:solidFill>
              <a:schemeClr val="tx1"/>
            </a:solidFill>
            <a:miter lim="800000"/>
            <a:headEnd/>
            <a:tailEnd/>
          </a:ln>
          <a:effectLst/>
        </p:spPr>
        <p:txBody>
          <a:bodyPr wrap="none" anchor="ctr"/>
          <a:lstStyle/>
          <a:p>
            <a:endParaRPr lang="en-US"/>
          </a:p>
        </p:txBody>
      </p:sp>
      <p:sp>
        <p:nvSpPr>
          <p:cNvPr id="1591312" name="Text Box 16"/>
          <p:cNvSpPr txBox="1">
            <a:spLocks noChangeArrowheads="1"/>
          </p:cNvSpPr>
          <p:nvPr/>
        </p:nvSpPr>
        <p:spPr bwMode="auto">
          <a:xfrm>
            <a:off x="228600" y="4292589"/>
            <a:ext cx="1066800" cy="923330"/>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a:p>
            <a:r>
              <a:rPr lang="en-US" dirty="0">
                <a:solidFill>
                  <a:schemeClr val="tx1"/>
                </a:solidFill>
              </a:rPr>
              <a:t>bank 0</a:t>
            </a:r>
          </a:p>
        </p:txBody>
      </p:sp>
      <p:sp>
        <p:nvSpPr>
          <p:cNvPr id="1591313" name="Rectangle 17"/>
          <p:cNvSpPr>
            <a:spLocks noChangeArrowheads="1"/>
          </p:cNvSpPr>
          <p:nvPr/>
        </p:nvSpPr>
        <p:spPr bwMode="auto">
          <a:xfrm>
            <a:off x="1981200" y="4292589"/>
            <a:ext cx="838200" cy="914400"/>
          </a:xfrm>
          <a:prstGeom prst="rect">
            <a:avLst/>
          </a:prstGeom>
          <a:noFill/>
          <a:ln w="12700">
            <a:solidFill>
              <a:schemeClr val="tx1"/>
            </a:solidFill>
            <a:miter lim="800000"/>
            <a:headEnd/>
            <a:tailEnd/>
          </a:ln>
          <a:effectLst/>
        </p:spPr>
        <p:txBody>
          <a:bodyPr wrap="none" anchor="ctr"/>
          <a:lstStyle/>
          <a:p>
            <a:endParaRPr lang="en-US"/>
          </a:p>
        </p:txBody>
      </p:sp>
      <p:sp>
        <p:nvSpPr>
          <p:cNvPr id="1591314" name="Text Box 18"/>
          <p:cNvSpPr txBox="1">
            <a:spLocks noChangeArrowheads="1"/>
          </p:cNvSpPr>
          <p:nvPr/>
        </p:nvSpPr>
        <p:spPr bwMode="auto">
          <a:xfrm>
            <a:off x="1905000" y="4292589"/>
            <a:ext cx="1066800" cy="923330"/>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a:p>
            <a:r>
              <a:rPr lang="en-US" dirty="0">
                <a:solidFill>
                  <a:schemeClr val="tx1"/>
                </a:solidFill>
              </a:rPr>
              <a:t>bank 2</a:t>
            </a:r>
          </a:p>
        </p:txBody>
      </p:sp>
      <p:sp>
        <p:nvSpPr>
          <p:cNvPr id="1591315" name="Rectangle 19"/>
          <p:cNvSpPr>
            <a:spLocks noChangeArrowheads="1"/>
          </p:cNvSpPr>
          <p:nvPr/>
        </p:nvSpPr>
        <p:spPr bwMode="auto">
          <a:xfrm>
            <a:off x="2819400" y="4292589"/>
            <a:ext cx="838200" cy="914400"/>
          </a:xfrm>
          <a:prstGeom prst="rect">
            <a:avLst/>
          </a:prstGeom>
          <a:noFill/>
          <a:ln w="12700">
            <a:solidFill>
              <a:schemeClr val="tx1"/>
            </a:solidFill>
            <a:miter lim="800000"/>
            <a:headEnd/>
            <a:tailEnd/>
          </a:ln>
          <a:effectLst/>
        </p:spPr>
        <p:txBody>
          <a:bodyPr wrap="none" anchor="ctr"/>
          <a:lstStyle/>
          <a:p>
            <a:endParaRPr lang="en-US"/>
          </a:p>
        </p:txBody>
      </p:sp>
      <p:sp>
        <p:nvSpPr>
          <p:cNvPr id="1591316" name="Text Box 20"/>
          <p:cNvSpPr txBox="1">
            <a:spLocks noChangeArrowheads="1"/>
          </p:cNvSpPr>
          <p:nvPr/>
        </p:nvSpPr>
        <p:spPr bwMode="auto">
          <a:xfrm>
            <a:off x="2743200" y="4292589"/>
            <a:ext cx="1066800" cy="923330"/>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a:p>
            <a:r>
              <a:rPr lang="en-US" dirty="0">
                <a:solidFill>
                  <a:schemeClr val="tx1"/>
                </a:solidFill>
              </a:rPr>
              <a:t>bank 3</a:t>
            </a:r>
          </a:p>
        </p:txBody>
      </p:sp>
      <p:sp>
        <p:nvSpPr>
          <p:cNvPr id="1591317" name="Rectangle 21"/>
          <p:cNvSpPr>
            <a:spLocks noChangeArrowheads="1"/>
          </p:cNvSpPr>
          <p:nvPr/>
        </p:nvSpPr>
        <p:spPr bwMode="auto">
          <a:xfrm>
            <a:off x="4114800" y="4876800"/>
            <a:ext cx="4572000" cy="1538370"/>
          </a:xfrm>
          <a:prstGeom prst="rect">
            <a:avLst/>
          </a:prstGeom>
          <a:noFill/>
          <a:ln w="12700">
            <a:noFill/>
            <a:miter lim="800000"/>
            <a:headEnd/>
            <a:tailEnd/>
          </a:ln>
          <a:effectLst/>
        </p:spPr>
        <p:txBody>
          <a:bodyPr>
            <a:spAutoFit/>
          </a:bodyPr>
          <a:lstStyle/>
          <a:p>
            <a:pPr>
              <a:lnSpc>
                <a:spcPct val="90000"/>
              </a:lnSpc>
              <a:spcBef>
                <a:spcPct val="50000"/>
              </a:spcBef>
              <a:buSzPct val="75000"/>
              <a:buFont typeface="Arial"/>
              <a:buChar char="•"/>
            </a:pPr>
            <a:r>
              <a:rPr lang="en-US" sz="2400" dirty="0">
                <a:solidFill>
                  <a:schemeClr val="tx1"/>
                </a:solidFill>
              </a:rPr>
              <a:t> Number of bytes transferred per clock cycle (bandwidth) for a single miss is</a:t>
            </a:r>
          </a:p>
          <a:p>
            <a:pPr lvl="1">
              <a:lnSpc>
                <a:spcPct val="95000"/>
              </a:lnSpc>
              <a:spcBef>
                <a:spcPct val="50000"/>
              </a:spcBef>
              <a:buClr>
                <a:schemeClr val="accent1"/>
              </a:buClr>
              <a:buSzPct val="75000"/>
              <a:buFont typeface="Monotype Sorts" pitchFamily="2" charset="2"/>
              <a:buNone/>
            </a:pPr>
            <a:r>
              <a:rPr lang="en-US" sz="2000" dirty="0" smtClean="0">
                <a:solidFill>
                  <a:schemeClr val="tx1"/>
                </a:solidFill>
              </a:rPr>
              <a:t>                             bytes </a:t>
            </a:r>
            <a:r>
              <a:rPr lang="en-US" sz="2000" dirty="0">
                <a:solidFill>
                  <a:schemeClr val="tx1"/>
                </a:solidFill>
              </a:rPr>
              <a:t>per clock</a:t>
            </a:r>
          </a:p>
        </p:txBody>
      </p:sp>
      <p:sp>
        <p:nvSpPr>
          <p:cNvPr id="1591318" name="Line 22"/>
          <p:cNvSpPr>
            <a:spLocks noChangeShapeType="1"/>
          </p:cNvSpPr>
          <p:nvPr/>
        </p:nvSpPr>
        <p:spPr bwMode="auto">
          <a:xfrm>
            <a:off x="4724400" y="3124200"/>
            <a:ext cx="457200" cy="0"/>
          </a:xfrm>
          <a:prstGeom prst="line">
            <a:avLst/>
          </a:prstGeom>
          <a:noFill/>
          <a:ln w="28575">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3346" name="Rectangle 2"/>
          <p:cNvSpPr>
            <a:spLocks noGrp="1" noChangeArrowheads="1"/>
          </p:cNvSpPr>
          <p:nvPr>
            <p:ph type="title"/>
          </p:nvPr>
        </p:nvSpPr>
        <p:spPr/>
        <p:txBody>
          <a:bodyPr>
            <a:normAutofit fontScale="90000"/>
          </a:bodyPr>
          <a:lstStyle/>
          <a:p>
            <a:r>
              <a:rPr lang="en-US" dirty="0" smtClean="0"/>
              <a:t>Interleaved Memory, </a:t>
            </a:r>
            <a:br>
              <a:rPr lang="en-US" dirty="0" smtClean="0"/>
            </a:br>
            <a:r>
              <a:rPr lang="en-US" dirty="0" smtClean="0"/>
              <a:t>One Word Wide Bus</a:t>
            </a:r>
            <a:endParaRPr lang="en-US" dirty="0"/>
          </a:p>
        </p:txBody>
      </p:sp>
      <p:sp>
        <p:nvSpPr>
          <p:cNvPr id="1593347" name="Rectangle 3"/>
          <p:cNvSpPr>
            <a:spLocks noChangeArrowheads="1"/>
          </p:cNvSpPr>
          <p:nvPr/>
        </p:nvSpPr>
        <p:spPr bwMode="auto">
          <a:xfrm>
            <a:off x="3352800" y="1456256"/>
            <a:ext cx="5562600" cy="2522742"/>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SzPct val="75000"/>
              <a:buFont typeface="Arial"/>
              <a:buChar char="•"/>
            </a:pPr>
            <a:r>
              <a:rPr lang="en-US" sz="2400" dirty="0">
                <a:solidFill>
                  <a:schemeClr val="tx1"/>
                </a:solidFill>
              </a:rPr>
              <a:t>For a block size of four words</a:t>
            </a:r>
          </a:p>
          <a:p>
            <a:pPr marL="741363" lvl="1" indent="-246063">
              <a:lnSpc>
                <a:spcPct val="95000"/>
              </a:lnSpc>
              <a:spcBef>
                <a:spcPct val="40000"/>
              </a:spcBef>
              <a:buClr>
                <a:schemeClr val="accent1"/>
              </a:buClr>
              <a:buSzPct val="75000"/>
              <a:buFont typeface="Monotype Sorts" pitchFamily="2" charset="2"/>
              <a:buNone/>
            </a:pPr>
            <a:r>
              <a:rPr lang="en-US" sz="2000" dirty="0">
                <a:solidFill>
                  <a:schemeClr val="tx1"/>
                </a:solidFill>
              </a:rPr>
              <a:t>                      cycle to send 1</a:t>
            </a:r>
            <a:r>
              <a:rPr lang="en-US" sz="2000" baseline="30000" dirty="0">
                <a:solidFill>
                  <a:schemeClr val="tx1"/>
                </a:solidFill>
              </a:rPr>
              <a:t>st</a:t>
            </a:r>
            <a:r>
              <a:rPr lang="en-US" sz="2000" dirty="0">
                <a:solidFill>
                  <a:schemeClr val="tx1"/>
                </a:solidFill>
              </a:rPr>
              <a:t> address</a:t>
            </a:r>
          </a:p>
          <a:p>
            <a:pPr marL="741363" lvl="1" indent="-246063">
              <a:lnSpc>
                <a:spcPct val="95000"/>
              </a:lnSpc>
              <a:spcBef>
                <a:spcPct val="40000"/>
              </a:spcBef>
              <a:buClr>
                <a:schemeClr val="accent1"/>
              </a:buClr>
              <a:buSzPct val="75000"/>
              <a:buFont typeface="Monotype Sorts" pitchFamily="2" charset="2"/>
              <a:buNone/>
            </a:pPr>
            <a:r>
              <a:rPr lang="en-US" sz="2000" dirty="0">
                <a:solidFill>
                  <a:schemeClr val="tx1"/>
                </a:solidFill>
              </a:rPr>
              <a:t>                      cycles to read </a:t>
            </a:r>
            <a:r>
              <a:rPr lang="en-US" sz="2000" dirty="0" smtClean="0">
                <a:solidFill>
                  <a:schemeClr val="tx1"/>
                </a:solidFill>
              </a:rPr>
              <a:t>DRAM banks</a:t>
            </a:r>
            <a:endParaRPr lang="en-US" sz="2000" dirty="0">
              <a:solidFill>
                <a:schemeClr val="tx1"/>
              </a:solidFill>
            </a:endParaRPr>
          </a:p>
          <a:p>
            <a:pPr marL="741363" lvl="1" indent="-246063">
              <a:lnSpc>
                <a:spcPct val="95000"/>
              </a:lnSpc>
              <a:spcBef>
                <a:spcPct val="40000"/>
              </a:spcBef>
              <a:buClr>
                <a:schemeClr val="accent1"/>
              </a:buClr>
              <a:buSzPct val="75000"/>
              <a:buFont typeface="Monotype Sorts" pitchFamily="2" charset="2"/>
              <a:buNone/>
            </a:pPr>
            <a:r>
              <a:rPr lang="en-US" sz="2000" dirty="0">
                <a:solidFill>
                  <a:schemeClr val="tx1"/>
                </a:solidFill>
              </a:rPr>
              <a:t>                      cycles to return last data word</a:t>
            </a:r>
          </a:p>
          <a:p>
            <a:pPr marL="741363" lvl="1" indent="-246063">
              <a:lnSpc>
                <a:spcPct val="95000"/>
              </a:lnSpc>
              <a:spcBef>
                <a:spcPct val="40000"/>
              </a:spcBef>
              <a:buClr>
                <a:schemeClr val="accent1"/>
              </a:buClr>
              <a:buSzPct val="75000"/>
              <a:buFont typeface="Monotype Sorts" pitchFamily="2" charset="2"/>
              <a:buNone/>
            </a:pPr>
            <a:r>
              <a:rPr lang="en-US" sz="2000" dirty="0">
                <a:solidFill>
                  <a:schemeClr val="tx1"/>
                </a:solidFill>
              </a:rPr>
              <a:t>                      total clock cycles miss penalty</a:t>
            </a:r>
          </a:p>
          <a:p>
            <a:pPr marL="287338" indent="-287338">
              <a:lnSpc>
                <a:spcPct val="90000"/>
              </a:lnSpc>
              <a:spcBef>
                <a:spcPct val="65000"/>
              </a:spcBef>
              <a:buClr>
                <a:schemeClr val="accent1"/>
              </a:buClr>
              <a:buSzPct val="75000"/>
              <a:buFont typeface="Wingdings" pitchFamily="2" charset="2"/>
              <a:buChar char="q"/>
            </a:pPr>
            <a:endParaRPr lang="en-US" sz="2000" dirty="0">
              <a:solidFill>
                <a:schemeClr val="tx1"/>
              </a:solidFill>
            </a:endParaRPr>
          </a:p>
        </p:txBody>
      </p:sp>
      <p:sp>
        <p:nvSpPr>
          <p:cNvPr id="1593348" name="Rectangle 4"/>
          <p:cNvSpPr>
            <a:spLocks noChangeArrowheads="1"/>
          </p:cNvSpPr>
          <p:nvPr/>
        </p:nvSpPr>
        <p:spPr bwMode="auto">
          <a:xfrm>
            <a:off x="1524000" y="2150521"/>
            <a:ext cx="838200" cy="457200"/>
          </a:xfrm>
          <a:prstGeom prst="rect">
            <a:avLst/>
          </a:prstGeom>
          <a:noFill/>
          <a:ln w="12700">
            <a:solidFill>
              <a:schemeClr val="tx1"/>
            </a:solidFill>
            <a:miter lim="800000"/>
            <a:headEnd/>
            <a:tailEnd/>
          </a:ln>
          <a:effectLst/>
        </p:spPr>
        <p:txBody>
          <a:bodyPr wrap="none" anchor="ctr"/>
          <a:lstStyle/>
          <a:p>
            <a:endParaRPr lang="en-US"/>
          </a:p>
        </p:txBody>
      </p:sp>
      <p:sp>
        <p:nvSpPr>
          <p:cNvPr id="1593349" name="Text Box 5"/>
          <p:cNvSpPr txBox="1">
            <a:spLocks noChangeArrowheads="1"/>
          </p:cNvSpPr>
          <p:nvPr/>
        </p:nvSpPr>
        <p:spPr bwMode="auto">
          <a:xfrm>
            <a:off x="1600200" y="2226721"/>
            <a:ext cx="777875" cy="366713"/>
          </a:xfrm>
          <a:prstGeom prst="rect">
            <a:avLst/>
          </a:prstGeom>
          <a:noFill/>
          <a:ln w="12700">
            <a:noFill/>
            <a:miter lim="800000"/>
            <a:headEnd/>
            <a:tailEnd/>
          </a:ln>
          <a:effectLst/>
        </p:spPr>
        <p:txBody>
          <a:bodyPr>
            <a:spAutoFit/>
          </a:bodyPr>
          <a:lstStyle/>
          <a:p>
            <a:r>
              <a:rPr lang="en-US">
                <a:solidFill>
                  <a:schemeClr val="tx1"/>
                </a:solidFill>
              </a:rPr>
              <a:t>CPU</a:t>
            </a:r>
          </a:p>
        </p:txBody>
      </p:sp>
      <p:sp>
        <p:nvSpPr>
          <p:cNvPr id="1593350" name="AutoShape 6"/>
          <p:cNvSpPr>
            <a:spLocks noChangeArrowheads="1"/>
          </p:cNvSpPr>
          <p:nvPr/>
        </p:nvSpPr>
        <p:spPr bwMode="auto">
          <a:xfrm>
            <a:off x="1676400" y="2607721"/>
            <a:ext cx="609600" cy="3048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93351" name="Rectangle 7"/>
          <p:cNvSpPr>
            <a:spLocks noChangeArrowheads="1"/>
          </p:cNvSpPr>
          <p:nvPr/>
        </p:nvSpPr>
        <p:spPr bwMode="auto">
          <a:xfrm>
            <a:off x="1524000" y="2912521"/>
            <a:ext cx="838200" cy="838200"/>
          </a:xfrm>
          <a:prstGeom prst="rect">
            <a:avLst/>
          </a:prstGeom>
          <a:noFill/>
          <a:ln w="12700">
            <a:solidFill>
              <a:schemeClr val="tx1"/>
            </a:solidFill>
            <a:miter lim="800000"/>
            <a:headEnd/>
            <a:tailEnd/>
          </a:ln>
          <a:effectLst/>
        </p:spPr>
        <p:txBody>
          <a:bodyPr wrap="none" anchor="ctr"/>
          <a:lstStyle/>
          <a:p>
            <a:endParaRPr lang="en-US"/>
          </a:p>
        </p:txBody>
      </p:sp>
      <p:sp>
        <p:nvSpPr>
          <p:cNvPr id="1593352" name="Text Box 8"/>
          <p:cNvSpPr txBox="1">
            <a:spLocks noChangeArrowheads="1"/>
          </p:cNvSpPr>
          <p:nvPr/>
        </p:nvSpPr>
        <p:spPr bwMode="auto">
          <a:xfrm>
            <a:off x="1524000" y="3141121"/>
            <a:ext cx="914400" cy="366713"/>
          </a:xfrm>
          <a:prstGeom prst="rect">
            <a:avLst/>
          </a:prstGeom>
          <a:noFill/>
          <a:ln w="12700">
            <a:noFill/>
            <a:miter lim="800000"/>
            <a:headEnd/>
            <a:tailEnd/>
          </a:ln>
          <a:effectLst/>
        </p:spPr>
        <p:txBody>
          <a:bodyPr>
            <a:spAutoFit/>
          </a:bodyPr>
          <a:lstStyle/>
          <a:p>
            <a:r>
              <a:rPr lang="en-US">
                <a:solidFill>
                  <a:schemeClr val="tx1"/>
                </a:solidFill>
              </a:rPr>
              <a:t>Cache</a:t>
            </a:r>
          </a:p>
        </p:txBody>
      </p:sp>
      <p:sp>
        <p:nvSpPr>
          <p:cNvPr id="1593354" name="AutoShape 10"/>
          <p:cNvSpPr>
            <a:spLocks noChangeArrowheads="1"/>
          </p:cNvSpPr>
          <p:nvPr/>
        </p:nvSpPr>
        <p:spPr bwMode="auto">
          <a:xfrm>
            <a:off x="1524000" y="3750721"/>
            <a:ext cx="838200" cy="6096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93356" name="Text Box 12"/>
          <p:cNvSpPr txBox="1">
            <a:spLocks noChangeArrowheads="1"/>
          </p:cNvSpPr>
          <p:nvPr/>
        </p:nvSpPr>
        <p:spPr bwMode="auto">
          <a:xfrm>
            <a:off x="1676400" y="3903121"/>
            <a:ext cx="685800" cy="366713"/>
          </a:xfrm>
          <a:prstGeom prst="rect">
            <a:avLst/>
          </a:prstGeom>
          <a:noFill/>
          <a:ln w="12700">
            <a:noFill/>
            <a:miter lim="800000"/>
            <a:headEnd/>
            <a:tailEnd/>
          </a:ln>
          <a:effectLst/>
        </p:spPr>
        <p:txBody>
          <a:bodyPr>
            <a:spAutoFit/>
          </a:bodyPr>
          <a:lstStyle/>
          <a:p>
            <a:r>
              <a:rPr lang="en-US">
                <a:solidFill>
                  <a:schemeClr val="tx1"/>
                </a:solidFill>
              </a:rPr>
              <a:t>bus</a:t>
            </a:r>
          </a:p>
        </p:txBody>
      </p:sp>
      <p:sp>
        <p:nvSpPr>
          <p:cNvPr id="1593357" name="Rectangle 13"/>
          <p:cNvSpPr>
            <a:spLocks noChangeArrowheads="1"/>
          </p:cNvSpPr>
          <p:nvPr/>
        </p:nvSpPr>
        <p:spPr bwMode="auto">
          <a:xfrm>
            <a:off x="1143000" y="2150521"/>
            <a:ext cx="1600200" cy="1600200"/>
          </a:xfrm>
          <a:prstGeom prst="rect">
            <a:avLst/>
          </a:prstGeom>
          <a:noFill/>
          <a:ln w="12700">
            <a:solidFill>
              <a:schemeClr val="accent2"/>
            </a:solidFill>
            <a:miter lim="800000"/>
            <a:headEnd/>
            <a:tailEnd/>
          </a:ln>
          <a:effectLst/>
        </p:spPr>
        <p:txBody>
          <a:bodyPr wrap="none" anchor="ctr"/>
          <a:lstStyle/>
          <a:p>
            <a:endParaRPr lang="en-US"/>
          </a:p>
        </p:txBody>
      </p:sp>
      <p:sp>
        <p:nvSpPr>
          <p:cNvPr id="1593358" name="Text Box 14"/>
          <p:cNvSpPr txBox="1">
            <a:spLocks noChangeArrowheads="1"/>
          </p:cNvSpPr>
          <p:nvPr/>
        </p:nvSpPr>
        <p:spPr bwMode="auto">
          <a:xfrm>
            <a:off x="1066800" y="1845721"/>
            <a:ext cx="849313" cy="336550"/>
          </a:xfrm>
          <a:prstGeom prst="rect">
            <a:avLst/>
          </a:prstGeom>
          <a:noFill/>
          <a:ln w="12700">
            <a:noFill/>
            <a:miter lim="800000"/>
            <a:headEnd/>
            <a:tailEnd/>
          </a:ln>
          <a:effectLst/>
        </p:spPr>
        <p:txBody>
          <a:bodyPr wrap="none">
            <a:spAutoFit/>
          </a:bodyPr>
          <a:lstStyle/>
          <a:p>
            <a:r>
              <a:rPr lang="en-US" sz="1600">
                <a:solidFill>
                  <a:schemeClr val="accent2"/>
                </a:solidFill>
              </a:rPr>
              <a:t>on-chip</a:t>
            </a:r>
          </a:p>
        </p:txBody>
      </p:sp>
      <p:sp>
        <p:nvSpPr>
          <p:cNvPr id="1593365" name="Rectangle 21"/>
          <p:cNvSpPr>
            <a:spLocks noChangeArrowheads="1"/>
          </p:cNvSpPr>
          <p:nvPr/>
        </p:nvSpPr>
        <p:spPr bwMode="auto">
          <a:xfrm>
            <a:off x="3962400" y="4876800"/>
            <a:ext cx="4572000" cy="1538370"/>
          </a:xfrm>
          <a:prstGeom prst="rect">
            <a:avLst/>
          </a:prstGeom>
          <a:noFill/>
          <a:ln w="12700">
            <a:noFill/>
            <a:miter lim="800000"/>
            <a:headEnd/>
            <a:tailEnd/>
          </a:ln>
          <a:effectLst/>
        </p:spPr>
        <p:txBody>
          <a:bodyPr>
            <a:spAutoFit/>
          </a:bodyPr>
          <a:lstStyle/>
          <a:p>
            <a:pPr>
              <a:lnSpc>
                <a:spcPct val="90000"/>
              </a:lnSpc>
              <a:spcBef>
                <a:spcPct val="50000"/>
              </a:spcBef>
              <a:buSzPct val="75000"/>
              <a:buFont typeface="Arial"/>
              <a:buChar char="•"/>
            </a:pPr>
            <a:r>
              <a:rPr lang="en-US" sz="2400" dirty="0"/>
              <a:t> </a:t>
            </a:r>
            <a:r>
              <a:rPr lang="en-US" sz="2400" dirty="0" smtClean="0">
                <a:solidFill>
                  <a:schemeClr val="tx1"/>
                </a:solidFill>
              </a:rPr>
              <a:t>Number </a:t>
            </a:r>
            <a:r>
              <a:rPr lang="en-US" sz="2400" dirty="0">
                <a:solidFill>
                  <a:schemeClr val="tx1"/>
                </a:solidFill>
              </a:rPr>
              <a:t>of bytes transferred per</a:t>
            </a:r>
            <a:r>
              <a:rPr lang="en-US" sz="2400" dirty="0" smtClean="0">
                <a:solidFill>
                  <a:schemeClr val="tx1"/>
                </a:solidFill>
              </a:rPr>
              <a:t>  </a:t>
            </a:r>
            <a:br>
              <a:rPr lang="en-US" sz="2400" dirty="0" smtClean="0">
                <a:solidFill>
                  <a:schemeClr val="tx1"/>
                </a:solidFill>
              </a:rPr>
            </a:br>
            <a:r>
              <a:rPr lang="en-US" sz="2400" dirty="0" smtClean="0">
                <a:solidFill>
                  <a:schemeClr val="tx1"/>
                </a:solidFill>
              </a:rPr>
              <a:t>  clock </a:t>
            </a:r>
            <a:r>
              <a:rPr lang="en-US" sz="2400" dirty="0">
                <a:solidFill>
                  <a:schemeClr val="tx1"/>
                </a:solidFill>
              </a:rPr>
              <a:t>cycle (bandwidth) for a</a:t>
            </a:r>
            <a:r>
              <a:rPr lang="en-US" sz="2400" dirty="0" smtClean="0">
                <a:solidFill>
                  <a:schemeClr val="tx1"/>
                </a:solidFill>
              </a:rPr>
              <a:t> </a:t>
            </a:r>
            <a:br>
              <a:rPr lang="en-US" sz="2400" dirty="0" smtClean="0">
                <a:solidFill>
                  <a:schemeClr val="tx1"/>
                </a:solidFill>
              </a:rPr>
            </a:br>
            <a:r>
              <a:rPr lang="en-US" sz="2400" dirty="0" smtClean="0">
                <a:solidFill>
                  <a:schemeClr val="tx1"/>
                </a:solidFill>
              </a:rPr>
              <a:t>  single </a:t>
            </a:r>
            <a:r>
              <a:rPr lang="en-US" sz="2400" dirty="0">
                <a:solidFill>
                  <a:schemeClr val="tx1"/>
                </a:solidFill>
              </a:rPr>
              <a:t>miss is</a:t>
            </a:r>
          </a:p>
          <a:p>
            <a:pPr lvl="1">
              <a:lnSpc>
                <a:spcPct val="95000"/>
              </a:lnSpc>
              <a:spcBef>
                <a:spcPct val="50000"/>
              </a:spcBef>
              <a:buClr>
                <a:schemeClr val="accent1"/>
              </a:buClr>
              <a:buSzPct val="75000"/>
              <a:buFont typeface="Monotype Sorts" pitchFamily="2" charset="2"/>
              <a:buNone/>
            </a:pPr>
            <a:r>
              <a:rPr lang="en-US" sz="2000" dirty="0">
                <a:solidFill>
                  <a:schemeClr val="tx1"/>
                </a:solidFill>
              </a:rPr>
              <a:t>                     </a:t>
            </a:r>
            <a:r>
              <a:rPr lang="en-US" sz="2000" dirty="0" smtClean="0">
                <a:solidFill>
                  <a:schemeClr val="tx1"/>
                </a:solidFill>
              </a:rPr>
              <a:t>       </a:t>
            </a:r>
            <a:r>
              <a:rPr lang="en-US" sz="2000" dirty="0">
                <a:solidFill>
                  <a:schemeClr val="tx1"/>
                </a:solidFill>
              </a:rPr>
              <a:t>bytes per clock</a:t>
            </a:r>
          </a:p>
        </p:txBody>
      </p:sp>
      <p:sp>
        <p:nvSpPr>
          <p:cNvPr id="1593366" name="Line 22"/>
          <p:cNvSpPr>
            <a:spLocks noChangeShapeType="1"/>
          </p:cNvSpPr>
          <p:nvPr/>
        </p:nvSpPr>
        <p:spPr bwMode="auto">
          <a:xfrm>
            <a:off x="4656671" y="3158054"/>
            <a:ext cx="457200" cy="0"/>
          </a:xfrm>
          <a:prstGeom prst="line">
            <a:avLst/>
          </a:prstGeom>
          <a:noFill/>
          <a:ln w="28575">
            <a:solidFill>
              <a:schemeClr val="tx1"/>
            </a:solidFill>
            <a:round/>
            <a:headEnd/>
            <a:tailEnd/>
          </a:ln>
          <a:effectLst/>
        </p:spPr>
        <p:txBody>
          <a:bodyPr/>
          <a:lstStyle/>
          <a:p>
            <a:endParaRPr lang="en-US"/>
          </a:p>
        </p:txBody>
      </p:sp>
      <p:grpSp>
        <p:nvGrpSpPr>
          <p:cNvPr id="2" name="Group 45"/>
          <p:cNvGrpSpPr/>
          <p:nvPr/>
        </p:nvGrpSpPr>
        <p:grpSpPr>
          <a:xfrm>
            <a:off x="4572000" y="3640661"/>
            <a:ext cx="2667000" cy="1066800"/>
            <a:chOff x="4800600" y="3581400"/>
            <a:chExt cx="2667000" cy="1066800"/>
          </a:xfrm>
        </p:grpSpPr>
        <p:sp>
          <p:nvSpPr>
            <p:cNvPr id="1593368" name="Rectangle 24"/>
            <p:cNvSpPr>
              <a:spLocks noChangeArrowheads="1"/>
            </p:cNvSpPr>
            <p:nvPr/>
          </p:nvSpPr>
          <p:spPr bwMode="auto">
            <a:xfrm>
              <a:off x="4800600" y="3581400"/>
              <a:ext cx="228600" cy="152400"/>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93369" name="Rectangle 25"/>
            <p:cNvSpPr>
              <a:spLocks noChangeArrowheads="1"/>
            </p:cNvSpPr>
            <p:nvPr/>
          </p:nvSpPr>
          <p:spPr bwMode="auto">
            <a:xfrm>
              <a:off x="5029200" y="3581400"/>
              <a:ext cx="1524000" cy="152400"/>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93370" name="Rectangle 26"/>
            <p:cNvSpPr>
              <a:spLocks noChangeArrowheads="1"/>
            </p:cNvSpPr>
            <p:nvPr/>
          </p:nvSpPr>
          <p:spPr bwMode="auto">
            <a:xfrm>
              <a:off x="6553200" y="3581400"/>
              <a:ext cx="228600" cy="152400"/>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93371" name="Rectangle 27"/>
            <p:cNvSpPr>
              <a:spLocks noChangeArrowheads="1"/>
            </p:cNvSpPr>
            <p:nvPr/>
          </p:nvSpPr>
          <p:spPr bwMode="auto">
            <a:xfrm>
              <a:off x="4800600" y="3886200"/>
              <a:ext cx="228600" cy="152400"/>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93372" name="Rectangle 28"/>
            <p:cNvSpPr>
              <a:spLocks noChangeArrowheads="1"/>
            </p:cNvSpPr>
            <p:nvPr/>
          </p:nvSpPr>
          <p:spPr bwMode="auto">
            <a:xfrm>
              <a:off x="5029200" y="3886200"/>
              <a:ext cx="1524000" cy="152400"/>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93373" name="Rectangle 29"/>
            <p:cNvSpPr>
              <a:spLocks noChangeArrowheads="1"/>
            </p:cNvSpPr>
            <p:nvPr/>
          </p:nvSpPr>
          <p:spPr bwMode="auto">
            <a:xfrm>
              <a:off x="6781800" y="3886200"/>
              <a:ext cx="228600" cy="152400"/>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93374" name="Rectangle 30"/>
            <p:cNvSpPr>
              <a:spLocks noChangeArrowheads="1"/>
            </p:cNvSpPr>
            <p:nvPr/>
          </p:nvSpPr>
          <p:spPr bwMode="auto">
            <a:xfrm>
              <a:off x="4800600" y="4191000"/>
              <a:ext cx="228600" cy="152400"/>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93375" name="Rectangle 31"/>
            <p:cNvSpPr>
              <a:spLocks noChangeArrowheads="1"/>
            </p:cNvSpPr>
            <p:nvPr/>
          </p:nvSpPr>
          <p:spPr bwMode="auto">
            <a:xfrm>
              <a:off x="5029200" y="4191000"/>
              <a:ext cx="1524000" cy="152400"/>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93376" name="Rectangle 32"/>
            <p:cNvSpPr>
              <a:spLocks noChangeArrowheads="1"/>
            </p:cNvSpPr>
            <p:nvPr/>
          </p:nvSpPr>
          <p:spPr bwMode="auto">
            <a:xfrm>
              <a:off x="7010400" y="4191000"/>
              <a:ext cx="228600" cy="152400"/>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93377" name="Rectangle 33"/>
            <p:cNvSpPr>
              <a:spLocks noChangeArrowheads="1"/>
            </p:cNvSpPr>
            <p:nvPr/>
          </p:nvSpPr>
          <p:spPr bwMode="auto">
            <a:xfrm>
              <a:off x="4800600" y="4495800"/>
              <a:ext cx="228600" cy="152400"/>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93378" name="Rectangle 34"/>
            <p:cNvSpPr>
              <a:spLocks noChangeArrowheads="1"/>
            </p:cNvSpPr>
            <p:nvPr/>
          </p:nvSpPr>
          <p:spPr bwMode="auto">
            <a:xfrm>
              <a:off x="5029200" y="4495800"/>
              <a:ext cx="1524000" cy="152400"/>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93379" name="Rectangle 35"/>
            <p:cNvSpPr>
              <a:spLocks noChangeArrowheads="1"/>
            </p:cNvSpPr>
            <p:nvPr/>
          </p:nvSpPr>
          <p:spPr bwMode="auto">
            <a:xfrm>
              <a:off x="7239000" y="4495800"/>
              <a:ext cx="228600" cy="152400"/>
            </a:xfrm>
            <a:prstGeom prst="rect">
              <a:avLst/>
            </a:prstGeom>
            <a:solidFill>
              <a:srgbClr val="00A091"/>
            </a:solidFill>
            <a:ln w="12700">
              <a:solidFill>
                <a:schemeClr val="tx1"/>
              </a:solidFill>
              <a:miter lim="800000"/>
              <a:headEnd/>
              <a:tailEnd/>
            </a:ln>
            <a:effectLst/>
          </p:spPr>
          <p:txBody>
            <a:bodyPr wrap="none" anchor="ctr"/>
            <a:lstStyle/>
            <a:p>
              <a:endParaRPr lang="en-US"/>
            </a:p>
          </p:txBody>
        </p:sp>
      </p:grpSp>
      <p:sp>
        <p:nvSpPr>
          <p:cNvPr id="1593380" name="Rectangle 36"/>
          <p:cNvSpPr>
            <a:spLocks noChangeArrowheads="1"/>
          </p:cNvSpPr>
          <p:nvPr/>
        </p:nvSpPr>
        <p:spPr bwMode="auto">
          <a:xfrm>
            <a:off x="3810000" y="6019800"/>
            <a:ext cx="2819400" cy="381000"/>
          </a:xfrm>
          <a:prstGeom prst="rect">
            <a:avLst/>
          </a:prstGeom>
          <a:noFill/>
          <a:ln w="12700">
            <a:noFill/>
            <a:miter lim="800000"/>
            <a:headEnd/>
            <a:tailEnd/>
          </a:ln>
          <a:effectLst/>
        </p:spPr>
        <p:txBody>
          <a:bodyPr>
            <a:spAutoFit/>
          </a:bodyPr>
          <a:lstStyle/>
          <a:p>
            <a:pPr lvl="1">
              <a:lnSpc>
                <a:spcPct val="95000"/>
              </a:lnSpc>
              <a:spcBef>
                <a:spcPct val="50000"/>
              </a:spcBef>
              <a:buClr>
                <a:schemeClr val="accent1"/>
              </a:buClr>
              <a:buSzPct val="75000"/>
              <a:buFont typeface="Monotype Sorts" pitchFamily="2" charset="2"/>
              <a:buNone/>
            </a:pPr>
            <a:r>
              <a:rPr lang="en-US" sz="2000" dirty="0">
                <a:solidFill>
                  <a:schemeClr val="tx1"/>
                </a:solidFill>
              </a:rPr>
              <a:t>(4 x 4</a:t>
            </a:r>
            <a:r>
              <a:rPr lang="en-US" sz="2000" dirty="0" smtClean="0">
                <a:solidFill>
                  <a:schemeClr val="tx1"/>
                </a:solidFill>
              </a:rPr>
              <a:t>)/20 </a:t>
            </a:r>
            <a:r>
              <a:rPr lang="en-US" sz="2000" dirty="0">
                <a:solidFill>
                  <a:schemeClr val="tx1"/>
                </a:solidFill>
              </a:rPr>
              <a:t>= </a:t>
            </a:r>
            <a:r>
              <a:rPr lang="en-US" sz="2000" dirty="0" smtClean="0">
                <a:solidFill>
                  <a:schemeClr val="tx1"/>
                </a:solidFill>
              </a:rPr>
              <a:t>0.8</a:t>
            </a:r>
            <a:endParaRPr lang="en-US" sz="2000" dirty="0">
              <a:solidFill>
                <a:schemeClr val="tx1"/>
              </a:solidFill>
            </a:endParaRPr>
          </a:p>
        </p:txBody>
      </p:sp>
      <p:sp>
        <p:nvSpPr>
          <p:cNvPr id="1593381" name="Rectangle 37"/>
          <p:cNvSpPr>
            <a:spLocks noChangeArrowheads="1"/>
          </p:cNvSpPr>
          <p:nvPr/>
        </p:nvSpPr>
        <p:spPr bwMode="auto">
          <a:xfrm>
            <a:off x="3310469" y="1995475"/>
            <a:ext cx="2057400" cy="1862048"/>
          </a:xfrm>
          <a:prstGeom prst="rect">
            <a:avLst/>
          </a:prstGeom>
          <a:noFill/>
          <a:ln w="12700">
            <a:noFill/>
            <a:miter lim="800000"/>
            <a:headEnd/>
            <a:tailEnd/>
          </a:ln>
          <a:effectLst/>
        </p:spPr>
        <p:txBody>
          <a:bodyPr lIns="63500" tIns="25400" rIns="63500" bIns="25400">
            <a:spAutoFit/>
          </a:bodyPr>
          <a:lstStyle/>
          <a:p>
            <a:pPr marL="287338" indent="-287338">
              <a:lnSpc>
                <a:spcPct val="80000"/>
              </a:lnSpc>
              <a:spcBef>
                <a:spcPct val="65000"/>
              </a:spcBef>
              <a:buClr>
                <a:schemeClr val="accent1"/>
              </a:buClr>
              <a:buSzPct val="75000"/>
              <a:buFont typeface="Wingdings" pitchFamily="2" charset="2"/>
              <a:buNone/>
            </a:pPr>
            <a:r>
              <a:rPr lang="en-US" sz="2000" dirty="0">
                <a:solidFill>
                  <a:schemeClr val="tx1"/>
                </a:solidFill>
              </a:rPr>
              <a:t>                        1  </a:t>
            </a:r>
          </a:p>
          <a:p>
            <a:pPr marL="287338" indent="-287338">
              <a:lnSpc>
                <a:spcPct val="80000"/>
              </a:lnSpc>
              <a:spcBef>
                <a:spcPct val="65000"/>
              </a:spcBef>
              <a:buClr>
                <a:schemeClr val="accent1"/>
              </a:buClr>
              <a:buSzPct val="75000"/>
              <a:buFont typeface="Wingdings" pitchFamily="2" charset="2"/>
              <a:buNone/>
            </a:pPr>
            <a:r>
              <a:rPr lang="en-US" sz="2000" dirty="0">
                <a:solidFill>
                  <a:schemeClr val="tx1"/>
                </a:solidFill>
              </a:rPr>
              <a:t>       </a:t>
            </a:r>
            <a:r>
              <a:rPr lang="en-US" sz="2000" dirty="0" smtClean="0">
                <a:solidFill>
                  <a:schemeClr val="tx1"/>
                </a:solidFill>
              </a:rPr>
              <a:t>               15</a:t>
            </a:r>
          </a:p>
          <a:p>
            <a:pPr marL="741363" lvl="1" indent="-246063">
              <a:lnSpc>
                <a:spcPct val="80000"/>
              </a:lnSpc>
              <a:spcBef>
                <a:spcPct val="40000"/>
              </a:spcBef>
              <a:buClr>
                <a:schemeClr val="accent1"/>
              </a:buClr>
              <a:buSzPct val="75000"/>
              <a:buFont typeface="Monotype Sorts" pitchFamily="2" charset="2"/>
              <a:buNone/>
            </a:pPr>
            <a:r>
              <a:rPr lang="en-US" sz="2000" dirty="0" smtClean="0">
                <a:solidFill>
                  <a:schemeClr val="tx1"/>
                </a:solidFill>
              </a:rPr>
              <a:t>   4*1  =  4</a:t>
            </a:r>
          </a:p>
          <a:p>
            <a:pPr marL="741363" lvl="1" indent="-246063">
              <a:lnSpc>
                <a:spcPct val="80000"/>
              </a:lnSpc>
              <a:spcBef>
                <a:spcPct val="40000"/>
              </a:spcBef>
              <a:buClr>
                <a:schemeClr val="accent1"/>
              </a:buClr>
              <a:buSzPct val="75000"/>
              <a:buFont typeface="Monotype Sorts" pitchFamily="2" charset="2"/>
              <a:buNone/>
            </a:pPr>
            <a:r>
              <a:rPr lang="en-US" sz="2000" dirty="0" smtClean="0">
                <a:solidFill>
                  <a:schemeClr val="tx1"/>
                </a:solidFill>
              </a:rPr>
              <a:t>               20</a:t>
            </a:r>
            <a:endParaRPr lang="en-US" sz="2000" dirty="0">
              <a:solidFill>
                <a:schemeClr val="tx1"/>
              </a:solidFill>
            </a:endParaRPr>
          </a:p>
          <a:p>
            <a:pPr marL="287338" indent="-287338">
              <a:lnSpc>
                <a:spcPct val="90000"/>
              </a:lnSpc>
              <a:spcBef>
                <a:spcPct val="65000"/>
              </a:spcBef>
              <a:buClr>
                <a:schemeClr val="accent1"/>
              </a:buClr>
              <a:buSzPct val="75000"/>
              <a:buFont typeface="Wingdings" pitchFamily="2" charset="2"/>
              <a:buChar char="q"/>
            </a:pPr>
            <a:endParaRPr lang="en-US" sz="2000" dirty="0">
              <a:solidFill>
                <a:schemeClr val="tx1"/>
              </a:solidFill>
            </a:endParaRPr>
          </a:p>
        </p:txBody>
      </p:sp>
      <p:sp>
        <p:nvSpPr>
          <p:cNvPr id="38" name="Rectangle 9"/>
          <p:cNvSpPr>
            <a:spLocks noChangeArrowheads="1"/>
          </p:cNvSpPr>
          <p:nvPr/>
        </p:nvSpPr>
        <p:spPr bwMode="auto">
          <a:xfrm>
            <a:off x="1143000" y="4360321"/>
            <a:ext cx="838200" cy="914400"/>
          </a:xfrm>
          <a:prstGeom prst="rect">
            <a:avLst/>
          </a:prstGeom>
          <a:noFill/>
          <a:ln w="12700">
            <a:solidFill>
              <a:schemeClr val="tx1"/>
            </a:solidFill>
            <a:miter lim="800000"/>
            <a:headEnd/>
            <a:tailEnd/>
          </a:ln>
          <a:effectLst/>
        </p:spPr>
        <p:txBody>
          <a:bodyPr wrap="none" anchor="ctr"/>
          <a:lstStyle/>
          <a:p>
            <a:endParaRPr lang="en-US"/>
          </a:p>
        </p:txBody>
      </p:sp>
      <p:sp>
        <p:nvSpPr>
          <p:cNvPr id="39" name="Text Box 11"/>
          <p:cNvSpPr txBox="1">
            <a:spLocks noChangeArrowheads="1"/>
          </p:cNvSpPr>
          <p:nvPr/>
        </p:nvSpPr>
        <p:spPr bwMode="auto">
          <a:xfrm>
            <a:off x="1066800" y="4360321"/>
            <a:ext cx="1066800" cy="923330"/>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a:p>
            <a:r>
              <a:rPr lang="en-US" dirty="0">
                <a:solidFill>
                  <a:schemeClr val="tx1"/>
                </a:solidFill>
              </a:rPr>
              <a:t>bank 1</a:t>
            </a:r>
          </a:p>
        </p:txBody>
      </p:sp>
      <p:sp>
        <p:nvSpPr>
          <p:cNvPr id="40" name="Rectangle 15"/>
          <p:cNvSpPr>
            <a:spLocks noChangeArrowheads="1"/>
          </p:cNvSpPr>
          <p:nvPr/>
        </p:nvSpPr>
        <p:spPr bwMode="auto">
          <a:xfrm>
            <a:off x="304800" y="4360321"/>
            <a:ext cx="838200" cy="914400"/>
          </a:xfrm>
          <a:prstGeom prst="rect">
            <a:avLst/>
          </a:prstGeom>
          <a:noFill/>
          <a:ln w="12700">
            <a:solidFill>
              <a:schemeClr val="tx1"/>
            </a:solidFill>
            <a:miter lim="800000"/>
            <a:headEnd/>
            <a:tailEnd/>
          </a:ln>
          <a:effectLst/>
        </p:spPr>
        <p:txBody>
          <a:bodyPr wrap="none" anchor="ctr"/>
          <a:lstStyle/>
          <a:p>
            <a:endParaRPr lang="en-US"/>
          </a:p>
        </p:txBody>
      </p:sp>
      <p:sp>
        <p:nvSpPr>
          <p:cNvPr id="41" name="Text Box 16"/>
          <p:cNvSpPr txBox="1">
            <a:spLocks noChangeArrowheads="1"/>
          </p:cNvSpPr>
          <p:nvPr/>
        </p:nvSpPr>
        <p:spPr bwMode="auto">
          <a:xfrm>
            <a:off x="228600" y="4360321"/>
            <a:ext cx="1066800" cy="923330"/>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a:p>
            <a:r>
              <a:rPr lang="en-US" dirty="0">
                <a:solidFill>
                  <a:schemeClr val="tx1"/>
                </a:solidFill>
              </a:rPr>
              <a:t>bank 0</a:t>
            </a:r>
          </a:p>
        </p:txBody>
      </p:sp>
      <p:sp>
        <p:nvSpPr>
          <p:cNvPr id="42" name="Rectangle 17"/>
          <p:cNvSpPr>
            <a:spLocks noChangeArrowheads="1"/>
          </p:cNvSpPr>
          <p:nvPr/>
        </p:nvSpPr>
        <p:spPr bwMode="auto">
          <a:xfrm>
            <a:off x="1981200" y="4360321"/>
            <a:ext cx="838200" cy="914400"/>
          </a:xfrm>
          <a:prstGeom prst="rect">
            <a:avLst/>
          </a:prstGeom>
          <a:noFill/>
          <a:ln w="12700">
            <a:solidFill>
              <a:schemeClr val="tx1"/>
            </a:solidFill>
            <a:miter lim="800000"/>
            <a:headEnd/>
            <a:tailEnd/>
          </a:ln>
          <a:effectLst/>
        </p:spPr>
        <p:txBody>
          <a:bodyPr wrap="none" anchor="ctr"/>
          <a:lstStyle/>
          <a:p>
            <a:endParaRPr lang="en-US"/>
          </a:p>
        </p:txBody>
      </p:sp>
      <p:sp>
        <p:nvSpPr>
          <p:cNvPr id="43" name="Text Box 18"/>
          <p:cNvSpPr txBox="1">
            <a:spLocks noChangeArrowheads="1"/>
          </p:cNvSpPr>
          <p:nvPr/>
        </p:nvSpPr>
        <p:spPr bwMode="auto">
          <a:xfrm>
            <a:off x="1905000" y="4360321"/>
            <a:ext cx="1066800" cy="923330"/>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a:p>
            <a:r>
              <a:rPr lang="en-US" dirty="0">
                <a:solidFill>
                  <a:schemeClr val="tx1"/>
                </a:solidFill>
              </a:rPr>
              <a:t>bank 2</a:t>
            </a:r>
          </a:p>
        </p:txBody>
      </p:sp>
      <p:sp>
        <p:nvSpPr>
          <p:cNvPr id="44" name="Rectangle 19"/>
          <p:cNvSpPr>
            <a:spLocks noChangeArrowheads="1"/>
          </p:cNvSpPr>
          <p:nvPr/>
        </p:nvSpPr>
        <p:spPr bwMode="auto">
          <a:xfrm>
            <a:off x="2819400" y="4360321"/>
            <a:ext cx="838200" cy="914400"/>
          </a:xfrm>
          <a:prstGeom prst="rect">
            <a:avLst/>
          </a:prstGeom>
          <a:noFill/>
          <a:ln w="12700">
            <a:solidFill>
              <a:schemeClr val="tx1"/>
            </a:solidFill>
            <a:miter lim="800000"/>
            <a:headEnd/>
            <a:tailEnd/>
          </a:ln>
          <a:effectLst/>
        </p:spPr>
        <p:txBody>
          <a:bodyPr wrap="none" anchor="ctr"/>
          <a:lstStyle/>
          <a:p>
            <a:endParaRPr lang="en-US"/>
          </a:p>
        </p:txBody>
      </p:sp>
      <p:sp>
        <p:nvSpPr>
          <p:cNvPr id="45" name="Text Box 20"/>
          <p:cNvSpPr txBox="1">
            <a:spLocks noChangeArrowheads="1"/>
          </p:cNvSpPr>
          <p:nvPr/>
        </p:nvSpPr>
        <p:spPr bwMode="auto">
          <a:xfrm>
            <a:off x="2743200" y="4360321"/>
            <a:ext cx="1066800" cy="923330"/>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a:p>
            <a:r>
              <a:rPr lang="en-US" dirty="0">
                <a:solidFill>
                  <a:schemeClr val="tx1"/>
                </a:solidFill>
              </a:rPr>
              <a:t>bank 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15933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933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3380" grpId="0" autoUpdateAnimBg="0"/>
      <p:bldP spid="159338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Mapping a 6-bit Memory Address</a:t>
            </a:r>
            <a:endParaRPr lang="en-US" sz="3200" dirty="0"/>
          </a:p>
        </p:txBody>
      </p:sp>
      <p:sp>
        <p:nvSpPr>
          <p:cNvPr id="29" name="Content Placeholder 28"/>
          <p:cNvSpPr>
            <a:spLocks noGrp="1"/>
          </p:cNvSpPr>
          <p:nvPr>
            <p:ph idx="1"/>
          </p:nvPr>
        </p:nvSpPr>
        <p:spPr>
          <a:xfrm>
            <a:off x="457200" y="3302011"/>
            <a:ext cx="8686800" cy="3539056"/>
          </a:xfrm>
        </p:spPr>
        <p:txBody>
          <a:bodyPr>
            <a:normAutofit fontScale="62500" lnSpcReduction="20000"/>
          </a:bodyPr>
          <a:lstStyle/>
          <a:p>
            <a:r>
              <a:rPr lang="en-US" dirty="0" smtClean="0"/>
              <a:t>Note: $ = Cache</a:t>
            </a:r>
          </a:p>
          <a:p>
            <a:r>
              <a:rPr lang="en-US" dirty="0" smtClean="0"/>
              <a:t>In example, block size is 4 bytes/1 word (it could be multi-word)</a:t>
            </a:r>
          </a:p>
          <a:p>
            <a:r>
              <a:rPr lang="en-US" dirty="0" smtClean="0"/>
              <a:t>Memory and cache blocks are the same size, unit of transfer between memory and cache</a:t>
            </a:r>
          </a:p>
          <a:p>
            <a:r>
              <a:rPr lang="en-US" dirty="0" smtClean="0"/>
              <a:t># Memory blocks &gt;&gt; # Cache blocks</a:t>
            </a:r>
          </a:p>
          <a:p>
            <a:pPr lvl="1"/>
            <a:r>
              <a:rPr lang="en-US" dirty="0" smtClean="0"/>
              <a:t>16 Memory blocks/16 words/64 bytes/6 bits to address all bytes</a:t>
            </a:r>
          </a:p>
          <a:p>
            <a:pPr lvl="1"/>
            <a:r>
              <a:rPr lang="en-US" dirty="0" smtClean="0"/>
              <a:t>4 Cache blocks, 4 bytes (1 word) per block</a:t>
            </a:r>
          </a:p>
          <a:p>
            <a:pPr lvl="1"/>
            <a:r>
              <a:rPr lang="en-US" dirty="0" smtClean="0"/>
              <a:t>4 Memory blocks map to each cache block</a:t>
            </a:r>
          </a:p>
          <a:p>
            <a:r>
              <a:rPr lang="en-US" dirty="0" smtClean="0"/>
              <a:t>Byte within block: low order two bits, ignore! (nothing smaller than a block)</a:t>
            </a:r>
          </a:p>
          <a:p>
            <a:r>
              <a:rPr lang="en-US" dirty="0" smtClean="0"/>
              <a:t>Memory block to cache block, aka </a:t>
            </a:r>
            <a:r>
              <a:rPr lang="en-US" i="1" dirty="0" smtClean="0">
                <a:solidFill>
                  <a:srgbClr val="0000FF"/>
                </a:solidFill>
              </a:rPr>
              <a:t>index</a:t>
            </a:r>
            <a:r>
              <a:rPr lang="en-US" dirty="0" smtClean="0"/>
              <a:t>: middle two bits</a:t>
            </a:r>
          </a:p>
          <a:p>
            <a:r>
              <a:rPr lang="en-US" dirty="0" smtClean="0"/>
              <a:t>Which memory block is in a given cache block, aka </a:t>
            </a:r>
            <a:r>
              <a:rPr lang="en-US" i="1" dirty="0" smtClean="0">
                <a:solidFill>
                  <a:srgbClr val="0000FF"/>
                </a:solidFill>
              </a:rPr>
              <a:t>tag</a:t>
            </a:r>
            <a:r>
              <a:rPr lang="en-US" dirty="0" smtClean="0"/>
              <a:t>: top two bits</a:t>
            </a:r>
          </a:p>
        </p:txBody>
      </p:sp>
      <p:sp>
        <p:nvSpPr>
          <p:cNvPr id="7" name="Rectangle 6"/>
          <p:cNvSpPr/>
          <p:nvPr/>
        </p:nvSpPr>
        <p:spPr>
          <a:xfrm>
            <a:off x="1447800" y="1456275"/>
            <a:ext cx="6235700" cy="8001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3"/>
          <p:cNvGrpSpPr/>
          <p:nvPr/>
        </p:nvGrpSpPr>
        <p:grpSpPr>
          <a:xfrm>
            <a:off x="1447800" y="1049875"/>
            <a:ext cx="6232859" cy="412810"/>
            <a:chOff x="1447800" y="1473200"/>
            <a:chExt cx="6232859" cy="412810"/>
          </a:xfrm>
        </p:grpSpPr>
        <p:sp>
          <p:nvSpPr>
            <p:cNvPr id="10" name="TextBox 9"/>
            <p:cNvSpPr txBox="1"/>
            <p:nvPr/>
          </p:nvSpPr>
          <p:spPr>
            <a:xfrm>
              <a:off x="7366000" y="1473200"/>
              <a:ext cx="314659" cy="400110"/>
            </a:xfrm>
            <a:prstGeom prst="rect">
              <a:avLst/>
            </a:prstGeom>
            <a:noFill/>
          </p:spPr>
          <p:txBody>
            <a:bodyPr wrap="none" rtlCol="0">
              <a:spAutoFit/>
            </a:bodyPr>
            <a:lstStyle/>
            <a:p>
              <a:r>
                <a:rPr lang="en-US" sz="2000" dirty="0" smtClean="0"/>
                <a:t>0</a:t>
              </a:r>
              <a:endParaRPr lang="en-US" sz="2000" dirty="0"/>
            </a:p>
          </p:txBody>
        </p:sp>
        <p:sp>
          <p:nvSpPr>
            <p:cNvPr id="11" name="TextBox 10"/>
            <p:cNvSpPr txBox="1"/>
            <p:nvPr/>
          </p:nvSpPr>
          <p:spPr>
            <a:xfrm>
              <a:off x="1447800" y="1485900"/>
              <a:ext cx="314659" cy="400110"/>
            </a:xfrm>
            <a:prstGeom prst="rect">
              <a:avLst/>
            </a:prstGeom>
            <a:noFill/>
          </p:spPr>
          <p:txBody>
            <a:bodyPr wrap="none" rtlCol="0">
              <a:spAutoFit/>
            </a:bodyPr>
            <a:lstStyle/>
            <a:p>
              <a:r>
                <a:rPr lang="en-US" sz="2000" dirty="0" smtClean="0"/>
                <a:t>5</a:t>
              </a:r>
              <a:endParaRPr lang="en-US" sz="2000" dirty="0"/>
            </a:p>
          </p:txBody>
        </p:sp>
      </p:grpSp>
      <p:grpSp>
        <p:nvGrpSpPr>
          <p:cNvPr id="8" name="Group 20"/>
          <p:cNvGrpSpPr/>
          <p:nvPr/>
        </p:nvGrpSpPr>
        <p:grpSpPr>
          <a:xfrm>
            <a:off x="5663406" y="1049875"/>
            <a:ext cx="2725770" cy="1965186"/>
            <a:chOff x="5663406" y="1473200"/>
            <a:chExt cx="2725770" cy="1965186"/>
          </a:xfrm>
        </p:grpSpPr>
        <p:cxnSp>
          <p:nvCxnSpPr>
            <p:cNvPr id="9" name="Straight Connector 8"/>
            <p:cNvCxnSpPr/>
            <p:nvPr/>
          </p:nvCxnSpPr>
          <p:spPr>
            <a:xfrm rot="5400000">
              <a:off x="5264150" y="2279650"/>
              <a:ext cx="8001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676900" y="1473200"/>
              <a:ext cx="314659" cy="400110"/>
            </a:xfrm>
            <a:prstGeom prst="rect">
              <a:avLst/>
            </a:prstGeom>
            <a:noFill/>
          </p:spPr>
          <p:txBody>
            <a:bodyPr wrap="none" rtlCol="0">
              <a:spAutoFit/>
            </a:bodyPr>
            <a:lstStyle/>
            <a:p>
              <a:r>
                <a:rPr lang="en-US" sz="2000" dirty="0" smtClean="0"/>
                <a:t>1</a:t>
              </a:r>
              <a:endParaRPr lang="en-US" sz="2000" dirty="0"/>
            </a:p>
          </p:txBody>
        </p:sp>
        <p:sp>
          <p:nvSpPr>
            <p:cNvPr id="18" name="TextBox 17"/>
            <p:cNvSpPr txBox="1"/>
            <p:nvPr/>
          </p:nvSpPr>
          <p:spPr>
            <a:xfrm>
              <a:off x="5676900" y="2730500"/>
              <a:ext cx="2712276" cy="707886"/>
            </a:xfrm>
            <a:prstGeom prst="rect">
              <a:avLst/>
            </a:prstGeom>
            <a:noFill/>
          </p:spPr>
          <p:txBody>
            <a:bodyPr wrap="none" rtlCol="0">
              <a:spAutoFit/>
            </a:bodyPr>
            <a:lstStyle/>
            <a:p>
              <a:r>
                <a:rPr lang="en-US" sz="2000" dirty="0" smtClean="0">
                  <a:solidFill>
                    <a:srgbClr val="0000FF"/>
                  </a:solidFill>
                </a:rPr>
                <a:t>Byte Offset Within Block</a:t>
              </a:r>
              <a:r>
                <a:rPr lang="en-US" sz="2000" dirty="0" smtClean="0"/>
                <a:t/>
              </a:r>
              <a:br>
                <a:rPr lang="en-US" sz="2000" dirty="0" smtClean="0"/>
              </a:br>
              <a:r>
                <a:rPr lang="en-US" sz="2000" dirty="0" smtClean="0"/>
                <a:t>(e.g., Word)</a:t>
              </a:r>
              <a:endParaRPr lang="en-US" sz="2000" dirty="0"/>
            </a:p>
          </p:txBody>
        </p:sp>
      </p:grpSp>
      <p:grpSp>
        <p:nvGrpSpPr>
          <p:cNvPr id="17" name="Group 21"/>
          <p:cNvGrpSpPr/>
          <p:nvPr/>
        </p:nvGrpSpPr>
        <p:grpSpPr>
          <a:xfrm>
            <a:off x="3606006" y="1049875"/>
            <a:ext cx="2029953" cy="1977886"/>
            <a:chOff x="3606006" y="1473200"/>
            <a:chExt cx="2029953" cy="1977886"/>
          </a:xfrm>
        </p:grpSpPr>
        <p:sp>
          <p:nvSpPr>
            <p:cNvPr id="13" name="TextBox 12"/>
            <p:cNvSpPr txBox="1"/>
            <p:nvPr/>
          </p:nvSpPr>
          <p:spPr>
            <a:xfrm>
              <a:off x="5321300" y="1473200"/>
              <a:ext cx="314659" cy="400110"/>
            </a:xfrm>
            <a:prstGeom prst="rect">
              <a:avLst/>
            </a:prstGeom>
            <a:noFill/>
          </p:spPr>
          <p:txBody>
            <a:bodyPr wrap="none" rtlCol="0">
              <a:spAutoFit/>
            </a:bodyPr>
            <a:lstStyle/>
            <a:p>
              <a:r>
                <a:rPr lang="en-US" sz="2000" dirty="0" smtClean="0"/>
                <a:t>2</a:t>
              </a:r>
              <a:endParaRPr lang="en-US" sz="2000" dirty="0"/>
            </a:p>
          </p:txBody>
        </p:sp>
        <p:cxnSp>
          <p:nvCxnSpPr>
            <p:cNvPr id="14" name="Straight Connector 13"/>
            <p:cNvCxnSpPr/>
            <p:nvPr/>
          </p:nvCxnSpPr>
          <p:spPr>
            <a:xfrm rot="5400000">
              <a:off x="3206750" y="2292350"/>
              <a:ext cx="8001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619500" y="1473200"/>
              <a:ext cx="314659" cy="400110"/>
            </a:xfrm>
            <a:prstGeom prst="rect">
              <a:avLst/>
            </a:prstGeom>
            <a:noFill/>
          </p:spPr>
          <p:txBody>
            <a:bodyPr wrap="none" rtlCol="0">
              <a:spAutoFit/>
            </a:bodyPr>
            <a:lstStyle/>
            <a:p>
              <a:r>
                <a:rPr lang="en-US" sz="2000" dirty="0" smtClean="0"/>
                <a:t>3</a:t>
              </a:r>
              <a:endParaRPr lang="en-US" sz="2000" dirty="0"/>
            </a:p>
          </p:txBody>
        </p:sp>
        <p:sp>
          <p:nvSpPr>
            <p:cNvPr id="19" name="TextBox 18"/>
            <p:cNvSpPr txBox="1"/>
            <p:nvPr/>
          </p:nvSpPr>
          <p:spPr>
            <a:xfrm>
              <a:off x="3810000" y="2743200"/>
              <a:ext cx="1690612" cy="707886"/>
            </a:xfrm>
            <a:prstGeom prst="rect">
              <a:avLst/>
            </a:prstGeom>
            <a:noFill/>
          </p:spPr>
          <p:txBody>
            <a:bodyPr wrap="none" rtlCol="0">
              <a:spAutoFit/>
            </a:bodyPr>
            <a:lstStyle/>
            <a:p>
              <a:pPr algn="ctr"/>
              <a:r>
                <a:rPr lang="en-US" sz="2000" dirty="0" smtClean="0"/>
                <a:t>Block Within $</a:t>
              </a:r>
            </a:p>
            <a:p>
              <a:pPr algn="ctr"/>
              <a:r>
                <a:rPr lang="en-US" sz="2000" i="1" dirty="0" smtClean="0">
                  <a:solidFill>
                    <a:srgbClr val="0000FF"/>
                  </a:solidFill>
                </a:rPr>
                <a:t>Index</a:t>
              </a:r>
              <a:endParaRPr lang="en-US" sz="2000" i="1" dirty="0">
                <a:solidFill>
                  <a:srgbClr val="0000FF"/>
                </a:solidFill>
              </a:endParaRPr>
            </a:p>
          </p:txBody>
        </p:sp>
      </p:grpSp>
      <p:grpSp>
        <p:nvGrpSpPr>
          <p:cNvPr id="21" name="Group 22"/>
          <p:cNvGrpSpPr/>
          <p:nvPr/>
        </p:nvGrpSpPr>
        <p:grpSpPr>
          <a:xfrm>
            <a:off x="1452805" y="1049875"/>
            <a:ext cx="2125754" cy="2323763"/>
            <a:chOff x="1452805" y="1473200"/>
            <a:chExt cx="2125754" cy="2323763"/>
          </a:xfrm>
        </p:grpSpPr>
        <p:sp>
          <p:nvSpPr>
            <p:cNvPr id="16" name="TextBox 15"/>
            <p:cNvSpPr txBox="1"/>
            <p:nvPr/>
          </p:nvSpPr>
          <p:spPr>
            <a:xfrm>
              <a:off x="3263900" y="1473200"/>
              <a:ext cx="314659" cy="400110"/>
            </a:xfrm>
            <a:prstGeom prst="rect">
              <a:avLst/>
            </a:prstGeom>
            <a:noFill/>
          </p:spPr>
          <p:txBody>
            <a:bodyPr wrap="none" rtlCol="0">
              <a:spAutoFit/>
            </a:bodyPr>
            <a:lstStyle/>
            <a:p>
              <a:r>
                <a:rPr lang="en-US" sz="2000" dirty="0" smtClean="0"/>
                <a:t>4</a:t>
              </a:r>
              <a:endParaRPr lang="en-US" sz="2000" dirty="0"/>
            </a:p>
          </p:txBody>
        </p:sp>
        <p:sp>
          <p:nvSpPr>
            <p:cNvPr id="20" name="TextBox 19"/>
            <p:cNvSpPr txBox="1"/>
            <p:nvPr/>
          </p:nvSpPr>
          <p:spPr>
            <a:xfrm>
              <a:off x="1452805" y="2781300"/>
              <a:ext cx="2112402" cy="1015663"/>
            </a:xfrm>
            <a:prstGeom prst="rect">
              <a:avLst/>
            </a:prstGeom>
            <a:noFill/>
          </p:spPr>
          <p:txBody>
            <a:bodyPr wrap="none" rtlCol="0">
              <a:spAutoFit/>
            </a:bodyPr>
            <a:lstStyle/>
            <a:p>
              <a:pPr algn="ctr"/>
              <a:r>
                <a:rPr lang="en-US" sz="2000" dirty="0" err="1" smtClean="0"/>
                <a:t>Mem</a:t>
              </a:r>
              <a:r>
                <a:rPr lang="en-US" sz="2000" dirty="0" smtClean="0"/>
                <a:t> Block Within</a:t>
              </a:r>
              <a:br>
                <a:rPr lang="en-US" sz="2000" dirty="0" smtClean="0"/>
              </a:br>
              <a:r>
                <a:rPr lang="en-US" sz="2000" dirty="0" smtClean="0"/>
                <a:t>$ Block</a:t>
              </a:r>
            </a:p>
            <a:p>
              <a:pPr algn="ctr"/>
              <a:r>
                <a:rPr lang="en-US" sz="2000" i="1" dirty="0" smtClean="0">
                  <a:solidFill>
                    <a:srgbClr val="0000FF"/>
                  </a:solidFill>
                </a:rPr>
                <a:t>Tag</a:t>
              </a:r>
              <a:endParaRPr lang="en-US" sz="2000" i="1" dirty="0">
                <a:solidFill>
                  <a:srgbClr val="0000FF"/>
                </a:solidFill>
              </a:endParaRPr>
            </a:p>
          </p:txBody>
        </p:sp>
      </p:gr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67544" y="0"/>
            <a:ext cx="8229600" cy="1143000"/>
          </a:xfrm>
        </p:spPr>
        <p:txBody>
          <a:bodyPr>
            <a:noAutofit/>
          </a:bodyPr>
          <a:lstStyle/>
          <a:p>
            <a:pPr algn="l"/>
            <a:r>
              <a:rPr lang="en-US" sz="3200" dirty="0" smtClean="0"/>
              <a:t>Performance Programming: Adjust software accesses to improve miss rate</a:t>
            </a:r>
            <a:endParaRPr lang="en-US" sz="3200" dirty="0"/>
          </a:p>
        </p:txBody>
      </p:sp>
      <p:sp>
        <p:nvSpPr>
          <p:cNvPr id="12" name="Content Placeholder 11"/>
          <p:cNvSpPr>
            <a:spLocks noGrp="1"/>
          </p:cNvSpPr>
          <p:nvPr>
            <p:ph idx="1"/>
          </p:nvPr>
        </p:nvSpPr>
        <p:spPr/>
        <p:txBody>
          <a:bodyPr/>
          <a:lstStyle/>
          <a:p>
            <a:r>
              <a:rPr lang="en-US" dirty="0" smtClean="0"/>
              <a:t>Now that understand how caches work, can revise program to improve cache utilization</a:t>
            </a:r>
          </a:p>
          <a:p>
            <a:pPr lvl="1"/>
            <a:r>
              <a:rPr lang="en-US" dirty="0" smtClean="0"/>
              <a:t>Cache size</a:t>
            </a:r>
          </a:p>
          <a:p>
            <a:pPr lvl="1"/>
            <a:r>
              <a:rPr lang="en-US" dirty="0" smtClean="0"/>
              <a:t>Block size</a:t>
            </a:r>
          </a:p>
          <a:p>
            <a:pPr lvl="1"/>
            <a:r>
              <a:rPr lang="en-US" dirty="0" smtClean="0"/>
              <a:t>Multiple levels</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xfrm>
            <a:off x="467544" y="0"/>
            <a:ext cx="8229600" cy="1143000"/>
          </a:xfrm>
        </p:spPr>
        <p:txBody>
          <a:bodyPr>
            <a:normAutofit/>
          </a:bodyPr>
          <a:lstStyle/>
          <a:p>
            <a:pPr algn="l"/>
            <a:r>
              <a:rPr lang="en-US" sz="3200" dirty="0" smtClean="0"/>
              <a:t>Performance of Loops and Arrays</a:t>
            </a:r>
            <a:endParaRPr lang="en-US" sz="3200" dirty="0"/>
          </a:p>
        </p:txBody>
      </p:sp>
      <p:sp>
        <p:nvSpPr>
          <p:cNvPr id="424963" name="Rectangle 3"/>
          <p:cNvSpPr>
            <a:spLocks noGrp="1" noChangeArrowheads="1"/>
          </p:cNvSpPr>
          <p:nvPr>
            <p:ph type="body" idx="1"/>
          </p:nvPr>
        </p:nvSpPr>
        <p:spPr>
          <a:xfrm>
            <a:off x="615246" y="1969442"/>
            <a:ext cx="7797800" cy="4724400"/>
          </a:xfrm>
        </p:spPr>
        <p:txBody>
          <a:bodyPr>
            <a:normAutofit/>
          </a:bodyPr>
          <a:lstStyle/>
          <a:p>
            <a:r>
              <a:rPr lang="en-US" sz="2400" dirty="0" smtClean="0"/>
              <a:t>Array </a:t>
            </a:r>
            <a:r>
              <a:rPr lang="en-US" sz="2400" dirty="0"/>
              <a:t>performance</a:t>
            </a:r>
            <a:r>
              <a:rPr lang="en-US" sz="2400" dirty="0" smtClean="0"/>
              <a:t> often limited </a:t>
            </a:r>
            <a:r>
              <a:rPr lang="en-US" sz="2400" dirty="0"/>
              <a:t>by memory</a:t>
            </a:r>
            <a:r>
              <a:rPr lang="en-US" sz="2400" dirty="0" smtClean="0"/>
              <a:t> speed</a:t>
            </a:r>
            <a:endParaRPr lang="en-US" sz="2400" dirty="0" smtClean="0">
              <a:solidFill>
                <a:srgbClr val="FF0000"/>
              </a:solidFill>
            </a:endParaRPr>
          </a:p>
          <a:p>
            <a:r>
              <a:rPr lang="en-US" sz="2400" dirty="0" smtClean="0"/>
              <a:t>OK if access memory different order as long as get correct result</a:t>
            </a:r>
          </a:p>
          <a:p>
            <a:r>
              <a:rPr lang="en-US" sz="2400" dirty="0" smtClean="0">
                <a:solidFill>
                  <a:srgbClr val="FF0000"/>
                </a:solidFill>
              </a:rPr>
              <a:t>Goal</a:t>
            </a:r>
            <a:r>
              <a:rPr lang="en-US" sz="2400" dirty="0"/>
              <a:t>: Increase performance by minimizing</a:t>
            </a:r>
            <a:r>
              <a:rPr lang="en-US" sz="2400" dirty="0" smtClean="0"/>
              <a:t> traffic from cache to memory</a:t>
            </a:r>
          </a:p>
          <a:p>
            <a:pPr lvl="1"/>
            <a:r>
              <a:rPr lang="en-US" sz="2000" dirty="0" smtClean="0"/>
              <a:t>That is, reduce Miss rate by getting better reuse of data already in cache</a:t>
            </a:r>
            <a:endParaRPr lang="en-US" sz="2400" dirty="0" smtClean="0"/>
          </a:p>
          <a:p>
            <a:r>
              <a:rPr lang="en-US" sz="2400" dirty="0" smtClean="0"/>
              <a:t>One approach called </a:t>
            </a:r>
            <a:r>
              <a:rPr lang="en-US" sz="2400" i="1" dirty="0" smtClean="0">
                <a:solidFill>
                  <a:srgbClr val="0000FF"/>
                </a:solidFill>
              </a:rPr>
              <a:t>Cache Blocking</a:t>
            </a:r>
            <a:r>
              <a:rPr lang="en-US" sz="2400" dirty="0" smtClean="0"/>
              <a:t>: </a:t>
            </a:r>
            <a:br>
              <a:rPr lang="en-US" sz="2400" dirty="0" smtClean="0"/>
            </a:br>
            <a:r>
              <a:rPr lang="en-US" sz="2400" dirty="0" smtClean="0"/>
              <a:t>“shrink” problem by performing multiple iterations within smaller cache blocks</a:t>
            </a:r>
          </a:p>
          <a:p>
            <a:pPr>
              <a:buNone/>
            </a:pPr>
            <a:endParaRPr lang="en-US" sz="2400" dirty="0" smtClean="0"/>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4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4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496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496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49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Loop Interchange</a:t>
            </a:r>
            <a:endParaRPr lang="en-IN" sz="3200" dirty="0"/>
          </a:p>
        </p:txBody>
      </p:sp>
      <p:sp>
        <p:nvSpPr>
          <p:cNvPr id="4" name="TextBox 3"/>
          <p:cNvSpPr txBox="1"/>
          <p:nvPr/>
        </p:nvSpPr>
        <p:spPr>
          <a:xfrm>
            <a:off x="539552" y="1988840"/>
            <a:ext cx="4824536" cy="3970318"/>
          </a:xfrm>
          <a:prstGeom prst="rect">
            <a:avLst/>
          </a:prstGeom>
          <a:noFill/>
        </p:spPr>
        <p:txBody>
          <a:bodyPr wrap="square" rtlCol="0">
            <a:spAutoFit/>
          </a:bodyPr>
          <a:lstStyle/>
          <a:p>
            <a:r>
              <a:rPr lang="en-US" sz="2400" dirty="0" smtClean="0"/>
              <a:t>/* Before */</a:t>
            </a:r>
          </a:p>
          <a:p>
            <a:r>
              <a:rPr lang="en-US" sz="2400" dirty="0" smtClean="0"/>
              <a:t>For (j = 0; j &lt;10; j = j+1)</a:t>
            </a:r>
          </a:p>
          <a:p>
            <a:r>
              <a:rPr lang="en-US" sz="2400" dirty="0" smtClean="0"/>
              <a:t>           for (</a:t>
            </a:r>
            <a:r>
              <a:rPr lang="en-US" sz="2400" dirty="0" err="1" smtClean="0"/>
              <a:t>i</a:t>
            </a:r>
            <a:r>
              <a:rPr lang="en-US" sz="2400" dirty="0" smtClean="0"/>
              <a:t> = 0; </a:t>
            </a:r>
            <a:r>
              <a:rPr lang="en-US" sz="2400" dirty="0" err="1" smtClean="0"/>
              <a:t>i</a:t>
            </a:r>
            <a:r>
              <a:rPr lang="en-US" sz="2400" dirty="0" smtClean="0"/>
              <a:t> &lt; 5000;p </a:t>
            </a:r>
            <a:r>
              <a:rPr lang="en-US" sz="2400" dirty="0" err="1" smtClean="0"/>
              <a:t>i</a:t>
            </a:r>
            <a:r>
              <a:rPr lang="en-US" sz="2400" dirty="0" smtClean="0"/>
              <a:t> = i+1)</a:t>
            </a:r>
          </a:p>
          <a:p>
            <a:r>
              <a:rPr lang="en-US" sz="2400" dirty="0" smtClean="0"/>
              <a:t>	x[</a:t>
            </a:r>
            <a:r>
              <a:rPr lang="en-US" sz="2400" dirty="0" err="1" smtClean="0"/>
              <a:t>i</a:t>
            </a:r>
            <a:r>
              <a:rPr lang="en-US" sz="2400" dirty="0" smtClean="0"/>
              <a:t>][j] = 2 * x[</a:t>
            </a:r>
            <a:r>
              <a:rPr lang="en-US" sz="2400" dirty="0" err="1" smtClean="0"/>
              <a:t>i</a:t>
            </a:r>
            <a:r>
              <a:rPr lang="en-US" sz="2400" dirty="0" smtClean="0"/>
              <a:t>][j]</a:t>
            </a:r>
          </a:p>
          <a:p>
            <a:endParaRPr lang="en-US" sz="2400" dirty="0" smtClean="0"/>
          </a:p>
          <a:p>
            <a:r>
              <a:rPr lang="en-US" sz="2400" dirty="0" smtClean="0"/>
              <a:t>/* After*/</a:t>
            </a:r>
          </a:p>
          <a:p>
            <a:r>
              <a:rPr lang="en-US" sz="2400" dirty="0" smtClean="0"/>
              <a:t>For (</a:t>
            </a:r>
            <a:r>
              <a:rPr lang="en-US" sz="2400" dirty="0" err="1" smtClean="0"/>
              <a:t>i</a:t>
            </a:r>
            <a:r>
              <a:rPr lang="en-US" sz="2400" dirty="0" smtClean="0"/>
              <a:t> = 0; </a:t>
            </a:r>
            <a:r>
              <a:rPr lang="en-US" sz="2400" dirty="0" err="1" smtClean="0"/>
              <a:t>i</a:t>
            </a:r>
            <a:r>
              <a:rPr lang="en-US" sz="2400" dirty="0" smtClean="0"/>
              <a:t> &lt;5000; </a:t>
            </a:r>
            <a:r>
              <a:rPr lang="en-US" sz="2400" dirty="0" err="1" smtClean="0"/>
              <a:t>i</a:t>
            </a:r>
            <a:r>
              <a:rPr lang="en-US" sz="2400" dirty="0" smtClean="0"/>
              <a:t> = i+1)</a:t>
            </a:r>
          </a:p>
          <a:p>
            <a:r>
              <a:rPr lang="en-US" sz="2400" dirty="0" smtClean="0"/>
              <a:t>           for (j = 0; j&lt; 10; j = j+1)</a:t>
            </a:r>
          </a:p>
          <a:p>
            <a:r>
              <a:rPr lang="en-US" sz="2400" dirty="0" smtClean="0"/>
              <a:t>	x[</a:t>
            </a:r>
            <a:r>
              <a:rPr lang="en-US" sz="2400" dirty="0" err="1" smtClean="0"/>
              <a:t>i</a:t>
            </a:r>
            <a:r>
              <a:rPr lang="en-US" sz="2400" dirty="0" smtClean="0"/>
              <a:t>][j] = 2 * x[</a:t>
            </a:r>
            <a:r>
              <a:rPr lang="en-US" sz="2400" dirty="0" err="1" smtClean="0"/>
              <a:t>i</a:t>
            </a:r>
            <a:r>
              <a:rPr lang="en-US" sz="2400" dirty="0" smtClean="0"/>
              <a:t>][j]</a:t>
            </a:r>
          </a:p>
          <a:p>
            <a:endParaRPr lang="en-US" dirty="0" smtClean="0"/>
          </a:p>
          <a:p>
            <a:endParaRPr lang="en-IN" dirty="0"/>
          </a:p>
        </p:txBody>
      </p:sp>
      <p:sp>
        <p:nvSpPr>
          <p:cNvPr id="5" name="TextBox 4"/>
          <p:cNvSpPr txBox="1"/>
          <p:nvPr/>
        </p:nvSpPr>
        <p:spPr>
          <a:xfrm>
            <a:off x="4932040" y="2996952"/>
            <a:ext cx="3627468" cy="1200329"/>
          </a:xfrm>
          <a:prstGeom prst="rect">
            <a:avLst/>
          </a:prstGeom>
          <a:noFill/>
          <a:ln w="9525">
            <a:solidFill>
              <a:schemeClr val="tx1"/>
            </a:solidFill>
          </a:ln>
        </p:spPr>
        <p:txBody>
          <a:bodyPr wrap="none" rtlCol="0">
            <a:spAutoFit/>
          </a:bodyPr>
          <a:lstStyle/>
          <a:p>
            <a:r>
              <a:rPr lang="en-US" sz="2400" dirty="0" smtClean="0"/>
              <a:t>Loop reordering maximizes </a:t>
            </a:r>
          </a:p>
          <a:p>
            <a:r>
              <a:rPr lang="en-US" sz="2400" dirty="0" smtClean="0"/>
              <a:t>The use of data in a cache </a:t>
            </a:r>
          </a:p>
          <a:p>
            <a:r>
              <a:rPr lang="en-US" sz="2400" dirty="0" smtClean="0"/>
              <a:t>block before it is discarded</a:t>
            </a:r>
            <a:endParaRPr lang="en-IN"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6415088" y="3141663"/>
            <a:ext cx="2405062" cy="2016125"/>
            <a:chOff x="1680" y="816"/>
            <a:chExt cx="2129" cy="1743"/>
          </a:xfrm>
        </p:grpSpPr>
        <p:grpSp>
          <p:nvGrpSpPr>
            <p:cNvPr id="3" name="Group 5"/>
            <p:cNvGrpSpPr>
              <a:grpSpLocks/>
            </p:cNvGrpSpPr>
            <p:nvPr/>
          </p:nvGrpSpPr>
          <p:grpSpPr bwMode="auto">
            <a:xfrm>
              <a:off x="1680" y="816"/>
              <a:ext cx="2129" cy="218"/>
              <a:chOff x="833" y="15932"/>
              <a:chExt cx="2129" cy="218"/>
            </a:xfrm>
          </p:grpSpPr>
          <p:sp>
            <p:nvSpPr>
              <p:cNvPr id="374790" name="Rectangle 6"/>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791" name="Rectangle 7"/>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792" name="Rectangle 8"/>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793" name="Rectangle 9"/>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794" name="Rectangle 10"/>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795" name="Rectangle 11"/>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796" name="Rectangle 12"/>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797" name="Rectangle 13"/>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4" name="Group 14"/>
            <p:cNvGrpSpPr>
              <a:grpSpLocks/>
            </p:cNvGrpSpPr>
            <p:nvPr/>
          </p:nvGrpSpPr>
          <p:grpSpPr bwMode="auto">
            <a:xfrm>
              <a:off x="1680" y="1034"/>
              <a:ext cx="2129" cy="218"/>
              <a:chOff x="833" y="15932"/>
              <a:chExt cx="2129" cy="218"/>
            </a:xfrm>
          </p:grpSpPr>
          <p:sp>
            <p:nvSpPr>
              <p:cNvPr id="374799" name="Rectangle 15"/>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00" name="Rectangle 16"/>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01" name="Rectangle 17"/>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02" name="Rectangle 18"/>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03" name="Rectangle 19"/>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04" name="Rectangle 20"/>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05" name="Rectangle 21"/>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06" name="Rectangle 22"/>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5" name="Group 23"/>
            <p:cNvGrpSpPr>
              <a:grpSpLocks/>
            </p:cNvGrpSpPr>
            <p:nvPr/>
          </p:nvGrpSpPr>
          <p:grpSpPr bwMode="auto">
            <a:xfrm>
              <a:off x="1680" y="1252"/>
              <a:ext cx="2129" cy="218"/>
              <a:chOff x="833" y="15932"/>
              <a:chExt cx="2129" cy="218"/>
            </a:xfrm>
          </p:grpSpPr>
          <p:sp>
            <p:nvSpPr>
              <p:cNvPr id="374808" name="Rectangle 24"/>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09" name="Rectangle 25"/>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10" name="Rectangle 26"/>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11" name="Rectangle 27"/>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12" name="Rectangle 28"/>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13" name="Rectangle 29"/>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14" name="Rectangle 30"/>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15" name="Rectangle 31"/>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6" name="Group 32"/>
            <p:cNvGrpSpPr>
              <a:grpSpLocks/>
            </p:cNvGrpSpPr>
            <p:nvPr/>
          </p:nvGrpSpPr>
          <p:grpSpPr bwMode="auto">
            <a:xfrm>
              <a:off x="1680" y="1470"/>
              <a:ext cx="2129" cy="218"/>
              <a:chOff x="833" y="15932"/>
              <a:chExt cx="2129" cy="218"/>
            </a:xfrm>
          </p:grpSpPr>
          <p:sp>
            <p:nvSpPr>
              <p:cNvPr id="374817" name="Rectangle 33"/>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18" name="Rectangle 34"/>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19" name="Rectangle 35"/>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20" name="Rectangle 36"/>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21" name="Rectangle 37"/>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22" name="Rectangle 38"/>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23" name="Rectangle 39"/>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24" name="Rectangle 40"/>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7" name="Group 41"/>
            <p:cNvGrpSpPr>
              <a:grpSpLocks/>
            </p:cNvGrpSpPr>
            <p:nvPr/>
          </p:nvGrpSpPr>
          <p:grpSpPr bwMode="auto">
            <a:xfrm>
              <a:off x="1680" y="1688"/>
              <a:ext cx="2129" cy="218"/>
              <a:chOff x="833" y="15932"/>
              <a:chExt cx="2129" cy="218"/>
            </a:xfrm>
          </p:grpSpPr>
          <p:sp>
            <p:nvSpPr>
              <p:cNvPr id="374826" name="Rectangle 42"/>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27" name="Rectangle 43"/>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28" name="Rectangle 44"/>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29" name="Rectangle 45"/>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30" name="Rectangle 46"/>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31" name="Rectangle 47"/>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32" name="Rectangle 48"/>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33" name="Rectangle 49"/>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8" name="Group 50"/>
            <p:cNvGrpSpPr>
              <a:grpSpLocks/>
            </p:cNvGrpSpPr>
            <p:nvPr/>
          </p:nvGrpSpPr>
          <p:grpSpPr bwMode="auto">
            <a:xfrm>
              <a:off x="1680" y="1905"/>
              <a:ext cx="2129" cy="218"/>
              <a:chOff x="833" y="15932"/>
              <a:chExt cx="2129" cy="218"/>
            </a:xfrm>
          </p:grpSpPr>
          <p:sp>
            <p:nvSpPr>
              <p:cNvPr id="374835" name="Rectangle 51"/>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36" name="Rectangle 52"/>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37" name="Rectangle 53"/>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38" name="Rectangle 54"/>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39" name="Rectangle 55"/>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40" name="Rectangle 56"/>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41" name="Rectangle 57"/>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42" name="Rectangle 58"/>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9" name="Group 59"/>
            <p:cNvGrpSpPr>
              <a:grpSpLocks/>
            </p:cNvGrpSpPr>
            <p:nvPr/>
          </p:nvGrpSpPr>
          <p:grpSpPr bwMode="auto">
            <a:xfrm>
              <a:off x="1680" y="2123"/>
              <a:ext cx="2129" cy="218"/>
              <a:chOff x="833" y="15932"/>
              <a:chExt cx="2129" cy="218"/>
            </a:xfrm>
          </p:grpSpPr>
          <p:sp>
            <p:nvSpPr>
              <p:cNvPr id="374844" name="Rectangle 60"/>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45" name="Rectangle 61"/>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46" name="Rectangle 62"/>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47" name="Rectangle 63"/>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48" name="Rectangle 64"/>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49" name="Rectangle 65"/>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50" name="Rectangle 66"/>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51" name="Rectangle 67"/>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0" name="Group 68"/>
            <p:cNvGrpSpPr>
              <a:grpSpLocks/>
            </p:cNvGrpSpPr>
            <p:nvPr/>
          </p:nvGrpSpPr>
          <p:grpSpPr bwMode="auto">
            <a:xfrm>
              <a:off x="1680" y="2341"/>
              <a:ext cx="2129" cy="218"/>
              <a:chOff x="833" y="15932"/>
              <a:chExt cx="2129" cy="218"/>
            </a:xfrm>
          </p:grpSpPr>
          <p:sp>
            <p:nvSpPr>
              <p:cNvPr id="374853" name="Rectangle 69"/>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54" name="Rectangle 70"/>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55" name="Rectangle 71"/>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56" name="Rectangle 72"/>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57" name="Rectangle 73"/>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58" name="Rectangle 74"/>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59" name="Rectangle 75"/>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60" name="Rectangle 76"/>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grpSp>
        <p:nvGrpSpPr>
          <p:cNvPr id="11" name="Group 77"/>
          <p:cNvGrpSpPr>
            <a:grpSpLocks/>
          </p:cNvGrpSpPr>
          <p:nvPr/>
        </p:nvGrpSpPr>
        <p:grpSpPr bwMode="auto">
          <a:xfrm>
            <a:off x="3576638" y="3141663"/>
            <a:ext cx="2405062" cy="2016125"/>
            <a:chOff x="1680" y="816"/>
            <a:chExt cx="2129" cy="1743"/>
          </a:xfrm>
        </p:grpSpPr>
        <p:grpSp>
          <p:nvGrpSpPr>
            <p:cNvPr id="12" name="Group 78"/>
            <p:cNvGrpSpPr>
              <a:grpSpLocks/>
            </p:cNvGrpSpPr>
            <p:nvPr/>
          </p:nvGrpSpPr>
          <p:grpSpPr bwMode="auto">
            <a:xfrm>
              <a:off x="1680" y="816"/>
              <a:ext cx="2129" cy="218"/>
              <a:chOff x="833" y="15932"/>
              <a:chExt cx="2129" cy="218"/>
            </a:xfrm>
          </p:grpSpPr>
          <p:sp>
            <p:nvSpPr>
              <p:cNvPr id="374863" name="Rectangle 79"/>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64" name="Rectangle 80"/>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65" name="Rectangle 81"/>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66" name="Rectangle 82"/>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67" name="Rectangle 83"/>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68" name="Rectangle 84"/>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69" name="Rectangle 85"/>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70" name="Rectangle 86"/>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3" name="Group 87"/>
            <p:cNvGrpSpPr>
              <a:grpSpLocks/>
            </p:cNvGrpSpPr>
            <p:nvPr/>
          </p:nvGrpSpPr>
          <p:grpSpPr bwMode="auto">
            <a:xfrm>
              <a:off x="1680" y="1034"/>
              <a:ext cx="2129" cy="218"/>
              <a:chOff x="833" y="15932"/>
              <a:chExt cx="2129" cy="218"/>
            </a:xfrm>
          </p:grpSpPr>
          <p:sp>
            <p:nvSpPr>
              <p:cNvPr id="374872" name="Rectangle 88"/>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73" name="Rectangle 89"/>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74" name="Rectangle 90"/>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75" name="Rectangle 91"/>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76" name="Rectangle 92"/>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77" name="Rectangle 93"/>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78" name="Rectangle 94"/>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79" name="Rectangle 95"/>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4" name="Group 96"/>
            <p:cNvGrpSpPr>
              <a:grpSpLocks/>
            </p:cNvGrpSpPr>
            <p:nvPr/>
          </p:nvGrpSpPr>
          <p:grpSpPr bwMode="auto">
            <a:xfrm>
              <a:off x="1680" y="1252"/>
              <a:ext cx="2129" cy="218"/>
              <a:chOff x="833" y="15932"/>
              <a:chExt cx="2129" cy="218"/>
            </a:xfrm>
          </p:grpSpPr>
          <p:sp>
            <p:nvSpPr>
              <p:cNvPr id="374881" name="Rectangle 97"/>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82" name="Rectangle 98"/>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83" name="Rectangle 99"/>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84" name="Rectangle 100"/>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85" name="Rectangle 101"/>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86" name="Rectangle 102"/>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87" name="Rectangle 103"/>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88" name="Rectangle 104"/>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5" name="Group 105"/>
            <p:cNvGrpSpPr>
              <a:grpSpLocks/>
            </p:cNvGrpSpPr>
            <p:nvPr/>
          </p:nvGrpSpPr>
          <p:grpSpPr bwMode="auto">
            <a:xfrm>
              <a:off x="1680" y="1470"/>
              <a:ext cx="2129" cy="218"/>
              <a:chOff x="833" y="15932"/>
              <a:chExt cx="2129" cy="218"/>
            </a:xfrm>
          </p:grpSpPr>
          <p:sp>
            <p:nvSpPr>
              <p:cNvPr id="374890" name="Rectangle 106"/>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91" name="Rectangle 107"/>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92" name="Rectangle 108"/>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93" name="Rectangle 109"/>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94" name="Rectangle 110"/>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95" name="Rectangle 111"/>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96" name="Rectangle 112"/>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97" name="Rectangle 113"/>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6" name="Group 114"/>
            <p:cNvGrpSpPr>
              <a:grpSpLocks/>
            </p:cNvGrpSpPr>
            <p:nvPr/>
          </p:nvGrpSpPr>
          <p:grpSpPr bwMode="auto">
            <a:xfrm>
              <a:off x="1680" y="1688"/>
              <a:ext cx="2129" cy="218"/>
              <a:chOff x="833" y="15932"/>
              <a:chExt cx="2129" cy="218"/>
            </a:xfrm>
          </p:grpSpPr>
          <p:sp>
            <p:nvSpPr>
              <p:cNvPr id="374899" name="Rectangle 115"/>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00" name="Rectangle 116"/>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01" name="Rectangle 117"/>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02" name="Rectangle 118"/>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03" name="Rectangle 119"/>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04" name="Rectangle 120"/>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05" name="Rectangle 121"/>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06" name="Rectangle 122"/>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7" name="Group 123"/>
            <p:cNvGrpSpPr>
              <a:grpSpLocks/>
            </p:cNvGrpSpPr>
            <p:nvPr/>
          </p:nvGrpSpPr>
          <p:grpSpPr bwMode="auto">
            <a:xfrm>
              <a:off x="1680" y="1905"/>
              <a:ext cx="2129" cy="218"/>
              <a:chOff x="833" y="15932"/>
              <a:chExt cx="2129" cy="218"/>
            </a:xfrm>
          </p:grpSpPr>
          <p:sp>
            <p:nvSpPr>
              <p:cNvPr id="374908" name="Rectangle 124"/>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09" name="Rectangle 125"/>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10" name="Rectangle 126"/>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11" name="Rectangle 127"/>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12" name="Rectangle 128"/>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13" name="Rectangle 129"/>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14" name="Rectangle 130"/>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15" name="Rectangle 131"/>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8" name="Group 132"/>
            <p:cNvGrpSpPr>
              <a:grpSpLocks/>
            </p:cNvGrpSpPr>
            <p:nvPr/>
          </p:nvGrpSpPr>
          <p:grpSpPr bwMode="auto">
            <a:xfrm>
              <a:off x="1680" y="2123"/>
              <a:ext cx="2129" cy="218"/>
              <a:chOff x="833" y="15932"/>
              <a:chExt cx="2129" cy="218"/>
            </a:xfrm>
          </p:grpSpPr>
          <p:sp>
            <p:nvSpPr>
              <p:cNvPr id="374917" name="Rectangle 133"/>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18" name="Rectangle 134"/>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19" name="Rectangle 135"/>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20" name="Rectangle 136"/>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21" name="Rectangle 137"/>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22" name="Rectangle 138"/>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23" name="Rectangle 139"/>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24" name="Rectangle 140"/>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9" name="Group 141"/>
            <p:cNvGrpSpPr>
              <a:grpSpLocks/>
            </p:cNvGrpSpPr>
            <p:nvPr/>
          </p:nvGrpSpPr>
          <p:grpSpPr bwMode="auto">
            <a:xfrm>
              <a:off x="1680" y="2341"/>
              <a:ext cx="2129" cy="218"/>
              <a:chOff x="833" y="15932"/>
              <a:chExt cx="2129" cy="218"/>
            </a:xfrm>
          </p:grpSpPr>
          <p:sp>
            <p:nvSpPr>
              <p:cNvPr id="374926" name="Rectangle 142"/>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27" name="Rectangle 143"/>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28" name="Rectangle 144"/>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29" name="Rectangle 145"/>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30" name="Rectangle 146"/>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31" name="Rectangle 147"/>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32" name="Rectangle 148"/>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33" name="Rectangle 149"/>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grpSp>
        <p:nvGrpSpPr>
          <p:cNvPr id="20" name="Group 150"/>
          <p:cNvGrpSpPr>
            <a:grpSpLocks/>
          </p:cNvGrpSpPr>
          <p:nvPr/>
        </p:nvGrpSpPr>
        <p:grpSpPr bwMode="auto">
          <a:xfrm>
            <a:off x="485775" y="3132138"/>
            <a:ext cx="2405063" cy="2016125"/>
            <a:chOff x="1680" y="816"/>
            <a:chExt cx="2129" cy="1743"/>
          </a:xfrm>
        </p:grpSpPr>
        <p:grpSp>
          <p:nvGrpSpPr>
            <p:cNvPr id="21" name="Group 151"/>
            <p:cNvGrpSpPr>
              <a:grpSpLocks/>
            </p:cNvGrpSpPr>
            <p:nvPr/>
          </p:nvGrpSpPr>
          <p:grpSpPr bwMode="auto">
            <a:xfrm>
              <a:off x="1680" y="816"/>
              <a:ext cx="2129" cy="218"/>
              <a:chOff x="833" y="15932"/>
              <a:chExt cx="2129" cy="218"/>
            </a:xfrm>
          </p:grpSpPr>
          <p:sp>
            <p:nvSpPr>
              <p:cNvPr id="374936" name="Rectangle 152"/>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37" name="Rectangle 153"/>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38" name="Rectangle 154"/>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39" name="Rectangle 155"/>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40" name="Rectangle 156"/>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41" name="Rectangle 157"/>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42" name="Rectangle 158"/>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43" name="Rectangle 159"/>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2" name="Group 160"/>
            <p:cNvGrpSpPr>
              <a:grpSpLocks/>
            </p:cNvGrpSpPr>
            <p:nvPr/>
          </p:nvGrpSpPr>
          <p:grpSpPr bwMode="auto">
            <a:xfrm>
              <a:off x="1680" y="1034"/>
              <a:ext cx="2129" cy="218"/>
              <a:chOff x="833" y="15932"/>
              <a:chExt cx="2129" cy="218"/>
            </a:xfrm>
          </p:grpSpPr>
          <p:sp>
            <p:nvSpPr>
              <p:cNvPr id="374945" name="Rectangle 161"/>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46" name="Rectangle 162"/>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47" name="Rectangle 163"/>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48" name="Rectangle 164"/>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49" name="Rectangle 165"/>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50" name="Rectangle 166"/>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51" name="Rectangle 167"/>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52" name="Rectangle 168"/>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3" name="Group 169"/>
            <p:cNvGrpSpPr>
              <a:grpSpLocks/>
            </p:cNvGrpSpPr>
            <p:nvPr/>
          </p:nvGrpSpPr>
          <p:grpSpPr bwMode="auto">
            <a:xfrm>
              <a:off x="1680" y="1252"/>
              <a:ext cx="2129" cy="218"/>
              <a:chOff x="833" y="15932"/>
              <a:chExt cx="2129" cy="218"/>
            </a:xfrm>
          </p:grpSpPr>
          <p:sp>
            <p:nvSpPr>
              <p:cNvPr id="374954" name="Rectangle 170"/>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55" name="Rectangle 171"/>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56" name="Rectangle 172"/>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57" name="Rectangle 173"/>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58" name="Rectangle 174"/>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59" name="Rectangle 175"/>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60" name="Rectangle 176"/>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61" name="Rectangle 177"/>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4" name="Group 178"/>
            <p:cNvGrpSpPr>
              <a:grpSpLocks/>
            </p:cNvGrpSpPr>
            <p:nvPr/>
          </p:nvGrpSpPr>
          <p:grpSpPr bwMode="auto">
            <a:xfrm>
              <a:off x="1680" y="1470"/>
              <a:ext cx="2129" cy="218"/>
              <a:chOff x="833" y="15932"/>
              <a:chExt cx="2129" cy="218"/>
            </a:xfrm>
          </p:grpSpPr>
          <p:sp>
            <p:nvSpPr>
              <p:cNvPr id="374963" name="Rectangle 179"/>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64" name="Rectangle 180"/>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65" name="Rectangle 181"/>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66" name="Rectangle 182"/>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67" name="Rectangle 183"/>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68" name="Rectangle 184"/>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69" name="Rectangle 185"/>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70" name="Rectangle 186"/>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5" name="Group 187"/>
            <p:cNvGrpSpPr>
              <a:grpSpLocks/>
            </p:cNvGrpSpPr>
            <p:nvPr/>
          </p:nvGrpSpPr>
          <p:grpSpPr bwMode="auto">
            <a:xfrm>
              <a:off x="1680" y="1688"/>
              <a:ext cx="2129" cy="218"/>
              <a:chOff x="833" y="15932"/>
              <a:chExt cx="2129" cy="218"/>
            </a:xfrm>
          </p:grpSpPr>
          <p:sp>
            <p:nvSpPr>
              <p:cNvPr id="374972" name="Rectangle 188"/>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73" name="Rectangle 189"/>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74" name="Rectangle 190"/>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75" name="Rectangle 191"/>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76" name="Rectangle 192"/>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77" name="Rectangle 193"/>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78" name="Rectangle 194"/>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79" name="Rectangle 195"/>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6" name="Group 196"/>
            <p:cNvGrpSpPr>
              <a:grpSpLocks/>
            </p:cNvGrpSpPr>
            <p:nvPr/>
          </p:nvGrpSpPr>
          <p:grpSpPr bwMode="auto">
            <a:xfrm>
              <a:off x="1680" y="1905"/>
              <a:ext cx="2129" cy="218"/>
              <a:chOff x="833" y="15932"/>
              <a:chExt cx="2129" cy="218"/>
            </a:xfrm>
          </p:grpSpPr>
          <p:sp>
            <p:nvSpPr>
              <p:cNvPr id="374981" name="Rectangle 197"/>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82" name="Rectangle 198"/>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83" name="Rectangle 199"/>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84" name="Rectangle 200"/>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85" name="Rectangle 201"/>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86" name="Rectangle 202"/>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87" name="Rectangle 203"/>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88" name="Rectangle 204"/>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7" name="Group 205"/>
            <p:cNvGrpSpPr>
              <a:grpSpLocks/>
            </p:cNvGrpSpPr>
            <p:nvPr/>
          </p:nvGrpSpPr>
          <p:grpSpPr bwMode="auto">
            <a:xfrm>
              <a:off x="1680" y="2123"/>
              <a:ext cx="2129" cy="218"/>
              <a:chOff x="833" y="15932"/>
              <a:chExt cx="2129" cy="218"/>
            </a:xfrm>
          </p:grpSpPr>
          <p:sp>
            <p:nvSpPr>
              <p:cNvPr id="374990" name="Rectangle 206"/>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91" name="Rectangle 207"/>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92" name="Rectangle 208"/>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93" name="Rectangle 209"/>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94" name="Rectangle 210"/>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95" name="Rectangle 211"/>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96" name="Rectangle 212"/>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97" name="Rectangle 213"/>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8" name="Group 214"/>
            <p:cNvGrpSpPr>
              <a:grpSpLocks/>
            </p:cNvGrpSpPr>
            <p:nvPr/>
          </p:nvGrpSpPr>
          <p:grpSpPr bwMode="auto">
            <a:xfrm>
              <a:off x="1680" y="2341"/>
              <a:ext cx="2129" cy="218"/>
              <a:chOff x="833" y="15932"/>
              <a:chExt cx="2129" cy="218"/>
            </a:xfrm>
          </p:grpSpPr>
          <p:sp>
            <p:nvSpPr>
              <p:cNvPr id="374999" name="Rectangle 215"/>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5000" name="Rectangle 216"/>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5001" name="Rectangle 217"/>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5002" name="Rectangle 218"/>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5003" name="Rectangle 219"/>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5004" name="Rectangle 220"/>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5005" name="Rectangle 221"/>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5006" name="Rectangle 222"/>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sp>
        <p:nvSpPr>
          <p:cNvPr id="375007" name="Text Box 223"/>
          <p:cNvSpPr txBox="1">
            <a:spLocks noChangeArrowheads="1"/>
          </p:cNvSpPr>
          <p:nvPr/>
        </p:nvSpPr>
        <p:spPr bwMode="auto">
          <a:xfrm>
            <a:off x="6015038" y="3937000"/>
            <a:ext cx="352425" cy="488950"/>
          </a:xfrm>
          <a:prstGeom prst="rect">
            <a:avLst/>
          </a:prstGeom>
          <a:noFill/>
          <a:ln w="9525">
            <a:noFill/>
            <a:miter lim="800000"/>
            <a:headEnd/>
            <a:tailEnd/>
          </a:ln>
          <a:effectLst/>
        </p:spPr>
        <p:txBody>
          <a:bodyPr>
            <a:prstTxWarp prst="textNoShape">
              <a:avLst/>
            </a:prstTxWarp>
            <a:spAutoFit/>
          </a:bodyPr>
          <a:lstStyle/>
          <a:p>
            <a:pPr algn="l" defTabSz="4806950"/>
            <a:r>
              <a:rPr lang="en-US" sz="2600" b="1">
                <a:latin typeface="Tahoma" charset="0"/>
                <a:ea typeface="Arial" charset="0"/>
                <a:cs typeface="Arial" charset="0"/>
              </a:rPr>
              <a:t>*</a:t>
            </a:r>
          </a:p>
        </p:txBody>
      </p:sp>
      <p:sp>
        <p:nvSpPr>
          <p:cNvPr id="375008" name="Text Box 224"/>
          <p:cNvSpPr txBox="1">
            <a:spLocks noChangeArrowheads="1"/>
          </p:cNvSpPr>
          <p:nvPr/>
        </p:nvSpPr>
        <p:spPr bwMode="auto">
          <a:xfrm>
            <a:off x="3024188" y="3902075"/>
            <a:ext cx="352425" cy="488950"/>
          </a:xfrm>
          <a:prstGeom prst="rect">
            <a:avLst/>
          </a:prstGeom>
          <a:noFill/>
          <a:ln w="9525">
            <a:noFill/>
            <a:miter lim="800000"/>
            <a:headEnd/>
            <a:tailEnd/>
          </a:ln>
          <a:effectLst/>
        </p:spPr>
        <p:txBody>
          <a:bodyPr>
            <a:prstTxWarp prst="textNoShape">
              <a:avLst/>
            </a:prstTxWarp>
            <a:spAutoFit/>
          </a:bodyPr>
          <a:lstStyle/>
          <a:p>
            <a:pPr algn="l" defTabSz="4806950"/>
            <a:r>
              <a:rPr lang="en-US" sz="2600" b="1">
                <a:latin typeface="Tahoma" charset="0"/>
                <a:ea typeface="Arial" charset="0"/>
                <a:cs typeface="Arial" charset="0"/>
              </a:rPr>
              <a:t>=</a:t>
            </a:r>
          </a:p>
        </p:txBody>
      </p:sp>
      <p:grpSp>
        <p:nvGrpSpPr>
          <p:cNvPr id="29" name="Group 228"/>
          <p:cNvGrpSpPr>
            <a:grpSpLocks/>
          </p:cNvGrpSpPr>
          <p:nvPr/>
        </p:nvGrpSpPr>
        <p:grpSpPr bwMode="auto">
          <a:xfrm>
            <a:off x="476250" y="3132138"/>
            <a:ext cx="2424113" cy="2016125"/>
            <a:chOff x="180" y="2316"/>
            <a:chExt cx="1527" cy="1270"/>
          </a:xfrm>
        </p:grpSpPr>
        <p:sp>
          <p:nvSpPr>
            <p:cNvPr id="375013" name="Rectangle 229"/>
            <p:cNvSpPr>
              <a:spLocks noChangeArrowheads="1"/>
            </p:cNvSpPr>
            <p:nvPr/>
          </p:nvSpPr>
          <p:spPr bwMode="auto">
            <a:xfrm>
              <a:off x="186" y="2316"/>
              <a:ext cx="1515" cy="1270"/>
            </a:xfrm>
            <a:prstGeom prst="rect">
              <a:avLst/>
            </a:prstGeom>
            <a:solidFill>
              <a:srgbClr val="FFFF00">
                <a:alpha val="25000"/>
              </a:srgbClr>
            </a:solidFill>
            <a:ln w="31750">
              <a:solidFill>
                <a:srgbClr val="FFFF00"/>
              </a:solidFill>
              <a:miter lim="800000"/>
              <a:headEnd/>
              <a:tailEnd/>
            </a:ln>
            <a:effectLst/>
          </p:spPr>
          <p:txBody>
            <a:bodyPr wrap="none" anchor="ctr">
              <a:prstTxWarp prst="textNoShape">
                <a:avLst/>
              </a:prstTxWarp>
            </a:bodyPr>
            <a:lstStyle/>
            <a:p>
              <a:endParaRPr lang="en-US"/>
            </a:p>
          </p:txBody>
        </p:sp>
        <p:sp>
          <p:nvSpPr>
            <p:cNvPr id="375014" name="Line 230"/>
            <p:cNvSpPr>
              <a:spLocks noChangeShapeType="1"/>
            </p:cNvSpPr>
            <p:nvPr/>
          </p:nvSpPr>
          <p:spPr bwMode="auto">
            <a:xfrm>
              <a:off x="375" y="2316"/>
              <a:ext cx="0" cy="1263"/>
            </a:xfrm>
            <a:prstGeom prst="line">
              <a:avLst/>
            </a:prstGeom>
            <a:noFill/>
            <a:ln w="31750">
              <a:solidFill>
                <a:srgbClr val="FFFF00"/>
              </a:solidFill>
              <a:round/>
              <a:headEnd/>
              <a:tailEnd/>
            </a:ln>
            <a:effectLst/>
          </p:spPr>
          <p:txBody>
            <a:bodyPr>
              <a:prstTxWarp prst="textNoShape">
                <a:avLst/>
              </a:prstTxWarp>
            </a:bodyPr>
            <a:lstStyle/>
            <a:p>
              <a:endParaRPr lang="en-US"/>
            </a:p>
          </p:txBody>
        </p:sp>
        <p:sp>
          <p:nvSpPr>
            <p:cNvPr id="375015" name="Line 231"/>
            <p:cNvSpPr>
              <a:spLocks noChangeShapeType="1"/>
            </p:cNvSpPr>
            <p:nvPr/>
          </p:nvSpPr>
          <p:spPr bwMode="auto">
            <a:xfrm>
              <a:off x="567" y="2322"/>
              <a:ext cx="0" cy="1263"/>
            </a:xfrm>
            <a:prstGeom prst="line">
              <a:avLst/>
            </a:prstGeom>
            <a:noFill/>
            <a:ln w="31750">
              <a:solidFill>
                <a:srgbClr val="FFFF00"/>
              </a:solidFill>
              <a:round/>
              <a:headEnd/>
              <a:tailEnd/>
            </a:ln>
            <a:effectLst/>
          </p:spPr>
          <p:txBody>
            <a:bodyPr>
              <a:prstTxWarp prst="textNoShape">
                <a:avLst/>
              </a:prstTxWarp>
            </a:bodyPr>
            <a:lstStyle/>
            <a:p>
              <a:endParaRPr lang="en-US"/>
            </a:p>
          </p:txBody>
        </p:sp>
        <p:sp>
          <p:nvSpPr>
            <p:cNvPr id="375016" name="Line 232"/>
            <p:cNvSpPr>
              <a:spLocks noChangeShapeType="1"/>
            </p:cNvSpPr>
            <p:nvPr/>
          </p:nvSpPr>
          <p:spPr bwMode="auto">
            <a:xfrm>
              <a:off x="753" y="2322"/>
              <a:ext cx="0" cy="1263"/>
            </a:xfrm>
            <a:prstGeom prst="line">
              <a:avLst/>
            </a:prstGeom>
            <a:noFill/>
            <a:ln w="31750">
              <a:solidFill>
                <a:srgbClr val="FFFF00"/>
              </a:solidFill>
              <a:round/>
              <a:headEnd/>
              <a:tailEnd/>
            </a:ln>
            <a:effectLst/>
          </p:spPr>
          <p:txBody>
            <a:bodyPr>
              <a:prstTxWarp prst="textNoShape">
                <a:avLst/>
              </a:prstTxWarp>
            </a:bodyPr>
            <a:lstStyle/>
            <a:p>
              <a:endParaRPr lang="en-US"/>
            </a:p>
          </p:txBody>
        </p:sp>
        <p:sp>
          <p:nvSpPr>
            <p:cNvPr id="375017" name="Line 233"/>
            <p:cNvSpPr>
              <a:spLocks noChangeShapeType="1"/>
            </p:cNvSpPr>
            <p:nvPr/>
          </p:nvSpPr>
          <p:spPr bwMode="auto">
            <a:xfrm>
              <a:off x="939" y="2316"/>
              <a:ext cx="0" cy="1263"/>
            </a:xfrm>
            <a:prstGeom prst="line">
              <a:avLst/>
            </a:prstGeom>
            <a:noFill/>
            <a:ln w="31750">
              <a:solidFill>
                <a:srgbClr val="FFFF00"/>
              </a:solidFill>
              <a:round/>
              <a:headEnd/>
              <a:tailEnd/>
            </a:ln>
            <a:effectLst/>
          </p:spPr>
          <p:txBody>
            <a:bodyPr>
              <a:prstTxWarp prst="textNoShape">
                <a:avLst/>
              </a:prstTxWarp>
            </a:bodyPr>
            <a:lstStyle/>
            <a:p>
              <a:endParaRPr lang="en-US"/>
            </a:p>
          </p:txBody>
        </p:sp>
        <p:sp>
          <p:nvSpPr>
            <p:cNvPr id="375018" name="Line 234"/>
            <p:cNvSpPr>
              <a:spLocks noChangeShapeType="1"/>
            </p:cNvSpPr>
            <p:nvPr/>
          </p:nvSpPr>
          <p:spPr bwMode="auto">
            <a:xfrm>
              <a:off x="1125" y="2322"/>
              <a:ext cx="0" cy="1263"/>
            </a:xfrm>
            <a:prstGeom prst="line">
              <a:avLst/>
            </a:prstGeom>
            <a:noFill/>
            <a:ln w="31750">
              <a:solidFill>
                <a:srgbClr val="FFFF00"/>
              </a:solidFill>
              <a:round/>
              <a:headEnd/>
              <a:tailEnd/>
            </a:ln>
            <a:effectLst/>
          </p:spPr>
          <p:txBody>
            <a:bodyPr>
              <a:prstTxWarp prst="textNoShape">
                <a:avLst/>
              </a:prstTxWarp>
            </a:bodyPr>
            <a:lstStyle/>
            <a:p>
              <a:endParaRPr lang="en-US"/>
            </a:p>
          </p:txBody>
        </p:sp>
        <p:sp>
          <p:nvSpPr>
            <p:cNvPr id="375019" name="Line 235"/>
            <p:cNvSpPr>
              <a:spLocks noChangeShapeType="1"/>
            </p:cNvSpPr>
            <p:nvPr/>
          </p:nvSpPr>
          <p:spPr bwMode="auto">
            <a:xfrm>
              <a:off x="1323" y="2316"/>
              <a:ext cx="0" cy="1263"/>
            </a:xfrm>
            <a:prstGeom prst="line">
              <a:avLst/>
            </a:prstGeom>
            <a:noFill/>
            <a:ln w="31750">
              <a:solidFill>
                <a:srgbClr val="FFFF00"/>
              </a:solidFill>
              <a:round/>
              <a:headEnd/>
              <a:tailEnd/>
            </a:ln>
            <a:effectLst/>
          </p:spPr>
          <p:txBody>
            <a:bodyPr>
              <a:prstTxWarp prst="textNoShape">
                <a:avLst/>
              </a:prstTxWarp>
            </a:bodyPr>
            <a:lstStyle/>
            <a:p>
              <a:endParaRPr lang="en-US"/>
            </a:p>
          </p:txBody>
        </p:sp>
        <p:sp>
          <p:nvSpPr>
            <p:cNvPr id="375020" name="Line 236"/>
            <p:cNvSpPr>
              <a:spLocks noChangeShapeType="1"/>
            </p:cNvSpPr>
            <p:nvPr/>
          </p:nvSpPr>
          <p:spPr bwMode="auto">
            <a:xfrm>
              <a:off x="1515" y="2322"/>
              <a:ext cx="0" cy="1263"/>
            </a:xfrm>
            <a:prstGeom prst="line">
              <a:avLst/>
            </a:prstGeom>
            <a:noFill/>
            <a:ln w="31750">
              <a:solidFill>
                <a:srgbClr val="FFFF00"/>
              </a:solidFill>
              <a:round/>
              <a:headEnd/>
              <a:tailEnd/>
            </a:ln>
            <a:effectLst/>
          </p:spPr>
          <p:txBody>
            <a:bodyPr>
              <a:prstTxWarp prst="textNoShape">
                <a:avLst/>
              </a:prstTxWarp>
            </a:bodyPr>
            <a:lstStyle/>
            <a:p>
              <a:endParaRPr lang="en-US"/>
            </a:p>
          </p:txBody>
        </p:sp>
        <p:sp>
          <p:nvSpPr>
            <p:cNvPr id="375021" name="Line 237"/>
            <p:cNvSpPr>
              <a:spLocks noChangeShapeType="1"/>
            </p:cNvSpPr>
            <p:nvPr/>
          </p:nvSpPr>
          <p:spPr bwMode="auto">
            <a:xfrm flipH="1">
              <a:off x="186" y="2481"/>
              <a:ext cx="1515" cy="0"/>
            </a:xfrm>
            <a:prstGeom prst="line">
              <a:avLst/>
            </a:prstGeom>
            <a:noFill/>
            <a:ln w="31750">
              <a:solidFill>
                <a:srgbClr val="FFFF00"/>
              </a:solidFill>
              <a:round/>
              <a:headEnd/>
              <a:tailEnd/>
            </a:ln>
            <a:effectLst/>
          </p:spPr>
          <p:txBody>
            <a:bodyPr>
              <a:prstTxWarp prst="textNoShape">
                <a:avLst/>
              </a:prstTxWarp>
            </a:bodyPr>
            <a:lstStyle/>
            <a:p>
              <a:endParaRPr lang="en-US"/>
            </a:p>
          </p:txBody>
        </p:sp>
        <p:sp>
          <p:nvSpPr>
            <p:cNvPr id="375022" name="Line 238"/>
            <p:cNvSpPr>
              <a:spLocks noChangeShapeType="1"/>
            </p:cNvSpPr>
            <p:nvPr/>
          </p:nvSpPr>
          <p:spPr bwMode="auto">
            <a:xfrm flipH="1">
              <a:off x="192" y="2631"/>
              <a:ext cx="1515" cy="0"/>
            </a:xfrm>
            <a:prstGeom prst="line">
              <a:avLst/>
            </a:prstGeom>
            <a:noFill/>
            <a:ln w="31750">
              <a:solidFill>
                <a:srgbClr val="FFFF00"/>
              </a:solidFill>
              <a:round/>
              <a:headEnd/>
              <a:tailEnd/>
            </a:ln>
            <a:effectLst/>
          </p:spPr>
          <p:txBody>
            <a:bodyPr>
              <a:prstTxWarp prst="textNoShape">
                <a:avLst/>
              </a:prstTxWarp>
            </a:bodyPr>
            <a:lstStyle/>
            <a:p>
              <a:endParaRPr lang="en-US"/>
            </a:p>
          </p:txBody>
        </p:sp>
        <p:sp>
          <p:nvSpPr>
            <p:cNvPr id="375023" name="Line 239"/>
            <p:cNvSpPr>
              <a:spLocks noChangeShapeType="1"/>
            </p:cNvSpPr>
            <p:nvPr/>
          </p:nvSpPr>
          <p:spPr bwMode="auto">
            <a:xfrm flipH="1">
              <a:off x="180" y="2787"/>
              <a:ext cx="1515" cy="0"/>
            </a:xfrm>
            <a:prstGeom prst="line">
              <a:avLst/>
            </a:prstGeom>
            <a:noFill/>
            <a:ln w="31750">
              <a:solidFill>
                <a:srgbClr val="FFFF00"/>
              </a:solidFill>
              <a:round/>
              <a:headEnd/>
              <a:tailEnd/>
            </a:ln>
            <a:effectLst/>
          </p:spPr>
          <p:txBody>
            <a:bodyPr>
              <a:prstTxWarp prst="textNoShape">
                <a:avLst/>
              </a:prstTxWarp>
            </a:bodyPr>
            <a:lstStyle/>
            <a:p>
              <a:endParaRPr lang="en-US"/>
            </a:p>
          </p:txBody>
        </p:sp>
        <p:sp>
          <p:nvSpPr>
            <p:cNvPr id="375024" name="Line 240"/>
            <p:cNvSpPr>
              <a:spLocks noChangeShapeType="1"/>
            </p:cNvSpPr>
            <p:nvPr/>
          </p:nvSpPr>
          <p:spPr bwMode="auto">
            <a:xfrm flipH="1">
              <a:off x="180" y="2943"/>
              <a:ext cx="1515" cy="0"/>
            </a:xfrm>
            <a:prstGeom prst="line">
              <a:avLst/>
            </a:prstGeom>
            <a:noFill/>
            <a:ln w="31750">
              <a:solidFill>
                <a:srgbClr val="FFFF00"/>
              </a:solidFill>
              <a:round/>
              <a:headEnd/>
              <a:tailEnd/>
            </a:ln>
            <a:effectLst/>
          </p:spPr>
          <p:txBody>
            <a:bodyPr>
              <a:prstTxWarp prst="textNoShape">
                <a:avLst/>
              </a:prstTxWarp>
            </a:bodyPr>
            <a:lstStyle/>
            <a:p>
              <a:endParaRPr lang="en-US"/>
            </a:p>
          </p:txBody>
        </p:sp>
        <p:sp>
          <p:nvSpPr>
            <p:cNvPr id="375025" name="Line 241"/>
            <p:cNvSpPr>
              <a:spLocks noChangeShapeType="1"/>
            </p:cNvSpPr>
            <p:nvPr/>
          </p:nvSpPr>
          <p:spPr bwMode="auto">
            <a:xfrm flipH="1">
              <a:off x="180" y="3105"/>
              <a:ext cx="1515" cy="0"/>
            </a:xfrm>
            <a:prstGeom prst="line">
              <a:avLst/>
            </a:prstGeom>
            <a:noFill/>
            <a:ln w="31750">
              <a:solidFill>
                <a:srgbClr val="FFFF00"/>
              </a:solidFill>
              <a:round/>
              <a:headEnd/>
              <a:tailEnd/>
            </a:ln>
            <a:effectLst/>
          </p:spPr>
          <p:txBody>
            <a:bodyPr>
              <a:prstTxWarp prst="textNoShape">
                <a:avLst/>
              </a:prstTxWarp>
            </a:bodyPr>
            <a:lstStyle/>
            <a:p>
              <a:endParaRPr lang="en-US"/>
            </a:p>
          </p:txBody>
        </p:sp>
        <p:sp>
          <p:nvSpPr>
            <p:cNvPr id="375026" name="Line 242"/>
            <p:cNvSpPr>
              <a:spLocks noChangeShapeType="1"/>
            </p:cNvSpPr>
            <p:nvPr/>
          </p:nvSpPr>
          <p:spPr bwMode="auto">
            <a:xfrm flipH="1">
              <a:off x="186" y="3267"/>
              <a:ext cx="1515" cy="0"/>
            </a:xfrm>
            <a:prstGeom prst="line">
              <a:avLst/>
            </a:prstGeom>
            <a:noFill/>
            <a:ln w="31750">
              <a:solidFill>
                <a:srgbClr val="FFFF00"/>
              </a:solidFill>
              <a:round/>
              <a:headEnd/>
              <a:tailEnd/>
            </a:ln>
            <a:effectLst/>
          </p:spPr>
          <p:txBody>
            <a:bodyPr>
              <a:prstTxWarp prst="textNoShape">
                <a:avLst/>
              </a:prstTxWarp>
            </a:bodyPr>
            <a:lstStyle/>
            <a:p>
              <a:endParaRPr lang="en-US"/>
            </a:p>
          </p:txBody>
        </p:sp>
        <p:sp>
          <p:nvSpPr>
            <p:cNvPr id="375027" name="Line 243"/>
            <p:cNvSpPr>
              <a:spLocks noChangeShapeType="1"/>
            </p:cNvSpPr>
            <p:nvPr/>
          </p:nvSpPr>
          <p:spPr bwMode="auto">
            <a:xfrm flipH="1">
              <a:off x="192" y="3429"/>
              <a:ext cx="1515" cy="0"/>
            </a:xfrm>
            <a:prstGeom prst="line">
              <a:avLst/>
            </a:prstGeom>
            <a:noFill/>
            <a:ln w="31750">
              <a:solidFill>
                <a:srgbClr val="FFFF00"/>
              </a:solidFill>
              <a:round/>
              <a:headEnd/>
              <a:tailEnd/>
            </a:ln>
            <a:effectLst/>
          </p:spPr>
          <p:txBody>
            <a:bodyPr>
              <a:prstTxWarp prst="textNoShape">
                <a:avLst/>
              </a:prstTxWarp>
            </a:bodyPr>
            <a:lstStyle/>
            <a:p>
              <a:endParaRPr lang="en-US"/>
            </a:p>
          </p:txBody>
        </p:sp>
      </p:grpSp>
      <p:grpSp>
        <p:nvGrpSpPr>
          <p:cNvPr id="30" name="Group 244"/>
          <p:cNvGrpSpPr>
            <a:grpSpLocks/>
          </p:cNvGrpSpPr>
          <p:nvPr/>
        </p:nvGrpSpPr>
        <p:grpSpPr bwMode="auto">
          <a:xfrm>
            <a:off x="785813" y="3141663"/>
            <a:ext cx="6230937" cy="2016125"/>
            <a:chOff x="375" y="2322"/>
            <a:chExt cx="3925" cy="1270"/>
          </a:xfrm>
        </p:grpSpPr>
        <p:sp>
          <p:nvSpPr>
            <p:cNvPr id="375029" name="Rectangle 245"/>
            <p:cNvSpPr>
              <a:spLocks noChangeArrowheads="1"/>
            </p:cNvSpPr>
            <p:nvPr/>
          </p:nvSpPr>
          <p:spPr bwMode="auto">
            <a:xfrm>
              <a:off x="2133" y="2481"/>
              <a:ext cx="1515" cy="159"/>
            </a:xfrm>
            <a:prstGeom prst="rect">
              <a:avLst/>
            </a:prstGeom>
            <a:solidFill>
              <a:srgbClr val="FFFF00">
                <a:alpha val="25000"/>
              </a:srgbClr>
            </a:solidFill>
            <a:ln w="31750">
              <a:solidFill>
                <a:srgbClr val="FFFF00"/>
              </a:solidFill>
              <a:miter lim="800000"/>
              <a:headEnd/>
              <a:tailEnd/>
            </a:ln>
            <a:effectLst/>
          </p:spPr>
          <p:txBody>
            <a:bodyPr wrap="none" anchor="ctr">
              <a:prstTxWarp prst="textNoShape">
                <a:avLst/>
              </a:prstTxWarp>
            </a:bodyPr>
            <a:lstStyle/>
            <a:p>
              <a:endParaRPr lang="en-US"/>
            </a:p>
          </p:txBody>
        </p:sp>
        <p:sp>
          <p:nvSpPr>
            <p:cNvPr id="375030" name="Rectangle 246"/>
            <p:cNvSpPr>
              <a:spLocks noChangeArrowheads="1"/>
            </p:cNvSpPr>
            <p:nvPr/>
          </p:nvSpPr>
          <p:spPr bwMode="auto">
            <a:xfrm>
              <a:off x="4110" y="2322"/>
              <a:ext cx="190" cy="1270"/>
            </a:xfrm>
            <a:prstGeom prst="rect">
              <a:avLst/>
            </a:prstGeom>
            <a:solidFill>
              <a:srgbClr val="FFFF00">
                <a:alpha val="25000"/>
              </a:srgbClr>
            </a:solidFill>
            <a:ln w="31750">
              <a:solidFill>
                <a:srgbClr val="FFFF00"/>
              </a:solidFill>
              <a:miter lim="800000"/>
              <a:headEnd/>
              <a:tailEnd/>
            </a:ln>
            <a:effectLst/>
          </p:spPr>
          <p:txBody>
            <a:bodyPr wrap="none" anchor="ctr">
              <a:prstTxWarp prst="textNoShape">
                <a:avLst/>
              </a:prstTxWarp>
            </a:bodyPr>
            <a:lstStyle/>
            <a:p>
              <a:endParaRPr lang="en-US"/>
            </a:p>
          </p:txBody>
        </p:sp>
        <p:sp>
          <p:nvSpPr>
            <p:cNvPr id="375031" name="Rectangle 247"/>
            <p:cNvSpPr>
              <a:spLocks noChangeArrowheads="1"/>
            </p:cNvSpPr>
            <p:nvPr/>
          </p:nvSpPr>
          <p:spPr bwMode="auto">
            <a:xfrm>
              <a:off x="375" y="2481"/>
              <a:ext cx="190" cy="150"/>
            </a:xfrm>
            <a:prstGeom prst="rect">
              <a:avLst/>
            </a:prstGeom>
            <a:solidFill>
              <a:srgbClr val="FFFF00">
                <a:alpha val="25000"/>
              </a:srgbClr>
            </a:solidFill>
            <a:ln w="31750">
              <a:solidFill>
                <a:srgbClr val="FFFF00"/>
              </a:solidFill>
              <a:miter lim="800000"/>
              <a:headEnd/>
              <a:tailEnd/>
            </a:ln>
            <a:effectLst/>
          </p:spPr>
          <p:txBody>
            <a:bodyPr wrap="none" anchor="ctr">
              <a:prstTxWarp prst="textNoShape">
                <a:avLst/>
              </a:prstTxWarp>
            </a:bodyPr>
            <a:lstStyle/>
            <a:p>
              <a:endParaRPr lang="en-US"/>
            </a:p>
          </p:txBody>
        </p:sp>
      </p:grpSp>
      <p:grpSp>
        <p:nvGrpSpPr>
          <p:cNvPr id="31" name="Group 248"/>
          <p:cNvGrpSpPr>
            <a:grpSpLocks/>
          </p:cNvGrpSpPr>
          <p:nvPr/>
        </p:nvGrpSpPr>
        <p:grpSpPr bwMode="auto">
          <a:xfrm>
            <a:off x="3724275" y="3227388"/>
            <a:ext cx="3143250" cy="1854200"/>
            <a:chOff x="2226" y="2376"/>
            <a:chExt cx="1980" cy="1168"/>
          </a:xfrm>
        </p:grpSpPr>
        <p:sp>
          <p:nvSpPr>
            <p:cNvPr id="375033" name="Line 249"/>
            <p:cNvSpPr>
              <a:spLocks noChangeShapeType="1"/>
            </p:cNvSpPr>
            <p:nvPr/>
          </p:nvSpPr>
          <p:spPr bwMode="auto">
            <a:xfrm>
              <a:off x="2226" y="2565"/>
              <a:ext cx="1338" cy="0"/>
            </a:xfrm>
            <a:prstGeom prst="line">
              <a:avLst/>
            </a:prstGeom>
            <a:noFill/>
            <a:ln w="50800">
              <a:solidFill>
                <a:srgbClr val="FFFF00"/>
              </a:solidFill>
              <a:round/>
              <a:headEnd/>
              <a:tailEnd type="triangle" w="med" len="med"/>
            </a:ln>
            <a:effectLst/>
          </p:spPr>
          <p:txBody>
            <a:bodyPr>
              <a:prstTxWarp prst="textNoShape">
                <a:avLst/>
              </a:prstTxWarp>
            </a:bodyPr>
            <a:lstStyle/>
            <a:p>
              <a:endParaRPr lang="en-US"/>
            </a:p>
          </p:txBody>
        </p:sp>
        <p:sp>
          <p:nvSpPr>
            <p:cNvPr id="375034" name="Line 250"/>
            <p:cNvSpPr>
              <a:spLocks noChangeShapeType="1"/>
            </p:cNvSpPr>
            <p:nvPr/>
          </p:nvSpPr>
          <p:spPr bwMode="auto">
            <a:xfrm>
              <a:off x="4206" y="2376"/>
              <a:ext cx="0" cy="1168"/>
            </a:xfrm>
            <a:prstGeom prst="line">
              <a:avLst/>
            </a:prstGeom>
            <a:noFill/>
            <a:ln w="50800">
              <a:solidFill>
                <a:srgbClr val="FFFF00"/>
              </a:solidFill>
              <a:round/>
              <a:headEnd/>
              <a:tailEnd type="triangle" w="med" len="med"/>
            </a:ln>
            <a:effectLst/>
          </p:spPr>
          <p:txBody>
            <a:bodyPr>
              <a:prstTxWarp prst="textNoShape">
                <a:avLst/>
              </a:prstTxWarp>
            </a:bodyPr>
            <a:lstStyle/>
            <a:p>
              <a:endParaRPr lang="en-US"/>
            </a:p>
          </p:txBody>
        </p:sp>
      </p:grpSp>
      <p:sp>
        <p:nvSpPr>
          <p:cNvPr id="375035" name="Rectangle 251"/>
          <p:cNvSpPr>
            <a:spLocks noGrp="1" noChangeArrowheads="1"/>
          </p:cNvSpPr>
          <p:nvPr>
            <p:ph type="body" idx="1"/>
          </p:nvPr>
        </p:nvSpPr>
        <p:spPr>
          <a:xfrm>
            <a:off x="1619250" y="2386013"/>
            <a:ext cx="792163" cy="647700"/>
          </a:xfrm>
          <a:noFill/>
          <a:ln/>
        </p:spPr>
        <p:txBody>
          <a:bodyPr/>
          <a:lstStyle/>
          <a:p>
            <a:pPr>
              <a:buFontTx/>
              <a:buNone/>
            </a:pPr>
            <a:r>
              <a:rPr lang="en-US" dirty="0" smtClean="0">
                <a:solidFill>
                  <a:srgbClr val="000099"/>
                </a:solidFill>
              </a:rPr>
              <a:t> </a:t>
            </a:r>
            <a:r>
              <a:rPr lang="en-US" b="1" dirty="0" err="1" smtClean="0">
                <a:solidFill>
                  <a:srgbClr val="000099"/>
                </a:solidFill>
                <a:effectLst>
                  <a:outerShdw blurRad="38100" dist="38100" dir="2700000" algn="tl">
                    <a:srgbClr val="DDDDDD"/>
                  </a:outerShdw>
                </a:effectLst>
              </a:rPr>
              <a:t>c</a:t>
            </a:r>
            <a:endParaRPr lang="en-US" b="1" dirty="0">
              <a:solidFill>
                <a:srgbClr val="000099"/>
              </a:solidFill>
              <a:effectLst>
                <a:outerShdw blurRad="38100" dist="38100" dir="2700000" algn="tl">
                  <a:srgbClr val="DDDDDD"/>
                </a:outerShdw>
              </a:effectLst>
            </a:endParaRPr>
          </a:p>
        </p:txBody>
      </p:sp>
      <p:sp>
        <p:nvSpPr>
          <p:cNvPr id="375036" name="Rectangle 252"/>
          <p:cNvSpPr>
            <a:spLocks noChangeArrowheads="1"/>
          </p:cNvSpPr>
          <p:nvPr/>
        </p:nvSpPr>
        <p:spPr bwMode="auto">
          <a:xfrm>
            <a:off x="4284663" y="2386013"/>
            <a:ext cx="792162" cy="647700"/>
          </a:xfrm>
          <a:prstGeom prst="rect">
            <a:avLst/>
          </a:prstGeom>
          <a:noFill/>
          <a:ln w="9525">
            <a:noFill/>
            <a:miter lim="800000"/>
            <a:headEnd/>
            <a:tailEnd/>
          </a:ln>
          <a:effectLst/>
        </p:spPr>
        <p:txBody>
          <a:bodyPr>
            <a:prstTxWarp prst="textNoShape">
              <a:avLst/>
            </a:prstTxWarp>
          </a:bodyPr>
          <a:lstStyle/>
          <a:p>
            <a:pPr marL="342900" indent="-342900" algn="l">
              <a:spcBef>
                <a:spcPct val="20000"/>
              </a:spcBef>
            </a:pPr>
            <a:r>
              <a:rPr lang="en-US" sz="3600" b="1" dirty="0" smtClean="0">
                <a:solidFill>
                  <a:srgbClr val="000099"/>
                </a:solidFill>
                <a:effectLst>
                  <a:outerShdw blurRad="38100" dist="38100" dir="2700000" algn="tl">
                    <a:srgbClr val="DDDDDD"/>
                  </a:outerShdw>
                </a:effectLst>
              </a:rPr>
              <a:t>a</a:t>
            </a:r>
            <a:endParaRPr lang="en-US" sz="3600" b="1" dirty="0">
              <a:solidFill>
                <a:srgbClr val="000099"/>
              </a:solidFill>
              <a:effectLst>
                <a:outerShdw blurRad="38100" dist="38100" dir="2700000" algn="tl">
                  <a:srgbClr val="DDDDDD"/>
                </a:outerShdw>
              </a:effectLst>
            </a:endParaRPr>
          </a:p>
        </p:txBody>
      </p:sp>
      <p:sp>
        <p:nvSpPr>
          <p:cNvPr id="375037" name="Rectangle 253"/>
          <p:cNvSpPr>
            <a:spLocks noChangeArrowheads="1"/>
          </p:cNvSpPr>
          <p:nvPr/>
        </p:nvSpPr>
        <p:spPr bwMode="auto">
          <a:xfrm>
            <a:off x="7164388" y="2457450"/>
            <a:ext cx="792162" cy="647700"/>
          </a:xfrm>
          <a:prstGeom prst="rect">
            <a:avLst/>
          </a:prstGeom>
          <a:noFill/>
          <a:ln w="9525">
            <a:noFill/>
            <a:miter lim="800000"/>
            <a:headEnd/>
            <a:tailEnd/>
          </a:ln>
          <a:effectLst/>
        </p:spPr>
        <p:txBody>
          <a:bodyPr>
            <a:prstTxWarp prst="textNoShape">
              <a:avLst/>
            </a:prstTxWarp>
          </a:bodyPr>
          <a:lstStyle/>
          <a:p>
            <a:pPr marL="342900" indent="-342900" algn="l">
              <a:spcBef>
                <a:spcPct val="20000"/>
              </a:spcBef>
            </a:pPr>
            <a:r>
              <a:rPr lang="en-US" sz="3600" b="1" dirty="0" err="1" smtClean="0">
                <a:solidFill>
                  <a:srgbClr val="000099"/>
                </a:solidFill>
                <a:effectLst>
                  <a:outerShdw blurRad="38100" dist="38100" dir="2700000" algn="tl">
                    <a:srgbClr val="DDDDDD"/>
                  </a:outerShdw>
                </a:effectLst>
              </a:rPr>
              <a:t>b</a:t>
            </a:r>
            <a:endParaRPr lang="en-US" sz="3600" b="1" dirty="0">
              <a:solidFill>
                <a:srgbClr val="000099"/>
              </a:solidFill>
              <a:effectLst>
                <a:outerShdw blurRad="38100" dist="38100" dir="2700000" algn="tl">
                  <a:srgbClr val="DDDDDD"/>
                </a:outerShdw>
              </a:effectLst>
            </a:endParaRPr>
          </a:p>
        </p:txBody>
      </p:sp>
      <p:sp>
        <p:nvSpPr>
          <p:cNvPr id="375038" name="Rectangle 254"/>
          <p:cNvSpPr>
            <a:spLocks noGrp="1" noChangeArrowheads="1"/>
          </p:cNvSpPr>
          <p:nvPr>
            <p:ph type="title"/>
          </p:nvPr>
        </p:nvSpPr>
        <p:spPr>
          <a:xfrm>
            <a:off x="467544" y="0"/>
            <a:ext cx="8229600" cy="1143000"/>
          </a:xfrm>
          <a:noFill/>
          <a:ln/>
        </p:spPr>
        <p:txBody>
          <a:bodyPr>
            <a:normAutofit/>
          </a:bodyPr>
          <a:lstStyle/>
          <a:p>
            <a:pPr algn="l"/>
            <a:r>
              <a:rPr lang="en-US" sz="3200" dirty="0"/>
              <a:t>Matrix Multiplication</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300"/>
                                        <p:tgtEl>
                                          <p:spTgt spid="29"/>
                                        </p:tgtEl>
                                      </p:cBhvr>
                                    </p:animEffect>
                                    <p:set>
                                      <p:cBhvr>
                                        <p:cTn id="12" dur="1" fill="hold">
                                          <p:stCondLst>
                                            <p:cond delay="299"/>
                                          </p:stCondLst>
                                        </p:cTn>
                                        <p:tgtEl>
                                          <p:spTgt spid="29"/>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3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300"/>
                                        <p:tgtEl>
                                          <p:spTgt spid="30"/>
                                        </p:tgtEl>
                                      </p:cBhvr>
                                    </p:animEffect>
                                  </p:childTnLst>
                                </p:cTn>
                              </p:par>
                              <p:par>
                                <p:cTn id="21" presetID="10" presetClass="exit" presetSubtype="0" fill="hold" nodeType="withEffect">
                                  <p:stCondLst>
                                    <p:cond delay="0"/>
                                  </p:stCondLst>
                                  <p:childTnLst>
                                    <p:animEffect transition="out" filter="fade">
                                      <p:cBhvr>
                                        <p:cTn id="22" dur="300"/>
                                        <p:tgtEl>
                                          <p:spTgt spid="31"/>
                                        </p:tgtEl>
                                      </p:cBhvr>
                                    </p:animEffect>
                                    <p:set>
                                      <p:cBhvr>
                                        <p:cTn id="23" dur="1" fill="hold">
                                          <p:stCondLst>
                                            <p:cond delay="2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323528" y="188640"/>
            <a:ext cx="7772400" cy="1143000"/>
          </a:xfrm>
        </p:spPr>
        <p:txBody>
          <a:bodyPr>
            <a:normAutofit/>
          </a:bodyPr>
          <a:lstStyle/>
          <a:p>
            <a:pPr algn="l"/>
            <a:r>
              <a:rPr lang="en-US" sz="3200" dirty="0"/>
              <a:t>Matrix Multiplication</a:t>
            </a:r>
          </a:p>
        </p:txBody>
      </p:sp>
      <p:sp>
        <p:nvSpPr>
          <p:cNvPr id="385027" name="Rectangle 3"/>
          <p:cNvSpPr>
            <a:spLocks noGrp="1" noChangeArrowheads="1"/>
          </p:cNvSpPr>
          <p:nvPr>
            <p:ph type="body" sz="half" idx="1"/>
          </p:nvPr>
        </p:nvSpPr>
        <p:spPr>
          <a:xfrm>
            <a:off x="1477963" y="1653492"/>
            <a:ext cx="862012" cy="584200"/>
          </a:xfrm>
        </p:spPr>
        <p:txBody>
          <a:bodyPr/>
          <a:lstStyle/>
          <a:p>
            <a:pPr>
              <a:buFontTx/>
              <a:buNone/>
            </a:pPr>
            <a:r>
              <a:rPr lang="en-US" b="1" dirty="0" smtClean="0">
                <a:solidFill>
                  <a:srgbClr val="000099"/>
                </a:solidFill>
                <a:effectLst>
                  <a:outerShdw blurRad="38100" dist="38100" dir="2700000" algn="tl">
                    <a:srgbClr val="DDDDDD"/>
                  </a:outerShdw>
                </a:effectLst>
              </a:rPr>
              <a:t> </a:t>
            </a:r>
            <a:r>
              <a:rPr lang="en-US" b="1" dirty="0" err="1" smtClean="0">
                <a:solidFill>
                  <a:srgbClr val="000099"/>
                </a:solidFill>
                <a:effectLst>
                  <a:outerShdw blurRad="38100" dist="38100" dir="2700000" algn="tl">
                    <a:srgbClr val="DDDDDD"/>
                  </a:outerShdw>
                </a:effectLst>
              </a:rPr>
              <a:t>c</a:t>
            </a:r>
            <a:endParaRPr lang="en-US" b="1" dirty="0">
              <a:solidFill>
                <a:srgbClr val="000099"/>
              </a:solidFill>
              <a:effectLst>
                <a:outerShdw blurRad="38100" dist="38100" dir="2700000" algn="tl">
                  <a:srgbClr val="DDDDDD"/>
                </a:outerShdw>
              </a:effectLst>
            </a:endParaRPr>
          </a:p>
        </p:txBody>
      </p:sp>
      <p:grpSp>
        <p:nvGrpSpPr>
          <p:cNvPr id="2" name="Group 4"/>
          <p:cNvGrpSpPr>
            <a:grpSpLocks/>
          </p:cNvGrpSpPr>
          <p:nvPr/>
        </p:nvGrpSpPr>
        <p:grpSpPr bwMode="auto">
          <a:xfrm>
            <a:off x="1133475" y="2598054"/>
            <a:ext cx="6875463" cy="1944688"/>
            <a:chOff x="1883" y="1796"/>
            <a:chExt cx="2196" cy="578"/>
          </a:xfrm>
        </p:grpSpPr>
        <p:grpSp>
          <p:nvGrpSpPr>
            <p:cNvPr id="3" name="Group 5"/>
            <p:cNvGrpSpPr>
              <a:grpSpLocks/>
            </p:cNvGrpSpPr>
            <p:nvPr/>
          </p:nvGrpSpPr>
          <p:grpSpPr bwMode="auto">
            <a:xfrm>
              <a:off x="3463" y="1799"/>
              <a:ext cx="616" cy="575"/>
              <a:chOff x="1680" y="816"/>
              <a:chExt cx="2129" cy="1743"/>
            </a:xfrm>
          </p:grpSpPr>
          <p:grpSp>
            <p:nvGrpSpPr>
              <p:cNvPr id="4" name="Group 6"/>
              <p:cNvGrpSpPr>
                <a:grpSpLocks/>
              </p:cNvGrpSpPr>
              <p:nvPr/>
            </p:nvGrpSpPr>
            <p:grpSpPr bwMode="auto">
              <a:xfrm>
                <a:off x="1680" y="816"/>
                <a:ext cx="2129" cy="218"/>
                <a:chOff x="833" y="15932"/>
                <a:chExt cx="2129" cy="218"/>
              </a:xfrm>
            </p:grpSpPr>
            <p:sp>
              <p:nvSpPr>
                <p:cNvPr id="385031" name="Rectangle 7"/>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32" name="Rectangle 8"/>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33" name="Rectangle 9"/>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34" name="Rectangle 10"/>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35" name="Rectangle 11"/>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36" name="Rectangle 12"/>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37" name="Rectangle 13"/>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38" name="Rectangle 14"/>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5" name="Group 15"/>
              <p:cNvGrpSpPr>
                <a:grpSpLocks/>
              </p:cNvGrpSpPr>
              <p:nvPr/>
            </p:nvGrpSpPr>
            <p:grpSpPr bwMode="auto">
              <a:xfrm>
                <a:off x="1680" y="1034"/>
                <a:ext cx="2129" cy="218"/>
                <a:chOff x="833" y="15932"/>
                <a:chExt cx="2129" cy="218"/>
              </a:xfrm>
            </p:grpSpPr>
            <p:sp>
              <p:nvSpPr>
                <p:cNvPr id="385040" name="Rectangle 16"/>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41" name="Rectangle 17"/>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42" name="Rectangle 18"/>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43" name="Rectangle 19"/>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44" name="Rectangle 20"/>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45" name="Rectangle 21"/>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46" name="Rectangle 22"/>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47" name="Rectangle 23"/>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6" name="Group 24"/>
              <p:cNvGrpSpPr>
                <a:grpSpLocks/>
              </p:cNvGrpSpPr>
              <p:nvPr/>
            </p:nvGrpSpPr>
            <p:grpSpPr bwMode="auto">
              <a:xfrm>
                <a:off x="1680" y="1252"/>
                <a:ext cx="2129" cy="218"/>
                <a:chOff x="833" y="15932"/>
                <a:chExt cx="2129" cy="218"/>
              </a:xfrm>
            </p:grpSpPr>
            <p:sp>
              <p:nvSpPr>
                <p:cNvPr id="385049" name="Rectangle 25"/>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50" name="Rectangle 26"/>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51" name="Rectangle 27"/>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52" name="Rectangle 28"/>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53" name="Rectangle 29"/>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54" name="Rectangle 30"/>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55" name="Rectangle 31"/>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56" name="Rectangle 32"/>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7" name="Group 33"/>
              <p:cNvGrpSpPr>
                <a:grpSpLocks/>
              </p:cNvGrpSpPr>
              <p:nvPr/>
            </p:nvGrpSpPr>
            <p:grpSpPr bwMode="auto">
              <a:xfrm>
                <a:off x="1680" y="1470"/>
                <a:ext cx="2129" cy="218"/>
                <a:chOff x="833" y="15932"/>
                <a:chExt cx="2129" cy="218"/>
              </a:xfrm>
            </p:grpSpPr>
            <p:sp>
              <p:nvSpPr>
                <p:cNvPr id="385058" name="Rectangle 34"/>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59" name="Rectangle 35"/>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60" name="Rectangle 36"/>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61" name="Rectangle 37"/>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62" name="Rectangle 38"/>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63" name="Rectangle 39"/>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64" name="Rectangle 40"/>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65" name="Rectangle 41"/>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8" name="Group 42"/>
              <p:cNvGrpSpPr>
                <a:grpSpLocks/>
              </p:cNvGrpSpPr>
              <p:nvPr/>
            </p:nvGrpSpPr>
            <p:grpSpPr bwMode="auto">
              <a:xfrm>
                <a:off x="1680" y="1688"/>
                <a:ext cx="2129" cy="218"/>
                <a:chOff x="833" y="15932"/>
                <a:chExt cx="2129" cy="218"/>
              </a:xfrm>
            </p:grpSpPr>
            <p:sp>
              <p:nvSpPr>
                <p:cNvPr id="385067" name="Rectangle 43"/>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68" name="Rectangle 44"/>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69" name="Rectangle 45"/>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70" name="Rectangle 46"/>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71" name="Rectangle 47"/>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72" name="Rectangle 48"/>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73" name="Rectangle 49"/>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74" name="Rectangle 50"/>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9" name="Group 51"/>
              <p:cNvGrpSpPr>
                <a:grpSpLocks/>
              </p:cNvGrpSpPr>
              <p:nvPr/>
            </p:nvGrpSpPr>
            <p:grpSpPr bwMode="auto">
              <a:xfrm>
                <a:off x="1680" y="1905"/>
                <a:ext cx="2129" cy="218"/>
                <a:chOff x="833" y="15932"/>
                <a:chExt cx="2129" cy="218"/>
              </a:xfrm>
            </p:grpSpPr>
            <p:sp>
              <p:nvSpPr>
                <p:cNvPr id="385076" name="Rectangle 52"/>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77" name="Rectangle 53"/>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78" name="Rectangle 54"/>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79" name="Rectangle 55"/>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80" name="Rectangle 56"/>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81" name="Rectangle 57"/>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82" name="Rectangle 58"/>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83" name="Rectangle 59"/>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0" name="Group 60"/>
              <p:cNvGrpSpPr>
                <a:grpSpLocks/>
              </p:cNvGrpSpPr>
              <p:nvPr/>
            </p:nvGrpSpPr>
            <p:grpSpPr bwMode="auto">
              <a:xfrm>
                <a:off x="1680" y="2123"/>
                <a:ext cx="2129" cy="218"/>
                <a:chOff x="833" y="15932"/>
                <a:chExt cx="2129" cy="218"/>
              </a:xfrm>
            </p:grpSpPr>
            <p:sp>
              <p:nvSpPr>
                <p:cNvPr id="385085" name="Rectangle 61"/>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86" name="Rectangle 62"/>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87" name="Rectangle 63"/>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88" name="Rectangle 64"/>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89" name="Rectangle 65"/>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90" name="Rectangle 66"/>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91" name="Rectangle 67"/>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92" name="Rectangle 68"/>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1" name="Group 69"/>
              <p:cNvGrpSpPr>
                <a:grpSpLocks/>
              </p:cNvGrpSpPr>
              <p:nvPr/>
            </p:nvGrpSpPr>
            <p:grpSpPr bwMode="auto">
              <a:xfrm>
                <a:off x="1680" y="2341"/>
                <a:ext cx="2129" cy="218"/>
                <a:chOff x="833" y="15932"/>
                <a:chExt cx="2129" cy="218"/>
              </a:xfrm>
            </p:grpSpPr>
            <p:sp>
              <p:nvSpPr>
                <p:cNvPr id="385094" name="Rectangle 70"/>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95" name="Rectangle 71"/>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96" name="Rectangle 72"/>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97" name="Rectangle 73"/>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98" name="Rectangle 74"/>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99" name="Rectangle 75"/>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00" name="Rectangle 76"/>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01" name="Rectangle 77"/>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grpSp>
          <p:nvGrpSpPr>
            <p:cNvPr id="12" name="Group 78"/>
            <p:cNvGrpSpPr>
              <a:grpSpLocks/>
            </p:cNvGrpSpPr>
            <p:nvPr/>
          </p:nvGrpSpPr>
          <p:grpSpPr bwMode="auto">
            <a:xfrm>
              <a:off x="2675" y="1799"/>
              <a:ext cx="617" cy="575"/>
              <a:chOff x="1680" y="816"/>
              <a:chExt cx="2129" cy="1743"/>
            </a:xfrm>
          </p:grpSpPr>
          <p:grpSp>
            <p:nvGrpSpPr>
              <p:cNvPr id="13" name="Group 79"/>
              <p:cNvGrpSpPr>
                <a:grpSpLocks/>
              </p:cNvGrpSpPr>
              <p:nvPr/>
            </p:nvGrpSpPr>
            <p:grpSpPr bwMode="auto">
              <a:xfrm>
                <a:off x="1680" y="816"/>
                <a:ext cx="2129" cy="218"/>
                <a:chOff x="833" y="15932"/>
                <a:chExt cx="2129" cy="218"/>
              </a:xfrm>
            </p:grpSpPr>
            <p:sp>
              <p:nvSpPr>
                <p:cNvPr id="385104" name="Rectangle 80"/>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05" name="Rectangle 81"/>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06" name="Rectangle 82"/>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07" name="Rectangle 83"/>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08" name="Rectangle 84"/>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09" name="Rectangle 85"/>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10" name="Rectangle 86"/>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11" name="Rectangle 87"/>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4" name="Group 88"/>
              <p:cNvGrpSpPr>
                <a:grpSpLocks/>
              </p:cNvGrpSpPr>
              <p:nvPr/>
            </p:nvGrpSpPr>
            <p:grpSpPr bwMode="auto">
              <a:xfrm>
                <a:off x="1680" y="1034"/>
                <a:ext cx="2129" cy="218"/>
                <a:chOff x="833" y="15932"/>
                <a:chExt cx="2129" cy="218"/>
              </a:xfrm>
            </p:grpSpPr>
            <p:sp>
              <p:nvSpPr>
                <p:cNvPr id="385113" name="Rectangle 89"/>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14" name="Rectangle 90"/>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15" name="Rectangle 91"/>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16" name="Rectangle 92"/>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17" name="Rectangle 93"/>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18" name="Rectangle 94"/>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19" name="Rectangle 95"/>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20" name="Rectangle 96"/>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5" name="Group 97"/>
              <p:cNvGrpSpPr>
                <a:grpSpLocks/>
              </p:cNvGrpSpPr>
              <p:nvPr/>
            </p:nvGrpSpPr>
            <p:grpSpPr bwMode="auto">
              <a:xfrm>
                <a:off x="1680" y="1252"/>
                <a:ext cx="2129" cy="218"/>
                <a:chOff x="833" y="15932"/>
                <a:chExt cx="2129" cy="218"/>
              </a:xfrm>
            </p:grpSpPr>
            <p:sp>
              <p:nvSpPr>
                <p:cNvPr id="385122" name="Rectangle 98"/>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23" name="Rectangle 99"/>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24" name="Rectangle 100"/>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25" name="Rectangle 101"/>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26" name="Rectangle 102"/>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27" name="Rectangle 103"/>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28" name="Rectangle 104"/>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29" name="Rectangle 105"/>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6" name="Group 106"/>
              <p:cNvGrpSpPr>
                <a:grpSpLocks/>
              </p:cNvGrpSpPr>
              <p:nvPr/>
            </p:nvGrpSpPr>
            <p:grpSpPr bwMode="auto">
              <a:xfrm>
                <a:off x="1680" y="1470"/>
                <a:ext cx="2129" cy="218"/>
                <a:chOff x="833" y="15932"/>
                <a:chExt cx="2129" cy="218"/>
              </a:xfrm>
            </p:grpSpPr>
            <p:sp>
              <p:nvSpPr>
                <p:cNvPr id="385131" name="Rectangle 107"/>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32" name="Rectangle 108"/>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33" name="Rectangle 109"/>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34" name="Rectangle 110"/>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35" name="Rectangle 111"/>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36" name="Rectangle 112"/>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37" name="Rectangle 113"/>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38" name="Rectangle 114"/>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7" name="Group 115"/>
              <p:cNvGrpSpPr>
                <a:grpSpLocks/>
              </p:cNvGrpSpPr>
              <p:nvPr/>
            </p:nvGrpSpPr>
            <p:grpSpPr bwMode="auto">
              <a:xfrm>
                <a:off x="1680" y="1688"/>
                <a:ext cx="2129" cy="218"/>
                <a:chOff x="833" y="15932"/>
                <a:chExt cx="2129" cy="218"/>
              </a:xfrm>
            </p:grpSpPr>
            <p:sp>
              <p:nvSpPr>
                <p:cNvPr id="385140" name="Rectangle 116"/>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41" name="Rectangle 117"/>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42" name="Rectangle 118"/>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43" name="Rectangle 119"/>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44" name="Rectangle 120"/>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45" name="Rectangle 121"/>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46" name="Rectangle 122"/>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47" name="Rectangle 123"/>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8" name="Group 124"/>
              <p:cNvGrpSpPr>
                <a:grpSpLocks/>
              </p:cNvGrpSpPr>
              <p:nvPr/>
            </p:nvGrpSpPr>
            <p:grpSpPr bwMode="auto">
              <a:xfrm>
                <a:off x="1680" y="1905"/>
                <a:ext cx="2129" cy="218"/>
                <a:chOff x="833" y="15932"/>
                <a:chExt cx="2129" cy="218"/>
              </a:xfrm>
            </p:grpSpPr>
            <p:sp>
              <p:nvSpPr>
                <p:cNvPr id="385149" name="Rectangle 125"/>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50" name="Rectangle 126"/>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51" name="Rectangle 127"/>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52" name="Rectangle 128"/>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53" name="Rectangle 129"/>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54" name="Rectangle 130"/>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55" name="Rectangle 131"/>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56" name="Rectangle 132"/>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9" name="Group 133"/>
              <p:cNvGrpSpPr>
                <a:grpSpLocks/>
              </p:cNvGrpSpPr>
              <p:nvPr/>
            </p:nvGrpSpPr>
            <p:grpSpPr bwMode="auto">
              <a:xfrm>
                <a:off x="1680" y="2123"/>
                <a:ext cx="2129" cy="218"/>
                <a:chOff x="833" y="15932"/>
                <a:chExt cx="2129" cy="218"/>
              </a:xfrm>
            </p:grpSpPr>
            <p:sp>
              <p:nvSpPr>
                <p:cNvPr id="385158" name="Rectangle 134"/>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59" name="Rectangle 135"/>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60" name="Rectangle 136"/>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61" name="Rectangle 137"/>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62" name="Rectangle 138"/>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63" name="Rectangle 139"/>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64" name="Rectangle 140"/>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65" name="Rectangle 141"/>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0" name="Group 142"/>
              <p:cNvGrpSpPr>
                <a:grpSpLocks/>
              </p:cNvGrpSpPr>
              <p:nvPr/>
            </p:nvGrpSpPr>
            <p:grpSpPr bwMode="auto">
              <a:xfrm>
                <a:off x="1680" y="2341"/>
                <a:ext cx="2129" cy="218"/>
                <a:chOff x="833" y="15932"/>
                <a:chExt cx="2129" cy="218"/>
              </a:xfrm>
            </p:grpSpPr>
            <p:sp>
              <p:nvSpPr>
                <p:cNvPr id="385167" name="Rectangle 143"/>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68" name="Rectangle 144"/>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69" name="Rectangle 145"/>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70" name="Rectangle 146"/>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71" name="Rectangle 147"/>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72" name="Rectangle 148"/>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73" name="Rectangle 149"/>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74" name="Rectangle 150"/>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grpSp>
          <p:nvGrpSpPr>
            <p:cNvPr id="21" name="Group 151"/>
            <p:cNvGrpSpPr>
              <a:grpSpLocks/>
            </p:cNvGrpSpPr>
            <p:nvPr/>
          </p:nvGrpSpPr>
          <p:grpSpPr bwMode="auto">
            <a:xfrm>
              <a:off x="1883" y="1796"/>
              <a:ext cx="616" cy="575"/>
              <a:chOff x="1680" y="816"/>
              <a:chExt cx="2129" cy="1743"/>
            </a:xfrm>
          </p:grpSpPr>
          <p:grpSp>
            <p:nvGrpSpPr>
              <p:cNvPr id="22" name="Group 152"/>
              <p:cNvGrpSpPr>
                <a:grpSpLocks/>
              </p:cNvGrpSpPr>
              <p:nvPr/>
            </p:nvGrpSpPr>
            <p:grpSpPr bwMode="auto">
              <a:xfrm>
                <a:off x="1680" y="816"/>
                <a:ext cx="2129" cy="218"/>
                <a:chOff x="833" y="15932"/>
                <a:chExt cx="2129" cy="218"/>
              </a:xfrm>
            </p:grpSpPr>
            <p:sp>
              <p:nvSpPr>
                <p:cNvPr id="385177" name="Rectangle 153"/>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78" name="Rectangle 154"/>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79" name="Rectangle 155"/>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80" name="Rectangle 156"/>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81" name="Rectangle 157"/>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82" name="Rectangle 158"/>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83" name="Rectangle 159"/>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84" name="Rectangle 160"/>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3" name="Group 161"/>
              <p:cNvGrpSpPr>
                <a:grpSpLocks/>
              </p:cNvGrpSpPr>
              <p:nvPr/>
            </p:nvGrpSpPr>
            <p:grpSpPr bwMode="auto">
              <a:xfrm>
                <a:off x="1680" y="1034"/>
                <a:ext cx="2129" cy="218"/>
                <a:chOff x="833" y="15932"/>
                <a:chExt cx="2129" cy="218"/>
              </a:xfrm>
            </p:grpSpPr>
            <p:sp>
              <p:nvSpPr>
                <p:cNvPr id="385186" name="Rectangle 162"/>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87" name="Rectangle 163"/>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88" name="Rectangle 164"/>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89" name="Rectangle 165"/>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90" name="Rectangle 166"/>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91" name="Rectangle 167"/>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92" name="Rectangle 168"/>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93" name="Rectangle 169"/>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4" name="Group 170"/>
              <p:cNvGrpSpPr>
                <a:grpSpLocks/>
              </p:cNvGrpSpPr>
              <p:nvPr/>
            </p:nvGrpSpPr>
            <p:grpSpPr bwMode="auto">
              <a:xfrm>
                <a:off x="1680" y="1252"/>
                <a:ext cx="2129" cy="218"/>
                <a:chOff x="833" y="15932"/>
                <a:chExt cx="2129" cy="218"/>
              </a:xfrm>
            </p:grpSpPr>
            <p:sp>
              <p:nvSpPr>
                <p:cNvPr id="385195" name="Rectangle 171"/>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96" name="Rectangle 172"/>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97" name="Rectangle 173"/>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98" name="Rectangle 174"/>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99" name="Rectangle 175"/>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00" name="Rectangle 176"/>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01" name="Rectangle 177"/>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02" name="Rectangle 178"/>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5" name="Group 179"/>
              <p:cNvGrpSpPr>
                <a:grpSpLocks/>
              </p:cNvGrpSpPr>
              <p:nvPr/>
            </p:nvGrpSpPr>
            <p:grpSpPr bwMode="auto">
              <a:xfrm>
                <a:off x="1680" y="1470"/>
                <a:ext cx="2129" cy="218"/>
                <a:chOff x="833" y="15932"/>
                <a:chExt cx="2129" cy="218"/>
              </a:xfrm>
            </p:grpSpPr>
            <p:sp>
              <p:nvSpPr>
                <p:cNvPr id="385204" name="Rectangle 180"/>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05" name="Rectangle 181"/>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06" name="Rectangle 182"/>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07" name="Rectangle 183"/>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08" name="Rectangle 184"/>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09" name="Rectangle 185"/>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10" name="Rectangle 186"/>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11" name="Rectangle 187"/>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6" name="Group 188"/>
              <p:cNvGrpSpPr>
                <a:grpSpLocks/>
              </p:cNvGrpSpPr>
              <p:nvPr/>
            </p:nvGrpSpPr>
            <p:grpSpPr bwMode="auto">
              <a:xfrm>
                <a:off x="1680" y="1688"/>
                <a:ext cx="2129" cy="218"/>
                <a:chOff x="833" y="15932"/>
                <a:chExt cx="2129" cy="218"/>
              </a:xfrm>
            </p:grpSpPr>
            <p:sp>
              <p:nvSpPr>
                <p:cNvPr id="385213" name="Rectangle 189"/>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14" name="Rectangle 190"/>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15" name="Rectangle 191"/>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16" name="Rectangle 192"/>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17" name="Rectangle 193"/>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18" name="Rectangle 194"/>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19" name="Rectangle 195"/>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20" name="Rectangle 196"/>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7" name="Group 197"/>
              <p:cNvGrpSpPr>
                <a:grpSpLocks/>
              </p:cNvGrpSpPr>
              <p:nvPr/>
            </p:nvGrpSpPr>
            <p:grpSpPr bwMode="auto">
              <a:xfrm>
                <a:off x="1680" y="1905"/>
                <a:ext cx="2129" cy="218"/>
                <a:chOff x="833" y="15932"/>
                <a:chExt cx="2129" cy="218"/>
              </a:xfrm>
            </p:grpSpPr>
            <p:sp>
              <p:nvSpPr>
                <p:cNvPr id="385222" name="Rectangle 198"/>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23" name="Rectangle 199"/>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24" name="Rectangle 200"/>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25" name="Rectangle 201"/>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26" name="Rectangle 202"/>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27" name="Rectangle 203"/>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28" name="Rectangle 204"/>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29" name="Rectangle 205"/>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8" name="Group 206"/>
              <p:cNvGrpSpPr>
                <a:grpSpLocks/>
              </p:cNvGrpSpPr>
              <p:nvPr/>
            </p:nvGrpSpPr>
            <p:grpSpPr bwMode="auto">
              <a:xfrm>
                <a:off x="1680" y="2123"/>
                <a:ext cx="2129" cy="218"/>
                <a:chOff x="833" y="15932"/>
                <a:chExt cx="2129" cy="218"/>
              </a:xfrm>
            </p:grpSpPr>
            <p:sp>
              <p:nvSpPr>
                <p:cNvPr id="385231" name="Rectangle 207"/>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32" name="Rectangle 208"/>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33" name="Rectangle 209"/>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34" name="Rectangle 210"/>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35" name="Rectangle 211"/>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36" name="Rectangle 212"/>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37" name="Rectangle 213"/>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38" name="Rectangle 214"/>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9" name="Group 215"/>
              <p:cNvGrpSpPr>
                <a:grpSpLocks/>
              </p:cNvGrpSpPr>
              <p:nvPr/>
            </p:nvGrpSpPr>
            <p:grpSpPr bwMode="auto">
              <a:xfrm>
                <a:off x="1680" y="2341"/>
                <a:ext cx="2129" cy="218"/>
                <a:chOff x="833" y="15932"/>
                <a:chExt cx="2129" cy="218"/>
              </a:xfrm>
            </p:grpSpPr>
            <p:sp>
              <p:nvSpPr>
                <p:cNvPr id="385240" name="Rectangle 216"/>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41" name="Rectangle 217"/>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42" name="Rectangle 218"/>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43" name="Rectangle 219"/>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44" name="Rectangle 220"/>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45" name="Rectangle 221"/>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46" name="Rectangle 222"/>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47" name="Rectangle 223"/>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sp>
          <p:nvSpPr>
            <p:cNvPr id="385248" name="Rectangle 224"/>
            <p:cNvSpPr>
              <a:spLocks noChangeArrowheads="1"/>
            </p:cNvSpPr>
            <p:nvPr/>
          </p:nvSpPr>
          <p:spPr bwMode="auto">
            <a:xfrm>
              <a:off x="2675" y="1871"/>
              <a:ext cx="617" cy="72"/>
            </a:xfrm>
            <a:prstGeom prst="rect">
              <a:avLst/>
            </a:prstGeom>
            <a:solidFill>
              <a:srgbClr val="FFFF00">
                <a:alpha val="25000"/>
              </a:srgbClr>
            </a:solidFill>
            <a:ln w="31750">
              <a:solidFill>
                <a:srgbClr val="FFFF00"/>
              </a:solidFill>
              <a:miter lim="800000"/>
              <a:headEnd/>
              <a:tailEnd/>
            </a:ln>
            <a:effectLst/>
          </p:spPr>
          <p:txBody>
            <a:bodyPr wrap="none" anchor="ctr">
              <a:prstTxWarp prst="textNoShape">
                <a:avLst/>
              </a:prstTxWarp>
            </a:bodyPr>
            <a:lstStyle/>
            <a:p>
              <a:endParaRPr lang="en-US"/>
            </a:p>
          </p:txBody>
        </p:sp>
        <p:sp>
          <p:nvSpPr>
            <p:cNvPr id="385249" name="Rectangle 225"/>
            <p:cNvSpPr>
              <a:spLocks noChangeArrowheads="1"/>
            </p:cNvSpPr>
            <p:nvPr/>
          </p:nvSpPr>
          <p:spPr bwMode="auto">
            <a:xfrm>
              <a:off x="3540" y="1799"/>
              <a:ext cx="77" cy="575"/>
            </a:xfrm>
            <a:prstGeom prst="rect">
              <a:avLst/>
            </a:prstGeom>
            <a:solidFill>
              <a:srgbClr val="FFFF00">
                <a:alpha val="25000"/>
              </a:srgbClr>
            </a:solidFill>
            <a:ln w="31750">
              <a:solidFill>
                <a:srgbClr val="FFFF00"/>
              </a:solidFill>
              <a:miter lim="800000"/>
              <a:headEnd/>
              <a:tailEnd/>
            </a:ln>
            <a:effectLst/>
          </p:spPr>
          <p:txBody>
            <a:bodyPr wrap="none" anchor="ctr">
              <a:prstTxWarp prst="textNoShape">
                <a:avLst/>
              </a:prstTxWarp>
            </a:bodyPr>
            <a:lstStyle/>
            <a:p>
              <a:endParaRPr lang="en-US"/>
            </a:p>
          </p:txBody>
        </p:sp>
        <p:sp>
          <p:nvSpPr>
            <p:cNvPr id="385250" name="Rectangle 226"/>
            <p:cNvSpPr>
              <a:spLocks noChangeArrowheads="1"/>
            </p:cNvSpPr>
            <p:nvPr/>
          </p:nvSpPr>
          <p:spPr bwMode="auto">
            <a:xfrm>
              <a:off x="1960" y="1871"/>
              <a:ext cx="77" cy="68"/>
            </a:xfrm>
            <a:prstGeom prst="rect">
              <a:avLst/>
            </a:prstGeom>
            <a:solidFill>
              <a:srgbClr val="FFFF00">
                <a:alpha val="25000"/>
              </a:srgbClr>
            </a:solidFill>
            <a:ln w="31750">
              <a:solidFill>
                <a:srgbClr val="FFFF00"/>
              </a:solidFill>
              <a:miter lim="800000"/>
              <a:headEnd/>
              <a:tailEnd/>
            </a:ln>
            <a:effectLst/>
          </p:spPr>
          <p:txBody>
            <a:bodyPr wrap="none" anchor="ctr">
              <a:prstTxWarp prst="textNoShape">
                <a:avLst/>
              </a:prstTxWarp>
            </a:bodyPr>
            <a:lstStyle/>
            <a:p>
              <a:endParaRPr lang="en-US"/>
            </a:p>
          </p:txBody>
        </p:sp>
        <p:sp>
          <p:nvSpPr>
            <p:cNvPr id="385251" name="Text Box 227"/>
            <p:cNvSpPr txBox="1">
              <a:spLocks noChangeArrowheads="1"/>
            </p:cNvSpPr>
            <p:nvPr/>
          </p:nvSpPr>
          <p:spPr bwMode="auto">
            <a:xfrm>
              <a:off x="2487" y="1982"/>
              <a:ext cx="101" cy="109"/>
            </a:xfrm>
            <a:prstGeom prst="rect">
              <a:avLst/>
            </a:prstGeom>
            <a:noFill/>
            <a:ln w="9525">
              <a:noFill/>
              <a:miter lim="800000"/>
              <a:headEnd/>
              <a:tailEnd/>
            </a:ln>
            <a:effectLst/>
          </p:spPr>
          <p:txBody>
            <a:bodyPr wrap="none">
              <a:prstTxWarp prst="textNoShape">
                <a:avLst/>
              </a:prstTxWarp>
              <a:spAutoFit/>
            </a:bodyPr>
            <a:lstStyle/>
            <a:p>
              <a:pPr algn="l"/>
              <a:r>
                <a:rPr lang="en-US" sz="1800" b="1">
                  <a:latin typeface="Arial" charset="0"/>
                  <a:ea typeface="Arial" charset="0"/>
                  <a:cs typeface="Arial" charset="0"/>
                </a:rPr>
                <a:t>=</a:t>
              </a:r>
            </a:p>
          </p:txBody>
        </p:sp>
        <p:sp>
          <p:nvSpPr>
            <p:cNvPr id="385252" name="Text Box 228"/>
            <p:cNvSpPr txBox="1">
              <a:spLocks noChangeArrowheads="1"/>
            </p:cNvSpPr>
            <p:nvPr/>
          </p:nvSpPr>
          <p:spPr bwMode="auto">
            <a:xfrm>
              <a:off x="3280" y="1968"/>
              <a:ext cx="100" cy="146"/>
            </a:xfrm>
            <a:prstGeom prst="rect">
              <a:avLst/>
            </a:prstGeom>
            <a:noFill/>
            <a:ln w="9525">
              <a:noFill/>
              <a:miter lim="800000"/>
              <a:headEnd/>
              <a:tailEnd/>
            </a:ln>
            <a:effectLst/>
          </p:spPr>
          <p:txBody>
            <a:bodyPr wrap="none">
              <a:prstTxWarp prst="textNoShape">
                <a:avLst/>
              </a:prstTxWarp>
              <a:spAutoFit/>
            </a:bodyPr>
            <a:lstStyle/>
            <a:p>
              <a:pPr algn="l"/>
              <a:r>
                <a:rPr lang="en-US" sz="2600" b="1">
                  <a:latin typeface="Arial" charset="0"/>
                  <a:ea typeface="Arial" charset="0"/>
                  <a:cs typeface="Arial" charset="0"/>
                </a:rPr>
                <a:t>*</a:t>
              </a:r>
            </a:p>
          </p:txBody>
        </p:sp>
      </p:grpSp>
      <p:sp>
        <p:nvSpPr>
          <p:cNvPr id="385253" name="Rectangle 229"/>
          <p:cNvSpPr>
            <a:spLocks noChangeArrowheads="1"/>
          </p:cNvSpPr>
          <p:nvPr/>
        </p:nvSpPr>
        <p:spPr bwMode="auto">
          <a:xfrm>
            <a:off x="4284663" y="1589992"/>
            <a:ext cx="792162" cy="647700"/>
          </a:xfrm>
          <a:prstGeom prst="rect">
            <a:avLst/>
          </a:prstGeom>
          <a:noFill/>
          <a:ln w="9525">
            <a:noFill/>
            <a:miter lim="800000"/>
            <a:headEnd/>
            <a:tailEnd/>
          </a:ln>
          <a:effectLst/>
        </p:spPr>
        <p:txBody>
          <a:bodyPr>
            <a:prstTxWarp prst="textNoShape">
              <a:avLst/>
            </a:prstTxWarp>
          </a:bodyPr>
          <a:lstStyle/>
          <a:p>
            <a:pPr marL="342900" indent="-342900" algn="l">
              <a:spcBef>
                <a:spcPct val="20000"/>
              </a:spcBef>
            </a:pPr>
            <a:r>
              <a:rPr lang="en-US" sz="3600" b="1" dirty="0" smtClean="0">
                <a:solidFill>
                  <a:srgbClr val="000099"/>
                </a:solidFill>
                <a:effectLst>
                  <a:outerShdw blurRad="38100" dist="38100" dir="2700000" algn="tl">
                    <a:srgbClr val="DDDDDD"/>
                  </a:outerShdw>
                </a:effectLst>
              </a:rPr>
              <a:t>a</a:t>
            </a:r>
            <a:endParaRPr lang="en-US" sz="3600" b="1" dirty="0">
              <a:solidFill>
                <a:srgbClr val="000099"/>
              </a:solidFill>
              <a:effectLst>
                <a:outerShdw blurRad="38100" dist="38100" dir="2700000" algn="tl">
                  <a:srgbClr val="DDDDDD"/>
                </a:outerShdw>
              </a:effectLst>
            </a:endParaRPr>
          </a:p>
        </p:txBody>
      </p:sp>
      <p:sp>
        <p:nvSpPr>
          <p:cNvPr id="385254" name="Rectangle 230"/>
          <p:cNvSpPr>
            <a:spLocks noChangeArrowheads="1"/>
          </p:cNvSpPr>
          <p:nvPr/>
        </p:nvSpPr>
        <p:spPr bwMode="auto">
          <a:xfrm>
            <a:off x="6732588" y="1589992"/>
            <a:ext cx="792162" cy="647700"/>
          </a:xfrm>
          <a:prstGeom prst="rect">
            <a:avLst/>
          </a:prstGeom>
          <a:noFill/>
          <a:ln w="9525">
            <a:noFill/>
            <a:miter lim="800000"/>
            <a:headEnd/>
            <a:tailEnd/>
          </a:ln>
          <a:effectLst/>
        </p:spPr>
        <p:txBody>
          <a:bodyPr>
            <a:prstTxWarp prst="textNoShape">
              <a:avLst/>
            </a:prstTxWarp>
          </a:bodyPr>
          <a:lstStyle/>
          <a:p>
            <a:pPr marL="342900" indent="-342900" algn="l">
              <a:spcBef>
                <a:spcPct val="20000"/>
              </a:spcBef>
            </a:pPr>
            <a:r>
              <a:rPr lang="en-US" sz="3600" b="1" dirty="0" err="1" smtClean="0">
                <a:solidFill>
                  <a:srgbClr val="000099"/>
                </a:solidFill>
                <a:effectLst>
                  <a:outerShdw blurRad="38100" dist="38100" dir="2700000" algn="tl">
                    <a:srgbClr val="DDDDDD"/>
                  </a:outerShdw>
                </a:effectLst>
              </a:rPr>
              <a:t>b</a:t>
            </a:r>
            <a:endParaRPr lang="en-US" sz="3600" b="1" dirty="0">
              <a:solidFill>
                <a:srgbClr val="000099"/>
              </a:solidFill>
              <a:effectLst>
                <a:outerShdw blurRad="38100" dist="38100" dir="2700000" algn="tl">
                  <a:srgbClr val="DDDDDD"/>
                </a:outerShdw>
              </a:effectLst>
            </a:endParaRPr>
          </a:p>
        </p:txBody>
      </p:sp>
      <p:sp>
        <p:nvSpPr>
          <p:cNvPr id="385256" name="Line 232"/>
          <p:cNvSpPr>
            <a:spLocks noChangeShapeType="1"/>
          </p:cNvSpPr>
          <p:nvPr/>
        </p:nvSpPr>
        <p:spPr bwMode="auto">
          <a:xfrm flipH="1" flipV="1">
            <a:off x="6443663" y="4182379"/>
            <a:ext cx="0" cy="935038"/>
          </a:xfrm>
          <a:prstGeom prst="line">
            <a:avLst/>
          </a:prstGeom>
          <a:noFill/>
          <a:ln w="38100">
            <a:solidFill>
              <a:srgbClr val="000080"/>
            </a:solidFill>
            <a:round/>
            <a:headEnd/>
            <a:tailEnd type="triangle" w="med" len="med"/>
          </a:ln>
          <a:effectLst/>
        </p:spPr>
        <p:txBody>
          <a:bodyPr>
            <a:prstTxWarp prst="textNoShape">
              <a:avLst/>
            </a:prstTxWarp>
          </a:bodyPr>
          <a:lstStyle/>
          <a:p>
            <a:endParaRPr lang="en-US"/>
          </a:p>
        </p:txBody>
      </p:sp>
      <p:sp>
        <p:nvSpPr>
          <p:cNvPr id="385259" name="Line 235"/>
          <p:cNvSpPr>
            <a:spLocks noChangeShapeType="1"/>
          </p:cNvSpPr>
          <p:nvPr/>
        </p:nvSpPr>
        <p:spPr bwMode="auto">
          <a:xfrm flipH="1" flipV="1">
            <a:off x="4572000" y="2958417"/>
            <a:ext cx="0" cy="2087562"/>
          </a:xfrm>
          <a:prstGeom prst="line">
            <a:avLst/>
          </a:prstGeom>
          <a:noFill/>
          <a:ln w="38100">
            <a:solidFill>
              <a:srgbClr val="000080"/>
            </a:solidFill>
            <a:round/>
            <a:headEnd/>
            <a:tailEnd type="triangle" w="med" len="med"/>
          </a:ln>
          <a:effectLst/>
        </p:spPr>
        <p:txBody>
          <a:bodyPr>
            <a:prstTxWarp prst="textNoShape">
              <a:avLst/>
            </a:prstTxWarp>
          </a:bodyPr>
          <a:lstStyle/>
          <a:p>
            <a:endParaRPr lang="en-US"/>
          </a:p>
        </p:txBody>
      </p:sp>
      <p:sp>
        <p:nvSpPr>
          <p:cNvPr id="385264" name="Line 240"/>
          <p:cNvSpPr>
            <a:spLocks noChangeShapeType="1"/>
          </p:cNvSpPr>
          <p:nvPr/>
        </p:nvSpPr>
        <p:spPr bwMode="auto">
          <a:xfrm>
            <a:off x="827088" y="2958417"/>
            <a:ext cx="720725" cy="17462"/>
          </a:xfrm>
          <a:prstGeom prst="line">
            <a:avLst/>
          </a:prstGeom>
          <a:noFill/>
          <a:ln w="38100">
            <a:solidFill>
              <a:srgbClr val="000080"/>
            </a:solidFill>
            <a:round/>
            <a:headEnd/>
            <a:tailEnd type="triangle" w="med" len="med"/>
          </a:ln>
          <a:effectLst/>
        </p:spPr>
        <p:txBody>
          <a:bodyPr>
            <a:prstTxWarp prst="textNoShape">
              <a:avLst/>
            </a:prstTxWarp>
          </a:bodyPr>
          <a:lstStyle/>
          <a:p>
            <a:endParaRPr lang="en-US"/>
          </a:p>
        </p:txBody>
      </p:sp>
      <p:pic>
        <p:nvPicPr>
          <p:cNvPr id="385267" name="Picture 243"/>
          <p:cNvPicPr>
            <a:picLocks noChangeAspect="1" noChangeArrowheads="1"/>
          </p:cNvPicPr>
          <p:nvPr/>
        </p:nvPicPr>
        <p:blipFill>
          <a:blip r:embed="rId3" cstate="print"/>
          <a:srcRect/>
          <a:stretch>
            <a:fillRect/>
          </a:stretch>
        </p:blipFill>
        <p:spPr bwMode="auto">
          <a:xfrm>
            <a:off x="250825" y="4830079"/>
            <a:ext cx="2520950" cy="1006475"/>
          </a:xfrm>
          <a:prstGeom prst="rect">
            <a:avLst/>
          </a:prstGeom>
          <a:noFill/>
        </p:spPr>
      </p:pic>
      <p:sp>
        <p:nvSpPr>
          <p:cNvPr id="385269" name="Text Box 245"/>
          <p:cNvSpPr txBox="1">
            <a:spLocks noChangeArrowheads="1"/>
          </p:cNvSpPr>
          <p:nvPr/>
        </p:nvSpPr>
        <p:spPr bwMode="auto">
          <a:xfrm>
            <a:off x="4148138" y="4807854"/>
            <a:ext cx="769937" cy="823913"/>
          </a:xfrm>
          <a:prstGeom prst="rect">
            <a:avLst/>
          </a:prstGeom>
          <a:noFill/>
          <a:ln w="9525">
            <a:noFill/>
            <a:miter lim="800000"/>
            <a:headEnd/>
            <a:tailEnd/>
          </a:ln>
          <a:effectLst/>
        </p:spPr>
        <p:txBody>
          <a:bodyPr wrap="none">
            <a:prstTxWarp prst="textNoShape">
              <a:avLst/>
            </a:prstTxWarp>
            <a:spAutoFit/>
          </a:bodyPr>
          <a:lstStyle/>
          <a:p>
            <a:r>
              <a:rPr lang="en-US" sz="4800">
                <a:solidFill>
                  <a:srgbClr val="0000CC"/>
                </a:solidFill>
              </a:rPr>
              <a:t>a</a:t>
            </a:r>
            <a:r>
              <a:rPr lang="en-US" sz="4800" baseline="-25000">
                <a:solidFill>
                  <a:srgbClr val="0000CC"/>
                </a:solidFill>
              </a:rPr>
              <a:t>i*</a:t>
            </a:r>
          </a:p>
        </p:txBody>
      </p:sp>
      <p:sp>
        <p:nvSpPr>
          <p:cNvPr id="385271" name="Text Box 247"/>
          <p:cNvSpPr txBox="1">
            <a:spLocks noChangeArrowheads="1"/>
          </p:cNvSpPr>
          <p:nvPr/>
        </p:nvSpPr>
        <p:spPr bwMode="auto">
          <a:xfrm>
            <a:off x="5980113" y="4807854"/>
            <a:ext cx="804862" cy="823913"/>
          </a:xfrm>
          <a:prstGeom prst="rect">
            <a:avLst/>
          </a:prstGeom>
          <a:noFill/>
          <a:ln w="9525">
            <a:noFill/>
            <a:miter lim="800000"/>
            <a:headEnd/>
            <a:tailEnd/>
          </a:ln>
          <a:effectLst/>
        </p:spPr>
        <p:txBody>
          <a:bodyPr wrap="none">
            <a:prstTxWarp prst="textNoShape">
              <a:avLst/>
            </a:prstTxWarp>
            <a:spAutoFit/>
          </a:bodyPr>
          <a:lstStyle/>
          <a:p>
            <a:r>
              <a:rPr lang="en-US" sz="4800">
                <a:solidFill>
                  <a:srgbClr val="0000CC"/>
                </a:solidFill>
              </a:rPr>
              <a:t>b</a:t>
            </a:r>
            <a:r>
              <a:rPr lang="en-US" sz="4800" baseline="-25000">
                <a:solidFill>
                  <a:srgbClr val="0000CC"/>
                </a:solidFill>
              </a:rPr>
              <a:t>*j</a:t>
            </a:r>
          </a:p>
        </p:txBody>
      </p:sp>
      <p:sp>
        <p:nvSpPr>
          <p:cNvPr id="385272" name="Text Box 248"/>
          <p:cNvSpPr txBox="1">
            <a:spLocks noChangeArrowheads="1"/>
          </p:cNvSpPr>
          <p:nvPr/>
        </p:nvSpPr>
        <p:spPr bwMode="auto">
          <a:xfrm>
            <a:off x="225425" y="2521854"/>
            <a:ext cx="637314" cy="830997"/>
          </a:xfrm>
          <a:prstGeom prst="rect">
            <a:avLst/>
          </a:prstGeom>
          <a:noFill/>
          <a:ln w="9525">
            <a:noFill/>
            <a:miter lim="800000"/>
            <a:headEnd/>
            <a:tailEnd/>
          </a:ln>
          <a:effectLst/>
        </p:spPr>
        <p:txBody>
          <a:bodyPr wrap="none">
            <a:prstTxWarp prst="textNoShape">
              <a:avLst/>
            </a:prstTxWarp>
            <a:spAutoFit/>
          </a:bodyPr>
          <a:lstStyle/>
          <a:p>
            <a:r>
              <a:rPr lang="en-US" sz="4800" dirty="0" err="1" smtClean="0">
                <a:solidFill>
                  <a:srgbClr val="0000CC"/>
                </a:solidFill>
              </a:rPr>
              <a:t>c</a:t>
            </a:r>
            <a:r>
              <a:rPr lang="en-US" sz="4800" baseline="-25000" dirty="0" err="1" smtClean="0">
                <a:solidFill>
                  <a:srgbClr val="0000CC"/>
                </a:solidFill>
              </a:rPr>
              <a:t>ij</a:t>
            </a:r>
            <a:endParaRPr lang="en-US" sz="4800" baseline="-25000" dirty="0">
              <a:solidFill>
                <a:srgbClr val="0000CC"/>
              </a:solidFill>
            </a:endParaRPr>
          </a:p>
        </p:txBody>
      </p:sp>
      <p:sp>
        <p:nvSpPr>
          <p:cNvPr id="239" name="TextBox 238"/>
          <p:cNvSpPr txBox="1"/>
          <p:nvPr/>
        </p:nvSpPr>
        <p:spPr>
          <a:xfrm>
            <a:off x="578056" y="5915292"/>
            <a:ext cx="8337589" cy="461665"/>
          </a:xfrm>
          <a:prstGeom prst="rect">
            <a:avLst/>
          </a:prstGeom>
          <a:noFill/>
        </p:spPr>
        <p:txBody>
          <a:bodyPr wrap="none" rtlCol="0">
            <a:spAutoFit/>
          </a:bodyPr>
          <a:lstStyle/>
          <a:p>
            <a:r>
              <a:rPr lang="en-US" sz="2400" dirty="0" smtClean="0">
                <a:hlinkClick r:id="rId4"/>
              </a:rPr>
              <a:t>Simple Matrix Multiply - www.youtube.com/watch?v=yl0LTcDIhxc</a:t>
            </a:r>
            <a:endParaRPr lang="en-US" sz="2400" dirty="0"/>
          </a:p>
        </p:txBody>
      </p:sp>
      <p:sp>
        <p:nvSpPr>
          <p:cNvPr id="240" name="TextBox 239"/>
          <p:cNvSpPr txBox="1"/>
          <p:nvPr/>
        </p:nvSpPr>
        <p:spPr>
          <a:xfrm>
            <a:off x="1306286" y="6396335"/>
            <a:ext cx="6532708" cy="461665"/>
          </a:xfrm>
          <a:prstGeom prst="rect">
            <a:avLst/>
          </a:prstGeom>
          <a:solidFill>
            <a:srgbClr val="FFFFFF"/>
          </a:solidFill>
        </p:spPr>
        <p:txBody>
          <a:bodyPr wrap="none" rtlCol="0">
            <a:spAutoFit/>
          </a:bodyPr>
          <a:lstStyle/>
          <a:p>
            <a:r>
              <a:rPr lang="en-US" sz="2400" dirty="0" smtClean="0"/>
              <a:t>100 </a:t>
            </a:r>
            <a:r>
              <a:rPr lang="en-US" sz="2400" dirty="0" err="1" smtClean="0"/>
              <a:t>x</a:t>
            </a:r>
            <a:r>
              <a:rPr lang="en-US" sz="2400" dirty="0" smtClean="0"/>
              <a:t> 100 Matrix, Cache 1000 blocks, 1 word/block</a:t>
            </a:r>
            <a:endParaRPr lang="en-US" sz="24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41" name="Rectangle 9"/>
          <p:cNvSpPr>
            <a:spLocks noChangeArrowheads="1"/>
          </p:cNvSpPr>
          <p:nvPr/>
        </p:nvSpPr>
        <p:spPr bwMode="auto">
          <a:xfrm>
            <a:off x="684213" y="2708275"/>
            <a:ext cx="7056437" cy="1944688"/>
          </a:xfrm>
          <a:prstGeom prst="rect">
            <a:avLst/>
          </a:prstGeom>
          <a:solidFill>
            <a:srgbClr val="DDDDDD">
              <a:alpha val="70000"/>
            </a:srgbClr>
          </a:solidFill>
          <a:ln w="9525">
            <a:noFill/>
            <a:miter lim="800000"/>
            <a:headEnd/>
            <a:tailEnd/>
          </a:ln>
          <a:effectLst/>
        </p:spPr>
        <p:txBody>
          <a:bodyPr wrap="none" anchor="ctr">
            <a:prstTxWarp prst="textNoShape">
              <a:avLst/>
            </a:prstTxWarp>
          </a:bodyPr>
          <a:lstStyle/>
          <a:p>
            <a:endParaRPr lang="en-US"/>
          </a:p>
        </p:txBody>
      </p:sp>
      <p:sp>
        <p:nvSpPr>
          <p:cNvPr id="376834" name="Rectangle 2"/>
          <p:cNvSpPr>
            <a:spLocks noGrp="1" noChangeArrowheads="1"/>
          </p:cNvSpPr>
          <p:nvPr>
            <p:ph type="title"/>
          </p:nvPr>
        </p:nvSpPr>
        <p:spPr/>
        <p:txBody>
          <a:bodyPr>
            <a:normAutofit/>
          </a:bodyPr>
          <a:lstStyle/>
          <a:p>
            <a:pPr algn="l"/>
            <a:r>
              <a:rPr lang="en-US" sz="3200" dirty="0"/>
              <a:t>The simplest algorithm</a:t>
            </a:r>
          </a:p>
        </p:txBody>
      </p:sp>
      <p:sp>
        <p:nvSpPr>
          <p:cNvPr id="376835" name="Rectangle 3"/>
          <p:cNvSpPr>
            <a:spLocks noGrp="1" noChangeArrowheads="1"/>
          </p:cNvSpPr>
          <p:nvPr>
            <p:ph type="body" idx="1"/>
          </p:nvPr>
        </p:nvSpPr>
        <p:spPr>
          <a:xfrm>
            <a:off x="395288" y="2852738"/>
            <a:ext cx="8748712" cy="1871662"/>
          </a:xfrm>
        </p:spPr>
        <p:txBody>
          <a:bodyPr>
            <a:normAutofit fontScale="92500" lnSpcReduction="20000"/>
          </a:bodyPr>
          <a:lstStyle/>
          <a:p>
            <a:pPr>
              <a:lnSpc>
                <a:spcPct val="90000"/>
              </a:lnSpc>
              <a:buFontTx/>
              <a:buNone/>
            </a:pPr>
            <a:r>
              <a:rPr lang="en-US" sz="2400" b="1" dirty="0">
                <a:latin typeface="Courier New" charset="0"/>
              </a:rPr>
              <a:t>	for (</a:t>
            </a:r>
            <a:r>
              <a:rPr lang="en-US" sz="2400" b="1" dirty="0" err="1">
                <a:latin typeface="Courier New" charset="0"/>
              </a:rPr>
              <a:t>i</a:t>
            </a:r>
            <a:r>
              <a:rPr lang="en-US" sz="2400" b="1" dirty="0">
                <a:latin typeface="Courier New" charset="0"/>
              </a:rPr>
              <a:t>=0;i&lt;</a:t>
            </a:r>
            <a:r>
              <a:rPr lang="en-US" sz="2400" b="1" dirty="0" err="1">
                <a:latin typeface="Courier New" charset="0"/>
              </a:rPr>
              <a:t>N;i</a:t>
            </a:r>
            <a:r>
              <a:rPr lang="en-US" sz="2400" b="1" dirty="0">
                <a:latin typeface="Courier New" charset="0"/>
              </a:rPr>
              <a:t>++)</a:t>
            </a:r>
          </a:p>
          <a:p>
            <a:pPr>
              <a:lnSpc>
                <a:spcPct val="90000"/>
              </a:lnSpc>
              <a:buFontTx/>
              <a:buNone/>
            </a:pPr>
            <a:r>
              <a:rPr lang="en-US" sz="2400" b="1" dirty="0">
                <a:latin typeface="Courier New" charset="0"/>
              </a:rPr>
              <a:t>  	for (</a:t>
            </a:r>
            <a:r>
              <a:rPr lang="en-US" sz="2400" b="1" dirty="0" err="1">
                <a:latin typeface="Courier New" charset="0"/>
              </a:rPr>
              <a:t>j</a:t>
            </a:r>
            <a:r>
              <a:rPr lang="en-US" sz="2400" b="1" dirty="0">
                <a:latin typeface="Courier New" charset="0"/>
              </a:rPr>
              <a:t>=0;j&lt;</a:t>
            </a:r>
            <a:r>
              <a:rPr lang="en-US" sz="2400" b="1" dirty="0" err="1">
                <a:latin typeface="Courier New" charset="0"/>
              </a:rPr>
              <a:t>N;j</a:t>
            </a:r>
            <a:r>
              <a:rPr lang="en-US" sz="2400" b="1" dirty="0">
                <a:latin typeface="Courier New" charset="0"/>
              </a:rPr>
              <a:t>++)</a:t>
            </a:r>
          </a:p>
          <a:p>
            <a:pPr>
              <a:lnSpc>
                <a:spcPct val="90000"/>
              </a:lnSpc>
              <a:buFontTx/>
              <a:buNone/>
            </a:pPr>
            <a:r>
              <a:rPr lang="en-US" sz="2400" b="1" dirty="0">
                <a:latin typeface="Courier New" charset="0"/>
              </a:rPr>
              <a:t>		  for (</a:t>
            </a:r>
            <a:r>
              <a:rPr lang="en-US" sz="2400" b="1" dirty="0" err="1">
                <a:latin typeface="Courier New" charset="0"/>
              </a:rPr>
              <a:t>k</a:t>
            </a:r>
            <a:r>
              <a:rPr lang="en-US" sz="2400" b="1" dirty="0">
                <a:latin typeface="Courier New" charset="0"/>
              </a:rPr>
              <a:t>=0;k&lt;</a:t>
            </a:r>
            <a:r>
              <a:rPr lang="en-US" sz="2400" b="1" dirty="0" err="1">
                <a:latin typeface="Courier New" charset="0"/>
              </a:rPr>
              <a:t>N;k</a:t>
            </a:r>
            <a:r>
              <a:rPr lang="en-US" sz="2400" b="1" dirty="0">
                <a:latin typeface="Courier New" charset="0"/>
              </a:rPr>
              <a:t>++) 						   </a:t>
            </a:r>
            <a:r>
              <a:rPr lang="en-US" sz="2400" b="1" dirty="0" smtClean="0">
                <a:latin typeface="Courier New" charset="0"/>
              </a:rPr>
              <a:t> </a:t>
            </a:r>
            <a:br>
              <a:rPr lang="en-US" sz="2400" b="1" dirty="0" smtClean="0">
                <a:latin typeface="Courier New" charset="0"/>
              </a:rPr>
            </a:br>
            <a:r>
              <a:rPr lang="en-US" sz="2400" b="1" dirty="0" smtClean="0">
                <a:latin typeface="Courier New" charset="0"/>
              </a:rPr>
              <a:t>		   </a:t>
            </a:r>
            <a:r>
              <a:rPr lang="en-US" sz="2400" b="1" dirty="0" err="1" smtClean="0">
                <a:latin typeface="Courier New" charset="0"/>
              </a:rPr>
              <a:t>c</a:t>
            </a:r>
            <a:r>
              <a:rPr lang="en-US" sz="2400" b="1" dirty="0" err="1">
                <a:latin typeface="Courier New" charset="0"/>
              </a:rPr>
              <a:t>[i][j</a:t>
            </a:r>
            <a:r>
              <a:rPr lang="en-US" sz="2400" b="1" dirty="0">
                <a:latin typeface="Courier New" charset="0"/>
              </a:rPr>
              <a:t>] += </a:t>
            </a:r>
            <a:r>
              <a:rPr lang="en-US" sz="2400" b="1" dirty="0" err="1">
                <a:latin typeface="Courier New" charset="0"/>
              </a:rPr>
              <a:t>a[i][k</a:t>
            </a:r>
            <a:r>
              <a:rPr lang="en-US" sz="2400" b="1" dirty="0">
                <a:latin typeface="Courier New" charset="0"/>
              </a:rPr>
              <a:t>] * </a:t>
            </a:r>
            <a:r>
              <a:rPr lang="en-US" sz="2400" b="1" dirty="0" err="1">
                <a:latin typeface="Courier New" charset="0"/>
              </a:rPr>
              <a:t>b[k][j</a:t>
            </a:r>
            <a:r>
              <a:rPr lang="en-US" sz="2400" b="1" dirty="0">
                <a:latin typeface="Courier New" charset="0"/>
              </a:rPr>
              <a:t>];</a:t>
            </a:r>
          </a:p>
          <a:p>
            <a:pPr>
              <a:lnSpc>
                <a:spcPct val="90000"/>
              </a:lnSpc>
              <a:buFontTx/>
              <a:buNone/>
            </a:pPr>
            <a:r>
              <a:rPr lang="en-US" sz="2400" b="1" dirty="0">
                <a:latin typeface="Courier New" charset="0"/>
              </a:rPr>
              <a:t>			</a:t>
            </a:r>
            <a:endParaRPr lang="en-US" sz="2800" dirty="0"/>
          </a:p>
        </p:txBody>
      </p:sp>
      <p:sp>
        <p:nvSpPr>
          <p:cNvPr id="376839" name="Text Box 7"/>
          <p:cNvSpPr txBox="1">
            <a:spLocks noChangeArrowheads="1"/>
          </p:cNvSpPr>
          <p:nvPr/>
        </p:nvSpPr>
        <p:spPr bwMode="auto">
          <a:xfrm>
            <a:off x="358775" y="1844675"/>
            <a:ext cx="8424863" cy="519113"/>
          </a:xfrm>
          <a:prstGeom prst="rect">
            <a:avLst/>
          </a:prstGeom>
          <a:noFill/>
          <a:ln w="9525">
            <a:noFill/>
            <a:miter lim="800000"/>
            <a:headEnd/>
            <a:tailEnd/>
          </a:ln>
          <a:effectLst/>
        </p:spPr>
        <p:txBody>
          <a:bodyPr>
            <a:prstTxWarp prst="textNoShape">
              <a:avLst/>
            </a:prstTxWarp>
            <a:spAutoFit/>
          </a:bodyPr>
          <a:lstStyle/>
          <a:p>
            <a:pPr algn="l">
              <a:spcBef>
                <a:spcPct val="50000"/>
              </a:spcBef>
            </a:pPr>
            <a:r>
              <a:rPr lang="en-US" sz="2800">
                <a:solidFill>
                  <a:srgbClr val="000099"/>
                </a:solidFill>
              </a:rPr>
              <a:t>Assumption: the matrices are stored as 2-D NxN arrays</a:t>
            </a:r>
          </a:p>
        </p:txBody>
      </p:sp>
      <p:sp>
        <p:nvSpPr>
          <p:cNvPr id="376840" name="Text Box 8"/>
          <p:cNvSpPr txBox="1">
            <a:spLocks noChangeArrowheads="1"/>
          </p:cNvSpPr>
          <p:nvPr/>
        </p:nvSpPr>
        <p:spPr bwMode="auto">
          <a:xfrm>
            <a:off x="395288" y="5300663"/>
            <a:ext cx="7988540" cy="1169551"/>
          </a:xfrm>
          <a:prstGeom prst="rect">
            <a:avLst/>
          </a:prstGeom>
          <a:noFill/>
          <a:ln w="9525">
            <a:noFill/>
            <a:miter lim="800000"/>
            <a:headEnd/>
            <a:tailEnd/>
          </a:ln>
          <a:effectLst/>
        </p:spPr>
        <p:txBody>
          <a:bodyPr wrap="square">
            <a:prstTxWarp prst="textNoShape">
              <a:avLst/>
            </a:prstTxWarp>
            <a:spAutoFit/>
          </a:bodyPr>
          <a:lstStyle/>
          <a:p>
            <a:pPr algn="l">
              <a:spcBef>
                <a:spcPct val="50000"/>
              </a:spcBef>
            </a:pPr>
            <a:r>
              <a:rPr lang="en-US" sz="2800" dirty="0"/>
              <a:t>Advantage:</a:t>
            </a:r>
            <a:r>
              <a:rPr lang="en-US" sz="2800" dirty="0">
                <a:solidFill>
                  <a:srgbClr val="000099"/>
                </a:solidFill>
              </a:rPr>
              <a:t> code simplicity</a:t>
            </a:r>
          </a:p>
          <a:p>
            <a:pPr algn="l">
              <a:spcBef>
                <a:spcPct val="50000"/>
              </a:spcBef>
            </a:pPr>
            <a:r>
              <a:rPr lang="en-US" sz="2800" dirty="0"/>
              <a:t>Disadvantage:</a:t>
            </a:r>
            <a:r>
              <a:rPr lang="en-US" sz="2800" dirty="0" smtClean="0">
                <a:solidFill>
                  <a:srgbClr val="000099"/>
                </a:solidFill>
              </a:rPr>
              <a:t> Marches through memory and caches</a:t>
            </a:r>
            <a:endParaRPr lang="en-US" sz="2800" dirty="0">
              <a:solidFill>
                <a:srgbClr val="000099"/>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68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684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98"/>
          <p:cNvGrpSpPr>
            <a:grpSpLocks/>
          </p:cNvGrpSpPr>
          <p:nvPr/>
        </p:nvGrpSpPr>
        <p:grpSpPr bwMode="auto">
          <a:xfrm>
            <a:off x="5588000" y="2560638"/>
            <a:ext cx="3003550" cy="3705225"/>
            <a:chOff x="1564" y="1357"/>
            <a:chExt cx="1892" cy="2334"/>
          </a:xfrm>
        </p:grpSpPr>
        <p:sp>
          <p:nvSpPr>
            <p:cNvPr id="177751" name="Rectangle 599"/>
            <p:cNvSpPr>
              <a:spLocks noChangeArrowheads="1"/>
            </p:cNvSpPr>
            <p:nvPr/>
          </p:nvSpPr>
          <p:spPr bwMode="auto">
            <a:xfrm>
              <a:off x="1565" y="1697"/>
              <a:ext cx="1489" cy="1572"/>
            </a:xfrm>
            <a:prstGeom prst="rect">
              <a:avLst/>
            </a:prstGeom>
            <a:noFill/>
            <a:ln w="28575">
              <a:solidFill>
                <a:schemeClr val="tx1"/>
              </a:solidFill>
              <a:miter lim="800000"/>
              <a:headEnd/>
              <a:tailEnd/>
            </a:ln>
            <a:effectLst/>
          </p:spPr>
          <p:txBody>
            <a:bodyPr anchor="ctr">
              <a:prstTxWarp prst="textNoShape">
                <a:avLst/>
              </a:prstTxWarp>
              <a:spAutoFit/>
            </a:bodyPr>
            <a:lstStyle/>
            <a:p>
              <a:endParaRPr lang="en-US"/>
            </a:p>
          </p:txBody>
        </p:sp>
        <p:sp>
          <p:nvSpPr>
            <p:cNvPr id="177752" name="Line 600"/>
            <p:cNvSpPr>
              <a:spLocks noChangeShapeType="1"/>
            </p:cNvSpPr>
            <p:nvPr/>
          </p:nvSpPr>
          <p:spPr bwMode="auto">
            <a:xfrm>
              <a:off x="1644" y="1728"/>
              <a:ext cx="0" cy="345"/>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53" name="Line 601"/>
            <p:cNvSpPr>
              <a:spLocks noChangeShapeType="1"/>
            </p:cNvSpPr>
            <p:nvPr/>
          </p:nvSpPr>
          <p:spPr bwMode="auto">
            <a:xfrm>
              <a:off x="1748" y="1791"/>
              <a:ext cx="0" cy="344"/>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54" name="Line 602"/>
            <p:cNvSpPr>
              <a:spLocks noChangeShapeType="1"/>
            </p:cNvSpPr>
            <p:nvPr/>
          </p:nvSpPr>
          <p:spPr bwMode="auto">
            <a:xfrm>
              <a:off x="1853" y="1854"/>
              <a:ext cx="0" cy="344"/>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55" name="Line 603"/>
            <p:cNvSpPr>
              <a:spLocks noChangeShapeType="1"/>
            </p:cNvSpPr>
            <p:nvPr/>
          </p:nvSpPr>
          <p:spPr bwMode="auto">
            <a:xfrm>
              <a:off x="1957" y="1916"/>
              <a:ext cx="0" cy="345"/>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56" name="Line 604"/>
            <p:cNvSpPr>
              <a:spLocks noChangeShapeType="1"/>
            </p:cNvSpPr>
            <p:nvPr/>
          </p:nvSpPr>
          <p:spPr bwMode="auto">
            <a:xfrm>
              <a:off x="2062" y="1979"/>
              <a:ext cx="0" cy="344"/>
            </a:xfrm>
            <a:prstGeom prst="line">
              <a:avLst/>
            </a:prstGeom>
            <a:noFill/>
            <a:ln w="57150">
              <a:solidFill>
                <a:srgbClr val="FF0000"/>
              </a:solidFill>
              <a:round/>
              <a:headEnd/>
              <a:tailEnd/>
            </a:ln>
            <a:effectLst/>
          </p:spPr>
          <p:txBody>
            <a:bodyPr wrap="none" anchor="ctr">
              <a:prstTxWarp prst="textNoShape">
                <a:avLst/>
              </a:prstTxWarp>
              <a:spAutoFit/>
            </a:bodyPr>
            <a:lstStyle/>
            <a:p>
              <a:endParaRPr lang="en-US"/>
            </a:p>
          </p:txBody>
        </p:sp>
        <p:sp>
          <p:nvSpPr>
            <p:cNvPr id="177757" name="Line 605"/>
            <p:cNvSpPr>
              <a:spLocks noChangeShapeType="1"/>
            </p:cNvSpPr>
            <p:nvPr/>
          </p:nvSpPr>
          <p:spPr bwMode="auto">
            <a:xfrm>
              <a:off x="2166" y="2041"/>
              <a:ext cx="0" cy="345"/>
            </a:xfrm>
            <a:prstGeom prst="line">
              <a:avLst/>
            </a:prstGeom>
            <a:noFill/>
            <a:ln w="57150">
              <a:solidFill>
                <a:srgbClr val="FF0000"/>
              </a:solidFill>
              <a:round/>
              <a:headEnd/>
              <a:tailEnd/>
            </a:ln>
            <a:effectLst/>
          </p:spPr>
          <p:txBody>
            <a:bodyPr wrap="none" anchor="ctr">
              <a:prstTxWarp prst="textNoShape">
                <a:avLst/>
              </a:prstTxWarp>
              <a:spAutoFit/>
            </a:bodyPr>
            <a:lstStyle/>
            <a:p>
              <a:endParaRPr lang="en-US"/>
            </a:p>
          </p:txBody>
        </p:sp>
        <p:sp>
          <p:nvSpPr>
            <p:cNvPr id="177758" name="Line 606"/>
            <p:cNvSpPr>
              <a:spLocks noChangeShapeType="1"/>
            </p:cNvSpPr>
            <p:nvPr/>
          </p:nvSpPr>
          <p:spPr bwMode="auto">
            <a:xfrm>
              <a:off x="2271" y="2104"/>
              <a:ext cx="0" cy="345"/>
            </a:xfrm>
            <a:prstGeom prst="line">
              <a:avLst/>
            </a:prstGeom>
            <a:noFill/>
            <a:ln w="57150">
              <a:solidFill>
                <a:srgbClr val="FF0000"/>
              </a:solidFill>
              <a:round/>
              <a:headEnd/>
              <a:tailEnd/>
            </a:ln>
            <a:effectLst/>
          </p:spPr>
          <p:txBody>
            <a:bodyPr wrap="none" anchor="ctr">
              <a:prstTxWarp prst="textNoShape">
                <a:avLst/>
              </a:prstTxWarp>
              <a:spAutoFit/>
            </a:bodyPr>
            <a:lstStyle/>
            <a:p>
              <a:endParaRPr lang="en-US"/>
            </a:p>
          </p:txBody>
        </p:sp>
        <p:sp>
          <p:nvSpPr>
            <p:cNvPr id="177759" name="Line 607"/>
            <p:cNvSpPr>
              <a:spLocks noChangeShapeType="1"/>
            </p:cNvSpPr>
            <p:nvPr/>
          </p:nvSpPr>
          <p:spPr bwMode="auto">
            <a:xfrm>
              <a:off x="2375" y="2167"/>
              <a:ext cx="0" cy="344"/>
            </a:xfrm>
            <a:prstGeom prst="line">
              <a:avLst/>
            </a:prstGeom>
            <a:noFill/>
            <a:ln w="57150">
              <a:solidFill>
                <a:srgbClr val="FF0000"/>
              </a:solidFill>
              <a:round/>
              <a:headEnd/>
              <a:tailEnd/>
            </a:ln>
            <a:effectLst/>
          </p:spPr>
          <p:txBody>
            <a:bodyPr wrap="none" anchor="ctr">
              <a:prstTxWarp prst="textNoShape">
                <a:avLst/>
              </a:prstTxWarp>
              <a:spAutoFit/>
            </a:bodyPr>
            <a:lstStyle/>
            <a:p>
              <a:endParaRPr lang="en-US"/>
            </a:p>
          </p:txBody>
        </p:sp>
        <p:sp>
          <p:nvSpPr>
            <p:cNvPr id="177760" name="Line 608"/>
            <p:cNvSpPr>
              <a:spLocks noChangeShapeType="1"/>
            </p:cNvSpPr>
            <p:nvPr/>
          </p:nvSpPr>
          <p:spPr bwMode="auto">
            <a:xfrm>
              <a:off x="1617" y="2130"/>
              <a:ext cx="0" cy="345"/>
            </a:xfrm>
            <a:prstGeom prst="line">
              <a:avLst/>
            </a:prstGeom>
            <a:noFill/>
            <a:ln w="57150">
              <a:solidFill>
                <a:srgbClr val="FF0000"/>
              </a:solidFill>
              <a:round/>
              <a:headEnd/>
              <a:tailEnd/>
            </a:ln>
            <a:effectLst/>
          </p:spPr>
          <p:txBody>
            <a:bodyPr wrap="none" anchor="ctr">
              <a:prstTxWarp prst="textNoShape">
                <a:avLst/>
              </a:prstTxWarp>
              <a:spAutoFit/>
            </a:bodyPr>
            <a:lstStyle/>
            <a:p>
              <a:endParaRPr lang="en-US"/>
            </a:p>
          </p:txBody>
        </p:sp>
        <p:sp>
          <p:nvSpPr>
            <p:cNvPr id="177761" name="Line 609"/>
            <p:cNvSpPr>
              <a:spLocks noChangeShapeType="1"/>
            </p:cNvSpPr>
            <p:nvPr/>
          </p:nvSpPr>
          <p:spPr bwMode="auto">
            <a:xfrm>
              <a:off x="1724" y="2193"/>
              <a:ext cx="0" cy="344"/>
            </a:xfrm>
            <a:prstGeom prst="line">
              <a:avLst/>
            </a:prstGeom>
            <a:noFill/>
            <a:ln w="57150">
              <a:solidFill>
                <a:srgbClr val="FF0000"/>
              </a:solidFill>
              <a:round/>
              <a:headEnd/>
              <a:tailEnd/>
            </a:ln>
            <a:effectLst/>
          </p:spPr>
          <p:txBody>
            <a:bodyPr wrap="none" anchor="ctr">
              <a:prstTxWarp prst="textNoShape">
                <a:avLst/>
              </a:prstTxWarp>
              <a:spAutoFit/>
            </a:bodyPr>
            <a:lstStyle/>
            <a:p>
              <a:endParaRPr lang="en-US"/>
            </a:p>
          </p:txBody>
        </p:sp>
        <p:sp>
          <p:nvSpPr>
            <p:cNvPr id="177762" name="Line 610"/>
            <p:cNvSpPr>
              <a:spLocks noChangeShapeType="1"/>
            </p:cNvSpPr>
            <p:nvPr/>
          </p:nvSpPr>
          <p:spPr bwMode="auto">
            <a:xfrm>
              <a:off x="1831" y="2255"/>
              <a:ext cx="0" cy="345"/>
            </a:xfrm>
            <a:prstGeom prst="line">
              <a:avLst/>
            </a:prstGeom>
            <a:noFill/>
            <a:ln w="57150">
              <a:solidFill>
                <a:srgbClr val="FF0000"/>
              </a:solidFill>
              <a:round/>
              <a:headEnd/>
              <a:tailEnd/>
            </a:ln>
            <a:effectLst/>
          </p:spPr>
          <p:txBody>
            <a:bodyPr wrap="none" anchor="ctr">
              <a:prstTxWarp prst="textNoShape">
                <a:avLst/>
              </a:prstTxWarp>
              <a:spAutoFit/>
            </a:bodyPr>
            <a:lstStyle/>
            <a:p>
              <a:endParaRPr lang="en-US"/>
            </a:p>
          </p:txBody>
        </p:sp>
        <p:sp>
          <p:nvSpPr>
            <p:cNvPr id="177763" name="Line 611"/>
            <p:cNvSpPr>
              <a:spLocks noChangeShapeType="1"/>
            </p:cNvSpPr>
            <p:nvPr/>
          </p:nvSpPr>
          <p:spPr bwMode="auto">
            <a:xfrm>
              <a:off x="1938" y="2318"/>
              <a:ext cx="0" cy="345"/>
            </a:xfrm>
            <a:prstGeom prst="line">
              <a:avLst/>
            </a:prstGeom>
            <a:noFill/>
            <a:ln w="57150">
              <a:solidFill>
                <a:srgbClr val="FF0000"/>
              </a:solidFill>
              <a:round/>
              <a:headEnd/>
              <a:tailEnd/>
            </a:ln>
            <a:effectLst/>
          </p:spPr>
          <p:txBody>
            <a:bodyPr wrap="none" anchor="ctr">
              <a:prstTxWarp prst="textNoShape">
                <a:avLst/>
              </a:prstTxWarp>
              <a:spAutoFit/>
            </a:bodyPr>
            <a:lstStyle/>
            <a:p>
              <a:endParaRPr lang="en-US"/>
            </a:p>
          </p:txBody>
        </p:sp>
        <p:sp>
          <p:nvSpPr>
            <p:cNvPr id="177764" name="Line 612"/>
            <p:cNvSpPr>
              <a:spLocks noChangeShapeType="1"/>
            </p:cNvSpPr>
            <p:nvPr/>
          </p:nvSpPr>
          <p:spPr bwMode="auto">
            <a:xfrm>
              <a:off x="2045" y="2381"/>
              <a:ext cx="0" cy="344"/>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65" name="Line 613"/>
            <p:cNvSpPr>
              <a:spLocks noChangeShapeType="1"/>
            </p:cNvSpPr>
            <p:nvPr/>
          </p:nvSpPr>
          <p:spPr bwMode="auto">
            <a:xfrm>
              <a:off x="2153" y="2443"/>
              <a:ext cx="0" cy="345"/>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66" name="Line 614"/>
            <p:cNvSpPr>
              <a:spLocks noChangeShapeType="1"/>
            </p:cNvSpPr>
            <p:nvPr/>
          </p:nvSpPr>
          <p:spPr bwMode="auto">
            <a:xfrm>
              <a:off x="2259" y="2506"/>
              <a:ext cx="0" cy="345"/>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67" name="Line 615"/>
            <p:cNvSpPr>
              <a:spLocks noChangeShapeType="1"/>
            </p:cNvSpPr>
            <p:nvPr/>
          </p:nvSpPr>
          <p:spPr bwMode="auto">
            <a:xfrm>
              <a:off x="2366" y="2569"/>
              <a:ext cx="0" cy="344"/>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68" name="Line 616"/>
            <p:cNvSpPr>
              <a:spLocks noChangeShapeType="1"/>
            </p:cNvSpPr>
            <p:nvPr/>
          </p:nvSpPr>
          <p:spPr bwMode="auto">
            <a:xfrm>
              <a:off x="2271" y="1728"/>
              <a:ext cx="0" cy="345"/>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69" name="Line 617"/>
            <p:cNvSpPr>
              <a:spLocks noChangeShapeType="1"/>
            </p:cNvSpPr>
            <p:nvPr/>
          </p:nvSpPr>
          <p:spPr bwMode="auto">
            <a:xfrm>
              <a:off x="2375" y="1791"/>
              <a:ext cx="0" cy="344"/>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70" name="Line 618"/>
            <p:cNvSpPr>
              <a:spLocks noChangeShapeType="1"/>
            </p:cNvSpPr>
            <p:nvPr/>
          </p:nvSpPr>
          <p:spPr bwMode="auto">
            <a:xfrm>
              <a:off x="2480" y="1854"/>
              <a:ext cx="0" cy="344"/>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71" name="Line 619"/>
            <p:cNvSpPr>
              <a:spLocks noChangeShapeType="1"/>
            </p:cNvSpPr>
            <p:nvPr/>
          </p:nvSpPr>
          <p:spPr bwMode="auto">
            <a:xfrm>
              <a:off x="2584" y="1916"/>
              <a:ext cx="0" cy="345"/>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72" name="Line 620"/>
            <p:cNvSpPr>
              <a:spLocks noChangeShapeType="1"/>
            </p:cNvSpPr>
            <p:nvPr/>
          </p:nvSpPr>
          <p:spPr bwMode="auto">
            <a:xfrm>
              <a:off x="2688" y="1979"/>
              <a:ext cx="0" cy="344"/>
            </a:xfrm>
            <a:prstGeom prst="line">
              <a:avLst/>
            </a:prstGeom>
            <a:noFill/>
            <a:ln w="57150">
              <a:solidFill>
                <a:srgbClr val="FF0000"/>
              </a:solidFill>
              <a:round/>
              <a:headEnd/>
              <a:tailEnd/>
            </a:ln>
            <a:effectLst/>
          </p:spPr>
          <p:txBody>
            <a:bodyPr wrap="none" anchor="ctr">
              <a:prstTxWarp prst="textNoShape">
                <a:avLst/>
              </a:prstTxWarp>
              <a:spAutoFit/>
            </a:bodyPr>
            <a:lstStyle/>
            <a:p>
              <a:endParaRPr lang="en-US"/>
            </a:p>
          </p:txBody>
        </p:sp>
        <p:sp>
          <p:nvSpPr>
            <p:cNvPr id="177773" name="Line 621"/>
            <p:cNvSpPr>
              <a:spLocks noChangeShapeType="1"/>
            </p:cNvSpPr>
            <p:nvPr/>
          </p:nvSpPr>
          <p:spPr bwMode="auto">
            <a:xfrm>
              <a:off x="2793" y="2041"/>
              <a:ext cx="0" cy="345"/>
            </a:xfrm>
            <a:prstGeom prst="line">
              <a:avLst/>
            </a:prstGeom>
            <a:noFill/>
            <a:ln w="57150">
              <a:solidFill>
                <a:srgbClr val="FF0000"/>
              </a:solidFill>
              <a:round/>
              <a:headEnd/>
              <a:tailEnd/>
            </a:ln>
            <a:effectLst/>
          </p:spPr>
          <p:txBody>
            <a:bodyPr wrap="none" anchor="ctr">
              <a:prstTxWarp prst="textNoShape">
                <a:avLst/>
              </a:prstTxWarp>
              <a:spAutoFit/>
            </a:bodyPr>
            <a:lstStyle/>
            <a:p>
              <a:endParaRPr lang="en-US"/>
            </a:p>
          </p:txBody>
        </p:sp>
        <p:sp>
          <p:nvSpPr>
            <p:cNvPr id="177774" name="Line 622"/>
            <p:cNvSpPr>
              <a:spLocks noChangeShapeType="1"/>
            </p:cNvSpPr>
            <p:nvPr/>
          </p:nvSpPr>
          <p:spPr bwMode="auto">
            <a:xfrm>
              <a:off x="2897" y="2104"/>
              <a:ext cx="0" cy="345"/>
            </a:xfrm>
            <a:prstGeom prst="line">
              <a:avLst/>
            </a:prstGeom>
            <a:noFill/>
            <a:ln w="57150">
              <a:solidFill>
                <a:srgbClr val="FF0000"/>
              </a:solidFill>
              <a:round/>
              <a:headEnd/>
              <a:tailEnd/>
            </a:ln>
            <a:effectLst/>
          </p:spPr>
          <p:txBody>
            <a:bodyPr wrap="none" anchor="ctr">
              <a:prstTxWarp prst="textNoShape">
                <a:avLst/>
              </a:prstTxWarp>
              <a:spAutoFit/>
            </a:bodyPr>
            <a:lstStyle/>
            <a:p>
              <a:endParaRPr lang="en-US"/>
            </a:p>
          </p:txBody>
        </p:sp>
        <p:sp>
          <p:nvSpPr>
            <p:cNvPr id="177775" name="Line 623"/>
            <p:cNvSpPr>
              <a:spLocks noChangeShapeType="1"/>
            </p:cNvSpPr>
            <p:nvPr/>
          </p:nvSpPr>
          <p:spPr bwMode="auto">
            <a:xfrm>
              <a:off x="3002" y="2167"/>
              <a:ext cx="0" cy="344"/>
            </a:xfrm>
            <a:prstGeom prst="line">
              <a:avLst/>
            </a:prstGeom>
            <a:noFill/>
            <a:ln w="57150">
              <a:solidFill>
                <a:srgbClr val="FF0000"/>
              </a:solidFill>
              <a:round/>
              <a:headEnd/>
              <a:tailEnd/>
            </a:ln>
            <a:effectLst/>
          </p:spPr>
          <p:txBody>
            <a:bodyPr wrap="none" anchor="ctr">
              <a:prstTxWarp prst="textNoShape">
                <a:avLst/>
              </a:prstTxWarp>
              <a:spAutoFit/>
            </a:bodyPr>
            <a:lstStyle/>
            <a:p>
              <a:endParaRPr lang="en-US"/>
            </a:p>
          </p:txBody>
        </p:sp>
        <p:sp>
          <p:nvSpPr>
            <p:cNvPr id="177776" name="Line 624"/>
            <p:cNvSpPr>
              <a:spLocks noChangeShapeType="1"/>
            </p:cNvSpPr>
            <p:nvPr/>
          </p:nvSpPr>
          <p:spPr bwMode="auto">
            <a:xfrm>
              <a:off x="2480" y="2235"/>
              <a:ext cx="0" cy="344"/>
            </a:xfrm>
            <a:prstGeom prst="line">
              <a:avLst/>
            </a:prstGeom>
            <a:noFill/>
            <a:ln w="57150">
              <a:solidFill>
                <a:srgbClr val="FF0000"/>
              </a:solidFill>
              <a:round/>
              <a:headEnd/>
              <a:tailEnd/>
            </a:ln>
            <a:effectLst/>
          </p:spPr>
          <p:txBody>
            <a:bodyPr wrap="none" anchor="ctr">
              <a:prstTxWarp prst="textNoShape">
                <a:avLst/>
              </a:prstTxWarp>
              <a:spAutoFit/>
            </a:bodyPr>
            <a:lstStyle/>
            <a:p>
              <a:endParaRPr lang="en-US"/>
            </a:p>
          </p:txBody>
        </p:sp>
        <p:sp>
          <p:nvSpPr>
            <p:cNvPr id="177777" name="Line 625"/>
            <p:cNvSpPr>
              <a:spLocks noChangeShapeType="1"/>
            </p:cNvSpPr>
            <p:nvPr/>
          </p:nvSpPr>
          <p:spPr bwMode="auto">
            <a:xfrm>
              <a:off x="2584" y="2297"/>
              <a:ext cx="0" cy="345"/>
            </a:xfrm>
            <a:prstGeom prst="line">
              <a:avLst/>
            </a:prstGeom>
            <a:noFill/>
            <a:ln w="57150">
              <a:solidFill>
                <a:srgbClr val="FF0000"/>
              </a:solidFill>
              <a:round/>
              <a:headEnd/>
              <a:tailEnd/>
            </a:ln>
            <a:effectLst/>
          </p:spPr>
          <p:txBody>
            <a:bodyPr wrap="none" anchor="ctr">
              <a:prstTxWarp prst="textNoShape">
                <a:avLst/>
              </a:prstTxWarp>
              <a:spAutoFit/>
            </a:bodyPr>
            <a:lstStyle/>
            <a:p>
              <a:endParaRPr lang="en-US"/>
            </a:p>
          </p:txBody>
        </p:sp>
        <p:sp>
          <p:nvSpPr>
            <p:cNvPr id="177778" name="Line 626"/>
            <p:cNvSpPr>
              <a:spLocks noChangeShapeType="1"/>
            </p:cNvSpPr>
            <p:nvPr/>
          </p:nvSpPr>
          <p:spPr bwMode="auto">
            <a:xfrm>
              <a:off x="2689" y="2360"/>
              <a:ext cx="0" cy="344"/>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79" name="Line 627"/>
            <p:cNvSpPr>
              <a:spLocks noChangeShapeType="1"/>
            </p:cNvSpPr>
            <p:nvPr/>
          </p:nvSpPr>
          <p:spPr bwMode="auto">
            <a:xfrm>
              <a:off x="2793" y="2423"/>
              <a:ext cx="0" cy="344"/>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80" name="Line 628"/>
            <p:cNvSpPr>
              <a:spLocks noChangeShapeType="1"/>
            </p:cNvSpPr>
            <p:nvPr/>
          </p:nvSpPr>
          <p:spPr bwMode="auto">
            <a:xfrm>
              <a:off x="2897" y="2485"/>
              <a:ext cx="0" cy="345"/>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81" name="Line 629"/>
            <p:cNvSpPr>
              <a:spLocks noChangeShapeType="1"/>
            </p:cNvSpPr>
            <p:nvPr/>
          </p:nvSpPr>
          <p:spPr bwMode="auto">
            <a:xfrm>
              <a:off x="3002" y="2548"/>
              <a:ext cx="0" cy="344"/>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82" name="Line 630"/>
            <p:cNvSpPr>
              <a:spLocks noChangeShapeType="1"/>
            </p:cNvSpPr>
            <p:nvPr/>
          </p:nvSpPr>
          <p:spPr bwMode="auto">
            <a:xfrm>
              <a:off x="3106" y="2610"/>
              <a:ext cx="0" cy="345"/>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83" name="Line 631"/>
            <p:cNvSpPr>
              <a:spLocks noChangeShapeType="1"/>
            </p:cNvSpPr>
            <p:nvPr/>
          </p:nvSpPr>
          <p:spPr bwMode="auto">
            <a:xfrm>
              <a:off x="3211" y="2673"/>
              <a:ext cx="0" cy="345"/>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grpSp>
          <p:nvGrpSpPr>
            <p:cNvPr id="3" name="Group 632"/>
            <p:cNvGrpSpPr>
              <a:grpSpLocks/>
            </p:cNvGrpSpPr>
            <p:nvPr/>
          </p:nvGrpSpPr>
          <p:grpSpPr bwMode="auto">
            <a:xfrm>
              <a:off x="2480" y="2631"/>
              <a:ext cx="731" cy="783"/>
              <a:chOff x="1718" y="1257"/>
              <a:chExt cx="672" cy="1200"/>
            </a:xfrm>
          </p:grpSpPr>
          <p:sp>
            <p:nvSpPr>
              <p:cNvPr id="177785" name="Line 633"/>
              <p:cNvSpPr>
                <a:spLocks noChangeShapeType="1"/>
              </p:cNvSpPr>
              <p:nvPr/>
            </p:nvSpPr>
            <p:spPr bwMode="auto">
              <a:xfrm>
                <a:off x="1718" y="1257"/>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86" name="Line 634"/>
              <p:cNvSpPr>
                <a:spLocks noChangeShapeType="1"/>
              </p:cNvSpPr>
              <p:nvPr/>
            </p:nvSpPr>
            <p:spPr bwMode="auto">
              <a:xfrm>
                <a:off x="1814" y="1353"/>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87" name="Line 635"/>
              <p:cNvSpPr>
                <a:spLocks noChangeShapeType="1"/>
              </p:cNvSpPr>
              <p:nvPr/>
            </p:nvSpPr>
            <p:spPr bwMode="auto">
              <a:xfrm>
                <a:off x="1910" y="1449"/>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88" name="Line 636"/>
              <p:cNvSpPr>
                <a:spLocks noChangeShapeType="1"/>
              </p:cNvSpPr>
              <p:nvPr/>
            </p:nvSpPr>
            <p:spPr bwMode="auto">
              <a:xfrm>
                <a:off x="2006" y="1545"/>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89" name="Line 637"/>
              <p:cNvSpPr>
                <a:spLocks noChangeShapeType="1"/>
              </p:cNvSpPr>
              <p:nvPr/>
            </p:nvSpPr>
            <p:spPr bwMode="auto">
              <a:xfrm>
                <a:off x="2102" y="1641"/>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90" name="Line 638"/>
              <p:cNvSpPr>
                <a:spLocks noChangeShapeType="1"/>
              </p:cNvSpPr>
              <p:nvPr/>
            </p:nvSpPr>
            <p:spPr bwMode="auto">
              <a:xfrm>
                <a:off x="2198" y="1737"/>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91" name="Line 639"/>
              <p:cNvSpPr>
                <a:spLocks noChangeShapeType="1"/>
              </p:cNvSpPr>
              <p:nvPr/>
            </p:nvSpPr>
            <p:spPr bwMode="auto">
              <a:xfrm>
                <a:off x="2294" y="1833"/>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92" name="Line 640"/>
              <p:cNvSpPr>
                <a:spLocks noChangeShapeType="1"/>
              </p:cNvSpPr>
              <p:nvPr/>
            </p:nvSpPr>
            <p:spPr bwMode="auto">
              <a:xfrm>
                <a:off x="2390" y="1929"/>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grpSp>
        <p:grpSp>
          <p:nvGrpSpPr>
            <p:cNvPr id="4" name="Group 641"/>
            <p:cNvGrpSpPr>
              <a:grpSpLocks/>
            </p:cNvGrpSpPr>
            <p:nvPr/>
          </p:nvGrpSpPr>
          <p:grpSpPr bwMode="auto">
            <a:xfrm>
              <a:off x="2383" y="1405"/>
              <a:ext cx="732" cy="783"/>
              <a:chOff x="1718" y="1257"/>
              <a:chExt cx="672" cy="1200"/>
            </a:xfrm>
          </p:grpSpPr>
          <p:sp>
            <p:nvSpPr>
              <p:cNvPr id="177794" name="Line 642"/>
              <p:cNvSpPr>
                <a:spLocks noChangeShapeType="1"/>
              </p:cNvSpPr>
              <p:nvPr/>
            </p:nvSpPr>
            <p:spPr bwMode="auto">
              <a:xfrm>
                <a:off x="1718" y="1257"/>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95" name="Line 643"/>
              <p:cNvSpPr>
                <a:spLocks noChangeShapeType="1"/>
              </p:cNvSpPr>
              <p:nvPr/>
            </p:nvSpPr>
            <p:spPr bwMode="auto">
              <a:xfrm>
                <a:off x="1814" y="1353"/>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96" name="Line 644"/>
              <p:cNvSpPr>
                <a:spLocks noChangeShapeType="1"/>
              </p:cNvSpPr>
              <p:nvPr/>
            </p:nvSpPr>
            <p:spPr bwMode="auto">
              <a:xfrm>
                <a:off x="1910" y="1449"/>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97" name="Line 645"/>
              <p:cNvSpPr>
                <a:spLocks noChangeShapeType="1"/>
              </p:cNvSpPr>
              <p:nvPr/>
            </p:nvSpPr>
            <p:spPr bwMode="auto">
              <a:xfrm>
                <a:off x="2006" y="1545"/>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98" name="Line 646"/>
              <p:cNvSpPr>
                <a:spLocks noChangeShapeType="1"/>
              </p:cNvSpPr>
              <p:nvPr/>
            </p:nvSpPr>
            <p:spPr bwMode="auto">
              <a:xfrm>
                <a:off x="2102" y="1641"/>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99" name="Line 647"/>
              <p:cNvSpPr>
                <a:spLocks noChangeShapeType="1"/>
              </p:cNvSpPr>
              <p:nvPr/>
            </p:nvSpPr>
            <p:spPr bwMode="auto">
              <a:xfrm>
                <a:off x="2198" y="1737"/>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00" name="Line 648"/>
              <p:cNvSpPr>
                <a:spLocks noChangeShapeType="1"/>
              </p:cNvSpPr>
              <p:nvPr/>
            </p:nvSpPr>
            <p:spPr bwMode="auto">
              <a:xfrm>
                <a:off x="2294" y="1833"/>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01" name="Line 649"/>
              <p:cNvSpPr>
                <a:spLocks noChangeShapeType="1"/>
              </p:cNvSpPr>
              <p:nvPr/>
            </p:nvSpPr>
            <p:spPr bwMode="auto">
              <a:xfrm>
                <a:off x="2390" y="1929"/>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grpSp>
        <p:grpSp>
          <p:nvGrpSpPr>
            <p:cNvPr id="5" name="Group 650"/>
            <p:cNvGrpSpPr>
              <a:grpSpLocks/>
            </p:cNvGrpSpPr>
            <p:nvPr/>
          </p:nvGrpSpPr>
          <p:grpSpPr bwMode="auto">
            <a:xfrm>
              <a:off x="1635" y="2903"/>
              <a:ext cx="731" cy="783"/>
              <a:chOff x="1718" y="1257"/>
              <a:chExt cx="672" cy="1200"/>
            </a:xfrm>
          </p:grpSpPr>
          <p:sp>
            <p:nvSpPr>
              <p:cNvPr id="177803" name="Line 651"/>
              <p:cNvSpPr>
                <a:spLocks noChangeShapeType="1"/>
              </p:cNvSpPr>
              <p:nvPr/>
            </p:nvSpPr>
            <p:spPr bwMode="auto">
              <a:xfrm>
                <a:off x="1718" y="1257"/>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04" name="Line 652"/>
              <p:cNvSpPr>
                <a:spLocks noChangeShapeType="1"/>
              </p:cNvSpPr>
              <p:nvPr/>
            </p:nvSpPr>
            <p:spPr bwMode="auto">
              <a:xfrm>
                <a:off x="1814" y="1353"/>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05" name="Line 653"/>
              <p:cNvSpPr>
                <a:spLocks noChangeShapeType="1"/>
              </p:cNvSpPr>
              <p:nvPr/>
            </p:nvSpPr>
            <p:spPr bwMode="auto">
              <a:xfrm>
                <a:off x="1910" y="1449"/>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06" name="Line 654"/>
              <p:cNvSpPr>
                <a:spLocks noChangeShapeType="1"/>
              </p:cNvSpPr>
              <p:nvPr/>
            </p:nvSpPr>
            <p:spPr bwMode="auto">
              <a:xfrm>
                <a:off x="2006" y="1545"/>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07" name="Line 655"/>
              <p:cNvSpPr>
                <a:spLocks noChangeShapeType="1"/>
              </p:cNvSpPr>
              <p:nvPr/>
            </p:nvSpPr>
            <p:spPr bwMode="auto">
              <a:xfrm>
                <a:off x="2102" y="1641"/>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08" name="Line 656"/>
              <p:cNvSpPr>
                <a:spLocks noChangeShapeType="1"/>
              </p:cNvSpPr>
              <p:nvPr/>
            </p:nvSpPr>
            <p:spPr bwMode="auto">
              <a:xfrm>
                <a:off x="2198" y="1737"/>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09" name="Line 657"/>
              <p:cNvSpPr>
                <a:spLocks noChangeShapeType="1"/>
              </p:cNvSpPr>
              <p:nvPr/>
            </p:nvSpPr>
            <p:spPr bwMode="auto">
              <a:xfrm>
                <a:off x="2294" y="1833"/>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10" name="Line 658"/>
              <p:cNvSpPr>
                <a:spLocks noChangeShapeType="1"/>
              </p:cNvSpPr>
              <p:nvPr/>
            </p:nvSpPr>
            <p:spPr bwMode="auto">
              <a:xfrm>
                <a:off x="2390" y="1929"/>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grpSp>
        <p:grpSp>
          <p:nvGrpSpPr>
            <p:cNvPr id="6" name="Group 659"/>
            <p:cNvGrpSpPr>
              <a:grpSpLocks/>
            </p:cNvGrpSpPr>
            <p:nvPr/>
          </p:nvGrpSpPr>
          <p:grpSpPr bwMode="auto">
            <a:xfrm>
              <a:off x="1748" y="1410"/>
              <a:ext cx="732" cy="783"/>
              <a:chOff x="1718" y="1257"/>
              <a:chExt cx="672" cy="1200"/>
            </a:xfrm>
          </p:grpSpPr>
          <p:sp>
            <p:nvSpPr>
              <p:cNvPr id="177812" name="Line 660"/>
              <p:cNvSpPr>
                <a:spLocks noChangeShapeType="1"/>
              </p:cNvSpPr>
              <p:nvPr/>
            </p:nvSpPr>
            <p:spPr bwMode="auto">
              <a:xfrm>
                <a:off x="1718" y="1257"/>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13" name="Line 661"/>
              <p:cNvSpPr>
                <a:spLocks noChangeShapeType="1"/>
              </p:cNvSpPr>
              <p:nvPr/>
            </p:nvSpPr>
            <p:spPr bwMode="auto">
              <a:xfrm>
                <a:off x="1814" y="1353"/>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14" name="Line 662"/>
              <p:cNvSpPr>
                <a:spLocks noChangeShapeType="1"/>
              </p:cNvSpPr>
              <p:nvPr/>
            </p:nvSpPr>
            <p:spPr bwMode="auto">
              <a:xfrm>
                <a:off x="1910" y="1449"/>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15" name="Line 663"/>
              <p:cNvSpPr>
                <a:spLocks noChangeShapeType="1"/>
              </p:cNvSpPr>
              <p:nvPr/>
            </p:nvSpPr>
            <p:spPr bwMode="auto">
              <a:xfrm>
                <a:off x="2006" y="1545"/>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16" name="Line 664"/>
              <p:cNvSpPr>
                <a:spLocks noChangeShapeType="1"/>
              </p:cNvSpPr>
              <p:nvPr/>
            </p:nvSpPr>
            <p:spPr bwMode="auto">
              <a:xfrm>
                <a:off x="2102" y="1641"/>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17" name="Line 665"/>
              <p:cNvSpPr>
                <a:spLocks noChangeShapeType="1"/>
              </p:cNvSpPr>
              <p:nvPr/>
            </p:nvSpPr>
            <p:spPr bwMode="auto">
              <a:xfrm>
                <a:off x="2198" y="1737"/>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18" name="Line 666"/>
              <p:cNvSpPr>
                <a:spLocks noChangeShapeType="1"/>
              </p:cNvSpPr>
              <p:nvPr/>
            </p:nvSpPr>
            <p:spPr bwMode="auto">
              <a:xfrm>
                <a:off x="2294" y="1833"/>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19" name="Line 667"/>
              <p:cNvSpPr>
                <a:spLocks noChangeShapeType="1"/>
              </p:cNvSpPr>
              <p:nvPr/>
            </p:nvSpPr>
            <p:spPr bwMode="auto">
              <a:xfrm>
                <a:off x="2390" y="1929"/>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grpSp>
        <p:grpSp>
          <p:nvGrpSpPr>
            <p:cNvPr id="7" name="Group 668"/>
            <p:cNvGrpSpPr>
              <a:grpSpLocks/>
            </p:cNvGrpSpPr>
            <p:nvPr/>
          </p:nvGrpSpPr>
          <p:grpSpPr bwMode="auto">
            <a:xfrm>
              <a:off x="1635" y="2522"/>
              <a:ext cx="731" cy="783"/>
              <a:chOff x="1718" y="1257"/>
              <a:chExt cx="672" cy="1200"/>
            </a:xfrm>
          </p:grpSpPr>
          <p:sp>
            <p:nvSpPr>
              <p:cNvPr id="177821" name="Line 669"/>
              <p:cNvSpPr>
                <a:spLocks noChangeShapeType="1"/>
              </p:cNvSpPr>
              <p:nvPr/>
            </p:nvSpPr>
            <p:spPr bwMode="auto">
              <a:xfrm>
                <a:off x="1718" y="1257"/>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22" name="Line 670"/>
              <p:cNvSpPr>
                <a:spLocks noChangeShapeType="1"/>
              </p:cNvSpPr>
              <p:nvPr/>
            </p:nvSpPr>
            <p:spPr bwMode="auto">
              <a:xfrm>
                <a:off x="1814" y="1353"/>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23" name="Line 671"/>
              <p:cNvSpPr>
                <a:spLocks noChangeShapeType="1"/>
              </p:cNvSpPr>
              <p:nvPr/>
            </p:nvSpPr>
            <p:spPr bwMode="auto">
              <a:xfrm>
                <a:off x="1910" y="1449"/>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24" name="Line 672"/>
              <p:cNvSpPr>
                <a:spLocks noChangeShapeType="1"/>
              </p:cNvSpPr>
              <p:nvPr/>
            </p:nvSpPr>
            <p:spPr bwMode="auto">
              <a:xfrm>
                <a:off x="2006" y="1545"/>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25" name="Line 673"/>
              <p:cNvSpPr>
                <a:spLocks noChangeShapeType="1"/>
              </p:cNvSpPr>
              <p:nvPr/>
            </p:nvSpPr>
            <p:spPr bwMode="auto">
              <a:xfrm>
                <a:off x="2102" y="1641"/>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26" name="Line 674"/>
              <p:cNvSpPr>
                <a:spLocks noChangeShapeType="1"/>
              </p:cNvSpPr>
              <p:nvPr/>
            </p:nvSpPr>
            <p:spPr bwMode="auto">
              <a:xfrm>
                <a:off x="2198" y="1737"/>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27" name="Line 675"/>
              <p:cNvSpPr>
                <a:spLocks noChangeShapeType="1"/>
              </p:cNvSpPr>
              <p:nvPr/>
            </p:nvSpPr>
            <p:spPr bwMode="auto">
              <a:xfrm>
                <a:off x="2294" y="1833"/>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28" name="Line 676"/>
              <p:cNvSpPr>
                <a:spLocks noChangeShapeType="1"/>
              </p:cNvSpPr>
              <p:nvPr/>
            </p:nvSpPr>
            <p:spPr bwMode="auto">
              <a:xfrm>
                <a:off x="2390" y="1929"/>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grpSp>
        <p:grpSp>
          <p:nvGrpSpPr>
            <p:cNvPr id="8" name="Group 677"/>
            <p:cNvGrpSpPr>
              <a:grpSpLocks/>
            </p:cNvGrpSpPr>
            <p:nvPr/>
          </p:nvGrpSpPr>
          <p:grpSpPr bwMode="auto">
            <a:xfrm>
              <a:off x="2157" y="2830"/>
              <a:ext cx="732" cy="783"/>
              <a:chOff x="1718" y="1257"/>
              <a:chExt cx="672" cy="1200"/>
            </a:xfrm>
          </p:grpSpPr>
          <p:sp>
            <p:nvSpPr>
              <p:cNvPr id="177830" name="Line 678"/>
              <p:cNvSpPr>
                <a:spLocks noChangeShapeType="1"/>
              </p:cNvSpPr>
              <p:nvPr/>
            </p:nvSpPr>
            <p:spPr bwMode="auto">
              <a:xfrm>
                <a:off x="1718" y="1257"/>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31" name="Line 679"/>
              <p:cNvSpPr>
                <a:spLocks noChangeShapeType="1"/>
              </p:cNvSpPr>
              <p:nvPr/>
            </p:nvSpPr>
            <p:spPr bwMode="auto">
              <a:xfrm>
                <a:off x="1814" y="1353"/>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32" name="Line 680"/>
              <p:cNvSpPr>
                <a:spLocks noChangeShapeType="1"/>
              </p:cNvSpPr>
              <p:nvPr/>
            </p:nvSpPr>
            <p:spPr bwMode="auto">
              <a:xfrm>
                <a:off x="1910" y="1449"/>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33" name="Line 681"/>
              <p:cNvSpPr>
                <a:spLocks noChangeShapeType="1"/>
              </p:cNvSpPr>
              <p:nvPr/>
            </p:nvSpPr>
            <p:spPr bwMode="auto">
              <a:xfrm>
                <a:off x="2006" y="1545"/>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34" name="Line 682"/>
              <p:cNvSpPr>
                <a:spLocks noChangeShapeType="1"/>
              </p:cNvSpPr>
              <p:nvPr/>
            </p:nvSpPr>
            <p:spPr bwMode="auto">
              <a:xfrm>
                <a:off x="2102" y="1641"/>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35" name="Line 683"/>
              <p:cNvSpPr>
                <a:spLocks noChangeShapeType="1"/>
              </p:cNvSpPr>
              <p:nvPr/>
            </p:nvSpPr>
            <p:spPr bwMode="auto">
              <a:xfrm>
                <a:off x="2198" y="1737"/>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36" name="Line 684"/>
              <p:cNvSpPr>
                <a:spLocks noChangeShapeType="1"/>
              </p:cNvSpPr>
              <p:nvPr/>
            </p:nvSpPr>
            <p:spPr bwMode="auto">
              <a:xfrm>
                <a:off x="2294" y="1833"/>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37" name="Line 685"/>
              <p:cNvSpPr>
                <a:spLocks noChangeShapeType="1"/>
              </p:cNvSpPr>
              <p:nvPr/>
            </p:nvSpPr>
            <p:spPr bwMode="auto">
              <a:xfrm>
                <a:off x="2390" y="1929"/>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grpSp>
        <p:sp>
          <p:nvSpPr>
            <p:cNvPr id="177838" name="Rectangle 686"/>
            <p:cNvSpPr>
              <a:spLocks noChangeArrowheads="1"/>
            </p:cNvSpPr>
            <p:nvPr/>
          </p:nvSpPr>
          <p:spPr bwMode="auto">
            <a:xfrm>
              <a:off x="1565" y="1357"/>
              <a:ext cx="1891" cy="330"/>
            </a:xfrm>
            <a:prstGeom prst="rect">
              <a:avLst/>
            </a:prstGeom>
            <a:solidFill>
              <a:schemeClr val="bg1"/>
            </a:solidFill>
            <a:ln w="9525">
              <a:solidFill>
                <a:schemeClr val="bg1"/>
              </a:solidFill>
              <a:miter lim="800000"/>
              <a:headEnd/>
              <a:tailEnd/>
            </a:ln>
            <a:effectLst/>
          </p:spPr>
          <p:txBody>
            <a:bodyPr wrap="none" anchor="ctr">
              <a:prstTxWarp prst="textNoShape">
                <a:avLst/>
              </a:prstTxWarp>
              <a:spAutoFit/>
            </a:bodyPr>
            <a:lstStyle/>
            <a:p>
              <a:endParaRPr lang="en-US"/>
            </a:p>
          </p:txBody>
        </p:sp>
        <p:sp>
          <p:nvSpPr>
            <p:cNvPr id="177839" name="Rectangle 687"/>
            <p:cNvSpPr>
              <a:spLocks noChangeArrowheads="1"/>
            </p:cNvSpPr>
            <p:nvPr/>
          </p:nvSpPr>
          <p:spPr bwMode="auto">
            <a:xfrm>
              <a:off x="1583" y="3279"/>
              <a:ext cx="1555" cy="412"/>
            </a:xfrm>
            <a:prstGeom prst="rect">
              <a:avLst/>
            </a:prstGeom>
            <a:solidFill>
              <a:schemeClr val="bg1"/>
            </a:solidFill>
            <a:ln w="9525">
              <a:solidFill>
                <a:schemeClr val="bg1"/>
              </a:solidFill>
              <a:miter lim="800000"/>
              <a:headEnd/>
              <a:tailEnd/>
            </a:ln>
            <a:effectLst/>
          </p:spPr>
          <p:txBody>
            <a:bodyPr anchor="ctr">
              <a:prstTxWarp prst="textNoShape">
                <a:avLst/>
              </a:prstTxWarp>
              <a:spAutoFit/>
            </a:bodyPr>
            <a:lstStyle/>
            <a:p>
              <a:endParaRPr lang="en-US"/>
            </a:p>
          </p:txBody>
        </p:sp>
        <p:sp>
          <p:nvSpPr>
            <p:cNvPr id="177840" name="Line 688"/>
            <p:cNvSpPr>
              <a:spLocks noChangeShapeType="1"/>
            </p:cNvSpPr>
            <p:nvPr/>
          </p:nvSpPr>
          <p:spPr bwMode="auto">
            <a:xfrm flipV="1">
              <a:off x="1564" y="2318"/>
              <a:ext cx="1490" cy="0"/>
            </a:xfrm>
            <a:prstGeom prst="line">
              <a:avLst/>
            </a:prstGeom>
            <a:noFill/>
            <a:ln w="114300">
              <a:solidFill>
                <a:schemeClr val="hlink"/>
              </a:solidFill>
              <a:round/>
              <a:headEnd/>
              <a:tailEnd/>
            </a:ln>
            <a:effectLst/>
          </p:spPr>
          <p:txBody>
            <a:bodyPr anchor="ctr">
              <a:prstTxWarp prst="textNoShape">
                <a:avLst/>
              </a:prstTxWarp>
              <a:spAutoFit/>
            </a:bodyPr>
            <a:lstStyle/>
            <a:p>
              <a:endParaRPr lang="en-US"/>
            </a:p>
          </p:txBody>
        </p:sp>
        <p:sp>
          <p:nvSpPr>
            <p:cNvPr id="177841" name="Rectangle 689"/>
            <p:cNvSpPr>
              <a:spLocks noChangeArrowheads="1"/>
            </p:cNvSpPr>
            <p:nvPr/>
          </p:nvSpPr>
          <p:spPr bwMode="auto">
            <a:xfrm>
              <a:off x="3071" y="1812"/>
              <a:ext cx="156" cy="1748"/>
            </a:xfrm>
            <a:prstGeom prst="rect">
              <a:avLst/>
            </a:prstGeom>
            <a:solidFill>
              <a:schemeClr val="bg1"/>
            </a:solidFill>
            <a:ln w="9525">
              <a:solidFill>
                <a:schemeClr val="bg1"/>
              </a:solidFill>
              <a:miter lim="800000"/>
              <a:headEnd/>
              <a:tailEnd/>
            </a:ln>
            <a:effectLst/>
          </p:spPr>
          <p:txBody>
            <a:bodyPr wrap="none" anchor="ctr">
              <a:prstTxWarp prst="textNoShape">
                <a:avLst/>
              </a:prstTxWarp>
              <a:spAutoFit/>
            </a:bodyPr>
            <a:lstStyle/>
            <a:p>
              <a:endParaRPr lang="en-US"/>
            </a:p>
          </p:txBody>
        </p:sp>
      </p:grpSp>
      <p:sp>
        <p:nvSpPr>
          <p:cNvPr id="177154" name="Rectangle 2"/>
          <p:cNvSpPr>
            <a:spLocks noGrp="1" noChangeArrowheads="1"/>
          </p:cNvSpPr>
          <p:nvPr>
            <p:ph type="title"/>
          </p:nvPr>
        </p:nvSpPr>
        <p:spPr>
          <a:xfrm>
            <a:off x="827584" y="0"/>
            <a:ext cx="5913480" cy="422275"/>
          </a:xfrm>
        </p:spPr>
        <p:txBody>
          <a:bodyPr>
            <a:noAutofit/>
          </a:bodyPr>
          <a:lstStyle/>
          <a:p>
            <a:pPr algn="l"/>
            <a:r>
              <a:rPr lang="en-US" sz="3200" dirty="0"/>
              <a:t>Note on Matrix</a:t>
            </a:r>
            <a:r>
              <a:rPr lang="en-US" sz="3200" dirty="0" smtClean="0"/>
              <a:t> in Memory</a:t>
            </a:r>
            <a:endParaRPr lang="en-US" sz="3200" dirty="0"/>
          </a:p>
        </p:txBody>
      </p:sp>
      <p:sp>
        <p:nvSpPr>
          <p:cNvPr id="177155" name="Rectangle 3"/>
          <p:cNvSpPr>
            <a:spLocks noGrp="1" noChangeArrowheads="1"/>
          </p:cNvSpPr>
          <p:nvPr>
            <p:ph type="body" idx="1"/>
          </p:nvPr>
        </p:nvSpPr>
        <p:spPr>
          <a:xfrm>
            <a:off x="361372" y="914400"/>
            <a:ext cx="8249228" cy="1903413"/>
          </a:xfrm>
        </p:spPr>
        <p:txBody>
          <a:bodyPr>
            <a:normAutofit fontScale="77500" lnSpcReduction="20000"/>
          </a:bodyPr>
          <a:lstStyle/>
          <a:p>
            <a:r>
              <a:rPr lang="en-US" dirty="0"/>
              <a:t>A matrix is a 2-D array of elements, but memory addresses are “1-D”</a:t>
            </a:r>
          </a:p>
          <a:p>
            <a:r>
              <a:rPr lang="en-US" dirty="0"/>
              <a:t>Conventions for matrix layout</a:t>
            </a:r>
          </a:p>
          <a:p>
            <a:pPr lvl="1"/>
            <a:r>
              <a:rPr lang="en-US" dirty="0"/>
              <a:t>by column, or “column major” (Fortran default); </a:t>
            </a:r>
            <a:r>
              <a:rPr lang="en-US" dirty="0" err="1"/>
              <a:t>A(i,j</a:t>
            </a:r>
            <a:r>
              <a:rPr lang="en-US" dirty="0"/>
              <a:t>) at </a:t>
            </a:r>
            <a:r>
              <a:rPr lang="en-US" dirty="0" err="1"/>
              <a:t>A+i+j</a:t>
            </a:r>
            <a:r>
              <a:rPr lang="en-US" dirty="0"/>
              <a:t>*</a:t>
            </a:r>
            <a:r>
              <a:rPr lang="en-US" dirty="0" err="1"/>
              <a:t>n</a:t>
            </a:r>
            <a:endParaRPr lang="en-US" dirty="0"/>
          </a:p>
          <a:p>
            <a:pPr lvl="1"/>
            <a:r>
              <a:rPr lang="en-US" dirty="0"/>
              <a:t>by row, or “row major” (C default) </a:t>
            </a:r>
            <a:r>
              <a:rPr lang="en-US" dirty="0" err="1"/>
              <a:t>A(i,j</a:t>
            </a:r>
            <a:r>
              <a:rPr lang="en-US" dirty="0"/>
              <a:t>) at </a:t>
            </a:r>
            <a:r>
              <a:rPr lang="en-US" dirty="0" err="1"/>
              <a:t>A+i</a:t>
            </a:r>
            <a:r>
              <a:rPr lang="en-US" dirty="0"/>
              <a:t>*</a:t>
            </a:r>
            <a:r>
              <a:rPr lang="en-US" dirty="0" err="1"/>
              <a:t>n+j</a:t>
            </a:r>
            <a:endParaRPr lang="en-US" dirty="0"/>
          </a:p>
        </p:txBody>
      </p:sp>
      <p:sp>
        <p:nvSpPr>
          <p:cNvPr id="177156" name="Text Box 4"/>
          <p:cNvSpPr txBox="1">
            <a:spLocks noChangeArrowheads="1"/>
          </p:cNvSpPr>
          <p:nvPr/>
        </p:nvSpPr>
        <p:spPr bwMode="auto">
          <a:xfrm>
            <a:off x="841375" y="3516313"/>
            <a:ext cx="457200" cy="379412"/>
          </a:xfrm>
          <a:prstGeom prst="rect">
            <a:avLst/>
          </a:prstGeom>
          <a:solidFill>
            <a:srgbClr val="C0C0C0"/>
          </a:solid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0</a:t>
            </a:r>
            <a:endParaRPr lang="en-US" sz="1800" b="0"/>
          </a:p>
        </p:txBody>
      </p:sp>
      <p:sp>
        <p:nvSpPr>
          <p:cNvPr id="177157" name="Text Box 5"/>
          <p:cNvSpPr txBox="1">
            <a:spLocks noChangeArrowheads="1"/>
          </p:cNvSpPr>
          <p:nvPr/>
        </p:nvSpPr>
        <p:spPr bwMode="auto">
          <a:xfrm>
            <a:off x="841375" y="3897313"/>
            <a:ext cx="457200" cy="379412"/>
          </a:xfrm>
          <a:prstGeom prst="rect">
            <a:avLst/>
          </a:prstGeom>
          <a:solidFill>
            <a:srgbClr val="C0C0C0"/>
          </a:solid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a:t>
            </a:r>
            <a:endParaRPr lang="en-US" sz="1800" b="0"/>
          </a:p>
        </p:txBody>
      </p:sp>
      <p:sp>
        <p:nvSpPr>
          <p:cNvPr id="177158" name="Text Box 6"/>
          <p:cNvSpPr txBox="1">
            <a:spLocks noChangeArrowheads="1"/>
          </p:cNvSpPr>
          <p:nvPr/>
        </p:nvSpPr>
        <p:spPr bwMode="auto">
          <a:xfrm>
            <a:off x="841375" y="4278313"/>
            <a:ext cx="457200" cy="379412"/>
          </a:xfrm>
          <a:prstGeom prst="rect">
            <a:avLst/>
          </a:prstGeom>
          <a:solidFill>
            <a:srgbClr val="C0C0C0"/>
          </a:solid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2</a:t>
            </a:r>
            <a:endParaRPr lang="en-US" sz="1800" b="0"/>
          </a:p>
        </p:txBody>
      </p:sp>
      <p:sp>
        <p:nvSpPr>
          <p:cNvPr id="177159" name="Text Box 7"/>
          <p:cNvSpPr txBox="1">
            <a:spLocks noChangeArrowheads="1"/>
          </p:cNvSpPr>
          <p:nvPr/>
        </p:nvSpPr>
        <p:spPr bwMode="auto">
          <a:xfrm>
            <a:off x="841375" y="4659313"/>
            <a:ext cx="457200" cy="379412"/>
          </a:xfrm>
          <a:prstGeom prst="rect">
            <a:avLst/>
          </a:prstGeom>
          <a:solidFill>
            <a:srgbClr val="C0C0C0"/>
          </a:solid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3</a:t>
            </a:r>
            <a:endParaRPr lang="en-US" sz="1800" b="0"/>
          </a:p>
        </p:txBody>
      </p:sp>
      <p:sp>
        <p:nvSpPr>
          <p:cNvPr id="177160" name="Text Box 8"/>
          <p:cNvSpPr txBox="1">
            <a:spLocks noChangeArrowheads="1"/>
          </p:cNvSpPr>
          <p:nvPr/>
        </p:nvSpPr>
        <p:spPr bwMode="auto">
          <a:xfrm>
            <a:off x="841375" y="5040313"/>
            <a:ext cx="457200" cy="379412"/>
          </a:xfrm>
          <a:prstGeom prst="rect">
            <a:avLst/>
          </a:prstGeom>
          <a:solidFill>
            <a:srgbClr val="C0C0C0"/>
          </a:solid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4</a:t>
            </a:r>
            <a:endParaRPr lang="en-US" sz="1800" b="0"/>
          </a:p>
        </p:txBody>
      </p:sp>
      <p:sp>
        <p:nvSpPr>
          <p:cNvPr id="177161" name="Text Box 9"/>
          <p:cNvSpPr txBox="1">
            <a:spLocks noChangeArrowheads="1"/>
          </p:cNvSpPr>
          <p:nvPr/>
        </p:nvSpPr>
        <p:spPr bwMode="auto">
          <a:xfrm>
            <a:off x="1298575" y="3516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5</a:t>
            </a:r>
            <a:endParaRPr lang="en-US" sz="1800" b="0"/>
          </a:p>
        </p:txBody>
      </p:sp>
      <p:sp>
        <p:nvSpPr>
          <p:cNvPr id="177162" name="Text Box 10"/>
          <p:cNvSpPr txBox="1">
            <a:spLocks noChangeArrowheads="1"/>
          </p:cNvSpPr>
          <p:nvPr/>
        </p:nvSpPr>
        <p:spPr bwMode="auto">
          <a:xfrm>
            <a:off x="1298575" y="3897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6</a:t>
            </a:r>
            <a:endParaRPr lang="en-US" sz="1800" b="0"/>
          </a:p>
        </p:txBody>
      </p:sp>
      <p:sp>
        <p:nvSpPr>
          <p:cNvPr id="177163" name="Text Box 11"/>
          <p:cNvSpPr txBox="1">
            <a:spLocks noChangeArrowheads="1"/>
          </p:cNvSpPr>
          <p:nvPr/>
        </p:nvSpPr>
        <p:spPr bwMode="auto">
          <a:xfrm>
            <a:off x="1298575" y="4278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7</a:t>
            </a:r>
            <a:endParaRPr lang="en-US" sz="1800" b="0"/>
          </a:p>
        </p:txBody>
      </p:sp>
      <p:sp>
        <p:nvSpPr>
          <p:cNvPr id="177164" name="Text Box 12"/>
          <p:cNvSpPr txBox="1">
            <a:spLocks noChangeArrowheads="1"/>
          </p:cNvSpPr>
          <p:nvPr/>
        </p:nvSpPr>
        <p:spPr bwMode="auto">
          <a:xfrm>
            <a:off x="1298575" y="4659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8</a:t>
            </a:r>
            <a:endParaRPr lang="en-US" sz="1800" b="0"/>
          </a:p>
        </p:txBody>
      </p:sp>
      <p:sp>
        <p:nvSpPr>
          <p:cNvPr id="177165" name="Text Box 13"/>
          <p:cNvSpPr txBox="1">
            <a:spLocks noChangeArrowheads="1"/>
          </p:cNvSpPr>
          <p:nvPr/>
        </p:nvSpPr>
        <p:spPr bwMode="auto">
          <a:xfrm>
            <a:off x="1298575" y="5040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9</a:t>
            </a:r>
            <a:endParaRPr lang="en-US" sz="1800" b="0"/>
          </a:p>
        </p:txBody>
      </p:sp>
      <p:sp>
        <p:nvSpPr>
          <p:cNvPr id="177166" name="Text Box 14"/>
          <p:cNvSpPr txBox="1">
            <a:spLocks noChangeArrowheads="1"/>
          </p:cNvSpPr>
          <p:nvPr/>
        </p:nvSpPr>
        <p:spPr bwMode="auto">
          <a:xfrm>
            <a:off x="1755775" y="3516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10</a:t>
            </a:r>
            <a:endParaRPr lang="en-US" sz="1800" b="0"/>
          </a:p>
        </p:txBody>
      </p:sp>
      <p:sp>
        <p:nvSpPr>
          <p:cNvPr id="177167" name="Text Box 15"/>
          <p:cNvSpPr txBox="1">
            <a:spLocks noChangeArrowheads="1"/>
          </p:cNvSpPr>
          <p:nvPr/>
        </p:nvSpPr>
        <p:spPr bwMode="auto">
          <a:xfrm>
            <a:off x="1755775" y="3897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11</a:t>
            </a:r>
            <a:endParaRPr lang="en-US" sz="1800" b="0"/>
          </a:p>
        </p:txBody>
      </p:sp>
      <p:sp>
        <p:nvSpPr>
          <p:cNvPr id="177168" name="Text Box 16"/>
          <p:cNvSpPr txBox="1">
            <a:spLocks noChangeArrowheads="1"/>
          </p:cNvSpPr>
          <p:nvPr/>
        </p:nvSpPr>
        <p:spPr bwMode="auto">
          <a:xfrm>
            <a:off x="1755775" y="4278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12</a:t>
            </a:r>
            <a:endParaRPr lang="en-US" sz="1800" b="0"/>
          </a:p>
        </p:txBody>
      </p:sp>
      <p:sp>
        <p:nvSpPr>
          <p:cNvPr id="177169" name="Text Box 17"/>
          <p:cNvSpPr txBox="1">
            <a:spLocks noChangeArrowheads="1"/>
          </p:cNvSpPr>
          <p:nvPr/>
        </p:nvSpPr>
        <p:spPr bwMode="auto">
          <a:xfrm>
            <a:off x="1755775" y="4659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13</a:t>
            </a:r>
            <a:endParaRPr lang="en-US" sz="1800" b="0"/>
          </a:p>
        </p:txBody>
      </p:sp>
      <p:sp>
        <p:nvSpPr>
          <p:cNvPr id="177170" name="Text Box 18"/>
          <p:cNvSpPr txBox="1">
            <a:spLocks noChangeArrowheads="1"/>
          </p:cNvSpPr>
          <p:nvPr/>
        </p:nvSpPr>
        <p:spPr bwMode="auto">
          <a:xfrm>
            <a:off x="1755775" y="5040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14</a:t>
            </a:r>
            <a:endParaRPr lang="en-US" sz="1800" b="0"/>
          </a:p>
        </p:txBody>
      </p:sp>
      <p:sp>
        <p:nvSpPr>
          <p:cNvPr id="177171" name="Text Box 19"/>
          <p:cNvSpPr txBox="1">
            <a:spLocks noChangeArrowheads="1"/>
          </p:cNvSpPr>
          <p:nvPr/>
        </p:nvSpPr>
        <p:spPr bwMode="auto">
          <a:xfrm>
            <a:off x="2212975" y="3516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15</a:t>
            </a:r>
            <a:endParaRPr lang="en-US" sz="1800" b="0"/>
          </a:p>
        </p:txBody>
      </p:sp>
      <p:sp>
        <p:nvSpPr>
          <p:cNvPr id="177172" name="Text Box 20"/>
          <p:cNvSpPr txBox="1">
            <a:spLocks noChangeArrowheads="1"/>
          </p:cNvSpPr>
          <p:nvPr/>
        </p:nvSpPr>
        <p:spPr bwMode="auto">
          <a:xfrm>
            <a:off x="2212975" y="3897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16</a:t>
            </a:r>
            <a:endParaRPr lang="en-US" sz="1800" b="0"/>
          </a:p>
        </p:txBody>
      </p:sp>
      <p:sp>
        <p:nvSpPr>
          <p:cNvPr id="177173" name="Text Box 21"/>
          <p:cNvSpPr txBox="1">
            <a:spLocks noChangeArrowheads="1"/>
          </p:cNvSpPr>
          <p:nvPr/>
        </p:nvSpPr>
        <p:spPr bwMode="auto">
          <a:xfrm>
            <a:off x="2212975" y="4278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17</a:t>
            </a:r>
            <a:endParaRPr lang="en-US" sz="1800" b="0"/>
          </a:p>
        </p:txBody>
      </p:sp>
      <p:sp>
        <p:nvSpPr>
          <p:cNvPr id="177174" name="Text Box 22"/>
          <p:cNvSpPr txBox="1">
            <a:spLocks noChangeArrowheads="1"/>
          </p:cNvSpPr>
          <p:nvPr/>
        </p:nvSpPr>
        <p:spPr bwMode="auto">
          <a:xfrm>
            <a:off x="2212975" y="4659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18</a:t>
            </a:r>
            <a:endParaRPr lang="en-US" sz="1800" b="0"/>
          </a:p>
        </p:txBody>
      </p:sp>
      <p:sp>
        <p:nvSpPr>
          <p:cNvPr id="177175" name="Text Box 23"/>
          <p:cNvSpPr txBox="1">
            <a:spLocks noChangeArrowheads="1"/>
          </p:cNvSpPr>
          <p:nvPr/>
        </p:nvSpPr>
        <p:spPr bwMode="auto">
          <a:xfrm>
            <a:off x="2212975" y="5040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19</a:t>
            </a:r>
            <a:endParaRPr lang="en-US" sz="1800" b="0"/>
          </a:p>
        </p:txBody>
      </p:sp>
      <p:sp>
        <p:nvSpPr>
          <p:cNvPr id="177176" name="Text Box 24"/>
          <p:cNvSpPr txBox="1">
            <a:spLocks noChangeArrowheads="1"/>
          </p:cNvSpPr>
          <p:nvPr/>
        </p:nvSpPr>
        <p:spPr bwMode="auto">
          <a:xfrm>
            <a:off x="3116263" y="3548063"/>
            <a:ext cx="457200" cy="379412"/>
          </a:xfrm>
          <a:prstGeom prst="rect">
            <a:avLst/>
          </a:prstGeom>
          <a:solidFill>
            <a:srgbClr val="C0C0C0"/>
          </a:solid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0</a:t>
            </a:r>
            <a:endParaRPr lang="en-US" sz="1800" b="0"/>
          </a:p>
        </p:txBody>
      </p:sp>
      <p:sp>
        <p:nvSpPr>
          <p:cNvPr id="177177" name="Text Box 25"/>
          <p:cNvSpPr txBox="1">
            <a:spLocks noChangeArrowheads="1"/>
          </p:cNvSpPr>
          <p:nvPr/>
        </p:nvSpPr>
        <p:spPr bwMode="auto">
          <a:xfrm>
            <a:off x="3116263" y="3929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4</a:t>
            </a:r>
            <a:endParaRPr lang="en-US" sz="1800" b="0"/>
          </a:p>
        </p:txBody>
      </p:sp>
      <p:sp>
        <p:nvSpPr>
          <p:cNvPr id="177178" name="Text Box 26"/>
          <p:cNvSpPr txBox="1">
            <a:spLocks noChangeArrowheads="1"/>
          </p:cNvSpPr>
          <p:nvPr/>
        </p:nvSpPr>
        <p:spPr bwMode="auto">
          <a:xfrm>
            <a:off x="3116263" y="4310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8</a:t>
            </a:r>
            <a:endParaRPr lang="en-US" sz="1800" b="0"/>
          </a:p>
        </p:txBody>
      </p:sp>
      <p:sp>
        <p:nvSpPr>
          <p:cNvPr id="177179" name="Text Box 27"/>
          <p:cNvSpPr txBox="1">
            <a:spLocks noChangeArrowheads="1"/>
          </p:cNvSpPr>
          <p:nvPr/>
        </p:nvSpPr>
        <p:spPr bwMode="auto">
          <a:xfrm>
            <a:off x="3116263" y="4691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12</a:t>
            </a:r>
            <a:endParaRPr lang="en-US" sz="1800" b="0"/>
          </a:p>
        </p:txBody>
      </p:sp>
      <p:sp>
        <p:nvSpPr>
          <p:cNvPr id="177180" name="Text Box 28"/>
          <p:cNvSpPr txBox="1">
            <a:spLocks noChangeArrowheads="1"/>
          </p:cNvSpPr>
          <p:nvPr/>
        </p:nvSpPr>
        <p:spPr bwMode="auto">
          <a:xfrm>
            <a:off x="3116263" y="5072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16</a:t>
            </a:r>
            <a:endParaRPr lang="en-US" sz="1800" b="0"/>
          </a:p>
        </p:txBody>
      </p:sp>
      <p:sp>
        <p:nvSpPr>
          <p:cNvPr id="177181" name="Text Box 29"/>
          <p:cNvSpPr txBox="1">
            <a:spLocks noChangeArrowheads="1"/>
          </p:cNvSpPr>
          <p:nvPr/>
        </p:nvSpPr>
        <p:spPr bwMode="auto">
          <a:xfrm>
            <a:off x="3573463" y="3548063"/>
            <a:ext cx="457200" cy="379412"/>
          </a:xfrm>
          <a:prstGeom prst="rect">
            <a:avLst/>
          </a:prstGeom>
          <a:solidFill>
            <a:srgbClr val="C0C0C0"/>
          </a:solid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a:t>
            </a:r>
            <a:endParaRPr lang="en-US" sz="1800" b="0"/>
          </a:p>
        </p:txBody>
      </p:sp>
      <p:sp>
        <p:nvSpPr>
          <p:cNvPr id="177182" name="Text Box 30"/>
          <p:cNvSpPr txBox="1">
            <a:spLocks noChangeArrowheads="1"/>
          </p:cNvSpPr>
          <p:nvPr/>
        </p:nvSpPr>
        <p:spPr bwMode="auto">
          <a:xfrm>
            <a:off x="3573463" y="3929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5</a:t>
            </a:r>
            <a:endParaRPr lang="en-US" sz="1800" b="0"/>
          </a:p>
        </p:txBody>
      </p:sp>
      <p:sp>
        <p:nvSpPr>
          <p:cNvPr id="177183" name="Text Box 31"/>
          <p:cNvSpPr txBox="1">
            <a:spLocks noChangeArrowheads="1"/>
          </p:cNvSpPr>
          <p:nvPr/>
        </p:nvSpPr>
        <p:spPr bwMode="auto">
          <a:xfrm>
            <a:off x="3573463" y="4310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9</a:t>
            </a:r>
            <a:endParaRPr lang="en-US" sz="1800" b="0"/>
          </a:p>
        </p:txBody>
      </p:sp>
      <p:sp>
        <p:nvSpPr>
          <p:cNvPr id="177184" name="Text Box 32"/>
          <p:cNvSpPr txBox="1">
            <a:spLocks noChangeArrowheads="1"/>
          </p:cNvSpPr>
          <p:nvPr/>
        </p:nvSpPr>
        <p:spPr bwMode="auto">
          <a:xfrm>
            <a:off x="3573463" y="4691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13</a:t>
            </a:r>
            <a:endParaRPr lang="en-US" sz="1800" b="0"/>
          </a:p>
        </p:txBody>
      </p:sp>
      <p:sp>
        <p:nvSpPr>
          <p:cNvPr id="177185" name="Text Box 33"/>
          <p:cNvSpPr txBox="1">
            <a:spLocks noChangeArrowheads="1"/>
          </p:cNvSpPr>
          <p:nvPr/>
        </p:nvSpPr>
        <p:spPr bwMode="auto">
          <a:xfrm>
            <a:off x="3573463" y="5072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17</a:t>
            </a:r>
            <a:endParaRPr lang="en-US" sz="1800" b="0"/>
          </a:p>
        </p:txBody>
      </p:sp>
      <p:sp>
        <p:nvSpPr>
          <p:cNvPr id="177186" name="Text Box 34"/>
          <p:cNvSpPr txBox="1">
            <a:spLocks noChangeArrowheads="1"/>
          </p:cNvSpPr>
          <p:nvPr/>
        </p:nvSpPr>
        <p:spPr bwMode="auto">
          <a:xfrm>
            <a:off x="4030663" y="3548063"/>
            <a:ext cx="457200" cy="379412"/>
          </a:xfrm>
          <a:prstGeom prst="rect">
            <a:avLst/>
          </a:prstGeom>
          <a:solidFill>
            <a:srgbClr val="C0C0C0"/>
          </a:solid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2</a:t>
            </a:r>
            <a:endParaRPr lang="en-US" sz="1800" b="0"/>
          </a:p>
        </p:txBody>
      </p:sp>
      <p:sp>
        <p:nvSpPr>
          <p:cNvPr id="177187" name="Text Box 35"/>
          <p:cNvSpPr txBox="1">
            <a:spLocks noChangeArrowheads="1"/>
          </p:cNvSpPr>
          <p:nvPr/>
        </p:nvSpPr>
        <p:spPr bwMode="auto">
          <a:xfrm>
            <a:off x="4030663" y="3929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6</a:t>
            </a:r>
            <a:endParaRPr lang="en-US" sz="1800" b="0"/>
          </a:p>
        </p:txBody>
      </p:sp>
      <p:sp>
        <p:nvSpPr>
          <p:cNvPr id="177188" name="Text Box 36"/>
          <p:cNvSpPr txBox="1">
            <a:spLocks noChangeArrowheads="1"/>
          </p:cNvSpPr>
          <p:nvPr/>
        </p:nvSpPr>
        <p:spPr bwMode="auto">
          <a:xfrm>
            <a:off x="4030663" y="4310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10</a:t>
            </a:r>
            <a:endParaRPr lang="en-US" sz="1800" b="0"/>
          </a:p>
        </p:txBody>
      </p:sp>
      <p:sp>
        <p:nvSpPr>
          <p:cNvPr id="177189" name="Text Box 37"/>
          <p:cNvSpPr txBox="1">
            <a:spLocks noChangeArrowheads="1"/>
          </p:cNvSpPr>
          <p:nvPr/>
        </p:nvSpPr>
        <p:spPr bwMode="auto">
          <a:xfrm>
            <a:off x="4030663" y="4691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14</a:t>
            </a:r>
            <a:endParaRPr lang="en-US" sz="1800" b="0"/>
          </a:p>
        </p:txBody>
      </p:sp>
      <p:sp>
        <p:nvSpPr>
          <p:cNvPr id="177190" name="Text Box 38"/>
          <p:cNvSpPr txBox="1">
            <a:spLocks noChangeArrowheads="1"/>
          </p:cNvSpPr>
          <p:nvPr/>
        </p:nvSpPr>
        <p:spPr bwMode="auto">
          <a:xfrm>
            <a:off x="4030663" y="5072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18</a:t>
            </a:r>
            <a:endParaRPr lang="en-US" sz="1800" b="0"/>
          </a:p>
        </p:txBody>
      </p:sp>
      <p:sp>
        <p:nvSpPr>
          <p:cNvPr id="177191" name="Text Box 39"/>
          <p:cNvSpPr txBox="1">
            <a:spLocks noChangeArrowheads="1"/>
          </p:cNvSpPr>
          <p:nvPr/>
        </p:nvSpPr>
        <p:spPr bwMode="auto">
          <a:xfrm>
            <a:off x="4487863" y="3548063"/>
            <a:ext cx="457200" cy="379412"/>
          </a:xfrm>
          <a:prstGeom prst="rect">
            <a:avLst/>
          </a:prstGeom>
          <a:solidFill>
            <a:srgbClr val="C0C0C0"/>
          </a:solid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3</a:t>
            </a:r>
            <a:endParaRPr lang="en-US" sz="1800" b="0"/>
          </a:p>
        </p:txBody>
      </p:sp>
      <p:sp>
        <p:nvSpPr>
          <p:cNvPr id="177192" name="Text Box 40"/>
          <p:cNvSpPr txBox="1">
            <a:spLocks noChangeArrowheads="1"/>
          </p:cNvSpPr>
          <p:nvPr/>
        </p:nvSpPr>
        <p:spPr bwMode="auto">
          <a:xfrm>
            <a:off x="4487863" y="3929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7</a:t>
            </a:r>
            <a:endParaRPr lang="en-US" sz="1800" b="0"/>
          </a:p>
        </p:txBody>
      </p:sp>
      <p:sp>
        <p:nvSpPr>
          <p:cNvPr id="177193" name="Text Box 41"/>
          <p:cNvSpPr txBox="1">
            <a:spLocks noChangeArrowheads="1"/>
          </p:cNvSpPr>
          <p:nvPr/>
        </p:nvSpPr>
        <p:spPr bwMode="auto">
          <a:xfrm>
            <a:off x="4487863" y="4310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11</a:t>
            </a:r>
            <a:endParaRPr lang="en-US" sz="1800" b="0"/>
          </a:p>
        </p:txBody>
      </p:sp>
      <p:sp>
        <p:nvSpPr>
          <p:cNvPr id="177194" name="Text Box 42"/>
          <p:cNvSpPr txBox="1">
            <a:spLocks noChangeArrowheads="1"/>
          </p:cNvSpPr>
          <p:nvPr/>
        </p:nvSpPr>
        <p:spPr bwMode="auto">
          <a:xfrm>
            <a:off x="4487863" y="4691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15</a:t>
            </a:r>
            <a:endParaRPr lang="en-US" sz="1800" b="0"/>
          </a:p>
        </p:txBody>
      </p:sp>
      <p:sp>
        <p:nvSpPr>
          <p:cNvPr id="177195" name="Text Box 43"/>
          <p:cNvSpPr txBox="1">
            <a:spLocks noChangeArrowheads="1"/>
          </p:cNvSpPr>
          <p:nvPr/>
        </p:nvSpPr>
        <p:spPr bwMode="auto">
          <a:xfrm>
            <a:off x="4487863" y="5072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19</a:t>
            </a:r>
            <a:endParaRPr lang="en-US" sz="1800" b="0"/>
          </a:p>
        </p:txBody>
      </p:sp>
      <p:sp>
        <p:nvSpPr>
          <p:cNvPr id="177196" name="Line 44"/>
          <p:cNvSpPr>
            <a:spLocks noChangeShapeType="1"/>
          </p:cNvSpPr>
          <p:nvPr/>
        </p:nvSpPr>
        <p:spPr bwMode="auto">
          <a:xfrm>
            <a:off x="688975" y="3668713"/>
            <a:ext cx="0" cy="838200"/>
          </a:xfrm>
          <a:prstGeom prst="line">
            <a:avLst/>
          </a:prstGeom>
          <a:noFill/>
          <a:ln w="12700">
            <a:solidFill>
              <a:schemeClr val="tx1"/>
            </a:solidFill>
            <a:round/>
            <a:headEnd type="none" w="sm" len="sm"/>
            <a:tailEnd type="triangle" w="lg" len="sm"/>
          </a:ln>
          <a:effectLst/>
        </p:spPr>
        <p:txBody>
          <a:bodyPr wrap="none" anchor="ctr">
            <a:prstTxWarp prst="textNoShape">
              <a:avLst/>
            </a:prstTxWarp>
          </a:bodyPr>
          <a:lstStyle/>
          <a:p>
            <a:endParaRPr lang="en-US"/>
          </a:p>
        </p:txBody>
      </p:sp>
      <p:sp>
        <p:nvSpPr>
          <p:cNvPr id="177197" name="Line 45"/>
          <p:cNvSpPr>
            <a:spLocks noChangeShapeType="1"/>
          </p:cNvSpPr>
          <p:nvPr/>
        </p:nvSpPr>
        <p:spPr bwMode="auto">
          <a:xfrm>
            <a:off x="3192463" y="3395663"/>
            <a:ext cx="1143000" cy="0"/>
          </a:xfrm>
          <a:prstGeom prst="line">
            <a:avLst/>
          </a:prstGeom>
          <a:noFill/>
          <a:ln w="12700">
            <a:solidFill>
              <a:schemeClr val="tx1"/>
            </a:solidFill>
            <a:round/>
            <a:headEnd type="none" w="sm" len="sm"/>
            <a:tailEnd type="triangle" w="lg" len="sm"/>
          </a:ln>
          <a:effectLst/>
        </p:spPr>
        <p:txBody>
          <a:bodyPr wrap="none" anchor="ctr">
            <a:prstTxWarp prst="textNoShape">
              <a:avLst/>
            </a:prstTxWarp>
          </a:bodyPr>
          <a:lstStyle/>
          <a:p>
            <a:endParaRPr lang="en-US"/>
          </a:p>
        </p:txBody>
      </p:sp>
      <p:sp>
        <p:nvSpPr>
          <p:cNvPr id="177198" name="Text Box 46"/>
          <p:cNvSpPr txBox="1">
            <a:spLocks noChangeArrowheads="1"/>
          </p:cNvSpPr>
          <p:nvPr/>
        </p:nvSpPr>
        <p:spPr bwMode="auto">
          <a:xfrm>
            <a:off x="901700" y="3095625"/>
            <a:ext cx="1720850" cy="366713"/>
          </a:xfrm>
          <a:prstGeom prst="rect">
            <a:avLst/>
          </a:prstGeom>
          <a:noFill/>
          <a:ln w="12700">
            <a:noFill/>
            <a:miter lim="800000"/>
            <a:headEnd type="none" w="sm" len="sm"/>
            <a:tailEnd type="none" w="sm" len="sm"/>
          </a:ln>
          <a:effectLst/>
        </p:spPr>
        <p:txBody>
          <a:bodyPr wrap="none">
            <a:prstTxWarp prst="textNoShape">
              <a:avLst/>
            </a:prstTxWarp>
            <a:spAutoFit/>
          </a:bodyPr>
          <a:lstStyle/>
          <a:p>
            <a:r>
              <a:rPr lang="en-US" sz="1800"/>
              <a:t>Column major</a:t>
            </a:r>
          </a:p>
        </p:txBody>
      </p:sp>
      <p:sp>
        <p:nvSpPr>
          <p:cNvPr id="177199" name="Text Box 47"/>
          <p:cNvSpPr txBox="1">
            <a:spLocks noChangeArrowheads="1"/>
          </p:cNvSpPr>
          <p:nvPr/>
        </p:nvSpPr>
        <p:spPr bwMode="auto">
          <a:xfrm>
            <a:off x="3116263" y="3014663"/>
            <a:ext cx="1352550" cy="366712"/>
          </a:xfrm>
          <a:prstGeom prst="rect">
            <a:avLst/>
          </a:prstGeom>
          <a:noFill/>
          <a:ln w="12700">
            <a:noFill/>
            <a:miter lim="800000"/>
            <a:headEnd type="none" w="sm" len="sm"/>
            <a:tailEnd type="none" w="sm" len="sm"/>
          </a:ln>
          <a:effectLst/>
        </p:spPr>
        <p:txBody>
          <a:bodyPr wrap="none">
            <a:prstTxWarp prst="textNoShape">
              <a:avLst/>
            </a:prstTxWarp>
            <a:spAutoFit/>
          </a:bodyPr>
          <a:lstStyle/>
          <a:p>
            <a:r>
              <a:rPr lang="en-US" sz="1800"/>
              <a:t>Row major</a:t>
            </a:r>
          </a:p>
        </p:txBody>
      </p:sp>
      <p:sp>
        <p:nvSpPr>
          <p:cNvPr id="177489" name="Rectangle 337"/>
          <p:cNvSpPr>
            <a:spLocks noChangeArrowheads="1"/>
          </p:cNvSpPr>
          <p:nvPr/>
        </p:nvSpPr>
        <p:spPr bwMode="auto">
          <a:xfrm>
            <a:off x="4498975" y="5772150"/>
            <a:ext cx="1408113" cy="376238"/>
          </a:xfrm>
          <a:prstGeom prst="rect">
            <a:avLst/>
          </a:prstGeom>
          <a:solidFill>
            <a:schemeClr val="bg1"/>
          </a:solidFill>
          <a:ln w="9525">
            <a:solidFill>
              <a:schemeClr val="bg1"/>
            </a:solidFill>
            <a:miter lim="800000"/>
            <a:headEnd/>
            <a:tailEnd/>
          </a:ln>
          <a:effectLst/>
        </p:spPr>
        <p:txBody>
          <a:bodyPr anchor="ctr">
            <a:prstTxWarp prst="textNoShape">
              <a:avLst/>
            </a:prstTxWarp>
            <a:spAutoFit/>
          </a:bodyPr>
          <a:lstStyle/>
          <a:p>
            <a:pPr algn="ctr">
              <a:spcBef>
                <a:spcPct val="20000"/>
              </a:spcBef>
            </a:pPr>
            <a:r>
              <a:rPr kumimoji="1" lang="en-US" sz="1800" b="0" dirty="0" smtClean="0">
                <a:solidFill>
                  <a:srgbClr val="000000"/>
                </a:solidFill>
              </a:rPr>
              <a:t>Cache blocks</a:t>
            </a:r>
            <a:endParaRPr kumimoji="1" lang="en-US" sz="1800" b="0" dirty="0">
              <a:solidFill>
                <a:srgbClr val="000000"/>
              </a:solidFill>
            </a:endParaRPr>
          </a:p>
        </p:txBody>
      </p:sp>
      <p:sp>
        <p:nvSpPr>
          <p:cNvPr id="177490" name="Text Box 338"/>
          <p:cNvSpPr txBox="1">
            <a:spLocks noChangeArrowheads="1"/>
          </p:cNvSpPr>
          <p:nvPr/>
        </p:nvSpPr>
        <p:spPr bwMode="auto">
          <a:xfrm>
            <a:off x="6021388" y="5630863"/>
            <a:ext cx="2676525" cy="641350"/>
          </a:xfrm>
          <a:prstGeom prst="rect">
            <a:avLst/>
          </a:prstGeom>
          <a:noFill/>
          <a:ln w="9525">
            <a:noFill/>
            <a:miter lim="800000"/>
            <a:headEnd/>
            <a:tailEnd/>
          </a:ln>
          <a:effectLst/>
        </p:spPr>
        <p:txBody>
          <a:bodyPr>
            <a:prstTxWarp prst="textNoShape">
              <a:avLst/>
            </a:prstTxWarp>
            <a:spAutoFit/>
          </a:bodyPr>
          <a:lstStyle/>
          <a:p>
            <a:pPr>
              <a:spcBef>
                <a:spcPct val="20000"/>
              </a:spcBef>
            </a:pPr>
            <a:r>
              <a:rPr kumimoji="1" lang="en-US" sz="1800" b="0" dirty="0">
                <a:solidFill>
                  <a:srgbClr val="000000"/>
                </a:solidFill>
              </a:rPr>
              <a:t>Blue row of matrix is  stored in red </a:t>
            </a:r>
            <a:r>
              <a:rPr kumimoji="1" lang="en-US" sz="1800" b="0" dirty="0" smtClean="0">
                <a:solidFill>
                  <a:srgbClr val="000000"/>
                </a:solidFill>
              </a:rPr>
              <a:t>cache blocks</a:t>
            </a:r>
            <a:endParaRPr kumimoji="1" lang="en-US" sz="1800" b="0" dirty="0">
              <a:solidFill>
                <a:srgbClr val="000000"/>
              </a:solidFill>
            </a:endParaRPr>
          </a:p>
        </p:txBody>
      </p:sp>
      <p:sp>
        <p:nvSpPr>
          <p:cNvPr id="177491" name="Line 339"/>
          <p:cNvSpPr>
            <a:spLocks noChangeShapeType="1"/>
          </p:cNvSpPr>
          <p:nvPr/>
        </p:nvSpPr>
        <p:spPr bwMode="auto">
          <a:xfrm flipV="1">
            <a:off x="5238750" y="4789488"/>
            <a:ext cx="436563" cy="987425"/>
          </a:xfrm>
          <a:prstGeom prst="line">
            <a:avLst/>
          </a:prstGeom>
          <a:noFill/>
          <a:ln w="12700">
            <a:solidFill>
              <a:schemeClr val="tx1"/>
            </a:solidFill>
            <a:round/>
            <a:headEnd type="none" w="sm" len="sm"/>
            <a:tailEnd type="triangle" w="sm" len="sm"/>
          </a:ln>
          <a:effectLst/>
        </p:spPr>
        <p:txBody>
          <a:bodyPr>
            <a:prstTxWarp prst="textNoShape">
              <a:avLst/>
            </a:prstTxWarp>
          </a:bodyPr>
          <a:lstStyle/>
          <a:p>
            <a:endParaRPr lang="en-US"/>
          </a:p>
        </p:txBody>
      </p:sp>
      <p:sp>
        <p:nvSpPr>
          <p:cNvPr id="177492" name="Line 340"/>
          <p:cNvSpPr>
            <a:spLocks noChangeShapeType="1"/>
          </p:cNvSpPr>
          <p:nvPr/>
        </p:nvSpPr>
        <p:spPr bwMode="auto">
          <a:xfrm flipV="1">
            <a:off x="5246688" y="5408613"/>
            <a:ext cx="407987" cy="374650"/>
          </a:xfrm>
          <a:prstGeom prst="line">
            <a:avLst/>
          </a:prstGeom>
          <a:noFill/>
          <a:ln w="12700">
            <a:solidFill>
              <a:schemeClr val="tx1"/>
            </a:solidFill>
            <a:round/>
            <a:headEnd type="none" w="sm" len="sm"/>
            <a:tailEnd type="triangle" w="sm" len="sm"/>
          </a:ln>
          <a:effectLst/>
        </p:spPr>
        <p:txBody>
          <a:bodyPr>
            <a:prstTxWarp prst="textNoShape">
              <a:avLst/>
            </a:prstTxWarp>
          </a:bodyPr>
          <a:lstStyle/>
          <a:p>
            <a:endParaRPr lang="en-US"/>
          </a:p>
        </p:txBody>
      </p:sp>
      <p:sp>
        <p:nvSpPr>
          <p:cNvPr id="177488" name="Text Box 336"/>
          <p:cNvSpPr txBox="1">
            <a:spLocks noChangeArrowheads="1"/>
          </p:cNvSpPr>
          <p:nvPr/>
        </p:nvSpPr>
        <p:spPr bwMode="auto">
          <a:xfrm>
            <a:off x="5229225" y="2744788"/>
            <a:ext cx="3689350" cy="366712"/>
          </a:xfrm>
          <a:prstGeom prst="rect">
            <a:avLst/>
          </a:prstGeom>
          <a:noFill/>
          <a:ln w="12700">
            <a:noFill/>
            <a:miter lim="800000"/>
            <a:headEnd type="none" w="sm" len="sm"/>
            <a:tailEnd type="none" w="sm" len="sm"/>
          </a:ln>
          <a:effectLst/>
        </p:spPr>
        <p:txBody>
          <a:bodyPr wrap="none">
            <a:prstTxWarp prst="textNoShape">
              <a:avLst/>
            </a:prstTxWarp>
            <a:spAutoFit/>
          </a:bodyPr>
          <a:lstStyle/>
          <a:p>
            <a:r>
              <a:rPr lang="en-US" sz="1800"/>
              <a:t>Column major matrix in memory</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323528" y="260648"/>
            <a:ext cx="8640960" cy="422275"/>
          </a:xfrm>
        </p:spPr>
        <p:txBody>
          <a:bodyPr>
            <a:noAutofit/>
          </a:bodyPr>
          <a:lstStyle/>
          <a:p>
            <a:pPr algn="l"/>
            <a:r>
              <a:rPr lang="en-US" sz="3200" dirty="0" smtClean="0"/>
              <a:t>Improving reuse via Blocking: </a:t>
            </a:r>
            <a:r>
              <a:rPr lang="en-US" sz="2400" dirty="0" smtClean="0"/>
              <a:t>1</a:t>
            </a:r>
            <a:r>
              <a:rPr lang="en-US" sz="2400" baseline="30000" dirty="0" smtClean="0"/>
              <a:t>st</a:t>
            </a:r>
            <a:r>
              <a:rPr lang="en-US" sz="2400" dirty="0" smtClean="0"/>
              <a:t> “</a:t>
            </a:r>
            <a:r>
              <a:rPr lang="en-US" sz="2400" dirty="0"/>
              <a:t>Naïve” Matrix Multiply</a:t>
            </a:r>
            <a:endParaRPr lang="en-US" sz="3200" dirty="0"/>
          </a:p>
        </p:txBody>
      </p:sp>
      <p:sp>
        <p:nvSpPr>
          <p:cNvPr id="182275" name="Rectangle 3"/>
          <p:cNvSpPr>
            <a:spLocks noGrp="1" noChangeArrowheads="1"/>
          </p:cNvSpPr>
          <p:nvPr>
            <p:ph type="body" idx="1"/>
          </p:nvPr>
        </p:nvSpPr>
        <p:spPr>
          <a:xfrm>
            <a:off x="609600" y="1124320"/>
            <a:ext cx="7929563" cy="3232150"/>
          </a:xfrm>
          <a:ln>
            <a:solidFill>
              <a:srgbClr val="000066"/>
            </a:solidFill>
          </a:ln>
        </p:spPr>
        <p:txBody>
          <a:bodyPr>
            <a:normAutofit lnSpcReduction="10000"/>
          </a:bodyPr>
          <a:lstStyle/>
          <a:p>
            <a:pPr>
              <a:buFontTx/>
              <a:buNone/>
            </a:pPr>
            <a:r>
              <a:rPr lang="en-US" sz="2000" dirty="0">
                <a:solidFill>
                  <a:schemeClr val="accent2"/>
                </a:solidFill>
              </a:rPr>
              <a:t>{implements </a:t>
            </a:r>
            <a:r>
              <a:rPr lang="en-US" dirty="0">
                <a:solidFill>
                  <a:schemeClr val="accent2"/>
                </a:solidFill>
              </a:rPr>
              <a:t>C = C + A*B}</a:t>
            </a:r>
            <a:endParaRPr lang="en-US" sz="2000" dirty="0">
              <a:solidFill>
                <a:schemeClr val="accent2"/>
              </a:solidFill>
            </a:endParaRPr>
          </a:p>
          <a:p>
            <a:pPr>
              <a:buFontTx/>
              <a:buNone/>
            </a:pPr>
            <a:r>
              <a:rPr lang="en-US" sz="2000" dirty="0"/>
              <a:t>for </a:t>
            </a:r>
            <a:r>
              <a:rPr lang="en-US" sz="2000" dirty="0" err="1"/>
              <a:t>i</a:t>
            </a:r>
            <a:r>
              <a:rPr lang="en-US" sz="2000" dirty="0"/>
              <a:t> = 1 to </a:t>
            </a:r>
            <a:r>
              <a:rPr lang="en-US" sz="2000" dirty="0" err="1"/>
              <a:t>n</a:t>
            </a:r>
            <a:endParaRPr lang="en-US" sz="2000" dirty="0"/>
          </a:p>
          <a:p>
            <a:pPr>
              <a:buFontTx/>
              <a:buNone/>
            </a:pPr>
            <a:r>
              <a:rPr lang="en-US" sz="2000" dirty="0"/>
              <a:t>  </a:t>
            </a:r>
            <a:r>
              <a:rPr lang="en-US" sz="2000" dirty="0">
                <a:solidFill>
                  <a:schemeClr val="accent2"/>
                </a:solidFill>
              </a:rPr>
              <a:t>{read row </a:t>
            </a:r>
            <a:r>
              <a:rPr lang="en-US" sz="2000" dirty="0" err="1">
                <a:solidFill>
                  <a:schemeClr val="accent2"/>
                </a:solidFill>
              </a:rPr>
              <a:t>i</a:t>
            </a:r>
            <a:r>
              <a:rPr lang="en-US" sz="2000" dirty="0">
                <a:solidFill>
                  <a:schemeClr val="accent2"/>
                </a:solidFill>
              </a:rPr>
              <a:t> of A into</a:t>
            </a:r>
            <a:r>
              <a:rPr lang="en-US" sz="2000" dirty="0" smtClean="0">
                <a:solidFill>
                  <a:schemeClr val="accent2"/>
                </a:solidFill>
              </a:rPr>
              <a:t> cache}</a:t>
            </a:r>
            <a:endParaRPr lang="en-US" sz="2000" dirty="0"/>
          </a:p>
          <a:p>
            <a:pPr>
              <a:buFontTx/>
              <a:buNone/>
            </a:pPr>
            <a:r>
              <a:rPr lang="en-US" sz="2000" dirty="0"/>
              <a:t>   for </a:t>
            </a:r>
            <a:r>
              <a:rPr lang="en-US" sz="2000" dirty="0" err="1"/>
              <a:t>j</a:t>
            </a:r>
            <a:r>
              <a:rPr lang="en-US" sz="2000" dirty="0"/>
              <a:t> = 1 to </a:t>
            </a:r>
            <a:r>
              <a:rPr lang="en-US" sz="2000" dirty="0" err="1"/>
              <a:t>n</a:t>
            </a:r>
            <a:endParaRPr lang="en-US" sz="2000" dirty="0"/>
          </a:p>
          <a:p>
            <a:pPr>
              <a:buFontTx/>
              <a:buNone/>
            </a:pPr>
            <a:r>
              <a:rPr lang="en-US" sz="2000" dirty="0"/>
              <a:t>       </a:t>
            </a:r>
            <a:r>
              <a:rPr lang="en-US" sz="2000" dirty="0">
                <a:solidFill>
                  <a:schemeClr val="accent2"/>
                </a:solidFill>
              </a:rPr>
              <a:t>{read</a:t>
            </a:r>
            <a:r>
              <a:rPr lang="en-US" sz="2000" dirty="0" smtClean="0">
                <a:solidFill>
                  <a:schemeClr val="accent2"/>
                </a:solidFill>
              </a:rPr>
              <a:t> </a:t>
            </a:r>
            <a:r>
              <a:rPr lang="en-US" sz="2000" dirty="0" err="1" smtClean="0">
                <a:solidFill>
                  <a:schemeClr val="accent2"/>
                </a:solidFill>
              </a:rPr>
              <a:t>c(</a:t>
            </a:r>
            <a:r>
              <a:rPr lang="en-US" sz="2000" dirty="0" err="1">
                <a:solidFill>
                  <a:schemeClr val="accent2"/>
                </a:solidFill>
              </a:rPr>
              <a:t>i,j</a:t>
            </a:r>
            <a:r>
              <a:rPr lang="en-US" sz="2000" dirty="0">
                <a:solidFill>
                  <a:schemeClr val="accent2"/>
                </a:solidFill>
              </a:rPr>
              <a:t>) into</a:t>
            </a:r>
            <a:r>
              <a:rPr lang="en-US" sz="2000" dirty="0" smtClean="0">
                <a:solidFill>
                  <a:schemeClr val="accent2"/>
                </a:solidFill>
              </a:rPr>
              <a:t> cache}</a:t>
            </a:r>
            <a:endParaRPr lang="en-US" sz="2000" dirty="0">
              <a:solidFill>
                <a:schemeClr val="accent2"/>
              </a:solidFill>
            </a:endParaRPr>
          </a:p>
          <a:p>
            <a:pPr>
              <a:buFontTx/>
              <a:buNone/>
            </a:pPr>
            <a:r>
              <a:rPr lang="en-US" sz="2000" dirty="0">
                <a:solidFill>
                  <a:schemeClr val="accent2"/>
                </a:solidFill>
              </a:rPr>
              <a:t>       {read column </a:t>
            </a:r>
            <a:r>
              <a:rPr lang="en-US" sz="2000" dirty="0" err="1">
                <a:solidFill>
                  <a:schemeClr val="accent2"/>
                </a:solidFill>
              </a:rPr>
              <a:t>j</a:t>
            </a:r>
            <a:r>
              <a:rPr lang="en-US" sz="2000" dirty="0">
                <a:solidFill>
                  <a:schemeClr val="accent2"/>
                </a:solidFill>
              </a:rPr>
              <a:t> of B into</a:t>
            </a:r>
            <a:r>
              <a:rPr lang="en-US" sz="2000" dirty="0" smtClean="0">
                <a:solidFill>
                  <a:schemeClr val="accent2"/>
                </a:solidFill>
              </a:rPr>
              <a:t> cache}</a:t>
            </a:r>
            <a:endParaRPr lang="en-US" sz="2000" dirty="0"/>
          </a:p>
          <a:p>
            <a:pPr>
              <a:buFontTx/>
              <a:buNone/>
            </a:pPr>
            <a:r>
              <a:rPr lang="en-US" sz="2000" dirty="0"/>
              <a:t>       for </a:t>
            </a:r>
            <a:r>
              <a:rPr lang="en-US" sz="2000" dirty="0" err="1"/>
              <a:t>k</a:t>
            </a:r>
            <a:r>
              <a:rPr lang="en-US" sz="2000" dirty="0"/>
              <a:t> = 1 to </a:t>
            </a:r>
            <a:r>
              <a:rPr lang="en-US" sz="2000" dirty="0" err="1"/>
              <a:t>n</a:t>
            </a:r>
            <a:endParaRPr lang="en-US" sz="2000" dirty="0"/>
          </a:p>
          <a:p>
            <a:pPr>
              <a:buFontTx/>
              <a:buNone/>
            </a:pPr>
            <a:r>
              <a:rPr lang="en-US" sz="2000" dirty="0"/>
              <a:t>          </a:t>
            </a:r>
            <a:r>
              <a:rPr lang="en-US" sz="2000" dirty="0" smtClean="0"/>
              <a:t> </a:t>
            </a:r>
            <a:r>
              <a:rPr lang="en-US" sz="2000" dirty="0" err="1" smtClean="0"/>
              <a:t>c(</a:t>
            </a:r>
            <a:r>
              <a:rPr lang="en-US" sz="2000" dirty="0" err="1"/>
              <a:t>i,j</a:t>
            </a:r>
            <a:r>
              <a:rPr lang="en-US" sz="2000" dirty="0"/>
              <a:t>) =</a:t>
            </a:r>
            <a:r>
              <a:rPr lang="en-US" sz="2000" dirty="0" smtClean="0"/>
              <a:t> </a:t>
            </a:r>
            <a:r>
              <a:rPr lang="en-US" sz="2000" dirty="0" err="1" smtClean="0"/>
              <a:t>c(</a:t>
            </a:r>
            <a:r>
              <a:rPr lang="en-US" sz="2000" dirty="0" err="1"/>
              <a:t>i,j</a:t>
            </a:r>
            <a:r>
              <a:rPr lang="en-US" sz="2000" dirty="0"/>
              <a:t>) +</a:t>
            </a:r>
            <a:r>
              <a:rPr lang="en-US" sz="2000" dirty="0" smtClean="0"/>
              <a:t> </a:t>
            </a:r>
            <a:r>
              <a:rPr lang="en-US" sz="2000" dirty="0" err="1" smtClean="0"/>
              <a:t>a(</a:t>
            </a:r>
            <a:r>
              <a:rPr lang="en-US" sz="2000" dirty="0" err="1"/>
              <a:t>i,k</a:t>
            </a:r>
            <a:r>
              <a:rPr lang="en-US" sz="2000" dirty="0"/>
              <a:t>) *</a:t>
            </a:r>
            <a:r>
              <a:rPr lang="en-US" sz="2000" dirty="0" smtClean="0"/>
              <a:t> </a:t>
            </a:r>
            <a:r>
              <a:rPr lang="en-US" sz="2000" dirty="0" err="1" smtClean="0"/>
              <a:t>b(</a:t>
            </a:r>
            <a:r>
              <a:rPr lang="en-US" sz="2000" dirty="0" err="1"/>
              <a:t>k,j</a:t>
            </a:r>
            <a:r>
              <a:rPr lang="en-US" sz="2000" dirty="0"/>
              <a:t>)</a:t>
            </a:r>
          </a:p>
          <a:p>
            <a:pPr>
              <a:buFontTx/>
              <a:buNone/>
            </a:pPr>
            <a:r>
              <a:rPr lang="en-US" sz="2000" dirty="0"/>
              <a:t>       </a:t>
            </a:r>
            <a:r>
              <a:rPr lang="en-US" sz="2000" dirty="0">
                <a:solidFill>
                  <a:schemeClr val="accent2"/>
                </a:solidFill>
              </a:rPr>
              <a:t>{write</a:t>
            </a:r>
            <a:r>
              <a:rPr lang="en-US" sz="2000" dirty="0" smtClean="0">
                <a:solidFill>
                  <a:schemeClr val="accent2"/>
                </a:solidFill>
              </a:rPr>
              <a:t> </a:t>
            </a:r>
            <a:r>
              <a:rPr lang="en-US" sz="2000" dirty="0" err="1" smtClean="0">
                <a:solidFill>
                  <a:schemeClr val="accent2"/>
                </a:solidFill>
              </a:rPr>
              <a:t>c(</a:t>
            </a:r>
            <a:r>
              <a:rPr lang="en-US" sz="2000" dirty="0" err="1">
                <a:solidFill>
                  <a:schemeClr val="accent2"/>
                </a:solidFill>
              </a:rPr>
              <a:t>i,j</a:t>
            </a:r>
            <a:r>
              <a:rPr lang="en-US" sz="2000" dirty="0">
                <a:solidFill>
                  <a:schemeClr val="accent2"/>
                </a:solidFill>
              </a:rPr>
              <a:t>) back to</a:t>
            </a:r>
            <a:r>
              <a:rPr lang="en-US" sz="2000" dirty="0" smtClean="0">
                <a:solidFill>
                  <a:schemeClr val="accent2"/>
                </a:solidFill>
              </a:rPr>
              <a:t> main memory</a:t>
            </a:r>
            <a:r>
              <a:rPr lang="en-US" sz="2000" dirty="0">
                <a:solidFill>
                  <a:schemeClr val="accent2"/>
                </a:solidFill>
              </a:rPr>
              <a:t>}</a:t>
            </a:r>
          </a:p>
        </p:txBody>
      </p:sp>
      <p:sp>
        <p:nvSpPr>
          <p:cNvPr id="182276" name="Rectangle 4"/>
          <p:cNvSpPr>
            <a:spLocks noChangeArrowheads="1"/>
          </p:cNvSpPr>
          <p:nvPr/>
        </p:nvSpPr>
        <p:spPr bwMode="auto">
          <a:xfrm>
            <a:off x="3454400" y="4724400"/>
            <a:ext cx="1150938" cy="1295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82277" name="Rectangle 5"/>
          <p:cNvSpPr>
            <a:spLocks noChangeArrowheads="1"/>
          </p:cNvSpPr>
          <p:nvPr/>
        </p:nvSpPr>
        <p:spPr bwMode="auto">
          <a:xfrm>
            <a:off x="5080000" y="4724400"/>
            <a:ext cx="1150938" cy="1295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82278" name="Text Box 6"/>
          <p:cNvSpPr txBox="1">
            <a:spLocks noChangeArrowheads="1"/>
          </p:cNvSpPr>
          <p:nvPr/>
        </p:nvSpPr>
        <p:spPr bwMode="auto">
          <a:xfrm>
            <a:off x="2709863" y="5257800"/>
            <a:ext cx="541337" cy="457200"/>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2400">
                <a:solidFill>
                  <a:schemeClr val="tx1"/>
                </a:solidFill>
              </a:rPr>
              <a:t>=</a:t>
            </a:r>
          </a:p>
        </p:txBody>
      </p:sp>
      <p:sp>
        <p:nvSpPr>
          <p:cNvPr id="182279" name="Text Box 7"/>
          <p:cNvSpPr txBox="1">
            <a:spLocks noChangeArrowheads="1"/>
          </p:cNvSpPr>
          <p:nvPr/>
        </p:nvSpPr>
        <p:spPr bwMode="auto">
          <a:xfrm>
            <a:off x="4673600" y="5257800"/>
            <a:ext cx="271463" cy="457200"/>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2400">
                <a:solidFill>
                  <a:schemeClr val="tx1"/>
                </a:solidFill>
              </a:rPr>
              <a:t>+</a:t>
            </a:r>
          </a:p>
        </p:txBody>
      </p:sp>
      <p:sp>
        <p:nvSpPr>
          <p:cNvPr id="182280" name="Text Box 8"/>
          <p:cNvSpPr txBox="1">
            <a:spLocks noChangeArrowheads="1"/>
          </p:cNvSpPr>
          <p:nvPr/>
        </p:nvSpPr>
        <p:spPr bwMode="auto">
          <a:xfrm>
            <a:off x="6230938" y="5257800"/>
            <a:ext cx="163512" cy="457200"/>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2400">
                <a:solidFill>
                  <a:schemeClr val="tx1"/>
                </a:solidFill>
              </a:rPr>
              <a:t>*</a:t>
            </a:r>
          </a:p>
        </p:txBody>
      </p:sp>
      <p:sp>
        <p:nvSpPr>
          <p:cNvPr id="182281" name="Rectangle 9"/>
          <p:cNvSpPr>
            <a:spLocks noChangeArrowheads="1"/>
          </p:cNvSpPr>
          <p:nvPr/>
        </p:nvSpPr>
        <p:spPr bwMode="auto">
          <a:xfrm>
            <a:off x="3792538" y="5257800"/>
            <a:ext cx="136525" cy="152400"/>
          </a:xfrm>
          <a:prstGeom prst="rect">
            <a:avLst/>
          </a:prstGeom>
          <a:solidFill>
            <a:schemeClr val="accent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82282" name="Rectangle 10"/>
          <p:cNvSpPr>
            <a:spLocks noChangeArrowheads="1"/>
          </p:cNvSpPr>
          <p:nvPr/>
        </p:nvSpPr>
        <p:spPr bwMode="auto">
          <a:xfrm>
            <a:off x="5080000" y="5257800"/>
            <a:ext cx="1150938" cy="152400"/>
          </a:xfrm>
          <a:prstGeom prst="rect">
            <a:avLst/>
          </a:prstGeom>
          <a:solidFill>
            <a:schemeClr val="accent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82283" name="Text Box 11"/>
          <p:cNvSpPr txBox="1">
            <a:spLocks noChangeArrowheads="1"/>
          </p:cNvSpPr>
          <p:nvPr/>
        </p:nvSpPr>
        <p:spPr bwMode="auto">
          <a:xfrm>
            <a:off x="3522663" y="4953000"/>
            <a:ext cx="676275" cy="304800"/>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1400" b="0">
                <a:solidFill>
                  <a:schemeClr val="tx1"/>
                </a:solidFill>
              </a:rPr>
              <a:t>C(i,j)</a:t>
            </a:r>
          </a:p>
        </p:txBody>
      </p:sp>
      <p:sp>
        <p:nvSpPr>
          <p:cNvPr id="182284" name="Text Box 12"/>
          <p:cNvSpPr txBox="1">
            <a:spLocks noChangeArrowheads="1"/>
          </p:cNvSpPr>
          <p:nvPr/>
        </p:nvSpPr>
        <p:spPr bwMode="auto">
          <a:xfrm>
            <a:off x="5148263" y="4876800"/>
            <a:ext cx="676275" cy="304800"/>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1400" b="0">
                <a:solidFill>
                  <a:schemeClr val="tx1"/>
                </a:solidFill>
              </a:rPr>
              <a:t>A(i,:)</a:t>
            </a:r>
          </a:p>
        </p:txBody>
      </p:sp>
      <p:sp>
        <p:nvSpPr>
          <p:cNvPr id="182285" name="Rectangle 13"/>
          <p:cNvSpPr>
            <a:spLocks noChangeArrowheads="1"/>
          </p:cNvSpPr>
          <p:nvPr/>
        </p:nvSpPr>
        <p:spPr bwMode="auto">
          <a:xfrm>
            <a:off x="6629400" y="4724400"/>
            <a:ext cx="1152525" cy="1295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82286" name="Rectangle 14"/>
          <p:cNvSpPr>
            <a:spLocks noChangeArrowheads="1"/>
          </p:cNvSpPr>
          <p:nvPr/>
        </p:nvSpPr>
        <p:spPr bwMode="auto">
          <a:xfrm>
            <a:off x="6858000" y="4724400"/>
            <a:ext cx="134938" cy="1295400"/>
          </a:xfrm>
          <a:prstGeom prst="rect">
            <a:avLst/>
          </a:prstGeom>
          <a:solidFill>
            <a:schemeClr val="accent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82287" name="Text Box 15"/>
          <p:cNvSpPr txBox="1">
            <a:spLocks noChangeArrowheads="1"/>
          </p:cNvSpPr>
          <p:nvPr/>
        </p:nvSpPr>
        <p:spPr bwMode="auto">
          <a:xfrm>
            <a:off x="7043738" y="5181600"/>
            <a:ext cx="677862" cy="304800"/>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1400" b="0">
                <a:solidFill>
                  <a:schemeClr val="tx1"/>
                </a:solidFill>
              </a:rPr>
              <a:t>B(:,j)</a:t>
            </a:r>
          </a:p>
        </p:txBody>
      </p:sp>
      <p:sp>
        <p:nvSpPr>
          <p:cNvPr id="182288" name="Rectangle 16"/>
          <p:cNvSpPr>
            <a:spLocks noChangeArrowheads="1"/>
          </p:cNvSpPr>
          <p:nvPr/>
        </p:nvSpPr>
        <p:spPr bwMode="auto">
          <a:xfrm>
            <a:off x="1371600" y="4724400"/>
            <a:ext cx="1150938" cy="1295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82289" name="Rectangle 17"/>
          <p:cNvSpPr>
            <a:spLocks noChangeArrowheads="1"/>
          </p:cNvSpPr>
          <p:nvPr/>
        </p:nvSpPr>
        <p:spPr bwMode="auto">
          <a:xfrm>
            <a:off x="1828800" y="5257800"/>
            <a:ext cx="134938" cy="152400"/>
          </a:xfrm>
          <a:prstGeom prst="rect">
            <a:avLst/>
          </a:prstGeom>
          <a:solidFill>
            <a:schemeClr val="accent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82290" name="Text Box 18"/>
          <p:cNvSpPr txBox="1">
            <a:spLocks noChangeArrowheads="1"/>
          </p:cNvSpPr>
          <p:nvPr/>
        </p:nvSpPr>
        <p:spPr bwMode="auto">
          <a:xfrm>
            <a:off x="1557338" y="4953000"/>
            <a:ext cx="677862" cy="304800"/>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1400" b="0">
                <a:solidFill>
                  <a:schemeClr val="tx1"/>
                </a:solidFill>
              </a:rPr>
              <a:t>C(i,j)</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a:bodyPr>
          <a:lstStyle/>
          <a:p>
            <a:pPr algn="l"/>
            <a:r>
              <a:rPr lang="en-US" sz="3200" dirty="0" smtClean="0"/>
              <a:t>Linear Algebra to the Rescue!</a:t>
            </a:r>
            <a:endParaRPr lang="en-US" sz="3200" dirty="0"/>
          </a:p>
        </p:txBody>
      </p:sp>
      <p:pic>
        <p:nvPicPr>
          <p:cNvPr id="7" name="Picture 6"/>
          <p:cNvPicPr>
            <a:picLocks noChangeAspect="1"/>
          </p:cNvPicPr>
          <p:nvPr/>
        </p:nvPicPr>
        <p:blipFill>
          <a:blip r:embed="rId2" cstate="print"/>
          <a:stretch>
            <a:fillRect/>
          </a:stretch>
        </p:blipFill>
        <p:spPr>
          <a:xfrm>
            <a:off x="284382" y="1696851"/>
            <a:ext cx="8597900" cy="2692400"/>
          </a:xfrm>
          <a:prstGeom prst="rect">
            <a:avLst/>
          </a:prstGeom>
        </p:spPr>
      </p:pic>
      <p:sp>
        <p:nvSpPr>
          <p:cNvPr id="8" name="Content Placeholder 7"/>
          <p:cNvSpPr>
            <a:spLocks noGrp="1"/>
          </p:cNvSpPr>
          <p:nvPr>
            <p:ph idx="1"/>
          </p:nvPr>
        </p:nvSpPr>
        <p:spPr>
          <a:xfrm>
            <a:off x="351370" y="1177058"/>
            <a:ext cx="8229600" cy="4478661"/>
          </a:xfrm>
        </p:spPr>
        <p:txBody>
          <a:bodyPr>
            <a:normAutofit fontScale="92500" lnSpcReduction="10000"/>
          </a:bodyPr>
          <a:lstStyle/>
          <a:p>
            <a:r>
              <a:rPr lang="en-US" dirty="0" smtClean="0"/>
              <a:t>Instead of Multiplying two, say,  6 </a:t>
            </a:r>
            <a:r>
              <a:rPr lang="en-US" dirty="0" err="1" smtClean="0"/>
              <a:t>x</a:t>
            </a:r>
            <a:r>
              <a:rPr lang="en-US" dirty="0" smtClean="0"/>
              <a:t> 6 matrices</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Thus, can get same result as multiplication of a set of </a:t>
            </a:r>
            <a:r>
              <a:rPr lang="en-US" dirty="0" err="1" smtClean="0"/>
              <a:t>submatricies</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4" name="Rectangle 44"/>
          <p:cNvSpPr>
            <a:spLocks noChangeArrowheads="1"/>
          </p:cNvSpPr>
          <p:nvPr/>
        </p:nvSpPr>
        <p:spPr bwMode="auto">
          <a:xfrm>
            <a:off x="6962775" y="4724400"/>
            <a:ext cx="325438" cy="1295400"/>
          </a:xfrm>
          <a:prstGeom prst="rect">
            <a:avLst/>
          </a:prstGeom>
          <a:solidFill>
            <a:srgbClr val="C0C0C0"/>
          </a:solid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225282" name="Rectangle 2"/>
          <p:cNvSpPr>
            <a:spLocks noGrp="1" noChangeArrowheads="1"/>
          </p:cNvSpPr>
          <p:nvPr>
            <p:ph type="title"/>
          </p:nvPr>
        </p:nvSpPr>
        <p:spPr>
          <a:xfrm>
            <a:off x="395536" y="260648"/>
            <a:ext cx="6752491" cy="422275"/>
          </a:xfrm>
        </p:spPr>
        <p:txBody>
          <a:bodyPr>
            <a:noAutofit/>
          </a:bodyPr>
          <a:lstStyle/>
          <a:p>
            <a:pPr algn="l"/>
            <a:r>
              <a:rPr lang="en-US" sz="3200" dirty="0"/>
              <a:t>Blocked</a:t>
            </a:r>
            <a:r>
              <a:rPr lang="en-US" sz="3200" dirty="0" smtClean="0"/>
              <a:t> Matrix </a:t>
            </a:r>
            <a:r>
              <a:rPr lang="en-US" sz="3200" dirty="0"/>
              <a:t>Multiply</a:t>
            </a:r>
          </a:p>
        </p:txBody>
      </p:sp>
      <p:sp>
        <p:nvSpPr>
          <p:cNvPr id="225283" name="Rectangle 3"/>
          <p:cNvSpPr>
            <a:spLocks noGrp="1" noChangeArrowheads="1"/>
          </p:cNvSpPr>
          <p:nvPr>
            <p:ph type="body" idx="1"/>
          </p:nvPr>
        </p:nvSpPr>
        <p:spPr>
          <a:xfrm>
            <a:off x="304800" y="1038225"/>
            <a:ext cx="8534400" cy="3476625"/>
          </a:xfrm>
          <a:ln>
            <a:solidFill>
              <a:srgbClr val="000066"/>
            </a:solidFill>
          </a:ln>
        </p:spPr>
        <p:txBody>
          <a:bodyPr>
            <a:normAutofit lnSpcReduction="10000"/>
          </a:bodyPr>
          <a:lstStyle/>
          <a:p>
            <a:pPr>
              <a:buFontTx/>
              <a:buNone/>
            </a:pPr>
            <a:r>
              <a:rPr lang="en-US" sz="2000" dirty="0"/>
              <a:t>Consider A,B,C to be N-by-N matrices of </a:t>
            </a:r>
            <a:r>
              <a:rPr lang="en-US" sz="2000" dirty="0" err="1"/>
              <a:t>b-by-b</a:t>
            </a:r>
            <a:r>
              <a:rPr lang="en-US" sz="2000" dirty="0"/>
              <a:t> </a:t>
            </a:r>
            <a:r>
              <a:rPr lang="en-US" sz="2000" dirty="0" err="1"/>
              <a:t>subblocks</a:t>
            </a:r>
            <a:r>
              <a:rPr lang="en-US" sz="2000" dirty="0"/>
              <a:t> </a:t>
            </a:r>
            <a:r>
              <a:rPr lang="en-US" sz="2000" dirty="0" smtClean="0"/>
              <a:t>where </a:t>
            </a:r>
            <a:r>
              <a:rPr lang="en-US" sz="2000" dirty="0" err="1"/>
              <a:t>b</a:t>
            </a:r>
            <a:r>
              <a:rPr lang="en-US" sz="2000" dirty="0"/>
              <a:t>=</a:t>
            </a:r>
            <a:r>
              <a:rPr lang="en-US" sz="2000" dirty="0" err="1"/>
              <a:t>n</a:t>
            </a:r>
            <a:r>
              <a:rPr lang="en-US" sz="2000" dirty="0"/>
              <a:t> / N is called the </a:t>
            </a:r>
            <a:r>
              <a:rPr lang="en-US" sz="2000" dirty="0">
                <a:solidFill>
                  <a:schemeClr val="accent2"/>
                </a:solidFill>
              </a:rPr>
              <a:t>block size </a:t>
            </a:r>
            <a:endParaRPr lang="en-US" sz="2000" dirty="0"/>
          </a:p>
          <a:p>
            <a:pPr>
              <a:buFontTx/>
              <a:buNone/>
            </a:pPr>
            <a:r>
              <a:rPr lang="en-US" sz="2000" dirty="0"/>
              <a:t>	   for </a:t>
            </a:r>
            <a:r>
              <a:rPr lang="en-US" sz="2000" dirty="0" err="1"/>
              <a:t>i</a:t>
            </a:r>
            <a:r>
              <a:rPr lang="en-US" sz="2000" dirty="0"/>
              <a:t> = 1 to N</a:t>
            </a:r>
          </a:p>
          <a:p>
            <a:pPr>
              <a:buFontTx/>
              <a:buNone/>
            </a:pPr>
            <a:r>
              <a:rPr lang="en-US" sz="2000" dirty="0"/>
              <a:t> 	      for </a:t>
            </a:r>
            <a:r>
              <a:rPr lang="en-US" sz="2000" dirty="0" err="1"/>
              <a:t>j</a:t>
            </a:r>
            <a:r>
              <a:rPr lang="en-US" sz="2000" dirty="0"/>
              <a:t> = 1 to N</a:t>
            </a:r>
          </a:p>
          <a:p>
            <a:pPr>
              <a:buFontTx/>
              <a:buNone/>
            </a:pPr>
            <a:r>
              <a:rPr lang="en-US" sz="2000" dirty="0"/>
              <a:t>       	</a:t>
            </a:r>
            <a:r>
              <a:rPr lang="en-US" sz="2000" dirty="0">
                <a:solidFill>
                  <a:schemeClr val="accent2"/>
                </a:solidFill>
              </a:rPr>
              <a:t>{read block </a:t>
            </a:r>
            <a:r>
              <a:rPr lang="en-US" sz="2000" dirty="0" err="1">
                <a:solidFill>
                  <a:schemeClr val="accent2"/>
                </a:solidFill>
              </a:rPr>
              <a:t>C(i,j</a:t>
            </a:r>
            <a:r>
              <a:rPr lang="en-US" sz="2000" dirty="0">
                <a:solidFill>
                  <a:schemeClr val="accent2"/>
                </a:solidFill>
              </a:rPr>
              <a:t>) into</a:t>
            </a:r>
            <a:r>
              <a:rPr lang="en-US" sz="2000" dirty="0" smtClean="0">
                <a:solidFill>
                  <a:schemeClr val="accent2"/>
                </a:solidFill>
              </a:rPr>
              <a:t> cache}</a:t>
            </a:r>
            <a:endParaRPr lang="en-US" sz="2000" dirty="0">
              <a:solidFill>
                <a:schemeClr val="accent2"/>
              </a:solidFill>
            </a:endParaRPr>
          </a:p>
          <a:p>
            <a:pPr>
              <a:buFontTx/>
              <a:buNone/>
            </a:pPr>
            <a:r>
              <a:rPr lang="en-US" sz="2000" dirty="0"/>
              <a:t>       	for </a:t>
            </a:r>
            <a:r>
              <a:rPr lang="en-US" sz="2000" dirty="0" err="1"/>
              <a:t>k</a:t>
            </a:r>
            <a:r>
              <a:rPr lang="en-US" sz="2000" dirty="0"/>
              <a:t> = 1 to N</a:t>
            </a:r>
          </a:p>
          <a:p>
            <a:pPr>
              <a:buFontTx/>
              <a:buNone/>
            </a:pPr>
            <a:r>
              <a:rPr lang="en-US" sz="2000" dirty="0"/>
              <a:t>           	       </a:t>
            </a:r>
            <a:r>
              <a:rPr lang="en-US" sz="2000" dirty="0">
                <a:solidFill>
                  <a:schemeClr val="accent2"/>
                </a:solidFill>
              </a:rPr>
              <a:t>{read block </a:t>
            </a:r>
            <a:r>
              <a:rPr lang="en-US" sz="2000" dirty="0" err="1">
                <a:solidFill>
                  <a:schemeClr val="accent2"/>
                </a:solidFill>
              </a:rPr>
              <a:t>A(i,k</a:t>
            </a:r>
            <a:r>
              <a:rPr lang="en-US" sz="2000" dirty="0">
                <a:solidFill>
                  <a:schemeClr val="accent2"/>
                </a:solidFill>
              </a:rPr>
              <a:t>) into</a:t>
            </a:r>
            <a:r>
              <a:rPr lang="en-US" sz="2000" dirty="0" smtClean="0">
                <a:solidFill>
                  <a:schemeClr val="accent2"/>
                </a:solidFill>
              </a:rPr>
              <a:t> cache}</a:t>
            </a:r>
            <a:endParaRPr lang="en-US" sz="2000" dirty="0">
              <a:solidFill>
                <a:schemeClr val="accent2"/>
              </a:solidFill>
            </a:endParaRPr>
          </a:p>
          <a:p>
            <a:pPr>
              <a:buFontTx/>
              <a:buNone/>
            </a:pPr>
            <a:r>
              <a:rPr lang="en-US" sz="2000" dirty="0">
                <a:solidFill>
                  <a:schemeClr val="accent2"/>
                </a:solidFill>
              </a:rPr>
              <a:t>           	       {read block </a:t>
            </a:r>
            <a:r>
              <a:rPr lang="en-US" sz="2000" dirty="0" err="1">
                <a:solidFill>
                  <a:schemeClr val="accent2"/>
                </a:solidFill>
              </a:rPr>
              <a:t>B(k,j</a:t>
            </a:r>
            <a:r>
              <a:rPr lang="en-US" sz="2000" dirty="0">
                <a:solidFill>
                  <a:schemeClr val="accent2"/>
                </a:solidFill>
              </a:rPr>
              <a:t>) into</a:t>
            </a:r>
            <a:r>
              <a:rPr lang="en-US" sz="2000" dirty="0" smtClean="0">
                <a:solidFill>
                  <a:schemeClr val="accent2"/>
                </a:solidFill>
              </a:rPr>
              <a:t> cache}</a:t>
            </a:r>
            <a:endParaRPr lang="en-US" sz="2000" dirty="0">
              <a:solidFill>
                <a:schemeClr val="accent2"/>
              </a:solidFill>
            </a:endParaRPr>
          </a:p>
          <a:p>
            <a:pPr>
              <a:buFontTx/>
              <a:buNone/>
            </a:pPr>
            <a:r>
              <a:rPr lang="en-US" sz="2000" dirty="0"/>
              <a:t>          	        </a:t>
            </a:r>
            <a:r>
              <a:rPr lang="en-US" sz="2000" dirty="0" err="1"/>
              <a:t>C(i,j</a:t>
            </a:r>
            <a:r>
              <a:rPr lang="en-US" sz="2000" dirty="0"/>
              <a:t>) = </a:t>
            </a:r>
            <a:r>
              <a:rPr lang="en-US" sz="2000" dirty="0" err="1"/>
              <a:t>C(i,j</a:t>
            </a:r>
            <a:r>
              <a:rPr lang="en-US" sz="2000" dirty="0"/>
              <a:t>) + </a:t>
            </a:r>
            <a:r>
              <a:rPr lang="en-US" sz="2000" dirty="0" err="1"/>
              <a:t>A(i,k</a:t>
            </a:r>
            <a:r>
              <a:rPr lang="en-US" sz="2000" dirty="0"/>
              <a:t>) * </a:t>
            </a:r>
            <a:r>
              <a:rPr lang="en-US" sz="2000" dirty="0" err="1"/>
              <a:t>B(k,j</a:t>
            </a:r>
            <a:r>
              <a:rPr lang="en-US" sz="2000" dirty="0"/>
              <a:t>) {do a matrix multiply on blocks}</a:t>
            </a:r>
          </a:p>
          <a:p>
            <a:pPr>
              <a:buFontTx/>
              <a:buNone/>
            </a:pPr>
            <a:r>
              <a:rPr lang="en-US" sz="2000" dirty="0"/>
              <a:t>      	 </a:t>
            </a:r>
            <a:r>
              <a:rPr lang="en-US" sz="2000" dirty="0">
                <a:solidFill>
                  <a:schemeClr val="accent2"/>
                </a:solidFill>
              </a:rPr>
              <a:t>{write block </a:t>
            </a:r>
            <a:r>
              <a:rPr lang="en-US" sz="2000" dirty="0" err="1">
                <a:solidFill>
                  <a:schemeClr val="accent2"/>
                </a:solidFill>
              </a:rPr>
              <a:t>C(i,j</a:t>
            </a:r>
            <a:r>
              <a:rPr lang="en-US" sz="2000" dirty="0">
                <a:solidFill>
                  <a:schemeClr val="accent2"/>
                </a:solidFill>
              </a:rPr>
              <a:t>) back to</a:t>
            </a:r>
            <a:r>
              <a:rPr lang="en-US" sz="2000" dirty="0" smtClean="0">
                <a:solidFill>
                  <a:schemeClr val="accent2"/>
                </a:solidFill>
              </a:rPr>
              <a:t> main memory</a:t>
            </a:r>
            <a:r>
              <a:rPr lang="en-US" sz="2000" dirty="0">
                <a:solidFill>
                  <a:schemeClr val="accent2"/>
                </a:solidFill>
              </a:rPr>
              <a:t>}</a:t>
            </a:r>
            <a:endParaRPr lang="en-US" sz="2000" dirty="0"/>
          </a:p>
        </p:txBody>
      </p:sp>
      <p:sp>
        <p:nvSpPr>
          <p:cNvPr id="225285" name="Rectangle 5"/>
          <p:cNvSpPr>
            <a:spLocks noChangeArrowheads="1"/>
          </p:cNvSpPr>
          <p:nvPr/>
        </p:nvSpPr>
        <p:spPr bwMode="auto">
          <a:xfrm>
            <a:off x="3454400" y="4724400"/>
            <a:ext cx="1150938" cy="1295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225286" name="Rectangle 6"/>
          <p:cNvSpPr>
            <a:spLocks noChangeArrowheads="1"/>
          </p:cNvSpPr>
          <p:nvPr/>
        </p:nvSpPr>
        <p:spPr bwMode="auto">
          <a:xfrm>
            <a:off x="5080000" y="4724400"/>
            <a:ext cx="1150938" cy="12192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225287" name="Rectangle 7"/>
          <p:cNvSpPr>
            <a:spLocks noChangeArrowheads="1"/>
          </p:cNvSpPr>
          <p:nvPr/>
        </p:nvSpPr>
        <p:spPr bwMode="auto">
          <a:xfrm>
            <a:off x="6637338" y="4724400"/>
            <a:ext cx="1323975" cy="1295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225288" name="Text Box 8"/>
          <p:cNvSpPr txBox="1">
            <a:spLocks noChangeArrowheads="1"/>
          </p:cNvSpPr>
          <p:nvPr/>
        </p:nvSpPr>
        <p:spPr bwMode="auto">
          <a:xfrm>
            <a:off x="2709863" y="5257800"/>
            <a:ext cx="541337" cy="457200"/>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2400">
                <a:solidFill>
                  <a:schemeClr val="tx1"/>
                </a:solidFill>
              </a:rPr>
              <a:t>=</a:t>
            </a:r>
          </a:p>
        </p:txBody>
      </p:sp>
      <p:sp>
        <p:nvSpPr>
          <p:cNvPr id="225289" name="Text Box 9"/>
          <p:cNvSpPr txBox="1">
            <a:spLocks noChangeArrowheads="1"/>
          </p:cNvSpPr>
          <p:nvPr/>
        </p:nvSpPr>
        <p:spPr bwMode="auto">
          <a:xfrm>
            <a:off x="4673600" y="5257800"/>
            <a:ext cx="271463" cy="457200"/>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2400">
                <a:solidFill>
                  <a:schemeClr val="tx1"/>
                </a:solidFill>
              </a:rPr>
              <a:t>+</a:t>
            </a:r>
          </a:p>
        </p:txBody>
      </p:sp>
      <p:sp>
        <p:nvSpPr>
          <p:cNvPr id="225290" name="Text Box 10"/>
          <p:cNvSpPr txBox="1">
            <a:spLocks noChangeArrowheads="1"/>
          </p:cNvSpPr>
          <p:nvPr/>
        </p:nvSpPr>
        <p:spPr bwMode="auto">
          <a:xfrm>
            <a:off x="6230938" y="5257800"/>
            <a:ext cx="163512" cy="457200"/>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2400">
                <a:solidFill>
                  <a:schemeClr val="tx1"/>
                </a:solidFill>
              </a:rPr>
              <a:t>*</a:t>
            </a:r>
          </a:p>
        </p:txBody>
      </p:sp>
      <p:sp>
        <p:nvSpPr>
          <p:cNvPr id="225292" name="Rectangle 12"/>
          <p:cNvSpPr>
            <a:spLocks noChangeArrowheads="1"/>
          </p:cNvSpPr>
          <p:nvPr/>
        </p:nvSpPr>
        <p:spPr bwMode="auto">
          <a:xfrm>
            <a:off x="5080000" y="4724400"/>
            <a:ext cx="1150938" cy="3048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225293" name="Rectangle 13"/>
          <p:cNvSpPr>
            <a:spLocks noChangeArrowheads="1"/>
          </p:cNvSpPr>
          <p:nvPr/>
        </p:nvSpPr>
        <p:spPr bwMode="auto">
          <a:xfrm>
            <a:off x="6637338" y="4724400"/>
            <a:ext cx="325437" cy="1295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225295" name="Text Box 15"/>
          <p:cNvSpPr txBox="1">
            <a:spLocks noChangeArrowheads="1"/>
          </p:cNvSpPr>
          <p:nvPr/>
        </p:nvSpPr>
        <p:spPr bwMode="auto">
          <a:xfrm>
            <a:off x="3522663" y="4953000"/>
            <a:ext cx="676275" cy="304800"/>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1400" b="0">
                <a:solidFill>
                  <a:schemeClr val="tx1"/>
                </a:solidFill>
              </a:rPr>
              <a:t>C(i,j)</a:t>
            </a:r>
          </a:p>
        </p:txBody>
      </p:sp>
      <p:sp>
        <p:nvSpPr>
          <p:cNvPr id="225296" name="Text Box 16"/>
          <p:cNvSpPr txBox="1">
            <a:spLocks noChangeArrowheads="1"/>
          </p:cNvSpPr>
          <p:nvPr/>
        </p:nvSpPr>
        <p:spPr bwMode="auto">
          <a:xfrm>
            <a:off x="5400675" y="5029200"/>
            <a:ext cx="677863" cy="304800"/>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1400" b="0">
                <a:solidFill>
                  <a:schemeClr val="tx1"/>
                </a:solidFill>
              </a:rPr>
              <a:t>A(i,k)</a:t>
            </a:r>
          </a:p>
        </p:txBody>
      </p:sp>
      <p:sp>
        <p:nvSpPr>
          <p:cNvPr id="225297" name="Text Box 17"/>
          <p:cNvSpPr txBox="1">
            <a:spLocks noChangeArrowheads="1"/>
          </p:cNvSpPr>
          <p:nvPr/>
        </p:nvSpPr>
        <p:spPr bwMode="auto">
          <a:xfrm>
            <a:off x="7273925" y="5181600"/>
            <a:ext cx="677863" cy="304800"/>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1400" b="0">
                <a:solidFill>
                  <a:schemeClr val="tx1"/>
                </a:solidFill>
              </a:rPr>
              <a:t>B(k,j)</a:t>
            </a:r>
          </a:p>
        </p:txBody>
      </p:sp>
      <p:sp>
        <p:nvSpPr>
          <p:cNvPr id="225298" name="Rectangle 18"/>
          <p:cNvSpPr>
            <a:spLocks noChangeArrowheads="1"/>
          </p:cNvSpPr>
          <p:nvPr/>
        </p:nvSpPr>
        <p:spPr bwMode="auto">
          <a:xfrm>
            <a:off x="3765550" y="5334000"/>
            <a:ext cx="325438" cy="304800"/>
          </a:xfrm>
          <a:prstGeom prst="rect">
            <a:avLst/>
          </a:prstGeom>
          <a:solidFill>
            <a:schemeClr val="accent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225299" name="Rectangle 19"/>
          <p:cNvSpPr>
            <a:spLocks noChangeArrowheads="1"/>
          </p:cNvSpPr>
          <p:nvPr/>
        </p:nvSpPr>
        <p:spPr bwMode="auto">
          <a:xfrm>
            <a:off x="6962775" y="5410200"/>
            <a:ext cx="325438" cy="304800"/>
          </a:xfrm>
          <a:prstGeom prst="rect">
            <a:avLst/>
          </a:prstGeom>
          <a:solidFill>
            <a:schemeClr val="accent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225301" name="Rectangle 21"/>
          <p:cNvSpPr>
            <a:spLocks noChangeArrowheads="1"/>
          </p:cNvSpPr>
          <p:nvPr/>
        </p:nvSpPr>
        <p:spPr bwMode="auto">
          <a:xfrm>
            <a:off x="5080000" y="5029200"/>
            <a:ext cx="1150938" cy="3048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225302" name="Rectangle 22"/>
          <p:cNvSpPr>
            <a:spLocks noChangeArrowheads="1"/>
          </p:cNvSpPr>
          <p:nvPr/>
        </p:nvSpPr>
        <p:spPr bwMode="auto">
          <a:xfrm>
            <a:off x="3454400" y="5334000"/>
            <a:ext cx="1150938" cy="3048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225303" name="Rectangle 23"/>
          <p:cNvSpPr>
            <a:spLocks noChangeArrowheads="1"/>
          </p:cNvSpPr>
          <p:nvPr/>
        </p:nvSpPr>
        <p:spPr bwMode="auto">
          <a:xfrm>
            <a:off x="5080000" y="5638800"/>
            <a:ext cx="1150938" cy="3048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225304" name="Rectangle 24"/>
          <p:cNvSpPr>
            <a:spLocks noChangeArrowheads="1"/>
          </p:cNvSpPr>
          <p:nvPr/>
        </p:nvSpPr>
        <p:spPr bwMode="auto">
          <a:xfrm>
            <a:off x="3765550" y="4724400"/>
            <a:ext cx="325438" cy="1295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225305" name="Rectangle 25"/>
          <p:cNvSpPr>
            <a:spLocks noChangeArrowheads="1"/>
          </p:cNvSpPr>
          <p:nvPr/>
        </p:nvSpPr>
        <p:spPr bwMode="auto">
          <a:xfrm>
            <a:off x="7288213" y="4724400"/>
            <a:ext cx="325437" cy="1295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225317" name="Rectangle 37"/>
          <p:cNvSpPr>
            <a:spLocks noChangeArrowheads="1"/>
          </p:cNvSpPr>
          <p:nvPr/>
        </p:nvSpPr>
        <p:spPr bwMode="auto">
          <a:xfrm>
            <a:off x="1308100" y="4724400"/>
            <a:ext cx="1150938" cy="1295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225318" name="Text Box 38"/>
          <p:cNvSpPr txBox="1">
            <a:spLocks noChangeArrowheads="1"/>
          </p:cNvSpPr>
          <p:nvPr/>
        </p:nvSpPr>
        <p:spPr bwMode="auto">
          <a:xfrm>
            <a:off x="1376363" y="4953000"/>
            <a:ext cx="676275" cy="304800"/>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1400" b="0">
                <a:solidFill>
                  <a:schemeClr val="tx1"/>
                </a:solidFill>
              </a:rPr>
              <a:t>C(i,j)</a:t>
            </a:r>
          </a:p>
        </p:txBody>
      </p:sp>
      <p:sp>
        <p:nvSpPr>
          <p:cNvPr id="225319" name="Rectangle 39"/>
          <p:cNvSpPr>
            <a:spLocks noChangeArrowheads="1"/>
          </p:cNvSpPr>
          <p:nvPr/>
        </p:nvSpPr>
        <p:spPr bwMode="auto">
          <a:xfrm>
            <a:off x="1619250" y="5334000"/>
            <a:ext cx="325438" cy="304800"/>
          </a:xfrm>
          <a:prstGeom prst="rect">
            <a:avLst/>
          </a:prstGeom>
          <a:solidFill>
            <a:schemeClr val="accent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225320" name="Rectangle 40"/>
          <p:cNvSpPr>
            <a:spLocks noChangeArrowheads="1"/>
          </p:cNvSpPr>
          <p:nvPr/>
        </p:nvSpPr>
        <p:spPr bwMode="auto">
          <a:xfrm>
            <a:off x="1308100" y="5334000"/>
            <a:ext cx="1150938" cy="3048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225321" name="Rectangle 41"/>
          <p:cNvSpPr>
            <a:spLocks noChangeArrowheads="1"/>
          </p:cNvSpPr>
          <p:nvPr/>
        </p:nvSpPr>
        <p:spPr bwMode="auto">
          <a:xfrm>
            <a:off x="1619250" y="4724400"/>
            <a:ext cx="325438" cy="1295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225322" name="Rectangle 42"/>
          <p:cNvSpPr>
            <a:spLocks noChangeArrowheads="1"/>
          </p:cNvSpPr>
          <p:nvPr/>
        </p:nvSpPr>
        <p:spPr bwMode="auto">
          <a:xfrm>
            <a:off x="5080000" y="5334000"/>
            <a:ext cx="1150938" cy="304800"/>
          </a:xfrm>
          <a:prstGeom prst="rect">
            <a:avLst/>
          </a:prstGeom>
          <a:solidFill>
            <a:srgbClr val="C0C0C0"/>
          </a:solid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225300" name="Rectangle 20"/>
          <p:cNvSpPr>
            <a:spLocks noChangeArrowheads="1"/>
          </p:cNvSpPr>
          <p:nvPr/>
        </p:nvSpPr>
        <p:spPr bwMode="auto">
          <a:xfrm>
            <a:off x="5597525" y="5334000"/>
            <a:ext cx="320675" cy="304800"/>
          </a:xfrm>
          <a:prstGeom prst="rect">
            <a:avLst/>
          </a:prstGeom>
          <a:solidFill>
            <a:schemeClr val="accent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33" name="TextBox 32"/>
          <p:cNvSpPr txBox="1"/>
          <p:nvPr/>
        </p:nvSpPr>
        <p:spPr>
          <a:xfrm>
            <a:off x="88065" y="5992350"/>
            <a:ext cx="9055935" cy="461665"/>
          </a:xfrm>
          <a:prstGeom prst="rect">
            <a:avLst/>
          </a:prstGeom>
          <a:noFill/>
        </p:spPr>
        <p:txBody>
          <a:bodyPr wrap="none" rtlCol="0">
            <a:spAutoFit/>
          </a:bodyPr>
          <a:lstStyle/>
          <a:p>
            <a:r>
              <a:rPr lang="en-US" sz="2400" dirty="0" smtClean="0">
                <a:hlinkClick r:id="rId2"/>
              </a:rPr>
              <a:t>Blocked Matrix Multiply - www.youtube.com/watch?v=IFWgwGMMrh0</a:t>
            </a:r>
            <a:endParaRPr lang="en-US" sz="2400" dirty="0"/>
          </a:p>
        </p:txBody>
      </p:sp>
      <p:sp>
        <p:nvSpPr>
          <p:cNvPr id="34" name="TextBox 33"/>
          <p:cNvSpPr txBox="1"/>
          <p:nvPr/>
        </p:nvSpPr>
        <p:spPr>
          <a:xfrm>
            <a:off x="435429" y="6396335"/>
            <a:ext cx="8134108" cy="461665"/>
          </a:xfrm>
          <a:prstGeom prst="rect">
            <a:avLst/>
          </a:prstGeom>
          <a:solidFill>
            <a:srgbClr val="FFFFFF"/>
          </a:solidFill>
        </p:spPr>
        <p:txBody>
          <a:bodyPr wrap="none" rtlCol="0">
            <a:spAutoFit/>
          </a:bodyPr>
          <a:lstStyle/>
          <a:p>
            <a:r>
              <a:rPr lang="en-US" sz="2400" dirty="0" smtClean="0"/>
              <a:t>100 </a:t>
            </a:r>
            <a:r>
              <a:rPr lang="en-US" sz="2400" dirty="0" err="1" smtClean="0"/>
              <a:t>x</a:t>
            </a:r>
            <a:r>
              <a:rPr lang="en-US" sz="2400" dirty="0" smtClean="0"/>
              <a:t> 100 Matrix, 1000 cache blocks, 1 word/block, block 30x30</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4610" name="Rectangle 2"/>
          <p:cNvSpPr>
            <a:spLocks noChangeArrowheads="1"/>
          </p:cNvSpPr>
          <p:nvPr/>
        </p:nvSpPr>
        <p:spPr bwMode="auto">
          <a:xfrm>
            <a:off x="225425" y="312738"/>
            <a:ext cx="3168650" cy="477837"/>
          </a:xfrm>
          <a:prstGeom prst="rect">
            <a:avLst/>
          </a:prstGeom>
          <a:noFill/>
          <a:ln w="12700">
            <a:noFill/>
            <a:miter lim="800000"/>
            <a:headEnd/>
            <a:tailEnd/>
          </a:ln>
          <a:effectLst/>
        </p:spPr>
        <p:txBody>
          <a:bodyPr wrap="none" anchor="ctr"/>
          <a:lstStyle/>
          <a:p>
            <a:endParaRPr lang="en-US"/>
          </a:p>
        </p:txBody>
      </p:sp>
      <p:sp>
        <p:nvSpPr>
          <p:cNvPr id="1604611" name="Rectangle 3"/>
          <p:cNvSpPr>
            <a:spLocks noGrp="1" noChangeArrowheads="1"/>
          </p:cNvSpPr>
          <p:nvPr>
            <p:ph type="body" idx="1"/>
          </p:nvPr>
        </p:nvSpPr>
        <p:spPr>
          <a:xfrm>
            <a:off x="457200" y="1151459"/>
            <a:ext cx="8077200" cy="680699"/>
          </a:xfrm>
          <a:noFill/>
          <a:ln/>
        </p:spPr>
        <p:txBody>
          <a:bodyPr lIns="90488" tIns="44450" rIns="90488" bIns="44450">
            <a:normAutofit fontScale="92500" lnSpcReduction="20000"/>
          </a:bodyPr>
          <a:lstStyle/>
          <a:p>
            <a:pPr marL="342900" indent="-342900">
              <a:lnSpc>
                <a:spcPct val="80000"/>
              </a:lnSpc>
            </a:pPr>
            <a:r>
              <a:rPr lang="en-US" dirty="0"/>
              <a:t>One </a:t>
            </a:r>
            <a:r>
              <a:rPr lang="en-US" dirty="0" smtClean="0"/>
              <a:t>word blocks, </a:t>
            </a:r>
            <a:r>
              <a:rPr lang="en-US" dirty="0"/>
              <a:t>cache size = 1K </a:t>
            </a:r>
            <a:r>
              <a:rPr lang="en-US" dirty="0" smtClean="0"/>
              <a:t>words (or 4KB)</a:t>
            </a:r>
            <a:r>
              <a:rPr lang="en-US" dirty="0"/>
              <a:t/>
            </a:r>
            <a:br>
              <a:rPr lang="en-US" dirty="0"/>
            </a:br>
            <a:endParaRPr lang="en-US" i="1" dirty="0">
              <a:solidFill>
                <a:schemeClr val="accent1"/>
              </a:solidFill>
            </a:endParaRPr>
          </a:p>
        </p:txBody>
      </p:sp>
      <p:sp>
        <p:nvSpPr>
          <p:cNvPr id="1604612" name="Rectangle 4"/>
          <p:cNvSpPr>
            <a:spLocks noGrp="1" noChangeArrowheads="1"/>
          </p:cNvSpPr>
          <p:nvPr>
            <p:ph type="title"/>
          </p:nvPr>
        </p:nvSpPr>
        <p:spPr>
          <a:xfrm>
            <a:off x="395536" y="0"/>
            <a:ext cx="8229600" cy="1143000"/>
          </a:xfrm>
          <a:noFill/>
          <a:ln/>
        </p:spPr>
        <p:txBody>
          <a:bodyPr lIns="90488" tIns="44450" rIns="90488" bIns="44450" anchor="ctr">
            <a:normAutofit/>
          </a:bodyPr>
          <a:lstStyle/>
          <a:p>
            <a:pPr algn="l"/>
            <a:r>
              <a:rPr lang="en-US" sz="3200" dirty="0" smtClean="0"/>
              <a:t>Direct </a:t>
            </a:r>
            <a:r>
              <a:rPr lang="en-US" sz="3200" dirty="0"/>
              <a:t>Mapped Cache Example</a:t>
            </a:r>
          </a:p>
        </p:txBody>
      </p:sp>
      <p:grpSp>
        <p:nvGrpSpPr>
          <p:cNvPr id="2" name="Group 11"/>
          <p:cNvGrpSpPr>
            <a:grpSpLocks/>
          </p:cNvGrpSpPr>
          <p:nvPr/>
        </p:nvGrpSpPr>
        <p:grpSpPr bwMode="auto">
          <a:xfrm>
            <a:off x="1970260" y="2080678"/>
            <a:ext cx="3028952" cy="3408363"/>
            <a:chOff x="1056" y="1183"/>
            <a:chExt cx="1908" cy="2147"/>
          </a:xfrm>
        </p:grpSpPr>
        <p:sp>
          <p:nvSpPr>
            <p:cNvPr id="1604620" name="Freeform 12"/>
            <p:cNvSpPr>
              <a:spLocks/>
            </p:cNvSpPr>
            <p:nvPr/>
          </p:nvSpPr>
          <p:spPr bwMode="auto">
            <a:xfrm>
              <a:off x="2430" y="3165"/>
              <a:ext cx="249" cy="165"/>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endParaRPr lang="en-US"/>
            </a:p>
          </p:txBody>
        </p:sp>
        <p:sp>
          <p:nvSpPr>
            <p:cNvPr id="1604621" name="Freeform 13"/>
            <p:cNvSpPr>
              <a:spLocks noEditPoints="1"/>
            </p:cNvSpPr>
            <p:nvPr/>
          </p:nvSpPr>
          <p:spPr bwMode="auto">
            <a:xfrm>
              <a:off x="2518" y="3237"/>
              <a:ext cx="74" cy="25"/>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endParaRPr lang="en-US"/>
            </a:p>
          </p:txBody>
        </p:sp>
        <p:grpSp>
          <p:nvGrpSpPr>
            <p:cNvPr id="3" name="Group 14"/>
            <p:cNvGrpSpPr>
              <a:grpSpLocks/>
            </p:cNvGrpSpPr>
            <p:nvPr/>
          </p:nvGrpSpPr>
          <p:grpSpPr bwMode="auto">
            <a:xfrm>
              <a:off x="1056" y="1183"/>
              <a:ext cx="1908" cy="2070"/>
              <a:chOff x="1056" y="1183"/>
              <a:chExt cx="1908" cy="2070"/>
            </a:xfrm>
          </p:grpSpPr>
          <p:sp>
            <p:nvSpPr>
              <p:cNvPr id="1604623" name="Text Box 15"/>
              <p:cNvSpPr txBox="1">
                <a:spLocks noChangeArrowheads="1"/>
              </p:cNvSpPr>
              <p:nvPr/>
            </p:nvSpPr>
            <p:spPr bwMode="auto">
              <a:xfrm>
                <a:off x="2704" y="1200"/>
                <a:ext cx="260" cy="213"/>
              </a:xfrm>
              <a:prstGeom prst="rect">
                <a:avLst/>
              </a:prstGeom>
              <a:noFill/>
              <a:ln w="12700">
                <a:noFill/>
                <a:miter lim="800000"/>
                <a:headEnd/>
                <a:tailEnd/>
              </a:ln>
              <a:effectLst/>
            </p:spPr>
            <p:txBody>
              <a:bodyPr wrap="none">
                <a:spAutoFit/>
              </a:bodyPr>
              <a:lstStyle/>
              <a:p>
                <a:r>
                  <a:rPr lang="en-US" sz="1600" dirty="0">
                    <a:solidFill>
                      <a:schemeClr val="tx1"/>
                    </a:solidFill>
                  </a:rPr>
                  <a:t>20</a:t>
                </a:r>
              </a:p>
            </p:txBody>
          </p:sp>
          <p:grpSp>
            <p:nvGrpSpPr>
              <p:cNvPr id="4" name="Group 16"/>
              <p:cNvGrpSpPr>
                <a:grpSpLocks/>
              </p:cNvGrpSpPr>
              <p:nvPr/>
            </p:nvGrpSpPr>
            <p:grpSpPr bwMode="auto">
              <a:xfrm>
                <a:off x="1056" y="1183"/>
                <a:ext cx="1681" cy="2070"/>
                <a:chOff x="1056" y="1183"/>
                <a:chExt cx="1681" cy="2070"/>
              </a:xfrm>
            </p:grpSpPr>
            <p:sp>
              <p:nvSpPr>
                <p:cNvPr id="1604625" name="Line 17"/>
                <p:cNvSpPr>
                  <a:spLocks noChangeShapeType="1"/>
                </p:cNvSpPr>
                <p:nvPr/>
              </p:nvSpPr>
              <p:spPr bwMode="auto">
                <a:xfrm>
                  <a:off x="2592" y="1296"/>
                  <a:ext cx="145" cy="55"/>
                </a:xfrm>
                <a:prstGeom prst="line">
                  <a:avLst/>
                </a:prstGeom>
                <a:noFill/>
                <a:ln w="20638">
                  <a:solidFill>
                    <a:srgbClr val="000000"/>
                  </a:solidFill>
                  <a:round/>
                  <a:headEnd/>
                  <a:tailEnd/>
                </a:ln>
              </p:spPr>
              <p:txBody>
                <a:bodyPr/>
                <a:lstStyle/>
                <a:p>
                  <a:endParaRPr lang="en-US"/>
                </a:p>
              </p:txBody>
            </p:sp>
            <p:sp>
              <p:nvSpPr>
                <p:cNvPr id="1604626" name="Freeform 18"/>
                <p:cNvSpPr>
                  <a:spLocks/>
                </p:cNvSpPr>
                <p:nvPr/>
              </p:nvSpPr>
              <p:spPr bwMode="auto">
                <a:xfrm>
                  <a:off x="1056" y="1200"/>
                  <a:ext cx="1620" cy="2053"/>
                </a:xfrm>
                <a:custGeom>
                  <a:avLst/>
                  <a:gdLst/>
                  <a:ahLst/>
                  <a:cxnLst>
                    <a:cxn ang="0">
                      <a:pos x="1540" y="0"/>
                    </a:cxn>
                    <a:cxn ang="0">
                      <a:pos x="1544" y="220"/>
                    </a:cxn>
                    <a:cxn ang="0">
                      <a:pos x="0" y="220"/>
                    </a:cxn>
                    <a:cxn ang="0">
                      <a:pos x="0" y="2040"/>
                    </a:cxn>
                    <a:cxn ang="0">
                      <a:pos x="1328" y="2040"/>
                    </a:cxn>
                  </a:cxnLst>
                  <a:rect l="0" t="0" r="r" b="b"/>
                  <a:pathLst>
                    <a:path w="1544" h="2040">
                      <a:moveTo>
                        <a:pt x="1540" y="0"/>
                      </a:moveTo>
                      <a:lnTo>
                        <a:pt x="1544" y="220"/>
                      </a:lnTo>
                      <a:lnTo>
                        <a:pt x="0" y="220"/>
                      </a:lnTo>
                      <a:lnTo>
                        <a:pt x="0" y="2040"/>
                      </a:lnTo>
                      <a:lnTo>
                        <a:pt x="1328" y="2040"/>
                      </a:lnTo>
                    </a:path>
                  </a:pathLst>
                </a:custGeom>
                <a:noFill/>
                <a:ln w="38100">
                  <a:solidFill>
                    <a:srgbClr val="000000"/>
                  </a:solidFill>
                  <a:prstDash val="solid"/>
                  <a:round/>
                  <a:headEnd type="none" w="med" len="med"/>
                  <a:tailEnd type="triangle" w="med" len="med"/>
                </a:ln>
              </p:spPr>
              <p:txBody>
                <a:bodyPr/>
                <a:lstStyle/>
                <a:p>
                  <a:endParaRPr lang="en-US"/>
                </a:p>
              </p:txBody>
            </p:sp>
            <p:sp>
              <p:nvSpPr>
                <p:cNvPr id="1604627" name="Text Box 19"/>
                <p:cNvSpPr txBox="1">
                  <a:spLocks noChangeArrowheads="1"/>
                </p:cNvSpPr>
                <p:nvPr/>
              </p:nvSpPr>
              <p:spPr bwMode="auto">
                <a:xfrm>
                  <a:off x="1632" y="1183"/>
                  <a:ext cx="336" cy="212"/>
                </a:xfrm>
                <a:prstGeom prst="rect">
                  <a:avLst/>
                </a:prstGeom>
                <a:noFill/>
                <a:ln w="12700">
                  <a:noFill/>
                  <a:miter lim="800000"/>
                  <a:headEnd/>
                  <a:tailEnd/>
                </a:ln>
                <a:effectLst/>
              </p:spPr>
              <p:txBody>
                <a:bodyPr wrap="none">
                  <a:spAutoFit/>
                </a:bodyPr>
                <a:lstStyle/>
                <a:p>
                  <a:r>
                    <a:rPr lang="en-US" sz="1600">
                      <a:solidFill>
                        <a:schemeClr val="tx1"/>
                      </a:solidFill>
                    </a:rPr>
                    <a:t>Tag</a:t>
                  </a:r>
                </a:p>
              </p:txBody>
            </p:sp>
          </p:grpSp>
        </p:grpSp>
      </p:grpSp>
      <p:grpSp>
        <p:nvGrpSpPr>
          <p:cNvPr id="5" name="Group 20"/>
          <p:cNvGrpSpPr>
            <a:grpSpLocks/>
          </p:cNvGrpSpPr>
          <p:nvPr/>
        </p:nvGrpSpPr>
        <p:grpSpPr bwMode="auto">
          <a:xfrm>
            <a:off x="2321098" y="2107666"/>
            <a:ext cx="3756023" cy="1820862"/>
            <a:chOff x="1277" y="1200"/>
            <a:chExt cx="2366" cy="1147"/>
          </a:xfrm>
        </p:grpSpPr>
        <p:sp>
          <p:nvSpPr>
            <p:cNvPr id="1604629" name="Line 21"/>
            <p:cNvSpPr>
              <a:spLocks noChangeShapeType="1"/>
            </p:cNvSpPr>
            <p:nvPr/>
          </p:nvSpPr>
          <p:spPr bwMode="auto">
            <a:xfrm>
              <a:off x="3282" y="1291"/>
              <a:ext cx="148" cy="57"/>
            </a:xfrm>
            <a:prstGeom prst="line">
              <a:avLst/>
            </a:prstGeom>
            <a:noFill/>
            <a:ln w="20638">
              <a:solidFill>
                <a:srgbClr val="000000"/>
              </a:solidFill>
              <a:round/>
              <a:headEnd/>
              <a:tailEnd/>
            </a:ln>
          </p:spPr>
          <p:txBody>
            <a:bodyPr/>
            <a:lstStyle/>
            <a:p>
              <a:endParaRPr lang="en-US"/>
            </a:p>
          </p:txBody>
        </p:sp>
        <p:sp>
          <p:nvSpPr>
            <p:cNvPr id="1604630" name="Freeform 22"/>
            <p:cNvSpPr>
              <a:spLocks/>
            </p:cNvSpPr>
            <p:nvPr/>
          </p:nvSpPr>
          <p:spPr bwMode="auto">
            <a:xfrm>
              <a:off x="1277" y="1206"/>
              <a:ext cx="2053" cy="1141"/>
            </a:xfrm>
            <a:custGeom>
              <a:avLst/>
              <a:gdLst/>
              <a:ahLst/>
              <a:cxnLst>
                <a:cxn ang="0">
                  <a:pos x="1974" y="0"/>
                </a:cxn>
                <a:cxn ang="0">
                  <a:pos x="1974" y="358"/>
                </a:cxn>
                <a:cxn ang="0">
                  <a:pos x="0" y="358"/>
                </a:cxn>
                <a:cxn ang="0">
                  <a:pos x="0" y="1110"/>
                </a:cxn>
                <a:cxn ang="0">
                  <a:pos x="884" y="1110"/>
                </a:cxn>
              </a:cxnLst>
              <a:rect l="0" t="0" r="r" b="b"/>
              <a:pathLst>
                <a:path w="1974" h="1110">
                  <a:moveTo>
                    <a:pt x="1974" y="0"/>
                  </a:moveTo>
                  <a:lnTo>
                    <a:pt x="1974" y="358"/>
                  </a:lnTo>
                  <a:lnTo>
                    <a:pt x="0" y="358"/>
                  </a:lnTo>
                  <a:lnTo>
                    <a:pt x="0" y="1110"/>
                  </a:lnTo>
                  <a:lnTo>
                    <a:pt x="884" y="1110"/>
                  </a:lnTo>
                </a:path>
              </a:pathLst>
            </a:custGeom>
            <a:noFill/>
            <a:ln w="38100">
              <a:solidFill>
                <a:srgbClr val="000000"/>
              </a:solidFill>
              <a:prstDash val="solid"/>
              <a:round/>
              <a:headEnd type="none" w="med" len="med"/>
              <a:tailEnd type="triangle" w="med" len="med"/>
            </a:ln>
          </p:spPr>
          <p:txBody>
            <a:bodyPr/>
            <a:lstStyle/>
            <a:p>
              <a:endParaRPr lang="en-US"/>
            </a:p>
          </p:txBody>
        </p:sp>
        <p:sp>
          <p:nvSpPr>
            <p:cNvPr id="1604631" name="Text Box 23"/>
            <p:cNvSpPr txBox="1">
              <a:spLocks noChangeArrowheads="1"/>
            </p:cNvSpPr>
            <p:nvPr/>
          </p:nvSpPr>
          <p:spPr bwMode="auto">
            <a:xfrm>
              <a:off x="3383" y="1200"/>
              <a:ext cx="260" cy="213"/>
            </a:xfrm>
            <a:prstGeom prst="rect">
              <a:avLst/>
            </a:prstGeom>
            <a:noFill/>
            <a:ln w="12700">
              <a:noFill/>
              <a:miter lim="800000"/>
              <a:headEnd/>
              <a:tailEnd/>
            </a:ln>
            <a:effectLst/>
          </p:spPr>
          <p:txBody>
            <a:bodyPr wrap="none">
              <a:spAutoFit/>
            </a:bodyPr>
            <a:lstStyle/>
            <a:p>
              <a:r>
                <a:rPr lang="en-US" sz="1600" dirty="0">
                  <a:solidFill>
                    <a:schemeClr val="tx1"/>
                  </a:solidFill>
                </a:rPr>
                <a:t>10</a:t>
              </a:r>
            </a:p>
          </p:txBody>
        </p:sp>
        <p:sp>
          <p:nvSpPr>
            <p:cNvPr id="1604632" name="Text Box 24"/>
            <p:cNvSpPr txBox="1">
              <a:spLocks noChangeArrowheads="1"/>
            </p:cNvSpPr>
            <p:nvPr/>
          </p:nvSpPr>
          <p:spPr bwMode="auto">
            <a:xfrm>
              <a:off x="2754" y="1370"/>
              <a:ext cx="429" cy="212"/>
            </a:xfrm>
            <a:prstGeom prst="rect">
              <a:avLst/>
            </a:prstGeom>
            <a:noFill/>
            <a:ln w="12700">
              <a:noFill/>
              <a:miter lim="800000"/>
              <a:headEnd/>
              <a:tailEnd/>
            </a:ln>
            <a:effectLst/>
          </p:spPr>
          <p:txBody>
            <a:bodyPr wrap="none">
              <a:spAutoFit/>
            </a:bodyPr>
            <a:lstStyle/>
            <a:p>
              <a:r>
                <a:rPr lang="en-US" sz="1600">
                  <a:solidFill>
                    <a:schemeClr val="tx1"/>
                  </a:solidFill>
                </a:rPr>
                <a:t>Index</a:t>
              </a:r>
            </a:p>
          </p:txBody>
        </p:sp>
      </p:grpSp>
      <p:grpSp>
        <p:nvGrpSpPr>
          <p:cNvPr id="6" name="Group 25"/>
          <p:cNvGrpSpPr>
            <a:grpSpLocks/>
          </p:cNvGrpSpPr>
          <p:nvPr/>
        </p:nvGrpSpPr>
        <p:grpSpPr bwMode="auto">
          <a:xfrm>
            <a:off x="2913235" y="2785528"/>
            <a:ext cx="4267200" cy="2135188"/>
            <a:chOff x="1650" y="1627"/>
            <a:chExt cx="2688" cy="1345"/>
          </a:xfrm>
        </p:grpSpPr>
        <p:sp>
          <p:nvSpPr>
            <p:cNvPr id="1604634" name="Freeform 26"/>
            <p:cNvSpPr>
              <a:spLocks/>
            </p:cNvSpPr>
            <p:nvPr/>
          </p:nvSpPr>
          <p:spPr bwMode="auto">
            <a:xfrm>
              <a:off x="2208" y="1824"/>
              <a:ext cx="2130" cy="1103"/>
            </a:xfrm>
            <a:custGeom>
              <a:avLst/>
              <a:gdLst/>
              <a:ahLst/>
              <a:cxnLst>
                <a:cxn ang="0">
                  <a:pos x="1608" y="1101"/>
                </a:cxn>
                <a:cxn ang="0">
                  <a:pos x="1608" y="0"/>
                </a:cxn>
                <a:cxn ang="0">
                  <a:pos x="0" y="0"/>
                </a:cxn>
                <a:cxn ang="0">
                  <a:pos x="0" y="1103"/>
                </a:cxn>
                <a:cxn ang="0">
                  <a:pos x="1608" y="1103"/>
                </a:cxn>
                <a:cxn ang="0">
                  <a:pos x="1608" y="1103"/>
                </a:cxn>
              </a:cxnLst>
              <a:rect l="0" t="0" r="r" b="b"/>
              <a:pathLst>
                <a:path w="1608" h="1103">
                  <a:moveTo>
                    <a:pt x="1608" y="1101"/>
                  </a:moveTo>
                  <a:lnTo>
                    <a:pt x="1608" y="0"/>
                  </a:lnTo>
                  <a:lnTo>
                    <a:pt x="0" y="0"/>
                  </a:lnTo>
                  <a:lnTo>
                    <a:pt x="0" y="1103"/>
                  </a:lnTo>
                  <a:lnTo>
                    <a:pt x="1608" y="1103"/>
                  </a:lnTo>
                  <a:lnTo>
                    <a:pt x="1608" y="1103"/>
                  </a:lnTo>
                </a:path>
              </a:pathLst>
            </a:custGeom>
            <a:noFill/>
            <a:ln w="20638">
              <a:solidFill>
                <a:srgbClr val="000000"/>
              </a:solidFill>
              <a:prstDash val="solid"/>
              <a:round/>
              <a:headEnd/>
              <a:tailEnd/>
            </a:ln>
          </p:spPr>
          <p:txBody>
            <a:bodyPr/>
            <a:lstStyle/>
            <a:p>
              <a:endParaRPr lang="en-US"/>
            </a:p>
          </p:txBody>
        </p:sp>
        <p:sp>
          <p:nvSpPr>
            <p:cNvPr id="1604635" name="Freeform 27"/>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endParaRPr lang="en-US"/>
            </a:p>
          </p:txBody>
        </p:sp>
        <p:sp>
          <p:nvSpPr>
            <p:cNvPr id="1604636" name="Freeform 28"/>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endParaRPr lang="en-US"/>
            </a:p>
          </p:txBody>
        </p:sp>
        <p:sp>
          <p:nvSpPr>
            <p:cNvPr id="1604637" name="Line 29"/>
            <p:cNvSpPr>
              <a:spLocks noChangeShapeType="1"/>
            </p:cNvSpPr>
            <p:nvPr/>
          </p:nvSpPr>
          <p:spPr bwMode="auto">
            <a:xfrm flipH="1">
              <a:off x="2208" y="1920"/>
              <a:ext cx="2130" cy="2"/>
            </a:xfrm>
            <a:prstGeom prst="line">
              <a:avLst/>
            </a:prstGeom>
            <a:noFill/>
            <a:ln w="20638">
              <a:solidFill>
                <a:srgbClr val="000000"/>
              </a:solidFill>
              <a:round/>
              <a:headEnd/>
              <a:tailEnd/>
            </a:ln>
          </p:spPr>
          <p:txBody>
            <a:bodyPr/>
            <a:lstStyle/>
            <a:p>
              <a:endParaRPr lang="en-US"/>
            </a:p>
          </p:txBody>
        </p:sp>
        <p:sp>
          <p:nvSpPr>
            <p:cNvPr id="1604638" name="Line 30"/>
            <p:cNvSpPr>
              <a:spLocks noChangeShapeType="1"/>
            </p:cNvSpPr>
            <p:nvPr/>
          </p:nvSpPr>
          <p:spPr bwMode="auto">
            <a:xfrm flipH="1">
              <a:off x="2208" y="2044"/>
              <a:ext cx="2130" cy="2"/>
            </a:xfrm>
            <a:prstGeom prst="line">
              <a:avLst/>
            </a:prstGeom>
            <a:noFill/>
            <a:ln w="20638">
              <a:solidFill>
                <a:srgbClr val="000000"/>
              </a:solidFill>
              <a:round/>
              <a:headEnd/>
              <a:tailEnd/>
            </a:ln>
          </p:spPr>
          <p:txBody>
            <a:bodyPr/>
            <a:lstStyle/>
            <a:p>
              <a:endParaRPr lang="en-US"/>
            </a:p>
          </p:txBody>
        </p:sp>
        <p:sp>
          <p:nvSpPr>
            <p:cNvPr id="1604639" name="Line 31"/>
            <p:cNvSpPr>
              <a:spLocks noChangeShapeType="1"/>
            </p:cNvSpPr>
            <p:nvPr/>
          </p:nvSpPr>
          <p:spPr bwMode="auto">
            <a:xfrm flipH="1">
              <a:off x="2208" y="2154"/>
              <a:ext cx="2130" cy="1"/>
            </a:xfrm>
            <a:prstGeom prst="line">
              <a:avLst/>
            </a:prstGeom>
            <a:noFill/>
            <a:ln w="20638">
              <a:solidFill>
                <a:srgbClr val="000000"/>
              </a:solidFill>
              <a:round/>
              <a:headEnd/>
              <a:tailEnd/>
            </a:ln>
          </p:spPr>
          <p:txBody>
            <a:bodyPr/>
            <a:lstStyle/>
            <a:p>
              <a:endParaRPr lang="en-US"/>
            </a:p>
          </p:txBody>
        </p:sp>
        <p:sp>
          <p:nvSpPr>
            <p:cNvPr id="1604640" name="Line 32"/>
            <p:cNvSpPr>
              <a:spLocks noChangeShapeType="1"/>
            </p:cNvSpPr>
            <p:nvPr/>
          </p:nvSpPr>
          <p:spPr bwMode="auto">
            <a:xfrm flipH="1">
              <a:off x="2208" y="2373"/>
              <a:ext cx="2130" cy="1"/>
            </a:xfrm>
            <a:prstGeom prst="line">
              <a:avLst/>
            </a:prstGeom>
            <a:noFill/>
            <a:ln w="20638">
              <a:solidFill>
                <a:srgbClr val="000000"/>
              </a:solidFill>
              <a:round/>
              <a:headEnd/>
              <a:tailEnd/>
            </a:ln>
          </p:spPr>
          <p:txBody>
            <a:bodyPr/>
            <a:lstStyle/>
            <a:p>
              <a:endParaRPr lang="en-US"/>
            </a:p>
          </p:txBody>
        </p:sp>
        <p:sp>
          <p:nvSpPr>
            <p:cNvPr id="1604641" name="Line 33"/>
            <p:cNvSpPr>
              <a:spLocks noChangeShapeType="1"/>
            </p:cNvSpPr>
            <p:nvPr/>
          </p:nvSpPr>
          <p:spPr bwMode="auto">
            <a:xfrm flipH="1">
              <a:off x="2208" y="2483"/>
              <a:ext cx="2130" cy="1"/>
            </a:xfrm>
            <a:prstGeom prst="line">
              <a:avLst/>
            </a:prstGeom>
            <a:noFill/>
            <a:ln w="20638">
              <a:solidFill>
                <a:srgbClr val="000000"/>
              </a:solidFill>
              <a:round/>
              <a:headEnd/>
              <a:tailEnd/>
            </a:ln>
          </p:spPr>
          <p:txBody>
            <a:bodyPr/>
            <a:lstStyle/>
            <a:p>
              <a:endParaRPr lang="en-US"/>
            </a:p>
          </p:txBody>
        </p:sp>
        <p:sp>
          <p:nvSpPr>
            <p:cNvPr id="1604642" name="Line 34"/>
            <p:cNvSpPr>
              <a:spLocks noChangeShapeType="1"/>
            </p:cNvSpPr>
            <p:nvPr/>
          </p:nvSpPr>
          <p:spPr bwMode="auto">
            <a:xfrm flipH="1">
              <a:off x="2208" y="2593"/>
              <a:ext cx="2130" cy="1"/>
            </a:xfrm>
            <a:prstGeom prst="line">
              <a:avLst/>
            </a:prstGeom>
            <a:noFill/>
            <a:ln w="20638">
              <a:solidFill>
                <a:srgbClr val="000000"/>
              </a:solidFill>
              <a:round/>
              <a:headEnd/>
              <a:tailEnd/>
            </a:ln>
          </p:spPr>
          <p:txBody>
            <a:bodyPr/>
            <a:lstStyle/>
            <a:p>
              <a:endParaRPr lang="en-US"/>
            </a:p>
          </p:txBody>
        </p:sp>
        <p:sp>
          <p:nvSpPr>
            <p:cNvPr id="1604643" name="Line 35"/>
            <p:cNvSpPr>
              <a:spLocks noChangeShapeType="1"/>
            </p:cNvSpPr>
            <p:nvPr/>
          </p:nvSpPr>
          <p:spPr bwMode="auto">
            <a:xfrm flipH="1">
              <a:off x="2208" y="2703"/>
              <a:ext cx="2130" cy="1"/>
            </a:xfrm>
            <a:prstGeom prst="line">
              <a:avLst/>
            </a:prstGeom>
            <a:noFill/>
            <a:ln w="20638">
              <a:solidFill>
                <a:srgbClr val="000000"/>
              </a:solidFill>
              <a:round/>
              <a:headEnd/>
              <a:tailEnd/>
            </a:ln>
          </p:spPr>
          <p:txBody>
            <a:bodyPr/>
            <a:lstStyle/>
            <a:p>
              <a:endParaRPr lang="en-US"/>
            </a:p>
          </p:txBody>
        </p:sp>
        <p:sp>
          <p:nvSpPr>
            <p:cNvPr id="1604644" name="Line 36"/>
            <p:cNvSpPr>
              <a:spLocks noChangeShapeType="1"/>
            </p:cNvSpPr>
            <p:nvPr/>
          </p:nvSpPr>
          <p:spPr bwMode="auto">
            <a:xfrm flipH="1">
              <a:off x="2208" y="2813"/>
              <a:ext cx="2130" cy="1"/>
            </a:xfrm>
            <a:prstGeom prst="line">
              <a:avLst/>
            </a:prstGeom>
            <a:noFill/>
            <a:ln w="20638">
              <a:solidFill>
                <a:srgbClr val="000000"/>
              </a:solidFill>
              <a:round/>
              <a:headEnd/>
              <a:tailEnd/>
            </a:ln>
          </p:spPr>
          <p:txBody>
            <a:bodyPr/>
            <a:lstStyle/>
            <a:p>
              <a:endParaRPr lang="en-US"/>
            </a:p>
          </p:txBody>
        </p:sp>
        <p:sp>
          <p:nvSpPr>
            <p:cNvPr id="1604645" name="Line 37"/>
            <p:cNvSpPr>
              <a:spLocks noChangeShapeType="1"/>
            </p:cNvSpPr>
            <p:nvPr/>
          </p:nvSpPr>
          <p:spPr bwMode="auto">
            <a:xfrm>
              <a:off x="2299" y="1830"/>
              <a:ext cx="5" cy="1100"/>
            </a:xfrm>
            <a:prstGeom prst="line">
              <a:avLst/>
            </a:prstGeom>
            <a:noFill/>
            <a:ln w="20638">
              <a:solidFill>
                <a:srgbClr val="000000"/>
              </a:solidFill>
              <a:round/>
              <a:headEnd/>
              <a:tailEnd/>
            </a:ln>
          </p:spPr>
          <p:txBody>
            <a:bodyPr/>
            <a:lstStyle/>
            <a:p>
              <a:endParaRPr lang="en-US"/>
            </a:p>
          </p:txBody>
        </p:sp>
        <p:sp>
          <p:nvSpPr>
            <p:cNvPr id="1604646" name="Line 38"/>
            <p:cNvSpPr>
              <a:spLocks noChangeShapeType="1"/>
            </p:cNvSpPr>
            <p:nvPr/>
          </p:nvSpPr>
          <p:spPr bwMode="auto">
            <a:xfrm>
              <a:off x="3186" y="1819"/>
              <a:ext cx="1" cy="1106"/>
            </a:xfrm>
            <a:prstGeom prst="line">
              <a:avLst/>
            </a:prstGeom>
            <a:noFill/>
            <a:ln w="20638">
              <a:solidFill>
                <a:srgbClr val="000000"/>
              </a:solidFill>
              <a:round/>
              <a:headEnd/>
              <a:tailEnd/>
            </a:ln>
          </p:spPr>
          <p:txBody>
            <a:bodyPr/>
            <a:lstStyle/>
            <a:p>
              <a:endParaRPr lang="en-US"/>
            </a:p>
          </p:txBody>
        </p:sp>
        <p:sp>
          <p:nvSpPr>
            <p:cNvPr id="1604647" name="Text Box 39"/>
            <p:cNvSpPr txBox="1">
              <a:spLocks noChangeArrowheads="1"/>
            </p:cNvSpPr>
            <p:nvPr/>
          </p:nvSpPr>
          <p:spPr bwMode="auto">
            <a:xfrm>
              <a:off x="3522" y="1627"/>
              <a:ext cx="352" cy="192"/>
            </a:xfrm>
            <a:prstGeom prst="rect">
              <a:avLst/>
            </a:prstGeom>
            <a:noFill/>
            <a:ln w="12700">
              <a:noFill/>
              <a:miter lim="800000"/>
              <a:headEnd/>
              <a:tailEnd/>
            </a:ln>
            <a:effectLst/>
          </p:spPr>
          <p:txBody>
            <a:bodyPr wrap="none">
              <a:spAutoFit/>
            </a:bodyPr>
            <a:lstStyle/>
            <a:p>
              <a:r>
                <a:rPr lang="en-US" sz="1400">
                  <a:solidFill>
                    <a:schemeClr val="tx1"/>
                  </a:solidFill>
                </a:rPr>
                <a:t>Data</a:t>
              </a:r>
            </a:p>
          </p:txBody>
        </p:sp>
        <p:sp>
          <p:nvSpPr>
            <p:cNvPr id="1604648" name="Text Box 40"/>
            <p:cNvSpPr txBox="1">
              <a:spLocks noChangeArrowheads="1"/>
            </p:cNvSpPr>
            <p:nvPr/>
          </p:nvSpPr>
          <p:spPr bwMode="auto">
            <a:xfrm>
              <a:off x="1650" y="1627"/>
              <a:ext cx="451" cy="192"/>
            </a:xfrm>
            <a:prstGeom prst="rect">
              <a:avLst/>
            </a:prstGeom>
            <a:noFill/>
            <a:ln w="12700">
              <a:noFill/>
              <a:miter lim="800000"/>
              <a:headEnd/>
              <a:tailEnd/>
            </a:ln>
            <a:effectLst/>
          </p:spPr>
          <p:txBody>
            <a:bodyPr wrap="none">
              <a:spAutoFit/>
            </a:bodyPr>
            <a:lstStyle/>
            <a:p>
              <a:r>
                <a:rPr lang="en-US" sz="1400">
                  <a:solidFill>
                    <a:schemeClr val="tx1"/>
                  </a:solidFill>
                </a:rPr>
                <a:t>  Index</a:t>
              </a:r>
            </a:p>
          </p:txBody>
        </p:sp>
        <p:sp>
          <p:nvSpPr>
            <p:cNvPr id="1604649" name="Text Box 41"/>
            <p:cNvSpPr txBox="1">
              <a:spLocks noChangeArrowheads="1"/>
            </p:cNvSpPr>
            <p:nvPr/>
          </p:nvSpPr>
          <p:spPr bwMode="auto">
            <a:xfrm>
              <a:off x="2466" y="1627"/>
              <a:ext cx="308" cy="192"/>
            </a:xfrm>
            <a:prstGeom prst="rect">
              <a:avLst/>
            </a:prstGeom>
            <a:noFill/>
            <a:ln w="12700">
              <a:noFill/>
              <a:miter lim="800000"/>
              <a:headEnd/>
              <a:tailEnd/>
            </a:ln>
            <a:effectLst/>
          </p:spPr>
          <p:txBody>
            <a:bodyPr wrap="none">
              <a:spAutoFit/>
            </a:bodyPr>
            <a:lstStyle/>
            <a:p>
              <a:r>
                <a:rPr lang="en-US" sz="1400">
                  <a:solidFill>
                    <a:schemeClr val="tx1"/>
                  </a:solidFill>
                </a:rPr>
                <a:t>Tag</a:t>
              </a:r>
            </a:p>
          </p:txBody>
        </p:sp>
        <p:sp>
          <p:nvSpPr>
            <p:cNvPr id="1604650" name="Text Box 42"/>
            <p:cNvSpPr txBox="1">
              <a:spLocks noChangeArrowheads="1"/>
            </p:cNvSpPr>
            <p:nvPr/>
          </p:nvSpPr>
          <p:spPr bwMode="auto">
            <a:xfrm>
              <a:off x="2034" y="1627"/>
              <a:ext cx="340" cy="194"/>
            </a:xfrm>
            <a:prstGeom prst="rect">
              <a:avLst/>
            </a:prstGeom>
            <a:noFill/>
            <a:ln w="12700">
              <a:noFill/>
              <a:miter lim="800000"/>
              <a:headEnd/>
              <a:tailEnd/>
            </a:ln>
            <a:effectLst/>
          </p:spPr>
          <p:txBody>
            <a:bodyPr wrap="none">
              <a:spAutoFit/>
            </a:bodyPr>
            <a:lstStyle/>
            <a:p>
              <a:r>
                <a:rPr lang="en-US" sz="1400" dirty="0">
                  <a:solidFill>
                    <a:srgbClr val="0000FF"/>
                  </a:solidFill>
                </a:rPr>
                <a:t>Valid</a:t>
              </a:r>
            </a:p>
          </p:txBody>
        </p:sp>
        <p:sp>
          <p:nvSpPr>
            <p:cNvPr id="1604651" name="Text Box 43"/>
            <p:cNvSpPr txBox="1">
              <a:spLocks noChangeArrowheads="1"/>
            </p:cNvSpPr>
            <p:nvPr/>
          </p:nvSpPr>
          <p:spPr bwMode="auto">
            <a:xfrm>
              <a:off x="1746" y="1771"/>
              <a:ext cx="328" cy="1201"/>
            </a:xfrm>
            <a:prstGeom prst="rect">
              <a:avLst/>
            </a:prstGeom>
            <a:noFill/>
            <a:ln w="12700">
              <a:noFill/>
              <a:miter lim="800000"/>
              <a:headEnd/>
              <a:tailEnd/>
            </a:ln>
            <a:effectLst/>
          </p:spPr>
          <p:txBody>
            <a:bodyPr wrap="none">
              <a:spAutoFit/>
            </a:bodyPr>
            <a:lstStyle/>
            <a:p>
              <a:pPr algn="r">
                <a:lnSpc>
                  <a:spcPct val="110000"/>
                </a:lnSpc>
              </a:pPr>
              <a:r>
                <a:rPr lang="en-US" sz="1200">
                  <a:solidFill>
                    <a:schemeClr val="tx1"/>
                  </a:solidFill>
                </a:rPr>
                <a:t>0</a:t>
              </a:r>
            </a:p>
            <a:p>
              <a:pPr algn="r">
                <a:lnSpc>
                  <a:spcPct val="110000"/>
                </a:lnSpc>
              </a:pPr>
              <a:r>
                <a:rPr lang="en-US" sz="1200">
                  <a:solidFill>
                    <a:schemeClr val="tx1"/>
                  </a:solidFill>
                </a:rPr>
                <a:t>1</a:t>
              </a:r>
            </a:p>
            <a:p>
              <a:pPr algn="r">
                <a:lnSpc>
                  <a:spcPct val="110000"/>
                </a:lnSpc>
              </a:pPr>
              <a:r>
                <a:rPr lang="en-US" sz="1200">
                  <a:solidFill>
                    <a:schemeClr val="tx1"/>
                  </a:solidFill>
                </a:rPr>
                <a:t>2</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1021</a:t>
              </a:r>
            </a:p>
            <a:p>
              <a:pPr algn="r">
                <a:lnSpc>
                  <a:spcPct val="110000"/>
                </a:lnSpc>
              </a:pPr>
              <a:r>
                <a:rPr lang="en-US" sz="1200">
                  <a:solidFill>
                    <a:schemeClr val="tx1"/>
                  </a:solidFill>
                </a:rPr>
                <a:t>1022</a:t>
              </a:r>
            </a:p>
            <a:p>
              <a:pPr algn="r">
                <a:lnSpc>
                  <a:spcPct val="110000"/>
                </a:lnSpc>
              </a:pPr>
              <a:r>
                <a:rPr lang="en-US" sz="1200">
                  <a:solidFill>
                    <a:schemeClr val="tx1"/>
                  </a:solidFill>
                </a:rPr>
                <a:t>1023</a:t>
              </a:r>
            </a:p>
          </p:txBody>
        </p:sp>
      </p:grpSp>
      <p:grpSp>
        <p:nvGrpSpPr>
          <p:cNvPr id="7" name="Group 44"/>
          <p:cNvGrpSpPr>
            <a:grpSpLocks/>
          </p:cNvGrpSpPr>
          <p:nvPr/>
        </p:nvGrpSpPr>
        <p:grpSpPr bwMode="auto">
          <a:xfrm>
            <a:off x="3583160" y="1413928"/>
            <a:ext cx="3597275" cy="709613"/>
            <a:chOff x="2072" y="763"/>
            <a:chExt cx="2266" cy="447"/>
          </a:xfrm>
        </p:grpSpPr>
        <p:sp>
          <p:nvSpPr>
            <p:cNvPr id="1604653" name="Line 45"/>
            <p:cNvSpPr>
              <a:spLocks noChangeShapeType="1"/>
            </p:cNvSpPr>
            <p:nvPr/>
          </p:nvSpPr>
          <p:spPr bwMode="auto">
            <a:xfrm flipV="1">
              <a:off x="3026" y="1061"/>
              <a:ext cx="3" cy="149"/>
            </a:xfrm>
            <a:prstGeom prst="line">
              <a:avLst/>
            </a:prstGeom>
            <a:noFill/>
            <a:ln w="20638">
              <a:solidFill>
                <a:srgbClr val="000000"/>
              </a:solidFill>
              <a:round/>
              <a:headEnd/>
              <a:tailEnd/>
            </a:ln>
          </p:spPr>
          <p:txBody>
            <a:bodyPr/>
            <a:lstStyle/>
            <a:p>
              <a:endParaRPr lang="en-US"/>
            </a:p>
          </p:txBody>
        </p:sp>
        <p:sp>
          <p:nvSpPr>
            <p:cNvPr id="1604654" name="Line 46"/>
            <p:cNvSpPr>
              <a:spLocks noChangeShapeType="1"/>
            </p:cNvSpPr>
            <p:nvPr/>
          </p:nvSpPr>
          <p:spPr bwMode="auto">
            <a:xfrm flipV="1">
              <a:off x="3570" y="1051"/>
              <a:ext cx="1" cy="145"/>
            </a:xfrm>
            <a:prstGeom prst="line">
              <a:avLst/>
            </a:prstGeom>
            <a:noFill/>
            <a:ln w="20638">
              <a:solidFill>
                <a:srgbClr val="000000"/>
              </a:solidFill>
              <a:round/>
              <a:headEnd/>
              <a:tailEnd/>
            </a:ln>
          </p:spPr>
          <p:txBody>
            <a:bodyPr/>
            <a:lstStyle/>
            <a:p>
              <a:endParaRPr lang="en-US"/>
            </a:p>
          </p:txBody>
        </p:sp>
        <p:sp>
          <p:nvSpPr>
            <p:cNvPr id="1604655" name="Freeform 47"/>
            <p:cNvSpPr>
              <a:spLocks/>
            </p:cNvSpPr>
            <p:nvPr/>
          </p:nvSpPr>
          <p:spPr bwMode="auto">
            <a:xfrm>
              <a:off x="2158" y="1059"/>
              <a:ext cx="1570" cy="151"/>
            </a:xfrm>
            <a:custGeom>
              <a:avLst/>
              <a:gdLst/>
              <a:ahLst/>
              <a:cxnLst>
                <a:cxn ang="0">
                  <a:pos x="0" y="149"/>
                </a:cxn>
                <a:cxn ang="0">
                  <a:pos x="3" y="0"/>
                </a:cxn>
                <a:cxn ang="0">
                  <a:pos x="1570" y="0"/>
                </a:cxn>
                <a:cxn ang="0">
                  <a:pos x="1570" y="151"/>
                </a:cxn>
                <a:cxn ang="0">
                  <a:pos x="3" y="151"/>
                </a:cxn>
                <a:cxn ang="0">
                  <a:pos x="3" y="151"/>
                </a:cxn>
              </a:cxnLst>
              <a:rect l="0" t="0" r="r" b="b"/>
              <a:pathLst>
                <a:path w="1570" h="151">
                  <a:moveTo>
                    <a:pt x="0" y="149"/>
                  </a:moveTo>
                  <a:lnTo>
                    <a:pt x="3" y="0"/>
                  </a:lnTo>
                  <a:lnTo>
                    <a:pt x="1570" y="0"/>
                  </a:lnTo>
                  <a:lnTo>
                    <a:pt x="1570" y="151"/>
                  </a:lnTo>
                  <a:lnTo>
                    <a:pt x="3" y="151"/>
                  </a:lnTo>
                  <a:lnTo>
                    <a:pt x="3" y="151"/>
                  </a:lnTo>
                </a:path>
              </a:pathLst>
            </a:custGeom>
            <a:noFill/>
            <a:ln w="20638">
              <a:solidFill>
                <a:srgbClr val="000000"/>
              </a:solidFill>
              <a:prstDash val="solid"/>
              <a:round/>
              <a:headEnd/>
              <a:tailEnd/>
            </a:ln>
          </p:spPr>
          <p:txBody>
            <a:bodyPr/>
            <a:lstStyle/>
            <a:p>
              <a:endParaRPr lang="en-US"/>
            </a:p>
          </p:txBody>
        </p:sp>
        <p:sp>
          <p:nvSpPr>
            <p:cNvPr id="1604656" name="Text Box 48"/>
            <p:cNvSpPr txBox="1">
              <a:spLocks noChangeArrowheads="1"/>
            </p:cNvSpPr>
            <p:nvPr/>
          </p:nvSpPr>
          <p:spPr bwMode="auto">
            <a:xfrm>
              <a:off x="2072" y="896"/>
              <a:ext cx="1786" cy="154"/>
            </a:xfrm>
            <a:prstGeom prst="rect">
              <a:avLst/>
            </a:prstGeom>
            <a:noFill/>
            <a:ln w="12700">
              <a:noFill/>
              <a:miter lim="800000"/>
              <a:headEnd/>
              <a:tailEnd/>
            </a:ln>
            <a:effectLst/>
          </p:spPr>
          <p:txBody>
            <a:bodyPr>
              <a:spAutoFit/>
            </a:bodyPr>
            <a:lstStyle/>
            <a:p>
              <a:r>
                <a:rPr lang="en-US" sz="1000" dirty="0">
                  <a:solidFill>
                    <a:schemeClr val="tx1"/>
                  </a:solidFill>
                </a:rPr>
                <a:t>31 30       . . .       </a:t>
              </a:r>
              <a:r>
                <a:rPr lang="en-US" sz="1000" dirty="0" smtClean="0">
                  <a:solidFill>
                    <a:schemeClr val="tx1"/>
                  </a:solidFill>
                </a:rPr>
                <a:t>          13 </a:t>
              </a:r>
              <a:r>
                <a:rPr lang="en-US" sz="1000" dirty="0">
                  <a:solidFill>
                    <a:schemeClr val="tx1"/>
                  </a:solidFill>
                </a:rPr>
                <a:t>12  11     . . .       </a:t>
              </a:r>
              <a:r>
                <a:rPr lang="en-US" sz="1000" dirty="0" smtClean="0">
                  <a:solidFill>
                    <a:schemeClr val="tx1"/>
                  </a:solidFill>
                </a:rPr>
                <a:t>   2  </a:t>
              </a:r>
              <a:r>
                <a:rPr lang="en-US" sz="1000" dirty="0">
                  <a:solidFill>
                    <a:schemeClr val="tx1"/>
                  </a:solidFill>
                </a:rPr>
                <a:t>1  0</a:t>
              </a:r>
            </a:p>
          </p:txBody>
        </p:sp>
        <p:sp>
          <p:nvSpPr>
            <p:cNvPr id="1604657" name="Text Box 49"/>
            <p:cNvSpPr txBox="1">
              <a:spLocks noChangeArrowheads="1"/>
            </p:cNvSpPr>
            <p:nvPr/>
          </p:nvSpPr>
          <p:spPr bwMode="auto">
            <a:xfrm>
              <a:off x="3810" y="763"/>
              <a:ext cx="528" cy="366"/>
            </a:xfrm>
            <a:prstGeom prst="rect">
              <a:avLst/>
            </a:prstGeom>
            <a:noFill/>
            <a:ln w="12700">
              <a:noFill/>
              <a:miter lim="800000"/>
              <a:headEnd/>
              <a:tailEnd/>
            </a:ln>
            <a:effectLst/>
          </p:spPr>
          <p:txBody>
            <a:bodyPr>
              <a:spAutoFit/>
            </a:bodyPr>
            <a:lstStyle/>
            <a:p>
              <a:r>
                <a:rPr lang="en-US" sz="1600">
                  <a:solidFill>
                    <a:schemeClr val="tx1"/>
                  </a:solidFill>
                </a:rPr>
                <a:t>Byte offset</a:t>
              </a:r>
            </a:p>
          </p:txBody>
        </p:sp>
        <p:sp>
          <p:nvSpPr>
            <p:cNvPr id="1604658" name="Line 50"/>
            <p:cNvSpPr>
              <a:spLocks noChangeShapeType="1"/>
            </p:cNvSpPr>
            <p:nvPr/>
          </p:nvSpPr>
          <p:spPr bwMode="auto">
            <a:xfrm flipH="1">
              <a:off x="3666" y="955"/>
              <a:ext cx="192" cy="192"/>
            </a:xfrm>
            <a:prstGeom prst="line">
              <a:avLst/>
            </a:prstGeom>
            <a:noFill/>
            <a:ln w="12700">
              <a:solidFill>
                <a:schemeClr val="tx1"/>
              </a:solidFill>
              <a:round/>
              <a:headEnd/>
              <a:tailEnd type="triangle" w="med" len="med"/>
            </a:ln>
            <a:effectLst/>
          </p:spPr>
          <p:txBody>
            <a:bodyPr/>
            <a:lstStyle/>
            <a:p>
              <a:endParaRPr lang="en-US"/>
            </a:p>
          </p:txBody>
        </p:sp>
      </p:grpSp>
      <p:sp>
        <p:nvSpPr>
          <p:cNvPr id="1604659" name="Rectangle 51"/>
          <p:cNvSpPr>
            <a:spLocks noChangeArrowheads="1"/>
          </p:cNvSpPr>
          <p:nvPr/>
        </p:nvSpPr>
        <p:spPr bwMode="auto">
          <a:xfrm>
            <a:off x="1066800" y="6079067"/>
            <a:ext cx="8077200" cy="457200"/>
          </a:xfrm>
          <a:prstGeom prst="rect">
            <a:avLst/>
          </a:prstGeom>
          <a:noFill/>
          <a:ln w="12700">
            <a:noFill/>
            <a:miter lim="800000"/>
            <a:headEnd/>
            <a:tailEnd/>
          </a:ln>
          <a:effectLst/>
        </p:spPr>
        <p:txBody>
          <a:bodyPr lIns="90488" tIns="44450" rIns="90488" bIns="44450"/>
          <a:lstStyle/>
          <a:p>
            <a:pPr marL="342900" indent="-342900" algn="ctr">
              <a:lnSpc>
                <a:spcPct val="90000"/>
              </a:lnSpc>
              <a:spcBef>
                <a:spcPct val="65000"/>
              </a:spcBef>
              <a:buClr>
                <a:schemeClr val="accent1"/>
              </a:buClr>
              <a:buSzPct val="75000"/>
              <a:buFont typeface="Wingdings" pitchFamily="2" charset="2"/>
              <a:buNone/>
            </a:pPr>
            <a:r>
              <a:rPr lang="en-US" sz="2400" i="1" dirty="0"/>
              <a:t>What kind of locality are we taking advantage of?</a:t>
            </a:r>
          </a:p>
        </p:txBody>
      </p:sp>
      <p:grpSp>
        <p:nvGrpSpPr>
          <p:cNvPr id="8" name="Group 52"/>
          <p:cNvGrpSpPr>
            <a:grpSpLocks/>
          </p:cNvGrpSpPr>
          <p:nvPr/>
        </p:nvGrpSpPr>
        <p:grpSpPr bwMode="auto">
          <a:xfrm>
            <a:off x="4180060" y="3860266"/>
            <a:ext cx="623888" cy="1371600"/>
            <a:chOff x="2477" y="2299"/>
            <a:chExt cx="393" cy="864"/>
          </a:xfrm>
        </p:grpSpPr>
        <p:sp>
          <p:nvSpPr>
            <p:cNvPr id="1604661" name="Line 53"/>
            <p:cNvSpPr>
              <a:spLocks noChangeShapeType="1"/>
            </p:cNvSpPr>
            <p:nvPr/>
          </p:nvSpPr>
          <p:spPr bwMode="auto">
            <a:xfrm>
              <a:off x="2477" y="2976"/>
              <a:ext cx="196" cy="54"/>
            </a:xfrm>
            <a:prstGeom prst="line">
              <a:avLst/>
            </a:prstGeom>
            <a:noFill/>
            <a:ln w="20638">
              <a:solidFill>
                <a:srgbClr val="000000"/>
              </a:solidFill>
              <a:round/>
              <a:headEnd/>
              <a:tailEnd/>
            </a:ln>
          </p:spPr>
          <p:txBody>
            <a:bodyPr/>
            <a:lstStyle/>
            <a:p>
              <a:endParaRPr lang="en-US"/>
            </a:p>
          </p:txBody>
        </p:sp>
        <p:sp>
          <p:nvSpPr>
            <p:cNvPr id="1604662" name="Line 54"/>
            <p:cNvSpPr>
              <a:spLocks noChangeShapeType="1"/>
            </p:cNvSpPr>
            <p:nvPr/>
          </p:nvSpPr>
          <p:spPr bwMode="auto">
            <a:xfrm>
              <a:off x="2562" y="2299"/>
              <a:ext cx="0" cy="864"/>
            </a:xfrm>
            <a:prstGeom prst="line">
              <a:avLst/>
            </a:prstGeom>
            <a:noFill/>
            <a:ln w="38100">
              <a:solidFill>
                <a:srgbClr val="000000"/>
              </a:solidFill>
              <a:round/>
              <a:headEnd type="oval" w="sm" len="sm"/>
              <a:tailEnd type="triangle" w="med" len="med"/>
            </a:ln>
          </p:spPr>
          <p:txBody>
            <a:bodyPr/>
            <a:lstStyle/>
            <a:p>
              <a:endParaRPr lang="en-US"/>
            </a:p>
          </p:txBody>
        </p:sp>
        <p:sp>
          <p:nvSpPr>
            <p:cNvPr id="1604663" name="Text Box 55"/>
            <p:cNvSpPr txBox="1">
              <a:spLocks noChangeArrowheads="1"/>
            </p:cNvSpPr>
            <p:nvPr/>
          </p:nvSpPr>
          <p:spPr bwMode="auto">
            <a:xfrm>
              <a:off x="2610" y="2923"/>
              <a:ext cx="260" cy="213"/>
            </a:xfrm>
            <a:prstGeom prst="rect">
              <a:avLst/>
            </a:prstGeom>
            <a:noFill/>
            <a:ln w="12700">
              <a:noFill/>
              <a:miter lim="800000"/>
              <a:headEnd/>
              <a:tailEnd/>
            </a:ln>
            <a:effectLst/>
          </p:spPr>
          <p:txBody>
            <a:bodyPr wrap="none">
              <a:spAutoFit/>
            </a:bodyPr>
            <a:lstStyle/>
            <a:p>
              <a:r>
                <a:rPr lang="en-US" sz="1600" dirty="0">
                  <a:solidFill>
                    <a:schemeClr val="tx1"/>
                  </a:solidFill>
                </a:rPr>
                <a:t>20</a:t>
              </a:r>
            </a:p>
          </p:txBody>
        </p:sp>
      </p:grpSp>
      <p:grpSp>
        <p:nvGrpSpPr>
          <p:cNvPr id="9" name="Group 56"/>
          <p:cNvGrpSpPr>
            <a:grpSpLocks/>
          </p:cNvGrpSpPr>
          <p:nvPr/>
        </p:nvGrpSpPr>
        <p:grpSpPr bwMode="auto">
          <a:xfrm>
            <a:off x="6037435" y="2148941"/>
            <a:ext cx="2060575" cy="3043237"/>
            <a:chOff x="3618" y="1226"/>
            <a:chExt cx="1298" cy="1917"/>
          </a:xfrm>
        </p:grpSpPr>
        <p:sp>
          <p:nvSpPr>
            <p:cNvPr id="1604665" name="Freeform 57"/>
            <p:cNvSpPr>
              <a:spLocks/>
            </p:cNvSpPr>
            <p:nvPr/>
          </p:nvSpPr>
          <p:spPr bwMode="auto">
            <a:xfrm>
              <a:off x="3714" y="1404"/>
              <a:ext cx="996" cy="1739"/>
            </a:xfrm>
            <a:custGeom>
              <a:avLst/>
              <a:gdLst/>
              <a:ahLst/>
              <a:cxnLst>
                <a:cxn ang="0">
                  <a:pos x="0" y="919"/>
                </a:cxn>
                <a:cxn ang="0">
                  <a:pos x="3" y="1739"/>
                </a:cxn>
                <a:cxn ang="0">
                  <a:pos x="1432" y="1739"/>
                </a:cxn>
                <a:cxn ang="0">
                  <a:pos x="1432" y="0"/>
                </a:cxn>
              </a:cxnLst>
              <a:rect l="0" t="0" r="r" b="b"/>
              <a:pathLst>
                <a:path w="1432" h="1739">
                  <a:moveTo>
                    <a:pt x="0" y="919"/>
                  </a:moveTo>
                  <a:lnTo>
                    <a:pt x="3" y="1739"/>
                  </a:lnTo>
                  <a:lnTo>
                    <a:pt x="1432" y="1739"/>
                  </a:lnTo>
                  <a:lnTo>
                    <a:pt x="1432" y="0"/>
                  </a:lnTo>
                </a:path>
              </a:pathLst>
            </a:custGeom>
            <a:noFill/>
            <a:ln w="42926">
              <a:solidFill>
                <a:srgbClr val="000000"/>
              </a:solidFill>
              <a:prstDash val="solid"/>
              <a:round/>
              <a:headEnd type="oval" w="sm" len="sm"/>
              <a:tailEnd type="triangle" w="med" len="med"/>
            </a:ln>
          </p:spPr>
          <p:txBody>
            <a:bodyPr/>
            <a:lstStyle/>
            <a:p>
              <a:endParaRPr lang="en-US"/>
            </a:p>
          </p:txBody>
        </p:sp>
        <p:sp>
          <p:nvSpPr>
            <p:cNvPr id="1604666" name="Line 58"/>
            <p:cNvSpPr>
              <a:spLocks noChangeShapeType="1"/>
            </p:cNvSpPr>
            <p:nvPr/>
          </p:nvSpPr>
          <p:spPr bwMode="auto">
            <a:xfrm>
              <a:off x="3618" y="3019"/>
              <a:ext cx="192" cy="57"/>
            </a:xfrm>
            <a:prstGeom prst="line">
              <a:avLst/>
            </a:prstGeom>
            <a:noFill/>
            <a:ln w="20638">
              <a:solidFill>
                <a:srgbClr val="000000"/>
              </a:solidFill>
              <a:round/>
              <a:headEnd/>
              <a:tailEnd/>
            </a:ln>
          </p:spPr>
          <p:txBody>
            <a:bodyPr/>
            <a:lstStyle/>
            <a:p>
              <a:endParaRPr lang="en-US"/>
            </a:p>
          </p:txBody>
        </p:sp>
        <p:sp>
          <p:nvSpPr>
            <p:cNvPr id="1604667" name="Text Box 59"/>
            <p:cNvSpPr txBox="1">
              <a:spLocks noChangeArrowheads="1"/>
            </p:cNvSpPr>
            <p:nvPr/>
          </p:nvSpPr>
          <p:spPr bwMode="auto">
            <a:xfrm>
              <a:off x="4530" y="1226"/>
              <a:ext cx="386" cy="212"/>
            </a:xfrm>
            <a:prstGeom prst="rect">
              <a:avLst/>
            </a:prstGeom>
            <a:noFill/>
            <a:ln w="12700">
              <a:noFill/>
              <a:miter lim="800000"/>
              <a:headEnd/>
              <a:tailEnd/>
            </a:ln>
            <a:effectLst/>
          </p:spPr>
          <p:txBody>
            <a:bodyPr wrap="none">
              <a:spAutoFit/>
            </a:bodyPr>
            <a:lstStyle/>
            <a:p>
              <a:r>
                <a:rPr lang="en-US" sz="1600">
                  <a:solidFill>
                    <a:schemeClr val="tx1"/>
                  </a:solidFill>
                </a:rPr>
                <a:t>Data</a:t>
              </a:r>
            </a:p>
          </p:txBody>
        </p:sp>
        <p:sp>
          <p:nvSpPr>
            <p:cNvPr id="1604668" name="Text Box 60"/>
            <p:cNvSpPr txBox="1">
              <a:spLocks noChangeArrowheads="1"/>
            </p:cNvSpPr>
            <p:nvPr/>
          </p:nvSpPr>
          <p:spPr bwMode="auto">
            <a:xfrm>
              <a:off x="3762" y="2923"/>
              <a:ext cx="260" cy="213"/>
            </a:xfrm>
            <a:prstGeom prst="rect">
              <a:avLst/>
            </a:prstGeom>
            <a:noFill/>
            <a:ln w="12700">
              <a:noFill/>
              <a:miter lim="800000"/>
              <a:headEnd/>
              <a:tailEnd/>
            </a:ln>
            <a:effectLst/>
          </p:spPr>
          <p:txBody>
            <a:bodyPr wrap="none">
              <a:spAutoFit/>
            </a:bodyPr>
            <a:lstStyle/>
            <a:p>
              <a:r>
                <a:rPr lang="en-US" sz="1600" dirty="0">
                  <a:solidFill>
                    <a:schemeClr val="tx1"/>
                  </a:solidFill>
                </a:rPr>
                <a:t>32</a:t>
              </a:r>
            </a:p>
          </p:txBody>
        </p:sp>
      </p:grpSp>
      <p:grpSp>
        <p:nvGrpSpPr>
          <p:cNvPr id="10" name="Group 5"/>
          <p:cNvGrpSpPr>
            <a:grpSpLocks/>
          </p:cNvGrpSpPr>
          <p:nvPr/>
        </p:nvGrpSpPr>
        <p:grpSpPr bwMode="auto">
          <a:xfrm>
            <a:off x="1436860" y="2183866"/>
            <a:ext cx="2913063" cy="3905250"/>
            <a:chOff x="720" y="1248"/>
            <a:chExt cx="1835" cy="2460"/>
          </a:xfrm>
        </p:grpSpPr>
        <p:sp>
          <p:nvSpPr>
            <p:cNvPr id="1604614" name="Freeform 6"/>
            <p:cNvSpPr>
              <a:spLocks/>
            </p:cNvSpPr>
            <p:nvPr/>
          </p:nvSpPr>
          <p:spPr bwMode="auto">
            <a:xfrm>
              <a:off x="2222" y="3468"/>
              <a:ext cx="222" cy="17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endParaRPr lang="en-US"/>
            </a:p>
          </p:txBody>
        </p:sp>
        <p:sp>
          <p:nvSpPr>
            <p:cNvPr id="1604615" name="Line 7"/>
            <p:cNvSpPr>
              <a:spLocks noChangeShapeType="1"/>
            </p:cNvSpPr>
            <p:nvPr/>
          </p:nvSpPr>
          <p:spPr bwMode="auto">
            <a:xfrm>
              <a:off x="2252" y="2316"/>
              <a:ext cx="7" cy="1150"/>
            </a:xfrm>
            <a:prstGeom prst="line">
              <a:avLst/>
            </a:prstGeom>
            <a:noFill/>
            <a:ln w="20701">
              <a:solidFill>
                <a:srgbClr val="000000"/>
              </a:solidFill>
              <a:round/>
              <a:headEnd type="oval" w="sm" len="sm"/>
              <a:tailEnd/>
            </a:ln>
          </p:spPr>
          <p:txBody>
            <a:bodyPr/>
            <a:lstStyle/>
            <a:p>
              <a:endParaRPr lang="en-US"/>
            </a:p>
          </p:txBody>
        </p:sp>
        <p:sp>
          <p:nvSpPr>
            <p:cNvPr id="1604616" name="Freeform 8"/>
            <p:cNvSpPr>
              <a:spLocks/>
            </p:cNvSpPr>
            <p:nvPr/>
          </p:nvSpPr>
          <p:spPr bwMode="auto">
            <a:xfrm>
              <a:off x="2303" y="3330"/>
              <a:ext cx="252" cy="136"/>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endParaRPr lang="en-US"/>
            </a:p>
          </p:txBody>
        </p:sp>
        <p:sp>
          <p:nvSpPr>
            <p:cNvPr id="1604617" name="Freeform 9"/>
            <p:cNvSpPr>
              <a:spLocks/>
            </p:cNvSpPr>
            <p:nvPr/>
          </p:nvSpPr>
          <p:spPr bwMode="auto">
            <a:xfrm>
              <a:off x="857" y="1410"/>
              <a:ext cx="1476" cy="2298"/>
            </a:xfrm>
            <a:custGeom>
              <a:avLst/>
              <a:gdLst/>
              <a:ahLst/>
              <a:cxnLst>
                <a:cxn ang="0">
                  <a:pos x="1476" y="2230"/>
                </a:cxn>
                <a:cxn ang="0">
                  <a:pos x="1476" y="2298"/>
                </a:cxn>
                <a:cxn ang="0">
                  <a:pos x="0" y="2298"/>
                </a:cxn>
                <a:cxn ang="0">
                  <a:pos x="0" y="0"/>
                </a:cxn>
              </a:cxnLst>
              <a:rect l="0" t="0" r="r" b="b"/>
              <a:pathLst>
                <a:path w="1476" h="2298">
                  <a:moveTo>
                    <a:pt x="1476" y="2230"/>
                  </a:moveTo>
                  <a:lnTo>
                    <a:pt x="1476" y="2298"/>
                  </a:lnTo>
                  <a:lnTo>
                    <a:pt x="0" y="2298"/>
                  </a:lnTo>
                  <a:lnTo>
                    <a:pt x="0" y="0"/>
                  </a:lnTo>
                </a:path>
              </a:pathLst>
            </a:custGeom>
            <a:noFill/>
            <a:ln w="20638">
              <a:solidFill>
                <a:srgbClr val="000000"/>
              </a:solidFill>
              <a:prstDash val="solid"/>
              <a:round/>
              <a:headEnd type="none" w="med" len="med"/>
              <a:tailEnd type="triangle" w="med" len="med"/>
            </a:ln>
          </p:spPr>
          <p:txBody>
            <a:bodyPr/>
            <a:lstStyle/>
            <a:p>
              <a:endParaRPr lang="en-US"/>
            </a:p>
          </p:txBody>
        </p:sp>
        <p:sp>
          <p:nvSpPr>
            <p:cNvPr id="1604618" name="Text Box 10"/>
            <p:cNvSpPr txBox="1">
              <a:spLocks noChangeArrowheads="1"/>
            </p:cNvSpPr>
            <p:nvPr/>
          </p:nvSpPr>
          <p:spPr bwMode="auto">
            <a:xfrm>
              <a:off x="720" y="1248"/>
              <a:ext cx="272" cy="212"/>
            </a:xfrm>
            <a:prstGeom prst="rect">
              <a:avLst/>
            </a:prstGeom>
            <a:noFill/>
            <a:ln w="12700">
              <a:noFill/>
              <a:miter lim="800000"/>
              <a:headEnd/>
              <a:tailEnd/>
            </a:ln>
            <a:effectLst/>
          </p:spPr>
          <p:txBody>
            <a:bodyPr wrap="none">
              <a:spAutoFit/>
            </a:bodyPr>
            <a:lstStyle/>
            <a:p>
              <a:r>
                <a:rPr lang="en-US" sz="1600">
                  <a:solidFill>
                    <a:schemeClr val="tx1"/>
                  </a:solidFill>
                </a:rPr>
                <a:t>Hit</a:t>
              </a:r>
            </a:p>
          </p:txBody>
        </p:sp>
      </p:grpSp>
      <p:sp>
        <p:nvSpPr>
          <p:cNvPr id="65" name="Rectangle 51"/>
          <p:cNvSpPr>
            <a:spLocks noChangeArrowheads="1"/>
          </p:cNvSpPr>
          <p:nvPr/>
        </p:nvSpPr>
        <p:spPr bwMode="auto">
          <a:xfrm>
            <a:off x="-195809" y="2221894"/>
            <a:ext cx="1979997" cy="457200"/>
          </a:xfrm>
          <a:prstGeom prst="rect">
            <a:avLst/>
          </a:prstGeom>
          <a:noFill/>
          <a:ln w="12700">
            <a:noFill/>
            <a:miter lim="800000"/>
            <a:headEnd/>
            <a:tailEnd/>
          </a:ln>
          <a:effectLst/>
        </p:spPr>
        <p:txBody>
          <a:bodyPr lIns="90488" tIns="44450" rIns="90488" bIns="44450"/>
          <a:lstStyle/>
          <a:p>
            <a:pPr marL="342900" indent="-342900" algn="ctr">
              <a:lnSpc>
                <a:spcPct val="90000"/>
              </a:lnSpc>
              <a:spcBef>
                <a:spcPct val="65000"/>
              </a:spcBef>
              <a:buClr>
                <a:schemeClr val="accent1"/>
              </a:buClr>
              <a:buSzPct val="75000"/>
              <a:buFont typeface="Wingdings" pitchFamily="2" charset="2"/>
              <a:buNone/>
            </a:pPr>
            <a:r>
              <a:rPr lang="en-US" sz="2400" i="1" dirty="0" smtClean="0"/>
              <a:t>Valid bit ensures something useful in cache for this index</a:t>
            </a:r>
            <a:endParaRPr lang="en-US" sz="2400" i="1" dirty="0"/>
          </a:p>
        </p:txBody>
      </p:sp>
      <p:sp>
        <p:nvSpPr>
          <p:cNvPr id="66" name="Rectangle 51"/>
          <p:cNvSpPr>
            <a:spLocks noChangeArrowheads="1"/>
          </p:cNvSpPr>
          <p:nvPr/>
        </p:nvSpPr>
        <p:spPr bwMode="auto">
          <a:xfrm>
            <a:off x="-232325" y="4431561"/>
            <a:ext cx="1979997" cy="457200"/>
          </a:xfrm>
          <a:prstGeom prst="rect">
            <a:avLst/>
          </a:prstGeom>
          <a:noFill/>
          <a:ln w="12700">
            <a:noFill/>
            <a:miter lim="800000"/>
            <a:headEnd/>
            <a:tailEnd/>
          </a:ln>
          <a:effectLst/>
        </p:spPr>
        <p:txBody>
          <a:bodyPr lIns="90488" tIns="44450" rIns="90488" bIns="44450"/>
          <a:lstStyle/>
          <a:p>
            <a:pPr marL="342900" indent="-342900" algn="ctr">
              <a:lnSpc>
                <a:spcPct val="90000"/>
              </a:lnSpc>
              <a:spcBef>
                <a:spcPct val="65000"/>
              </a:spcBef>
              <a:buClr>
                <a:schemeClr val="accent1"/>
              </a:buClr>
              <a:buSzPct val="75000"/>
              <a:buFont typeface="Wingdings" pitchFamily="2" charset="2"/>
              <a:buNone/>
            </a:pPr>
            <a:r>
              <a:rPr lang="en-US" sz="2400" i="1" dirty="0" smtClean="0"/>
              <a:t>Compare </a:t>
            </a:r>
            <a:br>
              <a:rPr lang="en-US" sz="2400" i="1" dirty="0" smtClean="0"/>
            </a:br>
            <a:r>
              <a:rPr lang="en-US" sz="2400" i="1" dirty="0" smtClean="0"/>
              <a:t>Tag with upper part of Address to see if a Hit</a:t>
            </a:r>
            <a:endParaRPr lang="en-US" sz="2400" i="1" dirty="0"/>
          </a:p>
        </p:txBody>
      </p:sp>
      <p:sp>
        <p:nvSpPr>
          <p:cNvPr id="67" name="Rectangle 51"/>
          <p:cNvSpPr>
            <a:spLocks noChangeArrowheads="1"/>
          </p:cNvSpPr>
          <p:nvPr/>
        </p:nvSpPr>
        <p:spPr bwMode="auto">
          <a:xfrm>
            <a:off x="7504115" y="2526692"/>
            <a:ext cx="1639885" cy="457200"/>
          </a:xfrm>
          <a:prstGeom prst="rect">
            <a:avLst/>
          </a:prstGeom>
          <a:noFill/>
          <a:ln w="12700">
            <a:noFill/>
            <a:miter lim="800000"/>
            <a:headEnd/>
            <a:tailEnd/>
          </a:ln>
          <a:effectLst/>
        </p:spPr>
        <p:txBody>
          <a:bodyPr lIns="90488" tIns="44450" rIns="90488" bIns="44450"/>
          <a:lstStyle/>
          <a:p>
            <a:pPr marL="342900" indent="-342900" algn="ctr">
              <a:lnSpc>
                <a:spcPct val="90000"/>
              </a:lnSpc>
              <a:spcBef>
                <a:spcPct val="65000"/>
              </a:spcBef>
              <a:buClr>
                <a:schemeClr val="accent1"/>
              </a:buClr>
              <a:buSzPct val="75000"/>
              <a:buFont typeface="Wingdings" pitchFamily="2" charset="2"/>
              <a:buNone/>
            </a:pPr>
            <a:r>
              <a:rPr lang="en-US" sz="2400" i="1" dirty="0" smtClean="0"/>
              <a:t>Read</a:t>
            </a:r>
            <a:br>
              <a:rPr lang="en-US" sz="2400" i="1" dirty="0" smtClean="0"/>
            </a:br>
            <a:r>
              <a:rPr lang="en-US" sz="2400" i="1" dirty="0" smtClean="0"/>
              <a:t>data from cache instead of memory if a Hit</a:t>
            </a:r>
            <a:endParaRPr lang="en-US" sz="2400" i="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499"/>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6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6046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4659" grpId="0" autoUpdateAnimBg="0"/>
      <p:bldP spid="65" grpId="0" autoUpdateAnimBg="0"/>
      <p:bldP spid="66" grpId="0" autoUpdateAnimBg="0"/>
      <p:bldP spid="67"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a:xfrm>
            <a:off x="251520" y="0"/>
            <a:ext cx="7772400" cy="1143000"/>
          </a:xfrm>
        </p:spPr>
        <p:txBody>
          <a:bodyPr>
            <a:noAutofit/>
          </a:bodyPr>
          <a:lstStyle/>
          <a:p>
            <a:pPr algn="l"/>
            <a:r>
              <a:rPr lang="en-US" sz="2800" b="1" dirty="0" smtClean="0"/>
              <a:t>Another View of  “</a:t>
            </a:r>
            <a:r>
              <a:rPr lang="en-US" sz="2800" b="1" dirty="0"/>
              <a:t>Blocked” Matrix </a:t>
            </a:r>
            <a:r>
              <a:rPr lang="en-US" sz="2800" b="1" dirty="0" smtClean="0"/>
              <a:t>Multiplication</a:t>
            </a:r>
            <a:endParaRPr lang="en-US" sz="2800" b="1" dirty="0"/>
          </a:p>
        </p:txBody>
      </p:sp>
      <p:sp>
        <p:nvSpPr>
          <p:cNvPr id="440323" name="Rectangle 3"/>
          <p:cNvSpPr>
            <a:spLocks noChangeArrowheads="1"/>
          </p:cNvSpPr>
          <p:nvPr/>
        </p:nvSpPr>
        <p:spPr bwMode="auto">
          <a:xfrm>
            <a:off x="533400" y="1676400"/>
            <a:ext cx="2438400" cy="2133600"/>
          </a:xfrm>
          <a:prstGeom prst="rect">
            <a:avLst/>
          </a:prstGeom>
          <a:noFill/>
          <a:ln w="28575">
            <a:solidFill>
              <a:schemeClr val="tx1"/>
            </a:solidFill>
            <a:miter lim="800000"/>
            <a:headEnd/>
            <a:tailEnd/>
          </a:ln>
          <a:effectLst/>
        </p:spPr>
        <p:txBody>
          <a:bodyPr wrap="none" anchor="ctr">
            <a:prstTxWarp prst="textNoShape">
              <a:avLst/>
            </a:prstTxWarp>
          </a:bodyPr>
          <a:lstStyle/>
          <a:p>
            <a:endParaRPr lang="en-US"/>
          </a:p>
        </p:txBody>
      </p:sp>
      <p:sp>
        <p:nvSpPr>
          <p:cNvPr id="440324" name="Rectangle 4"/>
          <p:cNvSpPr>
            <a:spLocks noChangeArrowheads="1"/>
          </p:cNvSpPr>
          <p:nvPr/>
        </p:nvSpPr>
        <p:spPr bwMode="auto">
          <a:xfrm>
            <a:off x="533400" y="16764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11</a:t>
            </a:r>
            <a:endParaRPr lang="en-US" sz="2000">
              <a:latin typeface="Arial" charset="0"/>
            </a:endParaRPr>
          </a:p>
        </p:txBody>
      </p:sp>
      <p:sp>
        <p:nvSpPr>
          <p:cNvPr id="440325" name="Text Box 5"/>
          <p:cNvSpPr txBox="1">
            <a:spLocks noChangeArrowheads="1"/>
          </p:cNvSpPr>
          <p:nvPr/>
        </p:nvSpPr>
        <p:spPr bwMode="auto">
          <a:xfrm>
            <a:off x="304800" y="4178300"/>
            <a:ext cx="8610600" cy="2513013"/>
          </a:xfrm>
          <a:prstGeom prst="rect">
            <a:avLst/>
          </a:prstGeom>
          <a:noFill/>
          <a:ln w="9525">
            <a:noFill/>
            <a:miter lim="800000"/>
            <a:headEnd/>
            <a:tailEnd/>
          </a:ln>
          <a:effectLst/>
        </p:spPr>
        <p:txBody>
          <a:bodyPr>
            <a:prstTxWarp prst="textNoShape">
              <a:avLst/>
            </a:prstTxWarp>
            <a:spAutoFit/>
          </a:bodyPr>
          <a:lstStyle/>
          <a:p>
            <a:pPr algn="l" eaLnBrk="0" hangingPunct="0"/>
            <a:r>
              <a:rPr lang="en-US" sz="2800">
                <a:latin typeface="Arial" charset="0"/>
              </a:rPr>
              <a:t>C</a:t>
            </a:r>
            <a:r>
              <a:rPr lang="en-US" sz="2800" baseline="-25000">
                <a:latin typeface="Arial" charset="0"/>
              </a:rPr>
              <a:t>22</a:t>
            </a:r>
            <a:r>
              <a:rPr lang="en-US" sz="2800">
                <a:latin typeface="Arial" charset="0"/>
              </a:rPr>
              <a:t> = A</a:t>
            </a:r>
            <a:r>
              <a:rPr lang="en-US" sz="2800" baseline="-25000">
                <a:latin typeface="Arial" charset="0"/>
              </a:rPr>
              <a:t>21</a:t>
            </a:r>
            <a:r>
              <a:rPr lang="en-US" sz="2800">
                <a:latin typeface="Arial" charset="0"/>
              </a:rPr>
              <a:t>B</a:t>
            </a:r>
            <a:r>
              <a:rPr lang="en-US" sz="2800" baseline="-25000">
                <a:latin typeface="Arial" charset="0"/>
              </a:rPr>
              <a:t>12</a:t>
            </a:r>
            <a:r>
              <a:rPr lang="en-US" sz="2800">
                <a:latin typeface="Arial" charset="0"/>
              </a:rPr>
              <a:t> + A</a:t>
            </a:r>
            <a:r>
              <a:rPr lang="en-US" sz="2800" baseline="-25000">
                <a:latin typeface="Arial" charset="0"/>
              </a:rPr>
              <a:t>22</a:t>
            </a:r>
            <a:r>
              <a:rPr lang="en-US" sz="2800">
                <a:latin typeface="Arial" charset="0"/>
              </a:rPr>
              <a:t>B</a:t>
            </a:r>
            <a:r>
              <a:rPr lang="en-US" sz="2800" baseline="-25000">
                <a:latin typeface="Arial" charset="0"/>
              </a:rPr>
              <a:t>22</a:t>
            </a:r>
            <a:r>
              <a:rPr lang="en-US" sz="2800">
                <a:latin typeface="Arial" charset="0"/>
              </a:rPr>
              <a:t> + A</a:t>
            </a:r>
            <a:r>
              <a:rPr lang="en-US" sz="2800" baseline="-25000">
                <a:latin typeface="Arial" charset="0"/>
              </a:rPr>
              <a:t>23</a:t>
            </a:r>
            <a:r>
              <a:rPr lang="en-US" sz="2800">
                <a:latin typeface="Arial" charset="0"/>
              </a:rPr>
              <a:t>B</a:t>
            </a:r>
            <a:r>
              <a:rPr lang="en-US" sz="2800" baseline="-25000">
                <a:latin typeface="Arial" charset="0"/>
              </a:rPr>
              <a:t>32</a:t>
            </a:r>
            <a:r>
              <a:rPr lang="en-US" sz="2800">
                <a:latin typeface="Arial" charset="0"/>
              </a:rPr>
              <a:t> + A</a:t>
            </a:r>
            <a:r>
              <a:rPr lang="en-US" sz="2800" baseline="-25000">
                <a:latin typeface="Arial" charset="0"/>
              </a:rPr>
              <a:t>24</a:t>
            </a:r>
            <a:r>
              <a:rPr lang="en-US" sz="2800">
                <a:latin typeface="Arial" charset="0"/>
              </a:rPr>
              <a:t>B</a:t>
            </a:r>
            <a:r>
              <a:rPr lang="en-US" sz="2800" baseline="-25000">
                <a:latin typeface="Arial" charset="0"/>
              </a:rPr>
              <a:t>42 </a:t>
            </a:r>
            <a:r>
              <a:rPr lang="en-US" sz="2800">
                <a:latin typeface="Arial" charset="0"/>
              </a:rPr>
              <a:t> =</a:t>
            </a:r>
          </a:p>
          <a:p>
            <a:pPr algn="l" eaLnBrk="0" hangingPunct="0"/>
            <a:r>
              <a:rPr lang="en-US" sz="2800">
                <a:latin typeface="Arial" charset="0"/>
              </a:rPr>
              <a:t>         </a:t>
            </a:r>
            <a:r>
              <a:rPr lang="en-US" sz="2800">
                <a:latin typeface="Arial" charset="0"/>
                <a:sym typeface="Symbol" charset="2"/>
              </a:rPr>
              <a:t></a:t>
            </a:r>
            <a:r>
              <a:rPr lang="en-US" sz="2800" baseline="-25000">
                <a:latin typeface="Arial" charset="0"/>
                <a:sym typeface="Symbol" charset="2"/>
              </a:rPr>
              <a:t>k</a:t>
            </a:r>
            <a:r>
              <a:rPr lang="en-US" sz="2800">
                <a:latin typeface="Arial" charset="0"/>
                <a:sym typeface="Symbol" charset="2"/>
              </a:rPr>
              <a:t> A</a:t>
            </a:r>
            <a:r>
              <a:rPr lang="en-US" sz="2800" baseline="-25000">
                <a:latin typeface="Arial" charset="0"/>
                <a:sym typeface="Symbol" charset="2"/>
              </a:rPr>
              <a:t>2k</a:t>
            </a:r>
            <a:r>
              <a:rPr lang="en-US" sz="2800">
                <a:latin typeface="Arial" charset="0"/>
                <a:sym typeface="Symbol" charset="2"/>
              </a:rPr>
              <a:t>*B</a:t>
            </a:r>
            <a:r>
              <a:rPr lang="en-US" sz="2800" baseline="-25000">
                <a:latin typeface="Arial" charset="0"/>
                <a:sym typeface="Symbol" charset="2"/>
              </a:rPr>
              <a:t>k2</a:t>
            </a:r>
          </a:p>
          <a:p>
            <a:pPr algn="l" eaLnBrk="0" hangingPunct="0"/>
            <a:endParaRPr lang="en-US" sz="2800" baseline="-25000">
              <a:latin typeface="Arial" charset="0"/>
            </a:endParaRPr>
          </a:p>
          <a:p>
            <a:pPr algn="ctr" eaLnBrk="0" hangingPunct="0">
              <a:lnSpc>
                <a:spcPct val="30000"/>
              </a:lnSpc>
            </a:pPr>
            <a:endParaRPr lang="en-US" sz="3200">
              <a:latin typeface="Arial" charset="0"/>
            </a:endParaRPr>
          </a:p>
          <a:p>
            <a:pPr algn="l" eaLnBrk="0" hangingPunct="0">
              <a:lnSpc>
                <a:spcPct val="10000"/>
              </a:lnSpc>
            </a:pPr>
            <a:r>
              <a:rPr lang="en-US">
                <a:latin typeface="Arial" charset="0"/>
              </a:rPr>
              <a:t>	</a:t>
            </a:r>
          </a:p>
          <a:p>
            <a:pPr algn="l" eaLnBrk="0" hangingPunct="0">
              <a:buClr>
                <a:schemeClr val="hlink"/>
              </a:buClr>
              <a:buFont typeface="Wingdings" charset="2"/>
              <a:buChar char="§"/>
            </a:pPr>
            <a:r>
              <a:rPr lang="en-US">
                <a:latin typeface="Arial" charset="0"/>
              </a:rPr>
              <a:t> </a:t>
            </a:r>
            <a:r>
              <a:rPr lang="en-US" b="1">
                <a:solidFill>
                  <a:srgbClr val="CC0000"/>
                </a:solidFill>
                <a:latin typeface="Arial" charset="0"/>
              </a:rPr>
              <a:t>Main Point:</a:t>
            </a:r>
            <a:r>
              <a:rPr lang="en-US">
                <a:latin typeface="Arial" charset="0"/>
              </a:rPr>
              <a:t> each multiplication operates on small “block” matrices, whose size may be chosen so that they fit in the cache.</a:t>
            </a:r>
          </a:p>
        </p:txBody>
      </p:sp>
      <p:sp>
        <p:nvSpPr>
          <p:cNvPr id="440326" name="Rectangle 6"/>
          <p:cNvSpPr>
            <a:spLocks noChangeArrowheads="1"/>
          </p:cNvSpPr>
          <p:nvPr/>
        </p:nvSpPr>
        <p:spPr bwMode="auto">
          <a:xfrm>
            <a:off x="1143000" y="16764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12</a:t>
            </a:r>
            <a:endParaRPr lang="en-US" sz="2000">
              <a:latin typeface="Arial" charset="0"/>
            </a:endParaRPr>
          </a:p>
        </p:txBody>
      </p:sp>
      <p:sp>
        <p:nvSpPr>
          <p:cNvPr id="440327" name="Rectangle 7"/>
          <p:cNvSpPr>
            <a:spLocks noChangeArrowheads="1"/>
          </p:cNvSpPr>
          <p:nvPr/>
        </p:nvSpPr>
        <p:spPr bwMode="auto">
          <a:xfrm>
            <a:off x="1752600" y="16764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13</a:t>
            </a:r>
            <a:endParaRPr lang="en-US" sz="2000">
              <a:latin typeface="Arial" charset="0"/>
            </a:endParaRPr>
          </a:p>
        </p:txBody>
      </p:sp>
      <p:sp>
        <p:nvSpPr>
          <p:cNvPr id="440328" name="Rectangle 8"/>
          <p:cNvSpPr>
            <a:spLocks noChangeArrowheads="1"/>
          </p:cNvSpPr>
          <p:nvPr/>
        </p:nvSpPr>
        <p:spPr bwMode="auto">
          <a:xfrm>
            <a:off x="2362200" y="16764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dirty="0">
                <a:latin typeface="Arial" charset="0"/>
              </a:rPr>
              <a:t>C</a:t>
            </a:r>
            <a:r>
              <a:rPr lang="en-US" sz="2000" baseline="-25000" dirty="0">
                <a:latin typeface="Arial" charset="0"/>
              </a:rPr>
              <a:t>14</a:t>
            </a:r>
            <a:endParaRPr lang="en-US" sz="2000" dirty="0">
              <a:latin typeface="Arial" charset="0"/>
            </a:endParaRPr>
          </a:p>
        </p:txBody>
      </p:sp>
      <p:sp>
        <p:nvSpPr>
          <p:cNvPr id="440329" name="Rectangle 9"/>
          <p:cNvSpPr>
            <a:spLocks noChangeArrowheads="1"/>
          </p:cNvSpPr>
          <p:nvPr/>
        </p:nvSpPr>
        <p:spPr bwMode="auto">
          <a:xfrm>
            <a:off x="533400" y="22098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21</a:t>
            </a:r>
            <a:endParaRPr lang="en-US" sz="2000">
              <a:latin typeface="Arial" charset="0"/>
            </a:endParaRPr>
          </a:p>
        </p:txBody>
      </p:sp>
      <p:sp>
        <p:nvSpPr>
          <p:cNvPr id="440330" name="Rectangle 10"/>
          <p:cNvSpPr>
            <a:spLocks noChangeArrowheads="1"/>
          </p:cNvSpPr>
          <p:nvPr/>
        </p:nvSpPr>
        <p:spPr bwMode="auto">
          <a:xfrm>
            <a:off x="1143000" y="2209800"/>
            <a:ext cx="609600" cy="533400"/>
          </a:xfrm>
          <a:prstGeom prst="rect">
            <a:avLst/>
          </a:prstGeom>
          <a:solidFill>
            <a:schemeClr val="accent2"/>
          </a:solid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22</a:t>
            </a:r>
            <a:endParaRPr lang="en-US" sz="2000">
              <a:latin typeface="Arial" charset="0"/>
            </a:endParaRPr>
          </a:p>
        </p:txBody>
      </p:sp>
      <p:sp>
        <p:nvSpPr>
          <p:cNvPr id="440331" name="Rectangle 11"/>
          <p:cNvSpPr>
            <a:spLocks noChangeArrowheads="1"/>
          </p:cNvSpPr>
          <p:nvPr/>
        </p:nvSpPr>
        <p:spPr bwMode="auto">
          <a:xfrm>
            <a:off x="1752600" y="22098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23</a:t>
            </a:r>
            <a:endParaRPr lang="en-US" sz="2000">
              <a:latin typeface="Arial" charset="0"/>
            </a:endParaRPr>
          </a:p>
        </p:txBody>
      </p:sp>
      <p:sp>
        <p:nvSpPr>
          <p:cNvPr id="440332" name="Rectangle 12"/>
          <p:cNvSpPr>
            <a:spLocks noChangeArrowheads="1"/>
          </p:cNvSpPr>
          <p:nvPr/>
        </p:nvSpPr>
        <p:spPr bwMode="auto">
          <a:xfrm>
            <a:off x="2362200" y="22098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24</a:t>
            </a:r>
            <a:endParaRPr lang="en-US" sz="2000">
              <a:latin typeface="Arial" charset="0"/>
            </a:endParaRPr>
          </a:p>
        </p:txBody>
      </p:sp>
      <p:sp>
        <p:nvSpPr>
          <p:cNvPr id="440333" name="Rectangle 13"/>
          <p:cNvSpPr>
            <a:spLocks noChangeArrowheads="1"/>
          </p:cNvSpPr>
          <p:nvPr/>
        </p:nvSpPr>
        <p:spPr bwMode="auto">
          <a:xfrm>
            <a:off x="533400" y="27432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31</a:t>
            </a:r>
            <a:endParaRPr lang="en-US" sz="2000">
              <a:latin typeface="Arial" charset="0"/>
            </a:endParaRPr>
          </a:p>
        </p:txBody>
      </p:sp>
      <p:sp>
        <p:nvSpPr>
          <p:cNvPr id="440334" name="Rectangle 14"/>
          <p:cNvSpPr>
            <a:spLocks noChangeArrowheads="1"/>
          </p:cNvSpPr>
          <p:nvPr/>
        </p:nvSpPr>
        <p:spPr bwMode="auto">
          <a:xfrm>
            <a:off x="1143000" y="27432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32</a:t>
            </a:r>
            <a:endParaRPr lang="en-US" sz="2000">
              <a:latin typeface="Arial" charset="0"/>
            </a:endParaRPr>
          </a:p>
        </p:txBody>
      </p:sp>
      <p:sp>
        <p:nvSpPr>
          <p:cNvPr id="440335" name="Rectangle 15"/>
          <p:cNvSpPr>
            <a:spLocks noChangeArrowheads="1"/>
          </p:cNvSpPr>
          <p:nvPr/>
        </p:nvSpPr>
        <p:spPr bwMode="auto">
          <a:xfrm>
            <a:off x="1752600" y="27432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43</a:t>
            </a:r>
            <a:endParaRPr lang="en-US" sz="2000">
              <a:latin typeface="Arial" charset="0"/>
            </a:endParaRPr>
          </a:p>
        </p:txBody>
      </p:sp>
      <p:sp>
        <p:nvSpPr>
          <p:cNvPr id="440336" name="Rectangle 16"/>
          <p:cNvSpPr>
            <a:spLocks noChangeArrowheads="1"/>
          </p:cNvSpPr>
          <p:nvPr/>
        </p:nvSpPr>
        <p:spPr bwMode="auto">
          <a:xfrm>
            <a:off x="2362200" y="27432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34</a:t>
            </a:r>
            <a:endParaRPr lang="en-US" sz="2000">
              <a:latin typeface="Arial" charset="0"/>
            </a:endParaRPr>
          </a:p>
        </p:txBody>
      </p:sp>
      <p:sp>
        <p:nvSpPr>
          <p:cNvPr id="440337" name="Rectangle 17"/>
          <p:cNvSpPr>
            <a:spLocks noChangeArrowheads="1"/>
          </p:cNvSpPr>
          <p:nvPr/>
        </p:nvSpPr>
        <p:spPr bwMode="auto">
          <a:xfrm>
            <a:off x="533400" y="32766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41</a:t>
            </a:r>
            <a:endParaRPr lang="en-US" sz="2000">
              <a:latin typeface="Arial" charset="0"/>
            </a:endParaRPr>
          </a:p>
        </p:txBody>
      </p:sp>
      <p:sp>
        <p:nvSpPr>
          <p:cNvPr id="440338" name="Rectangle 18"/>
          <p:cNvSpPr>
            <a:spLocks noChangeArrowheads="1"/>
          </p:cNvSpPr>
          <p:nvPr/>
        </p:nvSpPr>
        <p:spPr bwMode="auto">
          <a:xfrm>
            <a:off x="1143000" y="32766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42</a:t>
            </a:r>
            <a:endParaRPr lang="en-US" sz="2000">
              <a:latin typeface="Arial" charset="0"/>
            </a:endParaRPr>
          </a:p>
        </p:txBody>
      </p:sp>
      <p:sp>
        <p:nvSpPr>
          <p:cNvPr id="440339" name="Rectangle 19"/>
          <p:cNvSpPr>
            <a:spLocks noChangeArrowheads="1"/>
          </p:cNvSpPr>
          <p:nvPr/>
        </p:nvSpPr>
        <p:spPr bwMode="auto">
          <a:xfrm>
            <a:off x="1752600" y="32766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43</a:t>
            </a:r>
            <a:endParaRPr lang="en-US" sz="2000">
              <a:latin typeface="Arial" charset="0"/>
            </a:endParaRPr>
          </a:p>
        </p:txBody>
      </p:sp>
      <p:sp>
        <p:nvSpPr>
          <p:cNvPr id="440340" name="Rectangle 20"/>
          <p:cNvSpPr>
            <a:spLocks noChangeArrowheads="1"/>
          </p:cNvSpPr>
          <p:nvPr/>
        </p:nvSpPr>
        <p:spPr bwMode="auto">
          <a:xfrm>
            <a:off x="2362200" y="32766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44</a:t>
            </a:r>
            <a:endParaRPr lang="en-US" sz="2000">
              <a:latin typeface="Arial" charset="0"/>
            </a:endParaRPr>
          </a:p>
        </p:txBody>
      </p:sp>
      <p:sp>
        <p:nvSpPr>
          <p:cNvPr id="440341" name="Rectangle 21"/>
          <p:cNvSpPr>
            <a:spLocks noChangeArrowheads="1"/>
          </p:cNvSpPr>
          <p:nvPr/>
        </p:nvSpPr>
        <p:spPr bwMode="auto">
          <a:xfrm>
            <a:off x="3505200" y="1676400"/>
            <a:ext cx="2438400" cy="2133600"/>
          </a:xfrm>
          <a:prstGeom prst="rect">
            <a:avLst/>
          </a:prstGeom>
          <a:noFill/>
          <a:ln w="28575">
            <a:solidFill>
              <a:schemeClr val="tx1"/>
            </a:solidFill>
            <a:miter lim="800000"/>
            <a:headEnd/>
            <a:tailEnd/>
          </a:ln>
          <a:effectLst/>
        </p:spPr>
        <p:txBody>
          <a:bodyPr wrap="none" anchor="ctr">
            <a:prstTxWarp prst="textNoShape">
              <a:avLst/>
            </a:prstTxWarp>
          </a:bodyPr>
          <a:lstStyle/>
          <a:p>
            <a:endParaRPr lang="en-US"/>
          </a:p>
        </p:txBody>
      </p:sp>
      <p:sp>
        <p:nvSpPr>
          <p:cNvPr id="440342" name="Rectangle 22"/>
          <p:cNvSpPr>
            <a:spLocks noChangeArrowheads="1"/>
          </p:cNvSpPr>
          <p:nvPr/>
        </p:nvSpPr>
        <p:spPr bwMode="auto">
          <a:xfrm>
            <a:off x="3505200" y="16764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11</a:t>
            </a:r>
            <a:endParaRPr lang="en-US" sz="2000">
              <a:latin typeface="Arial" charset="0"/>
            </a:endParaRPr>
          </a:p>
        </p:txBody>
      </p:sp>
      <p:sp>
        <p:nvSpPr>
          <p:cNvPr id="440343" name="Rectangle 23"/>
          <p:cNvSpPr>
            <a:spLocks noChangeArrowheads="1"/>
          </p:cNvSpPr>
          <p:nvPr/>
        </p:nvSpPr>
        <p:spPr bwMode="auto">
          <a:xfrm>
            <a:off x="4114800" y="16764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12</a:t>
            </a:r>
            <a:endParaRPr lang="en-US" sz="2000">
              <a:latin typeface="Arial" charset="0"/>
            </a:endParaRPr>
          </a:p>
        </p:txBody>
      </p:sp>
      <p:sp>
        <p:nvSpPr>
          <p:cNvPr id="440344" name="Rectangle 24"/>
          <p:cNvSpPr>
            <a:spLocks noChangeArrowheads="1"/>
          </p:cNvSpPr>
          <p:nvPr/>
        </p:nvSpPr>
        <p:spPr bwMode="auto">
          <a:xfrm>
            <a:off x="4724400" y="16764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13</a:t>
            </a:r>
            <a:endParaRPr lang="en-US" sz="2000">
              <a:latin typeface="Arial" charset="0"/>
            </a:endParaRPr>
          </a:p>
        </p:txBody>
      </p:sp>
      <p:sp>
        <p:nvSpPr>
          <p:cNvPr id="440345" name="Rectangle 25"/>
          <p:cNvSpPr>
            <a:spLocks noChangeArrowheads="1"/>
          </p:cNvSpPr>
          <p:nvPr/>
        </p:nvSpPr>
        <p:spPr bwMode="auto">
          <a:xfrm>
            <a:off x="5334000" y="16764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14</a:t>
            </a:r>
            <a:endParaRPr lang="en-US" sz="2000">
              <a:latin typeface="Arial" charset="0"/>
            </a:endParaRPr>
          </a:p>
        </p:txBody>
      </p:sp>
      <p:sp>
        <p:nvSpPr>
          <p:cNvPr id="440346" name="Rectangle 26"/>
          <p:cNvSpPr>
            <a:spLocks noChangeArrowheads="1"/>
          </p:cNvSpPr>
          <p:nvPr/>
        </p:nvSpPr>
        <p:spPr bwMode="auto">
          <a:xfrm>
            <a:off x="3505200" y="2209800"/>
            <a:ext cx="609600" cy="533400"/>
          </a:xfrm>
          <a:prstGeom prst="rect">
            <a:avLst/>
          </a:prstGeom>
          <a:solidFill>
            <a:schemeClr val="accent2"/>
          </a:solid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21</a:t>
            </a:r>
            <a:endParaRPr lang="en-US" sz="2000">
              <a:latin typeface="Arial" charset="0"/>
            </a:endParaRPr>
          </a:p>
        </p:txBody>
      </p:sp>
      <p:sp>
        <p:nvSpPr>
          <p:cNvPr id="440347" name="Rectangle 27"/>
          <p:cNvSpPr>
            <a:spLocks noChangeArrowheads="1"/>
          </p:cNvSpPr>
          <p:nvPr/>
        </p:nvSpPr>
        <p:spPr bwMode="auto">
          <a:xfrm>
            <a:off x="4114800" y="2209800"/>
            <a:ext cx="609600" cy="533400"/>
          </a:xfrm>
          <a:prstGeom prst="rect">
            <a:avLst/>
          </a:prstGeom>
          <a:solidFill>
            <a:schemeClr val="accent2"/>
          </a:solid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22</a:t>
            </a:r>
            <a:endParaRPr lang="en-US" sz="2000">
              <a:latin typeface="Arial" charset="0"/>
            </a:endParaRPr>
          </a:p>
        </p:txBody>
      </p:sp>
      <p:sp>
        <p:nvSpPr>
          <p:cNvPr id="440348" name="Rectangle 28"/>
          <p:cNvSpPr>
            <a:spLocks noChangeArrowheads="1"/>
          </p:cNvSpPr>
          <p:nvPr/>
        </p:nvSpPr>
        <p:spPr bwMode="auto">
          <a:xfrm>
            <a:off x="4724400" y="2209800"/>
            <a:ext cx="609600" cy="533400"/>
          </a:xfrm>
          <a:prstGeom prst="rect">
            <a:avLst/>
          </a:prstGeom>
          <a:solidFill>
            <a:schemeClr val="accent2"/>
          </a:solid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23</a:t>
            </a:r>
            <a:endParaRPr lang="en-US" sz="2000">
              <a:latin typeface="Arial" charset="0"/>
            </a:endParaRPr>
          </a:p>
        </p:txBody>
      </p:sp>
      <p:sp>
        <p:nvSpPr>
          <p:cNvPr id="440349" name="Rectangle 29"/>
          <p:cNvSpPr>
            <a:spLocks noChangeArrowheads="1"/>
          </p:cNvSpPr>
          <p:nvPr/>
        </p:nvSpPr>
        <p:spPr bwMode="auto">
          <a:xfrm>
            <a:off x="5334000" y="2209800"/>
            <a:ext cx="609600" cy="533400"/>
          </a:xfrm>
          <a:prstGeom prst="rect">
            <a:avLst/>
          </a:prstGeom>
          <a:solidFill>
            <a:schemeClr val="accent2"/>
          </a:solid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24</a:t>
            </a:r>
            <a:endParaRPr lang="en-US" sz="2000">
              <a:latin typeface="Arial" charset="0"/>
            </a:endParaRPr>
          </a:p>
        </p:txBody>
      </p:sp>
      <p:sp>
        <p:nvSpPr>
          <p:cNvPr id="440350" name="Rectangle 30"/>
          <p:cNvSpPr>
            <a:spLocks noChangeArrowheads="1"/>
          </p:cNvSpPr>
          <p:nvPr/>
        </p:nvSpPr>
        <p:spPr bwMode="auto">
          <a:xfrm>
            <a:off x="3505200" y="27432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31</a:t>
            </a:r>
            <a:endParaRPr lang="en-US" sz="2000">
              <a:latin typeface="Arial" charset="0"/>
            </a:endParaRPr>
          </a:p>
        </p:txBody>
      </p:sp>
      <p:sp>
        <p:nvSpPr>
          <p:cNvPr id="440351" name="Rectangle 31"/>
          <p:cNvSpPr>
            <a:spLocks noChangeArrowheads="1"/>
          </p:cNvSpPr>
          <p:nvPr/>
        </p:nvSpPr>
        <p:spPr bwMode="auto">
          <a:xfrm>
            <a:off x="4114800" y="27432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32</a:t>
            </a:r>
            <a:endParaRPr lang="en-US" sz="2000">
              <a:latin typeface="Arial" charset="0"/>
            </a:endParaRPr>
          </a:p>
        </p:txBody>
      </p:sp>
      <p:sp>
        <p:nvSpPr>
          <p:cNvPr id="440352" name="Rectangle 32"/>
          <p:cNvSpPr>
            <a:spLocks noChangeArrowheads="1"/>
          </p:cNvSpPr>
          <p:nvPr/>
        </p:nvSpPr>
        <p:spPr bwMode="auto">
          <a:xfrm>
            <a:off x="4724400" y="27432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33</a:t>
            </a:r>
            <a:endParaRPr lang="en-US" sz="2000">
              <a:latin typeface="Arial" charset="0"/>
            </a:endParaRPr>
          </a:p>
        </p:txBody>
      </p:sp>
      <p:sp>
        <p:nvSpPr>
          <p:cNvPr id="440353" name="Rectangle 33"/>
          <p:cNvSpPr>
            <a:spLocks noChangeArrowheads="1"/>
          </p:cNvSpPr>
          <p:nvPr/>
        </p:nvSpPr>
        <p:spPr bwMode="auto">
          <a:xfrm>
            <a:off x="5334000" y="27432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34</a:t>
            </a:r>
            <a:endParaRPr lang="en-US" sz="2000">
              <a:latin typeface="Arial" charset="0"/>
            </a:endParaRPr>
          </a:p>
        </p:txBody>
      </p:sp>
      <p:sp>
        <p:nvSpPr>
          <p:cNvPr id="440354" name="Rectangle 34"/>
          <p:cNvSpPr>
            <a:spLocks noChangeArrowheads="1"/>
          </p:cNvSpPr>
          <p:nvPr/>
        </p:nvSpPr>
        <p:spPr bwMode="auto">
          <a:xfrm>
            <a:off x="3505200" y="32766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41</a:t>
            </a:r>
            <a:endParaRPr lang="en-US" sz="2000">
              <a:latin typeface="Arial" charset="0"/>
            </a:endParaRPr>
          </a:p>
        </p:txBody>
      </p:sp>
      <p:sp>
        <p:nvSpPr>
          <p:cNvPr id="440355" name="Rectangle 35"/>
          <p:cNvSpPr>
            <a:spLocks noChangeArrowheads="1"/>
          </p:cNvSpPr>
          <p:nvPr/>
        </p:nvSpPr>
        <p:spPr bwMode="auto">
          <a:xfrm>
            <a:off x="4114800" y="32766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42</a:t>
            </a:r>
            <a:endParaRPr lang="en-US" sz="2000">
              <a:latin typeface="Arial" charset="0"/>
            </a:endParaRPr>
          </a:p>
        </p:txBody>
      </p:sp>
      <p:sp>
        <p:nvSpPr>
          <p:cNvPr id="440356" name="Rectangle 36"/>
          <p:cNvSpPr>
            <a:spLocks noChangeArrowheads="1"/>
          </p:cNvSpPr>
          <p:nvPr/>
        </p:nvSpPr>
        <p:spPr bwMode="auto">
          <a:xfrm>
            <a:off x="4724400" y="32766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43</a:t>
            </a:r>
            <a:endParaRPr lang="en-US" sz="2000">
              <a:latin typeface="Arial" charset="0"/>
            </a:endParaRPr>
          </a:p>
        </p:txBody>
      </p:sp>
      <p:sp>
        <p:nvSpPr>
          <p:cNvPr id="440357" name="Rectangle 37"/>
          <p:cNvSpPr>
            <a:spLocks noChangeArrowheads="1"/>
          </p:cNvSpPr>
          <p:nvPr/>
        </p:nvSpPr>
        <p:spPr bwMode="auto">
          <a:xfrm>
            <a:off x="5334000" y="32766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144</a:t>
            </a:r>
            <a:endParaRPr lang="en-US" sz="2000">
              <a:latin typeface="Arial" charset="0"/>
            </a:endParaRPr>
          </a:p>
        </p:txBody>
      </p:sp>
      <p:sp>
        <p:nvSpPr>
          <p:cNvPr id="440358" name="Rectangle 38"/>
          <p:cNvSpPr>
            <a:spLocks noChangeArrowheads="1"/>
          </p:cNvSpPr>
          <p:nvPr/>
        </p:nvSpPr>
        <p:spPr bwMode="auto">
          <a:xfrm>
            <a:off x="6400800" y="1676400"/>
            <a:ext cx="2438400" cy="2133600"/>
          </a:xfrm>
          <a:prstGeom prst="rect">
            <a:avLst/>
          </a:prstGeom>
          <a:noFill/>
          <a:ln w="28575">
            <a:solidFill>
              <a:schemeClr val="tx1"/>
            </a:solidFill>
            <a:miter lim="800000"/>
            <a:headEnd/>
            <a:tailEnd/>
          </a:ln>
          <a:effectLst/>
        </p:spPr>
        <p:txBody>
          <a:bodyPr wrap="none" anchor="ctr">
            <a:prstTxWarp prst="textNoShape">
              <a:avLst/>
            </a:prstTxWarp>
          </a:bodyPr>
          <a:lstStyle/>
          <a:p>
            <a:endParaRPr lang="en-US"/>
          </a:p>
        </p:txBody>
      </p:sp>
      <p:sp>
        <p:nvSpPr>
          <p:cNvPr id="440359" name="Rectangle 39"/>
          <p:cNvSpPr>
            <a:spLocks noChangeArrowheads="1"/>
          </p:cNvSpPr>
          <p:nvPr/>
        </p:nvSpPr>
        <p:spPr bwMode="auto">
          <a:xfrm>
            <a:off x="6400800" y="16764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11</a:t>
            </a:r>
            <a:endParaRPr lang="en-US" sz="2000">
              <a:latin typeface="Arial" charset="0"/>
            </a:endParaRPr>
          </a:p>
        </p:txBody>
      </p:sp>
      <p:sp>
        <p:nvSpPr>
          <p:cNvPr id="440360" name="Rectangle 40"/>
          <p:cNvSpPr>
            <a:spLocks noChangeArrowheads="1"/>
          </p:cNvSpPr>
          <p:nvPr/>
        </p:nvSpPr>
        <p:spPr bwMode="auto">
          <a:xfrm>
            <a:off x="7010400" y="1676400"/>
            <a:ext cx="609600" cy="533400"/>
          </a:xfrm>
          <a:prstGeom prst="rect">
            <a:avLst/>
          </a:prstGeom>
          <a:solidFill>
            <a:schemeClr val="accent2"/>
          </a:solid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12</a:t>
            </a:r>
            <a:endParaRPr lang="en-US" sz="2000">
              <a:latin typeface="Arial" charset="0"/>
            </a:endParaRPr>
          </a:p>
        </p:txBody>
      </p:sp>
      <p:sp>
        <p:nvSpPr>
          <p:cNvPr id="440361" name="Rectangle 41"/>
          <p:cNvSpPr>
            <a:spLocks noChangeArrowheads="1"/>
          </p:cNvSpPr>
          <p:nvPr/>
        </p:nvSpPr>
        <p:spPr bwMode="auto">
          <a:xfrm>
            <a:off x="7620000" y="16764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13</a:t>
            </a:r>
            <a:endParaRPr lang="en-US" sz="2000">
              <a:latin typeface="Arial" charset="0"/>
            </a:endParaRPr>
          </a:p>
        </p:txBody>
      </p:sp>
      <p:sp>
        <p:nvSpPr>
          <p:cNvPr id="440362" name="Rectangle 42"/>
          <p:cNvSpPr>
            <a:spLocks noChangeArrowheads="1"/>
          </p:cNvSpPr>
          <p:nvPr/>
        </p:nvSpPr>
        <p:spPr bwMode="auto">
          <a:xfrm>
            <a:off x="8229600" y="16764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14</a:t>
            </a:r>
            <a:endParaRPr lang="en-US" sz="2000">
              <a:latin typeface="Arial" charset="0"/>
            </a:endParaRPr>
          </a:p>
        </p:txBody>
      </p:sp>
      <p:sp>
        <p:nvSpPr>
          <p:cNvPr id="440363" name="Rectangle 43"/>
          <p:cNvSpPr>
            <a:spLocks noChangeArrowheads="1"/>
          </p:cNvSpPr>
          <p:nvPr/>
        </p:nvSpPr>
        <p:spPr bwMode="auto">
          <a:xfrm>
            <a:off x="6400800" y="22098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21</a:t>
            </a:r>
            <a:endParaRPr lang="en-US" sz="2000">
              <a:latin typeface="Arial" charset="0"/>
            </a:endParaRPr>
          </a:p>
        </p:txBody>
      </p:sp>
      <p:sp>
        <p:nvSpPr>
          <p:cNvPr id="440364" name="Rectangle 44"/>
          <p:cNvSpPr>
            <a:spLocks noChangeArrowheads="1"/>
          </p:cNvSpPr>
          <p:nvPr/>
        </p:nvSpPr>
        <p:spPr bwMode="auto">
          <a:xfrm>
            <a:off x="7010400" y="2209800"/>
            <a:ext cx="609600" cy="533400"/>
          </a:xfrm>
          <a:prstGeom prst="rect">
            <a:avLst/>
          </a:prstGeom>
          <a:solidFill>
            <a:schemeClr val="accent2"/>
          </a:solid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22</a:t>
            </a:r>
            <a:endParaRPr lang="en-US" sz="2000">
              <a:latin typeface="Arial" charset="0"/>
            </a:endParaRPr>
          </a:p>
        </p:txBody>
      </p:sp>
      <p:sp>
        <p:nvSpPr>
          <p:cNvPr id="440365" name="Rectangle 45"/>
          <p:cNvSpPr>
            <a:spLocks noChangeArrowheads="1"/>
          </p:cNvSpPr>
          <p:nvPr/>
        </p:nvSpPr>
        <p:spPr bwMode="auto">
          <a:xfrm>
            <a:off x="7620000" y="22098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23</a:t>
            </a:r>
            <a:endParaRPr lang="en-US" sz="2000">
              <a:latin typeface="Arial" charset="0"/>
            </a:endParaRPr>
          </a:p>
        </p:txBody>
      </p:sp>
      <p:sp>
        <p:nvSpPr>
          <p:cNvPr id="440366" name="Rectangle 46"/>
          <p:cNvSpPr>
            <a:spLocks noChangeArrowheads="1"/>
          </p:cNvSpPr>
          <p:nvPr/>
        </p:nvSpPr>
        <p:spPr bwMode="auto">
          <a:xfrm>
            <a:off x="8229600" y="22098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24</a:t>
            </a:r>
            <a:endParaRPr lang="en-US" sz="2000">
              <a:latin typeface="Arial" charset="0"/>
            </a:endParaRPr>
          </a:p>
        </p:txBody>
      </p:sp>
      <p:sp>
        <p:nvSpPr>
          <p:cNvPr id="440367" name="Rectangle 47"/>
          <p:cNvSpPr>
            <a:spLocks noChangeArrowheads="1"/>
          </p:cNvSpPr>
          <p:nvPr/>
        </p:nvSpPr>
        <p:spPr bwMode="auto">
          <a:xfrm>
            <a:off x="6400800" y="27432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32</a:t>
            </a:r>
            <a:endParaRPr lang="en-US" sz="2000">
              <a:latin typeface="Arial" charset="0"/>
            </a:endParaRPr>
          </a:p>
        </p:txBody>
      </p:sp>
      <p:sp>
        <p:nvSpPr>
          <p:cNvPr id="440368" name="Rectangle 48"/>
          <p:cNvSpPr>
            <a:spLocks noChangeArrowheads="1"/>
          </p:cNvSpPr>
          <p:nvPr/>
        </p:nvSpPr>
        <p:spPr bwMode="auto">
          <a:xfrm>
            <a:off x="7010400" y="2743200"/>
            <a:ext cx="609600" cy="533400"/>
          </a:xfrm>
          <a:prstGeom prst="rect">
            <a:avLst/>
          </a:prstGeom>
          <a:solidFill>
            <a:schemeClr val="accent2"/>
          </a:solid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32</a:t>
            </a:r>
            <a:endParaRPr lang="en-US" sz="2000">
              <a:latin typeface="Arial" charset="0"/>
            </a:endParaRPr>
          </a:p>
        </p:txBody>
      </p:sp>
      <p:sp>
        <p:nvSpPr>
          <p:cNvPr id="440369" name="Rectangle 49"/>
          <p:cNvSpPr>
            <a:spLocks noChangeArrowheads="1"/>
          </p:cNvSpPr>
          <p:nvPr/>
        </p:nvSpPr>
        <p:spPr bwMode="auto">
          <a:xfrm>
            <a:off x="7620000" y="27432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33</a:t>
            </a:r>
            <a:endParaRPr lang="en-US" sz="2000">
              <a:latin typeface="Arial" charset="0"/>
            </a:endParaRPr>
          </a:p>
        </p:txBody>
      </p:sp>
      <p:sp>
        <p:nvSpPr>
          <p:cNvPr id="440370" name="Rectangle 50"/>
          <p:cNvSpPr>
            <a:spLocks noChangeArrowheads="1"/>
          </p:cNvSpPr>
          <p:nvPr/>
        </p:nvSpPr>
        <p:spPr bwMode="auto">
          <a:xfrm>
            <a:off x="8229600" y="27432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34</a:t>
            </a:r>
            <a:endParaRPr lang="en-US" sz="2000">
              <a:latin typeface="Arial" charset="0"/>
            </a:endParaRPr>
          </a:p>
        </p:txBody>
      </p:sp>
      <p:sp>
        <p:nvSpPr>
          <p:cNvPr id="440371" name="Rectangle 51"/>
          <p:cNvSpPr>
            <a:spLocks noChangeArrowheads="1"/>
          </p:cNvSpPr>
          <p:nvPr/>
        </p:nvSpPr>
        <p:spPr bwMode="auto">
          <a:xfrm>
            <a:off x="6400800" y="32766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41</a:t>
            </a:r>
            <a:endParaRPr lang="en-US" sz="2000">
              <a:latin typeface="Arial" charset="0"/>
            </a:endParaRPr>
          </a:p>
        </p:txBody>
      </p:sp>
      <p:sp>
        <p:nvSpPr>
          <p:cNvPr id="440372" name="Rectangle 52"/>
          <p:cNvSpPr>
            <a:spLocks noChangeArrowheads="1"/>
          </p:cNvSpPr>
          <p:nvPr/>
        </p:nvSpPr>
        <p:spPr bwMode="auto">
          <a:xfrm>
            <a:off x="7010400" y="3276600"/>
            <a:ext cx="609600" cy="533400"/>
          </a:xfrm>
          <a:prstGeom prst="rect">
            <a:avLst/>
          </a:prstGeom>
          <a:solidFill>
            <a:schemeClr val="accent2"/>
          </a:solid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42</a:t>
            </a:r>
            <a:endParaRPr lang="en-US" sz="2000">
              <a:latin typeface="Arial" charset="0"/>
            </a:endParaRPr>
          </a:p>
        </p:txBody>
      </p:sp>
      <p:sp>
        <p:nvSpPr>
          <p:cNvPr id="440373" name="Rectangle 53"/>
          <p:cNvSpPr>
            <a:spLocks noChangeArrowheads="1"/>
          </p:cNvSpPr>
          <p:nvPr/>
        </p:nvSpPr>
        <p:spPr bwMode="auto">
          <a:xfrm>
            <a:off x="7620000" y="32766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43</a:t>
            </a:r>
            <a:endParaRPr lang="en-US" sz="2000">
              <a:latin typeface="Arial" charset="0"/>
            </a:endParaRPr>
          </a:p>
        </p:txBody>
      </p:sp>
      <p:sp>
        <p:nvSpPr>
          <p:cNvPr id="440374" name="Rectangle 54"/>
          <p:cNvSpPr>
            <a:spLocks noChangeArrowheads="1"/>
          </p:cNvSpPr>
          <p:nvPr/>
        </p:nvSpPr>
        <p:spPr bwMode="auto">
          <a:xfrm>
            <a:off x="8229600" y="32766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44</a:t>
            </a:r>
            <a:endParaRPr lang="en-US" sz="2000">
              <a:latin typeface="Arial" charset="0"/>
            </a:endParaRPr>
          </a:p>
        </p:txBody>
      </p:sp>
      <p:sp>
        <p:nvSpPr>
          <p:cNvPr id="440375" name="Text Box 55"/>
          <p:cNvSpPr txBox="1">
            <a:spLocks noChangeArrowheads="1"/>
          </p:cNvSpPr>
          <p:nvPr/>
        </p:nvSpPr>
        <p:spPr bwMode="auto">
          <a:xfrm>
            <a:off x="7812088" y="4005263"/>
            <a:ext cx="1049337" cy="396875"/>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000">
                <a:latin typeface="Arial" charset="0"/>
              </a:rPr>
              <a:t>N = 4 *r</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1349" name="Rectangle 5"/>
          <p:cNvSpPr>
            <a:spLocks noChangeArrowheads="1"/>
          </p:cNvSpPr>
          <p:nvPr/>
        </p:nvSpPr>
        <p:spPr bwMode="auto">
          <a:xfrm>
            <a:off x="1403350" y="2781300"/>
            <a:ext cx="6121400" cy="1943100"/>
          </a:xfrm>
          <a:prstGeom prst="rect">
            <a:avLst/>
          </a:prstGeom>
          <a:solidFill>
            <a:srgbClr val="DDDDDD">
              <a:alpha val="70000"/>
            </a:srgbClr>
          </a:solidFill>
          <a:ln w="9525">
            <a:noFill/>
            <a:miter lim="800000"/>
            <a:headEnd/>
            <a:tailEnd/>
          </a:ln>
          <a:effectLst/>
        </p:spPr>
        <p:txBody>
          <a:bodyPr wrap="none" anchor="ctr">
            <a:prstTxWarp prst="textNoShape">
              <a:avLst/>
            </a:prstTxWarp>
          </a:bodyPr>
          <a:lstStyle/>
          <a:p>
            <a:endParaRPr lang="en-US"/>
          </a:p>
        </p:txBody>
      </p:sp>
      <p:sp>
        <p:nvSpPr>
          <p:cNvPr id="441347" name="Rectangle 3"/>
          <p:cNvSpPr>
            <a:spLocks noGrp="1" noChangeArrowheads="1"/>
          </p:cNvSpPr>
          <p:nvPr>
            <p:ph type="body" idx="1"/>
          </p:nvPr>
        </p:nvSpPr>
        <p:spPr>
          <a:xfrm>
            <a:off x="468313" y="1628775"/>
            <a:ext cx="8040687" cy="5029200"/>
          </a:xfrm>
        </p:spPr>
        <p:txBody>
          <a:bodyPr/>
          <a:lstStyle/>
          <a:p>
            <a:pPr>
              <a:lnSpc>
                <a:spcPct val="90000"/>
              </a:lnSpc>
            </a:pPr>
            <a:r>
              <a:rPr lang="en-US" sz="2800" dirty="0"/>
              <a:t>The blocked version of the </a:t>
            </a:r>
            <a:r>
              <a:rPr lang="en-US" sz="2800" dirty="0" err="1"/>
              <a:t>i-j-k</a:t>
            </a:r>
            <a:r>
              <a:rPr lang="en-US" sz="2800" dirty="0"/>
              <a:t> algorithm is written simply </a:t>
            </a:r>
            <a:r>
              <a:rPr lang="en-US" sz="2800" dirty="0" smtClean="0"/>
              <a:t>as (A,B,C are </a:t>
            </a:r>
            <a:r>
              <a:rPr lang="en-US" sz="2800" dirty="0" err="1" smtClean="0"/>
              <a:t>submatricies</a:t>
            </a:r>
            <a:r>
              <a:rPr lang="en-US" sz="2800" dirty="0" smtClean="0"/>
              <a:t> of a, </a:t>
            </a:r>
            <a:r>
              <a:rPr lang="en-US" sz="2800" dirty="0" err="1" smtClean="0"/>
              <a:t>b</a:t>
            </a:r>
            <a:r>
              <a:rPr lang="en-US" sz="2800" dirty="0" smtClean="0"/>
              <a:t>, </a:t>
            </a:r>
            <a:r>
              <a:rPr lang="en-US" sz="2800" dirty="0" err="1" smtClean="0"/>
              <a:t>c</a:t>
            </a:r>
            <a:r>
              <a:rPr lang="en-US" sz="2800" dirty="0" smtClean="0"/>
              <a:t>)</a:t>
            </a:r>
            <a:br>
              <a:rPr lang="en-US" sz="2800" dirty="0" smtClean="0"/>
            </a:br>
            <a:endParaRPr lang="en-US" sz="2800" dirty="0"/>
          </a:p>
          <a:p>
            <a:pPr>
              <a:lnSpc>
                <a:spcPct val="90000"/>
              </a:lnSpc>
              <a:buFontTx/>
              <a:buNone/>
            </a:pPr>
            <a:r>
              <a:rPr lang="en-US" sz="2800" dirty="0"/>
              <a:t>		</a:t>
            </a:r>
            <a:r>
              <a:rPr lang="en-US" sz="2400" b="1" dirty="0">
                <a:latin typeface="Courier New" charset="0"/>
              </a:rPr>
              <a:t>for (</a:t>
            </a:r>
            <a:r>
              <a:rPr lang="en-US" sz="2400" b="1" dirty="0" err="1">
                <a:latin typeface="Courier New" charset="0"/>
              </a:rPr>
              <a:t>i</a:t>
            </a:r>
            <a:r>
              <a:rPr lang="en-US" sz="2400" b="1" dirty="0">
                <a:latin typeface="Courier New" charset="0"/>
              </a:rPr>
              <a:t>=0;i&lt;N/</a:t>
            </a:r>
            <a:r>
              <a:rPr lang="en-US" sz="2400" b="1" dirty="0" err="1">
                <a:latin typeface="Courier New" charset="0"/>
              </a:rPr>
              <a:t>r;i</a:t>
            </a:r>
            <a:r>
              <a:rPr lang="en-US" sz="2400" b="1" dirty="0">
                <a:latin typeface="Courier New" charset="0"/>
              </a:rPr>
              <a:t>++)</a:t>
            </a:r>
          </a:p>
          <a:p>
            <a:pPr>
              <a:lnSpc>
                <a:spcPct val="90000"/>
              </a:lnSpc>
              <a:buFontTx/>
              <a:buNone/>
            </a:pPr>
            <a:r>
              <a:rPr lang="en-US" sz="2400" b="1" dirty="0">
                <a:latin typeface="Courier New" charset="0"/>
              </a:rPr>
              <a:t>		  for (</a:t>
            </a:r>
            <a:r>
              <a:rPr lang="en-US" sz="2400" b="1" dirty="0" err="1">
                <a:latin typeface="Courier New" charset="0"/>
              </a:rPr>
              <a:t>j</a:t>
            </a:r>
            <a:r>
              <a:rPr lang="en-US" sz="2400" b="1" dirty="0">
                <a:latin typeface="Courier New" charset="0"/>
              </a:rPr>
              <a:t>=0;j&lt;N/</a:t>
            </a:r>
            <a:r>
              <a:rPr lang="en-US" sz="2400" b="1" dirty="0" err="1">
                <a:latin typeface="Courier New" charset="0"/>
              </a:rPr>
              <a:t>r;j</a:t>
            </a:r>
            <a:r>
              <a:rPr lang="en-US" sz="2400" b="1" dirty="0">
                <a:latin typeface="Courier New" charset="0"/>
              </a:rPr>
              <a:t>++)</a:t>
            </a:r>
          </a:p>
          <a:p>
            <a:pPr>
              <a:lnSpc>
                <a:spcPct val="90000"/>
              </a:lnSpc>
              <a:buFontTx/>
              <a:buNone/>
            </a:pPr>
            <a:r>
              <a:rPr lang="en-US" sz="2400" b="1" dirty="0">
                <a:latin typeface="Courier New" charset="0"/>
              </a:rPr>
              <a:t>		    for (</a:t>
            </a:r>
            <a:r>
              <a:rPr lang="en-US" sz="2400" b="1" dirty="0" err="1">
                <a:latin typeface="Courier New" charset="0"/>
              </a:rPr>
              <a:t>k</a:t>
            </a:r>
            <a:r>
              <a:rPr lang="en-US" sz="2400" b="1" dirty="0">
                <a:latin typeface="Courier New" charset="0"/>
              </a:rPr>
              <a:t>=0;k&lt;N/</a:t>
            </a:r>
            <a:r>
              <a:rPr lang="en-US" sz="2400" b="1" dirty="0" err="1">
                <a:latin typeface="Courier New" charset="0"/>
              </a:rPr>
              <a:t>r;k</a:t>
            </a:r>
            <a:r>
              <a:rPr lang="en-US" sz="2400" b="1" dirty="0">
                <a:latin typeface="Courier New" charset="0"/>
              </a:rPr>
              <a:t>++)</a:t>
            </a:r>
          </a:p>
          <a:p>
            <a:pPr>
              <a:lnSpc>
                <a:spcPct val="90000"/>
              </a:lnSpc>
              <a:buFontTx/>
              <a:buNone/>
            </a:pPr>
            <a:r>
              <a:rPr lang="en-US" sz="2400" b="1" dirty="0">
                <a:latin typeface="Courier New" charset="0"/>
              </a:rPr>
              <a:t>		      </a:t>
            </a:r>
            <a:r>
              <a:rPr lang="en-US" sz="2400" b="1" dirty="0" err="1">
                <a:latin typeface="Courier New" charset="0"/>
              </a:rPr>
              <a:t>C[i][j</a:t>
            </a:r>
            <a:r>
              <a:rPr lang="en-US" sz="2400" b="1" dirty="0">
                <a:latin typeface="Courier New" charset="0"/>
              </a:rPr>
              <a:t>] += </a:t>
            </a:r>
            <a:r>
              <a:rPr lang="en-US" sz="2400" b="1" dirty="0" err="1">
                <a:latin typeface="Courier New" charset="0"/>
              </a:rPr>
              <a:t>A[i][k</a:t>
            </a:r>
            <a:r>
              <a:rPr lang="en-US" sz="2400" b="1" dirty="0">
                <a:latin typeface="Courier New" charset="0"/>
              </a:rPr>
              <a:t>]*</a:t>
            </a:r>
            <a:r>
              <a:rPr lang="en-US" sz="2400" b="1" dirty="0" err="1">
                <a:latin typeface="Courier New" charset="0"/>
              </a:rPr>
              <a:t>B[k][j</a:t>
            </a:r>
            <a:r>
              <a:rPr lang="en-US" sz="2400" b="1" dirty="0">
                <a:latin typeface="Courier New" charset="0"/>
              </a:rPr>
              <a:t>]</a:t>
            </a:r>
            <a:br>
              <a:rPr lang="en-US" sz="2400" b="1" dirty="0">
                <a:latin typeface="Courier New" charset="0"/>
              </a:rPr>
            </a:br>
            <a:endParaRPr lang="en-US" sz="2400" b="1" dirty="0">
              <a:latin typeface="Courier New" charset="0"/>
            </a:endParaRPr>
          </a:p>
          <a:p>
            <a:pPr>
              <a:lnSpc>
                <a:spcPct val="90000"/>
              </a:lnSpc>
              <a:buFontTx/>
              <a:buNone/>
            </a:pPr>
            <a:endParaRPr lang="en-US" sz="2400" b="1" dirty="0">
              <a:latin typeface="Courier New" charset="0"/>
            </a:endParaRPr>
          </a:p>
          <a:p>
            <a:pPr lvl="1">
              <a:lnSpc>
                <a:spcPct val="90000"/>
              </a:lnSpc>
            </a:pPr>
            <a:r>
              <a:rPr lang="en-US" sz="2400" dirty="0" err="1">
                <a:solidFill>
                  <a:srgbClr val="CC0000"/>
                </a:solidFill>
              </a:rPr>
              <a:t>r</a:t>
            </a:r>
            <a:r>
              <a:rPr lang="en-US" sz="2400" dirty="0"/>
              <a:t>  = block (sub-matrix) size (Assume </a:t>
            </a:r>
            <a:r>
              <a:rPr lang="en-US" sz="2400" dirty="0" err="1"/>
              <a:t>r</a:t>
            </a:r>
            <a:r>
              <a:rPr lang="en-US" sz="2400" dirty="0"/>
              <a:t> divides N)</a:t>
            </a:r>
          </a:p>
          <a:p>
            <a:pPr lvl="1">
              <a:lnSpc>
                <a:spcPct val="90000"/>
              </a:lnSpc>
            </a:pPr>
            <a:r>
              <a:rPr lang="en-US" sz="2400" dirty="0" err="1">
                <a:solidFill>
                  <a:srgbClr val="CC0000"/>
                </a:solidFill>
              </a:rPr>
              <a:t>X[i][j</a:t>
            </a:r>
            <a:r>
              <a:rPr lang="en-US" sz="2400" dirty="0">
                <a:solidFill>
                  <a:srgbClr val="CC0000"/>
                </a:solidFill>
              </a:rPr>
              <a:t>]</a:t>
            </a:r>
            <a:r>
              <a:rPr lang="en-US" sz="2400" dirty="0"/>
              <a:t> =  a sub-matrix of X, defined by block row </a:t>
            </a:r>
            <a:r>
              <a:rPr lang="en-US" sz="2400" dirty="0" err="1"/>
              <a:t>i</a:t>
            </a:r>
            <a:r>
              <a:rPr lang="en-US" sz="2400" dirty="0"/>
              <a:t> and block column </a:t>
            </a:r>
            <a:r>
              <a:rPr lang="en-US" sz="2400" dirty="0" err="1"/>
              <a:t>j</a:t>
            </a:r>
            <a:endParaRPr lang="en-US" sz="2400" dirty="0"/>
          </a:p>
        </p:txBody>
      </p:sp>
      <p:sp>
        <p:nvSpPr>
          <p:cNvPr id="441346" name="Rectangle 2"/>
          <p:cNvSpPr>
            <a:spLocks noGrp="1" noChangeArrowheads="1"/>
          </p:cNvSpPr>
          <p:nvPr>
            <p:ph type="title"/>
          </p:nvPr>
        </p:nvSpPr>
        <p:spPr>
          <a:xfrm>
            <a:off x="467544" y="0"/>
            <a:ext cx="8229600" cy="1143000"/>
          </a:xfrm>
        </p:spPr>
        <p:txBody>
          <a:bodyPr>
            <a:normAutofit/>
          </a:bodyPr>
          <a:lstStyle/>
          <a:p>
            <a:pPr algn="l"/>
            <a:r>
              <a:rPr lang="en-US" sz="3200" dirty="0"/>
              <a:t>Blocked Algorithm</a:t>
            </a:r>
          </a:p>
        </p:txBody>
      </p:sp>
      <p:sp>
        <p:nvSpPr>
          <p:cNvPr id="441352" name="AutoShape 8"/>
          <p:cNvSpPr>
            <a:spLocks noChangeArrowheads="1"/>
          </p:cNvSpPr>
          <p:nvPr/>
        </p:nvSpPr>
        <p:spPr bwMode="auto">
          <a:xfrm>
            <a:off x="5435600" y="4652963"/>
            <a:ext cx="3506788" cy="431800"/>
          </a:xfrm>
          <a:prstGeom prst="wedgeRectCallout">
            <a:avLst>
              <a:gd name="adj1" fmla="val -36375"/>
              <a:gd name="adj2" fmla="val -109926"/>
            </a:avLst>
          </a:prstGeom>
          <a:solidFill>
            <a:srgbClr val="FFFF00"/>
          </a:solidFill>
          <a:ln w="9525">
            <a:solidFill>
              <a:schemeClr val="tx1"/>
            </a:solidFill>
            <a:miter lim="800000"/>
            <a:headEnd/>
            <a:tailEnd/>
          </a:ln>
          <a:effectLst/>
        </p:spPr>
        <p:txBody>
          <a:bodyPr>
            <a:prstTxWarp prst="textNoShape">
              <a:avLst/>
            </a:prstTxWarp>
          </a:bodyPr>
          <a:lstStyle/>
          <a:p>
            <a:pPr algn="ctr"/>
            <a:r>
              <a:rPr lang="en-US"/>
              <a:t>r x r matrix multiplication</a:t>
            </a:r>
          </a:p>
        </p:txBody>
      </p:sp>
      <p:sp>
        <p:nvSpPr>
          <p:cNvPr id="441353" name="AutoShape 9"/>
          <p:cNvSpPr>
            <a:spLocks noChangeArrowheads="1"/>
          </p:cNvSpPr>
          <p:nvPr/>
        </p:nvSpPr>
        <p:spPr bwMode="auto">
          <a:xfrm>
            <a:off x="539750" y="4652963"/>
            <a:ext cx="2930525" cy="433387"/>
          </a:xfrm>
          <a:prstGeom prst="wedgeRectCallout">
            <a:avLst>
              <a:gd name="adj1" fmla="val 72319"/>
              <a:gd name="adj2" fmla="val -102014"/>
            </a:avLst>
          </a:prstGeom>
          <a:solidFill>
            <a:srgbClr val="FFFF00"/>
          </a:solidFill>
          <a:ln w="9525">
            <a:solidFill>
              <a:schemeClr val="tx1"/>
            </a:solidFill>
            <a:miter lim="800000"/>
            <a:headEnd/>
            <a:tailEnd/>
          </a:ln>
          <a:effectLst/>
        </p:spPr>
        <p:txBody>
          <a:bodyPr>
            <a:prstTxWarp prst="textNoShape">
              <a:avLst/>
            </a:prstTxWarp>
          </a:bodyPr>
          <a:lstStyle/>
          <a:p>
            <a:pPr algn="ctr"/>
            <a:r>
              <a:rPr lang="en-US"/>
              <a:t>r x r matrix addition</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a:xfrm>
            <a:off x="467544" y="0"/>
            <a:ext cx="8229600" cy="1143000"/>
          </a:xfrm>
        </p:spPr>
        <p:txBody>
          <a:bodyPr>
            <a:normAutofit/>
          </a:bodyPr>
          <a:lstStyle/>
          <a:p>
            <a:pPr algn="l"/>
            <a:r>
              <a:rPr lang="en-US" sz="3200" dirty="0"/>
              <a:t>Maximum Block Size</a:t>
            </a:r>
          </a:p>
        </p:txBody>
      </p:sp>
      <p:sp>
        <p:nvSpPr>
          <p:cNvPr id="444419" name="Rectangle 3"/>
          <p:cNvSpPr>
            <a:spLocks noGrp="1" noChangeArrowheads="1"/>
          </p:cNvSpPr>
          <p:nvPr>
            <p:ph type="body" idx="1"/>
          </p:nvPr>
        </p:nvSpPr>
        <p:spPr>
          <a:xfrm>
            <a:off x="435430" y="1494139"/>
            <a:ext cx="8708570" cy="3098155"/>
          </a:xfrm>
        </p:spPr>
        <p:txBody>
          <a:bodyPr>
            <a:normAutofit/>
          </a:bodyPr>
          <a:lstStyle/>
          <a:p>
            <a:pPr>
              <a:lnSpc>
                <a:spcPct val="80000"/>
              </a:lnSpc>
            </a:pPr>
            <a:r>
              <a:rPr lang="en-US" sz="2800" dirty="0"/>
              <a:t>The blocking optimization works only if the </a:t>
            </a:r>
            <a:r>
              <a:rPr lang="en-US" sz="2800" dirty="0">
                <a:solidFill>
                  <a:srgbClr val="CC0000"/>
                </a:solidFill>
              </a:rPr>
              <a:t>blocks fit in cache</a:t>
            </a:r>
            <a:r>
              <a:rPr lang="en-US" sz="2800" dirty="0"/>
              <a:t>.</a:t>
            </a:r>
          </a:p>
          <a:p>
            <a:pPr>
              <a:lnSpc>
                <a:spcPct val="80000"/>
              </a:lnSpc>
            </a:pPr>
            <a:r>
              <a:rPr lang="en-US" sz="2800" dirty="0"/>
              <a:t>That is, </a:t>
            </a:r>
            <a:r>
              <a:rPr lang="en-US" sz="2800" dirty="0">
                <a:solidFill>
                  <a:srgbClr val="CC0000"/>
                </a:solidFill>
              </a:rPr>
              <a:t>3</a:t>
            </a:r>
            <a:r>
              <a:rPr lang="en-US" sz="2800" dirty="0"/>
              <a:t> blocks of size </a:t>
            </a:r>
            <a:r>
              <a:rPr lang="en-US" sz="2800" dirty="0" err="1">
                <a:solidFill>
                  <a:srgbClr val="CC0000"/>
                </a:solidFill>
              </a:rPr>
              <a:t>r</a:t>
            </a:r>
            <a:r>
              <a:rPr lang="en-US" sz="2800" dirty="0">
                <a:solidFill>
                  <a:srgbClr val="CC0000"/>
                </a:solidFill>
              </a:rPr>
              <a:t> </a:t>
            </a:r>
            <a:r>
              <a:rPr lang="en-US" sz="2800" dirty="0" err="1">
                <a:solidFill>
                  <a:srgbClr val="CC0000"/>
                </a:solidFill>
              </a:rPr>
              <a:t>x</a:t>
            </a:r>
            <a:r>
              <a:rPr lang="en-US" sz="2800" dirty="0">
                <a:solidFill>
                  <a:srgbClr val="CC0000"/>
                </a:solidFill>
              </a:rPr>
              <a:t> </a:t>
            </a:r>
            <a:r>
              <a:rPr lang="en-US" sz="2800" dirty="0" err="1">
                <a:solidFill>
                  <a:srgbClr val="CC0000"/>
                </a:solidFill>
              </a:rPr>
              <a:t>r</a:t>
            </a:r>
            <a:r>
              <a:rPr lang="en-US" sz="2800" dirty="0"/>
              <a:t> must fit in memory (for A, B, and C)</a:t>
            </a:r>
          </a:p>
          <a:p>
            <a:pPr>
              <a:lnSpc>
                <a:spcPct val="80000"/>
              </a:lnSpc>
            </a:pPr>
            <a:r>
              <a:rPr lang="en-US" sz="2800" dirty="0">
                <a:solidFill>
                  <a:srgbClr val="CC0000"/>
                </a:solidFill>
              </a:rPr>
              <a:t>M</a:t>
            </a:r>
            <a:r>
              <a:rPr lang="en-US" sz="2800" dirty="0"/>
              <a:t> = size of cache (in elements/words)</a:t>
            </a:r>
          </a:p>
          <a:p>
            <a:pPr>
              <a:lnSpc>
                <a:spcPct val="80000"/>
              </a:lnSpc>
            </a:pPr>
            <a:r>
              <a:rPr lang="en-US" sz="2800" dirty="0"/>
              <a:t>We must have: </a:t>
            </a:r>
            <a:r>
              <a:rPr lang="en-US" sz="2800" dirty="0">
                <a:solidFill>
                  <a:srgbClr val="CC0000"/>
                </a:solidFill>
              </a:rPr>
              <a:t>3r</a:t>
            </a:r>
            <a:r>
              <a:rPr lang="en-US" sz="2800" baseline="30000" dirty="0">
                <a:solidFill>
                  <a:srgbClr val="CC0000"/>
                </a:solidFill>
              </a:rPr>
              <a:t>2</a:t>
            </a:r>
            <a:r>
              <a:rPr lang="en-US" sz="2800" dirty="0">
                <a:solidFill>
                  <a:srgbClr val="CC0000"/>
                </a:solidFill>
              </a:rPr>
              <a:t> </a:t>
            </a:r>
            <a:r>
              <a:rPr lang="en-US" sz="2800" dirty="0" err="1">
                <a:solidFill>
                  <a:srgbClr val="CC0000"/>
                </a:solidFill>
                <a:sym typeface="Symbol" charset="2"/>
              </a:rPr>
              <a:t></a:t>
            </a:r>
            <a:r>
              <a:rPr lang="en-US" sz="2800" dirty="0">
                <a:solidFill>
                  <a:srgbClr val="CC0000"/>
                </a:solidFill>
              </a:rPr>
              <a:t> M, or </a:t>
            </a:r>
            <a:r>
              <a:rPr lang="en-US" sz="2800" dirty="0" err="1">
                <a:solidFill>
                  <a:srgbClr val="CC0000"/>
                </a:solidFill>
              </a:rPr>
              <a:t>r</a:t>
            </a:r>
            <a:r>
              <a:rPr lang="en-US" sz="2800" dirty="0">
                <a:solidFill>
                  <a:srgbClr val="CC0000"/>
                </a:solidFill>
              </a:rPr>
              <a:t> </a:t>
            </a:r>
            <a:r>
              <a:rPr lang="en-US" sz="2800" dirty="0" err="1">
                <a:solidFill>
                  <a:srgbClr val="CC0000"/>
                </a:solidFill>
                <a:sym typeface="Symbol" charset="2"/>
              </a:rPr>
              <a:t></a:t>
            </a:r>
            <a:r>
              <a:rPr lang="en-US" sz="2800" dirty="0">
                <a:solidFill>
                  <a:srgbClr val="CC0000"/>
                </a:solidFill>
              </a:rPr>
              <a:t> </a:t>
            </a:r>
            <a:r>
              <a:rPr lang="en-US" sz="2800" b="1" dirty="0">
                <a:solidFill>
                  <a:srgbClr val="CC0000"/>
                </a:solidFill>
              </a:rPr>
              <a:t>√</a:t>
            </a:r>
            <a:r>
              <a:rPr lang="en-US" sz="2800" dirty="0">
                <a:solidFill>
                  <a:srgbClr val="CC0000"/>
                </a:solidFill>
              </a:rPr>
              <a:t>(M/3)</a:t>
            </a:r>
            <a:endParaRPr lang="en-US" sz="2800" dirty="0" smtClean="0"/>
          </a:p>
          <a:p>
            <a:pPr>
              <a:lnSpc>
                <a:spcPct val="80000"/>
              </a:lnSpc>
            </a:pPr>
            <a:r>
              <a:rPr lang="en-US" sz="2800" dirty="0" smtClean="0"/>
              <a:t>Ratio of </a:t>
            </a:r>
            <a:r>
              <a:rPr lang="en-US" sz="2800" dirty="0"/>
              <a:t>cache misses</a:t>
            </a:r>
            <a:r>
              <a:rPr lang="en-US" sz="2800" dirty="0" smtClean="0"/>
              <a:t> blocked </a:t>
            </a:r>
            <a:r>
              <a:rPr lang="en-US" sz="2800" dirty="0"/>
              <a:t>vs.</a:t>
            </a:r>
            <a:r>
              <a:rPr lang="en-US" sz="2800" dirty="0" smtClean="0"/>
              <a:t> unblocked up to ≈ </a:t>
            </a:r>
            <a:r>
              <a:rPr lang="en-US" sz="2800" b="1" dirty="0" smtClean="0">
                <a:solidFill>
                  <a:srgbClr val="CC0000"/>
                </a:solidFill>
              </a:rPr>
              <a:t>√</a:t>
            </a:r>
            <a:r>
              <a:rPr lang="en-US" sz="2800" dirty="0">
                <a:solidFill>
                  <a:srgbClr val="CC0000"/>
                </a:solidFill>
              </a:rPr>
              <a:t>M</a:t>
            </a:r>
          </a:p>
        </p:txBody>
      </p:sp>
      <p:sp>
        <p:nvSpPr>
          <p:cNvPr id="6" name="Rectangle 5"/>
          <p:cNvSpPr/>
          <p:nvPr/>
        </p:nvSpPr>
        <p:spPr>
          <a:xfrm>
            <a:off x="320749" y="4191341"/>
            <a:ext cx="8387532" cy="400110"/>
          </a:xfrm>
          <a:prstGeom prst="rect">
            <a:avLst/>
          </a:prstGeom>
        </p:spPr>
        <p:txBody>
          <a:bodyPr wrap="none">
            <a:spAutoFit/>
          </a:bodyPr>
          <a:lstStyle/>
          <a:p>
            <a:r>
              <a:rPr lang="en-US" sz="2000" dirty="0" smtClean="0">
                <a:hlinkClick r:id="rId3"/>
              </a:rPr>
              <a:t>Simple Matrix Multiply Whole Thing - www.youtube.com/watch?v=f3-z6t_xIyw</a:t>
            </a:r>
            <a:endParaRPr lang="en-US" sz="2000" dirty="0"/>
          </a:p>
        </p:txBody>
      </p:sp>
      <p:sp>
        <p:nvSpPr>
          <p:cNvPr id="7" name="Rectangle 6"/>
          <p:cNvSpPr/>
          <p:nvPr/>
        </p:nvSpPr>
        <p:spPr>
          <a:xfrm>
            <a:off x="424972" y="5211251"/>
            <a:ext cx="8719028" cy="400110"/>
          </a:xfrm>
          <a:prstGeom prst="rect">
            <a:avLst/>
          </a:prstGeom>
        </p:spPr>
        <p:txBody>
          <a:bodyPr wrap="none">
            <a:spAutoFit/>
          </a:bodyPr>
          <a:lstStyle/>
          <a:p>
            <a:r>
              <a:rPr lang="en-US" sz="2000" dirty="0" smtClean="0">
                <a:hlinkClick r:id="rId4"/>
              </a:rPr>
              <a:t>Blocked Matrix Multiply Whole Thing - www.youtube.com/watch?v=tgpmXX3xOrk</a:t>
            </a:r>
            <a:endParaRPr lang="en-US" sz="2000" dirty="0"/>
          </a:p>
        </p:txBody>
      </p:sp>
      <p:sp>
        <p:nvSpPr>
          <p:cNvPr id="8" name="TextBox 7"/>
          <p:cNvSpPr txBox="1"/>
          <p:nvPr/>
        </p:nvSpPr>
        <p:spPr>
          <a:xfrm>
            <a:off x="0" y="4684698"/>
            <a:ext cx="9353041" cy="461665"/>
          </a:xfrm>
          <a:prstGeom prst="rect">
            <a:avLst/>
          </a:prstGeom>
          <a:noFill/>
        </p:spPr>
        <p:txBody>
          <a:bodyPr wrap="none" rtlCol="0">
            <a:spAutoFit/>
          </a:bodyPr>
          <a:lstStyle/>
          <a:p>
            <a:r>
              <a:rPr lang="en-US" sz="2400" dirty="0" smtClean="0"/>
              <a:t>1x1 blocks: 1,020,000 misses: read A once, read B 100 times, read C once</a:t>
            </a:r>
            <a:endParaRPr lang="en-US" sz="2400" dirty="0"/>
          </a:p>
        </p:txBody>
      </p:sp>
      <p:sp>
        <p:nvSpPr>
          <p:cNvPr id="9" name="TextBox 8"/>
          <p:cNvSpPr txBox="1"/>
          <p:nvPr/>
        </p:nvSpPr>
        <p:spPr>
          <a:xfrm>
            <a:off x="252011" y="5542818"/>
            <a:ext cx="8565418" cy="1569660"/>
          </a:xfrm>
          <a:prstGeom prst="rect">
            <a:avLst/>
          </a:prstGeom>
          <a:noFill/>
        </p:spPr>
        <p:txBody>
          <a:bodyPr wrap="square" rtlCol="0">
            <a:spAutoFit/>
          </a:bodyPr>
          <a:lstStyle/>
          <a:p>
            <a:r>
              <a:rPr lang="en-US" sz="2400" dirty="0" smtClean="0"/>
              <a:t>30x30 blocks: 90,000 misses = read A and B four times, read C once</a:t>
            </a:r>
          </a:p>
          <a:p>
            <a:r>
              <a:rPr lang="en-US" sz="2400" dirty="0" smtClean="0"/>
              <a:t>“Only” 11X </a:t>
            </a:r>
            <a:r>
              <a:rPr lang="en-US" sz="2400" dirty="0" err="1" smtClean="0"/>
              <a:t>vs</a:t>
            </a:r>
            <a:r>
              <a:rPr lang="en-US" sz="2400" dirty="0" smtClean="0"/>
              <a:t> 30X Matrix small enough that row of A in simple version fits completely in cache; other things</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2322" name="Rectangle 2"/>
          <p:cNvSpPr>
            <a:spLocks noGrp="1" noChangeArrowheads="1"/>
          </p:cNvSpPr>
          <p:nvPr>
            <p:ph type="title"/>
          </p:nvPr>
        </p:nvSpPr>
        <p:spPr>
          <a:xfrm>
            <a:off x="395536" y="0"/>
            <a:ext cx="8229600" cy="1143000"/>
          </a:xfrm>
        </p:spPr>
        <p:txBody>
          <a:bodyPr>
            <a:normAutofit/>
          </a:bodyPr>
          <a:lstStyle/>
          <a:p>
            <a:pPr algn="l"/>
            <a:r>
              <a:rPr lang="en-US" sz="3200" dirty="0"/>
              <a:t>Caching:  A Simple First Example</a:t>
            </a:r>
          </a:p>
        </p:txBody>
      </p:sp>
      <p:grpSp>
        <p:nvGrpSpPr>
          <p:cNvPr id="2" name="Group 3"/>
          <p:cNvGrpSpPr>
            <a:grpSpLocks/>
          </p:cNvGrpSpPr>
          <p:nvPr/>
        </p:nvGrpSpPr>
        <p:grpSpPr bwMode="auto">
          <a:xfrm>
            <a:off x="2260599" y="1972735"/>
            <a:ext cx="990600" cy="1219200"/>
            <a:chOff x="1344" y="1056"/>
            <a:chExt cx="624" cy="768"/>
          </a:xfrm>
        </p:grpSpPr>
        <p:sp>
          <p:nvSpPr>
            <p:cNvPr id="1592324"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2325"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2326"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2327"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2328" name="Line 8"/>
          <p:cNvSpPr>
            <a:spLocks noChangeShapeType="1"/>
          </p:cNvSpPr>
          <p:nvPr/>
        </p:nvSpPr>
        <p:spPr bwMode="auto">
          <a:xfrm>
            <a:off x="4267200" y="1938857"/>
            <a:ext cx="990600" cy="0"/>
          </a:xfrm>
          <a:prstGeom prst="line">
            <a:avLst/>
          </a:prstGeom>
          <a:noFill/>
          <a:ln w="12700">
            <a:solidFill>
              <a:schemeClr val="tx1"/>
            </a:solidFill>
            <a:round/>
            <a:headEnd/>
            <a:tailEnd/>
          </a:ln>
          <a:effectLst/>
        </p:spPr>
        <p:txBody>
          <a:bodyPr wrap="none" anchor="ctr"/>
          <a:lstStyle/>
          <a:p>
            <a:endParaRPr lang="en-US"/>
          </a:p>
        </p:txBody>
      </p:sp>
      <p:sp>
        <p:nvSpPr>
          <p:cNvPr id="1592329" name="Line 9"/>
          <p:cNvSpPr>
            <a:spLocks noChangeShapeType="1"/>
          </p:cNvSpPr>
          <p:nvPr/>
        </p:nvSpPr>
        <p:spPr bwMode="auto">
          <a:xfrm>
            <a:off x="4267200" y="1634057"/>
            <a:ext cx="990600" cy="0"/>
          </a:xfrm>
          <a:prstGeom prst="line">
            <a:avLst/>
          </a:prstGeom>
          <a:noFill/>
          <a:ln w="12700">
            <a:solidFill>
              <a:schemeClr val="tx1"/>
            </a:solidFill>
            <a:round/>
            <a:headEnd/>
            <a:tailEnd/>
          </a:ln>
          <a:effectLst/>
        </p:spPr>
        <p:txBody>
          <a:bodyPr wrap="none" anchor="ctr"/>
          <a:lstStyle/>
          <a:p>
            <a:endParaRPr lang="en-US"/>
          </a:p>
        </p:txBody>
      </p:sp>
      <p:sp>
        <p:nvSpPr>
          <p:cNvPr id="1592330" name="Line 10"/>
          <p:cNvSpPr>
            <a:spLocks noChangeShapeType="1"/>
          </p:cNvSpPr>
          <p:nvPr/>
        </p:nvSpPr>
        <p:spPr bwMode="auto">
          <a:xfrm>
            <a:off x="4267200" y="2243657"/>
            <a:ext cx="990600" cy="0"/>
          </a:xfrm>
          <a:prstGeom prst="line">
            <a:avLst/>
          </a:prstGeom>
          <a:noFill/>
          <a:ln w="12700">
            <a:solidFill>
              <a:schemeClr val="tx1"/>
            </a:solidFill>
            <a:round/>
            <a:headEnd/>
            <a:tailEnd/>
          </a:ln>
          <a:effectLst/>
        </p:spPr>
        <p:txBody>
          <a:bodyPr wrap="none" anchor="ctr"/>
          <a:lstStyle/>
          <a:p>
            <a:endParaRPr lang="en-US"/>
          </a:p>
        </p:txBody>
      </p:sp>
      <p:sp>
        <p:nvSpPr>
          <p:cNvPr id="1592331" name="Line 11"/>
          <p:cNvSpPr>
            <a:spLocks noChangeShapeType="1"/>
          </p:cNvSpPr>
          <p:nvPr/>
        </p:nvSpPr>
        <p:spPr bwMode="auto">
          <a:xfrm>
            <a:off x="4267200" y="1329257"/>
            <a:ext cx="990600" cy="0"/>
          </a:xfrm>
          <a:prstGeom prst="line">
            <a:avLst/>
          </a:prstGeom>
          <a:noFill/>
          <a:ln w="12700">
            <a:solidFill>
              <a:schemeClr val="tx1"/>
            </a:solidFill>
            <a:round/>
            <a:headEnd/>
            <a:tailEnd/>
          </a:ln>
          <a:effectLst/>
        </p:spPr>
        <p:txBody>
          <a:bodyPr wrap="none" anchor="ctr"/>
          <a:lstStyle/>
          <a:p>
            <a:endParaRPr lang="en-US"/>
          </a:p>
        </p:txBody>
      </p:sp>
      <p:sp>
        <p:nvSpPr>
          <p:cNvPr id="1592332" name="Line 12"/>
          <p:cNvSpPr>
            <a:spLocks noChangeShapeType="1"/>
          </p:cNvSpPr>
          <p:nvPr/>
        </p:nvSpPr>
        <p:spPr bwMode="auto">
          <a:xfrm>
            <a:off x="4267200" y="1329257"/>
            <a:ext cx="0" cy="3657600"/>
          </a:xfrm>
          <a:prstGeom prst="line">
            <a:avLst/>
          </a:prstGeom>
          <a:noFill/>
          <a:ln w="12700">
            <a:solidFill>
              <a:schemeClr val="tx1"/>
            </a:solidFill>
            <a:round/>
            <a:headEnd/>
            <a:tailEnd/>
          </a:ln>
          <a:effectLst/>
        </p:spPr>
        <p:txBody>
          <a:bodyPr wrap="none" anchor="ctr"/>
          <a:lstStyle/>
          <a:p>
            <a:endParaRPr lang="en-US"/>
          </a:p>
        </p:txBody>
      </p:sp>
      <p:sp>
        <p:nvSpPr>
          <p:cNvPr id="1592333" name="Line 13"/>
          <p:cNvSpPr>
            <a:spLocks noChangeShapeType="1"/>
          </p:cNvSpPr>
          <p:nvPr/>
        </p:nvSpPr>
        <p:spPr bwMode="auto">
          <a:xfrm>
            <a:off x="5257800" y="1329257"/>
            <a:ext cx="0" cy="3657600"/>
          </a:xfrm>
          <a:prstGeom prst="line">
            <a:avLst/>
          </a:prstGeom>
          <a:noFill/>
          <a:ln w="12700">
            <a:solidFill>
              <a:schemeClr val="tx1"/>
            </a:solidFill>
            <a:round/>
            <a:headEnd/>
            <a:tailEnd/>
          </a:ln>
          <a:effectLst/>
        </p:spPr>
        <p:txBody>
          <a:bodyPr wrap="none" anchor="ctr"/>
          <a:lstStyle/>
          <a:p>
            <a:endParaRPr lang="en-US"/>
          </a:p>
        </p:txBody>
      </p:sp>
      <p:sp>
        <p:nvSpPr>
          <p:cNvPr id="1592334" name="Line 14"/>
          <p:cNvSpPr>
            <a:spLocks noChangeShapeType="1"/>
          </p:cNvSpPr>
          <p:nvPr/>
        </p:nvSpPr>
        <p:spPr bwMode="auto">
          <a:xfrm flipH="1" flipV="1">
            <a:off x="4267200" y="5596457"/>
            <a:ext cx="990600" cy="0"/>
          </a:xfrm>
          <a:prstGeom prst="line">
            <a:avLst/>
          </a:prstGeom>
          <a:noFill/>
          <a:ln w="12700">
            <a:solidFill>
              <a:schemeClr val="tx1"/>
            </a:solidFill>
            <a:round/>
            <a:headEnd/>
            <a:tailEnd/>
          </a:ln>
          <a:effectLst/>
        </p:spPr>
        <p:txBody>
          <a:bodyPr wrap="none" anchor="ctr"/>
          <a:lstStyle/>
          <a:p>
            <a:endParaRPr lang="en-US"/>
          </a:p>
        </p:txBody>
      </p:sp>
      <p:sp>
        <p:nvSpPr>
          <p:cNvPr id="1592335" name="Line 15"/>
          <p:cNvSpPr>
            <a:spLocks noChangeShapeType="1"/>
          </p:cNvSpPr>
          <p:nvPr/>
        </p:nvSpPr>
        <p:spPr bwMode="auto">
          <a:xfrm flipH="1" flipV="1">
            <a:off x="4267200" y="5901257"/>
            <a:ext cx="990600" cy="0"/>
          </a:xfrm>
          <a:prstGeom prst="line">
            <a:avLst/>
          </a:prstGeom>
          <a:noFill/>
          <a:ln w="12700">
            <a:solidFill>
              <a:schemeClr val="tx1"/>
            </a:solidFill>
            <a:round/>
            <a:headEnd/>
            <a:tailEnd/>
          </a:ln>
          <a:effectLst/>
        </p:spPr>
        <p:txBody>
          <a:bodyPr wrap="none" anchor="ctr"/>
          <a:lstStyle/>
          <a:p>
            <a:endParaRPr lang="en-US"/>
          </a:p>
        </p:txBody>
      </p:sp>
      <p:sp>
        <p:nvSpPr>
          <p:cNvPr id="1592336" name="Line 16"/>
          <p:cNvSpPr>
            <a:spLocks noChangeShapeType="1"/>
          </p:cNvSpPr>
          <p:nvPr/>
        </p:nvSpPr>
        <p:spPr bwMode="auto">
          <a:xfrm flipH="1" flipV="1">
            <a:off x="4267200" y="5291657"/>
            <a:ext cx="990600" cy="0"/>
          </a:xfrm>
          <a:prstGeom prst="line">
            <a:avLst/>
          </a:prstGeom>
          <a:noFill/>
          <a:ln w="12700">
            <a:solidFill>
              <a:schemeClr val="tx1"/>
            </a:solidFill>
            <a:round/>
            <a:headEnd/>
            <a:tailEnd/>
          </a:ln>
          <a:effectLst/>
        </p:spPr>
        <p:txBody>
          <a:bodyPr wrap="none" anchor="ctr"/>
          <a:lstStyle/>
          <a:p>
            <a:endParaRPr lang="en-US"/>
          </a:p>
        </p:txBody>
      </p:sp>
      <p:sp>
        <p:nvSpPr>
          <p:cNvPr id="1592337" name="Line 17"/>
          <p:cNvSpPr>
            <a:spLocks noChangeShapeType="1"/>
          </p:cNvSpPr>
          <p:nvPr/>
        </p:nvSpPr>
        <p:spPr bwMode="auto">
          <a:xfrm flipH="1" flipV="1">
            <a:off x="4267200" y="6206057"/>
            <a:ext cx="990600" cy="0"/>
          </a:xfrm>
          <a:prstGeom prst="line">
            <a:avLst/>
          </a:prstGeom>
          <a:noFill/>
          <a:ln w="12700">
            <a:solidFill>
              <a:schemeClr val="tx1"/>
            </a:solidFill>
            <a:round/>
            <a:headEnd/>
            <a:tailEnd/>
          </a:ln>
          <a:effectLst/>
        </p:spPr>
        <p:txBody>
          <a:bodyPr wrap="none" anchor="ctr"/>
          <a:lstStyle/>
          <a:p>
            <a:endParaRPr lang="en-US"/>
          </a:p>
        </p:txBody>
      </p:sp>
      <p:sp>
        <p:nvSpPr>
          <p:cNvPr id="1592338" name="Line 18"/>
          <p:cNvSpPr>
            <a:spLocks noChangeShapeType="1"/>
          </p:cNvSpPr>
          <p:nvPr/>
        </p:nvSpPr>
        <p:spPr bwMode="auto">
          <a:xfrm flipH="1" flipV="1">
            <a:off x="5257800" y="4986857"/>
            <a:ext cx="0" cy="1219200"/>
          </a:xfrm>
          <a:prstGeom prst="line">
            <a:avLst/>
          </a:prstGeom>
          <a:noFill/>
          <a:ln w="12700">
            <a:solidFill>
              <a:schemeClr val="tx1"/>
            </a:solidFill>
            <a:round/>
            <a:headEnd/>
            <a:tailEnd/>
          </a:ln>
          <a:effectLst/>
        </p:spPr>
        <p:txBody>
          <a:bodyPr wrap="none" anchor="ctr"/>
          <a:lstStyle/>
          <a:p>
            <a:endParaRPr lang="en-US"/>
          </a:p>
        </p:txBody>
      </p:sp>
      <p:sp>
        <p:nvSpPr>
          <p:cNvPr id="1592340" name="Text Box 20"/>
          <p:cNvSpPr txBox="1">
            <a:spLocks noChangeArrowheads="1"/>
          </p:cNvSpPr>
          <p:nvPr/>
        </p:nvSpPr>
        <p:spPr bwMode="auto">
          <a:xfrm>
            <a:off x="815974" y="1933048"/>
            <a:ext cx="438150" cy="366712"/>
          </a:xfrm>
          <a:prstGeom prst="rect">
            <a:avLst/>
          </a:prstGeom>
          <a:noFill/>
          <a:ln w="12700">
            <a:noFill/>
            <a:miter lim="800000"/>
            <a:headEnd/>
            <a:tailEnd/>
          </a:ln>
          <a:effectLst/>
        </p:spPr>
        <p:txBody>
          <a:bodyPr wrap="none">
            <a:spAutoFit/>
          </a:bodyPr>
          <a:lstStyle/>
          <a:p>
            <a:r>
              <a:rPr lang="en-US"/>
              <a:t>00</a:t>
            </a:r>
          </a:p>
        </p:txBody>
      </p:sp>
      <p:sp>
        <p:nvSpPr>
          <p:cNvPr id="1592341" name="Text Box 21"/>
          <p:cNvSpPr txBox="1">
            <a:spLocks noChangeArrowheads="1"/>
          </p:cNvSpPr>
          <p:nvPr/>
        </p:nvSpPr>
        <p:spPr bwMode="auto">
          <a:xfrm>
            <a:off x="831849" y="2277535"/>
            <a:ext cx="438150" cy="366713"/>
          </a:xfrm>
          <a:prstGeom prst="rect">
            <a:avLst/>
          </a:prstGeom>
          <a:noFill/>
          <a:ln w="12700">
            <a:noFill/>
            <a:miter lim="800000"/>
            <a:headEnd/>
            <a:tailEnd/>
          </a:ln>
          <a:effectLst/>
        </p:spPr>
        <p:txBody>
          <a:bodyPr wrap="none">
            <a:spAutoFit/>
          </a:bodyPr>
          <a:lstStyle/>
          <a:p>
            <a:r>
              <a:rPr lang="en-US"/>
              <a:t>01</a:t>
            </a:r>
          </a:p>
        </p:txBody>
      </p:sp>
      <p:sp>
        <p:nvSpPr>
          <p:cNvPr id="1592342" name="Text Box 22"/>
          <p:cNvSpPr txBox="1">
            <a:spLocks noChangeArrowheads="1"/>
          </p:cNvSpPr>
          <p:nvPr/>
        </p:nvSpPr>
        <p:spPr bwMode="auto">
          <a:xfrm>
            <a:off x="831849" y="2582335"/>
            <a:ext cx="438150" cy="366713"/>
          </a:xfrm>
          <a:prstGeom prst="rect">
            <a:avLst/>
          </a:prstGeom>
          <a:noFill/>
          <a:ln w="12700">
            <a:noFill/>
            <a:miter lim="800000"/>
            <a:headEnd/>
            <a:tailEnd/>
          </a:ln>
          <a:effectLst/>
        </p:spPr>
        <p:txBody>
          <a:bodyPr wrap="none">
            <a:spAutoFit/>
          </a:bodyPr>
          <a:lstStyle/>
          <a:p>
            <a:r>
              <a:rPr lang="en-US"/>
              <a:t>10</a:t>
            </a:r>
          </a:p>
        </p:txBody>
      </p:sp>
      <p:sp>
        <p:nvSpPr>
          <p:cNvPr id="1592343" name="Text Box 23"/>
          <p:cNvSpPr txBox="1">
            <a:spLocks noChangeArrowheads="1"/>
          </p:cNvSpPr>
          <p:nvPr/>
        </p:nvSpPr>
        <p:spPr bwMode="auto">
          <a:xfrm>
            <a:off x="831849" y="2887135"/>
            <a:ext cx="438150" cy="366713"/>
          </a:xfrm>
          <a:prstGeom prst="rect">
            <a:avLst/>
          </a:prstGeom>
          <a:noFill/>
          <a:ln w="12700">
            <a:noFill/>
            <a:miter lim="800000"/>
            <a:headEnd/>
            <a:tailEnd/>
          </a:ln>
          <a:effectLst/>
        </p:spPr>
        <p:txBody>
          <a:bodyPr wrap="none">
            <a:spAutoFit/>
          </a:bodyPr>
          <a:lstStyle/>
          <a:p>
            <a:r>
              <a:rPr lang="en-US"/>
              <a:t>11</a:t>
            </a:r>
          </a:p>
        </p:txBody>
      </p:sp>
      <p:sp>
        <p:nvSpPr>
          <p:cNvPr id="1592344" name="Text Box 24"/>
          <p:cNvSpPr txBox="1">
            <a:spLocks noChangeArrowheads="1"/>
          </p:cNvSpPr>
          <p:nvPr/>
        </p:nvSpPr>
        <p:spPr bwMode="auto">
          <a:xfrm>
            <a:off x="389468" y="1109134"/>
            <a:ext cx="869950" cy="366713"/>
          </a:xfrm>
          <a:prstGeom prst="rect">
            <a:avLst/>
          </a:prstGeom>
          <a:noFill/>
          <a:ln w="12700">
            <a:noFill/>
            <a:miter lim="800000"/>
            <a:headEnd/>
            <a:tailEnd/>
          </a:ln>
          <a:effectLst/>
        </p:spPr>
        <p:txBody>
          <a:bodyPr wrap="none">
            <a:spAutoFit/>
          </a:bodyPr>
          <a:lstStyle/>
          <a:p>
            <a:r>
              <a:rPr lang="en-US" b="1" dirty="0">
                <a:solidFill>
                  <a:schemeClr val="tx1"/>
                </a:solidFill>
              </a:rPr>
              <a:t>Cache</a:t>
            </a:r>
          </a:p>
        </p:txBody>
      </p:sp>
      <p:sp>
        <p:nvSpPr>
          <p:cNvPr id="1592345" name="Text Box 25"/>
          <p:cNvSpPr txBox="1">
            <a:spLocks noChangeArrowheads="1"/>
          </p:cNvSpPr>
          <p:nvPr/>
        </p:nvSpPr>
        <p:spPr bwMode="auto">
          <a:xfrm>
            <a:off x="5181600" y="1329257"/>
            <a:ext cx="990600" cy="4918075"/>
          </a:xfrm>
          <a:prstGeom prst="rect">
            <a:avLst/>
          </a:prstGeom>
          <a:noFill/>
          <a:ln w="12700">
            <a:noFill/>
            <a:miter lim="800000"/>
            <a:headEnd/>
            <a:tailEnd/>
          </a:ln>
          <a:effectLst/>
        </p:spPr>
        <p:txBody>
          <a:bodyPr>
            <a:spAutoFit/>
          </a:bodyPr>
          <a:lstStyle/>
          <a:p>
            <a:pPr>
              <a:lnSpc>
                <a:spcPct val="110000"/>
              </a:lnSpc>
            </a:pPr>
            <a:r>
              <a:rPr lang="en-US" dirty="0">
                <a:solidFill>
                  <a:srgbClr val="FF0000"/>
                </a:solidFill>
              </a:rPr>
              <a:t>00</a:t>
            </a:r>
            <a:r>
              <a:rPr lang="en-US" dirty="0"/>
              <a:t>00</a:t>
            </a:r>
            <a:r>
              <a:rPr lang="en-US" dirty="0">
                <a:solidFill>
                  <a:schemeClr val="tx1"/>
                </a:solidFill>
              </a:rPr>
              <a:t>xx</a:t>
            </a:r>
          </a:p>
          <a:p>
            <a:pPr>
              <a:lnSpc>
                <a:spcPct val="110000"/>
              </a:lnSpc>
            </a:pPr>
            <a:r>
              <a:rPr lang="en-US" dirty="0">
                <a:solidFill>
                  <a:srgbClr val="FF0000"/>
                </a:solidFill>
              </a:rPr>
              <a:t>00</a:t>
            </a:r>
            <a:r>
              <a:rPr lang="en-US" dirty="0"/>
              <a:t>01</a:t>
            </a:r>
            <a:r>
              <a:rPr lang="en-US" dirty="0">
                <a:solidFill>
                  <a:schemeClr val="tx1"/>
                </a:solidFill>
              </a:rPr>
              <a:t>xx</a:t>
            </a:r>
          </a:p>
          <a:p>
            <a:pPr>
              <a:lnSpc>
                <a:spcPct val="110000"/>
              </a:lnSpc>
            </a:pPr>
            <a:r>
              <a:rPr lang="en-US" dirty="0">
                <a:solidFill>
                  <a:srgbClr val="FF0000"/>
                </a:solidFill>
              </a:rPr>
              <a:t>00</a:t>
            </a:r>
            <a:r>
              <a:rPr lang="en-US" dirty="0"/>
              <a:t>10</a:t>
            </a:r>
            <a:r>
              <a:rPr lang="en-US" dirty="0">
                <a:solidFill>
                  <a:schemeClr val="tx1"/>
                </a:solidFill>
              </a:rPr>
              <a:t>xx</a:t>
            </a:r>
          </a:p>
          <a:p>
            <a:pPr>
              <a:lnSpc>
                <a:spcPct val="110000"/>
              </a:lnSpc>
            </a:pPr>
            <a:r>
              <a:rPr lang="en-US" dirty="0">
                <a:solidFill>
                  <a:srgbClr val="FF0000"/>
                </a:solidFill>
              </a:rPr>
              <a:t>00</a:t>
            </a:r>
            <a:r>
              <a:rPr lang="en-US" dirty="0"/>
              <a:t>11</a:t>
            </a:r>
            <a:r>
              <a:rPr lang="en-US" dirty="0">
                <a:solidFill>
                  <a:schemeClr val="tx1"/>
                </a:solidFill>
              </a:rPr>
              <a:t>xx</a:t>
            </a:r>
          </a:p>
          <a:p>
            <a:pPr>
              <a:lnSpc>
                <a:spcPct val="110000"/>
              </a:lnSpc>
            </a:pPr>
            <a:r>
              <a:rPr lang="en-US" dirty="0">
                <a:solidFill>
                  <a:srgbClr val="FF0000"/>
                </a:solidFill>
              </a:rPr>
              <a:t>01</a:t>
            </a:r>
            <a:r>
              <a:rPr lang="en-US" dirty="0"/>
              <a:t>00</a:t>
            </a:r>
            <a:r>
              <a:rPr lang="en-US" dirty="0">
                <a:solidFill>
                  <a:schemeClr val="tx1"/>
                </a:solidFill>
              </a:rPr>
              <a:t>xx</a:t>
            </a:r>
          </a:p>
          <a:p>
            <a:pPr>
              <a:lnSpc>
                <a:spcPct val="110000"/>
              </a:lnSpc>
            </a:pPr>
            <a:r>
              <a:rPr lang="en-US" dirty="0">
                <a:solidFill>
                  <a:srgbClr val="FF0000"/>
                </a:solidFill>
              </a:rPr>
              <a:t>01</a:t>
            </a:r>
            <a:r>
              <a:rPr lang="en-US" dirty="0"/>
              <a:t>01</a:t>
            </a:r>
            <a:r>
              <a:rPr lang="en-US" dirty="0">
                <a:solidFill>
                  <a:schemeClr val="tx1"/>
                </a:solidFill>
              </a:rPr>
              <a:t>xx</a:t>
            </a:r>
          </a:p>
          <a:p>
            <a:pPr>
              <a:lnSpc>
                <a:spcPct val="110000"/>
              </a:lnSpc>
            </a:pPr>
            <a:r>
              <a:rPr lang="en-US" dirty="0">
                <a:solidFill>
                  <a:srgbClr val="FF0000"/>
                </a:solidFill>
              </a:rPr>
              <a:t>01</a:t>
            </a:r>
            <a:r>
              <a:rPr lang="en-US" dirty="0"/>
              <a:t>10</a:t>
            </a:r>
            <a:r>
              <a:rPr lang="en-US" dirty="0">
                <a:solidFill>
                  <a:schemeClr val="tx1"/>
                </a:solidFill>
              </a:rPr>
              <a:t>xx</a:t>
            </a:r>
          </a:p>
          <a:p>
            <a:pPr>
              <a:lnSpc>
                <a:spcPct val="110000"/>
              </a:lnSpc>
            </a:pPr>
            <a:r>
              <a:rPr lang="en-US" dirty="0">
                <a:solidFill>
                  <a:srgbClr val="FF0000"/>
                </a:solidFill>
              </a:rPr>
              <a:t>01</a:t>
            </a:r>
            <a:r>
              <a:rPr lang="en-US" dirty="0"/>
              <a:t>11</a:t>
            </a:r>
            <a:r>
              <a:rPr lang="en-US" dirty="0">
                <a:solidFill>
                  <a:schemeClr val="tx1"/>
                </a:solidFill>
              </a:rPr>
              <a:t>xx</a:t>
            </a:r>
          </a:p>
          <a:p>
            <a:pPr>
              <a:lnSpc>
                <a:spcPct val="110000"/>
              </a:lnSpc>
            </a:pPr>
            <a:r>
              <a:rPr lang="en-US" dirty="0">
                <a:solidFill>
                  <a:srgbClr val="FF0000"/>
                </a:solidFill>
              </a:rPr>
              <a:t>10</a:t>
            </a:r>
            <a:r>
              <a:rPr lang="en-US" dirty="0"/>
              <a:t>00</a:t>
            </a:r>
            <a:r>
              <a:rPr lang="en-US" dirty="0">
                <a:solidFill>
                  <a:schemeClr val="tx1"/>
                </a:solidFill>
              </a:rPr>
              <a:t>xx</a:t>
            </a:r>
          </a:p>
          <a:p>
            <a:pPr>
              <a:lnSpc>
                <a:spcPct val="110000"/>
              </a:lnSpc>
            </a:pPr>
            <a:r>
              <a:rPr lang="en-US" dirty="0">
                <a:solidFill>
                  <a:srgbClr val="FF0000"/>
                </a:solidFill>
              </a:rPr>
              <a:t>10</a:t>
            </a:r>
            <a:r>
              <a:rPr lang="en-US" dirty="0"/>
              <a:t>01</a:t>
            </a:r>
            <a:r>
              <a:rPr lang="en-US" dirty="0">
                <a:solidFill>
                  <a:schemeClr val="tx1"/>
                </a:solidFill>
              </a:rPr>
              <a:t>xx</a:t>
            </a:r>
          </a:p>
          <a:p>
            <a:pPr>
              <a:lnSpc>
                <a:spcPct val="110000"/>
              </a:lnSpc>
            </a:pPr>
            <a:r>
              <a:rPr lang="en-US" dirty="0">
                <a:solidFill>
                  <a:srgbClr val="FF0000"/>
                </a:solidFill>
              </a:rPr>
              <a:t>10</a:t>
            </a:r>
            <a:r>
              <a:rPr lang="en-US" dirty="0"/>
              <a:t>10</a:t>
            </a:r>
            <a:r>
              <a:rPr lang="en-US" dirty="0">
                <a:solidFill>
                  <a:schemeClr val="tx1"/>
                </a:solidFill>
              </a:rPr>
              <a:t>xx</a:t>
            </a:r>
          </a:p>
          <a:p>
            <a:pPr>
              <a:lnSpc>
                <a:spcPct val="110000"/>
              </a:lnSpc>
            </a:pPr>
            <a:r>
              <a:rPr lang="en-US" dirty="0">
                <a:solidFill>
                  <a:srgbClr val="FF0000"/>
                </a:solidFill>
              </a:rPr>
              <a:t>10</a:t>
            </a:r>
            <a:r>
              <a:rPr lang="en-US" dirty="0"/>
              <a:t>11</a:t>
            </a:r>
            <a:r>
              <a:rPr lang="en-US" dirty="0">
                <a:solidFill>
                  <a:schemeClr val="tx1"/>
                </a:solidFill>
              </a:rPr>
              <a:t>xx</a:t>
            </a:r>
          </a:p>
          <a:p>
            <a:pPr>
              <a:lnSpc>
                <a:spcPct val="110000"/>
              </a:lnSpc>
            </a:pPr>
            <a:r>
              <a:rPr lang="en-US" dirty="0">
                <a:solidFill>
                  <a:srgbClr val="FF0000"/>
                </a:solidFill>
              </a:rPr>
              <a:t>11</a:t>
            </a:r>
            <a:r>
              <a:rPr lang="en-US" dirty="0"/>
              <a:t>00</a:t>
            </a:r>
            <a:r>
              <a:rPr lang="en-US" dirty="0">
                <a:solidFill>
                  <a:schemeClr val="tx1"/>
                </a:solidFill>
              </a:rPr>
              <a:t>xx</a:t>
            </a:r>
          </a:p>
          <a:p>
            <a:pPr>
              <a:lnSpc>
                <a:spcPct val="110000"/>
              </a:lnSpc>
            </a:pPr>
            <a:r>
              <a:rPr lang="en-US" dirty="0">
                <a:solidFill>
                  <a:srgbClr val="FF0000"/>
                </a:solidFill>
              </a:rPr>
              <a:t>11</a:t>
            </a:r>
            <a:r>
              <a:rPr lang="en-US" dirty="0"/>
              <a:t>01</a:t>
            </a:r>
            <a:r>
              <a:rPr lang="en-US" dirty="0">
                <a:solidFill>
                  <a:schemeClr val="tx1"/>
                </a:solidFill>
              </a:rPr>
              <a:t>xx</a:t>
            </a:r>
          </a:p>
          <a:p>
            <a:pPr>
              <a:lnSpc>
                <a:spcPct val="110000"/>
              </a:lnSpc>
            </a:pPr>
            <a:r>
              <a:rPr lang="en-US" dirty="0">
                <a:solidFill>
                  <a:srgbClr val="FF0000"/>
                </a:solidFill>
              </a:rPr>
              <a:t>11</a:t>
            </a:r>
            <a:r>
              <a:rPr lang="en-US" dirty="0"/>
              <a:t>10</a:t>
            </a:r>
            <a:r>
              <a:rPr lang="en-US" dirty="0">
                <a:solidFill>
                  <a:schemeClr val="tx1"/>
                </a:solidFill>
              </a:rPr>
              <a:t>xx</a:t>
            </a:r>
          </a:p>
          <a:p>
            <a:pPr>
              <a:lnSpc>
                <a:spcPct val="110000"/>
              </a:lnSpc>
            </a:pPr>
            <a:r>
              <a:rPr lang="en-US" dirty="0">
                <a:solidFill>
                  <a:srgbClr val="FF0000"/>
                </a:solidFill>
              </a:rPr>
              <a:t>11</a:t>
            </a:r>
            <a:r>
              <a:rPr lang="en-US" dirty="0"/>
              <a:t>11</a:t>
            </a:r>
            <a:r>
              <a:rPr lang="en-US" dirty="0">
                <a:solidFill>
                  <a:schemeClr val="tx1"/>
                </a:solidFill>
              </a:rPr>
              <a:t>xx</a:t>
            </a:r>
          </a:p>
        </p:txBody>
      </p:sp>
      <p:sp>
        <p:nvSpPr>
          <p:cNvPr id="1592346" name="Text Box 26"/>
          <p:cNvSpPr txBox="1">
            <a:spLocks noChangeArrowheads="1"/>
          </p:cNvSpPr>
          <p:nvPr/>
        </p:nvSpPr>
        <p:spPr bwMode="auto">
          <a:xfrm>
            <a:off x="5791200" y="1100657"/>
            <a:ext cx="1644650" cy="366713"/>
          </a:xfrm>
          <a:prstGeom prst="rect">
            <a:avLst/>
          </a:prstGeom>
          <a:noFill/>
          <a:ln w="12700">
            <a:noFill/>
            <a:miter lim="800000"/>
            <a:headEnd/>
            <a:tailEnd/>
          </a:ln>
          <a:effectLst/>
        </p:spPr>
        <p:txBody>
          <a:bodyPr wrap="none">
            <a:spAutoFit/>
          </a:bodyPr>
          <a:lstStyle/>
          <a:p>
            <a:r>
              <a:rPr lang="en-US" b="1">
                <a:solidFill>
                  <a:schemeClr val="tx1"/>
                </a:solidFill>
              </a:rPr>
              <a:t>Main Memory</a:t>
            </a:r>
          </a:p>
        </p:txBody>
      </p:sp>
      <p:sp>
        <p:nvSpPr>
          <p:cNvPr id="1592348" name="Line 28"/>
          <p:cNvSpPr>
            <a:spLocks noChangeShapeType="1"/>
          </p:cNvSpPr>
          <p:nvPr/>
        </p:nvSpPr>
        <p:spPr bwMode="auto">
          <a:xfrm>
            <a:off x="4267200" y="2548457"/>
            <a:ext cx="990600" cy="0"/>
          </a:xfrm>
          <a:prstGeom prst="line">
            <a:avLst/>
          </a:prstGeom>
          <a:noFill/>
          <a:ln w="12700">
            <a:solidFill>
              <a:schemeClr val="tx1"/>
            </a:solidFill>
            <a:round/>
            <a:headEnd/>
            <a:tailEnd/>
          </a:ln>
          <a:effectLst/>
        </p:spPr>
        <p:txBody>
          <a:bodyPr wrap="none" anchor="ctr"/>
          <a:lstStyle/>
          <a:p>
            <a:endParaRPr lang="en-US"/>
          </a:p>
        </p:txBody>
      </p:sp>
      <p:sp>
        <p:nvSpPr>
          <p:cNvPr id="1592349" name="Line 29"/>
          <p:cNvSpPr>
            <a:spLocks noChangeShapeType="1"/>
          </p:cNvSpPr>
          <p:nvPr/>
        </p:nvSpPr>
        <p:spPr bwMode="auto">
          <a:xfrm>
            <a:off x="4267200" y="2853257"/>
            <a:ext cx="990600" cy="0"/>
          </a:xfrm>
          <a:prstGeom prst="line">
            <a:avLst/>
          </a:prstGeom>
          <a:noFill/>
          <a:ln w="12700">
            <a:solidFill>
              <a:schemeClr val="tx1"/>
            </a:solidFill>
            <a:round/>
            <a:headEnd/>
            <a:tailEnd/>
          </a:ln>
          <a:effectLst/>
        </p:spPr>
        <p:txBody>
          <a:bodyPr wrap="none" anchor="ctr"/>
          <a:lstStyle/>
          <a:p>
            <a:endParaRPr lang="en-US"/>
          </a:p>
        </p:txBody>
      </p:sp>
      <p:sp>
        <p:nvSpPr>
          <p:cNvPr id="1592350" name="Line 30"/>
          <p:cNvSpPr>
            <a:spLocks noChangeShapeType="1"/>
          </p:cNvSpPr>
          <p:nvPr/>
        </p:nvSpPr>
        <p:spPr bwMode="auto">
          <a:xfrm>
            <a:off x="4267200" y="3158057"/>
            <a:ext cx="990600" cy="0"/>
          </a:xfrm>
          <a:prstGeom prst="line">
            <a:avLst/>
          </a:prstGeom>
          <a:noFill/>
          <a:ln w="12700">
            <a:solidFill>
              <a:schemeClr val="tx1"/>
            </a:solidFill>
            <a:round/>
            <a:headEnd/>
            <a:tailEnd/>
          </a:ln>
          <a:effectLst/>
        </p:spPr>
        <p:txBody>
          <a:bodyPr wrap="none" anchor="ctr"/>
          <a:lstStyle/>
          <a:p>
            <a:endParaRPr lang="en-US"/>
          </a:p>
        </p:txBody>
      </p:sp>
      <p:sp>
        <p:nvSpPr>
          <p:cNvPr id="1592351" name="Line 31"/>
          <p:cNvSpPr>
            <a:spLocks noChangeShapeType="1"/>
          </p:cNvSpPr>
          <p:nvPr/>
        </p:nvSpPr>
        <p:spPr bwMode="auto">
          <a:xfrm>
            <a:off x="4267200" y="3462857"/>
            <a:ext cx="990600" cy="0"/>
          </a:xfrm>
          <a:prstGeom prst="line">
            <a:avLst/>
          </a:prstGeom>
          <a:noFill/>
          <a:ln w="12700">
            <a:solidFill>
              <a:schemeClr val="tx1"/>
            </a:solidFill>
            <a:round/>
            <a:headEnd/>
            <a:tailEnd/>
          </a:ln>
          <a:effectLst/>
        </p:spPr>
        <p:txBody>
          <a:bodyPr wrap="none" anchor="ctr"/>
          <a:lstStyle/>
          <a:p>
            <a:endParaRPr lang="en-US"/>
          </a:p>
        </p:txBody>
      </p:sp>
      <p:sp>
        <p:nvSpPr>
          <p:cNvPr id="1592352" name="Line 32"/>
          <p:cNvSpPr>
            <a:spLocks noChangeShapeType="1"/>
          </p:cNvSpPr>
          <p:nvPr/>
        </p:nvSpPr>
        <p:spPr bwMode="auto">
          <a:xfrm>
            <a:off x="4267200" y="3767657"/>
            <a:ext cx="990600" cy="0"/>
          </a:xfrm>
          <a:prstGeom prst="line">
            <a:avLst/>
          </a:prstGeom>
          <a:noFill/>
          <a:ln w="12700">
            <a:solidFill>
              <a:schemeClr val="tx1"/>
            </a:solidFill>
            <a:round/>
            <a:headEnd/>
            <a:tailEnd/>
          </a:ln>
          <a:effectLst/>
        </p:spPr>
        <p:txBody>
          <a:bodyPr wrap="none" anchor="ctr"/>
          <a:lstStyle/>
          <a:p>
            <a:endParaRPr lang="en-US"/>
          </a:p>
        </p:txBody>
      </p:sp>
      <p:sp>
        <p:nvSpPr>
          <p:cNvPr id="1592353" name="Line 33"/>
          <p:cNvSpPr>
            <a:spLocks noChangeShapeType="1"/>
          </p:cNvSpPr>
          <p:nvPr/>
        </p:nvSpPr>
        <p:spPr bwMode="auto">
          <a:xfrm>
            <a:off x="4267200" y="4072457"/>
            <a:ext cx="990600" cy="0"/>
          </a:xfrm>
          <a:prstGeom prst="line">
            <a:avLst/>
          </a:prstGeom>
          <a:noFill/>
          <a:ln w="12700">
            <a:solidFill>
              <a:schemeClr val="tx1"/>
            </a:solidFill>
            <a:round/>
            <a:headEnd/>
            <a:tailEnd/>
          </a:ln>
          <a:effectLst/>
        </p:spPr>
        <p:txBody>
          <a:bodyPr wrap="none" anchor="ctr"/>
          <a:lstStyle/>
          <a:p>
            <a:endParaRPr lang="en-US"/>
          </a:p>
        </p:txBody>
      </p:sp>
      <p:sp>
        <p:nvSpPr>
          <p:cNvPr id="1592354" name="Line 34"/>
          <p:cNvSpPr>
            <a:spLocks noChangeShapeType="1"/>
          </p:cNvSpPr>
          <p:nvPr/>
        </p:nvSpPr>
        <p:spPr bwMode="auto">
          <a:xfrm>
            <a:off x="4267200" y="4986857"/>
            <a:ext cx="990600" cy="0"/>
          </a:xfrm>
          <a:prstGeom prst="line">
            <a:avLst/>
          </a:prstGeom>
          <a:noFill/>
          <a:ln w="12700">
            <a:solidFill>
              <a:schemeClr val="tx1"/>
            </a:solidFill>
            <a:round/>
            <a:headEnd/>
            <a:tailEnd/>
          </a:ln>
          <a:effectLst/>
        </p:spPr>
        <p:txBody>
          <a:bodyPr wrap="none" anchor="ctr"/>
          <a:lstStyle/>
          <a:p>
            <a:endParaRPr lang="en-US"/>
          </a:p>
        </p:txBody>
      </p:sp>
      <p:sp>
        <p:nvSpPr>
          <p:cNvPr id="1592355" name="Line 35"/>
          <p:cNvSpPr>
            <a:spLocks noChangeShapeType="1"/>
          </p:cNvSpPr>
          <p:nvPr/>
        </p:nvSpPr>
        <p:spPr bwMode="auto">
          <a:xfrm>
            <a:off x="4267200" y="4377257"/>
            <a:ext cx="990600" cy="0"/>
          </a:xfrm>
          <a:prstGeom prst="line">
            <a:avLst/>
          </a:prstGeom>
          <a:noFill/>
          <a:ln w="12700">
            <a:solidFill>
              <a:schemeClr val="tx1"/>
            </a:solidFill>
            <a:round/>
            <a:headEnd/>
            <a:tailEnd/>
          </a:ln>
          <a:effectLst/>
        </p:spPr>
        <p:txBody>
          <a:bodyPr wrap="none" anchor="ctr"/>
          <a:lstStyle/>
          <a:p>
            <a:endParaRPr lang="en-US"/>
          </a:p>
        </p:txBody>
      </p:sp>
      <p:sp>
        <p:nvSpPr>
          <p:cNvPr id="1592356" name="Line 36"/>
          <p:cNvSpPr>
            <a:spLocks noChangeShapeType="1"/>
          </p:cNvSpPr>
          <p:nvPr/>
        </p:nvSpPr>
        <p:spPr bwMode="auto">
          <a:xfrm>
            <a:off x="4267200" y="4682057"/>
            <a:ext cx="990600" cy="0"/>
          </a:xfrm>
          <a:prstGeom prst="line">
            <a:avLst/>
          </a:prstGeom>
          <a:noFill/>
          <a:ln w="12700">
            <a:solidFill>
              <a:schemeClr val="tx1"/>
            </a:solidFill>
            <a:round/>
            <a:headEnd/>
            <a:tailEnd/>
          </a:ln>
          <a:effectLst/>
        </p:spPr>
        <p:txBody>
          <a:bodyPr wrap="none" anchor="ctr"/>
          <a:lstStyle/>
          <a:p>
            <a:endParaRPr lang="en-US"/>
          </a:p>
        </p:txBody>
      </p:sp>
      <p:grpSp>
        <p:nvGrpSpPr>
          <p:cNvPr id="3" name="Group 37"/>
          <p:cNvGrpSpPr>
            <a:grpSpLocks/>
          </p:cNvGrpSpPr>
          <p:nvPr/>
        </p:nvGrpSpPr>
        <p:grpSpPr bwMode="auto">
          <a:xfrm>
            <a:off x="1650999" y="1972735"/>
            <a:ext cx="609600" cy="1219200"/>
            <a:chOff x="1344" y="1056"/>
            <a:chExt cx="624" cy="768"/>
          </a:xfrm>
        </p:grpSpPr>
        <p:sp>
          <p:nvSpPr>
            <p:cNvPr id="1592358" name="Rectangle 38"/>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2359" name="Line 39"/>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2360" name="Line 40"/>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2361" name="Line 41"/>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2362" name="Text Box 42"/>
          <p:cNvSpPr txBox="1">
            <a:spLocks noChangeArrowheads="1"/>
          </p:cNvSpPr>
          <p:nvPr/>
        </p:nvSpPr>
        <p:spPr bwMode="auto">
          <a:xfrm>
            <a:off x="1650999" y="1515535"/>
            <a:ext cx="498341" cy="369332"/>
          </a:xfrm>
          <a:prstGeom prst="rect">
            <a:avLst/>
          </a:prstGeom>
          <a:noFill/>
          <a:ln w="12700">
            <a:noFill/>
            <a:miter lim="800000"/>
            <a:headEnd/>
            <a:tailEnd/>
          </a:ln>
          <a:effectLst/>
        </p:spPr>
        <p:txBody>
          <a:bodyPr wrap="none">
            <a:spAutoFit/>
          </a:bodyPr>
          <a:lstStyle/>
          <a:p>
            <a:r>
              <a:rPr lang="en-US" dirty="0">
                <a:solidFill>
                  <a:srgbClr val="FF0000"/>
                </a:solidFill>
              </a:rPr>
              <a:t>Tag</a:t>
            </a:r>
          </a:p>
        </p:txBody>
      </p:sp>
      <p:sp>
        <p:nvSpPr>
          <p:cNvPr id="1592363" name="Text Box 43"/>
          <p:cNvSpPr txBox="1">
            <a:spLocks noChangeArrowheads="1"/>
          </p:cNvSpPr>
          <p:nvPr/>
        </p:nvSpPr>
        <p:spPr bwMode="auto">
          <a:xfrm>
            <a:off x="2412999" y="1515535"/>
            <a:ext cx="666750" cy="366713"/>
          </a:xfrm>
          <a:prstGeom prst="rect">
            <a:avLst/>
          </a:prstGeom>
          <a:noFill/>
          <a:ln w="12700">
            <a:noFill/>
            <a:miter lim="800000"/>
            <a:headEnd/>
            <a:tailEnd/>
          </a:ln>
          <a:effectLst/>
        </p:spPr>
        <p:txBody>
          <a:bodyPr wrap="none">
            <a:spAutoFit/>
          </a:bodyPr>
          <a:lstStyle/>
          <a:p>
            <a:r>
              <a:rPr lang="en-US">
                <a:solidFill>
                  <a:schemeClr val="tx1"/>
                </a:solidFill>
              </a:rPr>
              <a:t>Data</a:t>
            </a:r>
          </a:p>
        </p:txBody>
      </p:sp>
      <p:sp>
        <p:nvSpPr>
          <p:cNvPr id="1592364" name="Rectangle 44" descr="5%"/>
          <p:cNvSpPr>
            <a:spLocks noChangeArrowheads="1"/>
          </p:cNvSpPr>
          <p:nvPr/>
        </p:nvSpPr>
        <p:spPr bwMode="auto">
          <a:xfrm>
            <a:off x="4267200" y="1329257"/>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592365" name="Rectangle 45" descr="5%"/>
          <p:cNvSpPr>
            <a:spLocks noChangeArrowheads="1"/>
          </p:cNvSpPr>
          <p:nvPr/>
        </p:nvSpPr>
        <p:spPr bwMode="auto">
          <a:xfrm>
            <a:off x="2260599" y="1972735"/>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592366" name="Rectangle 46" descr="5%"/>
          <p:cNvSpPr>
            <a:spLocks noChangeArrowheads="1"/>
          </p:cNvSpPr>
          <p:nvPr/>
        </p:nvSpPr>
        <p:spPr bwMode="auto">
          <a:xfrm>
            <a:off x="4267200" y="2548457"/>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592367" name="Rectangle 47" descr="5%"/>
          <p:cNvSpPr>
            <a:spLocks noChangeArrowheads="1"/>
          </p:cNvSpPr>
          <p:nvPr/>
        </p:nvSpPr>
        <p:spPr bwMode="auto">
          <a:xfrm>
            <a:off x="4267200" y="3767657"/>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592368" name="Rectangle 48" descr="5%"/>
          <p:cNvSpPr>
            <a:spLocks noChangeArrowheads="1"/>
          </p:cNvSpPr>
          <p:nvPr/>
        </p:nvSpPr>
        <p:spPr bwMode="auto">
          <a:xfrm>
            <a:off x="4267200" y="4986857"/>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592369" name="Rectangle 49" descr="5%"/>
          <p:cNvSpPr>
            <a:spLocks noChangeArrowheads="1"/>
          </p:cNvSpPr>
          <p:nvPr/>
        </p:nvSpPr>
        <p:spPr bwMode="auto">
          <a:xfrm>
            <a:off x="4267200" y="5901257"/>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592370" name="Rectangle 50" descr="5%"/>
          <p:cNvSpPr>
            <a:spLocks noChangeArrowheads="1"/>
          </p:cNvSpPr>
          <p:nvPr/>
        </p:nvSpPr>
        <p:spPr bwMode="auto">
          <a:xfrm>
            <a:off x="4267200" y="4682057"/>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592371" name="Rectangle 51" descr="5%"/>
          <p:cNvSpPr>
            <a:spLocks noChangeArrowheads="1"/>
          </p:cNvSpPr>
          <p:nvPr/>
        </p:nvSpPr>
        <p:spPr bwMode="auto">
          <a:xfrm>
            <a:off x="4267200" y="3462857"/>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592372" name="Rectangle 52" descr="5%"/>
          <p:cNvSpPr>
            <a:spLocks noChangeArrowheads="1"/>
          </p:cNvSpPr>
          <p:nvPr/>
        </p:nvSpPr>
        <p:spPr bwMode="auto">
          <a:xfrm>
            <a:off x="4267200" y="2243657"/>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592373" name="Rectangle 53" descr="5%"/>
          <p:cNvSpPr>
            <a:spLocks noChangeArrowheads="1"/>
          </p:cNvSpPr>
          <p:nvPr/>
        </p:nvSpPr>
        <p:spPr bwMode="auto">
          <a:xfrm>
            <a:off x="2260599" y="2887135"/>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592374" name="Rectangle 54" descr="5%"/>
          <p:cNvSpPr>
            <a:spLocks noChangeArrowheads="1"/>
          </p:cNvSpPr>
          <p:nvPr/>
        </p:nvSpPr>
        <p:spPr bwMode="auto">
          <a:xfrm>
            <a:off x="4267200" y="1634057"/>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592375" name="Rectangle 55" descr="5%"/>
          <p:cNvSpPr>
            <a:spLocks noChangeArrowheads="1"/>
          </p:cNvSpPr>
          <p:nvPr/>
        </p:nvSpPr>
        <p:spPr bwMode="auto">
          <a:xfrm>
            <a:off x="2260599" y="2277535"/>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592376" name="Rectangle 56" descr="5%"/>
          <p:cNvSpPr>
            <a:spLocks noChangeArrowheads="1"/>
          </p:cNvSpPr>
          <p:nvPr/>
        </p:nvSpPr>
        <p:spPr bwMode="auto">
          <a:xfrm>
            <a:off x="4267200" y="2853257"/>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592377" name="Rectangle 57" descr="5%"/>
          <p:cNvSpPr>
            <a:spLocks noChangeArrowheads="1"/>
          </p:cNvSpPr>
          <p:nvPr/>
        </p:nvSpPr>
        <p:spPr bwMode="auto">
          <a:xfrm>
            <a:off x="4267200" y="4072457"/>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592378" name="Rectangle 58" descr="5%"/>
          <p:cNvSpPr>
            <a:spLocks noChangeArrowheads="1"/>
          </p:cNvSpPr>
          <p:nvPr/>
        </p:nvSpPr>
        <p:spPr bwMode="auto">
          <a:xfrm>
            <a:off x="4267200" y="5291657"/>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592379" name="Rectangle 59" descr="5%"/>
          <p:cNvSpPr>
            <a:spLocks noChangeArrowheads="1"/>
          </p:cNvSpPr>
          <p:nvPr/>
        </p:nvSpPr>
        <p:spPr bwMode="auto">
          <a:xfrm>
            <a:off x="4267200" y="5596457"/>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592380" name="Rectangle 60" descr="5%"/>
          <p:cNvSpPr>
            <a:spLocks noChangeArrowheads="1"/>
          </p:cNvSpPr>
          <p:nvPr/>
        </p:nvSpPr>
        <p:spPr bwMode="auto">
          <a:xfrm>
            <a:off x="4267200" y="4377257"/>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592381" name="Rectangle 61" descr="5%"/>
          <p:cNvSpPr>
            <a:spLocks noChangeArrowheads="1"/>
          </p:cNvSpPr>
          <p:nvPr/>
        </p:nvSpPr>
        <p:spPr bwMode="auto">
          <a:xfrm>
            <a:off x="4267200" y="3158057"/>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592382" name="Rectangle 62" descr="5%"/>
          <p:cNvSpPr>
            <a:spLocks noChangeArrowheads="1"/>
          </p:cNvSpPr>
          <p:nvPr/>
        </p:nvSpPr>
        <p:spPr bwMode="auto">
          <a:xfrm>
            <a:off x="4267200" y="1938857"/>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592383" name="Rectangle 63" descr="5%"/>
          <p:cNvSpPr>
            <a:spLocks noChangeArrowheads="1"/>
          </p:cNvSpPr>
          <p:nvPr/>
        </p:nvSpPr>
        <p:spPr bwMode="auto">
          <a:xfrm>
            <a:off x="2260599" y="2582335"/>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592384" name="Text Box 64"/>
          <p:cNvSpPr txBox="1">
            <a:spLocks noChangeArrowheads="1"/>
          </p:cNvSpPr>
          <p:nvPr/>
        </p:nvSpPr>
        <p:spPr bwMode="auto">
          <a:xfrm>
            <a:off x="609599" y="4038600"/>
            <a:ext cx="3437468" cy="1938992"/>
          </a:xfrm>
          <a:prstGeom prst="rect">
            <a:avLst/>
          </a:prstGeom>
          <a:noFill/>
          <a:ln w="12700">
            <a:noFill/>
            <a:miter lim="800000"/>
            <a:headEnd/>
            <a:tailEnd/>
          </a:ln>
          <a:effectLst/>
        </p:spPr>
        <p:txBody>
          <a:bodyPr wrap="square">
            <a:spAutoFit/>
          </a:bodyPr>
          <a:lstStyle/>
          <a:p>
            <a:r>
              <a:rPr lang="en-US" sz="2000" dirty="0" smtClean="0">
                <a:solidFill>
                  <a:schemeClr val="tx1"/>
                </a:solidFill>
              </a:rPr>
              <a:t>Q: </a:t>
            </a:r>
            <a:r>
              <a:rPr lang="en-US" sz="2000" dirty="0">
                <a:solidFill>
                  <a:schemeClr val="tx1"/>
                </a:solidFill>
              </a:rPr>
              <a:t>Is</a:t>
            </a:r>
            <a:r>
              <a:rPr lang="en-US" sz="2000" dirty="0" smtClean="0">
                <a:solidFill>
                  <a:schemeClr val="tx1"/>
                </a:solidFill>
              </a:rPr>
              <a:t> the </a:t>
            </a:r>
            <a:r>
              <a:rPr lang="en-US" sz="2000" dirty="0" err="1" smtClean="0">
                <a:solidFill>
                  <a:schemeClr val="tx1"/>
                </a:solidFill>
              </a:rPr>
              <a:t>mem</a:t>
            </a:r>
            <a:r>
              <a:rPr lang="en-US" sz="2000" dirty="0" smtClean="0">
                <a:solidFill>
                  <a:schemeClr val="tx1"/>
                </a:solidFill>
              </a:rPr>
              <a:t> block in cache?</a:t>
            </a:r>
            <a:endParaRPr lang="en-US" sz="2000" dirty="0">
              <a:solidFill>
                <a:schemeClr val="tx1"/>
              </a:solidFill>
            </a:endParaRPr>
          </a:p>
          <a:p>
            <a:endParaRPr lang="en-US" sz="2000" dirty="0"/>
          </a:p>
          <a:p>
            <a:r>
              <a:rPr lang="en-US" sz="2000" dirty="0">
                <a:solidFill>
                  <a:schemeClr val="tx1"/>
                </a:solidFill>
              </a:rPr>
              <a:t>Compare the cache </a:t>
            </a:r>
            <a:r>
              <a:rPr lang="en-US" sz="2000" dirty="0">
                <a:solidFill>
                  <a:srgbClr val="FF0000"/>
                </a:solidFill>
              </a:rPr>
              <a:t>tag </a:t>
            </a:r>
            <a:r>
              <a:rPr lang="en-US" sz="2000" dirty="0">
                <a:solidFill>
                  <a:schemeClr val="tx1"/>
                </a:solidFill>
              </a:rPr>
              <a:t>to the </a:t>
            </a:r>
            <a:r>
              <a:rPr lang="en-US" sz="2000" dirty="0">
                <a:solidFill>
                  <a:srgbClr val="FF0000"/>
                </a:solidFill>
              </a:rPr>
              <a:t>high order 2 memory address bits</a:t>
            </a:r>
            <a:r>
              <a:rPr lang="en-US" sz="2000" dirty="0">
                <a:solidFill>
                  <a:schemeClr val="tx1"/>
                </a:solidFill>
              </a:rPr>
              <a:t> to tell if the memory block is in the cache</a:t>
            </a:r>
          </a:p>
        </p:txBody>
      </p:sp>
      <p:grpSp>
        <p:nvGrpSpPr>
          <p:cNvPr id="4" name="Group 65"/>
          <p:cNvGrpSpPr>
            <a:grpSpLocks/>
          </p:cNvGrpSpPr>
          <p:nvPr/>
        </p:nvGrpSpPr>
        <p:grpSpPr bwMode="auto">
          <a:xfrm>
            <a:off x="1269999" y="1972735"/>
            <a:ext cx="381000" cy="1219200"/>
            <a:chOff x="1344" y="1056"/>
            <a:chExt cx="624" cy="768"/>
          </a:xfrm>
        </p:grpSpPr>
        <p:sp>
          <p:nvSpPr>
            <p:cNvPr id="1592386" name="Rectangle 66"/>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2387" name="Line 67"/>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2388" name="Line 68"/>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2389" name="Line 69"/>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2390" name="Text Box 70"/>
          <p:cNvSpPr txBox="1">
            <a:spLocks noChangeArrowheads="1"/>
          </p:cNvSpPr>
          <p:nvPr/>
        </p:nvSpPr>
        <p:spPr bwMode="auto">
          <a:xfrm>
            <a:off x="1041399" y="1515535"/>
            <a:ext cx="692150" cy="366713"/>
          </a:xfrm>
          <a:prstGeom prst="rect">
            <a:avLst/>
          </a:prstGeom>
          <a:noFill/>
          <a:ln w="12700">
            <a:noFill/>
            <a:miter lim="800000"/>
            <a:headEnd/>
            <a:tailEnd/>
          </a:ln>
          <a:effectLst/>
        </p:spPr>
        <p:txBody>
          <a:bodyPr wrap="none">
            <a:spAutoFit/>
          </a:bodyPr>
          <a:lstStyle/>
          <a:p>
            <a:r>
              <a:rPr lang="en-US">
                <a:solidFill>
                  <a:schemeClr val="tx1"/>
                </a:solidFill>
              </a:rPr>
              <a:t>Valid</a:t>
            </a:r>
          </a:p>
        </p:txBody>
      </p:sp>
      <p:sp>
        <p:nvSpPr>
          <p:cNvPr id="1592411" name="Text Box 91"/>
          <p:cNvSpPr txBox="1">
            <a:spLocks noChangeArrowheads="1"/>
          </p:cNvSpPr>
          <p:nvPr/>
        </p:nvSpPr>
        <p:spPr bwMode="auto">
          <a:xfrm>
            <a:off x="6248400" y="1557857"/>
            <a:ext cx="2514600" cy="1200329"/>
          </a:xfrm>
          <a:prstGeom prst="rect">
            <a:avLst/>
          </a:prstGeom>
          <a:noFill/>
          <a:ln w="12700">
            <a:noFill/>
            <a:miter lim="800000"/>
            <a:headEnd/>
            <a:tailEnd/>
          </a:ln>
          <a:effectLst/>
        </p:spPr>
        <p:txBody>
          <a:bodyPr>
            <a:spAutoFit/>
          </a:bodyPr>
          <a:lstStyle/>
          <a:p>
            <a:r>
              <a:rPr lang="en-US" dirty="0" smtClean="0">
                <a:solidFill>
                  <a:schemeClr val="tx1"/>
                </a:solidFill>
              </a:rPr>
              <a:t>One word blocks</a:t>
            </a:r>
          </a:p>
          <a:p>
            <a:r>
              <a:rPr lang="en-US" dirty="0" smtClean="0">
                <a:solidFill>
                  <a:schemeClr val="tx1"/>
                </a:solidFill>
              </a:rPr>
              <a:t>Two </a:t>
            </a:r>
            <a:r>
              <a:rPr lang="en-US" dirty="0">
                <a:solidFill>
                  <a:schemeClr val="tx1"/>
                </a:solidFill>
              </a:rPr>
              <a:t>low order bits define the byte in the word (</a:t>
            </a:r>
            <a:r>
              <a:rPr lang="en-US" dirty="0" smtClean="0">
                <a:solidFill>
                  <a:schemeClr val="tx1"/>
                </a:solidFill>
              </a:rPr>
              <a:t>32b </a:t>
            </a:r>
            <a:r>
              <a:rPr lang="en-US" dirty="0">
                <a:solidFill>
                  <a:schemeClr val="tx1"/>
                </a:solidFill>
              </a:rPr>
              <a:t>words)</a:t>
            </a:r>
          </a:p>
        </p:txBody>
      </p:sp>
      <p:sp>
        <p:nvSpPr>
          <p:cNvPr id="1592412" name="Text Box 92"/>
          <p:cNvSpPr txBox="1">
            <a:spLocks noChangeArrowheads="1"/>
          </p:cNvSpPr>
          <p:nvPr/>
        </p:nvSpPr>
        <p:spPr bwMode="auto">
          <a:xfrm>
            <a:off x="6172200" y="2893684"/>
            <a:ext cx="2743200" cy="2862322"/>
          </a:xfrm>
          <a:prstGeom prst="rect">
            <a:avLst/>
          </a:prstGeom>
          <a:noFill/>
          <a:ln w="12700">
            <a:noFill/>
            <a:miter lim="800000"/>
            <a:headEnd/>
            <a:tailEnd/>
          </a:ln>
          <a:effectLst/>
        </p:spPr>
        <p:txBody>
          <a:bodyPr>
            <a:spAutoFit/>
          </a:bodyPr>
          <a:lstStyle/>
          <a:p>
            <a:r>
              <a:rPr lang="en-US" sz="2000" dirty="0" smtClean="0"/>
              <a:t>Q: Where in the cache is the </a:t>
            </a:r>
            <a:r>
              <a:rPr lang="en-US" sz="2000" dirty="0" err="1" smtClean="0"/>
              <a:t>mem</a:t>
            </a:r>
            <a:r>
              <a:rPr lang="en-US" sz="2000" dirty="0" smtClean="0"/>
              <a:t> block?</a:t>
            </a:r>
            <a:endParaRPr lang="en-US" sz="2000" dirty="0" smtClean="0">
              <a:solidFill>
                <a:schemeClr val="tx1"/>
              </a:solidFill>
            </a:endParaRPr>
          </a:p>
          <a:p>
            <a:endParaRPr lang="en-US" sz="2000" dirty="0"/>
          </a:p>
          <a:p>
            <a:r>
              <a:rPr lang="en-US" sz="2000" dirty="0">
                <a:solidFill>
                  <a:schemeClr val="tx1"/>
                </a:solidFill>
              </a:rPr>
              <a:t>Use</a:t>
            </a:r>
            <a:r>
              <a:rPr lang="en-US" sz="2000" dirty="0"/>
              <a:t> next 2 low order memory address bits</a:t>
            </a:r>
            <a:r>
              <a:rPr lang="en-US" sz="2000" dirty="0">
                <a:solidFill>
                  <a:schemeClr val="tx1"/>
                </a:solidFill>
              </a:rPr>
              <a:t> – the </a:t>
            </a:r>
            <a:r>
              <a:rPr lang="en-US" sz="2000" dirty="0"/>
              <a:t>index</a:t>
            </a:r>
            <a:r>
              <a:rPr lang="en-US" sz="2000" dirty="0">
                <a:solidFill>
                  <a:schemeClr val="tx1"/>
                </a:solidFill>
              </a:rPr>
              <a:t> </a:t>
            </a:r>
            <a:r>
              <a:rPr lang="en-US" dirty="0">
                <a:solidFill>
                  <a:schemeClr val="tx1"/>
                </a:solidFill>
              </a:rPr>
              <a:t>–</a:t>
            </a:r>
            <a:r>
              <a:rPr lang="en-US" sz="2000" dirty="0">
                <a:solidFill>
                  <a:schemeClr val="tx1"/>
                </a:solidFill>
              </a:rPr>
              <a:t> to determine which cache block (i.e., modulo the number of blocks in the cache)</a:t>
            </a:r>
          </a:p>
        </p:txBody>
      </p:sp>
      <p:sp>
        <p:nvSpPr>
          <p:cNvPr id="1592413" name="Text Box 93"/>
          <p:cNvSpPr txBox="1">
            <a:spLocks noChangeArrowheads="1"/>
          </p:cNvSpPr>
          <p:nvPr/>
        </p:nvSpPr>
        <p:spPr bwMode="auto">
          <a:xfrm>
            <a:off x="3276600" y="6172200"/>
            <a:ext cx="5486400" cy="366713"/>
          </a:xfrm>
          <a:prstGeom prst="rect">
            <a:avLst/>
          </a:prstGeom>
          <a:noFill/>
          <a:ln w="12700">
            <a:noFill/>
            <a:miter lim="800000"/>
            <a:headEnd/>
            <a:tailEnd/>
          </a:ln>
          <a:effectLst/>
        </p:spPr>
        <p:txBody>
          <a:bodyPr>
            <a:spAutoFit/>
          </a:bodyPr>
          <a:lstStyle/>
          <a:p>
            <a:r>
              <a:rPr lang="en-US" dirty="0">
                <a:solidFill>
                  <a:srgbClr val="FF0000"/>
                </a:solidFill>
              </a:rPr>
              <a:t>(block address) modulo (# of blocks in the cache)</a:t>
            </a:r>
          </a:p>
        </p:txBody>
      </p:sp>
      <p:sp>
        <p:nvSpPr>
          <p:cNvPr id="1592414" name="Text Box 94"/>
          <p:cNvSpPr txBox="1">
            <a:spLocks noChangeArrowheads="1"/>
          </p:cNvSpPr>
          <p:nvPr/>
        </p:nvSpPr>
        <p:spPr bwMode="auto">
          <a:xfrm>
            <a:off x="431799" y="1515535"/>
            <a:ext cx="742950" cy="366713"/>
          </a:xfrm>
          <a:prstGeom prst="rect">
            <a:avLst/>
          </a:prstGeom>
          <a:noFill/>
          <a:ln w="12700">
            <a:noFill/>
            <a:miter lim="800000"/>
            <a:headEnd/>
            <a:tailEnd/>
          </a:ln>
          <a:effectLst/>
        </p:spPr>
        <p:txBody>
          <a:bodyPr wrap="none">
            <a:spAutoFit/>
          </a:bodyPr>
          <a:lstStyle/>
          <a:p>
            <a:r>
              <a:rPr lang="en-US">
                <a:solidFill>
                  <a:schemeClr val="tx1"/>
                </a:solidFill>
              </a:rPr>
              <a:t>Index</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24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23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2384" grpId="0" autoUpdateAnimBg="0"/>
      <p:bldP spid="159241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0930" name="Rectangle 2"/>
          <p:cNvSpPr>
            <a:spLocks noGrp="1" noChangeArrowheads="1"/>
          </p:cNvSpPr>
          <p:nvPr>
            <p:ph type="title"/>
          </p:nvPr>
        </p:nvSpPr>
        <p:spPr>
          <a:xfrm>
            <a:off x="467544" y="0"/>
            <a:ext cx="8229600" cy="1143000"/>
          </a:xfrm>
        </p:spPr>
        <p:txBody>
          <a:bodyPr>
            <a:normAutofit/>
          </a:bodyPr>
          <a:lstStyle/>
          <a:p>
            <a:pPr algn="l"/>
            <a:r>
              <a:rPr lang="en-US" sz="3200" dirty="0"/>
              <a:t>Caching:  A Simple First Example</a:t>
            </a:r>
          </a:p>
        </p:txBody>
      </p:sp>
      <p:grpSp>
        <p:nvGrpSpPr>
          <p:cNvPr id="2" name="Group 3"/>
          <p:cNvGrpSpPr>
            <a:grpSpLocks/>
          </p:cNvGrpSpPr>
          <p:nvPr/>
        </p:nvGrpSpPr>
        <p:grpSpPr bwMode="auto">
          <a:xfrm>
            <a:off x="2209800" y="2565390"/>
            <a:ext cx="990600" cy="1219200"/>
            <a:chOff x="1344" y="1056"/>
            <a:chExt cx="624" cy="768"/>
          </a:xfrm>
        </p:grpSpPr>
        <p:sp>
          <p:nvSpPr>
            <p:cNvPr id="1660932"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60933"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60934"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60935"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660936" name="Line 8"/>
          <p:cNvSpPr>
            <a:spLocks noChangeShapeType="1"/>
          </p:cNvSpPr>
          <p:nvPr/>
        </p:nvSpPr>
        <p:spPr bwMode="auto">
          <a:xfrm>
            <a:off x="4267200" y="1955790"/>
            <a:ext cx="990600" cy="0"/>
          </a:xfrm>
          <a:prstGeom prst="line">
            <a:avLst/>
          </a:prstGeom>
          <a:noFill/>
          <a:ln w="12700">
            <a:solidFill>
              <a:schemeClr val="tx1"/>
            </a:solidFill>
            <a:round/>
            <a:headEnd/>
            <a:tailEnd/>
          </a:ln>
          <a:effectLst/>
        </p:spPr>
        <p:txBody>
          <a:bodyPr wrap="none" anchor="ctr"/>
          <a:lstStyle/>
          <a:p>
            <a:endParaRPr lang="en-US"/>
          </a:p>
        </p:txBody>
      </p:sp>
      <p:sp>
        <p:nvSpPr>
          <p:cNvPr id="1660937" name="Line 9"/>
          <p:cNvSpPr>
            <a:spLocks noChangeShapeType="1"/>
          </p:cNvSpPr>
          <p:nvPr/>
        </p:nvSpPr>
        <p:spPr bwMode="auto">
          <a:xfrm>
            <a:off x="4267200" y="1650990"/>
            <a:ext cx="990600" cy="0"/>
          </a:xfrm>
          <a:prstGeom prst="line">
            <a:avLst/>
          </a:prstGeom>
          <a:noFill/>
          <a:ln w="12700">
            <a:solidFill>
              <a:schemeClr val="tx1"/>
            </a:solidFill>
            <a:round/>
            <a:headEnd/>
            <a:tailEnd/>
          </a:ln>
          <a:effectLst/>
        </p:spPr>
        <p:txBody>
          <a:bodyPr wrap="none" anchor="ctr"/>
          <a:lstStyle/>
          <a:p>
            <a:endParaRPr lang="en-US"/>
          </a:p>
        </p:txBody>
      </p:sp>
      <p:sp>
        <p:nvSpPr>
          <p:cNvPr id="1660938" name="Line 10"/>
          <p:cNvSpPr>
            <a:spLocks noChangeShapeType="1"/>
          </p:cNvSpPr>
          <p:nvPr/>
        </p:nvSpPr>
        <p:spPr bwMode="auto">
          <a:xfrm>
            <a:off x="4267200" y="2260590"/>
            <a:ext cx="990600" cy="0"/>
          </a:xfrm>
          <a:prstGeom prst="line">
            <a:avLst/>
          </a:prstGeom>
          <a:noFill/>
          <a:ln w="12700">
            <a:solidFill>
              <a:schemeClr val="tx1"/>
            </a:solidFill>
            <a:round/>
            <a:headEnd/>
            <a:tailEnd/>
          </a:ln>
          <a:effectLst/>
        </p:spPr>
        <p:txBody>
          <a:bodyPr wrap="none" anchor="ctr"/>
          <a:lstStyle/>
          <a:p>
            <a:endParaRPr lang="en-US"/>
          </a:p>
        </p:txBody>
      </p:sp>
      <p:sp>
        <p:nvSpPr>
          <p:cNvPr id="1660939" name="Line 11"/>
          <p:cNvSpPr>
            <a:spLocks noChangeShapeType="1"/>
          </p:cNvSpPr>
          <p:nvPr/>
        </p:nvSpPr>
        <p:spPr bwMode="auto">
          <a:xfrm>
            <a:off x="4267200" y="1346190"/>
            <a:ext cx="990600" cy="0"/>
          </a:xfrm>
          <a:prstGeom prst="line">
            <a:avLst/>
          </a:prstGeom>
          <a:noFill/>
          <a:ln w="12700">
            <a:solidFill>
              <a:schemeClr val="tx1"/>
            </a:solidFill>
            <a:round/>
            <a:headEnd/>
            <a:tailEnd/>
          </a:ln>
          <a:effectLst/>
        </p:spPr>
        <p:txBody>
          <a:bodyPr wrap="none" anchor="ctr"/>
          <a:lstStyle/>
          <a:p>
            <a:endParaRPr lang="en-US"/>
          </a:p>
        </p:txBody>
      </p:sp>
      <p:sp>
        <p:nvSpPr>
          <p:cNvPr id="1660940" name="Line 12"/>
          <p:cNvSpPr>
            <a:spLocks noChangeShapeType="1"/>
          </p:cNvSpPr>
          <p:nvPr/>
        </p:nvSpPr>
        <p:spPr bwMode="auto">
          <a:xfrm>
            <a:off x="4267200" y="1346190"/>
            <a:ext cx="0" cy="3657600"/>
          </a:xfrm>
          <a:prstGeom prst="line">
            <a:avLst/>
          </a:prstGeom>
          <a:noFill/>
          <a:ln w="12700">
            <a:solidFill>
              <a:schemeClr val="tx1"/>
            </a:solidFill>
            <a:round/>
            <a:headEnd/>
            <a:tailEnd/>
          </a:ln>
          <a:effectLst/>
        </p:spPr>
        <p:txBody>
          <a:bodyPr wrap="none" anchor="ctr"/>
          <a:lstStyle/>
          <a:p>
            <a:endParaRPr lang="en-US"/>
          </a:p>
        </p:txBody>
      </p:sp>
      <p:sp>
        <p:nvSpPr>
          <p:cNvPr id="1660941" name="Line 13"/>
          <p:cNvSpPr>
            <a:spLocks noChangeShapeType="1"/>
          </p:cNvSpPr>
          <p:nvPr/>
        </p:nvSpPr>
        <p:spPr bwMode="auto">
          <a:xfrm>
            <a:off x="5257800" y="1346190"/>
            <a:ext cx="0" cy="3657600"/>
          </a:xfrm>
          <a:prstGeom prst="line">
            <a:avLst/>
          </a:prstGeom>
          <a:noFill/>
          <a:ln w="12700">
            <a:solidFill>
              <a:schemeClr val="tx1"/>
            </a:solidFill>
            <a:round/>
            <a:headEnd/>
            <a:tailEnd/>
          </a:ln>
          <a:effectLst/>
        </p:spPr>
        <p:txBody>
          <a:bodyPr wrap="none" anchor="ctr"/>
          <a:lstStyle/>
          <a:p>
            <a:endParaRPr lang="en-US"/>
          </a:p>
        </p:txBody>
      </p:sp>
      <p:sp>
        <p:nvSpPr>
          <p:cNvPr id="1660942" name="Line 14"/>
          <p:cNvSpPr>
            <a:spLocks noChangeShapeType="1"/>
          </p:cNvSpPr>
          <p:nvPr/>
        </p:nvSpPr>
        <p:spPr bwMode="auto">
          <a:xfrm flipH="1" flipV="1">
            <a:off x="4267200" y="5613390"/>
            <a:ext cx="990600" cy="0"/>
          </a:xfrm>
          <a:prstGeom prst="line">
            <a:avLst/>
          </a:prstGeom>
          <a:noFill/>
          <a:ln w="12700">
            <a:solidFill>
              <a:schemeClr val="tx1"/>
            </a:solidFill>
            <a:round/>
            <a:headEnd/>
            <a:tailEnd/>
          </a:ln>
          <a:effectLst/>
        </p:spPr>
        <p:txBody>
          <a:bodyPr wrap="none" anchor="ctr"/>
          <a:lstStyle/>
          <a:p>
            <a:endParaRPr lang="en-US"/>
          </a:p>
        </p:txBody>
      </p:sp>
      <p:sp>
        <p:nvSpPr>
          <p:cNvPr id="1660943" name="Line 15"/>
          <p:cNvSpPr>
            <a:spLocks noChangeShapeType="1"/>
          </p:cNvSpPr>
          <p:nvPr/>
        </p:nvSpPr>
        <p:spPr bwMode="auto">
          <a:xfrm flipH="1" flipV="1">
            <a:off x="4267200" y="5918190"/>
            <a:ext cx="990600" cy="0"/>
          </a:xfrm>
          <a:prstGeom prst="line">
            <a:avLst/>
          </a:prstGeom>
          <a:noFill/>
          <a:ln w="12700">
            <a:solidFill>
              <a:schemeClr val="tx1"/>
            </a:solidFill>
            <a:round/>
            <a:headEnd/>
            <a:tailEnd/>
          </a:ln>
          <a:effectLst/>
        </p:spPr>
        <p:txBody>
          <a:bodyPr wrap="none" anchor="ctr"/>
          <a:lstStyle/>
          <a:p>
            <a:endParaRPr lang="en-US"/>
          </a:p>
        </p:txBody>
      </p:sp>
      <p:sp>
        <p:nvSpPr>
          <p:cNvPr id="1660944" name="Line 16"/>
          <p:cNvSpPr>
            <a:spLocks noChangeShapeType="1"/>
          </p:cNvSpPr>
          <p:nvPr/>
        </p:nvSpPr>
        <p:spPr bwMode="auto">
          <a:xfrm flipH="1" flipV="1">
            <a:off x="4267200" y="5308590"/>
            <a:ext cx="990600" cy="0"/>
          </a:xfrm>
          <a:prstGeom prst="line">
            <a:avLst/>
          </a:prstGeom>
          <a:noFill/>
          <a:ln w="12700">
            <a:solidFill>
              <a:schemeClr val="tx1"/>
            </a:solidFill>
            <a:round/>
            <a:headEnd/>
            <a:tailEnd/>
          </a:ln>
          <a:effectLst/>
        </p:spPr>
        <p:txBody>
          <a:bodyPr wrap="none" anchor="ctr"/>
          <a:lstStyle/>
          <a:p>
            <a:endParaRPr lang="en-US"/>
          </a:p>
        </p:txBody>
      </p:sp>
      <p:sp>
        <p:nvSpPr>
          <p:cNvPr id="1660945" name="Line 17"/>
          <p:cNvSpPr>
            <a:spLocks noChangeShapeType="1"/>
          </p:cNvSpPr>
          <p:nvPr/>
        </p:nvSpPr>
        <p:spPr bwMode="auto">
          <a:xfrm flipH="1" flipV="1">
            <a:off x="4267200" y="6222990"/>
            <a:ext cx="990600" cy="0"/>
          </a:xfrm>
          <a:prstGeom prst="line">
            <a:avLst/>
          </a:prstGeom>
          <a:noFill/>
          <a:ln w="12700">
            <a:solidFill>
              <a:schemeClr val="tx1"/>
            </a:solidFill>
            <a:round/>
            <a:headEnd/>
            <a:tailEnd/>
          </a:ln>
          <a:effectLst/>
        </p:spPr>
        <p:txBody>
          <a:bodyPr wrap="none" anchor="ctr"/>
          <a:lstStyle/>
          <a:p>
            <a:endParaRPr lang="en-US"/>
          </a:p>
        </p:txBody>
      </p:sp>
      <p:sp>
        <p:nvSpPr>
          <p:cNvPr id="1660946" name="Line 18"/>
          <p:cNvSpPr>
            <a:spLocks noChangeShapeType="1"/>
          </p:cNvSpPr>
          <p:nvPr/>
        </p:nvSpPr>
        <p:spPr bwMode="auto">
          <a:xfrm flipH="1" flipV="1">
            <a:off x="5257800" y="5003790"/>
            <a:ext cx="0" cy="1219200"/>
          </a:xfrm>
          <a:prstGeom prst="line">
            <a:avLst/>
          </a:prstGeom>
          <a:noFill/>
          <a:ln w="12700">
            <a:solidFill>
              <a:schemeClr val="tx1"/>
            </a:solidFill>
            <a:round/>
            <a:headEnd/>
            <a:tailEnd/>
          </a:ln>
          <a:effectLst/>
        </p:spPr>
        <p:txBody>
          <a:bodyPr wrap="none" anchor="ctr"/>
          <a:lstStyle/>
          <a:p>
            <a:endParaRPr lang="en-US"/>
          </a:p>
        </p:txBody>
      </p:sp>
      <p:sp>
        <p:nvSpPr>
          <p:cNvPr id="1660947" name="Text Box 19"/>
          <p:cNvSpPr txBox="1">
            <a:spLocks noChangeArrowheads="1"/>
          </p:cNvSpPr>
          <p:nvPr/>
        </p:nvSpPr>
        <p:spPr bwMode="auto">
          <a:xfrm>
            <a:off x="669925" y="2525703"/>
            <a:ext cx="438150" cy="366712"/>
          </a:xfrm>
          <a:prstGeom prst="rect">
            <a:avLst/>
          </a:prstGeom>
          <a:noFill/>
          <a:ln w="12700">
            <a:noFill/>
            <a:miter lim="800000"/>
            <a:headEnd/>
            <a:tailEnd/>
          </a:ln>
          <a:effectLst/>
        </p:spPr>
        <p:txBody>
          <a:bodyPr wrap="none">
            <a:spAutoFit/>
          </a:bodyPr>
          <a:lstStyle/>
          <a:p>
            <a:r>
              <a:rPr lang="en-US"/>
              <a:t>00</a:t>
            </a:r>
          </a:p>
        </p:txBody>
      </p:sp>
      <p:sp>
        <p:nvSpPr>
          <p:cNvPr id="1660948" name="Text Box 20"/>
          <p:cNvSpPr txBox="1">
            <a:spLocks noChangeArrowheads="1"/>
          </p:cNvSpPr>
          <p:nvPr/>
        </p:nvSpPr>
        <p:spPr bwMode="auto">
          <a:xfrm>
            <a:off x="685800" y="2870190"/>
            <a:ext cx="438150" cy="366713"/>
          </a:xfrm>
          <a:prstGeom prst="rect">
            <a:avLst/>
          </a:prstGeom>
          <a:noFill/>
          <a:ln w="12700">
            <a:noFill/>
            <a:miter lim="800000"/>
            <a:headEnd/>
            <a:tailEnd/>
          </a:ln>
          <a:effectLst/>
        </p:spPr>
        <p:txBody>
          <a:bodyPr wrap="none">
            <a:spAutoFit/>
          </a:bodyPr>
          <a:lstStyle/>
          <a:p>
            <a:r>
              <a:rPr lang="en-US"/>
              <a:t>01</a:t>
            </a:r>
          </a:p>
        </p:txBody>
      </p:sp>
      <p:sp>
        <p:nvSpPr>
          <p:cNvPr id="1660949" name="Text Box 21"/>
          <p:cNvSpPr txBox="1">
            <a:spLocks noChangeArrowheads="1"/>
          </p:cNvSpPr>
          <p:nvPr/>
        </p:nvSpPr>
        <p:spPr bwMode="auto">
          <a:xfrm>
            <a:off x="685800" y="3174990"/>
            <a:ext cx="438150" cy="366713"/>
          </a:xfrm>
          <a:prstGeom prst="rect">
            <a:avLst/>
          </a:prstGeom>
          <a:noFill/>
          <a:ln w="12700">
            <a:noFill/>
            <a:miter lim="800000"/>
            <a:headEnd/>
            <a:tailEnd/>
          </a:ln>
          <a:effectLst/>
        </p:spPr>
        <p:txBody>
          <a:bodyPr wrap="none">
            <a:spAutoFit/>
          </a:bodyPr>
          <a:lstStyle/>
          <a:p>
            <a:r>
              <a:rPr lang="en-US"/>
              <a:t>10</a:t>
            </a:r>
          </a:p>
        </p:txBody>
      </p:sp>
      <p:sp>
        <p:nvSpPr>
          <p:cNvPr id="1660950" name="Text Box 22"/>
          <p:cNvSpPr txBox="1">
            <a:spLocks noChangeArrowheads="1"/>
          </p:cNvSpPr>
          <p:nvPr/>
        </p:nvSpPr>
        <p:spPr bwMode="auto">
          <a:xfrm>
            <a:off x="685800" y="3479790"/>
            <a:ext cx="438150" cy="366713"/>
          </a:xfrm>
          <a:prstGeom prst="rect">
            <a:avLst/>
          </a:prstGeom>
          <a:noFill/>
          <a:ln w="12700">
            <a:noFill/>
            <a:miter lim="800000"/>
            <a:headEnd/>
            <a:tailEnd/>
          </a:ln>
          <a:effectLst/>
        </p:spPr>
        <p:txBody>
          <a:bodyPr wrap="none">
            <a:spAutoFit/>
          </a:bodyPr>
          <a:lstStyle/>
          <a:p>
            <a:r>
              <a:rPr lang="en-US"/>
              <a:t>11</a:t>
            </a:r>
          </a:p>
        </p:txBody>
      </p:sp>
      <p:sp>
        <p:nvSpPr>
          <p:cNvPr id="1660951" name="Text Box 23"/>
          <p:cNvSpPr txBox="1">
            <a:spLocks noChangeArrowheads="1"/>
          </p:cNvSpPr>
          <p:nvPr/>
        </p:nvSpPr>
        <p:spPr bwMode="auto">
          <a:xfrm>
            <a:off x="355602" y="1769521"/>
            <a:ext cx="869950" cy="366713"/>
          </a:xfrm>
          <a:prstGeom prst="rect">
            <a:avLst/>
          </a:prstGeom>
          <a:noFill/>
          <a:ln w="12700">
            <a:noFill/>
            <a:miter lim="800000"/>
            <a:headEnd/>
            <a:tailEnd/>
          </a:ln>
          <a:effectLst/>
        </p:spPr>
        <p:txBody>
          <a:bodyPr wrap="none">
            <a:spAutoFit/>
          </a:bodyPr>
          <a:lstStyle/>
          <a:p>
            <a:r>
              <a:rPr lang="en-US" b="1" dirty="0">
                <a:solidFill>
                  <a:schemeClr val="tx1"/>
                </a:solidFill>
              </a:rPr>
              <a:t>Cache</a:t>
            </a:r>
          </a:p>
        </p:txBody>
      </p:sp>
      <p:sp>
        <p:nvSpPr>
          <p:cNvPr id="1660953" name="Text Box 25"/>
          <p:cNvSpPr txBox="1">
            <a:spLocks noChangeArrowheads="1"/>
          </p:cNvSpPr>
          <p:nvPr/>
        </p:nvSpPr>
        <p:spPr bwMode="auto">
          <a:xfrm>
            <a:off x="5715000" y="1117590"/>
            <a:ext cx="1644650" cy="366713"/>
          </a:xfrm>
          <a:prstGeom prst="rect">
            <a:avLst/>
          </a:prstGeom>
          <a:noFill/>
          <a:ln w="12700">
            <a:noFill/>
            <a:miter lim="800000"/>
            <a:headEnd/>
            <a:tailEnd/>
          </a:ln>
          <a:effectLst/>
        </p:spPr>
        <p:txBody>
          <a:bodyPr wrap="none">
            <a:spAutoFit/>
          </a:bodyPr>
          <a:lstStyle/>
          <a:p>
            <a:r>
              <a:rPr lang="en-US" b="1">
                <a:solidFill>
                  <a:schemeClr val="tx1"/>
                </a:solidFill>
              </a:rPr>
              <a:t>Main Memory</a:t>
            </a:r>
          </a:p>
        </p:txBody>
      </p:sp>
      <p:sp>
        <p:nvSpPr>
          <p:cNvPr id="1660954" name="Text Box 26"/>
          <p:cNvSpPr txBox="1">
            <a:spLocks noChangeArrowheads="1"/>
          </p:cNvSpPr>
          <p:nvPr/>
        </p:nvSpPr>
        <p:spPr bwMode="auto">
          <a:xfrm>
            <a:off x="6172200" y="3445927"/>
            <a:ext cx="2743200" cy="2862322"/>
          </a:xfrm>
          <a:prstGeom prst="rect">
            <a:avLst/>
          </a:prstGeom>
          <a:noFill/>
          <a:ln w="12700">
            <a:noFill/>
            <a:miter lim="800000"/>
            <a:headEnd/>
            <a:tailEnd/>
          </a:ln>
          <a:effectLst/>
        </p:spPr>
        <p:txBody>
          <a:bodyPr>
            <a:spAutoFit/>
          </a:bodyPr>
          <a:lstStyle/>
          <a:p>
            <a:r>
              <a:rPr lang="en-US" sz="2000" dirty="0" smtClean="0">
                <a:solidFill>
                  <a:schemeClr val="tx1"/>
                </a:solidFill>
              </a:rPr>
              <a:t>Q: Where in the cache is the </a:t>
            </a:r>
            <a:r>
              <a:rPr lang="en-US" sz="2000" dirty="0" err="1" smtClean="0">
                <a:solidFill>
                  <a:schemeClr val="tx1"/>
                </a:solidFill>
              </a:rPr>
              <a:t>mem</a:t>
            </a:r>
            <a:r>
              <a:rPr lang="en-US" sz="2000" dirty="0" smtClean="0">
                <a:solidFill>
                  <a:schemeClr val="tx1"/>
                </a:solidFill>
              </a:rPr>
              <a:t> block?</a:t>
            </a:r>
            <a:endParaRPr lang="en-US" sz="2000" dirty="0">
              <a:solidFill>
                <a:schemeClr val="tx1"/>
              </a:solidFill>
            </a:endParaRPr>
          </a:p>
          <a:p>
            <a:endParaRPr lang="en-US" sz="2000" dirty="0"/>
          </a:p>
          <a:p>
            <a:r>
              <a:rPr lang="en-US" sz="2000" dirty="0">
                <a:solidFill>
                  <a:schemeClr val="tx1"/>
                </a:solidFill>
              </a:rPr>
              <a:t>Use</a:t>
            </a:r>
            <a:r>
              <a:rPr lang="en-US" sz="2000" dirty="0"/>
              <a:t> next 2 low order memory address bits </a:t>
            </a:r>
            <a:r>
              <a:rPr lang="en-US" sz="2000" dirty="0">
                <a:solidFill>
                  <a:schemeClr val="tx1"/>
                </a:solidFill>
              </a:rPr>
              <a:t>– the</a:t>
            </a:r>
            <a:r>
              <a:rPr lang="en-US" sz="2000" dirty="0"/>
              <a:t> index </a:t>
            </a:r>
            <a:r>
              <a:rPr lang="en-US" dirty="0">
                <a:solidFill>
                  <a:schemeClr val="tx1"/>
                </a:solidFill>
              </a:rPr>
              <a:t>–</a:t>
            </a:r>
            <a:r>
              <a:rPr lang="en-US" sz="2000" dirty="0">
                <a:solidFill>
                  <a:schemeClr val="tx1"/>
                </a:solidFill>
              </a:rPr>
              <a:t> to determine which cache block (i.e., modulo the number of blocks in the cache)</a:t>
            </a:r>
          </a:p>
        </p:txBody>
      </p:sp>
      <p:sp>
        <p:nvSpPr>
          <p:cNvPr id="1660955" name="Line 27"/>
          <p:cNvSpPr>
            <a:spLocks noChangeShapeType="1"/>
          </p:cNvSpPr>
          <p:nvPr/>
        </p:nvSpPr>
        <p:spPr bwMode="auto">
          <a:xfrm>
            <a:off x="4267200" y="2565390"/>
            <a:ext cx="990600" cy="0"/>
          </a:xfrm>
          <a:prstGeom prst="line">
            <a:avLst/>
          </a:prstGeom>
          <a:noFill/>
          <a:ln w="12700">
            <a:solidFill>
              <a:schemeClr val="tx1"/>
            </a:solidFill>
            <a:round/>
            <a:headEnd/>
            <a:tailEnd/>
          </a:ln>
          <a:effectLst/>
        </p:spPr>
        <p:txBody>
          <a:bodyPr wrap="none" anchor="ctr"/>
          <a:lstStyle/>
          <a:p>
            <a:endParaRPr lang="en-US"/>
          </a:p>
        </p:txBody>
      </p:sp>
      <p:sp>
        <p:nvSpPr>
          <p:cNvPr id="1660956" name="Line 28"/>
          <p:cNvSpPr>
            <a:spLocks noChangeShapeType="1"/>
          </p:cNvSpPr>
          <p:nvPr/>
        </p:nvSpPr>
        <p:spPr bwMode="auto">
          <a:xfrm>
            <a:off x="4267200" y="2870190"/>
            <a:ext cx="990600" cy="0"/>
          </a:xfrm>
          <a:prstGeom prst="line">
            <a:avLst/>
          </a:prstGeom>
          <a:noFill/>
          <a:ln w="12700">
            <a:solidFill>
              <a:schemeClr val="tx1"/>
            </a:solidFill>
            <a:round/>
            <a:headEnd/>
            <a:tailEnd/>
          </a:ln>
          <a:effectLst/>
        </p:spPr>
        <p:txBody>
          <a:bodyPr wrap="none" anchor="ctr"/>
          <a:lstStyle/>
          <a:p>
            <a:endParaRPr lang="en-US"/>
          </a:p>
        </p:txBody>
      </p:sp>
      <p:sp>
        <p:nvSpPr>
          <p:cNvPr id="1660957" name="Line 29"/>
          <p:cNvSpPr>
            <a:spLocks noChangeShapeType="1"/>
          </p:cNvSpPr>
          <p:nvPr/>
        </p:nvSpPr>
        <p:spPr bwMode="auto">
          <a:xfrm>
            <a:off x="4267200" y="3174990"/>
            <a:ext cx="990600" cy="0"/>
          </a:xfrm>
          <a:prstGeom prst="line">
            <a:avLst/>
          </a:prstGeom>
          <a:noFill/>
          <a:ln w="12700">
            <a:solidFill>
              <a:schemeClr val="tx1"/>
            </a:solidFill>
            <a:round/>
            <a:headEnd/>
            <a:tailEnd/>
          </a:ln>
          <a:effectLst/>
        </p:spPr>
        <p:txBody>
          <a:bodyPr wrap="none" anchor="ctr"/>
          <a:lstStyle/>
          <a:p>
            <a:endParaRPr lang="en-US"/>
          </a:p>
        </p:txBody>
      </p:sp>
      <p:sp>
        <p:nvSpPr>
          <p:cNvPr id="1660958" name="Line 30"/>
          <p:cNvSpPr>
            <a:spLocks noChangeShapeType="1"/>
          </p:cNvSpPr>
          <p:nvPr/>
        </p:nvSpPr>
        <p:spPr bwMode="auto">
          <a:xfrm>
            <a:off x="4267200" y="3479790"/>
            <a:ext cx="990600" cy="0"/>
          </a:xfrm>
          <a:prstGeom prst="line">
            <a:avLst/>
          </a:prstGeom>
          <a:noFill/>
          <a:ln w="12700">
            <a:solidFill>
              <a:schemeClr val="tx1"/>
            </a:solidFill>
            <a:round/>
            <a:headEnd/>
            <a:tailEnd/>
          </a:ln>
          <a:effectLst/>
        </p:spPr>
        <p:txBody>
          <a:bodyPr wrap="none" anchor="ctr"/>
          <a:lstStyle/>
          <a:p>
            <a:endParaRPr lang="en-US"/>
          </a:p>
        </p:txBody>
      </p:sp>
      <p:sp>
        <p:nvSpPr>
          <p:cNvPr id="1660959" name="Line 31"/>
          <p:cNvSpPr>
            <a:spLocks noChangeShapeType="1"/>
          </p:cNvSpPr>
          <p:nvPr/>
        </p:nvSpPr>
        <p:spPr bwMode="auto">
          <a:xfrm>
            <a:off x="4267200" y="3784590"/>
            <a:ext cx="990600" cy="0"/>
          </a:xfrm>
          <a:prstGeom prst="line">
            <a:avLst/>
          </a:prstGeom>
          <a:noFill/>
          <a:ln w="12700">
            <a:solidFill>
              <a:schemeClr val="tx1"/>
            </a:solidFill>
            <a:round/>
            <a:headEnd/>
            <a:tailEnd/>
          </a:ln>
          <a:effectLst/>
        </p:spPr>
        <p:txBody>
          <a:bodyPr wrap="none" anchor="ctr"/>
          <a:lstStyle/>
          <a:p>
            <a:endParaRPr lang="en-US"/>
          </a:p>
        </p:txBody>
      </p:sp>
      <p:sp>
        <p:nvSpPr>
          <p:cNvPr id="1660960" name="Line 32"/>
          <p:cNvSpPr>
            <a:spLocks noChangeShapeType="1"/>
          </p:cNvSpPr>
          <p:nvPr/>
        </p:nvSpPr>
        <p:spPr bwMode="auto">
          <a:xfrm>
            <a:off x="4267200" y="4089390"/>
            <a:ext cx="990600" cy="0"/>
          </a:xfrm>
          <a:prstGeom prst="line">
            <a:avLst/>
          </a:prstGeom>
          <a:noFill/>
          <a:ln w="12700">
            <a:solidFill>
              <a:schemeClr val="tx1"/>
            </a:solidFill>
            <a:round/>
            <a:headEnd/>
            <a:tailEnd/>
          </a:ln>
          <a:effectLst/>
        </p:spPr>
        <p:txBody>
          <a:bodyPr wrap="none" anchor="ctr"/>
          <a:lstStyle/>
          <a:p>
            <a:endParaRPr lang="en-US"/>
          </a:p>
        </p:txBody>
      </p:sp>
      <p:sp>
        <p:nvSpPr>
          <p:cNvPr id="1660961" name="Line 33"/>
          <p:cNvSpPr>
            <a:spLocks noChangeShapeType="1"/>
          </p:cNvSpPr>
          <p:nvPr/>
        </p:nvSpPr>
        <p:spPr bwMode="auto">
          <a:xfrm>
            <a:off x="4267200" y="5003790"/>
            <a:ext cx="990600" cy="0"/>
          </a:xfrm>
          <a:prstGeom prst="line">
            <a:avLst/>
          </a:prstGeom>
          <a:noFill/>
          <a:ln w="12700">
            <a:solidFill>
              <a:schemeClr val="tx1"/>
            </a:solidFill>
            <a:round/>
            <a:headEnd/>
            <a:tailEnd/>
          </a:ln>
          <a:effectLst/>
        </p:spPr>
        <p:txBody>
          <a:bodyPr wrap="none" anchor="ctr"/>
          <a:lstStyle/>
          <a:p>
            <a:endParaRPr lang="en-US"/>
          </a:p>
        </p:txBody>
      </p:sp>
      <p:sp>
        <p:nvSpPr>
          <p:cNvPr id="1660962" name="Line 34"/>
          <p:cNvSpPr>
            <a:spLocks noChangeShapeType="1"/>
          </p:cNvSpPr>
          <p:nvPr/>
        </p:nvSpPr>
        <p:spPr bwMode="auto">
          <a:xfrm>
            <a:off x="4267200" y="4394190"/>
            <a:ext cx="990600" cy="0"/>
          </a:xfrm>
          <a:prstGeom prst="line">
            <a:avLst/>
          </a:prstGeom>
          <a:noFill/>
          <a:ln w="12700">
            <a:solidFill>
              <a:schemeClr val="tx1"/>
            </a:solidFill>
            <a:round/>
            <a:headEnd/>
            <a:tailEnd/>
          </a:ln>
          <a:effectLst/>
        </p:spPr>
        <p:txBody>
          <a:bodyPr wrap="none" anchor="ctr"/>
          <a:lstStyle/>
          <a:p>
            <a:endParaRPr lang="en-US"/>
          </a:p>
        </p:txBody>
      </p:sp>
      <p:sp>
        <p:nvSpPr>
          <p:cNvPr id="1660963" name="Line 35"/>
          <p:cNvSpPr>
            <a:spLocks noChangeShapeType="1"/>
          </p:cNvSpPr>
          <p:nvPr/>
        </p:nvSpPr>
        <p:spPr bwMode="auto">
          <a:xfrm>
            <a:off x="4267200" y="4698990"/>
            <a:ext cx="990600" cy="0"/>
          </a:xfrm>
          <a:prstGeom prst="line">
            <a:avLst/>
          </a:prstGeom>
          <a:noFill/>
          <a:ln w="12700">
            <a:solidFill>
              <a:schemeClr val="tx1"/>
            </a:solidFill>
            <a:round/>
            <a:headEnd/>
            <a:tailEnd/>
          </a:ln>
          <a:effectLst/>
        </p:spPr>
        <p:txBody>
          <a:bodyPr wrap="none" anchor="ctr"/>
          <a:lstStyle/>
          <a:p>
            <a:endParaRPr lang="en-US"/>
          </a:p>
        </p:txBody>
      </p:sp>
      <p:grpSp>
        <p:nvGrpSpPr>
          <p:cNvPr id="3" name="Group 36"/>
          <p:cNvGrpSpPr>
            <a:grpSpLocks/>
          </p:cNvGrpSpPr>
          <p:nvPr/>
        </p:nvGrpSpPr>
        <p:grpSpPr bwMode="auto">
          <a:xfrm>
            <a:off x="1600200" y="2565390"/>
            <a:ext cx="609600" cy="1219200"/>
            <a:chOff x="1344" y="1056"/>
            <a:chExt cx="624" cy="768"/>
          </a:xfrm>
        </p:grpSpPr>
        <p:sp>
          <p:nvSpPr>
            <p:cNvPr id="1660965" name="Rectangle 3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60966" name="Line 3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60967" name="Line 3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60968" name="Line 4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660969" name="Text Box 41"/>
          <p:cNvSpPr txBox="1">
            <a:spLocks noChangeArrowheads="1"/>
          </p:cNvSpPr>
          <p:nvPr/>
        </p:nvSpPr>
        <p:spPr bwMode="auto">
          <a:xfrm>
            <a:off x="1600200" y="2108190"/>
            <a:ext cx="498341" cy="369332"/>
          </a:xfrm>
          <a:prstGeom prst="rect">
            <a:avLst/>
          </a:prstGeom>
          <a:noFill/>
          <a:ln w="12700">
            <a:noFill/>
            <a:miter lim="800000"/>
            <a:headEnd/>
            <a:tailEnd/>
          </a:ln>
          <a:effectLst/>
        </p:spPr>
        <p:txBody>
          <a:bodyPr wrap="none">
            <a:spAutoFit/>
          </a:bodyPr>
          <a:lstStyle/>
          <a:p>
            <a:r>
              <a:rPr lang="en-US" dirty="0">
                <a:solidFill>
                  <a:srgbClr val="FF0000"/>
                </a:solidFill>
              </a:rPr>
              <a:t>Tag</a:t>
            </a:r>
          </a:p>
        </p:txBody>
      </p:sp>
      <p:sp>
        <p:nvSpPr>
          <p:cNvPr id="1660970" name="Text Box 42"/>
          <p:cNvSpPr txBox="1">
            <a:spLocks noChangeArrowheads="1"/>
          </p:cNvSpPr>
          <p:nvPr/>
        </p:nvSpPr>
        <p:spPr bwMode="auto">
          <a:xfrm>
            <a:off x="2362200" y="2108190"/>
            <a:ext cx="666750" cy="366713"/>
          </a:xfrm>
          <a:prstGeom prst="rect">
            <a:avLst/>
          </a:prstGeom>
          <a:noFill/>
          <a:ln w="12700">
            <a:noFill/>
            <a:miter lim="800000"/>
            <a:headEnd/>
            <a:tailEnd/>
          </a:ln>
          <a:effectLst/>
        </p:spPr>
        <p:txBody>
          <a:bodyPr wrap="none">
            <a:spAutoFit/>
          </a:bodyPr>
          <a:lstStyle/>
          <a:p>
            <a:r>
              <a:rPr lang="en-US">
                <a:solidFill>
                  <a:schemeClr val="tx1"/>
                </a:solidFill>
              </a:rPr>
              <a:t>Data</a:t>
            </a:r>
          </a:p>
        </p:txBody>
      </p:sp>
      <p:sp>
        <p:nvSpPr>
          <p:cNvPr id="1660971" name="Rectangle 43" descr="5%"/>
          <p:cNvSpPr>
            <a:spLocks noChangeArrowheads="1"/>
          </p:cNvSpPr>
          <p:nvPr/>
        </p:nvSpPr>
        <p:spPr bwMode="auto">
          <a:xfrm>
            <a:off x="4267200" y="13461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2" name="Rectangle 44" descr="5%"/>
          <p:cNvSpPr>
            <a:spLocks noChangeArrowheads="1"/>
          </p:cNvSpPr>
          <p:nvPr/>
        </p:nvSpPr>
        <p:spPr bwMode="auto">
          <a:xfrm>
            <a:off x="2209800" y="25653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3" name="Rectangle 45" descr="5%"/>
          <p:cNvSpPr>
            <a:spLocks noChangeArrowheads="1"/>
          </p:cNvSpPr>
          <p:nvPr/>
        </p:nvSpPr>
        <p:spPr bwMode="auto">
          <a:xfrm>
            <a:off x="4267200" y="25653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4" name="Rectangle 46" descr="5%"/>
          <p:cNvSpPr>
            <a:spLocks noChangeArrowheads="1"/>
          </p:cNvSpPr>
          <p:nvPr/>
        </p:nvSpPr>
        <p:spPr bwMode="auto">
          <a:xfrm>
            <a:off x="4267200" y="37845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5" name="Rectangle 47" descr="5%"/>
          <p:cNvSpPr>
            <a:spLocks noChangeArrowheads="1"/>
          </p:cNvSpPr>
          <p:nvPr/>
        </p:nvSpPr>
        <p:spPr bwMode="auto">
          <a:xfrm>
            <a:off x="4267200" y="50037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6" name="Rectangle 48" descr="5%"/>
          <p:cNvSpPr>
            <a:spLocks noChangeArrowheads="1"/>
          </p:cNvSpPr>
          <p:nvPr/>
        </p:nvSpPr>
        <p:spPr bwMode="auto">
          <a:xfrm>
            <a:off x="4267200" y="59181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77" name="Rectangle 49" descr="5%"/>
          <p:cNvSpPr>
            <a:spLocks noChangeArrowheads="1"/>
          </p:cNvSpPr>
          <p:nvPr/>
        </p:nvSpPr>
        <p:spPr bwMode="auto">
          <a:xfrm>
            <a:off x="4267200" y="46989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78" name="Rectangle 50" descr="5%"/>
          <p:cNvSpPr>
            <a:spLocks noChangeArrowheads="1"/>
          </p:cNvSpPr>
          <p:nvPr/>
        </p:nvSpPr>
        <p:spPr bwMode="auto">
          <a:xfrm>
            <a:off x="4267200" y="34797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79" name="Rectangle 51" descr="5%"/>
          <p:cNvSpPr>
            <a:spLocks noChangeArrowheads="1"/>
          </p:cNvSpPr>
          <p:nvPr/>
        </p:nvSpPr>
        <p:spPr bwMode="auto">
          <a:xfrm>
            <a:off x="4267200" y="22605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80" name="Rectangle 52" descr="5%"/>
          <p:cNvSpPr>
            <a:spLocks noChangeArrowheads="1"/>
          </p:cNvSpPr>
          <p:nvPr/>
        </p:nvSpPr>
        <p:spPr bwMode="auto">
          <a:xfrm>
            <a:off x="2209800" y="34797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81" name="Rectangle 53" descr="5%"/>
          <p:cNvSpPr>
            <a:spLocks noChangeArrowheads="1"/>
          </p:cNvSpPr>
          <p:nvPr/>
        </p:nvSpPr>
        <p:spPr bwMode="auto">
          <a:xfrm>
            <a:off x="4267200" y="16509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2" name="Rectangle 54" descr="5%"/>
          <p:cNvSpPr>
            <a:spLocks noChangeArrowheads="1"/>
          </p:cNvSpPr>
          <p:nvPr/>
        </p:nvSpPr>
        <p:spPr bwMode="auto">
          <a:xfrm>
            <a:off x="2209800" y="28701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3" name="Rectangle 55" descr="5%"/>
          <p:cNvSpPr>
            <a:spLocks noChangeArrowheads="1"/>
          </p:cNvSpPr>
          <p:nvPr/>
        </p:nvSpPr>
        <p:spPr bwMode="auto">
          <a:xfrm>
            <a:off x="4267200" y="28701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4" name="Rectangle 56" descr="5%"/>
          <p:cNvSpPr>
            <a:spLocks noChangeArrowheads="1"/>
          </p:cNvSpPr>
          <p:nvPr/>
        </p:nvSpPr>
        <p:spPr bwMode="auto">
          <a:xfrm>
            <a:off x="4267200" y="40893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5" name="Rectangle 57" descr="5%"/>
          <p:cNvSpPr>
            <a:spLocks noChangeArrowheads="1"/>
          </p:cNvSpPr>
          <p:nvPr/>
        </p:nvSpPr>
        <p:spPr bwMode="auto">
          <a:xfrm>
            <a:off x="4267200" y="53085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6" name="Rectangle 58" descr="5%"/>
          <p:cNvSpPr>
            <a:spLocks noChangeArrowheads="1"/>
          </p:cNvSpPr>
          <p:nvPr/>
        </p:nvSpPr>
        <p:spPr bwMode="auto">
          <a:xfrm>
            <a:off x="4267200" y="56133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87" name="Rectangle 59" descr="5%"/>
          <p:cNvSpPr>
            <a:spLocks noChangeArrowheads="1"/>
          </p:cNvSpPr>
          <p:nvPr/>
        </p:nvSpPr>
        <p:spPr bwMode="auto">
          <a:xfrm>
            <a:off x="4267200" y="43941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88" name="Rectangle 60" descr="5%"/>
          <p:cNvSpPr>
            <a:spLocks noChangeArrowheads="1"/>
          </p:cNvSpPr>
          <p:nvPr/>
        </p:nvSpPr>
        <p:spPr bwMode="auto">
          <a:xfrm>
            <a:off x="4267200" y="31749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89" name="Rectangle 61" descr="5%"/>
          <p:cNvSpPr>
            <a:spLocks noChangeArrowheads="1"/>
          </p:cNvSpPr>
          <p:nvPr/>
        </p:nvSpPr>
        <p:spPr bwMode="auto">
          <a:xfrm>
            <a:off x="4267200" y="19557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90" name="Rectangle 62" descr="5%"/>
          <p:cNvSpPr>
            <a:spLocks noChangeArrowheads="1"/>
          </p:cNvSpPr>
          <p:nvPr/>
        </p:nvSpPr>
        <p:spPr bwMode="auto">
          <a:xfrm>
            <a:off x="2209800" y="31749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91" name="Text Box 63"/>
          <p:cNvSpPr txBox="1">
            <a:spLocks noChangeArrowheads="1"/>
          </p:cNvSpPr>
          <p:nvPr/>
        </p:nvSpPr>
        <p:spPr bwMode="auto">
          <a:xfrm>
            <a:off x="220138" y="4190997"/>
            <a:ext cx="3285066" cy="1938992"/>
          </a:xfrm>
          <a:prstGeom prst="rect">
            <a:avLst/>
          </a:prstGeom>
          <a:noFill/>
          <a:ln w="12700">
            <a:noFill/>
            <a:miter lim="800000"/>
            <a:headEnd/>
            <a:tailEnd/>
          </a:ln>
          <a:effectLst/>
        </p:spPr>
        <p:txBody>
          <a:bodyPr wrap="square">
            <a:spAutoFit/>
          </a:bodyPr>
          <a:lstStyle/>
          <a:p>
            <a:r>
              <a:rPr lang="en-US" sz="2000" dirty="0" smtClean="0">
                <a:solidFill>
                  <a:schemeClr val="tx1"/>
                </a:solidFill>
              </a:rPr>
              <a:t>Q: Is the </a:t>
            </a:r>
            <a:r>
              <a:rPr lang="en-US" sz="2000" dirty="0" err="1" smtClean="0">
                <a:solidFill>
                  <a:schemeClr val="tx1"/>
                </a:solidFill>
              </a:rPr>
              <a:t>mem</a:t>
            </a:r>
            <a:r>
              <a:rPr lang="en-US" sz="2000" dirty="0" smtClean="0">
                <a:solidFill>
                  <a:schemeClr val="tx1"/>
                </a:solidFill>
              </a:rPr>
              <a:t> block in cache?</a:t>
            </a:r>
            <a:endParaRPr lang="en-US" sz="2000" dirty="0">
              <a:solidFill>
                <a:schemeClr val="tx1"/>
              </a:solidFill>
            </a:endParaRPr>
          </a:p>
          <a:p>
            <a:endParaRPr lang="en-US" sz="2000" dirty="0"/>
          </a:p>
          <a:p>
            <a:r>
              <a:rPr lang="en-US" sz="2000" dirty="0">
                <a:solidFill>
                  <a:schemeClr val="tx1"/>
                </a:solidFill>
              </a:rPr>
              <a:t>Compare the cache </a:t>
            </a:r>
            <a:r>
              <a:rPr lang="en-US" sz="2000" dirty="0">
                <a:solidFill>
                  <a:srgbClr val="FF0000"/>
                </a:solidFill>
              </a:rPr>
              <a:t>tag </a:t>
            </a:r>
            <a:r>
              <a:rPr lang="en-US" sz="2000" dirty="0">
                <a:solidFill>
                  <a:schemeClr val="tx1"/>
                </a:solidFill>
              </a:rPr>
              <a:t>to the </a:t>
            </a:r>
            <a:r>
              <a:rPr lang="en-US" sz="2000" dirty="0">
                <a:solidFill>
                  <a:srgbClr val="FF0000"/>
                </a:solidFill>
              </a:rPr>
              <a:t>high</a:t>
            </a:r>
            <a:r>
              <a:rPr lang="en-US" sz="2000" dirty="0">
                <a:solidFill>
                  <a:schemeClr val="accent2"/>
                </a:solidFill>
              </a:rPr>
              <a:t> </a:t>
            </a:r>
            <a:r>
              <a:rPr lang="en-US" sz="2000" dirty="0">
                <a:solidFill>
                  <a:srgbClr val="FF0000"/>
                </a:solidFill>
              </a:rPr>
              <a:t>order 2 memory address bits </a:t>
            </a:r>
            <a:r>
              <a:rPr lang="en-US" sz="2000" dirty="0">
                <a:solidFill>
                  <a:schemeClr val="tx1"/>
                </a:solidFill>
              </a:rPr>
              <a:t>to tell if the memory block is in the cache</a:t>
            </a:r>
          </a:p>
        </p:txBody>
      </p:sp>
      <p:grpSp>
        <p:nvGrpSpPr>
          <p:cNvPr id="4" name="Group 64"/>
          <p:cNvGrpSpPr>
            <a:grpSpLocks/>
          </p:cNvGrpSpPr>
          <p:nvPr/>
        </p:nvGrpSpPr>
        <p:grpSpPr bwMode="auto">
          <a:xfrm>
            <a:off x="1219200" y="2565390"/>
            <a:ext cx="381000" cy="1219200"/>
            <a:chOff x="1344" y="1056"/>
            <a:chExt cx="624" cy="768"/>
          </a:xfrm>
        </p:grpSpPr>
        <p:sp>
          <p:nvSpPr>
            <p:cNvPr id="1660993" name="Rectangle 65"/>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60994" name="Line 66"/>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60995" name="Line 67"/>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60996" name="Line 68"/>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660997" name="Text Box 69"/>
          <p:cNvSpPr txBox="1">
            <a:spLocks noChangeArrowheads="1"/>
          </p:cNvSpPr>
          <p:nvPr/>
        </p:nvSpPr>
        <p:spPr bwMode="auto">
          <a:xfrm>
            <a:off x="990600" y="2108190"/>
            <a:ext cx="692150" cy="366713"/>
          </a:xfrm>
          <a:prstGeom prst="rect">
            <a:avLst/>
          </a:prstGeom>
          <a:noFill/>
          <a:ln w="12700">
            <a:noFill/>
            <a:miter lim="800000"/>
            <a:headEnd/>
            <a:tailEnd/>
          </a:ln>
          <a:effectLst/>
        </p:spPr>
        <p:txBody>
          <a:bodyPr wrap="none">
            <a:spAutoFit/>
          </a:bodyPr>
          <a:lstStyle/>
          <a:p>
            <a:r>
              <a:rPr lang="en-US">
                <a:solidFill>
                  <a:schemeClr val="tx1"/>
                </a:solidFill>
              </a:rPr>
              <a:t>Valid</a:t>
            </a:r>
          </a:p>
        </p:txBody>
      </p:sp>
      <p:grpSp>
        <p:nvGrpSpPr>
          <p:cNvPr id="5" name="Group 70"/>
          <p:cNvGrpSpPr>
            <a:grpSpLocks/>
          </p:cNvGrpSpPr>
          <p:nvPr/>
        </p:nvGrpSpPr>
        <p:grpSpPr bwMode="auto">
          <a:xfrm>
            <a:off x="3200400" y="1498590"/>
            <a:ext cx="1066800" cy="2133600"/>
            <a:chOff x="2016" y="624"/>
            <a:chExt cx="672" cy="1344"/>
          </a:xfrm>
        </p:grpSpPr>
        <p:sp>
          <p:nvSpPr>
            <p:cNvPr id="1660999" name="Line 71"/>
            <p:cNvSpPr>
              <a:spLocks noChangeShapeType="1"/>
            </p:cNvSpPr>
            <p:nvPr/>
          </p:nvSpPr>
          <p:spPr bwMode="auto">
            <a:xfrm flipH="1">
              <a:off x="2016" y="624"/>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0" name="Line 72"/>
            <p:cNvSpPr>
              <a:spLocks noChangeShapeType="1"/>
            </p:cNvSpPr>
            <p:nvPr/>
          </p:nvSpPr>
          <p:spPr bwMode="auto">
            <a:xfrm flipH="1">
              <a:off x="2016" y="816"/>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1" name="Line 73"/>
            <p:cNvSpPr>
              <a:spLocks noChangeShapeType="1"/>
            </p:cNvSpPr>
            <p:nvPr/>
          </p:nvSpPr>
          <p:spPr bwMode="auto">
            <a:xfrm flipH="1">
              <a:off x="2016" y="1008"/>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2" name="Line 74"/>
            <p:cNvSpPr>
              <a:spLocks noChangeShapeType="1"/>
            </p:cNvSpPr>
            <p:nvPr/>
          </p:nvSpPr>
          <p:spPr bwMode="auto">
            <a:xfrm flipH="1">
              <a:off x="2016" y="1200"/>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6" name="Group 75"/>
          <p:cNvGrpSpPr>
            <a:grpSpLocks/>
          </p:cNvGrpSpPr>
          <p:nvPr/>
        </p:nvGrpSpPr>
        <p:grpSpPr bwMode="auto">
          <a:xfrm>
            <a:off x="3200400" y="2717790"/>
            <a:ext cx="1066800" cy="914400"/>
            <a:chOff x="2016" y="1392"/>
            <a:chExt cx="672" cy="576"/>
          </a:xfrm>
        </p:grpSpPr>
        <p:sp>
          <p:nvSpPr>
            <p:cNvPr id="1661004" name="Line 76"/>
            <p:cNvSpPr>
              <a:spLocks noChangeShapeType="1"/>
            </p:cNvSpPr>
            <p:nvPr/>
          </p:nvSpPr>
          <p:spPr bwMode="auto">
            <a:xfrm flipH="1">
              <a:off x="2016" y="1392"/>
              <a:ext cx="672"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5" name="Line 77"/>
            <p:cNvSpPr>
              <a:spLocks noChangeShapeType="1"/>
            </p:cNvSpPr>
            <p:nvPr/>
          </p:nvSpPr>
          <p:spPr bwMode="auto">
            <a:xfrm flipH="1">
              <a:off x="2016" y="1584"/>
              <a:ext cx="672"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6" name="Line 78"/>
            <p:cNvSpPr>
              <a:spLocks noChangeShapeType="1"/>
            </p:cNvSpPr>
            <p:nvPr/>
          </p:nvSpPr>
          <p:spPr bwMode="auto">
            <a:xfrm flipH="1">
              <a:off x="2016" y="1776"/>
              <a:ext cx="672"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7" name="Line 79"/>
            <p:cNvSpPr>
              <a:spLocks noChangeShapeType="1"/>
            </p:cNvSpPr>
            <p:nvPr/>
          </p:nvSpPr>
          <p:spPr bwMode="auto">
            <a:xfrm flipH="1">
              <a:off x="2016" y="1968"/>
              <a:ext cx="672" cy="0"/>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7" name="Group 80"/>
          <p:cNvGrpSpPr>
            <a:grpSpLocks/>
          </p:cNvGrpSpPr>
          <p:nvPr/>
        </p:nvGrpSpPr>
        <p:grpSpPr bwMode="auto">
          <a:xfrm>
            <a:off x="3200400" y="2793990"/>
            <a:ext cx="1066800" cy="2133600"/>
            <a:chOff x="2016" y="1392"/>
            <a:chExt cx="672" cy="1344"/>
          </a:xfrm>
        </p:grpSpPr>
        <p:sp>
          <p:nvSpPr>
            <p:cNvPr id="1661009" name="Line 81"/>
            <p:cNvSpPr>
              <a:spLocks noChangeShapeType="1"/>
            </p:cNvSpPr>
            <p:nvPr/>
          </p:nvSpPr>
          <p:spPr bwMode="auto">
            <a:xfrm flipH="1" flipV="1">
              <a:off x="2016" y="1392"/>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0" name="Line 82"/>
            <p:cNvSpPr>
              <a:spLocks noChangeShapeType="1"/>
            </p:cNvSpPr>
            <p:nvPr/>
          </p:nvSpPr>
          <p:spPr bwMode="auto">
            <a:xfrm flipH="1" flipV="1">
              <a:off x="2016" y="1584"/>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1" name="Line 83"/>
            <p:cNvSpPr>
              <a:spLocks noChangeShapeType="1"/>
            </p:cNvSpPr>
            <p:nvPr/>
          </p:nvSpPr>
          <p:spPr bwMode="auto">
            <a:xfrm flipH="1" flipV="1">
              <a:off x="2016" y="1776"/>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2" name="Line 84"/>
            <p:cNvSpPr>
              <a:spLocks noChangeShapeType="1"/>
            </p:cNvSpPr>
            <p:nvPr/>
          </p:nvSpPr>
          <p:spPr bwMode="auto">
            <a:xfrm flipH="1" flipV="1">
              <a:off x="2016" y="1968"/>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8" name="Group 93"/>
          <p:cNvGrpSpPr>
            <a:grpSpLocks/>
          </p:cNvGrpSpPr>
          <p:nvPr/>
        </p:nvGrpSpPr>
        <p:grpSpPr bwMode="auto">
          <a:xfrm>
            <a:off x="3200400" y="2717790"/>
            <a:ext cx="1066800" cy="3352800"/>
            <a:chOff x="2016" y="2112"/>
            <a:chExt cx="672" cy="2112"/>
          </a:xfrm>
        </p:grpSpPr>
        <p:sp>
          <p:nvSpPr>
            <p:cNvPr id="1661015" name="Line 87"/>
            <p:cNvSpPr>
              <a:spLocks noChangeShapeType="1"/>
            </p:cNvSpPr>
            <p:nvPr/>
          </p:nvSpPr>
          <p:spPr bwMode="auto">
            <a:xfrm>
              <a:off x="2016" y="2112"/>
              <a:ext cx="672" cy="1536"/>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6" name="Line 88"/>
            <p:cNvSpPr>
              <a:spLocks noChangeShapeType="1"/>
            </p:cNvSpPr>
            <p:nvPr/>
          </p:nvSpPr>
          <p:spPr bwMode="auto">
            <a:xfrm>
              <a:off x="2016" y="2304"/>
              <a:ext cx="672" cy="1536"/>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7" name="Line 89"/>
            <p:cNvSpPr>
              <a:spLocks noChangeShapeType="1"/>
            </p:cNvSpPr>
            <p:nvPr/>
          </p:nvSpPr>
          <p:spPr bwMode="auto">
            <a:xfrm>
              <a:off x="2016" y="2496"/>
              <a:ext cx="672" cy="1536"/>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8" name="Line 90"/>
            <p:cNvSpPr>
              <a:spLocks noChangeShapeType="1"/>
            </p:cNvSpPr>
            <p:nvPr/>
          </p:nvSpPr>
          <p:spPr bwMode="auto">
            <a:xfrm>
              <a:off x="2016" y="2688"/>
              <a:ext cx="672" cy="1536"/>
            </a:xfrm>
            <a:prstGeom prst="line">
              <a:avLst/>
            </a:prstGeom>
            <a:noFill/>
            <a:ln w="12700">
              <a:solidFill>
                <a:schemeClr val="tx1"/>
              </a:solidFill>
              <a:round/>
              <a:headEnd type="triangle" w="med" len="med"/>
              <a:tailEnd type="triangle" w="med" len="med"/>
            </a:ln>
            <a:effectLst/>
          </p:spPr>
          <p:txBody>
            <a:bodyPr/>
            <a:lstStyle/>
            <a:p>
              <a:endParaRPr lang="en-US"/>
            </a:p>
          </p:txBody>
        </p:sp>
      </p:grpSp>
      <p:sp>
        <p:nvSpPr>
          <p:cNvPr id="1661019" name="Text Box 91"/>
          <p:cNvSpPr txBox="1">
            <a:spLocks noChangeArrowheads="1"/>
          </p:cNvSpPr>
          <p:nvPr/>
        </p:nvSpPr>
        <p:spPr bwMode="auto">
          <a:xfrm>
            <a:off x="5181600" y="1346190"/>
            <a:ext cx="990600" cy="4918075"/>
          </a:xfrm>
          <a:prstGeom prst="rect">
            <a:avLst/>
          </a:prstGeom>
          <a:noFill/>
          <a:ln w="12700">
            <a:noFill/>
            <a:miter lim="800000"/>
            <a:headEnd/>
            <a:tailEnd/>
          </a:ln>
          <a:effectLst/>
        </p:spPr>
        <p:txBody>
          <a:bodyPr>
            <a:spAutoFit/>
          </a:bodyPr>
          <a:lstStyle/>
          <a:p>
            <a:pPr>
              <a:lnSpc>
                <a:spcPct val="110000"/>
              </a:lnSpc>
            </a:pPr>
            <a:r>
              <a:rPr lang="en-US" dirty="0">
                <a:solidFill>
                  <a:srgbClr val="FF0000"/>
                </a:solidFill>
              </a:rPr>
              <a:t>00</a:t>
            </a:r>
            <a:r>
              <a:rPr lang="en-US" dirty="0"/>
              <a:t>00</a:t>
            </a:r>
            <a:r>
              <a:rPr lang="en-US" dirty="0">
                <a:solidFill>
                  <a:schemeClr val="tx1"/>
                </a:solidFill>
              </a:rPr>
              <a:t>xx</a:t>
            </a:r>
          </a:p>
          <a:p>
            <a:pPr>
              <a:lnSpc>
                <a:spcPct val="110000"/>
              </a:lnSpc>
            </a:pPr>
            <a:r>
              <a:rPr lang="en-US" dirty="0">
                <a:solidFill>
                  <a:srgbClr val="FF0000"/>
                </a:solidFill>
              </a:rPr>
              <a:t>00</a:t>
            </a:r>
            <a:r>
              <a:rPr lang="en-US" dirty="0"/>
              <a:t>01</a:t>
            </a:r>
            <a:r>
              <a:rPr lang="en-US" dirty="0">
                <a:solidFill>
                  <a:schemeClr val="tx1"/>
                </a:solidFill>
              </a:rPr>
              <a:t>xx</a:t>
            </a:r>
          </a:p>
          <a:p>
            <a:pPr>
              <a:lnSpc>
                <a:spcPct val="110000"/>
              </a:lnSpc>
            </a:pPr>
            <a:r>
              <a:rPr lang="en-US" dirty="0">
                <a:solidFill>
                  <a:srgbClr val="FF0000"/>
                </a:solidFill>
              </a:rPr>
              <a:t>00</a:t>
            </a:r>
            <a:r>
              <a:rPr lang="en-US" dirty="0"/>
              <a:t>10</a:t>
            </a:r>
            <a:r>
              <a:rPr lang="en-US" dirty="0">
                <a:solidFill>
                  <a:schemeClr val="tx1"/>
                </a:solidFill>
              </a:rPr>
              <a:t>xx</a:t>
            </a:r>
          </a:p>
          <a:p>
            <a:pPr>
              <a:lnSpc>
                <a:spcPct val="110000"/>
              </a:lnSpc>
            </a:pPr>
            <a:r>
              <a:rPr lang="en-US" dirty="0">
                <a:solidFill>
                  <a:srgbClr val="FF0000"/>
                </a:solidFill>
              </a:rPr>
              <a:t>00</a:t>
            </a:r>
            <a:r>
              <a:rPr lang="en-US" dirty="0"/>
              <a:t>11</a:t>
            </a:r>
            <a:r>
              <a:rPr lang="en-US" dirty="0">
                <a:solidFill>
                  <a:schemeClr val="tx1"/>
                </a:solidFill>
              </a:rPr>
              <a:t>xx</a:t>
            </a:r>
          </a:p>
          <a:p>
            <a:pPr>
              <a:lnSpc>
                <a:spcPct val="110000"/>
              </a:lnSpc>
            </a:pPr>
            <a:r>
              <a:rPr lang="en-US" dirty="0">
                <a:solidFill>
                  <a:srgbClr val="FF0000"/>
                </a:solidFill>
              </a:rPr>
              <a:t>01</a:t>
            </a:r>
            <a:r>
              <a:rPr lang="en-US" dirty="0"/>
              <a:t>00</a:t>
            </a:r>
            <a:r>
              <a:rPr lang="en-US" dirty="0">
                <a:solidFill>
                  <a:schemeClr val="tx1"/>
                </a:solidFill>
              </a:rPr>
              <a:t>xx</a:t>
            </a:r>
          </a:p>
          <a:p>
            <a:pPr>
              <a:lnSpc>
                <a:spcPct val="110000"/>
              </a:lnSpc>
            </a:pPr>
            <a:r>
              <a:rPr lang="en-US" dirty="0">
                <a:solidFill>
                  <a:srgbClr val="FF0000"/>
                </a:solidFill>
              </a:rPr>
              <a:t>01</a:t>
            </a:r>
            <a:r>
              <a:rPr lang="en-US" dirty="0"/>
              <a:t>01</a:t>
            </a:r>
            <a:r>
              <a:rPr lang="en-US" dirty="0">
                <a:solidFill>
                  <a:schemeClr val="tx1"/>
                </a:solidFill>
              </a:rPr>
              <a:t>xx</a:t>
            </a:r>
          </a:p>
          <a:p>
            <a:pPr>
              <a:lnSpc>
                <a:spcPct val="110000"/>
              </a:lnSpc>
            </a:pPr>
            <a:r>
              <a:rPr lang="en-US" dirty="0">
                <a:solidFill>
                  <a:srgbClr val="FF0000"/>
                </a:solidFill>
              </a:rPr>
              <a:t>01</a:t>
            </a:r>
            <a:r>
              <a:rPr lang="en-US" dirty="0"/>
              <a:t>10</a:t>
            </a:r>
            <a:r>
              <a:rPr lang="en-US" dirty="0">
                <a:solidFill>
                  <a:schemeClr val="tx1"/>
                </a:solidFill>
              </a:rPr>
              <a:t>xx</a:t>
            </a:r>
          </a:p>
          <a:p>
            <a:pPr>
              <a:lnSpc>
                <a:spcPct val="110000"/>
              </a:lnSpc>
            </a:pPr>
            <a:r>
              <a:rPr lang="en-US" dirty="0">
                <a:solidFill>
                  <a:srgbClr val="FF0000"/>
                </a:solidFill>
              </a:rPr>
              <a:t>01</a:t>
            </a:r>
            <a:r>
              <a:rPr lang="en-US" dirty="0"/>
              <a:t>11</a:t>
            </a:r>
            <a:r>
              <a:rPr lang="en-US" dirty="0">
                <a:solidFill>
                  <a:schemeClr val="tx1"/>
                </a:solidFill>
              </a:rPr>
              <a:t>xx</a:t>
            </a:r>
          </a:p>
          <a:p>
            <a:pPr>
              <a:lnSpc>
                <a:spcPct val="110000"/>
              </a:lnSpc>
            </a:pPr>
            <a:r>
              <a:rPr lang="en-US" dirty="0">
                <a:solidFill>
                  <a:srgbClr val="FF0000"/>
                </a:solidFill>
              </a:rPr>
              <a:t>10</a:t>
            </a:r>
            <a:r>
              <a:rPr lang="en-US" dirty="0"/>
              <a:t>00</a:t>
            </a:r>
            <a:r>
              <a:rPr lang="en-US" dirty="0">
                <a:solidFill>
                  <a:schemeClr val="tx1"/>
                </a:solidFill>
              </a:rPr>
              <a:t>xx</a:t>
            </a:r>
          </a:p>
          <a:p>
            <a:pPr>
              <a:lnSpc>
                <a:spcPct val="110000"/>
              </a:lnSpc>
            </a:pPr>
            <a:r>
              <a:rPr lang="en-US" dirty="0">
                <a:solidFill>
                  <a:srgbClr val="FF0000"/>
                </a:solidFill>
              </a:rPr>
              <a:t>10</a:t>
            </a:r>
            <a:r>
              <a:rPr lang="en-US" dirty="0"/>
              <a:t>01</a:t>
            </a:r>
            <a:r>
              <a:rPr lang="en-US" dirty="0">
                <a:solidFill>
                  <a:schemeClr val="tx1"/>
                </a:solidFill>
              </a:rPr>
              <a:t>xx</a:t>
            </a:r>
          </a:p>
          <a:p>
            <a:pPr>
              <a:lnSpc>
                <a:spcPct val="110000"/>
              </a:lnSpc>
            </a:pPr>
            <a:r>
              <a:rPr lang="en-US" dirty="0">
                <a:solidFill>
                  <a:srgbClr val="FF0000"/>
                </a:solidFill>
              </a:rPr>
              <a:t>10</a:t>
            </a:r>
            <a:r>
              <a:rPr lang="en-US" dirty="0"/>
              <a:t>10</a:t>
            </a:r>
            <a:r>
              <a:rPr lang="en-US" dirty="0">
                <a:solidFill>
                  <a:schemeClr val="tx1"/>
                </a:solidFill>
              </a:rPr>
              <a:t>xx</a:t>
            </a:r>
          </a:p>
          <a:p>
            <a:pPr>
              <a:lnSpc>
                <a:spcPct val="110000"/>
              </a:lnSpc>
            </a:pPr>
            <a:r>
              <a:rPr lang="en-US" dirty="0">
                <a:solidFill>
                  <a:srgbClr val="FF0000"/>
                </a:solidFill>
              </a:rPr>
              <a:t>10</a:t>
            </a:r>
            <a:r>
              <a:rPr lang="en-US" dirty="0"/>
              <a:t>11</a:t>
            </a:r>
            <a:r>
              <a:rPr lang="en-US" dirty="0">
                <a:solidFill>
                  <a:schemeClr val="tx1"/>
                </a:solidFill>
              </a:rPr>
              <a:t>xx</a:t>
            </a:r>
          </a:p>
          <a:p>
            <a:pPr>
              <a:lnSpc>
                <a:spcPct val="110000"/>
              </a:lnSpc>
            </a:pPr>
            <a:r>
              <a:rPr lang="en-US" dirty="0">
                <a:solidFill>
                  <a:srgbClr val="FF0000"/>
                </a:solidFill>
              </a:rPr>
              <a:t>11</a:t>
            </a:r>
            <a:r>
              <a:rPr lang="en-US" dirty="0"/>
              <a:t>00</a:t>
            </a:r>
            <a:r>
              <a:rPr lang="en-US" dirty="0">
                <a:solidFill>
                  <a:schemeClr val="tx1"/>
                </a:solidFill>
              </a:rPr>
              <a:t>xx</a:t>
            </a:r>
          </a:p>
          <a:p>
            <a:pPr>
              <a:lnSpc>
                <a:spcPct val="110000"/>
              </a:lnSpc>
            </a:pPr>
            <a:r>
              <a:rPr lang="en-US" dirty="0">
                <a:solidFill>
                  <a:srgbClr val="FF0000"/>
                </a:solidFill>
              </a:rPr>
              <a:t>11</a:t>
            </a:r>
            <a:r>
              <a:rPr lang="en-US" dirty="0"/>
              <a:t>01</a:t>
            </a:r>
            <a:r>
              <a:rPr lang="en-US" dirty="0">
                <a:solidFill>
                  <a:schemeClr val="tx1"/>
                </a:solidFill>
              </a:rPr>
              <a:t>xx</a:t>
            </a:r>
          </a:p>
          <a:p>
            <a:pPr>
              <a:lnSpc>
                <a:spcPct val="110000"/>
              </a:lnSpc>
            </a:pPr>
            <a:r>
              <a:rPr lang="en-US" dirty="0">
                <a:solidFill>
                  <a:srgbClr val="FF0000"/>
                </a:solidFill>
              </a:rPr>
              <a:t>11</a:t>
            </a:r>
            <a:r>
              <a:rPr lang="en-US" dirty="0"/>
              <a:t>10</a:t>
            </a:r>
            <a:r>
              <a:rPr lang="en-US" dirty="0">
                <a:solidFill>
                  <a:schemeClr val="tx1"/>
                </a:solidFill>
              </a:rPr>
              <a:t>xx</a:t>
            </a:r>
          </a:p>
          <a:p>
            <a:pPr>
              <a:lnSpc>
                <a:spcPct val="110000"/>
              </a:lnSpc>
            </a:pPr>
            <a:r>
              <a:rPr lang="en-US" dirty="0">
                <a:solidFill>
                  <a:srgbClr val="FF0000"/>
                </a:solidFill>
              </a:rPr>
              <a:t>11</a:t>
            </a:r>
            <a:r>
              <a:rPr lang="en-US" dirty="0"/>
              <a:t>11</a:t>
            </a:r>
            <a:r>
              <a:rPr lang="en-US" dirty="0">
                <a:solidFill>
                  <a:schemeClr val="tx1"/>
                </a:solidFill>
              </a:rPr>
              <a:t>xx</a:t>
            </a:r>
          </a:p>
        </p:txBody>
      </p:sp>
      <p:sp>
        <p:nvSpPr>
          <p:cNvPr id="1661020" name="Text Box 92"/>
          <p:cNvSpPr txBox="1">
            <a:spLocks noChangeArrowheads="1"/>
          </p:cNvSpPr>
          <p:nvPr/>
        </p:nvSpPr>
        <p:spPr bwMode="auto">
          <a:xfrm>
            <a:off x="6248400" y="1574790"/>
            <a:ext cx="2514600" cy="1200329"/>
          </a:xfrm>
          <a:prstGeom prst="rect">
            <a:avLst/>
          </a:prstGeom>
          <a:noFill/>
          <a:ln w="12700">
            <a:noFill/>
            <a:miter lim="800000"/>
            <a:headEnd/>
            <a:tailEnd/>
          </a:ln>
          <a:effectLst/>
        </p:spPr>
        <p:txBody>
          <a:bodyPr>
            <a:spAutoFit/>
          </a:bodyPr>
          <a:lstStyle/>
          <a:p>
            <a:r>
              <a:rPr lang="en-US" dirty="0" smtClean="0">
                <a:solidFill>
                  <a:schemeClr val="tx1"/>
                </a:solidFill>
              </a:rPr>
              <a:t>One word blocks</a:t>
            </a:r>
          </a:p>
          <a:p>
            <a:r>
              <a:rPr lang="en-US" dirty="0" smtClean="0">
                <a:solidFill>
                  <a:schemeClr val="tx1"/>
                </a:solidFill>
              </a:rPr>
              <a:t>Two </a:t>
            </a:r>
            <a:r>
              <a:rPr lang="en-US" dirty="0">
                <a:solidFill>
                  <a:schemeClr val="tx1"/>
                </a:solidFill>
              </a:rPr>
              <a:t>low order bits define the byte in the word (32b words)</a:t>
            </a:r>
          </a:p>
        </p:txBody>
      </p:sp>
      <p:sp>
        <p:nvSpPr>
          <p:cNvPr id="1661022" name="Text Box 94"/>
          <p:cNvSpPr txBox="1">
            <a:spLocks noChangeArrowheads="1"/>
          </p:cNvSpPr>
          <p:nvPr/>
        </p:nvSpPr>
        <p:spPr bwMode="auto">
          <a:xfrm>
            <a:off x="3276600" y="6172200"/>
            <a:ext cx="5486400" cy="366713"/>
          </a:xfrm>
          <a:prstGeom prst="rect">
            <a:avLst/>
          </a:prstGeom>
          <a:noFill/>
          <a:ln w="12700">
            <a:noFill/>
            <a:miter lim="800000"/>
            <a:headEnd/>
            <a:tailEnd/>
          </a:ln>
          <a:effectLst/>
        </p:spPr>
        <p:txBody>
          <a:bodyPr>
            <a:spAutoFit/>
          </a:bodyPr>
          <a:lstStyle/>
          <a:p>
            <a:r>
              <a:rPr lang="en-US" dirty="0">
                <a:solidFill>
                  <a:srgbClr val="FF0000"/>
                </a:solidFill>
              </a:rPr>
              <a:t>(block address) modulo (# of blocks in the cache)</a:t>
            </a:r>
          </a:p>
        </p:txBody>
      </p:sp>
      <p:sp>
        <p:nvSpPr>
          <p:cNvPr id="1661023" name="Text Box 95"/>
          <p:cNvSpPr txBox="1">
            <a:spLocks noChangeArrowheads="1"/>
          </p:cNvSpPr>
          <p:nvPr/>
        </p:nvSpPr>
        <p:spPr bwMode="auto">
          <a:xfrm>
            <a:off x="381000" y="2108190"/>
            <a:ext cx="742950" cy="366713"/>
          </a:xfrm>
          <a:prstGeom prst="rect">
            <a:avLst/>
          </a:prstGeom>
          <a:noFill/>
          <a:ln w="12700">
            <a:noFill/>
            <a:miter lim="800000"/>
            <a:headEnd/>
            <a:tailEnd/>
          </a:ln>
          <a:effectLst/>
        </p:spPr>
        <p:txBody>
          <a:bodyPr wrap="none">
            <a:spAutoFit/>
          </a:bodyPr>
          <a:lstStyle/>
          <a:p>
            <a:r>
              <a:rPr lang="en-US">
                <a:solidFill>
                  <a:schemeClr val="tx1"/>
                </a:solidFill>
              </a:rPr>
              <a:t>Index</a:t>
            </a:r>
          </a:p>
        </p:txBody>
      </p:sp>
      <p:sp>
        <p:nvSpPr>
          <p:cNvPr id="93" name="Rectangle 95"/>
          <p:cNvSpPr>
            <a:spLocks noChangeArrowheads="1"/>
          </p:cNvSpPr>
          <p:nvPr/>
        </p:nvSpPr>
        <p:spPr bwMode="auto">
          <a:xfrm>
            <a:off x="1684868" y="3217333"/>
            <a:ext cx="448732" cy="228591"/>
          </a:xfrm>
          <a:prstGeom prst="rect">
            <a:avLst/>
          </a:prstGeom>
          <a:noFill/>
          <a:ln w="28575">
            <a:solidFill>
              <a:srgbClr val="FF0000"/>
            </a:solidFill>
            <a:miter lim="800000"/>
            <a:headEnd/>
            <a:tailEnd/>
          </a:ln>
          <a:effectLst/>
        </p:spPr>
        <p:txBody>
          <a:bodyPr wrap="none" anchor="ctr"/>
          <a:lstStyle/>
          <a:p>
            <a:endParaRPr lang="en-US"/>
          </a:p>
        </p:txBody>
      </p:sp>
      <p:sp>
        <p:nvSpPr>
          <p:cNvPr id="94" name="Rectangle 94"/>
          <p:cNvSpPr>
            <a:spLocks noChangeArrowheads="1"/>
          </p:cNvSpPr>
          <p:nvPr/>
        </p:nvSpPr>
        <p:spPr bwMode="auto">
          <a:xfrm>
            <a:off x="5266266" y="5689593"/>
            <a:ext cx="245531" cy="228600"/>
          </a:xfrm>
          <a:prstGeom prst="rect">
            <a:avLst/>
          </a:prstGeom>
          <a:noFill/>
          <a:ln w="28575">
            <a:solidFill>
              <a:srgbClr val="FF0000"/>
            </a:solidFill>
            <a:miter lim="800000"/>
            <a:headEnd/>
            <a:tailEnd/>
          </a:ln>
          <a:effectLst/>
        </p:spPr>
        <p:txBody>
          <a:bodyPr wrap="none" anchor="ctr"/>
          <a:lstStyle/>
          <a:p>
            <a:endParaRPr lang="en-US"/>
          </a:p>
        </p:txBody>
      </p:sp>
      <p:sp>
        <p:nvSpPr>
          <p:cNvPr id="95" name="Rectangle 94"/>
          <p:cNvSpPr>
            <a:spLocks noChangeArrowheads="1"/>
          </p:cNvSpPr>
          <p:nvPr/>
        </p:nvSpPr>
        <p:spPr bwMode="auto">
          <a:xfrm>
            <a:off x="5266266" y="4478860"/>
            <a:ext cx="245531" cy="228600"/>
          </a:xfrm>
          <a:prstGeom prst="rect">
            <a:avLst/>
          </a:prstGeom>
          <a:noFill/>
          <a:ln w="28575">
            <a:solidFill>
              <a:srgbClr val="FF0000"/>
            </a:solidFill>
            <a:miter lim="800000"/>
            <a:headEnd/>
            <a:tailEnd/>
          </a:ln>
          <a:effectLst/>
        </p:spPr>
        <p:txBody>
          <a:bodyPr wrap="none" anchor="ctr"/>
          <a:lstStyle/>
          <a:p>
            <a:endParaRPr lang="en-US"/>
          </a:p>
        </p:txBody>
      </p:sp>
      <p:sp>
        <p:nvSpPr>
          <p:cNvPr id="96" name="Rectangle 95"/>
          <p:cNvSpPr>
            <a:spLocks noChangeArrowheads="1"/>
          </p:cNvSpPr>
          <p:nvPr/>
        </p:nvSpPr>
        <p:spPr bwMode="auto">
          <a:xfrm>
            <a:off x="5257799" y="3276591"/>
            <a:ext cx="245531" cy="228600"/>
          </a:xfrm>
          <a:prstGeom prst="rect">
            <a:avLst/>
          </a:prstGeom>
          <a:noFill/>
          <a:ln w="28575">
            <a:solidFill>
              <a:srgbClr val="FF0000"/>
            </a:solidFill>
            <a:miter lim="800000"/>
            <a:headEnd/>
            <a:tailEnd/>
          </a:ln>
          <a:effectLst/>
        </p:spPr>
        <p:txBody>
          <a:bodyPr wrap="none" anchor="ctr"/>
          <a:lstStyle/>
          <a:p>
            <a:endParaRPr lang="en-US"/>
          </a:p>
        </p:txBody>
      </p:sp>
      <p:sp>
        <p:nvSpPr>
          <p:cNvPr id="97" name="Rectangle 96"/>
          <p:cNvSpPr>
            <a:spLocks noChangeArrowheads="1"/>
          </p:cNvSpPr>
          <p:nvPr/>
        </p:nvSpPr>
        <p:spPr bwMode="auto">
          <a:xfrm>
            <a:off x="5266266" y="2065858"/>
            <a:ext cx="245531" cy="228600"/>
          </a:xfrm>
          <a:prstGeom prst="rect">
            <a:avLst/>
          </a:prstGeom>
          <a:noFill/>
          <a:ln w="28575">
            <a:solidFill>
              <a:srgbClr val="FF0000"/>
            </a:solid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609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500"/>
                                  </p:stCondLst>
                                  <p:childTnLst>
                                    <p:set>
                                      <p:cBhvr>
                                        <p:cTn id="13" dur="1" fill="hold">
                                          <p:stCondLst>
                                            <p:cond delay="0"/>
                                          </p:stCondLst>
                                        </p:cTn>
                                        <p:tgtEl>
                                          <p:spTgt spid="6"/>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500"/>
                                  </p:stCondLst>
                                  <p:childTnLst>
                                    <p:set>
                                      <p:cBhvr>
                                        <p:cTn id="16" dur="1" fill="hold">
                                          <p:stCondLst>
                                            <p:cond delay="0"/>
                                          </p:stCondLst>
                                        </p:cTn>
                                        <p:tgtEl>
                                          <p:spTgt spid="7"/>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nodeType="afterEffect">
                                  <p:stCondLst>
                                    <p:cond delay="50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660991"/>
                                        </p:tgtEl>
                                        <p:attrNameLst>
                                          <p:attrName>style.visibility</p:attrName>
                                        </p:attrNameLst>
                                      </p:cBhvr>
                                      <p:to>
                                        <p:strVal val="visible"/>
                                      </p:to>
                                    </p:set>
                                  </p:childTnLst>
                                </p:cTn>
                              </p:par>
                              <p:par>
                                <p:cTn id="24" presetID="1" presetClass="entr" presetSubtype="0" fill="hold" grpId="0" nodeType="withEffect">
                                  <p:stCondLst>
                                    <p:cond delay="2000"/>
                                  </p:stCondLst>
                                  <p:childTnLst>
                                    <p:set>
                                      <p:cBhvr>
                                        <p:cTn id="25" dur="1" fill="hold">
                                          <p:stCondLst>
                                            <p:cond delay="0"/>
                                          </p:stCondLst>
                                        </p:cTn>
                                        <p:tgtEl>
                                          <p:spTgt spid="93"/>
                                        </p:tgtEl>
                                        <p:attrNameLst>
                                          <p:attrName>style.visibility</p:attrName>
                                        </p:attrNameLst>
                                      </p:cBhvr>
                                      <p:to>
                                        <p:strVal val="visible"/>
                                      </p:to>
                                    </p:set>
                                  </p:childTnLst>
                                </p:cTn>
                              </p:par>
                              <p:par>
                                <p:cTn id="26" presetID="1" presetClass="entr" presetSubtype="0" fill="hold" grpId="0" nodeType="withEffect">
                                  <p:stCondLst>
                                    <p:cond delay="2000"/>
                                  </p:stCondLst>
                                  <p:childTnLst>
                                    <p:set>
                                      <p:cBhvr>
                                        <p:cTn id="27" dur="1" fill="hold">
                                          <p:stCondLst>
                                            <p:cond delay="0"/>
                                          </p:stCondLst>
                                        </p:cTn>
                                        <p:tgtEl>
                                          <p:spTgt spid="94"/>
                                        </p:tgtEl>
                                        <p:attrNameLst>
                                          <p:attrName>style.visibility</p:attrName>
                                        </p:attrNameLst>
                                      </p:cBhvr>
                                      <p:to>
                                        <p:strVal val="visible"/>
                                      </p:to>
                                    </p:set>
                                  </p:childTnLst>
                                </p:cTn>
                              </p:par>
                              <p:par>
                                <p:cTn id="28" presetID="1" presetClass="entr" presetSubtype="0" fill="hold" grpId="0" nodeType="withEffect">
                                  <p:stCondLst>
                                    <p:cond delay="2000"/>
                                  </p:stCondLst>
                                  <p:childTnLst>
                                    <p:set>
                                      <p:cBhvr>
                                        <p:cTn id="29" dur="1" fill="hold">
                                          <p:stCondLst>
                                            <p:cond delay="0"/>
                                          </p:stCondLst>
                                        </p:cTn>
                                        <p:tgtEl>
                                          <p:spTgt spid="95"/>
                                        </p:tgtEl>
                                        <p:attrNameLst>
                                          <p:attrName>style.visibility</p:attrName>
                                        </p:attrNameLst>
                                      </p:cBhvr>
                                      <p:to>
                                        <p:strVal val="visible"/>
                                      </p:to>
                                    </p:set>
                                  </p:childTnLst>
                                </p:cTn>
                              </p:par>
                              <p:par>
                                <p:cTn id="30" presetID="1" presetClass="entr" presetSubtype="0" fill="hold" grpId="0" nodeType="withEffect">
                                  <p:stCondLst>
                                    <p:cond delay="2000"/>
                                  </p:stCondLst>
                                  <p:childTnLst>
                                    <p:set>
                                      <p:cBhvr>
                                        <p:cTn id="31" dur="1" fill="hold">
                                          <p:stCondLst>
                                            <p:cond delay="0"/>
                                          </p:stCondLst>
                                        </p:cTn>
                                        <p:tgtEl>
                                          <p:spTgt spid="96"/>
                                        </p:tgtEl>
                                        <p:attrNameLst>
                                          <p:attrName>style.visibility</p:attrName>
                                        </p:attrNameLst>
                                      </p:cBhvr>
                                      <p:to>
                                        <p:strVal val="visible"/>
                                      </p:to>
                                    </p:set>
                                  </p:childTnLst>
                                </p:cTn>
                              </p:par>
                              <p:par>
                                <p:cTn id="32" presetID="1" presetClass="entr" presetSubtype="0" fill="hold" grpId="0" nodeType="withEffect">
                                  <p:stCondLst>
                                    <p:cond delay="2000"/>
                                  </p:stCondLst>
                                  <p:childTnLst>
                                    <p:set>
                                      <p:cBhvr>
                                        <p:cTn id="33"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0954" grpId="0" autoUpdateAnimBg="0"/>
      <p:bldP spid="1660991" grpId="0" autoUpdateAnimBg="0"/>
      <p:bldP spid="93" grpId="0" animBg="1"/>
      <p:bldP spid="94" grpId="0" animBg="1"/>
      <p:bldP spid="95" grpId="0" animBg="1"/>
      <p:bldP spid="96" grpId="0" animBg="1"/>
      <p:bldP spid="9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4370" name="Rectangle 2"/>
          <p:cNvSpPr>
            <a:spLocks noGrp="1" noChangeArrowheads="1"/>
          </p:cNvSpPr>
          <p:nvPr>
            <p:ph type="title"/>
          </p:nvPr>
        </p:nvSpPr>
        <p:spPr>
          <a:xfrm>
            <a:off x="467544" y="0"/>
            <a:ext cx="8229600" cy="1143000"/>
          </a:xfrm>
        </p:spPr>
        <p:txBody>
          <a:bodyPr>
            <a:normAutofit/>
          </a:bodyPr>
          <a:lstStyle/>
          <a:p>
            <a:pPr algn="l"/>
            <a:r>
              <a:rPr lang="en-US" sz="3200" dirty="0"/>
              <a:t>Direct Mapped Cache</a:t>
            </a:r>
          </a:p>
        </p:txBody>
      </p:sp>
      <p:grpSp>
        <p:nvGrpSpPr>
          <p:cNvPr id="2" name="Group 3"/>
          <p:cNvGrpSpPr>
            <a:grpSpLocks/>
          </p:cNvGrpSpPr>
          <p:nvPr/>
        </p:nvGrpSpPr>
        <p:grpSpPr bwMode="auto">
          <a:xfrm>
            <a:off x="1295400" y="2689746"/>
            <a:ext cx="990600" cy="1219200"/>
            <a:chOff x="1344" y="1056"/>
            <a:chExt cx="624" cy="768"/>
          </a:xfrm>
        </p:grpSpPr>
        <p:sp>
          <p:nvSpPr>
            <p:cNvPr id="1594372"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373"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374"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375"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4411" name="Text Box 43"/>
          <p:cNvSpPr txBox="1">
            <a:spLocks noChangeArrowheads="1"/>
          </p:cNvSpPr>
          <p:nvPr/>
        </p:nvSpPr>
        <p:spPr bwMode="auto">
          <a:xfrm>
            <a:off x="1051362" y="2258562"/>
            <a:ext cx="1121296" cy="369332"/>
          </a:xfrm>
          <a:prstGeom prst="rect">
            <a:avLst/>
          </a:prstGeom>
          <a:noFill/>
          <a:ln w="12700">
            <a:noFill/>
            <a:miter lim="800000"/>
            <a:headEnd/>
            <a:tailEnd/>
          </a:ln>
          <a:effectLst/>
        </p:spPr>
        <p:txBody>
          <a:bodyPr wrap="none">
            <a:spAutoFit/>
          </a:bodyPr>
          <a:lstStyle/>
          <a:p>
            <a:r>
              <a:rPr lang="en-US" b="1" dirty="0" smtClean="0">
                <a:solidFill>
                  <a:schemeClr val="tx1"/>
                </a:solidFill>
              </a:rPr>
              <a:t>Address 0</a:t>
            </a:r>
            <a:endParaRPr lang="en-US" b="1" dirty="0">
              <a:solidFill>
                <a:schemeClr val="tx1"/>
              </a:solidFill>
            </a:endParaRPr>
          </a:p>
        </p:txBody>
      </p:sp>
      <p:grpSp>
        <p:nvGrpSpPr>
          <p:cNvPr id="3" name="Group 51"/>
          <p:cNvGrpSpPr>
            <a:grpSpLocks/>
          </p:cNvGrpSpPr>
          <p:nvPr/>
        </p:nvGrpSpPr>
        <p:grpSpPr bwMode="auto">
          <a:xfrm>
            <a:off x="762000" y="2689746"/>
            <a:ext cx="533400" cy="1219200"/>
            <a:chOff x="1344" y="1056"/>
            <a:chExt cx="624" cy="768"/>
          </a:xfrm>
        </p:grpSpPr>
        <p:sp>
          <p:nvSpPr>
            <p:cNvPr id="1594420" name="Rectangle 5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421" name="Line 5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422" name="Line 5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23" name="Line 5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4459" name="Rectangle 91"/>
          <p:cNvSpPr>
            <a:spLocks noGrp="1" noChangeArrowheads="1"/>
          </p:cNvSpPr>
          <p:nvPr>
            <p:ph type="body" idx="1"/>
          </p:nvPr>
        </p:nvSpPr>
        <p:spPr>
          <a:xfrm>
            <a:off x="533400" y="1202258"/>
            <a:ext cx="7848600" cy="768415"/>
          </a:xfrm>
          <a:noFill/>
          <a:ln/>
        </p:spPr>
        <p:txBody>
          <a:bodyPr>
            <a:normAutofit fontScale="77500" lnSpcReduction="20000"/>
          </a:bodyPr>
          <a:lstStyle/>
          <a:p>
            <a:r>
              <a:rPr lang="en-US" dirty="0"/>
              <a:t>Consider the main memory word reference string</a:t>
            </a:r>
          </a:p>
          <a:p>
            <a:pPr lvl="1" algn="ctr">
              <a:buFont typeface="Monotype Sorts" pitchFamily="2" charset="2"/>
              <a:buNone/>
            </a:pPr>
            <a:r>
              <a:rPr lang="en-US" dirty="0"/>
              <a:t>                         </a:t>
            </a:r>
            <a:r>
              <a:rPr lang="en-US" dirty="0" smtClean="0"/>
              <a:t> 0   1   2   3   </a:t>
            </a:r>
            <a:r>
              <a:rPr lang="en-US" dirty="0"/>
              <a:t>4   3   4   </a:t>
            </a:r>
            <a:r>
              <a:rPr lang="en-US" dirty="0" smtClean="0"/>
              <a:t>15</a:t>
            </a:r>
            <a:endParaRPr lang="en-US" dirty="0"/>
          </a:p>
        </p:txBody>
      </p:sp>
      <p:sp>
        <p:nvSpPr>
          <p:cNvPr id="1594460" name="Text Box 92"/>
          <p:cNvSpPr txBox="1">
            <a:spLocks noChangeArrowheads="1"/>
          </p:cNvSpPr>
          <p:nvPr/>
        </p:nvSpPr>
        <p:spPr bwMode="auto">
          <a:xfrm>
            <a:off x="457200" y="1583258"/>
            <a:ext cx="3429000" cy="581025"/>
          </a:xfrm>
          <a:prstGeom prst="rect">
            <a:avLst/>
          </a:prstGeom>
          <a:noFill/>
          <a:ln w="12700">
            <a:noFill/>
            <a:miter lim="800000"/>
            <a:headEnd/>
            <a:tailEnd/>
          </a:ln>
          <a:effectLst/>
        </p:spPr>
        <p:txBody>
          <a:bodyPr>
            <a:spAutoFit/>
          </a:bodyPr>
          <a:lstStyle/>
          <a:p>
            <a:r>
              <a:rPr lang="en-US" sz="1600">
                <a:solidFill>
                  <a:schemeClr val="tx1"/>
                </a:solidFill>
              </a:rPr>
              <a:t>Start with an empty cache - all blocks initially marked as not valid</a:t>
            </a:r>
          </a:p>
        </p:txBody>
      </p:sp>
      <p:sp>
        <p:nvSpPr>
          <p:cNvPr id="19" name="TextBox 18"/>
          <p:cNvSpPr txBox="1"/>
          <p:nvPr/>
        </p:nvSpPr>
        <p:spPr>
          <a:xfrm>
            <a:off x="3844612" y="1948246"/>
            <a:ext cx="4293776" cy="369332"/>
          </a:xfrm>
          <a:prstGeom prst="rect">
            <a:avLst/>
          </a:prstGeom>
          <a:noFill/>
        </p:spPr>
        <p:txBody>
          <a:bodyPr wrap="none" rtlCol="0">
            <a:spAutoFit/>
          </a:bodyPr>
          <a:lstStyle/>
          <a:p>
            <a:r>
              <a:rPr lang="en-US" dirty="0" smtClean="0"/>
              <a:t>0000 0001 0010 0011 0100 0011 0100 1111</a:t>
            </a: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418" name="Rectangle 2"/>
          <p:cNvSpPr>
            <a:spLocks noGrp="1" noChangeArrowheads="1"/>
          </p:cNvSpPr>
          <p:nvPr>
            <p:ph type="title"/>
          </p:nvPr>
        </p:nvSpPr>
        <p:spPr>
          <a:xfrm>
            <a:off x="467544" y="0"/>
            <a:ext cx="8229600" cy="1143000"/>
          </a:xfrm>
        </p:spPr>
        <p:txBody>
          <a:bodyPr>
            <a:normAutofit/>
          </a:bodyPr>
          <a:lstStyle/>
          <a:p>
            <a:pPr algn="l"/>
            <a:r>
              <a:rPr lang="en-US" sz="3200" dirty="0"/>
              <a:t>Direct Mapped Cache</a:t>
            </a:r>
          </a:p>
        </p:txBody>
      </p:sp>
      <p:grpSp>
        <p:nvGrpSpPr>
          <p:cNvPr id="2" name="Group 3"/>
          <p:cNvGrpSpPr>
            <a:grpSpLocks/>
          </p:cNvGrpSpPr>
          <p:nvPr/>
        </p:nvGrpSpPr>
        <p:grpSpPr bwMode="auto">
          <a:xfrm>
            <a:off x="1295400" y="2672813"/>
            <a:ext cx="990600" cy="1219200"/>
            <a:chOff x="1344" y="1056"/>
            <a:chExt cx="624" cy="768"/>
          </a:xfrm>
        </p:grpSpPr>
        <p:sp>
          <p:nvSpPr>
            <p:cNvPr id="1596420"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21"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22"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23"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6459" name="Text Box 43"/>
          <p:cNvSpPr txBox="1">
            <a:spLocks noChangeArrowheads="1"/>
          </p:cNvSpPr>
          <p:nvPr/>
        </p:nvSpPr>
        <p:spPr bwMode="auto">
          <a:xfrm>
            <a:off x="1355725" y="2252125"/>
            <a:ext cx="311150" cy="366713"/>
          </a:xfrm>
          <a:prstGeom prst="rect">
            <a:avLst/>
          </a:prstGeom>
          <a:noFill/>
          <a:ln w="12700">
            <a:noFill/>
            <a:miter lim="800000"/>
            <a:headEnd/>
            <a:tailEnd/>
          </a:ln>
          <a:effectLst/>
        </p:spPr>
        <p:txBody>
          <a:bodyPr wrap="none">
            <a:spAutoFit/>
          </a:bodyPr>
          <a:lstStyle/>
          <a:p>
            <a:r>
              <a:rPr lang="en-US" b="1">
                <a:solidFill>
                  <a:schemeClr val="tx1"/>
                </a:solidFill>
              </a:rPr>
              <a:t>0</a:t>
            </a:r>
          </a:p>
        </p:txBody>
      </p:sp>
      <p:grpSp>
        <p:nvGrpSpPr>
          <p:cNvPr id="3" name="Group 51"/>
          <p:cNvGrpSpPr>
            <a:grpSpLocks/>
          </p:cNvGrpSpPr>
          <p:nvPr/>
        </p:nvGrpSpPr>
        <p:grpSpPr bwMode="auto">
          <a:xfrm>
            <a:off x="762000" y="2672813"/>
            <a:ext cx="533400" cy="1219200"/>
            <a:chOff x="1344" y="1056"/>
            <a:chExt cx="624" cy="768"/>
          </a:xfrm>
        </p:grpSpPr>
        <p:sp>
          <p:nvSpPr>
            <p:cNvPr id="1596468" name="Rectangle 5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69" name="Line 5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70" name="Line 5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71" name="Line 5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6507" name="Rectangle 91"/>
          <p:cNvSpPr>
            <a:spLocks noGrp="1" noChangeArrowheads="1"/>
          </p:cNvSpPr>
          <p:nvPr>
            <p:ph type="body" idx="1"/>
          </p:nvPr>
        </p:nvSpPr>
        <p:spPr>
          <a:xfrm>
            <a:off x="533400" y="1185325"/>
            <a:ext cx="7848600" cy="812800"/>
          </a:xfrm>
          <a:noFill/>
          <a:ln/>
        </p:spPr>
        <p:txBody>
          <a:bodyPr>
            <a:normAutofit fontScale="85000" lnSpcReduction="20000"/>
          </a:bodyPr>
          <a:lstStyle/>
          <a:p>
            <a:r>
              <a:rPr lang="en-US" dirty="0"/>
              <a:t>Consider the main memory word reference string</a:t>
            </a:r>
          </a:p>
          <a:p>
            <a:pPr lvl="1" algn="ctr">
              <a:buFont typeface="Monotype Sorts" pitchFamily="2" charset="2"/>
              <a:buNone/>
            </a:pPr>
            <a:r>
              <a:rPr lang="en-US" dirty="0"/>
              <a:t>                       </a:t>
            </a:r>
            <a:r>
              <a:rPr lang="en-US" u="sng" dirty="0"/>
              <a:t>0</a:t>
            </a:r>
            <a:r>
              <a:rPr lang="en-US" dirty="0"/>
              <a:t>   1   2   3   4   3   4   15</a:t>
            </a:r>
          </a:p>
        </p:txBody>
      </p:sp>
      <p:sp>
        <p:nvSpPr>
          <p:cNvPr id="1596508" name="Text Box 92"/>
          <p:cNvSpPr txBox="1">
            <a:spLocks noChangeArrowheads="1"/>
          </p:cNvSpPr>
          <p:nvPr/>
        </p:nvSpPr>
        <p:spPr bwMode="auto">
          <a:xfrm>
            <a:off x="822325" y="2655879"/>
            <a:ext cx="1479550" cy="366712"/>
          </a:xfrm>
          <a:prstGeom prst="rect">
            <a:avLst/>
          </a:prstGeom>
          <a:noFill/>
          <a:ln w="12700">
            <a:noFill/>
            <a:miter lim="800000"/>
            <a:headEnd/>
            <a:tailEnd/>
          </a:ln>
          <a:effectLst/>
        </p:spPr>
        <p:txBody>
          <a:bodyPr wrap="none">
            <a:spAutoFit/>
          </a:bodyPr>
          <a:lstStyle/>
          <a:p>
            <a:r>
              <a:rPr lang="en-US" dirty="0">
                <a:solidFill>
                  <a:schemeClr val="tx1"/>
                </a:solidFill>
              </a:rPr>
              <a:t>00    Mem(0)</a:t>
            </a:r>
          </a:p>
        </p:txBody>
      </p:sp>
      <p:sp>
        <p:nvSpPr>
          <p:cNvPr id="1596512" name="Text Box 96"/>
          <p:cNvSpPr txBox="1">
            <a:spLocks noChangeArrowheads="1"/>
          </p:cNvSpPr>
          <p:nvPr/>
        </p:nvSpPr>
        <p:spPr bwMode="auto">
          <a:xfrm>
            <a:off x="1584325" y="2252125"/>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1596538" name="Text Box 122"/>
          <p:cNvSpPr txBox="1">
            <a:spLocks noChangeArrowheads="1"/>
          </p:cNvSpPr>
          <p:nvPr/>
        </p:nvSpPr>
        <p:spPr bwMode="auto">
          <a:xfrm>
            <a:off x="457200" y="1566325"/>
            <a:ext cx="3429000" cy="581025"/>
          </a:xfrm>
          <a:prstGeom prst="rect">
            <a:avLst/>
          </a:prstGeom>
          <a:noFill/>
          <a:ln w="12700">
            <a:noFill/>
            <a:miter lim="800000"/>
            <a:headEnd/>
            <a:tailEnd/>
          </a:ln>
          <a:effectLst/>
        </p:spPr>
        <p:txBody>
          <a:bodyPr>
            <a:spAutoFit/>
          </a:bodyPr>
          <a:lstStyle/>
          <a:p>
            <a:r>
              <a:rPr lang="en-US" sz="1600" dirty="0">
                <a:solidFill>
                  <a:schemeClr val="tx1"/>
                </a:solidFill>
              </a:rPr>
              <a:t>Start with an empty</a:t>
            </a:r>
            <a:r>
              <a:rPr lang="en-US" sz="1600" dirty="0" smtClean="0">
                <a:solidFill>
                  <a:schemeClr val="tx1"/>
                </a:solidFill>
              </a:rPr>
              <a:t> 4-word cache </a:t>
            </a:r>
            <a:r>
              <a:rPr lang="en-US" sz="1600" dirty="0">
                <a:solidFill>
                  <a:schemeClr val="tx1"/>
                </a:solidFill>
              </a:rPr>
              <a:t>- all blocks initially marked as not valid</a:t>
            </a:r>
          </a:p>
        </p:txBody>
      </p:sp>
      <p:sp>
        <p:nvSpPr>
          <p:cNvPr id="1596540" name="Rectangle 124"/>
          <p:cNvSpPr>
            <a:spLocks noChangeArrowheads="1"/>
          </p:cNvSpPr>
          <p:nvPr/>
        </p:nvSpPr>
        <p:spPr bwMode="auto">
          <a:xfrm>
            <a:off x="457200" y="5985925"/>
            <a:ext cx="8153400" cy="355600"/>
          </a:xfrm>
          <a:prstGeom prst="rect">
            <a:avLst/>
          </a:prstGeom>
          <a:noFill/>
          <a:ln w="12700">
            <a:noFill/>
            <a:miter lim="800000"/>
            <a:headEnd/>
            <a:tailEnd/>
          </a:ln>
          <a:effectLst/>
        </p:spPr>
        <p:txBody>
          <a:bodyPr lIns="63500" tIns="25400" rIns="63500" bIns="25400">
            <a:spAutoFit/>
          </a:bodyPr>
          <a:lstStyle/>
          <a:p>
            <a:pPr marL="741363" lvl="1" indent="-246063">
              <a:spcBef>
                <a:spcPct val="30000"/>
              </a:spcBef>
              <a:buSzPct val="75000"/>
              <a:buFont typeface="Arial"/>
              <a:buChar char="•"/>
            </a:pPr>
            <a:r>
              <a:rPr lang="en-US" sz="2000" dirty="0" smtClean="0">
                <a:solidFill>
                  <a:srgbClr val="000000"/>
                </a:solidFill>
              </a:rPr>
              <a:t>1 requests</a:t>
            </a:r>
            <a:r>
              <a:rPr lang="en-US" sz="2000" dirty="0">
                <a:solidFill>
                  <a:srgbClr val="000000"/>
                </a:solidFill>
              </a:rPr>
              <a:t>,</a:t>
            </a:r>
            <a:r>
              <a:rPr lang="en-US" sz="2000" dirty="0" smtClean="0">
                <a:solidFill>
                  <a:srgbClr val="000000"/>
                </a:solidFill>
              </a:rPr>
              <a:t> 1 miss</a:t>
            </a:r>
            <a:endParaRPr lang="en-US" sz="2000" dirty="0">
              <a:solidFill>
                <a:srgbClr val="000000"/>
              </a:solidFill>
            </a:endParaRPr>
          </a:p>
        </p:txBody>
      </p:sp>
      <p:sp>
        <p:nvSpPr>
          <p:cNvPr id="22" name="TextBox 21"/>
          <p:cNvSpPr txBox="1"/>
          <p:nvPr/>
        </p:nvSpPr>
        <p:spPr>
          <a:xfrm>
            <a:off x="3844612" y="1948246"/>
            <a:ext cx="4293776" cy="369332"/>
          </a:xfrm>
          <a:prstGeom prst="rect">
            <a:avLst/>
          </a:prstGeom>
          <a:noFill/>
        </p:spPr>
        <p:txBody>
          <a:bodyPr wrap="none" rtlCol="0">
            <a:spAutoFit/>
          </a:bodyPr>
          <a:lstStyle/>
          <a:p>
            <a:r>
              <a:rPr lang="en-US" dirty="0" smtClean="0"/>
              <a:t>0000 0001 0010 0011 0100 0011 0100 1111</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65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65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96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6508" grpId="0" autoUpdateAnimBg="0"/>
      <p:bldP spid="1596512" grpId="0" autoUpdateAnimBg="0"/>
      <p:bldP spid="1596540"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4|5.1|4.4"/>
</p:tagLst>
</file>

<file path=ppt/tags/tag2.xml><?xml version="1.0" encoding="utf-8"?>
<p:tagLst xmlns:a="http://schemas.openxmlformats.org/drawingml/2006/main" xmlns:r="http://schemas.openxmlformats.org/officeDocument/2006/relationships" xmlns:p="http://schemas.openxmlformats.org/presentationml/2006/main">
  <p:tag name="TIMING" val="|31.4|11.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5705</Words>
  <Application>Microsoft Office PowerPoint</Application>
  <PresentationFormat>On-screen Show (4:3)</PresentationFormat>
  <Paragraphs>964</Paragraphs>
  <Slides>52</Slides>
  <Notes>38</Notes>
  <HiddenSlides>5</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Caches</vt:lpstr>
      <vt:lpstr>How is the Hierarchy Managed?</vt:lpstr>
      <vt:lpstr>Cache Basics: Direct Mapped</vt:lpstr>
      <vt:lpstr>Mapping a 6-bit Memory Address</vt:lpstr>
      <vt:lpstr>Direct Mapped Cache Example</vt:lpstr>
      <vt:lpstr>Caching:  A Simple First Example</vt:lpstr>
      <vt:lpstr>Caching:  A Simple First Example</vt:lpstr>
      <vt:lpstr>Direct Mapped Cache</vt:lpstr>
      <vt:lpstr>Direct Mapped Cache</vt:lpstr>
      <vt:lpstr>Direct Mapped Cache</vt:lpstr>
      <vt:lpstr>Direct Mapped Cache</vt:lpstr>
      <vt:lpstr>Impacts of Cache Performance</vt:lpstr>
      <vt:lpstr>Multiword Block Direct Mapped Cache</vt:lpstr>
      <vt:lpstr>Taking Advantage of Spatial Locality </vt:lpstr>
      <vt:lpstr>Taking Advantage of Spatial Locality </vt:lpstr>
      <vt:lpstr>Taking Advantage of Spatial Locality </vt:lpstr>
      <vt:lpstr>Miss Rate vs Block Size vs Cache Size</vt:lpstr>
      <vt:lpstr>Measuring Cache Performance</vt:lpstr>
      <vt:lpstr>Impacts of Cache Performance</vt:lpstr>
      <vt:lpstr>Average Memory Access Time (AMAT)</vt:lpstr>
      <vt:lpstr>Handling Cache Misses  (Single Word Blocks)</vt:lpstr>
      <vt:lpstr>Cache-Memory Consistency? (1/2)</vt:lpstr>
      <vt:lpstr>Cache-Memory Consistency? (2/2)</vt:lpstr>
      <vt:lpstr>Sources of Cache Misses (3 C’s)</vt:lpstr>
      <vt:lpstr>Average Memory Access Time (AMAT)</vt:lpstr>
      <vt:lpstr>Reducing Cache Miss Rates</vt:lpstr>
      <vt:lpstr>Local vs. Global Miss Rates</vt:lpstr>
      <vt:lpstr>Multilevel Cache Design Considerations</vt:lpstr>
      <vt:lpstr>Improving Cache Performance (1 of 3)</vt:lpstr>
      <vt:lpstr>Improving Cache Performance (2 of 3)</vt:lpstr>
      <vt:lpstr>The Cache Design Space (3 of 3)</vt:lpstr>
      <vt:lpstr>One Word Wide Bus, One Word Blocks</vt:lpstr>
      <vt:lpstr>One Word Wide Bus, One Word Blocks</vt:lpstr>
      <vt:lpstr>One Word Wide Bus, Four Word Blocks</vt:lpstr>
      <vt:lpstr>One Word Wide Bus, Four Word Blocks</vt:lpstr>
      <vt:lpstr>One Word Wide Bus, Four Word Blocks</vt:lpstr>
      <vt:lpstr>One Word Wide Bus, Four Word Blocks</vt:lpstr>
      <vt:lpstr>Interleaved Memory,  One Word Wide Bus</vt:lpstr>
      <vt:lpstr>Interleaved Memory,  One Word Wide Bus</vt:lpstr>
      <vt:lpstr>Performance Programming: Adjust software accesses to improve miss rate</vt:lpstr>
      <vt:lpstr>Performance of Loops and Arrays</vt:lpstr>
      <vt:lpstr>Loop Interchange</vt:lpstr>
      <vt:lpstr>Matrix Multiplication</vt:lpstr>
      <vt:lpstr>Matrix Multiplication</vt:lpstr>
      <vt:lpstr>The simplest algorithm</vt:lpstr>
      <vt:lpstr>Note on Matrix in Memory</vt:lpstr>
      <vt:lpstr>Improving reuse via Blocking: 1st “Naïve” Matrix Multiply</vt:lpstr>
      <vt:lpstr>Linear Algebra to the Rescue!</vt:lpstr>
      <vt:lpstr>Blocked Matrix Multiply</vt:lpstr>
      <vt:lpstr>Another View of  “Blocked” Matrix Multiplication</vt:lpstr>
      <vt:lpstr>Blocked Algorithm</vt:lpstr>
      <vt:lpstr>Maximum Block Size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Caches</dc:title>
  <dc:creator>Amit</dc:creator>
  <cp:lastModifiedBy>Amit</cp:lastModifiedBy>
  <cp:revision>12</cp:revision>
  <dcterms:created xsi:type="dcterms:W3CDTF">2011-09-19T13:03:52Z</dcterms:created>
  <dcterms:modified xsi:type="dcterms:W3CDTF">2019-02-04T08:57:29Z</dcterms:modified>
</cp:coreProperties>
</file>