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24" r:id="rId3"/>
    <p:sldId id="318" r:id="rId4"/>
    <p:sldId id="317" r:id="rId5"/>
    <p:sldId id="323" r:id="rId6"/>
    <p:sldId id="320" r:id="rId7"/>
    <p:sldId id="321" r:id="rId8"/>
    <p:sldId id="319" r:id="rId9"/>
    <p:sldId id="326" r:id="rId10"/>
    <p:sldId id="327" r:id="rId11"/>
    <p:sldId id="325" r:id="rId12"/>
    <p:sldId id="328" r:id="rId13"/>
    <p:sldId id="32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9B3B4-BEB9-45F2-BD4A-8F0F817C9DA8}" type="datetimeFigureOut">
              <a:rPr lang="en-US" smtClean="0"/>
              <a:pPr/>
              <a:t>12-Feb-19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F1A73-8E6B-49E8-B8BB-942F4CFC3E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7117-0785-4766-AAEA-F3C932721485}" type="datetimeFigureOut">
              <a:rPr lang="en-US" smtClean="0"/>
              <a:pPr/>
              <a:t>12-Feb-19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40B9-4058-4562-88F4-09B91D767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7117-0785-4766-AAEA-F3C932721485}" type="datetimeFigureOut">
              <a:rPr lang="en-US" smtClean="0"/>
              <a:pPr/>
              <a:t>12-Feb-19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40B9-4058-4562-88F4-09B91D767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7117-0785-4766-AAEA-F3C932721485}" type="datetimeFigureOut">
              <a:rPr lang="en-US" smtClean="0"/>
              <a:pPr/>
              <a:t>12-Feb-19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40B9-4058-4562-88F4-09B91D767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7117-0785-4766-AAEA-F3C932721485}" type="datetimeFigureOut">
              <a:rPr lang="en-US" smtClean="0"/>
              <a:pPr/>
              <a:t>12-Feb-19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40B9-4058-4562-88F4-09B91D767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7117-0785-4766-AAEA-F3C932721485}" type="datetimeFigureOut">
              <a:rPr lang="en-US" smtClean="0"/>
              <a:pPr/>
              <a:t>12-Feb-19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40B9-4058-4562-88F4-09B91D767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7117-0785-4766-AAEA-F3C932721485}" type="datetimeFigureOut">
              <a:rPr lang="en-US" smtClean="0"/>
              <a:pPr/>
              <a:t>12-Feb-19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40B9-4058-4562-88F4-09B91D767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7117-0785-4766-AAEA-F3C932721485}" type="datetimeFigureOut">
              <a:rPr lang="en-US" smtClean="0"/>
              <a:pPr/>
              <a:t>12-Feb-19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40B9-4058-4562-88F4-09B91D767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7117-0785-4766-AAEA-F3C932721485}" type="datetimeFigureOut">
              <a:rPr lang="en-US" smtClean="0"/>
              <a:pPr/>
              <a:t>12-Feb-19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40B9-4058-4562-88F4-09B91D767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7117-0785-4766-AAEA-F3C932721485}" type="datetimeFigureOut">
              <a:rPr lang="en-US" smtClean="0"/>
              <a:pPr/>
              <a:t>12-Feb-19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40B9-4058-4562-88F4-09B91D767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7117-0785-4766-AAEA-F3C932721485}" type="datetimeFigureOut">
              <a:rPr lang="en-US" smtClean="0"/>
              <a:pPr/>
              <a:t>12-Feb-19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40B9-4058-4562-88F4-09B91D767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7117-0785-4766-AAEA-F3C932721485}" type="datetimeFigureOut">
              <a:rPr lang="en-US" smtClean="0"/>
              <a:pPr/>
              <a:t>12-Feb-19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40B9-4058-4562-88F4-09B91D767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0109"/>
            <a:ext cx="8229600" cy="5126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17117-0785-4766-AAEA-F3C932721485}" type="datetimeFigureOut">
              <a:rPr lang="en-US" smtClean="0"/>
              <a:pPr/>
              <a:t>12-Feb-19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240B9-4058-4562-88F4-09B91D767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smtClean="0">
                <a:solidFill>
                  <a:schemeClr val="tx2"/>
                </a:solidFill>
              </a:rPr>
              <a:t>Module </a:t>
            </a:r>
            <a:r>
              <a:rPr lang="en-US" sz="3200" b="1" smtClean="0">
                <a:solidFill>
                  <a:schemeClr val="tx2"/>
                </a:solidFill>
              </a:rPr>
              <a:t>16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Memory and Electronics Eco-system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Where is India?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00125"/>
          <a:ext cx="8229600" cy="5473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2552"/>
                <a:gridCol w="4176464"/>
                <a:gridCol w="2170584"/>
              </a:tblGrid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Ultra small, tri axial low – g sensor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Bosch </a:t>
                      </a:r>
                      <a:r>
                        <a:rPr lang="en-US" sz="1800" dirty="0" err="1"/>
                        <a:t>Sensortec</a:t>
                      </a:r>
                      <a:r>
                        <a:rPr lang="en-US" sz="1800" dirty="0"/>
                        <a:t> BMA280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Germany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Flash memory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SanDisk SDMFLBCB2 128 Gb (16 GB) NAND Flash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US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Wi-Fi module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Murata 339S0228 Wi-Fi Module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Japan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Touch screen IC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Broadcom BCM5976 </a:t>
                      </a:r>
                      <a:r>
                        <a:rPr lang="en-US" sz="1800" dirty="0" err="1"/>
                        <a:t>Touchscreen</a:t>
                      </a:r>
                      <a:r>
                        <a:rPr lang="en-US" sz="1800" dirty="0"/>
                        <a:t> Controller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US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Motion Coprocessor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NXP LPC18B1UK ARM Cortex-M3 Microcontroller (also known as the M8 motion coprocessor)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Netherlands 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NFC chip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NXP 65V10 NFC module + Secure Element (likely contains an NXP PN544 NFC controller inside)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Netherlands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Audio Codec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Cirrus Logic 338S1201 Audio Codec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US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Touch sensor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Texas Instruments 343S0694 Touch Transmitter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US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Consumer market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79510" y="620688"/>
          <a:ext cx="8784977" cy="5296117"/>
        </p:xfrm>
        <a:graphic>
          <a:graphicData uri="http://schemas.openxmlformats.org/drawingml/2006/table">
            <a:tbl>
              <a:tblPr/>
              <a:tblGrid>
                <a:gridCol w="432050"/>
                <a:gridCol w="1296144"/>
                <a:gridCol w="720080"/>
                <a:gridCol w="792088"/>
                <a:gridCol w="1368152"/>
                <a:gridCol w="720080"/>
                <a:gridCol w="720080"/>
                <a:gridCol w="1245013"/>
                <a:gridCol w="819891"/>
                <a:gridCol w="671399"/>
              </a:tblGrid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#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2009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2020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2030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USA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4377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21%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China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4468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13%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/>
                        </a:rPr>
                        <a:t>India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12777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23%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Japan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1800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8%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US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4270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12%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China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9985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18%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Germany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1219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6%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/>
                        </a:rPr>
                        <a:t>India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3733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11%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US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3969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7%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France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927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Japan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2203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6%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Indonesia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2474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UK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889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Germany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1361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Japan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2286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Russia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870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Russia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1189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3%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Russia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1448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3%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China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859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France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1077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3%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Germany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1335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2%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Italy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740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3%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Indonesia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1020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3%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Mexico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1239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2%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Mexico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715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3%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Mexico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992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3%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Brazil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1225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2%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Brazil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623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3%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UK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976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3%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France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1119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2%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47">
                <a:tc gridSpan="10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Arial"/>
                        </a:rPr>
                        <a:t>Source: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Arial"/>
                        </a:rPr>
                        <a:t>Homi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Arial"/>
                        </a:rPr>
                        <a:t>Kharas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Arial"/>
                        </a:rPr>
                        <a:t>, Brookings Institution.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</a:rPr>
                        <a:t>June 20, 2011</a:t>
                      </a:r>
                      <a:endParaRPr lang="en-US" sz="110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Manufacturing trouble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9552" y="2276872"/>
          <a:ext cx="8229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1234480"/>
                <a:gridCol w="2509936"/>
                <a:gridCol w="160486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India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China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% share of GDP due to manufacturing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 – 17%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% share of GDP due to manufacturing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32 -34%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% Share in Global manufacturing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1.3 – 1.8%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% Share in Global manufacturing 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13.7%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nation of consumers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7544" y="1628800"/>
          <a:ext cx="8229600" cy="320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8432"/>
                <a:gridCol w="2376264"/>
                <a:gridCol w="1964904"/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/>
                        <a:t>Item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/>
                        <a:t>Import bill in US$ in 2012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/>
                        <a:t>Import bill as % of total 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/>
                        <a:t>Total Import Bill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/>
                        <a:t>490 B</a:t>
                      </a:r>
                      <a:endParaRPr lang="en-US" sz="180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/>
                        <a:t>100</a:t>
                      </a:r>
                      <a:endParaRPr lang="en-US" sz="1800">
                        <a:latin typeface="Calibri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/>
                        <a:t>Petroleum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/>
                        <a:t>168.4 B</a:t>
                      </a:r>
                      <a:endParaRPr lang="en-US" sz="180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/>
                        <a:t>34.4</a:t>
                      </a:r>
                      <a:endParaRPr lang="en-US" sz="1800">
                        <a:latin typeface="Calibri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/>
                        <a:t>Gold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/>
                        <a:t>53.9 B</a:t>
                      </a:r>
                      <a:endParaRPr lang="en-US" sz="180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/>
                        <a:t>11</a:t>
                      </a:r>
                      <a:endParaRPr lang="en-US" sz="1800">
                        <a:latin typeface="Calibri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/>
                        <a:t>Electronic goods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dirty="0"/>
                        <a:t>31 B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/>
                        <a:t>6.3</a:t>
                      </a:r>
                      <a:endParaRPr lang="en-US" sz="1800">
                        <a:latin typeface="Calibri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/>
                        <a:t>Machinery</a:t>
                      </a:r>
                      <a:endParaRPr lang="en-US" sz="180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dirty="0"/>
                        <a:t>26.95 B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/>
                        <a:t>5.5</a:t>
                      </a:r>
                      <a:endParaRPr lang="en-US" sz="1800">
                        <a:latin typeface="Calibri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/>
                        <a:t>Pearls, precious/semi stones</a:t>
                      </a:r>
                      <a:endParaRPr lang="en-US" sz="180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dirty="0"/>
                        <a:t>22 B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/>
                        <a:t>4.4</a:t>
                      </a:r>
                      <a:endParaRPr lang="en-US" sz="1800">
                        <a:latin typeface="Calibri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/>
                        <a:t>Source: </a:t>
                      </a:r>
                      <a:r>
                        <a:rPr lang="en-US" sz="1800" dirty="0" err="1"/>
                        <a:t>Exim</a:t>
                      </a:r>
                      <a:r>
                        <a:rPr lang="en-US" sz="1800" dirty="0"/>
                        <a:t> bank report, 2012 (from DGCSI, MOCI)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players in the memory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Micron (Hybrid Memory cube to be used in Intel Xeon Phi many core </a:t>
            </a:r>
            <a:r>
              <a:rPr lang="en-US" dirty="0" err="1" smtClean="0"/>
              <a:t>procesor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Samsung</a:t>
            </a:r>
          </a:p>
          <a:p>
            <a:r>
              <a:rPr lang="en-US" dirty="0" smtClean="0"/>
              <a:t>SanDisk</a:t>
            </a:r>
          </a:p>
          <a:p>
            <a:r>
              <a:rPr lang="en-US" dirty="0" smtClean="0"/>
              <a:t>S k </a:t>
            </a:r>
            <a:r>
              <a:rPr lang="en-US" dirty="0" err="1" smtClean="0"/>
              <a:t>Hynix</a:t>
            </a:r>
            <a:endParaRPr lang="en-US" dirty="0" smtClean="0"/>
          </a:p>
          <a:p>
            <a:r>
              <a:rPr lang="en-US" dirty="0" smtClean="0"/>
              <a:t>Toshiba</a:t>
            </a:r>
          </a:p>
          <a:p>
            <a:r>
              <a:rPr lang="en-US" dirty="0" smtClean="0"/>
              <a:t>Intel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performance comparison (approximate)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43608" y="1484784"/>
          <a:ext cx="728667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2"/>
                <a:gridCol w="2428892"/>
                <a:gridCol w="24288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 of Memory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Access time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Price per GB in INR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SRAM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0.5 to 2.5ns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500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DRAM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50 to 70ns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Flash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70 to 150ns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1473" y="4643446"/>
            <a:ext cx="807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SSD, USB stick, SD cards are all examples of NAND flash based</a:t>
            </a:r>
          </a:p>
          <a:p>
            <a:r>
              <a:rPr lang="en-US" sz="2400" dirty="0" smtClean="0"/>
              <a:t>  devices.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why their performance level should differ?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 </a:t>
            </a:r>
            <a:r>
              <a:rPr lang="en-US" dirty="0" err="1" smtClean="0"/>
              <a:t>vs</a:t>
            </a:r>
            <a:r>
              <a:rPr lang="en-US" dirty="0" smtClean="0"/>
              <a:t> Flash memory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memory was invented by Dr. </a:t>
            </a:r>
            <a:r>
              <a:rPr lang="en-US" dirty="0" err="1" smtClean="0"/>
              <a:t>Fujio</a:t>
            </a:r>
            <a:r>
              <a:rPr lang="en-US" dirty="0" smtClean="0"/>
              <a:t> </a:t>
            </a:r>
            <a:r>
              <a:rPr lang="en-US" dirty="0" err="1" smtClean="0"/>
              <a:t>Masuoka</a:t>
            </a:r>
            <a:r>
              <a:rPr lang="en-US" dirty="0" smtClean="0"/>
              <a:t> from Toshiba (both NAND and NOR)</a:t>
            </a:r>
          </a:p>
          <a:p>
            <a:r>
              <a:rPr lang="en-US" dirty="0" smtClean="0"/>
              <a:t>It is a non volatile memory</a:t>
            </a:r>
          </a:p>
          <a:p>
            <a:r>
              <a:rPr lang="en-US" dirty="0" smtClean="0"/>
              <a:t>NAND flash much more compact and cheaper than NOR but does not allow random access </a:t>
            </a:r>
          </a:p>
          <a:p>
            <a:r>
              <a:rPr lang="en-US" dirty="0" smtClean="0"/>
              <a:t>All flash memory have limited number of read and write</a:t>
            </a:r>
          </a:p>
          <a:p>
            <a:r>
              <a:rPr lang="en-US" dirty="0" smtClean="0"/>
              <a:t>SRAM much faster and much more expensive than flash memory</a:t>
            </a:r>
          </a:p>
          <a:p>
            <a:r>
              <a:rPr lang="en-US" dirty="0" smtClean="0"/>
              <a:t>SRAM </a:t>
            </a:r>
            <a:r>
              <a:rPr lang="en-US" dirty="0" err="1" smtClean="0"/>
              <a:t>vs</a:t>
            </a:r>
            <a:r>
              <a:rPr lang="en-US" dirty="0" smtClean="0"/>
              <a:t> DRAM…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00034" y="571480"/>
          <a:ext cx="800105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9"/>
                <a:gridCol w="1071567"/>
                <a:gridCol w="1214449"/>
                <a:gridCol w="1071567"/>
                <a:gridCol w="1143008"/>
                <a:gridCol w="1143008"/>
                <a:gridCol w="11430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LPDDR1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LPDDR2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LPDDR3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LPDDR3E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LPDDR4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LPDDR4E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Internal access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 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200 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200 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266⅔ 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200 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266⅔ MHz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Prefetch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i="1" dirty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i="1" dirty="0"/>
                        <a:t>n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  <a:r>
                        <a:rPr lang="en-US" i="1"/>
                        <a:t>n</a:t>
                      </a:r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16</a:t>
                      </a:r>
                      <a:r>
                        <a:rPr lang="en-US" i="1"/>
                        <a:t>n</a:t>
                      </a:r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Clock 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 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 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800 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1066⅔ 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1600 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2133⅓ MHz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transfer </a:t>
                      </a:r>
                      <a:r>
                        <a:rPr lang="en-US" dirty="0" smtClean="0"/>
                        <a:t>rate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 MT/s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800 MT/s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1600 MT/s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2133⅓ MT/s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3200 MT/s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4266⅔ MT/s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Supply voltage(s)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 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 V, 1.8 V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1.2 V, 1.8 V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1.1 V, 1.8 V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Command/Address bus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 bits, SDR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bits, DDR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10 bits, DDR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6 bits, SDR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NOR </a:t>
            </a:r>
            <a:r>
              <a:rPr lang="en-US" dirty="0" err="1" smtClean="0"/>
              <a:t>vs</a:t>
            </a:r>
            <a:r>
              <a:rPr lang="en-US" dirty="0" smtClean="0"/>
              <a:t> NAND flash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12605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NOR flash: bit cell like a NOR gate</a:t>
            </a:r>
          </a:p>
          <a:p>
            <a:pPr lvl="1"/>
            <a:r>
              <a:rPr lang="en-US" dirty="0" smtClean="0"/>
              <a:t>Random read/write access </a:t>
            </a:r>
          </a:p>
          <a:p>
            <a:pPr lvl="1"/>
            <a:r>
              <a:rPr lang="en-US" dirty="0" smtClean="0"/>
              <a:t>Used for instruction memory in embedded systems </a:t>
            </a:r>
          </a:p>
          <a:p>
            <a:r>
              <a:rPr lang="en-US" dirty="0" smtClean="0"/>
              <a:t> NAND flash: bit cell like a NAND gate </a:t>
            </a:r>
          </a:p>
          <a:p>
            <a:pPr lvl="1"/>
            <a:r>
              <a:rPr lang="en-US" dirty="0" smtClean="0"/>
              <a:t>Denser (bits/area) –</a:t>
            </a:r>
          </a:p>
          <a:p>
            <a:pPr lvl="1"/>
            <a:r>
              <a:rPr lang="en-US" dirty="0" smtClean="0"/>
              <a:t> block-at-a-time access – </a:t>
            </a:r>
          </a:p>
          <a:p>
            <a:pPr lvl="1"/>
            <a:r>
              <a:rPr lang="en-US" dirty="0" smtClean="0"/>
              <a:t>Cheaper per GB – Used for USB keys, media storage, …</a:t>
            </a:r>
          </a:p>
          <a:p>
            <a:r>
              <a:rPr lang="en-US" dirty="0" smtClean="0"/>
              <a:t> Flash bits wears out after 1000’s of accesses – Not suitable for direct RAM or disk replacement – Wear leveling: remap data to less used blocks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Joint Electron Device Engineering Council (</a:t>
            </a:r>
            <a:r>
              <a:rPr lang="en-US" b="1" dirty="0" smtClean="0"/>
              <a:t>JEDEC)</a:t>
            </a:r>
            <a:endParaRPr lang="en-US" dirty="0" smtClean="0"/>
          </a:p>
          <a:p>
            <a:r>
              <a:rPr lang="en-US" dirty="0" smtClean="0"/>
              <a:t>Trade association of electronics manufacturers which decides on standards</a:t>
            </a:r>
          </a:p>
          <a:p>
            <a:r>
              <a:rPr lang="en-US" dirty="0" smtClean="0"/>
              <a:t>LPDDR1,2,3,4…</a:t>
            </a:r>
          </a:p>
          <a:p>
            <a:r>
              <a:rPr lang="en-US" dirty="0" err="1" smtClean="0"/>
              <a:t>eMMC</a:t>
            </a:r>
            <a:r>
              <a:rPr lang="en-US" dirty="0" smtClean="0"/>
              <a:t> (embedded </a:t>
            </a:r>
            <a:r>
              <a:rPr lang="en-US" dirty="0" err="1" smtClean="0"/>
              <a:t>MultiMediaCard</a:t>
            </a:r>
            <a:r>
              <a:rPr lang="en-US" dirty="0" smtClean="0"/>
              <a:t>): Cheap, bootable flash device used in low cost portable devices. It can host OS</a:t>
            </a:r>
          </a:p>
          <a:p>
            <a:r>
              <a:rPr lang="en-US" dirty="0" smtClean="0"/>
              <a:t>Performance wise SRAM &gt; DRAM &gt; SSD &gt; </a:t>
            </a:r>
            <a:r>
              <a:rPr lang="en-US" dirty="0" err="1" smtClean="0"/>
              <a:t>eMMC</a:t>
            </a:r>
            <a:r>
              <a:rPr lang="en-US" dirty="0" smtClean="0"/>
              <a:t> &gt; USB flash/SD card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Memory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357298"/>
            <a:ext cx="8505825" cy="43529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Value Chain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37308"/>
              </p:ext>
            </p:extLst>
          </p:nvPr>
        </p:nvGraphicFramePr>
        <p:xfrm>
          <a:off x="467544" y="764704"/>
          <a:ext cx="8363271" cy="6010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552"/>
                <a:gridCol w="4680520"/>
                <a:gridCol w="1800199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Part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company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Calibri"/>
                          <a:cs typeface="Times New Roman"/>
                        </a:rPr>
                        <a:t>Country of Incorporation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Application Processor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Apple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A10 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APL1011 </a:t>
                      </a:r>
                      <a:r>
                        <a:rPr lang="en-US" sz="1800" dirty="0" err="1">
                          <a:latin typeface="Arial"/>
                          <a:ea typeface="Calibri"/>
                          <a:cs typeface="Times New Roman"/>
                        </a:rPr>
                        <a:t>SoC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US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RAM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SK Hynix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2GB 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DDR3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Korea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 rowSpan="5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Modem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Qualcomm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LTE 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Modem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US 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Skyworks 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77802-23 Low Band LTE PAD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US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Arial"/>
                          <a:ea typeface="Calibri"/>
                          <a:cs typeface="Times New Roman"/>
                        </a:rPr>
                        <a:t>Avago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 A8020 High Band PAD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Singapore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Arial"/>
                          <a:ea typeface="Calibri"/>
                          <a:cs typeface="Times New Roman"/>
                        </a:rPr>
                        <a:t>Avago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 A8010 Ultra High Band PA + FBARs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Singapore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Arial"/>
                          <a:ea typeface="Calibri"/>
                          <a:cs typeface="Times New Roman"/>
                        </a:rPr>
                        <a:t>SkyWorks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 77803-20 Mid Band LTE PAD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US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sensors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Arial"/>
                          <a:ea typeface="Calibri"/>
                          <a:cs typeface="Times New Roman"/>
                        </a:rPr>
                        <a:t>InvenSense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 MP67B 6-axis Gyroscope and Accelerometer Combo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US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RF Amplifiers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Arial"/>
                          <a:ea typeface="Calibri"/>
                          <a:cs typeface="Times New Roman"/>
                        </a:rPr>
                        <a:t>Avago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 ACPM-8020 Power Amplifier Module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Arial"/>
                          <a:ea typeface="Calibri"/>
                          <a:cs typeface="Times New Roman"/>
                        </a:rPr>
                        <a:t>Avago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 ACPM-8010 Power Amplifier Module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Singapore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Power Amplifier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Arial"/>
                          <a:ea typeface="Calibri"/>
                          <a:cs typeface="Times New Roman"/>
                        </a:rPr>
                        <a:t>SkyWorks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 SKY77356-8 Power Amplifier Module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US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Antenna 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RF Micro Devices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 RF5159 Antenna Switch Module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US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lide_Am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Slide_Amit</Template>
  <TotalTime>234</TotalTime>
  <Words>836</Words>
  <Application>Microsoft Office PowerPoint</Application>
  <PresentationFormat>On-screen Show (4:3)</PresentationFormat>
  <Paragraphs>293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Slide_Amit</vt:lpstr>
      <vt:lpstr>Module 16</vt:lpstr>
      <vt:lpstr>Top players in the memory market</vt:lpstr>
      <vt:lpstr>Price performance comparison (approximate)</vt:lpstr>
      <vt:lpstr>RAM vs Flash memory</vt:lpstr>
      <vt:lpstr>PowerPoint Presentation</vt:lpstr>
      <vt:lpstr>More about NOR vs NAND flash</vt:lpstr>
      <vt:lpstr>Industry facts</vt:lpstr>
      <vt:lpstr>PowerPoint Presentation</vt:lpstr>
      <vt:lpstr>Global Value Chain</vt:lpstr>
      <vt:lpstr>Continued…</vt:lpstr>
      <vt:lpstr>Comparison of Consumer market</vt:lpstr>
      <vt:lpstr>Manufacturing trouble</vt:lpstr>
      <vt:lpstr>A nation of consumers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Amit</dc:creator>
  <cp:lastModifiedBy>Amit</cp:lastModifiedBy>
  <cp:revision>28</cp:revision>
  <dcterms:created xsi:type="dcterms:W3CDTF">2013-01-07T01:42:01Z</dcterms:created>
  <dcterms:modified xsi:type="dcterms:W3CDTF">2019-02-12T02:16:38Z</dcterms:modified>
</cp:coreProperties>
</file>