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5"/>
  </p:notesMasterIdLst>
  <p:handoutMasterIdLst>
    <p:handoutMasterId r:id="rId46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312" r:id="rId28"/>
    <p:sldId id="311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3" r:id="rId44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4EE"/>
    <a:srgbClr val="CCEECC"/>
    <a:srgbClr val="FFCDCD"/>
    <a:srgbClr val="FFF0A3"/>
    <a:srgbClr val="FF3399"/>
    <a:srgbClr val="9A8B7C"/>
    <a:srgbClr val="000000"/>
    <a:srgbClr val="95B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7" autoAdjust="0"/>
    <p:restoredTop sz="98522" autoAdjust="0"/>
  </p:normalViewPr>
  <p:slideViewPr>
    <p:cSldViewPr snapToGrid="0">
      <p:cViewPr varScale="1">
        <p:scale>
          <a:sx n="89" d="100"/>
          <a:sy n="89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980" cy="4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095" y="0"/>
            <a:ext cx="2945980" cy="4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9269"/>
            <a:ext cx="2945980" cy="4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095" y="9379269"/>
            <a:ext cx="2945980" cy="4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BCEC63-4202-421F-89C2-FE59A3966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89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980" cy="4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095" y="0"/>
            <a:ext cx="2945980" cy="4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9" y="4689634"/>
            <a:ext cx="5437500" cy="444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269"/>
            <a:ext cx="2945980" cy="4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095" y="9379269"/>
            <a:ext cx="2945980" cy="4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0ACF49-02FB-4312-831A-4AA509DA6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96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CC3C0-C459-437C-A080-7129E7783796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325" y="908050"/>
            <a:ext cx="4629150" cy="3471863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784" y="4707412"/>
            <a:ext cx="4986535" cy="4462270"/>
          </a:xfrm>
        </p:spPr>
        <p:txBody>
          <a:bodyPr/>
          <a:lstStyle/>
          <a:p>
            <a:r>
              <a:rPr lang="en-US"/>
              <a:t>v10: 28/04/03, Chris Shore</a:t>
            </a:r>
          </a:p>
          <a:p>
            <a:r>
              <a:rPr lang="en-US"/>
              <a:t>slide 4: added China to text (already on graphic). Updated employee count and geographical distribution.</a:t>
            </a:r>
          </a:p>
          <a:p>
            <a:r>
              <a:rPr lang="en-US"/>
              <a:t>slide 19: added V6</a:t>
            </a:r>
          </a:p>
          <a:p>
            <a:r>
              <a:rPr lang="en-US"/>
              <a:t>slides 32: Imported from RV Overview to replace original ADS slide.</a:t>
            </a:r>
          </a:p>
          <a:p>
            <a:r>
              <a:rPr lang="en-US"/>
              <a:t>slide 33: New general debug architecture diagram</a:t>
            </a:r>
          </a:p>
          <a:p>
            <a:r>
              <a:rPr lang="en-US"/>
              <a:t>slide 34: new product montage (crib in notes)</a:t>
            </a:r>
          </a:p>
          <a:p>
            <a:r>
              <a:rPr lang="en-US"/>
              <a:t>slide 35: New question about embedded trace.</a:t>
            </a:r>
          </a:p>
          <a:p>
            <a:endParaRPr lang="en-US"/>
          </a:p>
          <a:p>
            <a:r>
              <a:rPr lang="en-US"/>
              <a:t>v09: 19/11/02, Chris Shore</a:t>
            </a:r>
          </a:p>
          <a:p>
            <a:r>
              <a:rPr lang="en-US"/>
              <a:t>slides 6-8: New slides showing IP deployment (imported from 926 core module)</a:t>
            </a:r>
          </a:p>
          <a:p>
            <a:endParaRPr lang="en-US"/>
          </a:p>
          <a:p>
            <a:r>
              <a:rPr lang="en-US"/>
              <a:t>v08: 08/02, Rob Levy</a:t>
            </a:r>
          </a:p>
          <a:p>
            <a:r>
              <a:rPr lang="en-US"/>
              <a:t>- Style update, black &amp; white view amended</a:t>
            </a:r>
          </a:p>
          <a:p>
            <a:endParaRPr lang="en-US"/>
          </a:p>
          <a:p>
            <a:r>
              <a:rPr lang="en-US"/>
              <a:t>v07: 12/01, CJS</a:t>
            </a:r>
          </a:p>
          <a:p>
            <a:r>
              <a:rPr lang="en-US"/>
              <a:t>Main changes:</a:t>
            </a:r>
          </a:p>
          <a:p>
            <a:r>
              <a:rPr lang="en-US"/>
              <a:t>- ARM Development Boards slide removed (now in Debug Solutions module)</a:t>
            </a:r>
          </a:p>
          <a:p>
            <a:r>
              <a:rPr lang="en-US"/>
              <a:t>- Register set slides re-ordered so that the animated graphic comes first</a:t>
            </a:r>
          </a:p>
          <a:p>
            <a:r>
              <a:rPr lang="en-US"/>
              <a:t>- slide 12: Q bit in v5TEJ as well as v5TE</a:t>
            </a:r>
          </a:p>
          <a:p>
            <a:r>
              <a:rPr lang="en-US"/>
              <a:t>- slide 14: CPSR changes rephrased slightly</a:t>
            </a:r>
          </a:p>
          <a:p>
            <a:r>
              <a:rPr lang="en-US"/>
              <a:t>- slide 16: reference to v5T removed.</a:t>
            </a:r>
          </a:p>
          <a:p>
            <a:r>
              <a:rPr lang="en-US"/>
              <a:t>- slide 27: EASY/Micropack replaced with ADK/ACT</a:t>
            </a:r>
          </a:p>
          <a:p>
            <a:r>
              <a:rPr lang="en-US"/>
              <a:t>- slide 30: Trace slide updated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Arial" pitchFamily="100" charset="0"/>
                <a:ea typeface="MS PGothic" pitchFamily="34" charset="-128"/>
                <a:cs typeface="+mn-cs"/>
              </a:rPr>
              <a:t>Cache coherency and consistency define the action of the processors to maintain coherence. More precisely, </a:t>
            </a:r>
            <a:r>
              <a:rPr lang="en-IN" sz="1200" b="0" i="1" kern="1200" dirty="0" smtClean="0">
                <a:solidFill>
                  <a:schemeClr val="tx1"/>
                </a:solidFill>
                <a:latin typeface="Arial" pitchFamily="100" charset="0"/>
                <a:ea typeface="MS PGothic" pitchFamily="34" charset="-128"/>
                <a:cs typeface="+mn-cs"/>
              </a:rPr>
              <a:t>coherency</a:t>
            </a:r>
            <a:r>
              <a:rPr lang="en-IN" sz="1200" b="0" i="0" kern="1200" dirty="0" smtClean="0">
                <a:solidFill>
                  <a:schemeClr val="tx1"/>
                </a:solidFill>
                <a:latin typeface="Arial" pitchFamily="100" charset="0"/>
                <a:ea typeface="MS PGothic" pitchFamily="34" charset="-128"/>
                <a:cs typeface="+mn-cs"/>
              </a:rPr>
              <a:t> defines what value is returned on a read, and </a:t>
            </a:r>
            <a:r>
              <a:rPr lang="en-IN" sz="1200" b="0" i="1" kern="1200" dirty="0" smtClean="0">
                <a:solidFill>
                  <a:schemeClr val="tx1"/>
                </a:solidFill>
                <a:latin typeface="Arial" pitchFamily="100" charset="0"/>
                <a:ea typeface="MS PGothic" pitchFamily="34" charset="-128"/>
                <a:cs typeface="+mn-cs"/>
              </a:rPr>
              <a:t>consistency </a:t>
            </a:r>
            <a:r>
              <a:rPr lang="en-IN" sz="1200" b="0" i="0" kern="1200" dirty="0" smtClean="0">
                <a:solidFill>
                  <a:schemeClr val="tx1"/>
                </a:solidFill>
                <a:latin typeface="Arial" pitchFamily="100" charset="0"/>
                <a:ea typeface="MS PGothic" pitchFamily="34" charset="-128"/>
                <a:cs typeface="+mn-cs"/>
              </a:rPr>
              <a:t>defines when it is available</a:t>
            </a:r>
          </a:p>
          <a:p>
            <a:endParaRPr lang="en-IN" sz="1200" b="0" i="0" kern="1200" dirty="0" smtClean="0">
              <a:solidFill>
                <a:schemeClr val="tx1"/>
              </a:solidFill>
              <a:latin typeface="Arial" pitchFamily="100" charset="0"/>
              <a:ea typeface="MS PGothic" pitchFamily="34" charset="-128"/>
              <a:cs typeface="+mn-cs"/>
            </a:endParaRPr>
          </a:p>
          <a:p>
            <a:r>
              <a:rPr lang="en-IN" dirty="0" smtClean="0"/>
              <a:t>Multiprocessor Consistency</a:t>
            </a:r>
          </a:p>
          <a:p>
            <a:r>
              <a:rPr lang="en-IN" dirty="0" smtClean="0"/>
              <a:t>• When does a memory write show up at another CPU?</a:t>
            </a:r>
          </a:p>
          <a:p>
            <a:r>
              <a:rPr lang="en-IN" dirty="0" smtClean="0"/>
              <a:t>• A programming model</a:t>
            </a:r>
          </a:p>
          <a:p>
            <a:r>
              <a:rPr lang="en-IN" dirty="0" smtClean="0"/>
              <a:t>u Multiprocessor Coherence</a:t>
            </a:r>
          </a:p>
          <a:p>
            <a:r>
              <a:rPr lang="en-IN" dirty="0" smtClean="0"/>
              <a:t>• How are memory accesses coordinated among CPUs?</a:t>
            </a:r>
          </a:p>
          <a:p>
            <a:r>
              <a:rPr lang="en-IN" dirty="0" smtClean="0"/>
              <a:t>• A mechanism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0ACF49-02FB-4312-831A-4AA509DA6AC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0ACF49-02FB-4312-831A-4AA509DA6AC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5" descr="comb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US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88517E2-CDF0-439F-BC28-1820066F2C44}" type="slidenum">
              <a:rPr lang="en-US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7100" y="2058988"/>
            <a:ext cx="7337425" cy="1411287"/>
          </a:xfrm>
        </p:spPr>
        <p:txBody>
          <a:bodyPr wrap="square" anchor="t"/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6025" y="3673475"/>
            <a:ext cx="671195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938"/>
            <a:ext cx="2193925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488" y="7938"/>
            <a:ext cx="6430962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8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8" descr="combinedfoote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7938"/>
            <a:ext cx="87772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US"/>
          </a:p>
        </p:txBody>
      </p:sp>
      <p:sp>
        <p:nvSpPr>
          <p:cNvPr id="96279" name="Text Box 23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US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8A2B72DB-FD2F-4CF1-9466-2F684CABE4B3}" type="slidenum">
              <a:rPr lang="en-US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65113" indent="-265113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22313" indent="-277813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1165225" indent="-250825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fontAlgn="ctr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971800" indent="-228600" algn="l" rtl="0" fontAlgn="ctr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3429000" indent="-228600" algn="l" rtl="0" fontAlgn="ctr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886200" indent="-228600" algn="l" rtl="0" fontAlgn="ctr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042" y="1681767"/>
            <a:ext cx="7924800" cy="1744014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Multi Core Processors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4200" dirty="0"/>
              <a:t/>
            </a:r>
            <a:br>
              <a:rPr lang="en-US" sz="4200" dirty="0"/>
            </a:br>
            <a:r>
              <a:rPr lang="en-US" sz="4200" dirty="0"/>
              <a:t/>
            </a:r>
            <a:br>
              <a:rPr lang="en-US" sz="4200" dirty="0"/>
            </a:br>
            <a:r>
              <a:rPr lang="en-US" sz="2400" smtClean="0">
                <a:solidFill>
                  <a:srgbClr val="0070C0"/>
                </a:solidFill>
              </a:rPr>
              <a:t>Module </a:t>
            </a:r>
            <a:r>
              <a:rPr lang="en-US" sz="2400" smtClean="0">
                <a:solidFill>
                  <a:srgbClr val="0070C0"/>
                </a:solidFill>
              </a:rPr>
              <a:t>25-27</a:t>
            </a:r>
            <a:r>
              <a:rPr lang="en-US" sz="4200" smtClean="0"/>
              <a:t>                      </a:t>
            </a:r>
            <a:r>
              <a:rPr lang="en-US" sz="4200" dirty="0"/>
              <a:t/>
            </a:r>
            <a:br>
              <a:rPr lang="en-US" sz="4200" dirty="0"/>
            </a:br>
            <a:endParaRPr lang="en-US" sz="4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 Solution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place of a single complex core, can we have several simple cores on a chip? It can solve the power wall problem…</a:t>
            </a:r>
          </a:p>
          <a:p>
            <a:r>
              <a:rPr lang="en-US"/>
              <a:t>Can we divide up the work between processors in such a way that it can be performed independently and in parallel? This means that the individual core may run at a slower freq and still give a combined higher performance when compared to a uni-processor.</a:t>
            </a:r>
          </a:p>
          <a:p>
            <a:r>
              <a:rPr lang="en-US"/>
              <a:t>Can we divide each task into several threads which can run in a pseudo-parallel fashion on a single processor or in a true sense on a real multi-processor system.</a:t>
            </a:r>
          </a:p>
          <a:p>
            <a:r>
              <a:rPr lang="en-US"/>
              <a:t>Are we talking about threads and thread level parallelism (TLP)?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What is a thread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Threads are defined as light-weight processes</a:t>
            </a:r>
          </a:p>
          <a:p>
            <a:r>
              <a:rPr lang="en-US"/>
              <a:t>It is a way for a program to fork it self in to two or more simultaneously or pseudo-simultaneously running tasks.</a:t>
            </a:r>
          </a:p>
          <a:p>
            <a:r>
              <a:rPr lang="en-US"/>
              <a:t>How are threads different from processes</a:t>
            </a:r>
          </a:p>
          <a:p>
            <a:pPr lvl="1"/>
            <a:r>
              <a:rPr lang="en-US" sz="2400"/>
              <a:t>A Process has to have resource like memory, file handles, sockets, device handles and windows.</a:t>
            </a:r>
          </a:p>
          <a:p>
            <a:pPr lvl="1"/>
            <a:r>
              <a:rPr lang="en-US" sz="2400"/>
              <a:t>Processes do not share address spaces except through explicit methods .</a:t>
            </a:r>
          </a:p>
          <a:p>
            <a:pPr lvl="1"/>
            <a:r>
              <a:rPr lang="en-US" sz="2400"/>
              <a:t>At least one thread exists in each process (definition)</a:t>
            </a:r>
          </a:p>
          <a:p>
            <a:pPr lvl="1"/>
            <a:r>
              <a:rPr lang="en-US" sz="2400"/>
              <a:t>If there are multiple threads then they share all the resources.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0"/>
            <a:ext cx="8934450" cy="762000"/>
          </a:xfrm>
        </p:spPr>
        <p:txBody>
          <a:bodyPr/>
          <a:lstStyle/>
          <a:p>
            <a:r>
              <a:rPr lang="en-US" sz="2800"/>
              <a:t>Multi-threading on a single processor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371600"/>
            <a:ext cx="8910637" cy="5008563"/>
          </a:xfrm>
        </p:spPr>
        <p:txBody>
          <a:bodyPr/>
          <a:lstStyle/>
          <a:p>
            <a:r>
              <a:rPr lang="en-US"/>
              <a:t>The idea is at least two decades old.</a:t>
            </a:r>
          </a:p>
          <a:p>
            <a:r>
              <a:rPr lang="en-US"/>
              <a:t>Operating systems like Unix, Linux have been using multi-tasking since long. Gives illusion of parallel execution.</a:t>
            </a:r>
          </a:p>
          <a:p>
            <a:r>
              <a:rPr lang="en-US"/>
              <a:t>Extend the idea to an individual process that can do more than one thing (say thread) at a time.</a:t>
            </a:r>
          </a:p>
          <a:p>
            <a:r>
              <a:rPr lang="en-US"/>
              <a:t>User level threads (some times referred to as fibers) and kernel level threads.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Note of caution to all future “threaders”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following code fragment; assume that function is being called from two threads, </a:t>
            </a:r>
            <a:r>
              <a:rPr lang="en-US">
                <a:solidFill>
                  <a:srgbClr val="D20413"/>
                </a:solidFill>
              </a:rPr>
              <a:t>A</a:t>
            </a:r>
            <a:r>
              <a:rPr lang="en-US"/>
              <a:t> and B.</a:t>
            </a:r>
          </a:p>
          <a:p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33400" y="2057400"/>
            <a:ext cx="33528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int i;  	 /* global variable */</a:t>
            </a:r>
          </a:p>
          <a:p>
            <a:pPr>
              <a:spcBef>
                <a:spcPct val="50000"/>
              </a:spcBef>
            </a:pPr>
            <a:r>
              <a:rPr lang="en-US" b="1"/>
              <a:t>………………………..</a:t>
            </a:r>
          </a:p>
          <a:p>
            <a:pPr>
              <a:spcBef>
                <a:spcPct val="50000"/>
              </a:spcBef>
            </a:pPr>
            <a:r>
              <a:rPr lang="en-US" b="1"/>
              <a:t>Void fn(void)</a:t>
            </a:r>
          </a:p>
          <a:p>
            <a:pPr>
              <a:spcBef>
                <a:spcPct val="50000"/>
              </a:spcBef>
            </a:pPr>
            <a:r>
              <a:rPr lang="en-US" b="1"/>
              <a:t>{</a:t>
            </a:r>
          </a:p>
          <a:p>
            <a:pPr>
              <a:spcBef>
                <a:spcPct val="50000"/>
              </a:spcBef>
            </a:pPr>
            <a:r>
              <a:rPr lang="en-US" b="1"/>
              <a:t>  for (i = 0; i != 4; i++)  {</a:t>
            </a:r>
          </a:p>
          <a:p>
            <a:pPr>
              <a:spcBef>
                <a:spcPct val="50000"/>
              </a:spcBef>
            </a:pPr>
            <a:r>
              <a:rPr lang="en-US" b="1"/>
              <a:t>       printf ( “%d “, i);</a:t>
            </a:r>
          </a:p>
          <a:p>
            <a:pPr>
              <a:spcBef>
                <a:spcPct val="50000"/>
              </a:spcBef>
            </a:pPr>
            <a:r>
              <a:rPr lang="en-US" b="1"/>
              <a:t> }</a:t>
            </a:r>
          </a:p>
          <a:p>
            <a:pPr>
              <a:spcBef>
                <a:spcPct val="50000"/>
              </a:spcBef>
            </a:pPr>
            <a:r>
              <a:rPr lang="en-US" b="1"/>
              <a:t>Printf(“\n”);</a:t>
            </a:r>
          </a:p>
          <a:p>
            <a:pPr>
              <a:spcBef>
                <a:spcPct val="50000"/>
              </a:spcBef>
            </a:pPr>
            <a:r>
              <a:rPr lang="en-US" b="1"/>
              <a:t>}</a:t>
            </a:r>
          </a:p>
          <a:p>
            <a:pPr>
              <a:spcBef>
                <a:spcPct val="50000"/>
              </a:spcBef>
            </a:pPr>
            <a:r>
              <a:rPr lang="en-US"/>
              <a:t>………………………….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495800" y="1981200"/>
            <a:ext cx="4343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What is the expected output?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D20413"/>
                </a:solidFill>
              </a:rPr>
              <a:t>0 1</a:t>
            </a:r>
            <a:r>
              <a:rPr lang="en-US" sz="2400"/>
              <a:t> 0 1 </a:t>
            </a:r>
            <a:r>
              <a:rPr lang="en-US" sz="2400">
                <a:solidFill>
                  <a:srgbClr val="D20413"/>
                </a:solidFill>
              </a:rPr>
              <a:t>2</a:t>
            </a:r>
            <a:r>
              <a:rPr lang="en-US" sz="2400"/>
              <a:t> 2 </a:t>
            </a:r>
            <a:r>
              <a:rPr lang="en-US" sz="2400">
                <a:solidFill>
                  <a:srgbClr val="D20413"/>
                </a:solidFill>
              </a:rPr>
              <a:t>3</a:t>
            </a:r>
            <a:r>
              <a:rPr lang="en-US" sz="2400"/>
              <a:t> 3</a:t>
            </a:r>
          </a:p>
          <a:p>
            <a:pPr>
              <a:spcBef>
                <a:spcPct val="50000"/>
              </a:spcBef>
            </a:pPr>
            <a:endParaRPr lang="en-US" sz="2400"/>
          </a:p>
          <a:p>
            <a:pPr>
              <a:spcBef>
                <a:spcPct val="50000"/>
              </a:spcBef>
            </a:pPr>
            <a:r>
              <a:rPr lang="en-US" sz="2400"/>
              <a:t>What if the answer is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D20413"/>
                </a:solidFill>
              </a:rPr>
              <a:t>0 1 </a:t>
            </a:r>
            <a:r>
              <a:rPr lang="en-US" sz="2400"/>
              <a:t>0 1 2 </a:t>
            </a:r>
            <a:r>
              <a:rPr lang="en-US" sz="2400">
                <a:solidFill>
                  <a:srgbClr val="D20413"/>
                </a:solidFill>
              </a:rPr>
              <a:t>3 </a:t>
            </a:r>
            <a:r>
              <a:rPr lang="en-US" sz="2400"/>
              <a:t>4 5 6 7 8 9 …</a:t>
            </a:r>
          </a:p>
          <a:p>
            <a:pPr>
              <a:spcBef>
                <a:spcPct val="50000"/>
              </a:spcBef>
            </a:pPr>
            <a:endParaRPr lang="en-US" sz="2400"/>
          </a:p>
          <a:p>
            <a:pPr>
              <a:spcBef>
                <a:spcPct val="50000"/>
              </a:spcBef>
            </a:pPr>
            <a:r>
              <a:rPr lang="en-US" sz="2400"/>
              <a:t>What could be the reason???</a:t>
            </a:r>
            <a:endParaRPr lang="en-US" sz="2400">
              <a:solidFill>
                <a:srgbClr val="D20413"/>
              </a:solidFill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114800" y="2133600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Lessons Learnt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685800"/>
            <a:ext cx="8910637" cy="5473700"/>
          </a:xfrm>
        </p:spPr>
        <p:txBody>
          <a:bodyPr/>
          <a:lstStyle/>
          <a:p>
            <a:r>
              <a:rPr lang="en-US" sz="2000"/>
              <a:t>Do not use global data (as much as possible)</a:t>
            </a:r>
          </a:p>
          <a:p>
            <a:r>
              <a:rPr lang="en-US" sz="2000"/>
              <a:t>If i was declared local to fn() then each thread would have it’s own copy.</a:t>
            </a:r>
          </a:p>
          <a:p>
            <a:r>
              <a:rPr lang="en-US" sz="2000"/>
              <a:t>What if it is necessary to use global data (shared data)?</a:t>
            </a:r>
          </a:p>
          <a:p>
            <a:r>
              <a:rPr lang="en-US" sz="2000"/>
              <a:t>Use Mutual exclusion…</a:t>
            </a:r>
          </a:p>
          <a:p>
            <a:endParaRPr lang="en-US" sz="200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371600" y="2362200"/>
            <a:ext cx="75438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int i; /* global variable */ </a:t>
            </a:r>
          </a:p>
          <a:p>
            <a:pPr>
              <a:spcBef>
                <a:spcPct val="50000"/>
              </a:spcBef>
            </a:pPr>
            <a:r>
              <a:rPr lang="en-US"/>
              <a:t>pthread_mutex_t loopLock = PTHREAD_MUTEX_INITIALIZER; </a:t>
            </a:r>
          </a:p>
          <a:p>
            <a:pPr>
              <a:spcBef>
                <a:spcPct val="50000"/>
              </a:spcBef>
            </a:pPr>
            <a:r>
              <a:rPr lang="en-US"/>
              <a:t>void fn( void )</a:t>
            </a:r>
          </a:p>
          <a:p>
            <a:pPr>
              <a:spcBef>
                <a:spcPct val="50000"/>
              </a:spcBef>
            </a:pPr>
            <a:r>
              <a:rPr lang="en-US"/>
              <a:t> { </a:t>
            </a:r>
          </a:p>
          <a:p>
            <a:pPr>
              <a:spcBef>
                <a:spcPct val="50000"/>
              </a:spcBef>
            </a:pPr>
            <a:r>
              <a:rPr lang="en-US"/>
              <a:t>pthread_mutex_lock( &amp;loopLock ); </a:t>
            </a:r>
          </a:p>
          <a:p>
            <a:pPr>
              <a:spcBef>
                <a:spcPct val="50000"/>
              </a:spcBef>
            </a:pPr>
            <a:r>
              <a:rPr lang="en-US"/>
              <a:t>for( i = 0; i != 4; ++i ) { </a:t>
            </a:r>
          </a:p>
          <a:p>
            <a:pPr>
              <a:spcBef>
                <a:spcPct val="50000"/>
              </a:spcBef>
            </a:pPr>
            <a:r>
              <a:rPr lang="en-US"/>
              <a:t>printf( "%d ", i );</a:t>
            </a:r>
          </a:p>
          <a:p>
            <a:pPr>
              <a:spcBef>
                <a:spcPct val="50000"/>
              </a:spcBef>
            </a:pPr>
            <a:r>
              <a:rPr lang="en-US"/>
              <a:t> }</a:t>
            </a:r>
          </a:p>
          <a:p>
            <a:pPr>
              <a:spcBef>
                <a:spcPct val="50000"/>
              </a:spcBef>
            </a:pPr>
            <a:r>
              <a:rPr lang="en-US"/>
              <a:t> printf( "\n" ); </a:t>
            </a:r>
          </a:p>
          <a:p>
            <a:pPr>
              <a:spcBef>
                <a:spcPct val="50000"/>
              </a:spcBef>
            </a:pPr>
            <a:r>
              <a:rPr lang="en-US"/>
              <a:t>pthread_mutex_unlock( &amp;loopLock ); } . . 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715000" y="4038600"/>
            <a:ext cx="2819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Output = </a:t>
            </a:r>
            <a:r>
              <a:rPr lang="en-US">
                <a:solidFill>
                  <a:srgbClr val="D20413"/>
                </a:solidFill>
              </a:rPr>
              <a:t>0 1 2 3</a:t>
            </a:r>
          </a:p>
          <a:p>
            <a:pPr>
              <a:spcBef>
                <a:spcPct val="50000"/>
              </a:spcBef>
            </a:pPr>
            <a:r>
              <a:rPr lang="en-US"/>
              <a:t>               0 1 2 3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6404811" y="3942347"/>
            <a:ext cx="19812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Why use Multithreading on a single Processor?</a:t>
            </a:r>
            <a:r>
              <a:rPr lang="en-US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295400"/>
            <a:ext cx="8910637" cy="5084763"/>
          </a:xfrm>
        </p:spPr>
        <p:txBody>
          <a:bodyPr/>
          <a:lstStyle/>
          <a:p>
            <a:r>
              <a:rPr lang="en-US"/>
              <a:t>Each thread runs until it blocks, explicitly relinquishes its control, or the scheduler decides that another thread should get a turn.</a:t>
            </a:r>
          </a:p>
          <a:p>
            <a:r>
              <a:rPr lang="en-US"/>
              <a:t>A thread may block when it is waiting for some time consuming operation. (generally I/O op)</a:t>
            </a:r>
          </a:p>
          <a:p>
            <a:r>
              <a:rPr lang="en-US"/>
              <a:t>Scheduler then tells another waiting thread to run.</a:t>
            </a:r>
          </a:p>
          <a:p>
            <a:r>
              <a:rPr lang="en-US"/>
              <a:t>Time-slicing also possible.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Multicore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have already made a case for using Multi-core architecture.</a:t>
            </a:r>
          </a:p>
          <a:p>
            <a:r>
              <a:rPr lang="en-US"/>
              <a:t>Threads can run in truly parallel fashion when more than one processors are present.</a:t>
            </a:r>
          </a:p>
          <a:p>
            <a:endParaRPr lang="en-US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19400"/>
            <a:ext cx="3652838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4" name="Line 6"/>
          <p:cNvSpPr>
            <a:spLocks noChangeShapeType="1"/>
          </p:cNvSpPr>
          <p:nvPr/>
        </p:nvSpPr>
        <p:spPr bwMode="auto">
          <a:xfrm flipH="1">
            <a:off x="4191000" y="3962400"/>
            <a:ext cx="1219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486400" y="3581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Intel dual core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IBM Cell processor</a:t>
            </a:r>
          </a:p>
        </p:txBody>
      </p:sp>
      <p:pic>
        <p:nvPicPr>
          <p:cNvPr id="2867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66825" y="1166813"/>
            <a:ext cx="6842125" cy="4951412"/>
          </a:xfrm>
          <a:noFill/>
          <a:ln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High performance and Embedded computing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447800"/>
            <a:ext cx="8910637" cy="4932363"/>
          </a:xfrm>
        </p:spPr>
        <p:txBody>
          <a:bodyPr/>
          <a:lstStyle/>
          <a:p>
            <a:r>
              <a:rPr lang="en-US"/>
              <a:t>Lots of similarities between top of the line high performance computing and Embedded computing.</a:t>
            </a:r>
          </a:p>
          <a:p>
            <a:r>
              <a:rPr lang="en-US"/>
              <a:t>Both are concerned with power</a:t>
            </a:r>
          </a:p>
          <a:p>
            <a:r>
              <a:rPr lang="en-US"/>
              <a:t>Efficient Hardware utilization</a:t>
            </a:r>
          </a:p>
          <a:p>
            <a:r>
              <a:rPr lang="en-US"/>
              <a:t>Software written from scratch so hand tuning possible</a:t>
            </a:r>
          </a:p>
          <a:p>
            <a:r>
              <a:rPr lang="en-US"/>
              <a:t>What is the difference?</a:t>
            </a:r>
          </a:p>
          <a:p>
            <a:r>
              <a:rPr lang="en-US"/>
              <a:t>Embedded systems are traditionally concerned with real time computing where as High performance systems have to be blazingly fast.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Some ground rules for multi-core…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143000"/>
            <a:ext cx="8910637" cy="5237163"/>
          </a:xfrm>
        </p:spPr>
        <p:txBody>
          <a:bodyPr/>
          <a:lstStyle/>
          <a:p>
            <a:r>
              <a:rPr lang="en-US" altLang="en-US"/>
              <a:t>“A parallel computer is a collection of processing elements that </a:t>
            </a:r>
            <a:r>
              <a:rPr lang="en-US" altLang="en-US" u="sng"/>
              <a:t>cooperate</a:t>
            </a:r>
            <a:r>
              <a:rPr lang="en-US" altLang="en-US"/>
              <a:t> and communicate to solve large problems fast.”</a:t>
            </a:r>
          </a:p>
          <a:p>
            <a:r>
              <a:rPr lang="en-US"/>
              <a:t>Parallel Architecture = Computer Architecture + Communication Architecture</a:t>
            </a:r>
          </a:p>
          <a:p>
            <a:r>
              <a:rPr lang="en-US" altLang="en-US"/>
              <a:t>2 classes of multi-processors WRT memory:</a:t>
            </a:r>
          </a:p>
          <a:p>
            <a:pPr lvl="1">
              <a:buFontTx/>
              <a:buNone/>
            </a:pPr>
            <a:r>
              <a:rPr lang="en-US" b="1">
                <a:solidFill>
                  <a:srgbClr val="0332B7"/>
                </a:solidFill>
              </a:rPr>
              <a:t> Centralized Memory Multiprocessor</a:t>
            </a:r>
            <a:r>
              <a:rPr lang="en-US"/>
              <a:t> </a:t>
            </a:r>
          </a:p>
          <a:p>
            <a:pPr lvl="1">
              <a:buFontTx/>
              <a:buChar char="•"/>
            </a:pPr>
            <a:r>
              <a:rPr lang="en-US" sz="2400">
                <a:cs typeface="Arial" pitchFamily="34" charset="0"/>
              </a:rPr>
              <a:t>&lt;</a:t>
            </a:r>
            <a:r>
              <a:rPr lang="en-US" sz="2400"/>
              <a:t> few dozen processors</a:t>
            </a:r>
          </a:p>
          <a:p>
            <a:pPr lvl="1">
              <a:buFontTx/>
              <a:buChar char="•"/>
            </a:pPr>
            <a:r>
              <a:rPr lang="en-US" sz="2400"/>
              <a:t>Small enough to share single, centralized memory</a:t>
            </a:r>
          </a:p>
          <a:p>
            <a:pPr lvl="1">
              <a:buFontTx/>
              <a:buNone/>
            </a:pPr>
            <a:r>
              <a:rPr lang="en-US" b="1">
                <a:solidFill>
                  <a:srgbClr val="0332B7"/>
                </a:solidFill>
              </a:rPr>
              <a:t> Physically Distributed-Memory multiprocessor</a:t>
            </a:r>
          </a:p>
          <a:p>
            <a:pPr lvl="1">
              <a:buFontTx/>
              <a:buChar char="•"/>
            </a:pPr>
            <a:r>
              <a:rPr lang="en-US" sz="2400"/>
              <a:t>Larger number chips and cores than CMM.</a:t>
            </a:r>
          </a:p>
          <a:p>
            <a:pPr lvl="1">
              <a:buFontTx/>
              <a:buChar char="•"/>
            </a:pPr>
            <a:r>
              <a:rPr lang="en-US" sz="2400"/>
              <a:t>BW demands </a:t>
            </a:r>
            <a:r>
              <a:rPr lang="en-US" sz="2400">
                <a:sym typeface="Symbol" pitchFamily="18" charset="2"/>
              </a:rPr>
              <a:t> Memory distributed among processors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Tricks we explored till now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295400"/>
            <a:ext cx="8910637" cy="5084763"/>
          </a:xfrm>
        </p:spPr>
        <p:txBody>
          <a:bodyPr/>
          <a:lstStyle/>
          <a:p>
            <a:r>
              <a:rPr lang="en-US"/>
              <a:t>ILP</a:t>
            </a:r>
          </a:p>
          <a:p>
            <a:r>
              <a:rPr lang="en-US"/>
              <a:t>LLP</a:t>
            </a:r>
          </a:p>
          <a:p>
            <a:r>
              <a:rPr lang="en-US"/>
              <a:t>Branch Prediction</a:t>
            </a:r>
          </a:p>
          <a:p>
            <a:r>
              <a:rPr lang="en-US"/>
              <a:t>Trace scheduling</a:t>
            </a:r>
          </a:p>
          <a:p>
            <a:r>
              <a:rPr lang="en-US"/>
              <a:t>Superscalar</a:t>
            </a:r>
          </a:p>
          <a:p>
            <a:r>
              <a:rPr lang="en-US"/>
              <a:t>VLIW</a:t>
            </a:r>
          </a:p>
          <a:p>
            <a:r>
              <a:rPr lang="en-US"/>
              <a:t>Out of Order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Centralized Vs. Shared Memory Arch.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981200"/>
            <a:ext cx="3429000" cy="3429000"/>
            <a:chOff x="746" y="2543"/>
            <a:chExt cx="1668" cy="1267"/>
          </a:xfrm>
        </p:grpSpPr>
        <p:sp>
          <p:nvSpPr>
            <p:cNvPr id="35845" name="Line 5"/>
            <p:cNvSpPr>
              <a:spLocks noChangeShapeType="1"/>
            </p:cNvSpPr>
            <p:nvPr/>
          </p:nvSpPr>
          <p:spPr bwMode="auto">
            <a:xfrm>
              <a:off x="2048" y="3471"/>
              <a:ext cx="2" cy="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6" name="Line 6"/>
            <p:cNvSpPr>
              <a:spLocks noChangeShapeType="1"/>
            </p:cNvSpPr>
            <p:nvPr/>
          </p:nvSpPr>
          <p:spPr bwMode="auto">
            <a:xfrm>
              <a:off x="2207" y="3147"/>
              <a:ext cx="2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934" y="3139"/>
              <a:ext cx="3" cy="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8" name="Freeform 8"/>
            <p:cNvSpPr>
              <a:spLocks/>
            </p:cNvSpPr>
            <p:nvPr/>
          </p:nvSpPr>
          <p:spPr bwMode="auto">
            <a:xfrm>
              <a:off x="746" y="3224"/>
              <a:ext cx="1668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68" y="3"/>
                </a:cxn>
                <a:cxn ang="0">
                  <a:pos x="1668" y="241"/>
                </a:cxn>
                <a:cxn ang="0">
                  <a:pos x="3" y="241"/>
                </a:cxn>
                <a:cxn ang="0">
                  <a:pos x="3" y="3"/>
                </a:cxn>
                <a:cxn ang="0">
                  <a:pos x="0" y="0"/>
                </a:cxn>
              </a:cxnLst>
              <a:rect l="0" t="0" r="r" b="b"/>
              <a:pathLst>
                <a:path w="1668" h="241">
                  <a:moveTo>
                    <a:pt x="0" y="0"/>
                  </a:moveTo>
                  <a:lnTo>
                    <a:pt x="1668" y="3"/>
                  </a:lnTo>
                  <a:lnTo>
                    <a:pt x="1668" y="241"/>
                  </a:lnTo>
                  <a:lnTo>
                    <a:pt x="3" y="241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Freeform 9"/>
            <p:cNvSpPr>
              <a:spLocks/>
            </p:cNvSpPr>
            <p:nvPr/>
          </p:nvSpPr>
          <p:spPr bwMode="auto">
            <a:xfrm>
              <a:off x="746" y="3224"/>
              <a:ext cx="1668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68" y="3"/>
                </a:cxn>
                <a:cxn ang="0">
                  <a:pos x="1668" y="241"/>
                </a:cxn>
                <a:cxn ang="0">
                  <a:pos x="3" y="241"/>
                </a:cxn>
                <a:cxn ang="0">
                  <a:pos x="3" y="3"/>
                </a:cxn>
              </a:cxnLst>
              <a:rect l="0" t="0" r="r" b="b"/>
              <a:pathLst>
                <a:path w="1668" h="241">
                  <a:moveTo>
                    <a:pt x="0" y="0"/>
                  </a:moveTo>
                  <a:lnTo>
                    <a:pt x="1668" y="3"/>
                  </a:lnTo>
                  <a:lnTo>
                    <a:pt x="1668" y="241"/>
                  </a:lnTo>
                  <a:lnTo>
                    <a:pt x="3" y="241"/>
                  </a:lnTo>
                  <a:lnTo>
                    <a:pt x="3" y="3"/>
                  </a:lnTo>
                </a:path>
              </a:pathLst>
            </a:custGeom>
            <a:solidFill>
              <a:srgbClr val="FFFF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932" y="2858"/>
              <a:ext cx="2" cy="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Freeform 11"/>
            <p:cNvSpPr>
              <a:spLocks/>
            </p:cNvSpPr>
            <p:nvPr/>
          </p:nvSpPr>
          <p:spPr bwMode="auto">
            <a:xfrm>
              <a:off x="775" y="2543"/>
              <a:ext cx="318" cy="318"/>
            </a:xfrm>
            <a:custGeom>
              <a:avLst/>
              <a:gdLst/>
              <a:ahLst/>
              <a:cxnLst>
                <a:cxn ang="0">
                  <a:pos x="316" y="156"/>
                </a:cxn>
                <a:cxn ang="0">
                  <a:pos x="316" y="186"/>
                </a:cxn>
                <a:cxn ang="0">
                  <a:pos x="311" y="209"/>
                </a:cxn>
                <a:cxn ang="0">
                  <a:pos x="300" y="231"/>
                </a:cxn>
                <a:cxn ang="0">
                  <a:pos x="287" y="252"/>
                </a:cxn>
                <a:cxn ang="0">
                  <a:pos x="271" y="270"/>
                </a:cxn>
                <a:cxn ang="0">
                  <a:pos x="252" y="286"/>
                </a:cxn>
                <a:cxn ang="0">
                  <a:pos x="231" y="300"/>
                </a:cxn>
                <a:cxn ang="0">
                  <a:pos x="210" y="310"/>
                </a:cxn>
                <a:cxn ang="0">
                  <a:pos x="183" y="315"/>
                </a:cxn>
                <a:cxn ang="0">
                  <a:pos x="159" y="318"/>
                </a:cxn>
                <a:cxn ang="0">
                  <a:pos x="133" y="315"/>
                </a:cxn>
                <a:cxn ang="0">
                  <a:pos x="109" y="310"/>
                </a:cxn>
                <a:cxn ang="0">
                  <a:pos x="85" y="300"/>
                </a:cxn>
                <a:cxn ang="0">
                  <a:pos x="64" y="286"/>
                </a:cxn>
                <a:cxn ang="0">
                  <a:pos x="45" y="270"/>
                </a:cxn>
                <a:cxn ang="0">
                  <a:pos x="30" y="252"/>
                </a:cxn>
                <a:cxn ang="0">
                  <a:pos x="16" y="231"/>
                </a:cxn>
                <a:cxn ang="0">
                  <a:pos x="8" y="209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0" y="133"/>
                </a:cxn>
                <a:cxn ang="0">
                  <a:pos x="8" y="109"/>
                </a:cxn>
                <a:cxn ang="0">
                  <a:pos x="16" y="85"/>
                </a:cxn>
                <a:cxn ang="0">
                  <a:pos x="30" y="64"/>
                </a:cxn>
                <a:cxn ang="0">
                  <a:pos x="45" y="45"/>
                </a:cxn>
                <a:cxn ang="0">
                  <a:pos x="64" y="29"/>
                </a:cxn>
                <a:cxn ang="0">
                  <a:pos x="85" y="19"/>
                </a:cxn>
                <a:cxn ang="0">
                  <a:pos x="109" y="8"/>
                </a:cxn>
                <a:cxn ang="0">
                  <a:pos x="133" y="3"/>
                </a:cxn>
                <a:cxn ang="0">
                  <a:pos x="159" y="0"/>
                </a:cxn>
                <a:cxn ang="0">
                  <a:pos x="183" y="3"/>
                </a:cxn>
                <a:cxn ang="0">
                  <a:pos x="210" y="8"/>
                </a:cxn>
                <a:cxn ang="0">
                  <a:pos x="231" y="19"/>
                </a:cxn>
                <a:cxn ang="0">
                  <a:pos x="252" y="29"/>
                </a:cxn>
                <a:cxn ang="0">
                  <a:pos x="271" y="45"/>
                </a:cxn>
                <a:cxn ang="0">
                  <a:pos x="287" y="64"/>
                </a:cxn>
                <a:cxn ang="0">
                  <a:pos x="300" y="85"/>
                </a:cxn>
                <a:cxn ang="0">
                  <a:pos x="311" y="109"/>
                </a:cxn>
                <a:cxn ang="0">
                  <a:pos x="316" y="133"/>
                </a:cxn>
                <a:cxn ang="0">
                  <a:pos x="318" y="159"/>
                </a:cxn>
                <a:cxn ang="0">
                  <a:pos x="316" y="156"/>
                </a:cxn>
              </a:cxnLst>
              <a:rect l="0" t="0" r="r" b="b"/>
              <a:pathLst>
                <a:path w="318" h="318">
                  <a:moveTo>
                    <a:pt x="316" y="156"/>
                  </a:moveTo>
                  <a:lnTo>
                    <a:pt x="316" y="186"/>
                  </a:lnTo>
                  <a:lnTo>
                    <a:pt x="311" y="209"/>
                  </a:lnTo>
                  <a:lnTo>
                    <a:pt x="300" y="231"/>
                  </a:lnTo>
                  <a:lnTo>
                    <a:pt x="287" y="252"/>
                  </a:lnTo>
                  <a:lnTo>
                    <a:pt x="271" y="270"/>
                  </a:lnTo>
                  <a:lnTo>
                    <a:pt x="252" y="286"/>
                  </a:lnTo>
                  <a:lnTo>
                    <a:pt x="231" y="300"/>
                  </a:lnTo>
                  <a:lnTo>
                    <a:pt x="210" y="310"/>
                  </a:lnTo>
                  <a:lnTo>
                    <a:pt x="183" y="315"/>
                  </a:lnTo>
                  <a:lnTo>
                    <a:pt x="159" y="318"/>
                  </a:lnTo>
                  <a:lnTo>
                    <a:pt x="133" y="315"/>
                  </a:lnTo>
                  <a:lnTo>
                    <a:pt x="109" y="310"/>
                  </a:lnTo>
                  <a:lnTo>
                    <a:pt x="85" y="300"/>
                  </a:lnTo>
                  <a:lnTo>
                    <a:pt x="64" y="286"/>
                  </a:lnTo>
                  <a:lnTo>
                    <a:pt x="45" y="270"/>
                  </a:lnTo>
                  <a:lnTo>
                    <a:pt x="30" y="252"/>
                  </a:lnTo>
                  <a:lnTo>
                    <a:pt x="16" y="231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3"/>
                  </a:lnTo>
                  <a:lnTo>
                    <a:pt x="8" y="109"/>
                  </a:lnTo>
                  <a:lnTo>
                    <a:pt x="16" y="85"/>
                  </a:lnTo>
                  <a:lnTo>
                    <a:pt x="30" y="64"/>
                  </a:lnTo>
                  <a:lnTo>
                    <a:pt x="45" y="45"/>
                  </a:lnTo>
                  <a:lnTo>
                    <a:pt x="64" y="29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10" y="8"/>
                  </a:lnTo>
                  <a:lnTo>
                    <a:pt x="231" y="19"/>
                  </a:lnTo>
                  <a:lnTo>
                    <a:pt x="252" y="29"/>
                  </a:lnTo>
                  <a:lnTo>
                    <a:pt x="271" y="45"/>
                  </a:lnTo>
                  <a:lnTo>
                    <a:pt x="287" y="64"/>
                  </a:lnTo>
                  <a:lnTo>
                    <a:pt x="300" y="85"/>
                  </a:lnTo>
                  <a:lnTo>
                    <a:pt x="311" y="109"/>
                  </a:lnTo>
                  <a:lnTo>
                    <a:pt x="316" y="133"/>
                  </a:lnTo>
                  <a:lnTo>
                    <a:pt x="318" y="159"/>
                  </a:lnTo>
                  <a:lnTo>
                    <a:pt x="316" y="1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Freeform 12"/>
            <p:cNvSpPr>
              <a:spLocks/>
            </p:cNvSpPr>
            <p:nvPr/>
          </p:nvSpPr>
          <p:spPr bwMode="auto">
            <a:xfrm>
              <a:off x="775" y="2543"/>
              <a:ext cx="318" cy="318"/>
            </a:xfrm>
            <a:custGeom>
              <a:avLst/>
              <a:gdLst/>
              <a:ahLst/>
              <a:cxnLst>
                <a:cxn ang="0">
                  <a:pos x="316" y="156"/>
                </a:cxn>
                <a:cxn ang="0">
                  <a:pos x="316" y="133"/>
                </a:cxn>
                <a:cxn ang="0">
                  <a:pos x="311" y="109"/>
                </a:cxn>
                <a:cxn ang="0">
                  <a:pos x="300" y="85"/>
                </a:cxn>
                <a:cxn ang="0">
                  <a:pos x="287" y="64"/>
                </a:cxn>
                <a:cxn ang="0">
                  <a:pos x="271" y="45"/>
                </a:cxn>
                <a:cxn ang="0">
                  <a:pos x="252" y="29"/>
                </a:cxn>
                <a:cxn ang="0">
                  <a:pos x="231" y="19"/>
                </a:cxn>
                <a:cxn ang="0">
                  <a:pos x="210" y="8"/>
                </a:cxn>
                <a:cxn ang="0">
                  <a:pos x="183" y="3"/>
                </a:cxn>
                <a:cxn ang="0">
                  <a:pos x="159" y="0"/>
                </a:cxn>
                <a:cxn ang="0">
                  <a:pos x="133" y="3"/>
                </a:cxn>
                <a:cxn ang="0">
                  <a:pos x="109" y="8"/>
                </a:cxn>
                <a:cxn ang="0">
                  <a:pos x="85" y="19"/>
                </a:cxn>
                <a:cxn ang="0">
                  <a:pos x="64" y="29"/>
                </a:cxn>
                <a:cxn ang="0">
                  <a:pos x="45" y="45"/>
                </a:cxn>
                <a:cxn ang="0">
                  <a:pos x="30" y="64"/>
                </a:cxn>
                <a:cxn ang="0">
                  <a:pos x="16" y="85"/>
                </a:cxn>
                <a:cxn ang="0">
                  <a:pos x="8" y="109"/>
                </a:cxn>
                <a:cxn ang="0">
                  <a:pos x="0" y="133"/>
                </a:cxn>
                <a:cxn ang="0">
                  <a:pos x="0" y="159"/>
                </a:cxn>
                <a:cxn ang="0">
                  <a:pos x="0" y="186"/>
                </a:cxn>
                <a:cxn ang="0">
                  <a:pos x="8" y="209"/>
                </a:cxn>
                <a:cxn ang="0">
                  <a:pos x="16" y="231"/>
                </a:cxn>
                <a:cxn ang="0">
                  <a:pos x="30" y="252"/>
                </a:cxn>
                <a:cxn ang="0">
                  <a:pos x="45" y="270"/>
                </a:cxn>
                <a:cxn ang="0">
                  <a:pos x="64" y="286"/>
                </a:cxn>
                <a:cxn ang="0">
                  <a:pos x="85" y="300"/>
                </a:cxn>
                <a:cxn ang="0">
                  <a:pos x="109" y="310"/>
                </a:cxn>
                <a:cxn ang="0">
                  <a:pos x="133" y="315"/>
                </a:cxn>
                <a:cxn ang="0">
                  <a:pos x="159" y="318"/>
                </a:cxn>
                <a:cxn ang="0">
                  <a:pos x="183" y="315"/>
                </a:cxn>
                <a:cxn ang="0">
                  <a:pos x="210" y="310"/>
                </a:cxn>
                <a:cxn ang="0">
                  <a:pos x="231" y="300"/>
                </a:cxn>
                <a:cxn ang="0">
                  <a:pos x="252" y="286"/>
                </a:cxn>
                <a:cxn ang="0">
                  <a:pos x="271" y="270"/>
                </a:cxn>
                <a:cxn ang="0">
                  <a:pos x="287" y="252"/>
                </a:cxn>
                <a:cxn ang="0">
                  <a:pos x="300" y="231"/>
                </a:cxn>
                <a:cxn ang="0">
                  <a:pos x="311" y="209"/>
                </a:cxn>
                <a:cxn ang="0">
                  <a:pos x="316" y="186"/>
                </a:cxn>
                <a:cxn ang="0">
                  <a:pos x="318" y="159"/>
                </a:cxn>
                <a:cxn ang="0">
                  <a:pos x="318" y="159"/>
                </a:cxn>
              </a:cxnLst>
              <a:rect l="0" t="0" r="r" b="b"/>
              <a:pathLst>
                <a:path w="318" h="318">
                  <a:moveTo>
                    <a:pt x="316" y="156"/>
                  </a:moveTo>
                  <a:lnTo>
                    <a:pt x="316" y="133"/>
                  </a:lnTo>
                  <a:lnTo>
                    <a:pt x="311" y="109"/>
                  </a:lnTo>
                  <a:lnTo>
                    <a:pt x="300" y="85"/>
                  </a:lnTo>
                  <a:lnTo>
                    <a:pt x="287" y="64"/>
                  </a:lnTo>
                  <a:lnTo>
                    <a:pt x="271" y="45"/>
                  </a:lnTo>
                  <a:lnTo>
                    <a:pt x="252" y="29"/>
                  </a:lnTo>
                  <a:lnTo>
                    <a:pt x="231" y="19"/>
                  </a:lnTo>
                  <a:lnTo>
                    <a:pt x="210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29"/>
                  </a:lnTo>
                  <a:lnTo>
                    <a:pt x="45" y="45"/>
                  </a:lnTo>
                  <a:lnTo>
                    <a:pt x="30" y="64"/>
                  </a:lnTo>
                  <a:lnTo>
                    <a:pt x="16" y="85"/>
                  </a:lnTo>
                  <a:lnTo>
                    <a:pt x="8" y="109"/>
                  </a:lnTo>
                  <a:lnTo>
                    <a:pt x="0" y="133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1"/>
                  </a:lnTo>
                  <a:lnTo>
                    <a:pt x="30" y="252"/>
                  </a:lnTo>
                  <a:lnTo>
                    <a:pt x="45" y="270"/>
                  </a:lnTo>
                  <a:lnTo>
                    <a:pt x="64" y="286"/>
                  </a:lnTo>
                  <a:lnTo>
                    <a:pt x="85" y="300"/>
                  </a:lnTo>
                  <a:lnTo>
                    <a:pt x="109" y="310"/>
                  </a:lnTo>
                  <a:lnTo>
                    <a:pt x="133" y="315"/>
                  </a:lnTo>
                  <a:lnTo>
                    <a:pt x="159" y="318"/>
                  </a:lnTo>
                  <a:lnTo>
                    <a:pt x="183" y="315"/>
                  </a:lnTo>
                  <a:lnTo>
                    <a:pt x="210" y="310"/>
                  </a:lnTo>
                  <a:lnTo>
                    <a:pt x="231" y="300"/>
                  </a:lnTo>
                  <a:lnTo>
                    <a:pt x="252" y="286"/>
                  </a:lnTo>
                  <a:lnTo>
                    <a:pt x="271" y="270"/>
                  </a:lnTo>
                  <a:lnTo>
                    <a:pt x="287" y="252"/>
                  </a:lnTo>
                  <a:lnTo>
                    <a:pt x="300" y="231"/>
                  </a:lnTo>
                  <a:lnTo>
                    <a:pt x="311" y="209"/>
                  </a:lnTo>
                  <a:lnTo>
                    <a:pt x="316" y="186"/>
                  </a:lnTo>
                  <a:lnTo>
                    <a:pt x="318" y="159"/>
                  </a:lnTo>
                  <a:lnTo>
                    <a:pt x="318" y="1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Freeform 13"/>
            <p:cNvSpPr>
              <a:spLocks/>
            </p:cNvSpPr>
            <p:nvPr/>
          </p:nvSpPr>
          <p:spPr bwMode="auto">
            <a:xfrm>
              <a:off x="773" y="2938"/>
              <a:ext cx="320" cy="2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3"/>
                </a:cxn>
                <a:cxn ang="0">
                  <a:pos x="320" y="201"/>
                </a:cxn>
                <a:cxn ang="0">
                  <a:pos x="2" y="201"/>
                </a:cxn>
                <a:cxn ang="0">
                  <a:pos x="2" y="3"/>
                </a:cxn>
                <a:cxn ang="0">
                  <a:pos x="0" y="0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3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Freeform 14"/>
            <p:cNvSpPr>
              <a:spLocks/>
            </p:cNvSpPr>
            <p:nvPr/>
          </p:nvSpPr>
          <p:spPr bwMode="auto">
            <a:xfrm>
              <a:off x="773" y="2938"/>
              <a:ext cx="320" cy="2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3"/>
                </a:cxn>
                <a:cxn ang="0">
                  <a:pos x="320" y="201"/>
                </a:cxn>
                <a:cxn ang="0">
                  <a:pos x="2" y="201"/>
                </a:cxn>
                <a:cxn ang="0">
                  <a:pos x="2" y="3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3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Rectangle 15"/>
            <p:cNvSpPr>
              <a:spLocks noChangeArrowheads="1"/>
            </p:cNvSpPr>
            <p:nvPr/>
          </p:nvSpPr>
          <p:spPr bwMode="auto">
            <a:xfrm>
              <a:off x="889" y="2649"/>
              <a:ext cx="62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P</a:t>
              </a:r>
              <a:endParaRPr lang="en-US" b="1"/>
            </a:p>
          </p:txBody>
        </p:sp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932" y="2683"/>
              <a:ext cx="4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909" y="2988"/>
              <a:ext cx="71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/>
                <a:t>C</a:t>
              </a:r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1115" y="3280"/>
              <a:ext cx="185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Inter</a:t>
              </a:r>
              <a:endParaRPr lang="en-US" b="1"/>
            </a:p>
          </p:txBody>
        </p:sp>
        <p:sp>
          <p:nvSpPr>
            <p:cNvPr id="35859" name="Rectangle 19"/>
            <p:cNvSpPr>
              <a:spLocks noChangeArrowheads="1"/>
            </p:cNvSpPr>
            <p:nvPr/>
          </p:nvSpPr>
          <p:spPr bwMode="auto">
            <a:xfrm>
              <a:off x="1290" y="3280"/>
              <a:ext cx="800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connection network</a:t>
              </a:r>
              <a:endParaRPr lang="en-US" b="1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>
              <a:off x="2207" y="2869"/>
              <a:ext cx="2" cy="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Freeform 21"/>
            <p:cNvSpPr>
              <a:spLocks/>
            </p:cNvSpPr>
            <p:nvPr/>
          </p:nvSpPr>
          <p:spPr bwMode="auto">
            <a:xfrm>
              <a:off x="2050" y="2551"/>
              <a:ext cx="318" cy="318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86"/>
                </a:cxn>
                <a:cxn ang="0">
                  <a:pos x="311" y="209"/>
                </a:cxn>
                <a:cxn ang="0">
                  <a:pos x="300" y="233"/>
                </a:cxn>
                <a:cxn ang="0">
                  <a:pos x="287" y="254"/>
                </a:cxn>
                <a:cxn ang="0">
                  <a:pos x="271" y="273"/>
                </a:cxn>
                <a:cxn ang="0">
                  <a:pos x="252" y="289"/>
                </a:cxn>
                <a:cxn ang="0">
                  <a:pos x="231" y="302"/>
                </a:cxn>
                <a:cxn ang="0">
                  <a:pos x="210" y="310"/>
                </a:cxn>
                <a:cxn ang="0">
                  <a:pos x="183" y="318"/>
                </a:cxn>
                <a:cxn ang="0">
                  <a:pos x="159" y="318"/>
                </a:cxn>
                <a:cxn ang="0">
                  <a:pos x="133" y="318"/>
                </a:cxn>
                <a:cxn ang="0">
                  <a:pos x="109" y="310"/>
                </a:cxn>
                <a:cxn ang="0">
                  <a:pos x="85" y="302"/>
                </a:cxn>
                <a:cxn ang="0">
                  <a:pos x="64" y="289"/>
                </a:cxn>
                <a:cxn ang="0">
                  <a:pos x="45" y="273"/>
                </a:cxn>
                <a:cxn ang="0">
                  <a:pos x="30" y="254"/>
                </a:cxn>
                <a:cxn ang="0">
                  <a:pos x="16" y="233"/>
                </a:cxn>
                <a:cxn ang="0">
                  <a:pos x="8" y="209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0" y="135"/>
                </a:cxn>
                <a:cxn ang="0">
                  <a:pos x="8" y="109"/>
                </a:cxn>
                <a:cxn ang="0">
                  <a:pos x="16" y="87"/>
                </a:cxn>
                <a:cxn ang="0">
                  <a:pos x="30" y="66"/>
                </a:cxn>
                <a:cxn ang="0">
                  <a:pos x="45" y="48"/>
                </a:cxn>
                <a:cxn ang="0">
                  <a:pos x="64" y="32"/>
                </a:cxn>
                <a:cxn ang="0">
                  <a:pos x="85" y="19"/>
                </a:cxn>
                <a:cxn ang="0">
                  <a:pos x="109" y="8"/>
                </a:cxn>
                <a:cxn ang="0">
                  <a:pos x="133" y="3"/>
                </a:cxn>
                <a:cxn ang="0">
                  <a:pos x="159" y="0"/>
                </a:cxn>
                <a:cxn ang="0">
                  <a:pos x="183" y="3"/>
                </a:cxn>
                <a:cxn ang="0">
                  <a:pos x="210" y="8"/>
                </a:cxn>
                <a:cxn ang="0">
                  <a:pos x="231" y="19"/>
                </a:cxn>
                <a:cxn ang="0">
                  <a:pos x="252" y="32"/>
                </a:cxn>
                <a:cxn ang="0">
                  <a:pos x="271" y="48"/>
                </a:cxn>
                <a:cxn ang="0">
                  <a:pos x="287" y="66"/>
                </a:cxn>
                <a:cxn ang="0">
                  <a:pos x="300" y="87"/>
                </a:cxn>
                <a:cxn ang="0">
                  <a:pos x="311" y="109"/>
                </a:cxn>
                <a:cxn ang="0">
                  <a:pos x="316" y="135"/>
                </a:cxn>
                <a:cxn ang="0">
                  <a:pos x="318" y="159"/>
                </a:cxn>
                <a:cxn ang="0">
                  <a:pos x="316" y="159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86"/>
                  </a:lnTo>
                  <a:lnTo>
                    <a:pt x="311" y="209"/>
                  </a:lnTo>
                  <a:lnTo>
                    <a:pt x="300" y="233"/>
                  </a:lnTo>
                  <a:lnTo>
                    <a:pt x="287" y="254"/>
                  </a:lnTo>
                  <a:lnTo>
                    <a:pt x="271" y="273"/>
                  </a:lnTo>
                  <a:lnTo>
                    <a:pt x="252" y="289"/>
                  </a:lnTo>
                  <a:lnTo>
                    <a:pt x="231" y="302"/>
                  </a:lnTo>
                  <a:lnTo>
                    <a:pt x="210" y="310"/>
                  </a:lnTo>
                  <a:lnTo>
                    <a:pt x="183" y="318"/>
                  </a:lnTo>
                  <a:lnTo>
                    <a:pt x="159" y="318"/>
                  </a:lnTo>
                  <a:lnTo>
                    <a:pt x="133" y="318"/>
                  </a:lnTo>
                  <a:lnTo>
                    <a:pt x="109" y="310"/>
                  </a:lnTo>
                  <a:lnTo>
                    <a:pt x="85" y="302"/>
                  </a:lnTo>
                  <a:lnTo>
                    <a:pt x="64" y="289"/>
                  </a:lnTo>
                  <a:lnTo>
                    <a:pt x="45" y="273"/>
                  </a:lnTo>
                  <a:lnTo>
                    <a:pt x="30" y="254"/>
                  </a:lnTo>
                  <a:lnTo>
                    <a:pt x="16" y="233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5"/>
                  </a:lnTo>
                  <a:lnTo>
                    <a:pt x="8" y="109"/>
                  </a:lnTo>
                  <a:lnTo>
                    <a:pt x="16" y="87"/>
                  </a:lnTo>
                  <a:lnTo>
                    <a:pt x="30" y="66"/>
                  </a:lnTo>
                  <a:lnTo>
                    <a:pt x="45" y="48"/>
                  </a:lnTo>
                  <a:lnTo>
                    <a:pt x="64" y="32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10" y="8"/>
                  </a:lnTo>
                  <a:lnTo>
                    <a:pt x="231" y="19"/>
                  </a:lnTo>
                  <a:lnTo>
                    <a:pt x="252" y="32"/>
                  </a:lnTo>
                  <a:lnTo>
                    <a:pt x="271" y="48"/>
                  </a:lnTo>
                  <a:lnTo>
                    <a:pt x="287" y="66"/>
                  </a:lnTo>
                  <a:lnTo>
                    <a:pt x="300" y="87"/>
                  </a:lnTo>
                  <a:lnTo>
                    <a:pt x="311" y="109"/>
                  </a:lnTo>
                  <a:lnTo>
                    <a:pt x="316" y="135"/>
                  </a:lnTo>
                  <a:lnTo>
                    <a:pt x="318" y="159"/>
                  </a:lnTo>
                  <a:lnTo>
                    <a:pt x="316" y="1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Freeform 22"/>
            <p:cNvSpPr>
              <a:spLocks/>
            </p:cNvSpPr>
            <p:nvPr/>
          </p:nvSpPr>
          <p:spPr bwMode="auto">
            <a:xfrm>
              <a:off x="2050" y="2551"/>
              <a:ext cx="318" cy="318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35"/>
                </a:cxn>
                <a:cxn ang="0">
                  <a:pos x="311" y="109"/>
                </a:cxn>
                <a:cxn ang="0">
                  <a:pos x="300" y="87"/>
                </a:cxn>
                <a:cxn ang="0">
                  <a:pos x="287" y="66"/>
                </a:cxn>
                <a:cxn ang="0">
                  <a:pos x="271" y="48"/>
                </a:cxn>
                <a:cxn ang="0">
                  <a:pos x="252" y="32"/>
                </a:cxn>
                <a:cxn ang="0">
                  <a:pos x="231" y="19"/>
                </a:cxn>
                <a:cxn ang="0">
                  <a:pos x="210" y="8"/>
                </a:cxn>
                <a:cxn ang="0">
                  <a:pos x="183" y="3"/>
                </a:cxn>
                <a:cxn ang="0">
                  <a:pos x="159" y="0"/>
                </a:cxn>
                <a:cxn ang="0">
                  <a:pos x="133" y="3"/>
                </a:cxn>
                <a:cxn ang="0">
                  <a:pos x="109" y="8"/>
                </a:cxn>
                <a:cxn ang="0">
                  <a:pos x="85" y="19"/>
                </a:cxn>
                <a:cxn ang="0">
                  <a:pos x="64" y="32"/>
                </a:cxn>
                <a:cxn ang="0">
                  <a:pos x="45" y="48"/>
                </a:cxn>
                <a:cxn ang="0">
                  <a:pos x="30" y="66"/>
                </a:cxn>
                <a:cxn ang="0">
                  <a:pos x="16" y="87"/>
                </a:cxn>
                <a:cxn ang="0">
                  <a:pos x="8" y="109"/>
                </a:cxn>
                <a:cxn ang="0">
                  <a:pos x="0" y="135"/>
                </a:cxn>
                <a:cxn ang="0">
                  <a:pos x="0" y="159"/>
                </a:cxn>
                <a:cxn ang="0">
                  <a:pos x="0" y="186"/>
                </a:cxn>
                <a:cxn ang="0">
                  <a:pos x="8" y="209"/>
                </a:cxn>
                <a:cxn ang="0">
                  <a:pos x="16" y="233"/>
                </a:cxn>
                <a:cxn ang="0">
                  <a:pos x="30" y="254"/>
                </a:cxn>
                <a:cxn ang="0">
                  <a:pos x="45" y="273"/>
                </a:cxn>
                <a:cxn ang="0">
                  <a:pos x="64" y="289"/>
                </a:cxn>
                <a:cxn ang="0">
                  <a:pos x="85" y="302"/>
                </a:cxn>
                <a:cxn ang="0">
                  <a:pos x="109" y="310"/>
                </a:cxn>
                <a:cxn ang="0">
                  <a:pos x="133" y="318"/>
                </a:cxn>
                <a:cxn ang="0">
                  <a:pos x="159" y="318"/>
                </a:cxn>
                <a:cxn ang="0">
                  <a:pos x="183" y="318"/>
                </a:cxn>
                <a:cxn ang="0">
                  <a:pos x="210" y="310"/>
                </a:cxn>
                <a:cxn ang="0">
                  <a:pos x="231" y="302"/>
                </a:cxn>
                <a:cxn ang="0">
                  <a:pos x="252" y="289"/>
                </a:cxn>
                <a:cxn ang="0">
                  <a:pos x="271" y="273"/>
                </a:cxn>
                <a:cxn ang="0">
                  <a:pos x="287" y="254"/>
                </a:cxn>
                <a:cxn ang="0">
                  <a:pos x="300" y="233"/>
                </a:cxn>
                <a:cxn ang="0">
                  <a:pos x="311" y="209"/>
                </a:cxn>
                <a:cxn ang="0">
                  <a:pos x="316" y="186"/>
                </a:cxn>
                <a:cxn ang="0">
                  <a:pos x="318" y="159"/>
                </a:cxn>
                <a:cxn ang="0">
                  <a:pos x="318" y="159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35"/>
                  </a:lnTo>
                  <a:lnTo>
                    <a:pt x="311" y="109"/>
                  </a:lnTo>
                  <a:lnTo>
                    <a:pt x="300" y="87"/>
                  </a:lnTo>
                  <a:lnTo>
                    <a:pt x="287" y="66"/>
                  </a:lnTo>
                  <a:lnTo>
                    <a:pt x="271" y="48"/>
                  </a:lnTo>
                  <a:lnTo>
                    <a:pt x="252" y="32"/>
                  </a:lnTo>
                  <a:lnTo>
                    <a:pt x="231" y="19"/>
                  </a:lnTo>
                  <a:lnTo>
                    <a:pt x="210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32"/>
                  </a:lnTo>
                  <a:lnTo>
                    <a:pt x="45" y="48"/>
                  </a:lnTo>
                  <a:lnTo>
                    <a:pt x="30" y="66"/>
                  </a:lnTo>
                  <a:lnTo>
                    <a:pt x="16" y="87"/>
                  </a:lnTo>
                  <a:lnTo>
                    <a:pt x="8" y="109"/>
                  </a:lnTo>
                  <a:lnTo>
                    <a:pt x="0" y="135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3"/>
                  </a:lnTo>
                  <a:lnTo>
                    <a:pt x="30" y="254"/>
                  </a:lnTo>
                  <a:lnTo>
                    <a:pt x="45" y="273"/>
                  </a:lnTo>
                  <a:lnTo>
                    <a:pt x="64" y="289"/>
                  </a:lnTo>
                  <a:lnTo>
                    <a:pt x="85" y="302"/>
                  </a:lnTo>
                  <a:lnTo>
                    <a:pt x="109" y="310"/>
                  </a:lnTo>
                  <a:lnTo>
                    <a:pt x="133" y="318"/>
                  </a:lnTo>
                  <a:lnTo>
                    <a:pt x="159" y="318"/>
                  </a:lnTo>
                  <a:lnTo>
                    <a:pt x="183" y="318"/>
                  </a:lnTo>
                  <a:lnTo>
                    <a:pt x="210" y="310"/>
                  </a:lnTo>
                  <a:lnTo>
                    <a:pt x="231" y="302"/>
                  </a:lnTo>
                  <a:lnTo>
                    <a:pt x="252" y="289"/>
                  </a:lnTo>
                  <a:lnTo>
                    <a:pt x="271" y="273"/>
                  </a:lnTo>
                  <a:lnTo>
                    <a:pt x="287" y="254"/>
                  </a:lnTo>
                  <a:lnTo>
                    <a:pt x="300" y="233"/>
                  </a:lnTo>
                  <a:lnTo>
                    <a:pt x="311" y="209"/>
                  </a:lnTo>
                  <a:lnTo>
                    <a:pt x="316" y="186"/>
                  </a:lnTo>
                  <a:lnTo>
                    <a:pt x="318" y="159"/>
                  </a:lnTo>
                  <a:lnTo>
                    <a:pt x="318" y="1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Freeform 23"/>
            <p:cNvSpPr>
              <a:spLocks/>
            </p:cNvSpPr>
            <p:nvPr/>
          </p:nvSpPr>
          <p:spPr bwMode="auto">
            <a:xfrm>
              <a:off x="2048" y="2949"/>
              <a:ext cx="320" cy="2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"/>
                </a:cxn>
                <a:cxn ang="0">
                  <a:pos x="320" y="201"/>
                </a:cxn>
                <a:cxn ang="0">
                  <a:pos x="2" y="201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2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Freeform 24"/>
            <p:cNvSpPr>
              <a:spLocks/>
            </p:cNvSpPr>
            <p:nvPr/>
          </p:nvSpPr>
          <p:spPr bwMode="auto">
            <a:xfrm>
              <a:off x="2048" y="2949"/>
              <a:ext cx="320" cy="2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"/>
                </a:cxn>
                <a:cxn ang="0">
                  <a:pos x="320" y="201"/>
                </a:cxn>
                <a:cxn ang="0">
                  <a:pos x="2" y="201"/>
                </a:cxn>
                <a:cxn ang="0">
                  <a:pos x="2" y="2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2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Rectangle 25"/>
            <p:cNvSpPr>
              <a:spLocks noChangeArrowheads="1"/>
            </p:cNvSpPr>
            <p:nvPr/>
          </p:nvSpPr>
          <p:spPr bwMode="auto">
            <a:xfrm>
              <a:off x="2183" y="2996"/>
              <a:ext cx="71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/>
                <a:t>C</a:t>
              </a:r>
            </a:p>
          </p:txBody>
        </p:sp>
        <p:sp>
          <p:nvSpPr>
            <p:cNvPr id="35866" name="Rectangle 26"/>
            <p:cNvSpPr>
              <a:spLocks noChangeArrowheads="1"/>
            </p:cNvSpPr>
            <p:nvPr/>
          </p:nvSpPr>
          <p:spPr bwMode="auto">
            <a:xfrm>
              <a:off x="2164" y="2644"/>
              <a:ext cx="62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P</a:t>
              </a:r>
              <a:endParaRPr lang="en-US" b="1"/>
            </a:p>
          </p:txBody>
        </p:sp>
        <p:sp>
          <p:nvSpPr>
            <p:cNvPr id="35867" name="Rectangle 27"/>
            <p:cNvSpPr>
              <a:spLocks noChangeArrowheads="1"/>
            </p:cNvSpPr>
            <p:nvPr/>
          </p:nvSpPr>
          <p:spPr bwMode="auto">
            <a:xfrm>
              <a:off x="2209" y="2678"/>
              <a:ext cx="41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n</a:t>
              </a:r>
              <a:endParaRPr lang="en-US" b="1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1043" y="3484"/>
              <a:ext cx="1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Freeform 29"/>
            <p:cNvSpPr>
              <a:spLocks/>
            </p:cNvSpPr>
            <p:nvPr/>
          </p:nvSpPr>
          <p:spPr bwMode="auto">
            <a:xfrm>
              <a:off x="892" y="3571"/>
              <a:ext cx="326" cy="2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0"/>
                </a:cxn>
                <a:cxn ang="0">
                  <a:pos x="326" y="239"/>
                </a:cxn>
                <a:cxn ang="0">
                  <a:pos x="3" y="239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326" h="239">
                  <a:moveTo>
                    <a:pt x="0" y="0"/>
                  </a:moveTo>
                  <a:lnTo>
                    <a:pt x="326" y="0"/>
                  </a:lnTo>
                  <a:lnTo>
                    <a:pt x="326" y="239"/>
                  </a:lnTo>
                  <a:lnTo>
                    <a:pt x="3" y="2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Freeform 30"/>
            <p:cNvSpPr>
              <a:spLocks/>
            </p:cNvSpPr>
            <p:nvPr/>
          </p:nvSpPr>
          <p:spPr bwMode="auto">
            <a:xfrm>
              <a:off x="892" y="3571"/>
              <a:ext cx="326" cy="2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0"/>
                </a:cxn>
                <a:cxn ang="0">
                  <a:pos x="326" y="239"/>
                </a:cxn>
                <a:cxn ang="0">
                  <a:pos x="3" y="239"/>
                </a:cxn>
                <a:cxn ang="0">
                  <a:pos x="3" y="0"/>
                </a:cxn>
              </a:cxnLst>
              <a:rect l="0" t="0" r="r" b="b"/>
              <a:pathLst>
                <a:path w="326" h="239">
                  <a:moveTo>
                    <a:pt x="0" y="0"/>
                  </a:moveTo>
                  <a:lnTo>
                    <a:pt x="326" y="0"/>
                  </a:lnTo>
                  <a:lnTo>
                    <a:pt x="326" y="239"/>
                  </a:lnTo>
                  <a:lnTo>
                    <a:pt x="3" y="239"/>
                  </a:lnTo>
                  <a:lnTo>
                    <a:pt x="3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Rectangle 31"/>
            <p:cNvSpPr>
              <a:spLocks noChangeArrowheads="1"/>
            </p:cNvSpPr>
            <p:nvPr/>
          </p:nvSpPr>
          <p:spPr bwMode="auto">
            <a:xfrm>
              <a:off x="956" y="3638"/>
              <a:ext cx="128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 </a:t>
              </a:r>
              <a:r>
                <a:rPr lang="en-US" sz="1500" b="1">
                  <a:solidFill>
                    <a:srgbClr val="D20413"/>
                  </a:solidFill>
                </a:rPr>
                <a:t>M</a:t>
              </a:r>
              <a:endParaRPr lang="en-US" b="1">
                <a:solidFill>
                  <a:srgbClr val="D20413"/>
                </a:solidFill>
              </a:endParaRPr>
            </a:p>
          </p:txBody>
        </p:sp>
        <p:sp>
          <p:nvSpPr>
            <p:cNvPr id="35872" name="Rectangle 32"/>
            <p:cNvSpPr>
              <a:spLocks noChangeArrowheads="1"/>
            </p:cNvSpPr>
            <p:nvPr/>
          </p:nvSpPr>
          <p:spPr bwMode="auto">
            <a:xfrm>
              <a:off x="1899" y="3558"/>
              <a:ext cx="324" cy="2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Rectangle 33"/>
            <p:cNvSpPr>
              <a:spLocks noChangeArrowheads="1"/>
            </p:cNvSpPr>
            <p:nvPr/>
          </p:nvSpPr>
          <p:spPr bwMode="auto">
            <a:xfrm>
              <a:off x="1899" y="3558"/>
              <a:ext cx="324" cy="23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Rectangle 34"/>
            <p:cNvSpPr>
              <a:spLocks noChangeArrowheads="1"/>
            </p:cNvSpPr>
            <p:nvPr/>
          </p:nvSpPr>
          <p:spPr bwMode="auto">
            <a:xfrm>
              <a:off x="1963" y="3625"/>
              <a:ext cx="128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</a:t>
              </a:r>
              <a:r>
                <a:rPr lang="en-US" sz="1500" b="1">
                  <a:solidFill>
                    <a:srgbClr val="D20413"/>
                  </a:solidFill>
                </a:rPr>
                <a:t> M</a:t>
              </a:r>
              <a:endParaRPr lang="en-US" b="1">
                <a:solidFill>
                  <a:srgbClr val="D20413"/>
                </a:solidFill>
              </a:endParaRPr>
            </a:p>
          </p:txBody>
        </p:sp>
        <p:sp>
          <p:nvSpPr>
            <p:cNvPr id="35875" name="Freeform 35"/>
            <p:cNvSpPr>
              <a:spLocks/>
            </p:cNvSpPr>
            <p:nvPr/>
          </p:nvSpPr>
          <p:spPr bwMode="auto">
            <a:xfrm>
              <a:off x="1335" y="3020"/>
              <a:ext cx="45" cy="4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42" y="27"/>
                </a:cxn>
                <a:cxn ang="0">
                  <a:pos x="42" y="29"/>
                </a:cxn>
                <a:cxn ang="0">
                  <a:pos x="42" y="35"/>
                </a:cxn>
                <a:cxn ang="0">
                  <a:pos x="39" y="37"/>
                </a:cxn>
                <a:cxn ang="0">
                  <a:pos x="37" y="40"/>
                </a:cxn>
                <a:cxn ang="0">
                  <a:pos x="34" y="40"/>
                </a:cxn>
                <a:cxn ang="0">
                  <a:pos x="31" y="43"/>
                </a:cxn>
                <a:cxn ang="0">
                  <a:pos x="29" y="45"/>
                </a:cxn>
                <a:cxn ang="0">
                  <a:pos x="26" y="45"/>
                </a:cxn>
                <a:cxn ang="0">
                  <a:pos x="21" y="45"/>
                </a:cxn>
                <a:cxn ang="0">
                  <a:pos x="18" y="45"/>
                </a:cxn>
                <a:cxn ang="0">
                  <a:pos x="13" y="45"/>
                </a:cxn>
                <a:cxn ang="0">
                  <a:pos x="10" y="43"/>
                </a:cxn>
                <a:cxn ang="0">
                  <a:pos x="8" y="40"/>
                </a:cxn>
                <a:cxn ang="0">
                  <a:pos x="5" y="40"/>
                </a:cxn>
                <a:cxn ang="0">
                  <a:pos x="2" y="37"/>
                </a:cxn>
                <a:cxn ang="0">
                  <a:pos x="2" y="35"/>
                </a:cxn>
                <a:cxn ang="0">
                  <a:pos x="0" y="29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19"/>
                </a:cxn>
                <a:cxn ang="0">
                  <a:pos x="0" y="16"/>
                </a:cxn>
                <a:cxn ang="0">
                  <a:pos x="2" y="13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13" y="3"/>
                </a:cxn>
                <a:cxn ang="0">
                  <a:pos x="18" y="0"/>
                </a:cxn>
                <a:cxn ang="0">
                  <a:pos x="21" y="0"/>
                </a:cxn>
                <a:cxn ang="0">
                  <a:pos x="26" y="0"/>
                </a:cxn>
                <a:cxn ang="0">
                  <a:pos x="29" y="3"/>
                </a:cxn>
                <a:cxn ang="0">
                  <a:pos x="31" y="3"/>
                </a:cxn>
                <a:cxn ang="0">
                  <a:pos x="34" y="5"/>
                </a:cxn>
                <a:cxn ang="0">
                  <a:pos x="37" y="8"/>
                </a:cxn>
                <a:cxn ang="0">
                  <a:pos x="39" y="11"/>
                </a:cxn>
                <a:cxn ang="0">
                  <a:pos x="42" y="13"/>
                </a:cxn>
                <a:cxn ang="0">
                  <a:pos x="42" y="16"/>
                </a:cxn>
                <a:cxn ang="0">
                  <a:pos x="42" y="19"/>
                </a:cxn>
                <a:cxn ang="0">
                  <a:pos x="45" y="24"/>
                </a:cxn>
                <a:cxn ang="0">
                  <a:pos x="42" y="21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2" y="27"/>
                  </a:lnTo>
                  <a:lnTo>
                    <a:pt x="42" y="29"/>
                  </a:lnTo>
                  <a:lnTo>
                    <a:pt x="42" y="35"/>
                  </a:lnTo>
                  <a:lnTo>
                    <a:pt x="39" y="37"/>
                  </a:lnTo>
                  <a:lnTo>
                    <a:pt x="37" y="40"/>
                  </a:lnTo>
                  <a:lnTo>
                    <a:pt x="34" y="40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6" y="45"/>
                  </a:lnTo>
                  <a:lnTo>
                    <a:pt x="21" y="45"/>
                  </a:lnTo>
                  <a:lnTo>
                    <a:pt x="18" y="45"/>
                  </a:lnTo>
                  <a:lnTo>
                    <a:pt x="13" y="45"/>
                  </a:lnTo>
                  <a:lnTo>
                    <a:pt x="10" y="43"/>
                  </a:lnTo>
                  <a:lnTo>
                    <a:pt x="8" y="40"/>
                  </a:lnTo>
                  <a:lnTo>
                    <a:pt x="5" y="40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5" y="8"/>
                  </a:lnTo>
                  <a:lnTo>
                    <a:pt x="8" y="5"/>
                  </a:lnTo>
                  <a:lnTo>
                    <a:pt x="10" y="3"/>
                  </a:lnTo>
                  <a:lnTo>
                    <a:pt x="13" y="3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9" y="11"/>
                  </a:lnTo>
                  <a:lnTo>
                    <a:pt x="42" y="13"/>
                  </a:lnTo>
                  <a:lnTo>
                    <a:pt x="42" y="16"/>
                  </a:lnTo>
                  <a:lnTo>
                    <a:pt x="42" y="19"/>
                  </a:lnTo>
                  <a:lnTo>
                    <a:pt x="45" y="2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Freeform 36"/>
            <p:cNvSpPr>
              <a:spLocks/>
            </p:cNvSpPr>
            <p:nvPr/>
          </p:nvSpPr>
          <p:spPr bwMode="auto">
            <a:xfrm>
              <a:off x="1335" y="3020"/>
              <a:ext cx="45" cy="4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42" y="13"/>
                </a:cxn>
                <a:cxn ang="0">
                  <a:pos x="39" y="11"/>
                </a:cxn>
                <a:cxn ang="0">
                  <a:pos x="37" y="8"/>
                </a:cxn>
                <a:cxn ang="0">
                  <a:pos x="34" y="5"/>
                </a:cxn>
                <a:cxn ang="0">
                  <a:pos x="31" y="3"/>
                </a:cxn>
                <a:cxn ang="0">
                  <a:pos x="29" y="3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8" y="0"/>
                </a:cxn>
                <a:cxn ang="0">
                  <a:pos x="13" y="3"/>
                </a:cxn>
                <a:cxn ang="0">
                  <a:pos x="10" y="3"/>
                </a:cxn>
                <a:cxn ang="0">
                  <a:pos x="8" y="5"/>
                </a:cxn>
                <a:cxn ang="0">
                  <a:pos x="5" y="8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29"/>
                </a:cxn>
                <a:cxn ang="0">
                  <a:pos x="2" y="35"/>
                </a:cxn>
                <a:cxn ang="0">
                  <a:pos x="2" y="37"/>
                </a:cxn>
                <a:cxn ang="0">
                  <a:pos x="5" y="40"/>
                </a:cxn>
                <a:cxn ang="0">
                  <a:pos x="8" y="40"/>
                </a:cxn>
                <a:cxn ang="0">
                  <a:pos x="10" y="43"/>
                </a:cxn>
                <a:cxn ang="0">
                  <a:pos x="13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5"/>
                </a:cxn>
                <a:cxn ang="0">
                  <a:pos x="29" y="45"/>
                </a:cxn>
                <a:cxn ang="0">
                  <a:pos x="31" y="43"/>
                </a:cxn>
                <a:cxn ang="0">
                  <a:pos x="34" y="40"/>
                </a:cxn>
                <a:cxn ang="0">
                  <a:pos x="37" y="40"/>
                </a:cxn>
                <a:cxn ang="0">
                  <a:pos x="39" y="37"/>
                </a:cxn>
                <a:cxn ang="0">
                  <a:pos x="42" y="35"/>
                </a:cxn>
                <a:cxn ang="0">
                  <a:pos x="42" y="29"/>
                </a:cxn>
                <a:cxn ang="0">
                  <a:pos x="42" y="27"/>
                </a:cxn>
                <a:cxn ang="0">
                  <a:pos x="45" y="24"/>
                </a:cxn>
                <a:cxn ang="0">
                  <a:pos x="45" y="24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2" y="19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39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2" y="35"/>
                  </a:lnTo>
                  <a:lnTo>
                    <a:pt x="2" y="37"/>
                  </a:lnTo>
                  <a:lnTo>
                    <a:pt x="5" y="40"/>
                  </a:lnTo>
                  <a:lnTo>
                    <a:pt x="8" y="40"/>
                  </a:lnTo>
                  <a:lnTo>
                    <a:pt x="10" y="43"/>
                  </a:lnTo>
                  <a:lnTo>
                    <a:pt x="13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5"/>
                  </a:lnTo>
                  <a:lnTo>
                    <a:pt x="29" y="45"/>
                  </a:lnTo>
                  <a:lnTo>
                    <a:pt x="31" y="43"/>
                  </a:lnTo>
                  <a:lnTo>
                    <a:pt x="34" y="40"/>
                  </a:lnTo>
                  <a:lnTo>
                    <a:pt x="37" y="40"/>
                  </a:lnTo>
                  <a:lnTo>
                    <a:pt x="39" y="37"/>
                  </a:lnTo>
                  <a:lnTo>
                    <a:pt x="42" y="35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5" y="24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Freeform 37"/>
            <p:cNvSpPr>
              <a:spLocks/>
            </p:cNvSpPr>
            <p:nvPr/>
          </p:nvSpPr>
          <p:spPr bwMode="auto">
            <a:xfrm>
              <a:off x="1518" y="3020"/>
              <a:ext cx="45" cy="4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45" y="27"/>
                </a:cxn>
                <a:cxn ang="0">
                  <a:pos x="42" y="29"/>
                </a:cxn>
                <a:cxn ang="0">
                  <a:pos x="42" y="35"/>
                </a:cxn>
                <a:cxn ang="0">
                  <a:pos x="39" y="37"/>
                </a:cxn>
                <a:cxn ang="0">
                  <a:pos x="37" y="40"/>
                </a:cxn>
                <a:cxn ang="0">
                  <a:pos x="34" y="40"/>
                </a:cxn>
                <a:cxn ang="0">
                  <a:pos x="31" y="43"/>
                </a:cxn>
                <a:cxn ang="0">
                  <a:pos x="29" y="45"/>
                </a:cxn>
                <a:cxn ang="0">
                  <a:pos x="26" y="45"/>
                </a:cxn>
                <a:cxn ang="0">
                  <a:pos x="21" y="45"/>
                </a:cxn>
                <a:cxn ang="0">
                  <a:pos x="18" y="45"/>
                </a:cxn>
                <a:cxn ang="0">
                  <a:pos x="15" y="45"/>
                </a:cxn>
                <a:cxn ang="0">
                  <a:pos x="13" y="43"/>
                </a:cxn>
                <a:cxn ang="0">
                  <a:pos x="8" y="40"/>
                </a:cxn>
                <a:cxn ang="0">
                  <a:pos x="5" y="40"/>
                </a:cxn>
                <a:cxn ang="0">
                  <a:pos x="5" y="37"/>
                </a:cxn>
                <a:cxn ang="0">
                  <a:pos x="2" y="35"/>
                </a:cxn>
                <a:cxn ang="0">
                  <a:pos x="0" y="29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19"/>
                </a:cxn>
                <a:cxn ang="0">
                  <a:pos x="0" y="16"/>
                </a:cxn>
                <a:cxn ang="0">
                  <a:pos x="2" y="13"/>
                </a:cxn>
                <a:cxn ang="0">
                  <a:pos x="5" y="11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3" y="3"/>
                </a:cxn>
                <a:cxn ang="0">
                  <a:pos x="15" y="3"/>
                </a:cxn>
                <a:cxn ang="0">
                  <a:pos x="18" y="0"/>
                </a:cxn>
                <a:cxn ang="0">
                  <a:pos x="21" y="0"/>
                </a:cxn>
                <a:cxn ang="0">
                  <a:pos x="26" y="0"/>
                </a:cxn>
                <a:cxn ang="0">
                  <a:pos x="29" y="3"/>
                </a:cxn>
                <a:cxn ang="0">
                  <a:pos x="31" y="3"/>
                </a:cxn>
                <a:cxn ang="0">
                  <a:pos x="34" y="5"/>
                </a:cxn>
                <a:cxn ang="0">
                  <a:pos x="37" y="8"/>
                </a:cxn>
                <a:cxn ang="0">
                  <a:pos x="39" y="11"/>
                </a:cxn>
                <a:cxn ang="0">
                  <a:pos x="42" y="13"/>
                </a:cxn>
                <a:cxn ang="0">
                  <a:pos x="42" y="16"/>
                </a:cxn>
                <a:cxn ang="0">
                  <a:pos x="45" y="19"/>
                </a:cxn>
                <a:cxn ang="0">
                  <a:pos x="45" y="24"/>
                </a:cxn>
                <a:cxn ang="0">
                  <a:pos x="42" y="21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5" y="27"/>
                  </a:lnTo>
                  <a:lnTo>
                    <a:pt x="42" y="29"/>
                  </a:lnTo>
                  <a:lnTo>
                    <a:pt x="42" y="35"/>
                  </a:lnTo>
                  <a:lnTo>
                    <a:pt x="39" y="37"/>
                  </a:lnTo>
                  <a:lnTo>
                    <a:pt x="37" y="40"/>
                  </a:lnTo>
                  <a:lnTo>
                    <a:pt x="34" y="40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6" y="45"/>
                  </a:lnTo>
                  <a:lnTo>
                    <a:pt x="21" y="45"/>
                  </a:lnTo>
                  <a:lnTo>
                    <a:pt x="18" y="45"/>
                  </a:lnTo>
                  <a:lnTo>
                    <a:pt x="15" y="45"/>
                  </a:lnTo>
                  <a:lnTo>
                    <a:pt x="13" y="43"/>
                  </a:lnTo>
                  <a:lnTo>
                    <a:pt x="8" y="40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5" y="11"/>
                  </a:lnTo>
                  <a:lnTo>
                    <a:pt x="5" y="8"/>
                  </a:lnTo>
                  <a:lnTo>
                    <a:pt x="8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9" y="11"/>
                  </a:lnTo>
                  <a:lnTo>
                    <a:pt x="42" y="13"/>
                  </a:lnTo>
                  <a:lnTo>
                    <a:pt x="42" y="16"/>
                  </a:lnTo>
                  <a:lnTo>
                    <a:pt x="45" y="19"/>
                  </a:lnTo>
                  <a:lnTo>
                    <a:pt x="45" y="2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Freeform 38"/>
            <p:cNvSpPr>
              <a:spLocks/>
            </p:cNvSpPr>
            <p:nvPr/>
          </p:nvSpPr>
          <p:spPr bwMode="auto">
            <a:xfrm>
              <a:off x="1518" y="3020"/>
              <a:ext cx="45" cy="4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45" y="19"/>
                </a:cxn>
                <a:cxn ang="0">
                  <a:pos x="42" y="16"/>
                </a:cxn>
                <a:cxn ang="0">
                  <a:pos x="42" y="13"/>
                </a:cxn>
                <a:cxn ang="0">
                  <a:pos x="39" y="11"/>
                </a:cxn>
                <a:cxn ang="0">
                  <a:pos x="37" y="8"/>
                </a:cxn>
                <a:cxn ang="0">
                  <a:pos x="34" y="5"/>
                </a:cxn>
                <a:cxn ang="0">
                  <a:pos x="31" y="3"/>
                </a:cxn>
                <a:cxn ang="0">
                  <a:pos x="29" y="3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8" y="0"/>
                </a:cxn>
                <a:cxn ang="0">
                  <a:pos x="15" y="3"/>
                </a:cxn>
                <a:cxn ang="0">
                  <a:pos x="13" y="3"/>
                </a:cxn>
                <a:cxn ang="0">
                  <a:pos x="8" y="5"/>
                </a:cxn>
                <a:cxn ang="0">
                  <a:pos x="5" y="8"/>
                </a:cxn>
                <a:cxn ang="0">
                  <a:pos x="5" y="11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29"/>
                </a:cxn>
                <a:cxn ang="0">
                  <a:pos x="2" y="35"/>
                </a:cxn>
                <a:cxn ang="0">
                  <a:pos x="5" y="37"/>
                </a:cxn>
                <a:cxn ang="0">
                  <a:pos x="5" y="40"/>
                </a:cxn>
                <a:cxn ang="0">
                  <a:pos x="8" y="40"/>
                </a:cxn>
                <a:cxn ang="0">
                  <a:pos x="13" y="43"/>
                </a:cxn>
                <a:cxn ang="0">
                  <a:pos x="15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5"/>
                </a:cxn>
                <a:cxn ang="0">
                  <a:pos x="29" y="45"/>
                </a:cxn>
                <a:cxn ang="0">
                  <a:pos x="31" y="43"/>
                </a:cxn>
                <a:cxn ang="0">
                  <a:pos x="34" y="40"/>
                </a:cxn>
                <a:cxn ang="0">
                  <a:pos x="37" y="40"/>
                </a:cxn>
                <a:cxn ang="0">
                  <a:pos x="39" y="37"/>
                </a:cxn>
                <a:cxn ang="0">
                  <a:pos x="42" y="35"/>
                </a:cxn>
                <a:cxn ang="0">
                  <a:pos x="42" y="29"/>
                </a:cxn>
                <a:cxn ang="0">
                  <a:pos x="45" y="27"/>
                </a:cxn>
                <a:cxn ang="0">
                  <a:pos x="45" y="24"/>
                </a:cxn>
                <a:cxn ang="0">
                  <a:pos x="45" y="24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5" y="19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39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5" y="40"/>
                  </a:lnTo>
                  <a:lnTo>
                    <a:pt x="8" y="40"/>
                  </a:lnTo>
                  <a:lnTo>
                    <a:pt x="13" y="43"/>
                  </a:lnTo>
                  <a:lnTo>
                    <a:pt x="15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5"/>
                  </a:lnTo>
                  <a:lnTo>
                    <a:pt x="29" y="45"/>
                  </a:lnTo>
                  <a:lnTo>
                    <a:pt x="31" y="43"/>
                  </a:lnTo>
                  <a:lnTo>
                    <a:pt x="34" y="40"/>
                  </a:lnTo>
                  <a:lnTo>
                    <a:pt x="37" y="40"/>
                  </a:lnTo>
                  <a:lnTo>
                    <a:pt x="39" y="37"/>
                  </a:lnTo>
                  <a:lnTo>
                    <a:pt x="42" y="35"/>
                  </a:lnTo>
                  <a:lnTo>
                    <a:pt x="42" y="29"/>
                  </a:lnTo>
                  <a:lnTo>
                    <a:pt x="45" y="27"/>
                  </a:lnTo>
                  <a:lnTo>
                    <a:pt x="45" y="24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Freeform 39"/>
            <p:cNvSpPr>
              <a:spLocks/>
            </p:cNvSpPr>
            <p:nvPr/>
          </p:nvSpPr>
          <p:spPr bwMode="auto">
            <a:xfrm>
              <a:off x="1716" y="3020"/>
              <a:ext cx="45" cy="45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27"/>
                </a:cxn>
                <a:cxn ang="0">
                  <a:pos x="45" y="29"/>
                </a:cxn>
                <a:cxn ang="0">
                  <a:pos x="43" y="35"/>
                </a:cxn>
                <a:cxn ang="0">
                  <a:pos x="40" y="37"/>
                </a:cxn>
                <a:cxn ang="0">
                  <a:pos x="40" y="40"/>
                </a:cxn>
                <a:cxn ang="0">
                  <a:pos x="38" y="40"/>
                </a:cxn>
                <a:cxn ang="0">
                  <a:pos x="35" y="43"/>
                </a:cxn>
                <a:cxn ang="0">
                  <a:pos x="30" y="45"/>
                </a:cxn>
                <a:cxn ang="0">
                  <a:pos x="27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6" y="45"/>
                </a:cxn>
                <a:cxn ang="0">
                  <a:pos x="14" y="43"/>
                </a:cxn>
                <a:cxn ang="0">
                  <a:pos x="11" y="40"/>
                </a:cxn>
                <a:cxn ang="0">
                  <a:pos x="8" y="40"/>
                </a:cxn>
                <a:cxn ang="0">
                  <a:pos x="6" y="37"/>
                </a:cxn>
                <a:cxn ang="0">
                  <a:pos x="3" y="35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19"/>
                </a:cxn>
                <a:cxn ang="0">
                  <a:pos x="3" y="16"/>
                </a:cxn>
                <a:cxn ang="0">
                  <a:pos x="3" y="13"/>
                </a:cxn>
                <a:cxn ang="0">
                  <a:pos x="6" y="11"/>
                </a:cxn>
                <a:cxn ang="0">
                  <a:pos x="8" y="8"/>
                </a:cxn>
                <a:cxn ang="0">
                  <a:pos x="11" y="5"/>
                </a:cxn>
                <a:cxn ang="0">
                  <a:pos x="14" y="3"/>
                </a:cxn>
                <a:cxn ang="0">
                  <a:pos x="16" y="3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0" y="3"/>
                </a:cxn>
                <a:cxn ang="0">
                  <a:pos x="35" y="3"/>
                </a:cxn>
                <a:cxn ang="0">
                  <a:pos x="38" y="5"/>
                </a:cxn>
                <a:cxn ang="0">
                  <a:pos x="40" y="8"/>
                </a:cxn>
                <a:cxn ang="0">
                  <a:pos x="40" y="11"/>
                </a:cxn>
                <a:cxn ang="0">
                  <a:pos x="43" y="13"/>
                </a:cxn>
                <a:cxn ang="0">
                  <a:pos x="45" y="16"/>
                </a:cxn>
                <a:cxn ang="0">
                  <a:pos x="45" y="19"/>
                </a:cxn>
                <a:cxn ang="0">
                  <a:pos x="45" y="24"/>
                </a:cxn>
                <a:cxn ang="0">
                  <a:pos x="45" y="21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27"/>
                  </a:lnTo>
                  <a:lnTo>
                    <a:pt x="45" y="29"/>
                  </a:lnTo>
                  <a:lnTo>
                    <a:pt x="43" y="35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38" y="40"/>
                  </a:lnTo>
                  <a:lnTo>
                    <a:pt x="35" y="43"/>
                  </a:lnTo>
                  <a:lnTo>
                    <a:pt x="30" y="45"/>
                  </a:lnTo>
                  <a:lnTo>
                    <a:pt x="27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6" y="45"/>
                  </a:lnTo>
                  <a:lnTo>
                    <a:pt x="14" y="43"/>
                  </a:lnTo>
                  <a:lnTo>
                    <a:pt x="11" y="40"/>
                  </a:lnTo>
                  <a:lnTo>
                    <a:pt x="8" y="40"/>
                  </a:lnTo>
                  <a:lnTo>
                    <a:pt x="6" y="37"/>
                  </a:lnTo>
                  <a:lnTo>
                    <a:pt x="3" y="35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0" y="3"/>
                  </a:lnTo>
                  <a:lnTo>
                    <a:pt x="35" y="3"/>
                  </a:lnTo>
                  <a:lnTo>
                    <a:pt x="38" y="5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5" y="16"/>
                  </a:lnTo>
                  <a:lnTo>
                    <a:pt x="45" y="19"/>
                  </a:lnTo>
                  <a:lnTo>
                    <a:pt x="45" y="24"/>
                  </a:lnTo>
                  <a:lnTo>
                    <a:pt x="45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Freeform 40"/>
            <p:cNvSpPr>
              <a:spLocks/>
            </p:cNvSpPr>
            <p:nvPr/>
          </p:nvSpPr>
          <p:spPr bwMode="auto">
            <a:xfrm>
              <a:off x="1716" y="3020"/>
              <a:ext cx="45" cy="45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19"/>
                </a:cxn>
                <a:cxn ang="0">
                  <a:pos x="45" y="16"/>
                </a:cxn>
                <a:cxn ang="0">
                  <a:pos x="43" y="13"/>
                </a:cxn>
                <a:cxn ang="0">
                  <a:pos x="40" y="11"/>
                </a:cxn>
                <a:cxn ang="0">
                  <a:pos x="40" y="8"/>
                </a:cxn>
                <a:cxn ang="0">
                  <a:pos x="38" y="5"/>
                </a:cxn>
                <a:cxn ang="0">
                  <a:pos x="35" y="3"/>
                </a:cxn>
                <a:cxn ang="0">
                  <a:pos x="30" y="3"/>
                </a:cxn>
                <a:cxn ang="0">
                  <a:pos x="27" y="0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6" y="3"/>
                </a:cxn>
                <a:cxn ang="0">
                  <a:pos x="14" y="3"/>
                </a:cxn>
                <a:cxn ang="0">
                  <a:pos x="11" y="5"/>
                </a:cxn>
                <a:cxn ang="0">
                  <a:pos x="8" y="8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3" y="16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3" y="29"/>
                </a:cxn>
                <a:cxn ang="0">
                  <a:pos x="3" y="35"/>
                </a:cxn>
                <a:cxn ang="0">
                  <a:pos x="6" y="37"/>
                </a:cxn>
                <a:cxn ang="0">
                  <a:pos x="8" y="40"/>
                </a:cxn>
                <a:cxn ang="0">
                  <a:pos x="11" y="40"/>
                </a:cxn>
                <a:cxn ang="0">
                  <a:pos x="14" y="43"/>
                </a:cxn>
                <a:cxn ang="0">
                  <a:pos x="16" y="45"/>
                </a:cxn>
                <a:cxn ang="0">
                  <a:pos x="19" y="45"/>
                </a:cxn>
                <a:cxn ang="0">
                  <a:pos x="24" y="45"/>
                </a:cxn>
                <a:cxn ang="0">
                  <a:pos x="27" y="45"/>
                </a:cxn>
                <a:cxn ang="0">
                  <a:pos x="30" y="45"/>
                </a:cxn>
                <a:cxn ang="0">
                  <a:pos x="35" y="43"/>
                </a:cxn>
                <a:cxn ang="0">
                  <a:pos x="38" y="40"/>
                </a:cxn>
                <a:cxn ang="0">
                  <a:pos x="40" y="40"/>
                </a:cxn>
                <a:cxn ang="0">
                  <a:pos x="40" y="37"/>
                </a:cxn>
                <a:cxn ang="0">
                  <a:pos x="43" y="35"/>
                </a:cxn>
                <a:cxn ang="0">
                  <a:pos x="45" y="29"/>
                </a:cxn>
                <a:cxn ang="0">
                  <a:pos x="45" y="27"/>
                </a:cxn>
                <a:cxn ang="0">
                  <a:pos x="45" y="24"/>
                </a:cxn>
                <a:cxn ang="0">
                  <a:pos x="45" y="24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19"/>
                  </a:lnTo>
                  <a:lnTo>
                    <a:pt x="45" y="16"/>
                  </a:lnTo>
                  <a:lnTo>
                    <a:pt x="43" y="13"/>
                  </a:lnTo>
                  <a:lnTo>
                    <a:pt x="40" y="11"/>
                  </a:lnTo>
                  <a:lnTo>
                    <a:pt x="40" y="8"/>
                  </a:lnTo>
                  <a:lnTo>
                    <a:pt x="38" y="5"/>
                  </a:lnTo>
                  <a:lnTo>
                    <a:pt x="35" y="3"/>
                  </a:lnTo>
                  <a:lnTo>
                    <a:pt x="30" y="3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3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3" y="29"/>
                  </a:lnTo>
                  <a:lnTo>
                    <a:pt x="3" y="35"/>
                  </a:lnTo>
                  <a:lnTo>
                    <a:pt x="6" y="37"/>
                  </a:lnTo>
                  <a:lnTo>
                    <a:pt x="8" y="40"/>
                  </a:lnTo>
                  <a:lnTo>
                    <a:pt x="11" y="40"/>
                  </a:lnTo>
                  <a:lnTo>
                    <a:pt x="14" y="43"/>
                  </a:lnTo>
                  <a:lnTo>
                    <a:pt x="16" y="45"/>
                  </a:lnTo>
                  <a:lnTo>
                    <a:pt x="19" y="45"/>
                  </a:lnTo>
                  <a:lnTo>
                    <a:pt x="24" y="45"/>
                  </a:lnTo>
                  <a:lnTo>
                    <a:pt x="27" y="45"/>
                  </a:lnTo>
                  <a:lnTo>
                    <a:pt x="30" y="45"/>
                  </a:lnTo>
                  <a:lnTo>
                    <a:pt x="35" y="43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37"/>
                  </a:lnTo>
                  <a:lnTo>
                    <a:pt x="43" y="35"/>
                  </a:lnTo>
                  <a:lnTo>
                    <a:pt x="45" y="29"/>
                  </a:lnTo>
                  <a:lnTo>
                    <a:pt x="45" y="27"/>
                  </a:lnTo>
                  <a:lnTo>
                    <a:pt x="45" y="24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82" name="Freeform 42"/>
          <p:cNvSpPr>
            <a:spLocks/>
          </p:cNvSpPr>
          <p:nvPr/>
        </p:nvSpPr>
        <p:spPr bwMode="auto">
          <a:xfrm>
            <a:off x="4267200" y="1371600"/>
            <a:ext cx="590550" cy="869950"/>
          </a:xfrm>
          <a:custGeom>
            <a:avLst/>
            <a:gdLst/>
            <a:ahLst/>
            <a:cxnLst>
              <a:cxn ang="0">
                <a:pos x="319" y="157"/>
              </a:cxn>
              <a:cxn ang="0">
                <a:pos x="316" y="186"/>
              </a:cxn>
              <a:cxn ang="0">
                <a:pos x="311" y="210"/>
              </a:cxn>
              <a:cxn ang="0">
                <a:pos x="300" y="231"/>
              </a:cxn>
              <a:cxn ang="0">
                <a:pos x="289" y="252"/>
              </a:cxn>
              <a:cxn ang="0">
                <a:pos x="273" y="271"/>
              </a:cxn>
              <a:cxn ang="0">
                <a:pos x="255" y="287"/>
              </a:cxn>
              <a:cxn ang="0">
                <a:pos x="234" y="300"/>
              </a:cxn>
              <a:cxn ang="0">
                <a:pos x="210" y="310"/>
              </a:cxn>
              <a:cxn ang="0">
                <a:pos x="186" y="316"/>
              </a:cxn>
              <a:cxn ang="0">
                <a:pos x="159" y="318"/>
              </a:cxn>
              <a:cxn ang="0">
                <a:pos x="133" y="316"/>
              </a:cxn>
              <a:cxn ang="0">
                <a:pos x="109" y="310"/>
              </a:cxn>
              <a:cxn ang="0">
                <a:pos x="88" y="300"/>
              </a:cxn>
              <a:cxn ang="0">
                <a:pos x="67" y="287"/>
              </a:cxn>
              <a:cxn ang="0">
                <a:pos x="48" y="271"/>
              </a:cxn>
              <a:cxn ang="0">
                <a:pos x="32" y="252"/>
              </a:cxn>
              <a:cxn ang="0">
                <a:pos x="19" y="231"/>
              </a:cxn>
              <a:cxn ang="0">
                <a:pos x="8" y="210"/>
              </a:cxn>
              <a:cxn ang="0">
                <a:pos x="3" y="186"/>
              </a:cxn>
              <a:cxn ang="0">
                <a:pos x="0" y="159"/>
              </a:cxn>
              <a:cxn ang="0">
                <a:pos x="3" y="133"/>
              </a:cxn>
              <a:cxn ang="0">
                <a:pos x="8" y="109"/>
              </a:cxn>
              <a:cxn ang="0">
                <a:pos x="19" y="85"/>
              </a:cxn>
              <a:cxn ang="0">
                <a:pos x="32" y="64"/>
              </a:cxn>
              <a:cxn ang="0">
                <a:pos x="48" y="45"/>
              </a:cxn>
              <a:cxn ang="0">
                <a:pos x="67" y="29"/>
              </a:cxn>
              <a:cxn ang="0">
                <a:pos x="88" y="19"/>
              </a:cxn>
              <a:cxn ang="0">
                <a:pos x="109" y="8"/>
              </a:cxn>
              <a:cxn ang="0">
                <a:pos x="133" y="3"/>
              </a:cxn>
              <a:cxn ang="0">
                <a:pos x="159" y="0"/>
              </a:cxn>
              <a:cxn ang="0">
                <a:pos x="186" y="3"/>
              </a:cxn>
              <a:cxn ang="0">
                <a:pos x="210" y="8"/>
              </a:cxn>
              <a:cxn ang="0">
                <a:pos x="234" y="19"/>
              </a:cxn>
              <a:cxn ang="0">
                <a:pos x="255" y="29"/>
              </a:cxn>
              <a:cxn ang="0">
                <a:pos x="273" y="45"/>
              </a:cxn>
              <a:cxn ang="0">
                <a:pos x="289" y="64"/>
              </a:cxn>
              <a:cxn ang="0">
                <a:pos x="300" y="85"/>
              </a:cxn>
              <a:cxn ang="0">
                <a:pos x="311" y="109"/>
              </a:cxn>
              <a:cxn ang="0">
                <a:pos x="316" y="133"/>
              </a:cxn>
              <a:cxn ang="0">
                <a:pos x="319" y="159"/>
              </a:cxn>
              <a:cxn ang="0">
                <a:pos x="319" y="157"/>
              </a:cxn>
            </a:cxnLst>
            <a:rect l="0" t="0" r="r" b="b"/>
            <a:pathLst>
              <a:path w="319" h="318">
                <a:moveTo>
                  <a:pt x="319" y="157"/>
                </a:moveTo>
                <a:lnTo>
                  <a:pt x="316" y="186"/>
                </a:lnTo>
                <a:lnTo>
                  <a:pt x="311" y="210"/>
                </a:lnTo>
                <a:lnTo>
                  <a:pt x="300" y="231"/>
                </a:lnTo>
                <a:lnTo>
                  <a:pt x="289" y="252"/>
                </a:lnTo>
                <a:lnTo>
                  <a:pt x="273" y="271"/>
                </a:lnTo>
                <a:lnTo>
                  <a:pt x="255" y="287"/>
                </a:lnTo>
                <a:lnTo>
                  <a:pt x="234" y="300"/>
                </a:lnTo>
                <a:lnTo>
                  <a:pt x="210" y="310"/>
                </a:lnTo>
                <a:lnTo>
                  <a:pt x="186" y="316"/>
                </a:lnTo>
                <a:lnTo>
                  <a:pt x="159" y="318"/>
                </a:lnTo>
                <a:lnTo>
                  <a:pt x="133" y="316"/>
                </a:lnTo>
                <a:lnTo>
                  <a:pt x="109" y="310"/>
                </a:lnTo>
                <a:lnTo>
                  <a:pt x="88" y="300"/>
                </a:lnTo>
                <a:lnTo>
                  <a:pt x="67" y="287"/>
                </a:lnTo>
                <a:lnTo>
                  <a:pt x="48" y="271"/>
                </a:lnTo>
                <a:lnTo>
                  <a:pt x="32" y="252"/>
                </a:lnTo>
                <a:lnTo>
                  <a:pt x="19" y="231"/>
                </a:lnTo>
                <a:lnTo>
                  <a:pt x="8" y="210"/>
                </a:lnTo>
                <a:lnTo>
                  <a:pt x="3" y="186"/>
                </a:lnTo>
                <a:lnTo>
                  <a:pt x="0" y="159"/>
                </a:lnTo>
                <a:lnTo>
                  <a:pt x="3" y="133"/>
                </a:lnTo>
                <a:lnTo>
                  <a:pt x="8" y="109"/>
                </a:lnTo>
                <a:lnTo>
                  <a:pt x="19" y="85"/>
                </a:lnTo>
                <a:lnTo>
                  <a:pt x="32" y="64"/>
                </a:lnTo>
                <a:lnTo>
                  <a:pt x="48" y="45"/>
                </a:lnTo>
                <a:lnTo>
                  <a:pt x="67" y="29"/>
                </a:lnTo>
                <a:lnTo>
                  <a:pt x="88" y="19"/>
                </a:lnTo>
                <a:lnTo>
                  <a:pt x="109" y="8"/>
                </a:lnTo>
                <a:lnTo>
                  <a:pt x="133" y="3"/>
                </a:lnTo>
                <a:lnTo>
                  <a:pt x="159" y="0"/>
                </a:lnTo>
                <a:lnTo>
                  <a:pt x="186" y="3"/>
                </a:lnTo>
                <a:lnTo>
                  <a:pt x="210" y="8"/>
                </a:lnTo>
                <a:lnTo>
                  <a:pt x="234" y="19"/>
                </a:lnTo>
                <a:lnTo>
                  <a:pt x="255" y="29"/>
                </a:lnTo>
                <a:lnTo>
                  <a:pt x="273" y="45"/>
                </a:lnTo>
                <a:lnTo>
                  <a:pt x="289" y="64"/>
                </a:lnTo>
                <a:lnTo>
                  <a:pt x="300" y="85"/>
                </a:lnTo>
                <a:lnTo>
                  <a:pt x="311" y="109"/>
                </a:lnTo>
                <a:lnTo>
                  <a:pt x="316" y="133"/>
                </a:lnTo>
                <a:lnTo>
                  <a:pt x="319" y="159"/>
                </a:lnTo>
                <a:lnTo>
                  <a:pt x="319" y="1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3" name="Freeform 43"/>
          <p:cNvSpPr>
            <a:spLocks/>
          </p:cNvSpPr>
          <p:nvPr/>
        </p:nvSpPr>
        <p:spPr bwMode="auto">
          <a:xfrm>
            <a:off x="5053013" y="1727200"/>
            <a:ext cx="590550" cy="871538"/>
          </a:xfrm>
          <a:custGeom>
            <a:avLst/>
            <a:gdLst/>
            <a:ahLst/>
            <a:cxnLst>
              <a:cxn ang="0">
                <a:pos x="319" y="157"/>
              </a:cxn>
              <a:cxn ang="0">
                <a:pos x="316" y="133"/>
              </a:cxn>
              <a:cxn ang="0">
                <a:pos x="311" y="109"/>
              </a:cxn>
              <a:cxn ang="0">
                <a:pos x="300" y="85"/>
              </a:cxn>
              <a:cxn ang="0">
                <a:pos x="289" y="64"/>
              </a:cxn>
              <a:cxn ang="0">
                <a:pos x="273" y="45"/>
              </a:cxn>
              <a:cxn ang="0">
                <a:pos x="255" y="29"/>
              </a:cxn>
              <a:cxn ang="0">
                <a:pos x="234" y="19"/>
              </a:cxn>
              <a:cxn ang="0">
                <a:pos x="210" y="8"/>
              </a:cxn>
              <a:cxn ang="0">
                <a:pos x="186" y="3"/>
              </a:cxn>
              <a:cxn ang="0">
                <a:pos x="159" y="0"/>
              </a:cxn>
              <a:cxn ang="0">
                <a:pos x="133" y="3"/>
              </a:cxn>
              <a:cxn ang="0">
                <a:pos x="109" y="8"/>
              </a:cxn>
              <a:cxn ang="0">
                <a:pos x="88" y="19"/>
              </a:cxn>
              <a:cxn ang="0">
                <a:pos x="67" y="29"/>
              </a:cxn>
              <a:cxn ang="0">
                <a:pos x="48" y="45"/>
              </a:cxn>
              <a:cxn ang="0">
                <a:pos x="32" y="64"/>
              </a:cxn>
              <a:cxn ang="0">
                <a:pos x="19" y="85"/>
              </a:cxn>
              <a:cxn ang="0">
                <a:pos x="8" y="109"/>
              </a:cxn>
              <a:cxn ang="0">
                <a:pos x="3" y="133"/>
              </a:cxn>
              <a:cxn ang="0">
                <a:pos x="0" y="159"/>
              </a:cxn>
              <a:cxn ang="0">
                <a:pos x="3" y="186"/>
              </a:cxn>
              <a:cxn ang="0">
                <a:pos x="8" y="210"/>
              </a:cxn>
              <a:cxn ang="0">
                <a:pos x="19" y="231"/>
              </a:cxn>
              <a:cxn ang="0">
                <a:pos x="32" y="252"/>
              </a:cxn>
              <a:cxn ang="0">
                <a:pos x="48" y="271"/>
              </a:cxn>
              <a:cxn ang="0">
                <a:pos x="67" y="287"/>
              </a:cxn>
              <a:cxn ang="0">
                <a:pos x="88" y="300"/>
              </a:cxn>
              <a:cxn ang="0">
                <a:pos x="109" y="310"/>
              </a:cxn>
              <a:cxn ang="0">
                <a:pos x="133" y="316"/>
              </a:cxn>
              <a:cxn ang="0">
                <a:pos x="159" y="318"/>
              </a:cxn>
              <a:cxn ang="0">
                <a:pos x="186" y="316"/>
              </a:cxn>
              <a:cxn ang="0">
                <a:pos x="210" y="310"/>
              </a:cxn>
              <a:cxn ang="0">
                <a:pos x="234" y="300"/>
              </a:cxn>
              <a:cxn ang="0">
                <a:pos x="255" y="287"/>
              </a:cxn>
              <a:cxn ang="0">
                <a:pos x="273" y="271"/>
              </a:cxn>
              <a:cxn ang="0">
                <a:pos x="289" y="252"/>
              </a:cxn>
              <a:cxn ang="0">
                <a:pos x="300" y="231"/>
              </a:cxn>
              <a:cxn ang="0">
                <a:pos x="311" y="210"/>
              </a:cxn>
              <a:cxn ang="0">
                <a:pos x="316" y="186"/>
              </a:cxn>
              <a:cxn ang="0">
                <a:pos x="319" y="159"/>
              </a:cxn>
              <a:cxn ang="0">
                <a:pos x="319" y="159"/>
              </a:cxn>
            </a:cxnLst>
            <a:rect l="0" t="0" r="r" b="b"/>
            <a:pathLst>
              <a:path w="319" h="318">
                <a:moveTo>
                  <a:pt x="319" y="157"/>
                </a:moveTo>
                <a:lnTo>
                  <a:pt x="316" y="133"/>
                </a:lnTo>
                <a:lnTo>
                  <a:pt x="311" y="109"/>
                </a:lnTo>
                <a:lnTo>
                  <a:pt x="300" y="85"/>
                </a:lnTo>
                <a:lnTo>
                  <a:pt x="289" y="64"/>
                </a:lnTo>
                <a:lnTo>
                  <a:pt x="273" y="45"/>
                </a:lnTo>
                <a:lnTo>
                  <a:pt x="255" y="29"/>
                </a:lnTo>
                <a:lnTo>
                  <a:pt x="234" y="19"/>
                </a:lnTo>
                <a:lnTo>
                  <a:pt x="210" y="8"/>
                </a:lnTo>
                <a:lnTo>
                  <a:pt x="186" y="3"/>
                </a:lnTo>
                <a:lnTo>
                  <a:pt x="159" y="0"/>
                </a:lnTo>
                <a:lnTo>
                  <a:pt x="133" y="3"/>
                </a:lnTo>
                <a:lnTo>
                  <a:pt x="109" y="8"/>
                </a:lnTo>
                <a:lnTo>
                  <a:pt x="88" y="19"/>
                </a:lnTo>
                <a:lnTo>
                  <a:pt x="67" y="29"/>
                </a:lnTo>
                <a:lnTo>
                  <a:pt x="48" y="45"/>
                </a:lnTo>
                <a:lnTo>
                  <a:pt x="32" y="64"/>
                </a:lnTo>
                <a:lnTo>
                  <a:pt x="19" y="85"/>
                </a:lnTo>
                <a:lnTo>
                  <a:pt x="8" y="109"/>
                </a:lnTo>
                <a:lnTo>
                  <a:pt x="3" y="133"/>
                </a:lnTo>
                <a:lnTo>
                  <a:pt x="0" y="159"/>
                </a:lnTo>
                <a:lnTo>
                  <a:pt x="3" y="186"/>
                </a:lnTo>
                <a:lnTo>
                  <a:pt x="8" y="210"/>
                </a:lnTo>
                <a:lnTo>
                  <a:pt x="19" y="231"/>
                </a:lnTo>
                <a:lnTo>
                  <a:pt x="32" y="252"/>
                </a:lnTo>
                <a:lnTo>
                  <a:pt x="48" y="271"/>
                </a:lnTo>
                <a:lnTo>
                  <a:pt x="67" y="287"/>
                </a:lnTo>
                <a:lnTo>
                  <a:pt x="88" y="300"/>
                </a:lnTo>
                <a:lnTo>
                  <a:pt x="109" y="310"/>
                </a:lnTo>
                <a:lnTo>
                  <a:pt x="133" y="316"/>
                </a:lnTo>
                <a:lnTo>
                  <a:pt x="159" y="318"/>
                </a:lnTo>
                <a:lnTo>
                  <a:pt x="186" y="316"/>
                </a:lnTo>
                <a:lnTo>
                  <a:pt x="210" y="310"/>
                </a:lnTo>
                <a:lnTo>
                  <a:pt x="234" y="300"/>
                </a:lnTo>
                <a:lnTo>
                  <a:pt x="255" y="287"/>
                </a:lnTo>
                <a:lnTo>
                  <a:pt x="273" y="271"/>
                </a:lnTo>
                <a:lnTo>
                  <a:pt x="289" y="252"/>
                </a:lnTo>
                <a:lnTo>
                  <a:pt x="300" y="231"/>
                </a:lnTo>
                <a:lnTo>
                  <a:pt x="311" y="210"/>
                </a:lnTo>
                <a:lnTo>
                  <a:pt x="316" y="186"/>
                </a:lnTo>
                <a:lnTo>
                  <a:pt x="319" y="159"/>
                </a:lnTo>
                <a:lnTo>
                  <a:pt x="319" y="159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4" name="Freeform 44"/>
          <p:cNvSpPr>
            <a:spLocks/>
          </p:cNvSpPr>
          <p:nvPr/>
        </p:nvSpPr>
        <p:spPr bwMode="auto">
          <a:xfrm>
            <a:off x="8250238" y="1727200"/>
            <a:ext cx="588962" cy="871538"/>
          </a:xfrm>
          <a:custGeom>
            <a:avLst/>
            <a:gdLst/>
            <a:ahLst/>
            <a:cxnLst>
              <a:cxn ang="0">
                <a:pos x="318" y="159"/>
              </a:cxn>
              <a:cxn ang="0">
                <a:pos x="316" y="135"/>
              </a:cxn>
              <a:cxn ang="0">
                <a:pos x="311" y="108"/>
              </a:cxn>
              <a:cxn ang="0">
                <a:pos x="300" y="87"/>
              </a:cxn>
              <a:cxn ang="0">
                <a:pos x="289" y="66"/>
              </a:cxn>
              <a:cxn ang="0">
                <a:pos x="273" y="47"/>
              </a:cxn>
              <a:cxn ang="0">
                <a:pos x="255" y="31"/>
              </a:cxn>
              <a:cxn ang="0">
                <a:pos x="234" y="18"/>
              </a:cxn>
              <a:cxn ang="0">
                <a:pos x="210" y="8"/>
              </a:cxn>
              <a:cxn ang="0">
                <a:pos x="186" y="2"/>
              </a:cxn>
              <a:cxn ang="0">
                <a:pos x="159" y="0"/>
              </a:cxn>
              <a:cxn ang="0">
                <a:pos x="133" y="2"/>
              </a:cxn>
              <a:cxn ang="0">
                <a:pos x="109" y="8"/>
              </a:cxn>
              <a:cxn ang="0">
                <a:pos x="88" y="18"/>
              </a:cxn>
              <a:cxn ang="0">
                <a:pos x="67" y="31"/>
              </a:cxn>
              <a:cxn ang="0">
                <a:pos x="48" y="47"/>
              </a:cxn>
              <a:cxn ang="0">
                <a:pos x="32" y="66"/>
              </a:cxn>
              <a:cxn ang="0">
                <a:pos x="19" y="87"/>
              </a:cxn>
              <a:cxn ang="0">
                <a:pos x="8" y="108"/>
              </a:cxn>
              <a:cxn ang="0">
                <a:pos x="3" y="135"/>
              </a:cxn>
              <a:cxn ang="0">
                <a:pos x="0" y="159"/>
              </a:cxn>
              <a:cxn ang="0">
                <a:pos x="3" y="185"/>
              </a:cxn>
              <a:cxn ang="0">
                <a:pos x="8" y="209"/>
              </a:cxn>
              <a:cxn ang="0">
                <a:pos x="19" y="233"/>
              </a:cxn>
              <a:cxn ang="0">
                <a:pos x="32" y="254"/>
              </a:cxn>
              <a:cxn ang="0">
                <a:pos x="48" y="273"/>
              </a:cxn>
              <a:cxn ang="0">
                <a:pos x="67" y="289"/>
              </a:cxn>
              <a:cxn ang="0">
                <a:pos x="88" y="302"/>
              </a:cxn>
              <a:cxn ang="0">
                <a:pos x="109" y="310"/>
              </a:cxn>
              <a:cxn ang="0">
                <a:pos x="133" y="318"/>
              </a:cxn>
              <a:cxn ang="0">
                <a:pos x="159" y="318"/>
              </a:cxn>
              <a:cxn ang="0">
                <a:pos x="186" y="318"/>
              </a:cxn>
              <a:cxn ang="0">
                <a:pos x="210" y="310"/>
              </a:cxn>
              <a:cxn ang="0">
                <a:pos x="234" y="302"/>
              </a:cxn>
              <a:cxn ang="0">
                <a:pos x="255" y="289"/>
              </a:cxn>
              <a:cxn ang="0">
                <a:pos x="273" y="273"/>
              </a:cxn>
              <a:cxn ang="0">
                <a:pos x="289" y="254"/>
              </a:cxn>
              <a:cxn ang="0">
                <a:pos x="300" y="233"/>
              </a:cxn>
              <a:cxn ang="0">
                <a:pos x="311" y="209"/>
              </a:cxn>
              <a:cxn ang="0">
                <a:pos x="316" y="185"/>
              </a:cxn>
              <a:cxn ang="0">
                <a:pos x="318" y="159"/>
              </a:cxn>
              <a:cxn ang="0">
                <a:pos x="318" y="159"/>
              </a:cxn>
            </a:cxnLst>
            <a:rect l="0" t="0" r="r" b="b"/>
            <a:pathLst>
              <a:path w="318" h="318">
                <a:moveTo>
                  <a:pt x="318" y="159"/>
                </a:moveTo>
                <a:lnTo>
                  <a:pt x="316" y="135"/>
                </a:lnTo>
                <a:lnTo>
                  <a:pt x="311" y="108"/>
                </a:lnTo>
                <a:lnTo>
                  <a:pt x="300" y="87"/>
                </a:lnTo>
                <a:lnTo>
                  <a:pt x="289" y="66"/>
                </a:lnTo>
                <a:lnTo>
                  <a:pt x="273" y="47"/>
                </a:lnTo>
                <a:lnTo>
                  <a:pt x="255" y="31"/>
                </a:lnTo>
                <a:lnTo>
                  <a:pt x="234" y="18"/>
                </a:lnTo>
                <a:lnTo>
                  <a:pt x="210" y="8"/>
                </a:lnTo>
                <a:lnTo>
                  <a:pt x="186" y="2"/>
                </a:lnTo>
                <a:lnTo>
                  <a:pt x="159" y="0"/>
                </a:lnTo>
                <a:lnTo>
                  <a:pt x="133" y="2"/>
                </a:lnTo>
                <a:lnTo>
                  <a:pt x="109" y="8"/>
                </a:lnTo>
                <a:lnTo>
                  <a:pt x="88" y="18"/>
                </a:lnTo>
                <a:lnTo>
                  <a:pt x="67" y="31"/>
                </a:lnTo>
                <a:lnTo>
                  <a:pt x="48" y="47"/>
                </a:lnTo>
                <a:lnTo>
                  <a:pt x="32" y="66"/>
                </a:lnTo>
                <a:lnTo>
                  <a:pt x="19" y="87"/>
                </a:lnTo>
                <a:lnTo>
                  <a:pt x="8" y="108"/>
                </a:lnTo>
                <a:lnTo>
                  <a:pt x="3" y="135"/>
                </a:lnTo>
                <a:lnTo>
                  <a:pt x="0" y="159"/>
                </a:lnTo>
                <a:lnTo>
                  <a:pt x="3" y="185"/>
                </a:lnTo>
                <a:lnTo>
                  <a:pt x="8" y="209"/>
                </a:lnTo>
                <a:lnTo>
                  <a:pt x="19" y="233"/>
                </a:lnTo>
                <a:lnTo>
                  <a:pt x="32" y="254"/>
                </a:lnTo>
                <a:lnTo>
                  <a:pt x="48" y="273"/>
                </a:lnTo>
                <a:lnTo>
                  <a:pt x="67" y="289"/>
                </a:lnTo>
                <a:lnTo>
                  <a:pt x="88" y="302"/>
                </a:lnTo>
                <a:lnTo>
                  <a:pt x="109" y="310"/>
                </a:lnTo>
                <a:lnTo>
                  <a:pt x="133" y="318"/>
                </a:lnTo>
                <a:lnTo>
                  <a:pt x="159" y="318"/>
                </a:lnTo>
                <a:lnTo>
                  <a:pt x="186" y="318"/>
                </a:lnTo>
                <a:lnTo>
                  <a:pt x="210" y="310"/>
                </a:lnTo>
                <a:lnTo>
                  <a:pt x="234" y="302"/>
                </a:lnTo>
                <a:lnTo>
                  <a:pt x="255" y="289"/>
                </a:lnTo>
                <a:lnTo>
                  <a:pt x="273" y="273"/>
                </a:lnTo>
                <a:lnTo>
                  <a:pt x="289" y="254"/>
                </a:lnTo>
                <a:lnTo>
                  <a:pt x="300" y="233"/>
                </a:lnTo>
                <a:lnTo>
                  <a:pt x="311" y="209"/>
                </a:lnTo>
                <a:lnTo>
                  <a:pt x="316" y="185"/>
                </a:lnTo>
                <a:lnTo>
                  <a:pt x="318" y="159"/>
                </a:lnTo>
                <a:lnTo>
                  <a:pt x="318" y="159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4343400" y="1990725"/>
            <a:ext cx="4427538" cy="2581275"/>
            <a:chOff x="2586" y="2742"/>
            <a:chExt cx="2393" cy="943"/>
          </a:xfrm>
        </p:grpSpPr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>
              <a:off x="4820" y="3248"/>
              <a:ext cx="1" cy="1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>
              <a:off x="3142" y="3251"/>
              <a:ext cx="1" cy="1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8" name="Rectangle 48"/>
            <p:cNvSpPr>
              <a:spLocks noChangeArrowheads="1"/>
            </p:cNvSpPr>
            <p:nvPr/>
          </p:nvSpPr>
          <p:spPr bwMode="auto">
            <a:xfrm>
              <a:off x="2594" y="3447"/>
              <a:ext cx="2385" cy="23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Rectangle 49"/>
            <p:cNvSpPr>
              <a:spLocks noChangeArrowheads="1"/>
            </p:cNvSpPr>
            <p:nvPr/>
          </p:nvSpPr>
          <p:spPr bwMode="auto">
            <a:xfrm>
              <a:off x="2594" y="3447"/>
              <a:ext cx="2385" cy="238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>
              <a:off x="2904" y="3320"/>
              <a:ext cx="23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3142" y="2972"/>
              <a:ext cx="1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Rectangle 52"/>
            <p:cNvSpPr>
              <a:spLocks noChangeArrowheads="1"/>
            </p:cNvSpPr>
            <p:nvPr/>
          </p:nvSpPr>
          <p:spPr bwMode="auto">
            <a:xfrm>
              <a:off x="2983" y="3052"/>
              <a:ext cx="319" cy="1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Rectangle 53"/>
            <p:cNvSpPr>
              <a:spLocks noChangeArrowheads="1"/>
            </p:cNvSpPr>
            <p:nvPr/>
          </p:nvSpPr>
          <p:spPr bwMode="auto">
            <a:xfrm>
              <a:off x="2983" y="3052"/>
              <a:ext cx="319" cy="19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4" name="Rectangle 54"/>
            <p:cNvSpPr>
              <a:spLocks noChangeArrowheads="1"/>
            </p:cNvSpPr>
            <p:nvPr/>
          </p:nvSpPr>
          <p:spPr bwMode="auto">
            <a:xfrm>
              <a:off x="3097" y="2761"/>
              <a:ext cx="69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P</a:t>
              </a:r>
              <a:endParaRPr lang="en-US" b="1"/>
            </a:p>
          </p:txBody>
        </p:sp>
        <p:sp>
          <p:nvSpPr>
            <p:cNvPr id="35895" name="Rectangle 55"/>
            <p:cNvSpPr>
              <a:spLocks noChangeArrowheads="1"/>
            </p:cNvSpPr>
            <p:nvPr/>
          </p:nvSpPr>
          <p:spPr bwMode="auto">
            <a:xfrm>
              <a:off x="3142" y="2795"/>
              <a:ext cx="45" cy="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35896" name="Rectangle 56"/>
            <p:cNvSpPr>
              <a:spLocks noChangeArrowheads="1"/>
            </p:cNvSpPr>
            <p:nvPr/>
          </p:nvSpPr>
          <p:spPr bwMode="auto">
            <a:xfrm>
              <a:off x="3113" y="3092"/>
              <a:ext cx="8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700" b="1"/>
                <a:t>C</a:t>
              </a:r>
              <a:endParaRPr lang="en-US" b="1"/>
            </a:p>
          </p:txBody>
        </p:sp>
        <p:sp>
          <p:nvSpPr>
            <p:cNvPr id="35897" name="Rectangle 57"/>
            <p:cNvSpPr>
              <a:spLocks noChangeArrowheads="1"/>
            </p:cNvSpPr>
            <p:nvPr/>
          </p:nvSpPr>
          <p:spPr bwMode="auto">
            <a:xfrm>
              <a:off x="2586" y="3052"/>
              <a:ext cx="318" cy="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Rectangle 58"/>
            <p:cNvSpPr>
              <a:spLocks noChangeArrowheads="1"/>
            </p:cNvSpPr>
            <p:nvPr/>
          </p:nvSpPr>
          <p:spPr bwMode="auto">
            <a:xfrm>
              <a:off x="2586" y="3052"/>
              <a:ext cx="318" cy="318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9" name="Rectangle 59"/>
            <p:cNvSpPr>
              <a:spLocks noChangeArrowheads="1"/>
            </p:cNvSpPr>
            <p:nvPr/>
          </p:nvSpPr>
          <p:spPr bwMode="auto">
            <a:xfrm>
              <a:off x="3323" y="3505"/>
              <a:ext cx="206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Inter</a:t>
              </a:r>
              <a:endParaRPr lang="en-US" b="1"/>
            </a:p>
          </p:txBody>
        </p:sp>
        <p:sp>
          <p:nvSpPr>
            <p:cNvPr id="35900" name="Rectangle 60"/>
            <p:cNvSpPr>
              <a:spLocks noChangeArrowheads="1"/>
            </p:cNvSpPr>
            <p:nvPr/>
          </p:nvSpPr>
          <p:spPr bwMode="auto">
            <a:xfrm>
              <a:off x="3498" y="3505"/>
              <a:ext cx="889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connection network</a:t>
              </a:r>
              <a:endParaRPr lang="en-US" b="1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>
              <a:off x="4582" y="3317"/>
              <a:ext cx="23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>
              <a:off x="4820" y="2970"/>
              <a:ext cx="1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3" name="Rectangle 63"/>
            <p:cNvSpPr>
              <a:spLocks noChangeArrowheads="1"/>
            </p:cNvSpPr>
            <p:nvPr/>
          </p:nvSpPr>
          <p:spPr bwMode="auto">
            <a:xfrm>
              <a:off x="4661" y="3049"/>
              <a:ext cx="318" cy="1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4" name="Rectangle 64"/>
            <p:cNvSpPr>
              <a:spLocks noChangeArrowheads="1"/>
            </p:cNvSpPr>
            <p:nvPr/>
          </p:nvSpPr>
          <p:spPr bwMode="auto">
            <a:xfrm>
              <a:off x="4661" y="3049"/>
              <a:ext cx="318" cy="19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5" name="Rectangle 65"/>
            <p:cNvSpPr>
              <a:spLocks noChangeArrowheads="1"/>
            </p:cNvSpPr>
            <p:nvPr/>
          </p:nvSpPr>
          <p:spPr bwMode="auto">
            <a:xfrm>
              <a:off x="4794" y="3097"/>
              <a:ext cx="7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/>
                <a:t>C</a:t>
              </a:r>
            </a:p>
          </p:txBody>
        </p:sp>
        <p:sp>
          <p:nvSpPr>
            <p:cNvPr id="35906" name="Rectangle 66"/>
            <p:cNvSpPr>
              <a:spLocks noChangeArrowheads="1"/>
            </p:cNvSpPr>
            <p:nvPr/>
          </p:nvSpPr>
          <p:spPr bwMode="auto">
            <a:xfrm>
              <a:off x="4264" y="3049"/>
              <a:ext cx="318" cy="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7" name="Rectangle 67"/>
            <p:cNvSpPr>
              <a:spLocks noChangeArrowheads="1"/>
            </p:cNvSpPr>
            <p:nvPr/>
          </p:nvSpPr>
          <p:spPr bwMode="auto">
            <a:xfrm>
              <a:off x="4264" y="3049"/>
              <a:ext cx="318" cy="318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8" name="Rectangle 68"/>
            <p:cNvSpPr>
              <a:spLocks noChangeArrowheads="1"/>
            </p:cNvSpPr>
            <p:nvPr/>
          </p:nvSpPr>
          <p:spPr bwMode="auto">
            <a:xfrm>
              <a:off x="4778" y="2742"/>
              <a:ext cx="69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P</a:t>
              </a:r>
              <a:endParaRPr lang="en-US" b="1"/>
            </a:p>
          </p:txBody>
        </p:sp>
        <p:sp>
          <p:nvSpPr>
            <p:cNvPr id="35909" name="Rectangle 69"/>
            <p:cNvSpPr>
              <a:spLocks noChangeArrowheads="1"/>
            </p:cNvSpPr>
            <p:nvPr/>
          </p:nvSpPr>
          <p:spPr bwMode="auto">
            <a:xfrm>
              <a:off x="4820" y="2779"/>
              <a:ext cx="46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n</a:t>
              </a:r>
              <a:endParaRPr lang="en-US" b="1"/>
            </a:p>
          </p:txBody>
        </p:sp>
        <p:sp>
          <p:nvSpPr>
            <p:cNvPr id="35910" name="Rectangle 70"/>
            <p:cNvSpPr>
              <a:spLocks noChangeArrowheads="1"/>
            </p:cNvSpPr>
            <p:nvPr/>
          </p:nvSpPr>
          <p:spPr bwMode="auto">
            <a:xfrm>
              <a:off x="2647" y="3161"/>
              <a:ext cx="142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 </a:t>
              </a:r>
              <a:r>
                <a:rPr lang="en-US" sz="1500" b="1">
                  <a:solidFill>
                    <a:srgbClr val="D20413"/>
                  </a:solidFill>
                </a:rPr>
                <a:t>M</a:t>
              </a:r>
              <a:endParaRPr lang="en-US" b="1">
                <a:solidFill>
                  <a:srgbClr val="D20413"/>
                </a:solidFill>
              </a:endParaRPr>
            </a:p>
          </p:txBody>
        </p:sp>
        <p:sp>
          <p:nvSpPr>
            <p:cNvPr id="35911" name="Rectangle 71"/>
            <p:cNvSpPr>
              <a:spLocks noChangeArrowheads="1"/>
            </p:cNvSpPr>
            <p:nvPr/>
          </p:nvSpPr>
          <p:spPr bwMode="auto">
            <a:xfrm>
              <a:off x="4325" y="3166"/>
              <a:ext cx="143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 </a:t>
              </a:r>
              <a:r>
                <a:rPr lang="en-US" sz="1500" b="1">
                  <a:solidFill>
                    <a:srgbClr val="D20413"/>
                  </a:solidFill>
                </a:rPr>
                <a:t>M</a:t>
              </a:r>
              <a:endParaRPr lang="en-US" b="1">
                <a:solidFill>
                  <a:srgbClr val="D20413"/>
                </a:solidFill>
              </a:endParaRPr>
            </a:p>
          </p:txBody>
        </p:sp>
        <p:sp>
          <p:nvSpPr>
            <p:cNvPr id="35912" name="Freeform 72"/>
            <p:cNvSpPr>
              <a:spLocks/>
            </p:cNvSpPr>
            <p:nvPr/>
          </p:nvSpPr>
          <p:spPr bwMode="auto">
            <a:xfrm>
              <a:off x="3575" y="3161"/>
              <a:ext cx="45" cy="4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42" y="26"/>
                </a:cxn>
                <a:cxn ang="0">
                  <a:pos x="42" y="29"/>
                </a:cxn>
                <a:cxn ang="0">
                  <a:pos x="42" y="34"/>
                </a:cxn>
                <a:cxn ang="0">
                  <a:pos x="39" y="37"/>
                </a:cxn>
                <a:cxn ang="0">
                  <a:pos x="37" y="39"/>
                </a:cxn>
                <a:cxn ang="0">
                  <a:pos x="34" y="39"/>
                </a:cxn>
                <a:cxn ang="0">
                  <a:pos x="31" y="42"/>
                </a:cxn>
                <a:cxn ang="0">
                  <a:pos x="29" y="45"/>
                </a:cxn>
                <a:cxn ang="0">
                  <a:pos x="26" y="45"/>
                </a:cxn>
                <a:cxn ang="0">
                  <a:pos x="21" y="45"/>
                </a:cxn>
                <a:cxn ang="0">
                  <a:pos x="18" y="45"/>
                </a:cxn>
                <a:cxn ang="0">
                  <a:pos x="13" y="45"/>
                </a:cxn>
                <a:cxn ang="0">
                  <a:pos x="10" y="42"/>
                </a:cxn>
                <a:cxn ang="0">
                  <a:pos x="8" y="39"/>
                </a:cxn>
                <a:cxn ang="0">
                  <a:pos x="5" y="39"/>
                </a:cxn>
                <a:cxn ang="0">
                  <a:pos x="2" y="37"/>
                </a:cxn>
                <a:cxn ang="0">
                  <a:pos x="2" y="34"/>
                </a:cxn>
                <a:cxn ang="0">
                  <a:pos x="0" y="29"/>
                </a:cxn>
                <a:cxn ang="0">
                  <a:pos x="0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2" y="13"/>
                </a:cxn>
                <a:cxn ang="0">
                  <a:pos x="2" y="10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0" y="2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21" y="0"/>
                </a:cxn>
                <a:cxn ang="0">
                  <a:pos x="26" y="0"/>
                </a:cxn>
                <a:cxn ang="0">
                  <a:pos x="29" y="2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7" y="8"/>
                </a:cxn>
                <a:cxn ang="0">
                  <a:pos x="39" y="10"/>
                </a:cxn>
                <a:cxn ang="0">
                  <a:pos x="42" y="13"/>
                </a:cxn>
                <a:cxn ang="0">
                  <a:pos x="42" y="16"/>
                </a:cxn>
                <a:cxn ang="0">
                  <a:pos x="42" y="18"/>
                </a:cxn>
                <a:cxn ang="0">
                  <a:pos x="45" y="23"/>
                </a:cxn>
                <a:cxn ang="0">
                  <a:pos x="42" y="21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2" y="26"/>
                  </a:lnTo>
                  <a:lnTo>
                    <a:pt x="42" y="29"/>
                  </a:lnTo>
                  <a:lnTo>
                    <a:pt x="42" y="34"/>
                  </a:lnTo>
                  <a:lnTo>
                    <a:pt x="39" y="37"/>
                  </a:lnTo>
                  <a:lnTo>
                    <a:pt x="37" y="39"/>
                  </a:lnTo>
                  <a:lnTo>
                    <a:pt x="34" y="39"/>
                  </a:lnTo>
                  <a:lnTo>
                    <a:pt x="31" y="42"/>
                  </a:lnTo>
                  <a:lnTo>
                    <a:pt x="29" y="45"/>
                  </a:lnTo>
                  <a:lnTo>
                    <a:pt x="26" y="45"/>
                  </a:lnTo>
                  <a:lnTo>
                    <a:pt x="21" y="45"/>
                  </a:lnTo>
                  <a:lnTo>
                    <a:pt x="18" y="45"/>
                  </a:lnTo>
                  <a:lnTo>
                    <a:pt x="13" y="45"/>
                  </a:lnTo>
                  <a:lnTo>
                    <a:pt x="10" y="42"/>
                  </a:lnTo>
                  <a:lnTo>
                    <a:pt x="8" y="39"/>
                  </a:lnTo>
                  <a:lnTo>
                    <a:pt x="5" y="39"/>
                  </a:lnTo>
                  <a:lnTo>
                    <a:pt x="2" y="37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2" y="10"/>
                  </a:lnTo>
                  <a:lnTo>
                    <a:pt x="5" y="8"/>
                  </a:lnTo>
                  <a:lnTo>
                    <a:pt x="8" y="5"/>
                  </a:lnTo>
                  <a:lnTo>
                    <a:pt x="10" y="2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9" y="10"/>
                  </a:lnTo>
                  <a:lnTo>
                    <a:pt x="42" y="13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45" y="23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3" name="Freeform 73"/>
            <p:cNvSpPr>
              <a:spLocks/>
            </p:cNvSpPr>
            <p:nvPr/>
          </p:nvSpPr>
          <p:spPr bwMode="auto">
            <a:xfrm>
              <a:off x="3575" y="3161"/>
              <a:ext cx="45" cy="4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42" y="18"/>
                </a:cxn>
                <a:cxn ang="0">
                  <a:pos x="42" y="16"/>
                </a:cxn>
                <a:cxn ang="0">
                  <a:pos x="42" y="13"/>
                </a:cxn>
                <a:cxn ang="0">
                  <a:pos x="39" y="10"/>
                </a:cxn>
                <a:cxn ang="0">
                  <a:pos x="37" y="8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29" y="2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8" y="0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8" y="5"/>
                </a:cxn>
                <a:cxn ang="0">
                  <a:pos x="5" y="8"/>
                </a:cxn>
                <a:cxn ang="0">
                  <a:pos x="2" y="1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0" y="26"/>
                </a:cxn>
                <a:cxn ang="0">
                  <a:pos x="0" y="29"/>
                </a:cxn>
                <a:cxn ang="0">
                  <a:pos x="2" y="34"/>
                </a:cxn>
                <a:cxn ang="0">
                  <a:pos x="2" y="37"/>
                </a:cxn>
                <a:cxn ang="0">
                  <a:pos x="5" y="39"/>
                </a:cxn>
                <a:cxn ang="0">
                  <a:pos x="8" y="39"/>
                </a:cxn>
                <a:cxn ang="0">
                  <a:pos x="10" y="42"/>
                </a:cxn>
                <a:cxn ang="0">
                  <a:pos x="13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5"/>
                </a:cxn>
                <a:cxn ang="0">
                  <a:pos x="29" y="45"/>
                </a:cxn>
                <a:cxn ang="0">
                  <a:pos x="31" y="42"/>
                </a:cxn>
                <a:cxn ang="0">
                  <a:pos x="34" y="39"/>
                </a:cxn>
                <a:cxn ang="0">
                  <a:pos x="37" y="39"/>
                </a:cxn>
                <a:cxn ang="0">
                  <a:pos x="39" y="37"/>
                </a:cxn>
                <a:cxn ang="0">
                  <a:pos x="42" y="34"/>
                </a:cxn>
                <a:cxn ang="0">
                  <a:pos x="42" y="29"/>
                </a:cxn>
                <a:cxn ang="0">
                  <a:pos x="42" y="26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2" y="18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39" y="10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8" y="5"/>
                  </a:lnTo>
                  <a:lnTo>
                    <a:pt x="5" y="8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2" y="34"/>
                  </a:lnTo>
                  <a:lnTo>
                    <a:pt x="2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5"/>
                  </a:lnTo>
                  <a:lnTo>
                    <a:pt x="29" y="45"/>
                  </a:lnTo>
                  <a:lnTo>
                    <a:pt x="31" y="42"/>
                  </a:lnTo>
                  <a:lnTo>
                    <a:pt x="34" y="39"/>
                  </a:lnTo>
                  <a:lnTo>
                    <a:pt x="37" y="39"/>
                  </a:lnTo>
                  <a:lnTo>
                    <a:pt x="39" y="37"/>
                  </a:lnTo>
                  <a:lnTo>
                    <a:pt x="42" y="34"/>
                  </a:lnTo>
                  <a:lnTo>
                    <a:pt x="42" y="29"/>
                  </a:lnTo>
                  <a:lnTo>
                    <a:pt x="42" y="26"/>
                  </a:lnTo>
                  <a:lnTo>
                    <a:pt x="45" y="23"/>
                  </a:lnTo>
                  <a:lnTo>
                    <a:pt x="45" y="23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Freeform 74"/>
            <p:cNvSpPr>
              <a:spLocks/>
            </p:cNvSpPr>
            <p:nvPr/>
          </p:nvSpPr>
          <p:spPr bwMode="auto">
            <a:xfrm>
              <a:off x="3757" y="3161"/>
              <a:ext cx="46" cy="45"/>
            </a:xfrm>
            <a:custGeom>
              <a:avLst/>
              <a:gdLst/>
              <a:ahLst/>
              <a:cxnLst>
                <a:cxn ang="0">
                  <a:pos x="43" y="21"/>
                </a:cxn>
                <a:cxn ang="0">
                  <a:pos x="43" y="26"/>
                </a:cxn>
                <a:cxn ang="0">
                  <a:pos x="43" y="29"/>
                </a:cxn>
                <a:cxn ang="0">
                  <a:pos x="43" y="34"/>
                </a:cxn>
                <a:cxn ang="0">
                  <a:pos x="40" y="37"/>
                </a:cxn>
                <a:cxn ang="0">
                  <a:pos x="38" y="39"/>
                </a:cxn>
                <a:cxn ang="0">
                  <a:pos x="35" y="39"/>
                </a:cxn>
                <a:cxn ang="0">
                  <a:pos x="32" y="42"/>
                </a:cxn>
                <a:cxn ang="0">
                  <a:pos x="30" y="45"/>
                </a:cxn>
                <a:cxn ang="0">
                  <a:pos x="27" y="45"/>
                </a:cxn>
                <a:cxn ang="0">
                  <a:pos x="22" y="45"/>
                </a:cxn>
                <a:cxn ang="0">
                  <a:pos x="19" y="45"/>
                </a:cxn>
                <a:cxn ang="0">
                  <a:pos x="14" y="45"/>
                </a:cxn>
                <a:cxn ang="0">
                  <a:pos x="11" y="42"/>
                </a:cxn>
                <a:cxn ang="0">
                  <a:pos x="8" y="39"/>
                </a:cxn>
                <a:cxn ang="0">
                  <a:pos x="6" y="39"/>
                </a:cxn>
                <a:cxn ang="0">
                  <a:pos x="3" y="37"/>
                </a:cxn>
                <a:cxn ang="0">
                  <a:pos x="3" y="34"/>
                </a:cxn>
                <a:cxn ang="0">
                  <a:pos x="0" y="29"/>
                </a:cxn>
                <a:cxn ang="0">
                  <a:pos x="0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3" y="10"/>
                </a:cxn>
                <a:cxn ang="0">
                  <a:pos x="6" y="8"/>
                </a:cxn>
                <a:cxn ang="0">
                  <a:pos x="8" y="5"/>
                </a:cxn>
                <a:cxn ang="0">
                  <a:pos x="11" y="2"/>
                </a:cxn>
                <a:cxn ang="0">
                  <a:pos x="14" y="2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0" y="2"/>
                </a:cxn>
                <a:cxn ang="0">
                  <a:pos x="32" y="2"/>
                </a:cxn>
                <a:cxn ang="0">
                  <a:pos x="35" y="5"/>
                </a:cxn>
                <a:cxn ang="0">
                  <a:pos x="38" y="8"/>
                </a:cxn>
                <a:cxn ang="0">
                  <a:pos x="40" y="10"/>
                </a:cxn>
                <a:cxn ang="0">
                  <a:pos x="43" y="13"/>
                </a:cxn>
                <a:cxn ang="0">
                  <a:pos x="43" y="16"/>
                </a:cxn>
                <a:cxn ang="0">
                  <a:pos x="43" y="18"/>
                </a:cxn>
                <a:cxn ang="0">
                  <a:pos x="46" y="23"/>
                </a:cxn>
                <a:cxn ang="0">
                  <a:pos x="43" y="21"/>
                </a:cxn>
              </a:cxnLst>
              <a:rect l="0" t="0" r="r" b="b"/>
              <a:pathLst>
                <a:path w="46" h="45">
                  <a:moveTo>
                    <a:pt x="43" y="21"/>
                  </a:moveTo>
                  <a:lnTo>
                    <a:pt x="43" y="26"/>
                  </a:lnTo>
                  <a:lnTo>
                    <a:pt x="43" y="29"/>
                  </a:lnTo>
                  <a:lnTo>
                    <a:pt x="43" y="34"/>
                  </a:lnTo>
                  <a:lnTo>
                    <a:pt x="40" y="37"/>
                  </a:lnTo>
                  <a:lnTo>
                    <a:pt x="38" y="39"/>
                  </a:lnTo>
                  <a:lnTo>
                    <a:pt x="35" y="39"/>
                  </a:lnTo>
                  <a:lnTo>
                    <a:pt x="32" y="42"/>
                  </a:lnTo>
                  <a:lnTo>
                    <a:pt x="30" y="45"/>
                  </a:lnTo>
                  <a:lnTo>
                    <a:pt x="27" y="45"/>
                  </a:lnTo>
                  <a:lnTo>
                    <a:pt x="22" y="45"/>
                  </a:lnTo>
                  <a:lnTo>
                    <a:pt x="19" y="45"/>
                  </a:lnTo>
                  <a:lnTo>
                    <a:pt x="14" y="45"/>
                  </a:lnTo>
                  <a:lnTo>
                    <a:pt x="11" y="42"/>
                  </a:lnTo>
                  <a:lnTo>
                    <a:pt x="8" y="39"/>
                  </a:lnTo>
                  <a:lnTo>
                    <a:pt x="6" y="39"/>
                  </a:lnTo>
                  <a:lnTo>
                    <a:pt x="3" y="37"/>
                  </a:lnTo>
                  <a:lnTo>
                    <a:pt x="3" y="34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6" y="8"/>
                  </a:lnTo>
                  <a:lnTo>
                    <a:pt x="8" y="5"/>
                  </a:lnTo>
                  <a:lnTo>
                    <a:pt x="11" y="2"/>
                  </a:lnTo>
                  <a:lnTo>
                    <a:pt x="14" y="2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5" y="5"/>
                  </a:lnTo>
                  <a:lnTo>
                    <a:pt x="38" y="8"/>
                  </a:lnTo>
                  <a:lnTo>
                    <a:pt x="40" y="10"/>
                  </a:lnTo>
                  <a:lnTo>
                    <a:pt x="43" y="13"/>
                  </a:lnTo>
                  <a:lnTo>
                    <a:pt x="43" y="16"/>
                  </a:lnTo>
                  <a:lnTo>
                    <a:pt x="43" y="18"/>
                  </a:lnTo>
                  <a:lnTo>
                    <a:pt x="46" y="2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Freeform 75"/>
            <p:cNvSpPr>
              <a:spLocks/>
            </p:cNvSpPr>
            <p:nvPr/>
          </p:nvSpPr>
          <p:spPr bwMode="auto">
            <a:xfrm>
              <a:off x="3757" y="3161"/>
              <a:ext cx="46" cy="45"/>
            </a:xfrm>
            <a:custGeom>
              <a:avLst/>
              <a:gdLst/>
              <a:ahLst/>
              <a:cxnLst>
                <a:cxn ang="0">
                  <a:pos x="43" y="21"/>
                </a:cxn>
                <a:cxn ang="0">
                  <a:pos x="43" y="18"/>
                </a:cxn>
                <a:cxn ang="0">
                  <a:pos x="43" y="16"/>
                </a:cxn>
                <a:cxn ang="0">
                  <a:pos x="43" y="13"/>
                </a:cxn>
                <a:cxn ang="0">
                  <a:pos x="40" y="10"/>
                </a:cxn>
                <a:cxn ang="0">
                  <a:pos x="38" y="8"/>
                </a:cxn>
                <a:cxn ang="0">
                  <a:pos x="35" y="5"/>
                </a:cxn>
                <a:cxn ang="0">
                  <a:pos x="32" y="2"/>
                </a:cxn>
                <a:cxn ang="0">
                  <a:pos x="30" y="2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9" y="0"/>
                </a:cxn>
                <a:cxn ang="0">
                  <a:pos x="14" y="2"/>
                </a:cxn>
                <a:cxn ang="0">
                  <a:pos x="11" y="2"/>
                </a:cxn>
                <a:cxn ang="0">
                  <a:pos x="8" y="5"/>
                </a:cxn>
                <a:cxn ang="0">
                  <a:pos x="6" y="8"/>
                </a:cxn>
                <a:cxn ang="0">
                  <a:pos x="3" y="10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0" y="26"/>
                </a:cxn>
                <a:cxn ang="0">
                  <a:pos x="0" y="29"/>
                </a:cxn>
                <a:cxn ang="0">
                  <a:pos x="3" y="34"/>
                </a:cxn>
                <a:cxn ang="0">
                  <a:pos x="3" y="37"/>
                </a:cxn>
                <a:cxn ang="0">
                  <a:pos x="6" y="39"/>
                </a:cxn>
                <a:cxn ang="0">
                  <a:pos x="8" y="39"/>
                </a:cxn>
                <a:cxn ang="0">
                  <a:pos x="11" y="42"/>
                </a:cxn>
                <a:cxn ang="0">
                  <a:pos x="14" y="45"/>
                </a:cxn>
                <a:cxn ang="0">
                  <a:pos x="19" y="45"/>
                </a:cxn>
                <a:cxn ang="0">
                  <a:pos x="22" y="45"/>
                </a:cxn>
                <a:cxn ang="0">
                  <a:pos x="27" y="45"/>
                </a:cxn>
                <a:cxn ang="0">
                  <a:pos x="30" y="45"/>
                </a:cxn>
                <a:cxn ang="0">
                  <a:pos x="32" y="42"/>
                </a:cxn>
                <a:cxn ang="0">
                  <a:pos x="35" y="39"/>
                </a:cxn>
                <a:cxn ang="0">
                  <a:pos x="38" y="39"/>
                </a:cxn>
                <a:cxn ang="0">
                  <a:pos x="40" y="37"/>
                </a:cxn>
                <a:cxn ang="0">
                  <a:pos x="43" y="34"/>
                </a:cxn>
                <a:cxn ang="0">
                  <a:pos x="43" y="29"/>
                </a:cxn>
                <a:cxn ang="0">
                  <a:pos x="43" y="26"/>
                </a:cxn>
                <a:cxn ang="0">
                  <a:pos x="46" y="23"/>
                </a:cxn>
                <a:cxn ang="0">
                  <a:pos x="46" y="23"/>
                </a:cxn>
              </a:cxnLst>
              <a:rect l="0" t="0" r="r" b="b"/>
              <a:pathLst>
                <a:path w="46" h="45">
                  <a:moveTo>
                    <a:pt x="43" y="21"/>
                  </a:moveTo>
                  <a:lnTo>
                    <a:pt x="43" y="18"/>
                  </a:lnTo>
                  <a:lnTo>
                    <a:pt x="43" y="16"/>
                  </a:lnTo>
                  <a:lnTo>
                    <a:pt x="43" y="13"/>
                  </a:lnTo>
                  <a:lnTo>
                    <a:pt x="40" y="10"/>
                  </a:lnTo>
                  <a:lnTo>
                    <a:pt x="38" y="8"/>
                  </a:lnTo>
                  <a:lnTo>
                    <a:pt x="35" y="5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8" y="5"/>
                  </a:lnTo>
                  <a:lnTo>
                    <a:pt x="6" y="8"/>
                  </a:lnTo>
                  <a:lnTo>
                    <a:pt x="3" y="10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3" y="34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11" y="42"/>
                  </a:lnTo>
                  <a:lnTo>
                    <a:pt x="14" y="45"/>
                  </a:lnTo>
                  <a:lnTo>
                    <a:pt x="19" y="45"/>
                  </a:lnTo>
                  <a:lnTo>
                    <a:pt x="22" y="45"/>
                  </a:lnTo>
                  <a:lnTo>
                    <a:pt x="27" y="45"/>
                  </a:lnTo>
                  <a:lnTo>
                    <a:pt x="30" y="45"/>
                  </a:lnTo>
                  <a:lnTo>
                    <a:pt x="32" y="42"/>
                  </a:lnTo>
                  <a:lnTo>
                    <a:pt x="35" y="39"/>
                  </a:lnTo>
                  <a:lnTo>
                    <a:pt x="38" y="39"/>
                  </a:lnTo>
                  <a:lnTo>
                    <a:pt x="40" y="37"/>
                  </a:lnTo>
                  <a:lnTo>
                    <a:pt x="43" y="34"/>
                  </a:lnTo>
                  <a:lnTo>
                    <a:pt x="43" y="29"/>
                  </a:lnTo>
                  <a:lnTo>
                    <a:pt x="43" y="26"/>
                  </a:lnTo>
                  <a:lnTo>
                    <a:pt x="46" y="23"/>
                  </a:lnTo>
                  <a:lnTo>
                    <a:pt x="46" y="23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Freeform 76"/>
            <p:cNvSpPr>
              <a:spLocks/>
            </p:cNvSpPr>
            <p:nvPr/>
          </p:nvSpPr>
          <p:spPr bwMode="auto">
            <a:xfrm>
              <a:off x="3956" y="3161"/>
              <a:ext cx="45" cy="45"/>
            </a:xfrm>
            <a:custGeom>
              <a:avLst/>
              <a:gdLst/>
              <a:ahLst/>
              <a:cxnLst>
                <a:cxn ang="0">
                  <a:pos x="43" y="21"/>
                </a:cxn>
                <a:cxn ang="0">
                  <a:pos x="43" y="26"/>
                </a:cxn>
                <a:cxn ang="0">
                  <a:pos x="43" y="29"/>
                </a:cxn>
                <a:cxn ang="0">
                  <a:pos x="43" y="34"/>
                </a:cxn>
                <a:cxn ang="0">
                  <a:pos x="40" y="37"/>
                </a:cxn>
                <a:cxn ang="0">
                  <a:pos x="37" y="39"/>
                </a:cxn>
                <a:cxn ang="0">
                  <a:pos x="35" y="39"/>
                </a:cxn>
                <a:cxn ang="0">
                  <a:pos x="32" y="42"/>
                </a:cxn>
                <a:cxn ang="0">
                  <a:pos x="29" y="45"/>
                </a:cxn>
                <a:cxn ang="0">
                  <a:pos x="27" y="45"/>
                </a:cxn>
                <a:cxn ang="0">
                  <a:pos x="21" y="45"/>
                </a:cxn>
                <a:cxn ang="0">
                  <a:pos x="19" y="45"/>
                </a:cxn>
                <a:cxn ang="0">
                  <a:pos x="14" y="45"/>
                </a:cxn>
                <a:cxn ang="0">
                  <a:pos x="11" y="42"/>
                </a:cxn>
                <a:cxn ang="0">
                  <a:pos x="8" y="39"/>
                </a:cxn>
                <a:cxn ang="0">
                  <a:pos x="6" y="39"/>
                </a:cxn>
                <a:cxn ang="0">
                  <a:pos x="3" y="37"/>
                </a:cxn>
                <a:cxn ang="0">
                  <a:pos x="3" y="34"/>
                </a:cxn>
                <a:cxn ang="0">
                  <a:pos x="0" y="29"/>
                </a:cxn>
                <a:cxn ang="0">
                  <a:pos x="0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3" y="10"/>
                </a:cxn>
                <a:cxn ang="0">
                  <a:pos x="6" y="8"/>
                </a:cxn>
                <a:cxn ang="0">
                  <a:pos x="8" y="5"/>
                </a:cxn>
                <a:cxn ang="0">
                  <a:pos x="11" y="2"/>
                </a:cxn>
                <a:cxn ang="0">
                  <a:pos x="14" y="2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7" y="0"/>
                </a:cxn>
                <a:cxn ang="0">
                  <a:pos x="29" y="2"/>
                </a:cxn>
                <a:cxn ang="0">
                  <a:pos x="32" y="2"/>
                </a:cxn>
                <a:cxn ang="0">
                  <a:pos x="35" y="5"/>
                </a:cxn>
                <a:cxn ang="0">
                  <a:pos x="37" y="8"/>
                </a:cxn>
                <a:cxn ang="0">
                  <a:pos x="40" y="10"/>
                </a:cxn>
                <a:cxn ang="0">
                  <a:pos x="43" y="13"/>
                </a:cxn>
                <a:cxn ang="0">
                  <a:pos x="43" y="16"/>
                </a:cxn>
                <a:cxn ang="0">
                  <a:pos x="43" y="18"/>
                </a:cxn>
                <a:cxn ang="0">
                  <a:pos x="45" y="23"/>
                </a:cxn>
                <a:cxn ang="0">
                  <a:pos x="43" y="21"/>
                </a:cxn>
              </a:cxnLst>
              <a:rect l="0" t="0" r="r" b="b"/>
              <a:pathLst>
                <a:path w="45" h="45">
                  <a:moveTo>
                    <a:pt x="43" y="21"/>
                  </a:moveTo>
                  <a:lnTo>
                    <a:pt x="43" y="26"/>
                  </a:lnTo>
                  <a:lnTo>
                    <a:pt x="43" y="29"/>
                  </a:lnTo>
                  <a:lnTo>
                    <a:pt x="43" y="34"/>
                  </a:lnTo>
                  <a:lnTo>
                    <a:pt x="40" y="37"/>
                  </a:lnTo>
                  <a:lnTo>
                    <a:pt x="37" y="39"/>
                  </a:lnTo>
                  <a:lnTo>
                    <a:pt x="35" y="39"/>
                  </a:lnTo>
                  <a:lnTo>
                    <a:pt x="32" y="42"/>
                  </a:lnTo>
                  <a:lnTo>
                    <a:pt x="29" y="45"/>
                  </a:lnTo>
                  <a:lnTo>
                    <a:pt x="27" y="45"/>
                  </a:lnTo>
                  <a:lnTo>
                    <a:pt x="21" y="45"/>
                  </a:lnTo>
                  <a:lnTo>
                    <a:pt x="19" y="45"/>
                  </a:lnTo>
                  <a:lnTo>
                    <a:pt x="14" y="45"/>
                  </a:lnTo>
                  <a:lnTo>
                    <a:pt x="11" y="42"/>
                  </a:lnTo>
                  <a:lnTo>
                    <a:pt x="8" y="39"/>
                  </a:lnTo>
                  <a:lnTo>
                    <a:pt x="6" y="39"/>
                  </a:lnTo>
                  <a:lnTo>
                    <a:pt x="3" y="37"/>
                  </a:lnTo>
                  <a:lnTo>
                    <a:pt x="3" y="34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6" y="8"/>
                  </a:lnTo>
                  <a:lnTo>
                    <a:pt x="8" y="5"/>
                  </a:lnTo>
                  <a:lnTo>
                    <a:pt x="11" y="2"/>
                  </a:lnTo>
                  <a:lnTo>
                    <a:pt x="14" y="2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5" y="5"/>
                  </a:lnTo>
                  <a:lnTo>
                    <a:pt x="37" y="8"/>
                  </a:lnTo>
                  <a:lnTo>
                    <a:pt x="40" y="10"/>
                  </a:lnTo>
                  <a:lnTo>
                    <a:pt x="43" y="13"/>
                  </a:lnTo>
                  <a:lnTo>
                    <a:pt x="43" y="16"/>
                  </a:lnTo>
                  <a:lnTo>
                    <a:pt x="43" y="18"/>
                  </a:lnTo>
                  <a:lnTo>
                    <a:pt x="45" y="2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Freeform 77"/>
            <p:cNvSpPr>
              <a:spLocks/>
            </p:cNvSpPr>
            <p:nvPr/>
          </p:nvSpPr>
          <p:spPr bwMode="auto">
            <a:xfrm>
              <a:off x="3956" y="3161"/>
              <a:ext cx="45" cy="45"/>
            </a:xfrm>
            <a:custGeom>
              <a:avLst/>
              <a:gdLst/>
              <a:ahLst/>
              <a:cxnLst>
                <a:cxn ang="0">
                  <a:pos x="43" y="21"/>
                </a:cxn>
                <a:cxn ang="0">
                  <a:pos x="43" y="18"/>
                </a:cxn>
                <a:cxn ang="0">
                  <a:pos x="43" y="16"/>
                </a:cxn>
                <a:cxn ang="0">
                  <a:pos x="43" y="13"/>
                </a:cxn>
                <a:cxn ang="0">
                  <a:pos x="40" y="10"/>
                </a:cxn>
                <a:cxn ang="0">
                  <a:pos x="37" y="8"/>
                </a:cxn>
                <a:cxn ang="0">
                  <a:pos x="35" y="5"/>
                </a:cxn>
                <a:cxn ang="0">
                  <a:pos x="32" y="2"/>
                </a:cxn>
                <a:cxn ang="0">
                  <a:pos x="29" y="2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4" y="2"/>
                </a:cxn>
                <a:cxn ang="0">
                  <a:pos x="11" y="2"/>
                </a:cxn>
                <a:cxn ang="0">
                  <a:pos x="8" y="5"/>
                </a:cxn>
                <a:cxn ang="0">
                  <a:pos x="6" y="8"/>
                </a:cxn>
                <a:cxn ang="0">
                  <a:pos x="3" y="10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0" y="26"/>
                </a:cxn>
                <a:cxn ang="0">
                  <a:pos x="0" y="29"/>
                </a:cxn>
                <a:cxn ang="0">
                  <a:pos x="3" y="34"/>
                </a:cxn>
                <a:cxn ang="0">
                  <a:pos x="3" y="37"/>
                </a:cxn>
                <a:cxn ang="0">
                  <a:pos x="6" y="39"/>
                </a:cxn>
                <a:cxn ang="0">
                  <a:pos x="8" y="39"/>
                </a:cxn>
                <a:cxn ang="0">
                  <a:pos x="11" y="42"/>
                </a:cxn>
                <a:cxn ang="0">
                  <a:pos x="14" y="45"/>
                </a:cxn>
                <a:cxn ang="0">
                  <a:pos x="19" y="45"/>
                </a:cxn>
                <a:cxn ang="0">
                  <a:pos x="21" y="45"/>
                </a:cxn>
                <a:cxn ang="0">
                  <a:pos x="27" y="45"/>
                </a:cxn>
                <a:cxn ang="0">
                  <a:pos x="29" y="45"/>
                </a:cxn>
                <a:cxn ang="0">
                  <a:pos x="32" y="42"/>
                </a:cxn>
                <a:cxn ang="0">
                  <a:pos x="35" y="39"/>
                </a:cxn>
                <a:cxn ang="0">
                  <a:pos x="37" y="39"/>
                </a:cxn>
                <a:cxn ang="0">
                  <a:pos x="40" y="37"/>
                </a:cxn>
                <a:cxn ang="0">
                  <a:pos x="43" y="34"/>
                </a:cxn>
                <a:cxn ang="0">
                  <a:pos x="43" y="29"/>
                </a:cxn>
                <a:cxn ang="0">
                  <a:pos x="43" y="26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45" h="45">
                  <a:moveTo>
                    <a:pt x="43" y="21"/>
                  </a:moveTo>
                  <a:lnTo>
                    <a:pt x="43" y="18"/>
                  </a:lnTo>
                  <a:lnTo>
                    <a:pt x="43" y="16"/>
                  </a:lnTo>
                  <a:lnTo>
                    <a:pt x="43" y="13"/>
                  </a:lnTo>
                  <a:lnTo>
                    <a:pt x="40" y="10"/>
                  </a:lnTo>
                  <a:lnTo>
                    <a:pt x="37" y="8"/>
                  </a:lnTo>
                  <a:lnTo>
                    <a:pt x="35" y="5"/>
                  </a:lnTo>
                  <a:lnTo>
                    <a:pt x="32" y="2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8" y="5"/>
                  </a:lnTo>
                  <a:lnTo>
                    <a:pt x="6" y="8"/>
                  </a:lnTo>
                  <a:lnTo>
                    <a:pt x="3" y="10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3" y="34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11" y="42"/>
                  </a:lnTo>
                  <a:lnTo>
                    <a:pt x="14" y="45"/>
                  </a:lnTo>
                  <a:lnTo>
                    <a:pt x="19" y="45"/>
                  </a:lnTo>
                  <a:lnTo>
                    <a:pt x="21" y="45"/>
                  </a:lnTo>
                  <a:lnTo>
                    <a:pt x="27" y="45"/>
                  </a:lnTo>
                  <a:lnTo>
                    <a:pt x="29" y="45"/>
                  </a:lnTo>
                  <a:lnTo>
                    <a:pt x="32" y="42"/>
                  </a:lnTo>
                  <a:lnTo>
                    <a:pt x="35" y="39"/>
                  </a:lnTo>
                  <a:lnTo>
                    <a:pt x="37" y="39"/>
                  </a:lnTo>
                  <a:lnTo>
                    <a:pt x="40" y="37"/>
                  </a:lnTo>
                  <a:lnTo>
                    <a:pt x="43" y="34"/>
                  </a:lnTo>
                  <a:lnTo>
                    <a:pt x="43" y="29"/>
                  </a:lnTo>
                  <a:lnTo>
                    <a:pt x="43" y="26"/>
                  </a:lnTo>
                  <a:lnTo>
                    <a:pt x="45" y="23"/>
                  </a:lnTo>
                  <a:lnTo>
                    <a:pt x="45" y="23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18" name="Text Box 78"/>
          <p:cNvSpPr txBox="1">
            <a:spLocks noChangeArrowheads="1"/>
          </p:cNvSpPr>
          <p:nvPr/>
        </p:nvSpPr>
        <p:spPr bwMode="auto">
          <a:xfrm>
            <a:off x="974725" y="5675313"/>
            <a:ext cx="235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Centralized Memory</a:t>
            </a:r>
          </a:p>
        </p:txBody>
      </p:sp>
      <p:sp>
        <p:nvSpPr>
          <p:cNvPr id="35919" name="Text Box 79"/>
          <p:cNvSpPr txBox="1">
            <a:spLocks noChangeArrowheads="1"/>
          </p:cNvSpPr>
          <p:nvPr/>
        </p:nvSpPr>
        <p:spPr bwMode="auto">
          <a:xfrm>
            <a:off x="5029200" y="5638800"/>
            <a:ext cx="189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Shared Memory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Centralized Memory Processor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 sz="2400"/>
              <a:t>Also called </a:t>
            </a:r>
            <a:r>
              <a:rPr lang="en-US" sz="2400" u="sng">
                <a:solidFill>
                  <a:srgbClr val="0332B7"/>
                </a:solidFill>
              </a:rPr>
              <a:t>symmetric multiprocessors (SMPs)</a:t>
            </a:r>
            <a:r>
              <a:rPr lang="en-US" sz="2400"/>
              <a:t>  because single main memory has a symmetric relationship to all processors</a:t>
            </a:r>
          </a:p>
          <a:p>
            <a:pPr lvl="1">
              <a:buFontTx/>
              <a:buChar char="•"/>
            </a:pPr>
            <a:endParaRPr lang="en-US" sz="2400"/>
          </a:p>
          <a:p>
            <a:pPr lvl="1">
              <a:buFontTx/>
              <a:buChar char="•"/>
            </a:pPr>
            <a:r>
              <a:rPr lang="en-US" sz="2400"/>
              <a:t>Large caches </a:t>
            </a:r>
            <a:r>
              <a:rPr lang="en-US" sz="2400">
                <a:sym typeface="Symbol" pitchFamily="18" charset="2"/>
              </a:rPr>
              <a:t></a:t>
            </a:r>
            <a:r>
              <a:rPr lang="en-US" sz="2400"/>
              <a:t> single memory can satisfy memory demands of small number of processors</a:t>
            </a:r>
          </a:p>
          <a:p>
            <a:pPr lvl="1">
              <a:buFontTx/>
              <a:buChar char="•"/>
            </a:pPr>
            <a:endParaRPr lang="en-US" sz="2400"/>
          </a:p>
          <a:p>
            <a:pPr lvl="1">
              <a:buFontTx/>
              <a:buChar char="•"/>
            </a:pPr>
            <a:r>
              <a:rPr lang="en-US" sz="2400"/>
              <a:t>Can scale to a few dozen processors by using a switch and by using many memory banks</a:t>
            </a:r>
          </a:p>
          <a:p>
            <a:pPr lvl="1">
              <a:buFontTx/>
              <a:buChar char="•"/>
            </a:pPr>
            <a:endParaRPr lang="en-US" sz="2400"/>
          </a:p>
          <a:p>
            <a:pPr lvl="1">
              <a:buFontTx/>
              <a:buChar char="•"/>
            </a:pPr>
            <a:r>
              <a:rPr lang="en-US" sz="2400"/>
              <a:t>Although scaling beyond that is technically conceivable, it becomes less attractive as the number of processors sharing centralized memory increases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Distributed Memory processor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 sz="2400"/>
              <a:t>Pro: Cost-effective way to scale memory bandwidth </a:t>
            </a:r>
          </a:p>
          <a:p>
            <a:pPr lvl="2">
              <a:buFontTx/>
              <a:buChar char="•"/>
            </a:pPr>
            <a:r>
              <a:rPr lang="en-US" sz="2400"/>
              <a:t>If most accesses are to local memory</a:t>
            </a:r>
          </a:p>
          <a:p>
            <a:pPr lvl="2">
              <a:buFontTx/>
              <a:buChar char="•"/>
            </a:pPr>
            <a:endParaRPr lang="en-US" sz="2400"/>
          </a:p>
          <a:p>
            <a:pPr lvl="1">
              <a:buFontTx/>
              <a:buChar char="•"/>
            </a:pPr>
            <a:r>
              <a:rPr lang="en-US" sz="2400"/>
              <a:t>Pro: Reduces latency of local memory accesses</a:t>
            </a:r>
          </a:p>
          <a:p>
            <a:pPr lvl="1">
              <a:buFontTx/>
              <a:buChar char="•"/>
            </a:pPr>
            <a:endParaRPr lang="en-US" sz="2400"/>
          </a:p>
          <a:p>
            <a:pPr lvl="1">
              <a:buFontTx/>
              <a:buChar char="•"/>
            </a:pPr>
            <a:r>
              <a:rPr lang="en-US" sz="2400"/>
              <a:t>Con:  Communicating data between processors more complex</a:t>
            </a:r>
          </a:p>
          <a:p>
            <a:pPr lvl="1">
              <a:buFontTx/>
              <a:buChar char="•"/>
            </a:pPr>
            <a:endParaRPr lang="en-US" sz="2400"/>
          </a:p>
          <a:p>
            <a:pPr lvl="1">
              <a:buFontTx/>
              <a:buChar char="•"/>
            </a:pPr>
            <a:r>
              <a:rPr lang="en-US" sz="2400"/>
              <a:t>Con: Must change software to take advantage of increased memory BW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Communication is the Key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•"/>
            </a:pPr>
            <a:r>
              <a:rPr lang="en-US"/>
              <a:t>Communication occurs by explicitly passing messages among the processors: </a:t>
            </a:r>
            <a:br>
              <a:rPr lang="en-US"/>
            </a:br>
            <a:r>
              <a:rPr lang="en-US">
                <a:solidFill>
                  <a:srgbClr val="0332B7"/>
                </a:solidFill>
              </a:rPr>
              <a:t>message-passing multiprocessors</a:t>
            </a:r>
          </a:p>
          <a:p>
            <a:pPr marL="457200" indent="-457200">
              <a:buFontTx/>
              <a:buChar char="•"/>
            </a:pPr>
            <a:endParaRPr lang="en-US">
              <a:solidFill>
                <a:srgbClr val="0332B7"/>
              </a:solidFill>
            </a:endParaRPr>
          </a:p>
          <a:p>
            <a:pPr marL="457200" indent="-457200">
              <a:buFontTx/>
              <a:buChar char="•"/>
            </a:pPr>
            <a:r>
              <a:rPr lang="en-US"/>
              <a:t>Communication occurs through a shared address space (via loads and stores): </a:t>
            </a:r>
            <a:br>
              <a:rPr lang="en-US"/>
            </a:br>
            <a:r>
              <a:rPr lang="en-US">
                <a:solidFill>
                  <a:srgbClr val="0332B7"/>
                </a:solidFill>
              </a:rPr>
              <a:t>shared memory multiprocessors</a:t>
            </a:r>
            <a:r>
              <a:rPr lang="en-US">
                <a:solidFill>
                  <a:srgbClr val="114FFB"/>
                </a:solidFill>
              </a:rPr>
              <a:t> </a:t>
            </a:r>
            <a:r>
              <a:rPr lang="en-US"/>
              <a:t>either</a:t>
            </a:r>
          </a:p>
          <a:p>
            <a:pPr marL="782638" lvl="1" indent="-381000">
              <a:buFontTx/>
              <a:buChar char="•"/>
            </a:pPr>
            <a:r>
              <a:rPr lang="en-US" sz="2400">
                <a:solidFill>
                  <a:srgbClr val="0332B7"/>
                </a:solidFill>
              </a:rPr>
              <a:t>UMA</a:t>
            </a:r>
            <a:r>
              <a:rPr lang="en-US" sz="2400"/>
              <a:t> (Uniform Memory Access time) for shared address, centralized memory MP</a:t>
            </a:r>
          </a:p>
          <a:p>
            <a:pPr marL="782638" lvl="1" indent="-381000">
              <a:buFontTx/>
              <a:buChar char="•"/>
            </a:pPr>
            <a:r>
              <a:rPr lang="en-US" sz="2400">
                <a:solidFill>
                  <a:srgbClr val="0332B7"/>
                </a:solidFill>
              </a:rPr>
              <a:t>NUMA</a:t>
            </a:r>
            <a:r>
              <a:rPr lang="en-US" sz="2400"/>
              <a:t> (Non Uniform Memory Access time multiprocessor) for shared address, distributed memory MP</a:t>
            </a:r>
          </a:p>
          <a:p>
            <a:pPr marL="457200" indent="-457200"/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Symmetric Shared Memory Architecture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Caching shared data by several processors in their individual caches causes a problem.</a:t>
            </a:r>
          </a:p>
          <a:p>
            <a:r>
              <a:rPr lang="en-US"/>
              <a:t>Some “Cache coherence” mechanism is required.</a:t>
            </a:r>
          </a:p>
          <a:p>
            <a:r>
              <a:rPr lang="en-US"/>
              <a:t>Basic schemes (protocols) for enforcing coherence are</a:t>
            </a:r>
          </a:p>
          <a:p>
            <a:endParaRPr lang="en-US"/>
          </a:p>
          <a:p>
            <a:pPr lvl="1"/>
            <a:r>
              <a:rPr lang="en-US"/>
              <a:t> </a:t>
            </a:r>
            <a:r>
              <a:rPr lang="en-US" sz="2400" b="1">
                <a:solidFill>
                  <a:srgbClr val="D20413"/>
                </a:solidFill>
              </a:rPr>
              <a:t>Snooping</a:t>
            </a:r>
          </a:p>
          <a:p>
            <a:pPr lvl="1"/>
            <a:endParaRPr lang="en-US" sz="2400" b="1"/>
          </a:p>
          <a:p>
            <a:pPr lvl="1"/>
            <a:r>
              <a:rPr lang="en-US" sz="2400" b="1"/>
              <a:t> </a:t>
            </a:r>
            <a:r>
              <a:rPr lang="en-US" sz="2400" b="1">
                <a:solidFill>
                  <a:srgbClr val="D20413"/>
                </a:solidFill>
              </a:rPr>
              <a:t>Directory based</a:t>
            </a:r>
          </a:p>
          <a:p>
            <a:pPr lvl="1">
              <a:buFontTx/>
              <a:buChar char="•"/>
            </a:pPr>
            <a:endParaRPr lang="en-US">
              <a:solidFill>
                <a:srgbClr val="D20413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What is Memory Coherence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Preserve Program order</a:t>
            </a:r>
            <a:r>
              <a:rPr lang="en-US" dirty="0"/>
              <a:t>: Assume a read by Processor P on location X, followed by a write by the same processor P on location X. If no other processor has updated location X between the read and write by P, then location X would always return the value written by P.</a:t>
            </a:r>
          </a:p>
          <a:p>
            <a:r>
              <a:rPr lang="en-US" b="1" dirty="0"/>
              <a:t>Coherent View of Memory</a:t>
            </a:r>
            <a:r>
              <a:rPr lang="en-US" dirty="0" smtClean="0"/>
              <a:t>: A read by a Processor P1 to location X that follows a write by another processor P2, returns the value updated by P2 if the write and read are sufficiently spread apart </a:t>
            </a:r>
            <a:endParaRPr lang="en-US" dirty="0"/>
          </a:p>
          <a:p>
            <a:r>
              <a:rPr lang="en-US" b="1" dirty="0"/>
              <a:t>Write serialization</a:t>
            </a:r>
            <a:r>
              <a:rPr lang="en-US" dirty="0"/>
              <a:t>: All processors see the same order of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writes to a variable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Coherency vs. Consistency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Consistency</a:t>
            </a:r>
            <a:r>
              <a:rPr lang="en-US" dirty="0"/>
              <a:t> (multi-processor context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T</a:t>
            </a:r>
            <a:r>
              <a:rPr lang="en-US" sz="2400" dirty="0" smtClean="0"/>
              <a:t>he issue of exactly when a written value is seen by a “reader” is defined by a memory consistency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 smtClean="0"/>
              <a:t>Coherency </a:t>
            </a:r>
            <a:r>
              <a:rPr lang="en-US" b="1" dirty="0"/>
              <a:t>Vs. Consistency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sz="2400" dirty="0"/>
              <a:t>Consistency is concerned with updates/invalidations to a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    single shared variable</a:t>
            </a:r>
          </a:p>
          <a:p>
            <a:pPr lvl="1"/>
            <a:r>
              <a:rPr lang="en-US" sz="2400" dirty="0"/>
              <a:t>Coherency is concerned with the behavior of memory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    references from multiple concurrent threads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One </a:t>
            </a:r>
            <a:r>
              <a:rPr lang="en-US" sz="2800" dirty="0" smtClean="0"/>
              <a:t>more</a:t>
            </a:r>
            <a:r>
              <a:rPr lang="en-US" sz="3200" dirty="0" smtClean="0"/>
              <a:t> definition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488" y="1731523"/>
            <a:ext cx="8775700" cy="4648640"/>
          </a:xfrm>
        </p:spPr>
        <p:txBody>
          <a:bodyPr/>
          <a:lstStyle/>
          <a:p>
            <a:r>
              <a:rPr lang="en-US" dirty="0" smtClean="0"/>
              <a:t>Coherence defines the behavior of read and write to the same memory location</a:t>
            </a:r>
          </a:p>
          <a:p>
            <a:r>
              <a:rPr lang="en-US" dirty="0" smtClean="0"/>
              <a:t>Consistency defines reads and writes with respect to accesses to other memory locations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i="1" kern="1200" dirty="0" smtClean="0">
                <a:solidFill>
                  <a:schemeClr val="tx1"/>
                </a:solidFill>
                <a:latin typeface="Arial" pitchFamily="100" charset="0"/>
                <a:ea typeface="MS PGothic" pitchFamily="34" charset="-128"/>
              </a:rPr>
              <a:t>Cache coherency and consistency define the action of the processors to maintain coherence. More precisely, coherency defines what value is returned on a read, and consistency defines when it is available</a:t>
            </a:r>
          </a:p>
          <a:p>
            <a:endParaRPr lang="en-IN" dirty="0" smtClean="0"/>
          </a:p>
          <a:p>
            <a:r>
              <a:rPr lang="en-IN" dirty="0" smtClean="0"/>
              <a:t>Multiprocessor Consistency</a:t>
            </a:r>
          </a:p>
          <a:p>
            <a:pPr>
              <a:buNone/>
            </a:pPr>
            <a:r>
              <a:rPr lang="en-IN" dirty="0" smtClean="0"/>
              <a:t>    • When does a memory write show up at another CPU?</a:t>
            </a:r>
          </a:p>
          <a:p>
            <a:pPr>
              <a:buNone/>
            </a:pPr>
            <a:r>
              <a:rPr lang="en-IN" dirty="0" smtClean="0"/>
              <a:t>    • A programming model</a:t>
            </a:r>
          </a:p>
          <a:p>
            <a:r>
              <a:rPr lang="en-IN" dirty="0" smtClean="0"/>
              <a:t>Multiprocessor Coherence</a:t>
            </a:r>
          </a:p>
          <a:p>
            <a:pPr>
              <a:buNone/>
            </a:pPr>
            <a:r>
              <a:rPr lang="en-IN" dirty="0" smtClean="0"/>
              <a:t>    • How are memory accesses coordinated among CPUs?</a:t>
            </a:r>
          </a:p>
          <a:p>
            <a:pPr>
              <a:buNone/>
            </a:pPr>
            <a:r>
              <a:rPr lang="en-IN" dirty="0" smtClean="0"/>
              <a:t>     • A mechanism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Approaches to Coherency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Write Invalidate (Invalidation based protocol)</a:t>
            </a:r>
          </a:p>
          <a:p>
            <a:pPr>
              <a:buFont typeface="Wingdings" pitchFamily="2" charset="2"/>
              <a:buNone/>
            </a:pPr>
            <a:r>
              <a:rPr lang="en-US"/>
              <a:t>    When a processor writes into C</a:t>
            </a:r>
            <a:r>
              <a:rPr lang="en-US" i="1"/>
              <a:t>, all copies of it in</a:t>
            </a:r>
          </a:p>
          <a:p>
            <a:pPr>
              <a:buFont typeface="Wingdings" pitchFamily="2" charset="2"/>
              <a:buNone/>
            </a:pPr>
            <a:r>
              <a:rPr lang="en-US" i="1"/>
              <a:t>    other processors are invalidated</a:t>
            </a:r>
            <a:r>
              <a:rPr lang="en-US"/>
              <a:t>. </a:t>
            </a:r>
          </a:p>
          <a:p>
            <a:r>
              <a:rPr lang="en-US" b="1"/>
              <a:t>Write Broadcast (Broadcast based protocol)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Instead of invalidating, why not broadcast the updated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value to the other processors sharing that copy?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This will act as write through for shared data, and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write back for private data.</a:t>
            </a:r>
          </a:p>
          <a:p>
            <a:r>
              <a:rPr lang="en-US" b="1"/>
              <a:t>Software based approach</a:t>
            </a:r>
          </a:p>
          <a:p>
            <a:pPr>
              <a:buFont typeface="Wingdings" pitchFamily="2" charset="2"/>
              <a:buNone/>
            </a:pPr>
            <a:r>
              <a:rPr lang="en-US"/>
              <a:t>    Do not cache shared data or cache “read only” data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0"/>
            <a:ext cx="8934450" cy="685800"/>
          </a:xfrm>
        </p:spPr>
        <p:txBody>
          <a:bodyPr/>
          <a:lstStyle/>
          <a:p>
            <a:r>
              <a:rPr lang="en-US" sz="2800"/>
              <a:t>Where do we stand…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1990s to 2005 was the era of ILP to achieve maximum performance</a:t>
            </a:r>
          </a:p>
          <a:p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3375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Snooping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219200"/>
            <a:ext cx="8910637" cy="5160963"/>
          </a:xfrm>
        </p:spPr>
        <p:txBody>
          <a:bodyPr/>
          <a:lstStyle/>
          <a:p>
            <a:r>
              <a:rPr lang="en-US"/>
              <a:t>Every cache with a copy of data also has a copy of sharing status of block, but no centralized state is kept</a:t>
            </a:r>
          </a:p>
          <a:p>
            <a:endParaRPr lang="en-US"/>
          </a:p>
          <a:p>
            <a:r>
              <a:rPr lang="en-US"/>
              <a:t>All caches are accessible via some broadcast medium (a bus or switch) </a:t>
            </a:r>
          </a:p>
          <a:p>
            <a:endParaRPr lang="en-US"/>
          </a:p>
          <a:p>
            <a:r>
              <a:rPr lang="en-US"/>
              <a:t>All cache controllers monitor or </a:t>
            </a:r>
            <a:r>
              <a:rPr lang="en-US">
                <a:solidFill>
                  <a:srgbClr val="D20413"/>
                </a:solidFill>
              </a:rPr>
              <a:t>snoop</a:t>
            </a:r>
            <a:r>
              <a:rPr lang="en-US"/>
              <a:t> on the medium to determine whether or not they have a copy of a block that is requested on a bus or switch access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MESI Protocol (Papamarcos &amp; Patel 1984)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a version of the snooping cache protocol.</a:t>
            </a:r>
          </a:p>
          <a:p>
            <a:endParaRPr lang="en-US"/>
          </a:p>
          <a:p>
            <a:r>
              <a:rPr lang="en-US"/>
              <a:t>Each cache block can be in one of four states:</a:t>
            </a:r>
          </a:p>
          <a:p>
            <a:endParaRPr lang="en-US"/>
          </a:p>
          <a:p>
            <a:pPr lvl="1"/>
            <a:r>
              <a:rPr lang="en-US" sz="2400" b="1">
                <a:solidFill>
                  <a:srgbClr val="D20413"/>
                </a:solidFill>
              </a:rPr>
              <a:t>M</a:t>
            </a:r>
            <a:r>
              <a:rPr lang="en-US" sz="2400" b="1"/>
              <a:t>ODIFIED </a:t>
            </a:r>
            <a:r>
              <a:rPr lang="en-US" sz="2400"/>
              <a:t>Valid block, but copy in M-block is not valid</a:t>
            </a:r>
            <a:r>
              <a:rPr lang="en-US" sz="2400" b="1"/>
              <a:t> </a:t>
            </a:r>
          </a:p>
          <a:p>
            <a:pPr lvl="1"/>
            <a:r>
              <a:rPr lang="en-US" sz="2400" b="1">
                <a:solidFill>
                  <a:srgbClr val="D20413"/>
                </a:solidFill>
              </a:rPr>
              <a:t>E</a:t>
            </a:r>
            <a:r>
              <a:rPr lang="en-US" sz="2400" b="1"/>
              <a:t>XCLUSIVE </a:t>
            </a:r>
            <a:r>
              <a:rPr lang="en-US" sz="2400"/>
              <a:t>No other cache has this block, M-block is valid</a:t>
            </a:r>
          </a:p>
          <a:p>
            <a:pPr lvl="1"/>
            <a:r>
              <a:rPr lang="en-US" sz="2400" b="1">
                <a:solidFill>
                  <a:srgbClr val="D20413"/>
                </a:solidFill>
              </a:rPr>
              <a:t>S</a:t>
            </a:r>
            <a:r>
              <a:rPr lang="en-US" sz="2400" b="1"/>
              <a:t>HARED </a:t>
            </a:r>
            <a:r>
              <a:rPr lang="en-US" sz="2400"/>
              <a:t>Multiple caches may hold valid copies.</a:t>
            </a:r>
            <a:r>
              <a:rPr lang="en-US" sz="2400" b="1"/>
              <a:t> </a:t>
            </a:r>
          </a:p>
          <a:p>
            <a:pPr lvl="1"/>
            <a:r>
              <a:rPr lang="en-US" sz="2400" b="1">
                <a:solidFill>
                  <a:srgbClr val="D20413"/>
                </a:solidFill>
              </a:rPr>
              <a:t>I</a:t>
            </a:r>
            <a:r>
              <a:rPr lang="en-US" sz="2400" b="1"/>
              <a:t>NVALID </a:t>
            </a:r>
            <a:r>
              <a:rPr lang="en-US" sz="2400"/>
              <a:t>Not valid</a:t>
            </a:r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MESI…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endParaRPr lang="en-US" sz="2100"/>
          </a:p>
          <a:p>
            <a:pPr marL="0" indent="0"/>
            <a:endParaRPr lang="en-US" sz="2100"/>
          </a:p>
          <a:p>
            <a:pPr marL="0" indent="0"/>
            <a:endParaRPr lang="en-US" sz="21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286000" y="3733800"/>
            <a:ext cx="216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42027" name="Group 43"/>
          <p:cNvGraphicFramePr>
            <a:graphicFrameLocks noGrp="1"/>
          </p:cNvGraphicFramePr>
          <p:nvPr>
            <p:ph sz="half" idx="2"/>
          </p:nvPr>
        </p:nvGraphicFramePr>
        <p:xfrm>
          <a:off x="228600" y="990600"/>
          <a:ext cx="8382000" cy="3886200"/>
        </p:xfrm>
        <a:graphic>
          <a:graphicData uri="http://schemas.openxmlformats.org/drawingml/2006/table">
            <a:tbl>
              <a:tblPr/>
              <a:tblGrid>
                <a:gridCol w="2141538"/>
                <a:gridCol w="2582862"/>
                <a:gridCol w="3657600"/>
              </a:tblGrid>
              <a:tr h="863600"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0413"/>
                          </a:solidFill>
                          <a:effectLst/>
                          <a:latin typeface="Arial" pitchFamily="34" charset="0"/>
                        </a:rPr>
                        <a:t>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0413"/>
                          </a:solidFill>
                          <a:effectLst/>
                          <a:latin typeface="Arial" pitchFamily="34" charset="0"/>
                        </a:rPr>
                        <a:t>Local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0413"/>
                          </a:solidFill>
                          <a:effectLst/>
                          <a:latin typeface="Arial" pitchFamily="34" charset="0"/>
                        </a:rPr>
                        <a:t>Remote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Read 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Use Local copy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Read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 to S, or I to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(S,E,M) to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Write 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(S,E) to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(S,E,M) to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Write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 to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(S,E,M) to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92" name="Text Box 108"/>
          <p:cNvSpPr txBox="1">
            <a:spLocks noChangeArrowheads="1"/>
          </p:cNvSpPr>
          <p:nvPr/>
        </p:nvSpPr>
        <p:spPr bwMode="auto">
          <a:xfrm>
            <a:off x="822325" y="5345113"/>
            <a:ext cx="7766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When a cache block changes its status from M, it first updates </a:t>
            </a:r>
          </a:p>
          <a:p>
            <a:r>
              <a:rPr lang="en-US" sz="2000" b="1"/>
              <a:t>the main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Examples of state transition under MESI…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838200"/>
            <a:ext cx="8910637" cy="5473700"/>
          </a:xfrm>
        </p:spPr>
        <p:txBody>
          <a:bodyPr/>
          <a:lstStyle/>
          <a:p>
            <a:r>
              <a:rPr lang="en-US" dirty="0"/>
              <a:t>A. Read Miss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3400" y="2514600"/>
            <a:ext cx="7315200" cy="533400"/>
            <a:chOff x="288" y="672"/>
            <a:chExt cx="4608" cy="336"/>
          </a:xfrm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288" y="672"/>
              <a:ext cx="62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1296" y="672"/>
              <a:ext cx="62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2304" y="672"/>
              <a:ext cx="62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48" name="Rectangle 16"/>
            <p:cNvSpPr>
              <a:spLocks noChangeArrowheads="1"/>
            </p:cNvSpPr>
            <p:nvPr/>
          </p:nvSpPr>
          <p:spPr bwMode="auto">
            <a:xfrm>
              <a:off x="3312" y="672"/>
              <a:ext cx="62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49" name="Rectangle 17"/>
            <p:cNvSpPr>
              <a:spLocks noChangeArrowheads="1"/>
            </p:cNvSpPr>
            <p:nvPr/>
          </p:nvSpPr>
          <p:spPr bwMode="auto">
            <a:xfrm>
              <a:off x="4272" y="672"/>
              <a:ext cx="624" cy="336"/>
            </a:xfrm>
            <a:prstGeom prst="rect">
              <a:avLst/>
            </a:prstGeom>
            <a:solidFill>
              <a:srgbClr val="FA162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33400" y="4038600"/>
            <a:ext cx="7315200" cy="533400"/>
            <a:chOff x="288" y="672"/>
            <a:chExt cx="4608" cy="336"/>
          </a:xfrm>
        </p:grpSpPr>
        <p:sp>
          <p:nvSpPr>
            <p:cNvPr id="44051" name="Rectangle 19"/>
            <p:cNvSpPr>
              <a:spLocks noChangeArrowheads="1"/>
            </p:cNvSpPr>
            <p:nvPr/>
          </p:nvSpPr>
          <p:spPr bwMode="auto">
            <a:xfrm>
              <a:off x="288" y="672"/>
              <a:ext cx="624" cy="33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52" name="Rectangle 20"/>
            <p:cNvSpPr>
              <a:spLocks noChangeArrowheads="1"/>
            </p:cNvSpPr>
            <p:nvPr/>
          </p:nvSpPr>
          <p:spPr bwMode="auto">
            <a:xfrm>
              <a:off x="1296" y="672"/>
              <a:ext cx="624" cy="33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53" name="Rectangle 21"/>
            <p:cNvSpPr>
              <a:spLocks noChangeArrowheads="1"/>
            </p:cNvSpPr>
            <p:nvPr/>
          </p:nvSpPr>
          <p:spPr bwMode="auto">
            <a:xfrm>
              <a:off x="2304" y="672"/>
              <a:ext cx="624" cy="33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54" name="Rectangle 22"/>
            <p:cNvSpPr>
              <a:spLocks noChangeArrowheads="1"/>
            </p:cNvSpPr>
            <p:nvPr/>
          </p:nvSpPr>
          <p:spPr bwMode="auto">
            <a:xfrm>
              <a:off x="3312" y="672"/>
              <a:ext cx="624" cy="33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55" name="Rectangle 23"/>
            <p:cNvSpPr>
              <a:spLocks noChangeArrowheads="1"/>
            </p:cNvSpPr>
            <p:nvPr/>
          </p:nvSpPr>
          <p:spPr bwMode="auto">
            <a:xfrm>
              <a:off x="4272" y="672"/>
              <a:ext cx="624" cy="336"/>
            </a:xfrm>
            <a:prstGeom prst="rect">
              <a:avLst/>
            </a:prstGeom>
            <a:solidFill>
              <a:srgbClr val="FA162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33400" y="5105400"/>
            <a:ext cx="7315200" cy="533400"/>
            <a:chOff x="288" y="672"/>
            <a:chExt cx="4608" cy="336"/>
          </a:xfrm>
        </p:grpSpPr>
        <p:sp>
          <p:nvSpPr>
            <p:cNvPr id="44057" name="Rectangle 25"/>
            <p:cNvSpPr>
              <a:spLocks noChangeArrowheads="1"/>
            </p:cNvSpPr>
            <p:nvPr/>
          </p:nvSpPr>
          <p:spPr bwMode="auto">
            <a:xfrm>
              <a:off x="288" y="672"/>
              <a:ext cx="62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58" name="Rectangle 26"/>
            <p:cNvSpPr>
              <a:spLocks noChangeArrowheads="1"/>
            </p:cNvSpPr>
            <p:nvPr/>
          </p:nvSpPr>
          <p:spPr bwMode="auto">
            <a:xfrm>
              <a:off x="1296" y="672"/>
              <a:ext cx="624" cy="33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59" name="Rectangle 27"/>
            <p:cNvSpPr>
              <a:spLocks noChangeArrowheads="1"/>
            </p:cNvSpPr>
            <p:nvPr/>
          </p:nvSpPr>
          <p:spPr bwMode="auto">
            <a:xfrm>
              <a:off x="2304" y="672"/>
              <a:ext cx="624" cy="33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60" name="Rectangle 28"/>
            <p:cNvSpPr>
              <a:spLocks noChangeArrowheads="1"/>
            </p:cNvSpPr>
            <p:nvPr/>
          </p:nvSpPr>
          <p:spPr bwMode="auto">
            <a:xfrm>
              <a:off x="3312" y="672"/>
              <a:ext cx="62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61" name="Rectangle 29"/>
            <p:cNvSpPr>
              <a:spLocks noChangeArrowheads="1"/>
            </p:cNvSpPr>
            <p:nvPr/>
          </p:nvSpPr>
          <p:spPr bwMode="auto">
            <a:xfrm>
              <a:off x="4272" y="672"/>
              <a:ext cx="624" cy="336"/>
            </a:xfrm>
            <a:prstGeom prst="rect">
              <a:avLst/>
            </a:prstGeom>
            <a:solidFill>
              <a:srgbClr val="FA162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</p:grpSp>
      <p:sp>
        <p:nvSpPr>
          <p:cNvPr id="44062" name="Rectangle 30"/>
          <p:cNvSpPr>
            <a:spLocks noChangeArrowheads="1"/>
          </p:cNvSpPr>
          <p:nvPr/>
        </p:nvSpPr>
        <p:spPr bwMode="auto">
          <a:xfrm>
            <a:off x="304800" y="1295400"/>
            <a:ext cx="7924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3" name="Rectangle 31"/>
          <p:cNvSpPr>
            <a:spLocks noChangeArrowheads="1"/>
          </p:cNvSpPr>
          <p:nvPr/>
        </p:nvSpPr>
        <p:spPr bwMode="auto">
          <a:xfrm>
            <a:off x="304800" y="3810000"/>
            <a:ext cx="7924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4864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38862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22860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6858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71" name="Text Box 39"/>
          <p:cNvSpPr txBox="1">
            <a:spLocks noChangeArrowheads="1"/>
          </p:cNvSpPr>
          <p:nvPr/>
        </p:nvSpPr>
        <p:spPr bwMode="auto">
          <a:xfrm>
            <a:off x="70866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685800" y="4114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685800" y="51816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5562600" y="51816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7010400" y="51816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77" name="Text Box 45"/>
          <p:cNvSpPr txBox="1">
            <a:spLocks noChangeArrowheads="1"/>
          </p:cNvSpPr>
          <p:nvPr/>
        </p:nvSpPr>
        <p:spPr bwMode="auto">
          <a:xfrm>
            <a:off x="7010400" y="4114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78" name="Text Box 46"/>
          <p:cNvSpPr txBox="1">
            <a:spLocks noChangeArrowheads="1"/>
          </p:cNvSpPr>
          <p:nvPr/>
        </p:nvSpPr>
        <p:spPr bwMode="auto">
          <a:xfrm>
            <a:off x="3886200" y="51816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X=4</a:t>
            </a:r>
          </a:p>
        </p:txBody>
      </p:sp>
      <p:sp>
        <p:nvSpPr>
          <p:cNvPr id="44079" name="Text Box 47"/>
          <p:cNvSpPr txBox="1">
            <a:spLocks noChangeArrowheads="1"/>
          </p:cNvSpPr>
          <p:nvPr/>
        </p:nvSpPr>
        <p:spPr bwMode="auto">
          <a:xfrm>
            <a:off x="3886200" y="4114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X=4</a:t>
            </a:r>
          </a:p>
        </p:txBody>
      </p:sp>
      <p:sp>
        <p:nvSpPr>
          <p:cNvPr id="44080" name="Text Box 48"/>
          <p:cNvSpPr txBox="1">
            <a:spLocks noChangeArrowheads="1"/>
          </p:cNvSpPr>
          <p:nvPr/>
        </p:nvSpPr>
        <p:spPr bwMode="auto">
          <a:xfrm>
            <a:off x="2286000" y="51816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X=2</a:t>
            </a:r>
          </a:p>
        </p:txBody>
      </p:sp>
      <p:sp>
        <p:nvSpPr>
          <p:cNvPr id="44081" name="Text Box 49"/>
          <p:cNvSpPr txBox="1">
            <a:spLocks noChangeArrowheads="1"/>
          </p:cNvSpPr>
          <p:nvPr/>
        </p:nvSpPr>
        <p:spPr bwMode="auto">
          <a:xfrm>
            <a:off x="2286000" y="4114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X=2</a:t>
            </a:r>
          </a:p>
        </p:txBody>
      </p:sp>
      <p:sp>
        <p:nvSpPr>
          <p:cNvPr id="44082" name="Text Box 50"/>
          <p:cNvSpPr txBox="1">
            <a:spLocks noChangeArrowheads="1"/>
          </p:cNvSpPr>
          <p:nvPr/>
        </p:nvSpPr>
        <p:spPr bwMode="auto">
          <a:xfrm>
            <a:off x="5486400" y="4114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X=3</a:t>
            </a:r>
          </a:p>
        </p:txBody>
      </p:sp>
      <p:sp>
        <p:nvSpPr>
          <p:cNvPr id="44086" name="Text Box 54"/>
          <p:cNvSpPr txBox="1">
            <a:spLocks noChangeArrowheads="1"/>
          </p:cNvSpPr>
          <p:nvPr/>
        </p:nvSpPr>
        <p:spPr bwMode="auto">
          <a:xfrm>
            <a:off x="762000" y="5715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20413"/>
                </a:solidFill>
              </a:rPr>
              <a:t>S</a:t>
            </a:r>
          </a:p>
        </p:txBody>
      </p:sp>
      <p:sp>
        <p:nvSpPr>
          <p:cNvPr id="44087" name="Text Box 55"/>
          <p:cNvSpPr txBox="1">
            <a:spLocks noChangeArrowheads="1"/>
          </p:cNvSpPr>
          <p:nvPr/>
        </p:nvSpPr>
        <p:spPr bwMode="auto">
          <a:xfrm>
            <a:off x="5562600" y="5715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20413"/>
                </a:solidFill>
              </a:rPr>
              <a:t>S</a:t>
            </a:r>
          </a:p>
        </p:txBody>
      </p:sp>
      <p:sp>
        <p:nvSpPr>
          <p:cNvPr id="44088" name="Text Box 56"/>
          <p:cNvSpPr txBox="1">
            <a:spLocks noChangeArrowheads="1"/>
          </p:cNvSpPr>
          <p:nvPr/>
        </p:nvSpPr>
        <p:spPr bwMode="auto">
          <a:xfrm>
            <a:off x="5638800" y="3124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20413"/>
                </a:solidFill>
              </a:rPr>
              <a:t>S</a:t>
            </a:r>
          </a:p>
        </p:txBody>
      </p:sp>
      <p:sp>
        <p:nvSpPr>
          <p:cNvPr id="44089" name="Text Box 57"/>
          <p:cNvSpPr txBox="1">
            <a:spLocks noChangeArrowheads="1"/>
          </p:cNvSpPr>
          <p:nvPr/>
        </p:nvSpPr>
        <p:spPr bwMode="auto">
          <a:xfrm>
            <a:off x="4038600" y="3124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</a:t>
            </a:r>
          </a:p>
        </p:txBody>
      </p:sp>
      <p:sp>
        <p:nvSpPr>
          <p:cNvPr id="44090" name="Text Box 58"/>
          <p:cNvSpPr txBox="1">
            <a:spLocks noChangeArrowheads="1"/>
          </p:cNvSpPr>
          <p:nvPr/>
        </p:nvSpPr>
        <p:spPr bwMode="auto">
          <a:xfrm>
            <a:off x="2438400" y="3124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</a:t>
            </a:r>
          </a:p>
        </p:txBody>
      </p: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914400" y="3124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</a:t>
            </a:r>
          </a:p>
        </p:txBody>
      </p:sp>
      <p:sp>
        <p:nvSpPr>
          <p:cNvPr id="44094" name="Text Box 62"/>
          <p:cNvSpPr txBox="1">
            <a:spLocks noChangeArrowheads="1"/>
          </p:cNvSpPr>
          <p:nvPr/>
        </p:nvSpPr>
        <p:spPr bwMode="auto">
          <a:xfrm>
            <a:off x="2438400" y="57150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5638800" y="4648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20413"/>
                </a:solidFill>
              </a:rPr>
              <a:t>I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4038600" y="4648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762000" y="4648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20413"/>
                </a:solidFill>
              </a:rPr>
              <a:t>E</a:t>
            </a: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2438400" y="4648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</a:t>
            </a:r>
          </a:p>
        </p:txBody>
      </p:sp>
      <p:sp>
        <p:nvSpPr>
          <p:cNvPr id="44099" name="Text Box 67"/>
          <p:cNvSpPr txBox="1">
            <a:spLocks noChangeArrowheads="1"/>
          </p:cNvSpPr>
          <p:nvPr/>
        </p:nvSpPr>
        <p:spPr bwMode="auto">
          <a:xfrm>
            <a:off x="4038600" y="57150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33400" y="1447800"/>
            <a:ext cx="7315200" cy="976313"/>
            <a:chOff x="336" y="912"/>
            <a:chExt cx="4608" cy="615"/>
          </a:xfrm>
        </p:grpSpPr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336" y="912"/>
              <a:ext cx="4608" cy="336"/>
              <a:chOff x="288" y="672"/>
              <a:chExt cx="4608" cy="336"/>
            </a:xfrm>
          </p:grpSpPr>
          <p:sp>
            <p:nvSpPr>
              <p:cNvPr id="44037" name="Rectangle 5"/>
              <p:cNvSpPr>
                <a:spLocks noChangeArrowheads="1"/>
              </p:cNvSpPr>
              <p:nvPr/>
            </p:nvSpPr>
            <p:spPr bwMode="auto">
              <a:xfrm>
                <a:off x="288" y="672"/>
                <a:ext cx="624" cy="33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4038" name="Rectangle 6"/>
              <p:cNvSpPr>
                <a:spLocks noChangeArrowheads="1"/>
              </p:cNvSpPr>
              <p:nvPr/>
            </p:nvSpPr>
            <p:spPr bwMode="auto">
              <a:xfrm>
                <a:off x="1296" y="672"/>
                <a:ext cx="624" cy="33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4039" name="Rectangle 7"/>
              <p:cNvSpPr>
                <a:spLocks noChangeArrowheads="1"/>
              </p:cNvSpPr>
              <p:nvPr/>
            </p:nvSpPr>
            <p:spPr bwMode="auto">
              <a:xfrm>
                <a:off x="2304" y="672"/>
                <a:ext cx="624" cy="33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4040" name="Rectangle 8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624" cy="33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4041" name="Rectangle 9"/>
              <p:cNvSpPr>
                <a:spLocks noChangeArrowheads="1"/>
              </p:cNvSpPr>
              <p:nvPr/>
            </p:nvSpPr>
            <p:spPr bwMode="auto">
              <a:xfrm>
                <a:off x="4272" y="672"/>
                <a:ext cx="624" cy="336"/>
              </a:xfrm>
              <a:prstGeom prst="rect">
                <a:avLst/>
              </a:prstGeom>
              <a:solidFill>
                <a:srgbClr val="FA162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</p:grpSp>
        <p:sp>
          <p:nvSpPr>
            <p:cNvPr id="44064" name="Text Box 32"/>
            <p:cNvSpPr txBox="1">
              <a:spLocks noChangeArrowheads="1"/>
            </p:cNvSpPr>
            <p:nvPr/>
          </p:nvSpPr>
          <p:spPr bwMode="auto">
            <a:xfrm>
              <a:off x="480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X=5</a:t>
              </a:r>
            </a:p>
          </p:txBody>
        </p:sp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2448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X=5</a:t>
              </a:r>
            </a:p>
          </p:txBody>
        </p:sp>
        <p:sp>
          <p:nvSpPr>
            <p:cNvPr id="44069" name="Text Box 37"/>
            <p:cNvSpPr txBox="1">
              <a:spLocks noChangeArrowheads="1"/>
            </p:cNvSpPr>
            <p:nvPr/>
          </p:nvSpPr>
          <p:spPr bwMode="auto">
            <a:xfrm>
              <a:off x="1440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X=5</a:t>
              </a:r>
            </a:p>
          </p:txBody>
        </p:sp>
        <p:sp>
          <p:nvSpPr>
            <p:cNvPr id="44072" name="Text Box 40"/>
            <p:cNvSpPr txBox="1">
              <a:spLocks noChangeArrowheads="1"/>
            </p:cNvSpPr>
            <p:nvPr/>
          </p:nvSpPr>
          <p:spPr bwMode="auto">
            <a:xfrm>
              <a:off x="4416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X=5</a:t>
              </a:r>
            </a:p>
          </p:txBody>
        </p:sp>
        <p:sp>
          <p:nvSpPr>
            <p:cNvPr id="44083" name="Text Box 51"/>
            <p:cNvSpPr txBox="1">
              <a:spLocks noChangeArrowheads="1"/>
            </p:cNvSpPr>
            <p:nvPr/>
          </p:nvSpPr>
          <p:spPr bwMode="auto">
            <a:xfrm>
              <a:off x="3504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X=3</a:t>
              </a:r>
            </a:p>
          </p:txBody>
        </p:sp>
        <p:sp>
          <p:nvSpPr>
            <p:cNvPr id="44085" name="Text Box 53"/>
            <p:cNvSpPr txBox="1">
              <a:spLocks noChangeArrowheads="1"/>
            </p:cNvSpPr>
            <p:nvPr/>
          </p:nvSpPr>
          <p:spPr bwMode="auto">
            <a:xfrm>
              <a:off x="614" y="1271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S</a:t>
              </a:r>
            </a:p>
          </p:txBody>
        </p:sp>
        <p:sp>
          <p:nvSpPr>
            <p:cNvPr id="44092" name="Text Box 60"/>
            <p:cNvSpPr txBox="1">
              <a:spLocks noChangeArrowheads="1"/>
            </p:cNvSpPr>
            <p:nvPr/>
          </p:nvSpPr>
          <p:spPr bwMode="auto">
            <a:xfrm>
              <a:off x="1536" y="129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S</a:t>
              </a:r>
            </a:p>
          </p:txBody>
        </p:sp>
        <p:sp>
          <p:nvSpPr>
            <p:cNvPr id="44093" name="Text Box 61"/>
            <p:cNvSpPr txBox="1">
              <a:spLocks noChangeArrowheads="1"/>
            </p:cNvSpPr>
            <p:nvPr/>
          </p:nvSpPr>
          <p:spPr bwMode="auto">
            <a:xfrm>
              <a:off x="2544" y="129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S</a:t>
              </a:r>
            </a:p>
          </p:txBody>
        </p:sp>
        <p:sp>
          <p:nvSpPr>
            <p:cNvPr id="44100" name="Text Box 68"/>
            <p:cNvSpPr txBox="1">
              <a:spLocks noChangeArrowheads="1"/>
            </p:cNvSpPr>
            <p:nvPr/>
          </p:nvSpPr>
          <p:spPr bwMode="auto">
            <a:xfrm>
              <a:off x="3552" y="12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D20413"/>
                  </a:solidFill>
                </a:rPr>
                <a:t>I</a:t>
              </a:r>
            </a:p>
          </p:txBody>
        </p:sp>
      </p:grpSp>
      <p:sp>
        <p:nvSpPr>
          <p:cNvPr id="44102" name="Line 70"/>
          <p:cNvSpPr>
            <a:spLocks noChangeShapeType="1"/>
          </p:cNvSpPr>
          <p:nvPr/>
        </p:nvSpPr>
        <p:spPr bwMode="auto">
          <a:xfrm>
            <a:off x="6096000" y="19812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103" name="Line 71"/>
          <p:cNvSpPr>
            <a:spLocks noChangeShapeType="1"/>
          </p:cNvSpPr>
          <p:nvPr/>
        </p:nvSpPr>
        <p:spPr bwMode="auto">
          <a:xfrm>
            <a:off x="6096000" y="4572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105" name="Line 73"/>
          <p:cNvSpPr>
            <a:spLocks noChangeShapeType="1"/>
          </p:cNvSpPr>
          <p:nvPr/>
        </p:nvSpPr>
        <p:spPr bwMode="auto">
          <a:xfrm>
            <a:off x="1295400" y="4572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MESI…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09550" y="0"/>
            <a:ext cx="893445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51" tIns="40076" rIns="80151" bIns="40076" anchor="ctr"/>
          <a:lstStyle/>
          <a:p>
            <a:pPr defTabSz="801688" eaLnBrk="0" hangingPunct="0"/>
            <a:endParaRPr lang="en-US" sz="2400" b="1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33363" y="838200"/>
            <a:ext cx="8910637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51" tIns="40076" rIns="80151" bIns="40076"/>
          <a:lstStyle/>
          <a:p>
            <a:pPr marL="301625" indent="-301625" defTabSz="801688" eaLnBrk="0" fontAlgn="ctr" hangingPunct="0">
              <a:spcBef>
                <a:spcPct val="25000"/>
              </a:spcBef>
              <a:buClr>
                <a:schemeClr val="bg2"/>
              </a:buClr>
              <a:buSzPct val="125000"/>
              <a:buFont typeface="Wingdings" pitchFamily="2" charset="2"/>
              <a:buChar char="§"/>
            </a:pPr>
            <a:endParaRPr lang="en-US" sz="240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33400" y="1447800"/>
            <a:ext cx="990600" cy="533400"/>
          </a:xfrm>
          <a:prstGeom prst="rec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2133600" y="1447800"/>
            <a:ext cx="9906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3733800" y="1447800"/>
            <a:ext cx="9906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5334000" y="1447800"/>
            <a:ext cx="9906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6858000" y="1447800"/>
            <a:ext cx="990600" cy="533400"/>
          </a:xfrm>
          <a:prstGeom prst="rect">
            <a:avLst/>
          </a:prstGeom>
          <a:solidFill>
            <a:srgbClr val="FA162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457200" y="2514600"/>
            <a:ext cx="9906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2133600" y="2514600"/>
            <a:ext cx="9906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733800" y="2514600"/>
            <a:ext cx="9906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5334000" y="2514600"/>
            <a:ext cx="9906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6858000" y="2514600"/>
            <a:ext cx="990600" cy="533400"/>
          </a:xfrm>
          <a:prstGeom prst="rect">
            <a:avLst/>
          </a:prstGeom>
          <a:solidFill>
            <a:srgbClr val="FA162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533400" y="4038600"/>
            <a:ext cx="7315200" cy="533400"/>
            <a:chOff x="336" y="2544"/>
            <a:chExt cx="4608" cy="336"/>
          </a:xfrm>
        </p:grpSpPr>
        <p:sp>
          <p:nvSpPr>
            <p:cNvPr id="45082" name="Rectangle 26"/>
            <p:cNvSpPr>
              <a:spLocks noChangeArrowheads="1"/>
            </p:cNvSpPr>
            <p:nvPr/>
          </p:nvSpPr>
          <p:spPr bwMode="auto">
            <a:xfrm>
              <a:off x="336" y="2544"/>
              <a:ext cx="62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5083" name="Rectangle 27"/>
            <p:cNvSpPr>
              <a:spLocks noChangeArrowheads="1"/>
            </p:cNvSpPr>
            <p:nvPr/>
          </p:nvSpPr>
          <p:spPr bwMode="auto">
            <a:xfrm>
              <a:off x="1344" y="2544"/>
              <a:ext cx="624" cy="33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5084" name="Rectangle 28"/>
            <p:cNvSpPr>
              <a:spLocks noChangeArrowheads="1"/>
            </p:cNvSpPr>
            <p:nvPr/>
          </p:nvSpPr>
          <p:spPr bwMode="auto">
            <a:xfrm>
              <a:off x="2352" y="2544"/>
              <a:ext cx="624" cy="33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5085" name="Rectangle 29"/>
            <p:cNvSpPr>
              <a:spLocks noChangeArrowheads="1"/>
            </p:cNvSpPr>
            <p:nvPr/>
          </p:nvSpPr>
          <p:spPr bwMode="auto">
            <a:xfrm>
              <a:off x="3360" y="2544"/>
              <a:ext cx="62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5086" name="Rectangle 30"/>
            <p:cNvSpPr>
              <a:spLocks noChangeArrowheads="1"/>
            </p:cNvSpPr>
            <p:nvPr/>
          </p:nvSpPr>
          <p:spPr bwMode="auto">
            <a:xfrm>
              <a:off x="4320" y="2544"/>
              <a:ext cx="624" cy="336"/>
            </a:xfrm>
            <a:prstGeom prst="rect">
              <a:avLst/>
            </a:prstGeom>
            <a:solidFill>
              <a:srgbClr val="FA162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</p:grp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228600" y="1295400"/>
            <a:ext cx="87630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762000" y="15240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X=9</a:t>
            </a: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54864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X=3</a:t>
            </a:r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38862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X=4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3886200" y="1524000"/>
            <a:ext cx="596900" cy="3667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X=4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22860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X=2</a:t>
            </a:r>
          </a:p>
        </p:txBody>
      </p:sp>
      <p:sp>
        <p:nvSpPr>
          <p:cNvPr id="45094" name="Text Box 38"/>
          <p:cNvSpPr txBox="1">
            <a:spLocks noChangeArrowheads="1"/>
          </p:cNvSpPr>
          <p:nvPr/>
        </p:nvSpPr>
        <p:spPr bwMode="auto">
          <a:xfrm>
            <a:off x="2286000" y="15240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X=2</a:t>
            </a:r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6858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X=9</a:t>
            </a:r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70866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X=9</a:t>
            </a:r>
          </a:p>
        </p:txBody>
      </p:sp>
      <p:sp>
        <p:nvSpPr>
          <p:cNvPr id="45097" name="Text Box 41"/>
          <p:cNvSpPr txBox="1">
            <a:spLocks noChangeArrowheads="1"/>
          </p:cNvSpPr>
          <p:nvPr/>
        </p:nvSpPr>
        <p:spPr bwMode="auto">
          <a:xfrm>
            <a:off x="7010400" y="15240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5099" name="Text Box 43"/>
          <p:cNvSpPr txBox="1">
            <a:spLocks noChangeArrowheads="1"/>
          </p:cNvSpPr>
          <p:nvPr/>
        </p:nvSpPr>
        <p:spPr bwMode="auto">
          <a:xfrm>
            <a:off x="685800" y="4114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X=9</a:t>
            </a:r>
          </a:p>
        </p:txBody>
      </p:sp>
      <p:sp>
        <p:nvSpPr>
          <p:cNvPr id="45100" name="Text Box 44"/>
          <p:cNvSpPr txBox="1">
            <a:spLocks noChangeArrowheads="1"/>
          </p:cNvSpPr>
          <p:nvPr/>
        </p:nvSpPr>
        <p:spPr bwMode="auto">
          <a:xfrm>
            <a:off x="5486400" y="4114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X=9</a:t>
            </a:r>
          </a:p>
        </p:txBody>
      </p:sp>
      <p:sp>
        <p:nvSpPr>
          <p:cNvPr id="45101" name="Text Box 45"/>
          <p:cNvSpPr txBox="1">
            <a:spLocks noChangeArrowheads="1"/>
          </p:cNvSpPr>
          <p:nvPr/>
        </p:nvSpPr>
        <p:spPr bwMode="auto">
          <a:xfrm>
            <a:off x="7010400" y="41910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X=9</a:t>
            </a:r>
          </a:p>
        </p:txBody>
      </p:sp>
      <p:sp>
        <p:nvSpPr>
          <p:cNvPr id="45103" name="Text Box 47"/>
          <p:cNvSpPr txBox="1">
            <a:spLocks noChangeArrowheads="1"/>
          </p:cNvSpPr>
          <p:nvPr/>
        </p:nvSpPr>
        <p:spPr bwMode="auto">
          <a:xfrm>
            <a:off x="3886200" y="4114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X=4</a:t>
            </a:r>
          </a:p>
        </p:txBody>
      </p:sp>
      <p:sp>
        <p:nvSpPr>
          <p:cNvPr id="45105" name="Text Box 49"/>
          <p:cNvSpPr txBox="1">
            <a:spLocks noChangeArrowheads="1"/>
          </p:cNvSpPr>
          <p:nvPr/>
        </p:nvSpPr>
        <p:spPr bwMode="auto">
          <a:xfrm>
            <a:off x="2286000" y="4114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X=2</a:t>
            </a:r>
          </a:p>
        </p:txBody>
      </p:sp>
      <p:sp>
        <p:nvSpPr>
          <p:cNvPr id="45108" name="Text Box 52"/>
          <p:cNvSpPr txBox="1">
            <a:spLocks noChangeArrowheads="1"/>
          </p:cNvSpPr>
          <p:nvPr/>
        </p:nvSpPr>
        <p:spPr bwMode="auto">
          <a:xfrm>
            <a:off x="5562600" y="15240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X=3</a:t>
            </a:r>
          </a:p>
        </p:txBody>
      </p:sp>
      <p:sp>
        <p:nvSpPr>
          <p:cNvPr id="45110" name="Text Box 54"/>
          <p:cNvSpPr txBox="1">
            <a:spLocks noChangeArrowheads="1"/>
          </p:cNvSpPr>
          <p:nvPr/>
        </p:nvSpPr>
        <p:spPr bwMode="auto">
          <a:xfrm>
            <a:off x="762000" y="20574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D20413"/>
                </a:solidFill>
              </a:rPr>
              <a:t>M</a:t>
            </a:r>
          </a:p>
        </p:txBody>
      </p:sp>
      <p:sp>
        <p:nvSpPr>
          <p:cNvPr id="45114" name="Text Box 58"/>
          <p:cNvSpPr txBox="1">
            <a:spLocks noChangeArrowheads="1"/>
          </p:cNvSpPr>
          <p:nvPr/>
        </p:nvSpPr>
        <p:spPr bwMode="auto">
          <a:xfrm>
            <a:off x="4038600" y="4648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</a:t>
            </a:r>
          </a:p>
        </p:txBody>
      </p:sp>
      <p:sp>
        <p:nvSpPr>
          <p:cNvPr id="45115" name="Text Box 59"/>
          <p:cNvSpPr txBox="1">
            <a:spLocks noChangeArrowheads="1"/>
          </p:cNvSpPr>
          <p:nvPr/>
        </p:nvSpPr>
        <p:spPr bwMode="auto">
          <a:xfrm>
            <a:off x="2438400" y="4648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</a:t>
            </a:r>
          </a:p>
        </p:txBody>
      </p:sp>
      <p:sp>
        <p:nvSpPr>
          <p:cNvPr id="45117" name="Text Box 61"/>
          <p:cNvSpPr txBox="1">
            <a:spLocks noChangeArrowheads="1"/>
          </p:cNvSpPr>
          <p:nvPr/>
        </p:nvSpPr>
        <p:spPr bwMode="auto">
          <a:xfrm>
            <a:off x="2438400" y="2057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</a:t>
            </a:r>
          </a:p>
        </p:txBody>
      </p:sp>
      <p:sp>
        <p:nvSpPr>
          <p:cNvPr id="45118" name="Text Box 62"/>
          <p:cNvSpPr txBox="1">
            <a:spLocks noChangeArrowheads="1"/>
          </p:cNvSpPr>
          <p:nvPr/>
        </p:nvSpPr>
        <p:spPr bwMode="auto">
          <a:xfrm>
            <a:off x="4038600" y="2057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</a:t>
            </a:r>
          </a:p>
        </p:txBody>
      </p:sp>
      <p:sp>
        <p:nvSpPr>
          <p:cNvPr id="45125" name="Text Box 69"/>
          <p:cNvSpPr txBox="1">
            <a:spLocks noChangeArrowheads="1"/>
          </p:cNvSpPr>
          <p:nvPr/>
        </p:nvSpPr>
        <p:spPr bwMode="auto">
          <a:xfrm>
            <a:off x="5638800" y="2057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20413"/>
                </a:solidFill>
              </a:rPr>
              <a:t>I</a:t>
            </a:r>
          </a:p>
        </p:txBody>
      </p:sp>
      <p:sp>
        <p:nvSpPr>
          <p:cNvPr id="45126" name="Line 70"/>
          <p:cNvSpPr>
            <a:spLocks noChangeShapeType="1"/>
          </p:cNvSpPr>
          <p:nvPr/>
        </p:nvSpPr>
        <p:spPr bwMode="auto">
          <a:xfrm>
            <a:off x="6096000" y="19812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715000" y="4572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D20413"/>
                </a:solidFill>
              </a:rPr>
              <a:t>S</a:t>
            </a:r>
          </a:p>
        </p:txBody>
      </p:sp>
      <p:sp>
        <p:nvSpPr>
          <p:cNvPr id="45130" name="Text Box 74"/>
          <p:cNvSpPr txBox="1">
            <a:spLocks noGrp="1" noChangeArrowheads="1"/>
          </p:cNvSpPr>
          <p:nvPr>
            <p:ph type="body" idx="1"/>
          </p:nvPr>
        </p:nvSpPr>
        <p:spPr>
          <a:xfrm>
            <a:off x="209550" y="838200"/>
            <a:ext cx="8910638" cy="5084763"/>
          </a:xfrm>
          <a:noFill/>
          <a:ln/>
        </p:spPr>
        <p:txBody>
          <a:bodyPr/>
          <a:lstStyle/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/>
              <a:t>B, More Read Miss</a:t>
            </a:r>
          </a:p>
        </p:txBody>
      </p:sp>
      <p:sp>
        <p:nvSpPr>
          <p:cNvPr id="45131" name="Text Box 75"/>
          <p:cNvSpPr txBox="1">
            <a:spLocks noChangeArrowheads="1"/>
          </p:cNvSpPr>
          <p:nvPr/>
        </p:nvSpPr>
        <p:spPr bwMode="auto">
          <a:xfrm>
            <a:off x="838200" y="4648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</a:t>
            </a:r>
          </a:p>
        </p:txBody>
      </p:sp>
      <p:sp>
        <p:nvSpPr>
          <p:cNvPr id="45132" name="Line 76"/>
          <p:cNvSpPr>
            <a:spLocks noChangeShapeType="1"/>
          </p:cNvSpPr>
          <p:nvPr/>
        </p:nvSpPr>
        <p:spPr bwMode="auto">
          <a:xfrm>
            <a:off x="6096000" y="30480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33" name="Text Box 77"/>
          <p:cNvSpPr txBox="1">
            <a:spLocks noChangeArrowheads="1"/>
          </p:cNvSpPr>
          <p:nvPr/>
        </p:nvSpPr>
        <p:spPr bwMode="auto">
          <a:xfrm>
            <a:off x="7848600" y="2514600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Write back Mem first</a:t>
            </a:r>
            <a:r>
              <a:rPr lang="en-US"/>
              <a:t> </a:t>
            </a:r>
          </a:p>
        </p:txBody>
      </p:sp>
      <p:sp>
        <p:nvSpPr>
          <p:cNvPr id="45134" name="Text Box 78"/>
          <p:cNvSpPr txBox="1">
            <a:spLocks noChangeArrowheads="1"/>
          </p:cNvSpPr>
          <p:nvPr/>
        </p:nvSpPr>
        <p:spPr bwMode="auto">
          <a:xfrm>
            <a:off x="4800600" y="3429000"/>
            <a:ext cx="1206500" cy="3730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Try again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MESI…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C. Write Miss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1447800"/>
            <a:ext cx="7315200" cy="976313"/>
            <a:chOff x="336" y="912"/>
            <a:chExt cx="4608" cy="61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6" y="912"/>
              <a:ext cx="4608" cy="336"/>
              <a:chOff x="288" y="672"/>
              <a:chExt cx="4608" cy="336"/>
            </a:xfrm>
          </p:grpSpPr>
          <p:sp>
            <p:nvSpPr>
              <p:cNvPr id="46086" name="Rectangle 6"/>
              <p:cNvSpPr>
                <a:spLocks noChangeArrowheads="1"/>
              </p:cNvSpPr>
              <p:nvPr/>
            </p:nvSpPr>
            <p:spPr bwMode="auto">
              <a:xfrm>
                <a:off x="288" y="672"/>
                <a:ext cx="624" cy="336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087" name="Rectangle 7"/>
              <p:cNvSpPr>
                <a:spLocks noChangeArrowheads="1"/>
              </p:cNvSpPr>
              <p:nvPr/>
            </p:nvSpPr>
            <p:spPr bwMode="auto">
              <a:xfrm>
                <a:off x="1296" y="672"/>
                <a:ext cx="624" cy="33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088" name="Rectangle 8"/>
              <p:cNvSpPr>
                <a:spLocks noChangeArrowheads="1"/>
              </p:cNvSpPr>
              <p:nvPr/>
            </p:nvSpPr>
            <p:spPr bwMode="auto">
              <a:xfrm>
                <a:off x="2304" y="672"/>
                <a:ext cx="624" cy="33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089" name="Rectangle 9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624" cy="33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090" name="Rectangle 10"/>
              <p:cNvSpPr>
                <a:spLocks noChangeArrowheads="1"/>
              </p:cNvSpPr>
              <p:nvPr/>
            </p:nvSpPr>
            <p:spPr bwMode="auto">
              <a:xfrm>
                <a:off x="4272" y="672"/>
                <a:ext cx="624" cy="336"/>
              </a:xfrm>
              <a:prstGeom prst="rect">
                <a:avLst/>
              </a:prstGeom>
              <a:solidFill>
                <a:srgbClr val="FA162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</p:grpSp>
        <p:sp>
          <p:nvSpPr>
            <p:cNvPr id="46091" name="Text Box 11"/>
            <p:cNvSpPr txBox="1">
              <a:spLocks noChangeArrowheads="1"/>
            </p:cNvSpPr>
            <p:nvPr/>
          </p:nvSpPr>
          <p:spPr bwMode="auto">
            <a:xfrm>
              <a:off x="480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X=9</a:t>
              </a:r>
            </a:p>
          </p:txBody>
        </p:sp>
        <p:sp>
          <p:nvSpPr>
            <p:cNvPr id="46092" name="Text Box 12"/>
            <p:cNvSpPr txBox="1">
              <a:spLocks noChangeArrowheads="1"/>
            </p:cNvSpPr>
            <p:nvPr/>
          </p:nvSpPr>
          <p:spPr bwMode="auto">
            <a:xfrm>
              <a:off x="2448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X=4</a:t>
              </a:r>
            </a:p>
          </p:txBody>
        </p:sp>
        <p:sp>
          <p:nvSpPr>
            <p:cNvPr id="46093" name="Text Box 13"/>
            <p:cNvSpPr txBox="1">
              <a:spLocks noChangeArrowheads="1"/>
            </p:cNvSpPr>
            <p:nvPr/>
          </p:nvSpPr>
          <p:spPr bwMode="auto">
            <a:xfrm>
              <a:off x="1440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X=2</a:t>
              </a:r>
            </a:p>
          </p:txBody>
        </p:sp>
        <p:sp>
          <p:nvSpPr>
            <p:cNvPr id="46094" name="Text Box 14"/>
            <p:cNvSpPr txBox="1">
              <a:spLocks noChangeArrowheads="1"/>
            </p:cNvSpPr>
            <p:nvPr/>
          </p:nvSpPr>
          <p:spPr bwMode="auto">
            <a:xfrm>
              <a:off x="4416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X=5</a:t>
              </a:r>
            </a:p>
          </p:txBody>
        </p:sp>
        <p:sp>
          <p:nvSpPr>
            <p:cNvPr id="46095" name="Text Box 15"/>
            <p:cNvSpPr txBox="1">
              <a:spLocks noChangeArrowheads="1"/>
            </p:cNvSpPr>
            <p:nvPr/>
          </p:nvSpPr>
          <p:spPr bwMode="auto">
            <a:xfrm>
              <a:off x="3504" y="960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/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614" y="1271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M</a:t>
              </a:r>
            </a:p>
          </p:txBody>
        </p:sp>
        <p:sp>
          <p:nvSpPr>
            <p:cNvPr id="46097" name="Text Box 17"/>
            <p:cNvSpPr txBox="1">
              <a:spLocks noChangeArrowheads="1"/>
            </p:cNvSpPr>
            <p:nvPr/>
          </p:nvSpPr>
          <p:spPr bwMode="auto">
            <a:xfrm>
              <a:off x="1536" y="12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I</a:t>
              </a:r>
            </a:p>
          </p:txBody>
        </p:sp>
        <p:sp>
          <p:nvSpPr>
            <p:cNvPr id="46098" name="Text Box 18"/>
            <p:cNvSpPr txBox="1">
              <a:spLocks noChangeArrowheads="1"/>
            </p:cNvSpPr>
            <p:nvPr/>
          </p:nvSpPr>
          <p:spPr bwMode="auto">
            <a:xfrm>
              <a:off x="2544" y="12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I</a:t>
              </a:r>
            </a:p>
          </p:txBody>
        </p:sp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3552" y="12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D20413"/>
                  </a:solidFill>
                </a:rPr>
                <a:t>I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33400" y="2590800"/>
            <a:ext cx="7315200" cy="1250950"/>
            <a:chOff x="336" y="912"/>
            <a:chExt cx="4608" cy="788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336" y="912"/>
              <a:ext cx="4608" cy="336"/>
              <a:chOff x="288" y="672"/>
              <a:chExt cx="4608" cy="336"/>
            </a:xfrm>
          </p:grpSpPr>
          <p:sp>
            <p:nvSpPr>
              <p:cNvPr id="46102" name="Rectangle 22"/>
              <p:cNvSpPr>
                <a:spLocks noChangeArrowheads="1"/>
              </p:cNvSpPr>
              <p:nvPr/>
            </p:nvSpPr>
            <p:spPr bwMode="auto">
              <a:xfrm>
                <a:off x="288" y="672"/>
                <a:ext cx="6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03" name="Rectangle 23"/>
              <p:cNvSpPr>
                <a:spLocks noChangeArrowheads="1"/>
              </p:cNvSpPr>
              <p:nvPr/>
            </p:nvSpPr>
            <p:spPr bwMode="auto">
              <a:xfrm>
                <a:off x="1296" y="672"/>
                <a:ext cx="6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04" name="Rectangle 24"/>
              <p:cNvSpPr>
                <a:spLocks noChangeArrowheads="1"/>
              </p:cNvSpPr>
              <p:nvPr/>
            </p:nvSpPr>
            <p:spPr bwMode="auto">
              <a:xfrm>
                <a:off x="2304" y="672"/>
                <a:ext cx="6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05" name="Rectangle 25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6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06" name="Rectangle 26"/>
              <p:cNvSpPr>
                <a:spLocks noChangeArrowheads="1"/>
              </p:cNvSpPr>
              <p:nvPr/>
            </p:nvSpPr>
            <p:spPr bwMode="auto">
              <a:xfrm>
                <a:off x="4272" y="672"/>
                <a:ext cx="624" cy="336"/>
              </a:xfrm>
              <a:prstGeom prst="rect">
                <a:avLst/>
              </a:prstGeom>
              <a:solidFill>
                <a:srgbClr val="FA162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</p:grpSp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508" y="960"/>
              <a:ext cx="32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X=9</a:t>
              </a:r>
              <a:endParaRPr lang="en-US" b="1" dirty="0"/>
            </a:p>
          </p:txBody>
        </p:sp>
        <p:sp>
          <p:nvSpPr>
            <p:cNvPr id="46108" name="Text Box 28"/>
            <p:cNvSpPr txBox="1">
              <a:spLocks noChangeArrowheads="1"/>
            </p:cNvSpPr>
            <p:nvPr/>
          </p:nvSpPr>
          <p:spPr bwMode="auto">
            <a:xfrm>
              <a:off x="2448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X=4</a:t>
              </a:r>
            </a:p>
          </p:txBody>
        </p:sp>
        <p:sp>
          <p:nvSpPr>
            <p:cNvPr id="46109" name="Text Box 29"/>
            <p:cNvSpPr txBox="1">
              <a:spLocks noChangeArrowheads="1"/>
            </p:cNvSpPr>
            <p:nvPr/>
          </p:nvSpPr>
          <p:spPr bwMode="auto">
            <a:xfrm>
              <a:off x="1440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X=2</a:t>
              </a:r>
            </a:p>
          </p:txBody>
        </p:sp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4416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X=9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504" y="960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/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614" y="1271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/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1536" y="129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/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544" y="129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/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3552" y="1296"/>
              <a:ext cx="1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>
                <a:solidFill>
                  <a:srgbClr val="D20413"/>
                </a:solidFill>
              </a:endParaRPr>
            </a:p>
            <a:p>
              <a:endParaRPr lang="en-US" b="1">
                <a:solidFill>
                  <a:srgbClr val="D20413"/>
                </a:solidFill>
              </a:endParaRP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400" y="3886200"/>
            <a:ext cx="7315200" cy="976313"/>
            <a:chOff x="336" y="912"/>
            <a:chExt cx="4608" cy="615"/>
          </a:xfrm>
        </p:grpSpPr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336" y="912"/>
              <a:ext cx="4608" cy="336"/>
              <a:chOff x="288" y="672"/>
              <a:chExt cx="4608" cy="336"/>
            </a:xfrm>
          </p:grpSpPr>
          <p:sp>
            <p:nvSpPr>
              <p:cNvPr id="46118" name="Rectangle 38"/>
              <p:cNvSpPr>
                <a:spLocks noChangeArrowheads="1"/>
              </p:cNvSpPr>
              <p:nvPr/>
            </p:nvSpPr>
            <p:spPr bwMode="auto">
              <a:xfrm>
                <a:off x="288" y="672"/>
                <a:ext cx="6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19" name="Rectangle 39"/>
              <p:cNvSpPr>
                <a:spLocks noChangeArrowheads="1"/>
              </p:cNvSpPr>
              <p:nvPr/>
            </p:nvSpPr>
            <p:spPr bwMode="auto">
              <a:xfrm>
                <a:off x="1296" y="672"/>
                <a:ext cx="6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20" name="Rectangle 40"/>
              <p:cNvSpPr>
                <a:spLocks noChangeArrowheads="1"/>
              </p:cNvSpPr>
              <p:nvPr/>
            </p:nvSpPr>
            <p:spPr bwMode="auto">
              <a:xfrm>
                <a:off x="2304" y="672"/>
                <a:ext cx="6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21" name="Rectangle 41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6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22" name="Rectangle 42"/>
              <p:cNvSpPr>
                <a:spLocks noChangeArrowheads="1"/>
              </p:cNvSpPr>
              <p:nvPr/>
            </p:nvSpPr>
            <p:spPr bwMode="auto">
              <a:xfrm>
                <a:off x="4272" y="672"/>
                <a:ext cx="624" cy="336"/>
              </a:xfrm>
              <a:prstGeom prst="rect">
                <a:avLst/>
              </a:prstGeom>
              <a:solidFill>
                <a:srgbClr val="FA162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</p:grpSp>
        <p:sp>
          <p:nvSpPr>
            <p:cNvPr id="46123" name="Text Box 43"/>
            <p:cNvSpPr txBox="1">
              <a:spLocks noChangeArrowheads="1"/>
            </p:cNvSpPr>
            <p:nvPr/>
          </p:nvSpPr>
          <p:spPr bwMode="auto">
            <a:xfrm>
              <a:off x="508" y="960"/>
              <a:ext cx="32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X=9</a:t>
              </a:r>
              <a:endParaRPr lang="en-US" b="1" dirty="0"/>
            </a:p>
          </p:txBody>
        </p:sp>
        <p:sp>
          <p:nvSpPr>
            <p:cNvPr id="46124" name="Text Box 44"/>
            <p:cNvSpPr txBox="1">
              <a:spLocks noChangeArrowheads="1"/>
            </p:cNvSpPr>
            <p:nvPr/>
          </p:nvSpPr>
          <p:spPr bwMode="auto">
            <a:xfrm>
              <a:off x="2448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X=4</a:t>
              </a:r>
            </a:p>
          </p:txBody>
        </p:sp>
        <p:sp>
          <p:nvSpPr>
            <p:cNvPr id="46125" name="Text Box 45"/>
            <p:cNvSpPr txBox="1">
              <a:spLocks noChangeArrowheads="1"/>
            </p:cNvSpPr>
            <p:nvPr/>
          </p:nvSpPr>
          <p:spPr bwMode="auto">
            <a:xfrm>
              <a:off x="1440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X=2</a:t>
              </a:r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4416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X=9</a:t>
              </a:r>
            </a:p>
          </p:txBody>
        </p:sp>
        <p:sp>
          <p:nvSpPr>
            <p:cNvPr id="46127" name="Text Box 47"/>
            <p:cNvSpPr txBox="1">
              <a:spLocks noChangeArrowheads="1"/>
            </p:cNvSpPr>
            <p:nvPr/>
          </p:nvSpPr>
          <p:spPr bwMode="auto">
            <a:xfrm>
              <a:off x="3504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X=9</a:t>
              </a:r>
            </a:p>
          </p:txBody>
        </p:sp>
        <p:sp>
          <p:nvSpPr>
            <p:cNvPr id="46128" name="Text Box 48"/>
            <p:cNvSpPr txBox="1">
              <a:spLocks noChangeArrowheads="1"/>
            </p:cNvSpPr>
            <p:nvPr/>
          </p:nvSpPr>
          <p:spPr bwMode="auto">
            <a:xfrm>
              <a:off x="614" y="1271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/>
            </a:p>
          </p:txBody>
        </p:sp>
        <p:sp>
          <p:nvSpPr>
            <p:cNvPr id="46129" name="Text Box 49"/>
            <p:cNvSpPr txBox="1">
              <a:spLocks noChangeArrowheads="1"/>
            </p:cNvSpPr>
            <p:nvPr/>
          </p:nvSpPr>
          <p:spPr bwMode="auto">
            <a:xfrm>
              <a:off x="1536" y="129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/>
            </a:p>
          </p:txBody>
        </p:sp>
        <p:sp>
          <p:nvSpPr>
            <p:cNvPr id="46130" name="Text Box 50"/>
            <p:cNvSpPr txBox="1">
              <a:spLocks noChangeArrowheads="1"/>
            </p:cNvSpPr>
            <p:nvPr/>
          </p:nvSpPr>
          <p:spPr bwMode="auto">
            <a:xfrm>
              <a:off x="2544" y="129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/>
            </a:p>
          </p:txBody>
        </p:sp>
        <p:sp>
          <p:nvSpPr>
            <p:cNvPr id="46131" name="Text Box 51"/>
            <p:cNvSpPr txBox="1">
              <a:spLocks noChangeArrowheads="1"/>
            </p:cNvSpPr>
            <p:nvPr/>
          </p:nvSpPr>
          <p:spPr bwMode="auto">
            <a:xfrm>
              <a:off x="3552" y="129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>
                <a:solidFill>
                  <a:srgbClr val="D20413"/>
                </a:solidFill>
              </a:endParaRPr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533400" y="5181600"/>
            <a:ext cx="7315200" cy="976313"/>
            <a:chOff x="336" y="912"/>
            <a:chExt cx="4608" cy="615"/>
          </a:xfrm>
        </p:grpSpPr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336" y="912"/>
              <a:ext cx="4608" cy="336"/>
              <a:chOff x="288" y="672"/>
              <a:chExt cx="4608" cy="336"/>
            </a:xfrm>
          </p:grpSpPr>
          <p:sp>
            <p:nvSpPr>
              <p:cNvPr id="46134" name="Rectangle 54"/>
              <p:cNvSpPr>
                <a:spLocks noChangeArrowheads="1"/>
              </p:cNvSpPr>
              <p:nvPr/>
            </p:nvSpPr>
            <p:spPr bwMode="auto">
              <a:xfrm>
                <a:off x="288" y="672"/>
                <a:ext cx="624" cy="33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35" name="Rectangle 55"/>
              <p:cNvSpPr>
                <a:spLocks noChangeArrowheads="1"/>
              </p:cNvSpPr>
              <p:nvPr/>
            </p:nvSpPr>
            <p:spPr bwMode="auto">
              <a:xfrm>
                <a:off x="1296" y="672"/>
                <a:ext cx="624" cy="33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36" name="Rectangle 56"/>
              <p:cNvSpPr>
                <a:spLocks noChangeArrowheads="1"/>
              </p:cNvSpPr>
              <p:nvPr/>
            </p:nvSpPr>
            <p:spPr bwMode="auto">
              <a:xfrm>
                <a:off x="2304" y="672"/>
                <a:ext cx="624" cy="33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37" name="Rectangle 57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624" cy="336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38" name="Rectangle 58"/>
              <p:cNvSpPr>
                <a:spLocks noChangeArrowheads="1"/>
              </p:cNvSpPr>
              <p:nvPr/>
            </p:nvSpPr>
            <p:spPr bwMode="auto">
              <a:xfrm>
                <a:off x="4272" y="672"/>
                <a:ext cx="624" cy="336"/>
              </a:xfrm>
              <a:prstGeom prst="rect">
                <a:avLst/>
              </a:prstGeom>
              <a:solidFill>
                <a:srgbClr val="FA162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</p:grpSp>
        <p:sp>
          <p:nvSpPr>
            <p:cNvPr id="46139" name="Text Box 59"/>
            <p:cNvSpPr txBox="1">
              <a:spLocks noChangeArrowheads="1"/>
            </p:cNvSpPr>
            <p:nvPr/>
          </p:nvSpPr>
          <p:spPr bwMode="auto">
            <a:xfrm>
              <a:off x="508" y="960"/>
              <a:ext cx="32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X=9</a:t>
              </a:r>
              <a:endParaRPr lang="en-US" b="1" dirty="0"/>
            </a:p>
          </p:txBody>
        </p:sp>
        <p:sp>
          <p:nvSpPr>
            <p:cNvPr id="46140" name="Text Box 60"/>
            <p:cNvSpPr txBox="1">
              <a:spLocks noChangeArrowheads="1"/>
            </p:cNvSpPr>
            <p:nvPr/>
          </p:nvSpPr>
          <p:spPr bwMode="auto">
            <a:xfrm>
              <a:off x="2448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X=4</a:t>
              </a:r>
            </a:p>
          </p:txBody>
        </p:sp>
        <p:sp>
          <p:nvSpPr>
            <p:cNvPr id="46141" name="Text Box 61"/>
            <p:cNvSpPr txBox="1">
              <a:spLocks noChangeArrowheads="1"/>
            </p:cNvSpPr>
            <p:nvPr/>
          </p:nvSpPr>
          <p:spPr bwMode="auto">
            <a:xfrm>
              <a:off x="1440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X=2</a:t>
              </a:r>
            </a:p>
          </p:txBody>
        </p:sp>
        <p:sp>
          <p:nvSpPr>
            <p:cNvPr id="46142" name="Text Box 62"/>
            <p:cNvSpPr txBox="1">
              <a:spLocks noChangeArrowheads="1"/>
            </p:cNvSpPr>
            <p:nvPr/>
          </p:nvSpPr>
          <p:spPr bwMode="auto">
            <a:xfrm>
              <a:off x="4416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X=9</a:t>
              </a:r>
            </a:p>
          </p:txBody>
        </p:sp>
        <p:sp>
          <p:nvSpPr>
            <p:cNvPr id="46143" name="Text Box 63"/>
            <p:cNvSpPr txBox="1">
              <a:spLocks noChangeArrowheads="1"/>
            </p:cNvSpPr>
            <p:nvPr/>
          </p:nvSpPr>
          <p:spPr bwMode="auto">
            <a:xfrm>
              <a:off x="3504" y="960"/>
              <a:ext cx="4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X=10</a:t>
              </a:r>
            </a:p>
          </p:txBody>
        </p:sp>
        <p:sp>
          <p:nvSpPr>
            <p:cNvPr id="46144" name="Text Box 64"/>
            <p:cNvSpPr txBox="1">
              <a:spLocks noChangeArrowheads="1"/>
            </p:cNvSpPr>
            <p:nvPr/>
          </p:nvSpPr>
          <p:spPr bwMode="auto">
            <a:xfrm>
              <a:off x="614" y="1271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I</a:t>
              </a:r>
            </a:p>
          </p:txBody>
        </p:sp>
        <p:sp>
          <p:nvSpPr>
            <p:cNvPr id="46145" name="Text Box 65"/>
            <p:cNvSpPr txBox="1">
              <a:spLocks noChangeArrowheads="1"/>
            </p:cNvSpPr>
            <p:nvPr/>
          </p:nvSpPr>
          <p:spPr bwMode="auto">
            <a:xfrm>
              <a:off x="1536" y="12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I</a:t>
              </a:r>
            </a:p>
          </p:txBody>
        </p:sp>
        <p:sp>
          <p:nvSpPr>
            <p:cNvPr id="46146" name="Text Box 66"/>
            <p:cNvSpPr txBox="1">
              <a:spLocks noChangeArrowheads="1"/>
            </p:cNvSpPr>
            <p:nvPr/>
          </p:nvSpPr>
          <p:spPr bwMode="auto">
            <a:xfrm>
              <a:off x="2544" y="12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I</a:t>
              </a:r>
            </a:p>
          </p:txBody>
        </p:sp>
        <p:sp>
          <p:nvSpPr>
            <p:cNvPr id="46147" name="Text Box 67"/>
            <p:cNvSpPr txBox="1">
              <a:spLocks noChangeArrowheads="1"/>
            </p:cNvSpPr>
            <p:nvPr/>
          </p:nvSpPr>
          <p:spPr bwMode="auto">
            <a:xfrm>
              <a:off x="3552" y="1296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D20413"/>
                  </a:solidFill>
                </a:rPr>
                <a:t>M</a:t>
              </a:r>
            </a:p>
          </p:txBody>
        </p:sp>
      </p:grpSp>
      <p:sp>
        <p:nvSpPr>
          <p:cNvPr id="46148" name="Line 68"/>
          <p:cNvSpPr>
            <a:spLocks noChangeShapeType="1"/>
          </p:cNvSpPr>
          <p:nvPr/>
        </p:nvSpPr>
        <p:spPr bwMode="auto">
          <a:xfrm>
            <a:off x="6096000" y="19812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49" name="Line 69"/>
          <p:cNvSpPr>
            <a:spLocks noChangeShapeType="1"/>
          </p:cNvSpPr>
          <p:nvPr/>
        </p:nvSpPr>
        <p:spPr bwMode="auto">
          <a:xfrm>
            <a:off x="6096000" y="31242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50" name="Line 70"/>
          <p:cNvSpPr>
            <a:spLocks noChangeShapeType="1"/>
          </p:cNvSpPr>
          <p:nvPr/>
        </p:nvSpPr>
        <p:spPr bwMode="auto">
          <a:xfrm>
            <a:off x="6096000" y="44196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51" name="Text Box 71"/>
          <p:cNvSpPr txBox="1">
            <a:spLocks noChangeArrowheads="1"/>
          </p:cNvSpPr>
          <p:nvPr/>
        </p:nvSpPr>
        <p:spPr bwMode="auto">
          <a:xfrm>
            <a:off x="7832725" y="2551113"/>
            <a:ext cx="1339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Write back</a:t>
            </a:r>
          </a:p>
          <a:p>
            <a:r>
              <a:rPr lang="en-US" b="1"/>
              <a:t>Mem</a:t>
            </a:r>
          </a:p>
        </p:txBody>
      </p:sp>
      <p:sp>
        <p:nvSpPr>
          <p:cNvPr id="46152" name="Text Box 72"/>
          <p:cNvSpPr txBox="1">
            <a:spLocks noChangeArrowheads="1"/>
          </p:cNvSpPr>
          <p:nvPr/>
        </p:nvSpPr>
        <p:spPr bwMode="auto">
          <a:xfrm>
            <a:off x="6232525" y="3236913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Allocate X</a:t>
            </a:r>
          </a:p>
        </p:txBody>
      </p:sp>
      <p:sp>
        <p:nvSpPr>
          <p:cNvPr id="46153" name="Text Box 73"/>
          <p:cNvSpPr txBox="1">
            <a:spLocks noChangeArrowheads="1"/>
          </p:cNvSpPr>
          <p:nvPr/>
        </p:nvSpPr>
        <p:spPr bwMode="auto">
          <a:xfrm>
            <a:off x="6172200" y="4572000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Now Modify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Directory Based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2057400"/>
            <a:ext cx="8910637" cy="4322763"/>
          </a:xfrm>
        </p:spPr>
        <p:txBody>
          <a:bodyPr/>
          <a:lstStyle/>
          <a:p>
            <a:pPr marL="457200" indent="-457200"/>
            <a:r>
              <a:rPr lang="en-US"/>
              <a:t>Sharing status of a block of physical memory is kept in just one location, the </a:t>
            </a:r>
            <a:r>
              <a:rPr lang="en-US">
                <a:solidFill>
                  <a:srgbClr val="D20413"/>
                </a:solidFill>
              </a:rPr>
              <a:t>directory</a:t>
            </a:r>
          </a:p>
          <a:p>
            <a:pPr marL="457200" indent="-457200"/>
            <a:endParaRPr lang="en-US">
              <a:solidFill>
                <a:srgbClr val="D2041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What is Hyper threading?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Another name for it is Symmetric Multi Threading (SMT)</a:t>
            </a:r>
          </a:p>
          <a:p>
            <a:endParaRPr 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62000" y="2590800"/>
            <a:ext cx="7391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SMT uses fine-grain control already present inside</a:t>
            </a:r>
          </a:p>
          <a:p>
            <a:r>
              <a:rPr lang="en-US" sz="2400"/>
              <a:t>an OoO superscalar to allow instructions from</a:t>
            </a:r>
          </a:p>
          <a:p>
            <a:r>
              <a:rPr lang="en-US" sz="2400"/>
              <a:t>multiple threads to enter execution on same clock</a:t>
            </a:r>
          </a:p>
          <a:p>
            <a:r>
              <a:rPr lang="en-US" sz="2400"/>
              <a:t>cycle. Gives better utilization of machine resources.</a:t>
            </a:r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Let Us Compare</a:t>
            </a:r>
          </a:p>
        </p:txBody>
      </p:sp>
      <p:pic>
        <p:nvPicPr>
          <p:cNvPr id="4915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914400"/>
            <a:ext cx="8305800" cy="5486400"/>
          </a:xfrm>
          <a:noFill/>
          <a:ln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Software is the key…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219200"/>
            <a:ext cx="8910637" cy="5160963"/>
          </a:xfrm>
        </p:spPr>
        <p:txBody>
          <a:bodyPr/>
          <a:lstStyle/>
          <a:p>
            <a:r>
              <a:rPr lang="en-US"/>
              <a:t>Intel, Cisco, AMD have announced plan to come out with 80 to 256 core within a year. </a:t>
            </a:r>
          </a:p>
          <a:p>
            <a:r>
              <a:rPr lang="en-US"/>
              <a:t>The question is, what do we do with that much computational power?</a:t>
            </a:r>
          </a:p>
          <a:p>
            <a:r>
              <a:rPr lang="en-US"/>
              <a:t>256 cores would be useless, if one can’t generate 256 threads to work with.</a:t>
            </a:r>
          </a:p>
          <a:p>
            <a:r>
              <a:rPr lang="en-US"/>
              <a:t>Media applications should surely benefit from multicore.</a:t>
            </a:r>
          </a:p>
          <a:p>
            <a:r>
              <a:rPr lang="en-US"/>
              <a:t>What other applications would be necessary?</a:t>
            </a:r>
          </a:p>
          <a:p>
            <a:r>
              <a:rPr lang="en-US"/>
              <a:t>Can you name the seven Dwarfs?</a:t>
            </a:r>
          </a:p>
          <a:p>
            <a:r>
              <a:rPr lang="en-US"/>
              <a:t>It is a pattern of computation and communication.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 Limiting Factors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D20413"/>
                </a:solidFill>
              </a:rPr>
              <a:t>The Power Wall</a:t>
            </a:r>
            <a:endParaRPr lang="el-GR" b="1">
              <a:solidFill>
                <a:srgbClr val="D20413"/>
              </a:solidFill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b="1"/>
              <a:t>                     P = </a:t>
            </a:r>
            <a:r>
              <a:rPr lang="el-GR" b="1">
                <a:cs typeface="Arial" pitchFamily="34" charset="0"/>
              </a:rPr>
              <a:t>α</a:t>
            </a:r>
            <a:r>
              <a:rPr lang="en-US" b="1"/>
              <a:t> </a:t>
            </a:r>
            <a:r>
              <a:rPr lang="en-US" b="1">
                <a:cs typeface="Arial" pitchFamily="34" charset="0"/>
              </a:rPr>
              <a:t>C</a:t>
            </a:r>
            <a:r>
              <a:rPr lang="en-US" b="1" baseline="-25000">
                <a:cs typeface="Arial" pitchFamily="34" charset="0"/>
              </a:rPr>
              <a:t>L</a:t>
            </a:r>
            <a:r>
              <a:rPr lang="en-US" b="1">
                <a:cs typeface="Arial" pitchFamily="34" charset="0"/>
              </a:rPr>
              <a:t>V</a:t>
            </a:r>
            <a:r>
              <a:rPr lang="en-US" b="1" baseline="30000">
                <a:cs typeface="Arial" pitchFamily="34" charset="0"/>
              </a:rPr>
              <a:t>2</a:t>
            </a:r>
            <a:r>
              <a:rPr lang="en-US" b="1" baseline="-25000">
                <a:cs typeface="Arial" pitchFamily="34" charset="0"/>
              </a:rPr>
              <a:t>dd</a:t>
            </a:r>
            <a:r>
              <a:rPr lang="en-US" b="1">
                <a:cs typeface="Arial" pitchFamily="34" charset="0"/>
              </a:rPr>
              <a:t>f + V</a:t>
            </a:r>
            <a:r>
              <a:rPr lang="en-US" b="1" baseline="-25000">
                <a:cs typeface="Arial" pitchFamily="34" charset="0"/>
              </a:rPr>
              <a:t>dd</a:t>
            </a:r>
            <a:r>
              <a:rPr lang="en-US" b="1">
                <a:cs typeface="Arial" pitchFamily="34" charset="0"/>
              </a:rPr>
              <a:t>I</a:t>
            </a:r>
            <a:r>
              <a:rPr lang="en-US" b="1" baseline="-25000">
                <a:cs typeface="Arial" pitchFamily="34" charset="0"/>
              </a:rPr>
              <a:t>st</a:t>
            </a:r>
            <a:r>
              <a:rPr lang="en-US" b="1">
                <a:cs typeface="Arial" pitchFamily="34" charset="0"/>
              </a:rPr>
              <a:t> + V</a:t>
            </a:r>
            <a:r>
              <a:rPr lang="en-US" b="1" baseline="-25000">
                <a:cs typeface="Arial" pitchFamily="34" charset="0"/>
              </a:rPr>
              <a:t>dd</a:t>
            </a:r>
            <a:r>
              <a:rPr lang="en-US" b="1">
                <a:cs typeface="Arial" pitchFamily="34" charset="0"/>
              </a:rPr>
              <a:t>I</a:t>
            </a:r>
            <a:r>
              <a:rPr lang="en-US" b="1" baseline="-25000">
                <a:cs typeface="Arial" pitchFamily="34" charset="0"/>
              </a:rPr>
              <a:t>leak</a:t>
            </a:r>
          </a:p>
          <a:p>
            <a:r>
              <a:rPr lang="en-US">
                <a:cs typeface="Arial" pitchFamily="34" charset="0"/>
              </a:rPr>
              <a:t>If we increase frequency, power will go up.</a:t>
            </a:r>
          </a:p>
          <a:p>
            <a:r>
              <a:rPr lang="en-US">
                <a:cs typeface="Arial" pitchFamily="34" charset="0"/>
              </a:rPr>
              <a:t>Compensate it by lowering the V</a:t>
            </a:r>
            <a:r>
              <a:rPr lang="en-US" baseline="-25000">
                <a:cs typeface="Arial" pitchFamily="34" charset="0"/>
              </a:rPr>
              <a:t>dd</a:t>
            </a:r>
            <a:endParaRPr lang="en-US">
              <a:cs typeface="Arial" pitchFamily="34" charset="0"/>
            </a:endParaRPr>
          </a:p>
          <a:p>
            <a:r>
              <a:rPr lang="en-US">
                <a:cs typeface="Arial" pitchFamily="34" charset="0"/>
              </a:rPr>
              <a:t>Unfortunately increases the delay of the logic elements</a:t>
            </a:r>
          </a:p>
          <a:p>
            <a:r>
              <a:rPr lang="en-US">
                <a:cs typeface="Arial" pitchFamily="34" charset="0"/>
              </a:rPr>
              <a:t>So have more pipeline stages</a:t>
            </a:r>
          </a:p>
          <a:p>
            <a:r>
              <a:rPr lang="en-US">
                <a:cs typeface="Arial" pitchFamily="34" charset="0"/>
              </a:rPr>
              <a:t>But Increasing the pipeline stages may increase CPI due to branches and other hazards.</a:t>
            </a:r>
          </a:p>
          <a:p>
            <a:r>
              <a:rPr lang="en-US">
                <a:cs typeface="Arial" pitchFamily="34" charset="0"/>
              </a:rPr>
              <a:t>With shrinking device sizes, power density is the major concern!</a:t>
            </a:r>
            <a:endParaRPr lang="el-GR">
              <a:cs typeface="Arial" pitchFamily="34" charset="0"/>
            </a:endParaRPr>
          </a:p>
          <a:p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They are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" charset="0"/>
              </a:rPr>
              <a:t>Phillip Collela suggested these seven original Dwarfs for high end computing</a:t>
            </a:r>
          </a:p>
          <a:p>
            <a:r>
              <a:rPr lang="en-US">
                <a:latin typeface="Times" charset="0"/>
              </a:rPr>
              <a:t>Structured Grid</a:t>
            </a:r>
          </a:p>
          <a:p>
            <a:r>
              <a:rPr lang="en-US">
                <a:latin typeface="Times" charset="0"/>
              </a:rPr>
              <a:t>Dense linear algebra</a:t>
            </a:r>
          </a:p>
          <a:p>
            <a:r>
              <a:rPr lang="en-US">
                <a:latin typeface="Times" charset="0"/>
              </a:rPr>
              <a:t>Sparse linear algebra</a:t>
            </a:r>
          </a:p>
          <a:p>
            <a:r>
              <a:rPr lang="en-US">
                <a:latin typeface="Times" charset="0"/>
              </a:rPr>
              <a:t>N-body problem</a:t>
            </a:r>
          </a:p>
          <a:p>
            <a:r>
              <a:rPr lang="en-US">
                <a:latin typeface="Times" charset="0"/>
              </a:rPr>
              <a:t>Spectral methods (e.g.FFT)</a:t>
            </a:r>
          </a:p>
          <a:p>
            <a:r>
              <a:rPr lang="en-US">
                <a:latin typeface="Times" charset="0"/>
              </a:rPr>
              <a:t>Unstructured Grid</a:t>
            </a:r>
          </a:p>
          <a:p>
            <a:r>
              <a:rPr lang="en-US">
                <a:latin typeface="Times" charset="0"/>
              </a:rPr>
              <a:t>Monte Carlo (Map reduce)</a:t>
            </a:r>
          </a:p>
          <a:p>
            <a:endParaRPr lang="en-US">
              <a:latin typeface="Times" charset="0"/>
            </a:endParaRPr>
          </a:p>
          <a:p>
            <a:endParaRPr lang="en-US">
              <a:latin typeface="Times" charset="0"/>
            </a:endParaRPr>
          </a:p>
          <a:p>
            <a:endParaRPr lang="en-US">
              <a:solidFill>
                <a:srgbClr val="000000"/>
              </a:solidFill>
              <a:latin typeface="Times" charset="0"/>
            </a:endParaRPr>
          </a:p>
          <a:p>
            <a:endParaRPr lang="en-US">
              <a:solidFill>
                <a:srgbClr val="000000"/>
              </a:solidFill>
              <a:latin typeface="Times" charset="0"/>
            </a:endParaRPr>
          </a:p>
          <a:p>
            <a:endParaRPr lang="en-US">
              <a:solidFill>
                <a:srgbClr val="000000"/>
              </a:solidFill>
              <a:latin typeface="Times" charset="0"/>
            </a:endParaRPr>
          </a:p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Some specific ones to Embedded systems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Graph Traversal</a:t>
            </a:r>
          </a:p>
          <a:p>
            <a:r>
              <a:rPr lang="en-US"/>
              <a:t>Dynamic Programming</a:t>
            </a:r>
          </a:p>
          <a:p>
            <a:r>
              <a:rPr lang="en-US"/>
              <a:t>Graphical Methods</a:t>
            </a:r>
          </a:p>
          <a:p>
            <a:r>
              <a:rPr lang="en-US"/>
              <a:t>Finite State Machine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the Future is (Conclusion…)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Core systems with strong parallelization.</a:t>
            </a:r>
          </a:p>
          <a:p>
            <a:r>
              <a:rPr lang="en-US"/>
              <a:t>Development of parallel algorithms in the select areas.</a:t>
            </a:r>
          </a:p>
          <a:p>
            <a:r>
              <a:rPr lang="en-US"/>
              <a:t>Parallel programming is not too difficult ;-)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8833" y="2470825"/>
            <a:ext cx="41408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0" dirty="0" smtClean="0"/>
              <a:t>Thank you</a:t>
            </a:r>
            <a:endParaRPr lang="en-US" sz="66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Power Wall…</a:t>
            </a:r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1950" y="1171575"/>
            <a:ext cx="8651875" cy="4941888"/>
          </a:xfrm>
          <a:noFill/>
          <a:ln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Limiting Factors…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D20413"/>
                </a:solidFill>
              </a:rPr>
              <a:t>ILP wall</a:t>
            </a:r>
          </a:p>
          <a:p>
            <a:endParaRPr lang="en-US">
              <a:solidFill>
                <a:srgbClr val="D20413"/>
              </a:solidFill>
            </a:endParaRPr>
          </a:p>
          <a:p>
            <a:endParaRPr lang="en-US">
              <a:solidFill>
                <a:srgbClr val="D20413"/>
              </a:solidFill>
            </a:endParaRPr>
          </a:p>
          <a:p>
            <a:endParaRPr lang="en-US">
              <a:solidFill>
                <a:srgbClr val="D20413"/>
              </a:solidFill>
            </a:endParaRPr>
          </a:p>
          <a:p>
            <a:endParaRPr lang="en-US">
              <a:solidFill>
                <a:srgbClr val="D20413"/>
              </a:solidFill>
            </a:endParaRPr>
          </a:p>
          <a:p>
            <a:endParaRPr lang="en-US">
              <a:solidFill>
                <a:srgbClr val="D20413"/>
              </a:solidFill>
            </a:endParaRPr>
          </a:p>
          <a:p>
            <a:endParaRPr lang="en-US">
              <a:solidFill>
                <a:srgbClr val="D20413"/>
              </a:solidFill>
            </a:endParaRPr>
          </a:p>
          <a:p>
            <a:endParaRPr lang="en-US">
              <a:solidFill>
                <a:srgbClr val="D20413"/>
              </a:solidFill>
            </a:endParaRPr>
          </a:p>
          <a:p>
            <a:endParaRPr lang="en-US">
              <a:solidFill>
                <a:srgbClr val="D20413"/>
              </a:solidFill>
            </a:endParaRPr>
          </a:p>
          <a:p>
            <a:r>
              <a:rPr lang="en-US">
                <a:solidFill>
                  <a:srgbClr val="D20413"/>
                </a:solidFill>
              </a:rPr>
              <a:t>Limit studies Cap CPI at 0.01 to 0.0025. Realistically, current processors are tied to CPI of 1 to 0.5 </a:t>
            </a:r>
          </a:p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81000" y="1828800"/>
            <a:ext cx="8458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/>
              <a:t>-- Clock rate</a:t>
            </a:r>
            <a:r>
              <a:rPr lang="en-US" sz="2400"/>
              <a:t>: at the wall each increase in clock rate has a</a:t>
            </a:r>
          </a:p>
          <a:p>
            <a:r>
              <a:rPr lang="en-US" sz="2400"/>
              <a:t>   corresponding CPI increase (branches, other hazards)</a:t>
            </a:r>
          </a:p>
          <a:p>
            <a:r>
              <a:rPr lang="en-US" sz="2400"/>
              <a:t>– </a:t>
            </a:r>
            <a:r>
              <a:rPr lang="en-US" sz="2400" b="1"/>
              <a:t>Instruction fetch and decode</a:t>
            </a:r>
            <a:r>
              <a:rPr lang="en-US" sz="2400"/>
              <a:t>: at the wall more</a:t>
            </a:r>
          </a:p>
          <a:p>
            <a:r>
              <a:rPr lang="en-US" sz="2400"/>
              <a:t>   instructions cannot be fetched and decoded per clock</a:t>
            </a:r>
          </a:p>
          <a:p>
            <a:r>
              <a:rPr lang="en-US" sz="2400"/>
              <a:t>   cycle</a:t>
            </a:r>
          </a:p>
          <a:p>
            <a:r>
              <a:rPr lang="en-US" sz="2400"/>
              <a:t>– </a:t>
            </a:r>
            <a:r>
              <a:rPr lang="en-US" sz="2400" b="1"/>
              <a:t>Cache hit rate</a:t>
            </a:r>
            <a:r>
              <a:rPr lang="en-US" sz="2400"/>
              <a:t>: poor locality can limit ILP and it adversely</a:t>
            </a:r>
          </a:p>
          <a:p>
            <a:r>
              <a:rPr lang="en-US" sz="2400"/>
              <a:t>   affects memory bandwidth</a:t>
            </a:r>
          </a:p>
          <a:p>
            <a:endParaRPr lang="en-US" sz="24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Limiting Factors…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Memory Wall</a:t>
            </a:r>
          </a:p>
          <a:p>
            <a:r>
              <a:rPr lang="en-US"/>
              <a:t>Modern Processors take up to 200 cycles to access DRAM!</a:t>
            </a:r>
          </a:p>
          <a:p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8534400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Limiting factors…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295400"/>
            <a:ext cx="8910637" cy="5084763"/>
          </a:xfrm>
        </p:spPr>
        <p:txBody>
          <a:bodyPr/>
          <a:lstStyle/>
          <a:p>
            <a:r>
              <a:rPr lang="en-US"/>
              <a:t>On die caches are both area intensive and power intensive</a:t>
            </a:r>
          </a:p>
          <a:p>
            <a:r>
              <a:rPr lang="en-US"/>
              <a:t>StrongArm dissipates more than 43% power in Caches</a:t>
            </a:r>
          </a:p>
          <a:p>
            <a:r>
              <a:rPr lang="en-US"/>
              <a:t>Huge area cost also included</a:t>
            </a:r>
          </a:p>
          <a:p>
            <a:r>
              <a:rPr lang="en-US"/>
              <a:t>Larger Caches never deliver the performance boost that frequency ramping provides.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And so..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600200"/>
            <a:ext cx="8910637" cy="4779963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D20413"/>
                </a:solidFill>
              </a:rPr>
              <a:t>Power Wall + ILP Wall + Memory Wall = Brick Wall!!!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ARM_confidential_2003_0409">
  <a:themeElements>
    <a:clrScheme name="ARM_confidential_2003_0409 1">
      <a:dk1>
        <a:srgbClr val="000000"/>
      </a:dk1>
      <a:lt1>
        <a:srgbClr val="FFFFFF"/>
      </a:lt1>
      <a:dk2>
        <a:srgbClr val="D93D89"/>
      </a:dk2>
      <a:lt2>
        <a:srgbClr val="FAA61A"/>
      </a:lt2>
      <a:accent1>
        <a:srgbClr val="128CAB"/>
      </a:accent1>
      <a:accent2>
        <a:srgbClr val="911B1D"/>
      </a:accent2>
      <a:accent3>
        <a:srgbClr val="FFFFFF"/>
      </a:accent3>
      <a:accent4>
        <a:srgbClr val="000000"/>
      </a:accent4>
      <a:accent5>
        <a:srgbClr val="AAC5D2"/>
      </a:accent5>
      <a:accent6>
        <a:srgbClr val="831719"/>
      </a:accent6>
      <a:hlink>
        <a:srgbClr val="9FB43B"/>
      </a:hlink>
      <a:folHlink>
        <a:srgbClr val="9A8B7C"/>
      </a:folHlink>
    </a:clrScheme>
    <a:fontScheme name="ARM_confidential_2003_04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ARM_confidential_2003_0409 1">
        <a:dk1>
          <a:srgbClr val="000000"/>
        </a:dk1>
        <a:lt1>
          <a:srgbClr val="FFFFFF"/>
        </a:lt1>
        <a:dk2>
          <a:srgbClr val="D93D89"/>
        </a:dk2>
        <a:lt2>
          <a:srgbClr val="FAA61A"/>
        </a:lt2>
        <a:accent1>
          <a:srgbClr val="128CAB"/>
        </a:accent1>
        <a:accent2>
          <a:srgbClr val="911B1D"/>
        </a:accent2>
        <a:accent3>
          <a:srgbClr val="FFFFFF"/>
        </a:accent3>
        <a:accent4>
          <a:srgbClr val="000000"/>
        </a:accent4>
        <a:accent5>
          <a:srgbClr val="AAC5D2"/>
        </a:accent5>
        <a:accent6>
          <a:srgbClr val="831719"/>
        </a:accent6>
        <a:hlink>
          <a:srgbClr val="9FB43B"/>
        </a:hlink>
        <a:folHlink>
          <a:srgbClr val="9A8B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ARM_confidential_2003_0409</Template>
  <TotalTime>976</TotalTime>
  <Words>2216</Words>
  <Application>Microsoft Office PowerPoint</Application>
  <PresentationFormat>On-screen Show (4:3)</PresentationFormat>
  <Paragraphs>430</Paragraphs>
  <Slides>43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ARM_confidential_2003_0409</vt:lpstr>
      <vt:lpstr>Multi Core Processors   Module 25-27                       </vt:lpstr>
      <vt:lpstr>Tricks we explored till now</vt:lpstr>
      <vt:lpstr>Where do we stand…</vt:lpstr>
      <vt:lpstr>The Limiting Factors</vt:lpstr>
      <vt:lpstr>Power Wall…</vt:lpstr>
      <vt:lpstr>Limiting Factors…</vt:lpstr>
      <vt:lpstr>Limiting Factors…</vt:lpstr>
      <vt:lpstr>Limiting factors…</vt:lpstr>
      <vt:lpstr>And so..</vt:lpstr>
      <vt:lpstr>The Solution</vt:lpstr>
      <vt:lpstr>What is a thread</vt:lpstr>
      <vt:lpstr>Multi-threading on a single processor</vt:lpstr>
      <vt:lpstr>Note of caution to all future “threaders”</vt:lpstr>
      <vt:lpstr>Lessons Learnt</vt:lpstr>
      <vt:lpstr>Why use Multithreading on a single Processor? </vt:lpstr>
      <vt:lpstr>Multicore</vt:lpstr>
      <vt:lpstr>IBM Cell processor</vt:lpstr>
      <vt:lpstr>High performance and Embedded computing</vt:lpstr>
      <vt:lpstr>Some ground rules for multi-core…</vt:lpstr>
      <vt:lpstr>Centralized Vs. Shared Memory Arch.</vt:lpstr>
      <vt:lpstr>Centralized Memory Processor</vt:lpstr>
      <vt:lpstr>Distributed Memory processor</vt:lpstr>
      <vt:lpstr>Communication is the Key</vt:lpstr>
      <vt:lpstr>Symmetric Shared Memory Architecture</vt:lpstr>
      <vt:lpstr>What is Memory Coherence</vt:lpstr>
      <vt:lpstr>Coherency vs. Consistency</vt:lpstr>
      <vt:lpstr>One more definition</vt:lpstr>
      <vt:lpstr>PowerPoint Presentation</vt:lpstr>
      <vt:lpstr>Approaches to Coherency </vt:lpstr>
      <vt:lpstr>Snooping</vt:lpstr>
      <vt:lpstr>MESI Protocol (Papamarcos &amp; Patel 1984)</vt:lpstr>
      <vt:lpstr>MESI…</vt:lpstr>
      <vt:lpstr>Examples of state transition under MESI…</vt:lpstr>
      <vt:lpstr>MESI…</vt:lpstr>
      <vt:lpstr>MESI…</vt:lpstr>
      <vt:lpstr>Directory Based</vt:lpstr>
      <vt:lpstr>What is Hyper threading?</vt:lpstr>
      <vt:lpstr>Let Us Compare</vt:lpstr>
      <vt:lpstr>Software is the key…</vt:lpstr>
      <vt:lpstr>They are</vt:lpstr>
      <vt:lpstr>Some specific ones to Embedded systems</vt:lpstr>
      <vt:lpstr>So the Future is (Conclusion…)</vt:lpstr>
      <vt:lpstr>PowerPoint Presentation</vt:lpstr>
    </vt:vector>
  </TitlesOfParts>
  <Company>Arm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Aldworth</dc:creator>
  <cp:lastModifiedBy>Amit</cp:lastModifiedBy>
  <cp:revision>27</cp:revision>
  <dcterms:created xsi:type="dcterms:W3CDTF">2009-05-18T13:22:32Z</dcterms:created>
  <dcterms:modified xsi:type="dcterms:W3CDTF">2019-04-05T03:15:04Z</dcterms:modified>
</cp:coreProperties>
</file>