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82"/>
  </p:notesMasterIdLst>
  <p:handoutMasterIdLst>
    <p:handoutMasterId r:id="rId83"/>
  </p:handoutMasterIdLst>
  <p:sldIdLst>
    <p:sldId id="271" r:id="rId2"/>
    <p:sldId id="328" r:id="rId3"/>
    <p:sldId id="314" r:id="rId4"/>
    <p:sldId id="273" r:id="rId5"/>
    <p:sldId id="274" r:id="rId6"/>
    <p:sldId id="275" r:id="rId7"/>
    <p:sldId id="312" r:id="rId8"/>
    <p:sldId id="277" r:id="rId9"/>
    <p:sldId id="329" r:id="rId10"/>
    <p:sldId id="278" r:id="rId11"/>
    <p:sldId id="279" r:id="rId12"/>
    <p:sldId id="280" r:id="rId13"/>
    <p:sldId id="315" r:id="rId14"/>
    <p:sldId id="281" r:id="rId15"/>
    <p:sldId id="316" r:id="rId16"/>
    <p:sldId id="330" r:id="rId17"/>
    <p:sldId id="307" r:id="rId18"/>
    <p:sldId id="331" r:id="rId19"/>
    <p:sldId id="283" r:id="rId20"/>
    <p:sldId id="284" r:id="rId21"/>
    <p:sldId id="317" r:id="rId22"/>
    <p:sldId id="286" r:id="rId23"/>
    <p:sldId id="287" r:id="rId24"/>
    <p:sldId id="358" r:id="rId25"/>
    <p:sldId id="288" r:id="rId26"/>
    <p:sldId id="318" r:id="rId27"/>
    <p:sldId id="289" r:id="rId28"/>
    <p:sldId id="319" r:id="rId29"/>
    <p:sldId id="290" r:id="rId30"/>
    <p:sldId id="320" r:id="rId31"/>
    <p:sldId id="321" r:id="rId32"/>
    <p:sldId id="322" r:id="rId33"/>
    <p:sldId id="323" r:id="rId34"/>
    <p:sldId id="324" r:id="rId35"/>
    <p:sldId id="291" r:id="rId36"/>
    <p:sldId id="359" r:id="rId37"/>
    <p:sldId id="361" r:id="rId38"/>
    <p:sldId id="293" r:id="rId39"/>
    <p:sldId id="325" r:id="rId40"/>
    <p:sldId id="356" r:id="rId41"/>
    <p:sldId id="357" r:id="rId42"/>
    <p:sldId id="362" r:id="rId43"/>
    <p:sldId id="365" r:id="rId44"/>
    <p:sldId id="294" r:id="rId45"/>
    <p:sldId id="352" r:id="rId46"/>
    <p:sldId id="353" r:id="rId47"/>
    <p:sldId id="355" r:id="rId48"/>
    <p:sldId id="363"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350" r:id="rId68"/>
    <p:sldId id="351" r:id="rId69"/>
    <p:sldId id="297" r:id="rId70"/>
    <p:sldId id="306" r:id="rId71"/>
    <p:sldId id="308" r:id="rId72"/>
    <p:sldId id="309" r:id="rId73"/>
    <p:sldId id="310" r:id="rId74"/>
    <p:sldId id="311" r:id="rId75"/>
    <p:sldId id="313" r:id="rId76"/>
    <p:sldId id="327" r:id="rId77"/>
    <p:sldId id="367" r:id="rId78"/>
    <p:sldId id="364" r:id="rId79"/>
    <p:sldId id="366" r:id="rId80"/>
    <p:sldId id="305" r:id="rId81"/>
  </p:sldIdLst>
  <p:sldSz cx="9144000" cy="6858000" type="screen4x3"/>
  <p:notesSz cx="7315200" cy="9601200"/>
  <p:defaultTextStyle>
    <a:defPPr>
      <a:defRPr lang="en-US"/>
    </a:defPPr>
    <a:lvl1pPr algn="ctr"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ctr"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ctr"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ctr"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ctr"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6E4EE"/>
    <a:srgbClr val="CCEECC"/>
    <a:srgbClr val="FFCDCD"/>
    <a:srgbClr val="FFF0A3"/>
    <a:srgbClr val="FF3399"/>
    <a:srgbClr val="9A8B7C"/>
    <a:srgbClr val="95BA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7" autoAdjust="0"/>
    <p:restoredTop sz="87810" autoAdjust="0"/>
  </p:normalViewPr>
  <p:slideViewPr>
    <p:cSldViewPr snapToGrid="0">
      <p:cViewPr varScale="1">
        <p:scale>
          <a:sx n="72" d="100"/>
          <a:sy n="72" d="100"/>
        </p:scale>
        <p:origin x="-164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3154" name="Rectangle 2"/>
          <p:cNvSpPr>
            <a:spLocks noGrp="1" noChangeArrowheads="1"/>
          </p:cNvSpPr>
          <p:nvPr>
            <p:ph type="hdr" sz="quarter"/>
          </p:nvPr>
        </p:nvSpPr>
        <p:spPr bwMode="auto">
          <a:xfrm>
            <a:off x="0"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smtClean="0">
                <a:solidFill>
                  <a:schemeClr val="tx1"/>
                </a:solidFill>
              </a:defRPr>
            </a:lvl1pPr>
          </a:lstStyle>
          <a:p>
            <a:pPr>
              <a:defRPr/>
            </a:pPr>
            <a:endParaRPr lang="en-US"/>
          </a:p>
        </p:txBody>
      </p:sp>
      <p:sp>
        <p:nvSpPr>
          <p:cNvPr id="433155" name="Rectangle 3"/>
          <p:cNvSpPr>
            <a:spLocks noGrp="1" noChangeArrowheads="1"/>
          </p:cNvSpPr>
          <p:nvPr>
            <p:ph type="dt" sz="quarter" idx="1"/>
          </p:nvPr>
        </p:nvSpPr>
        <p:spPr bwMode="auto">
          <a:xfrm>
            <a:off x="4143213"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solidFill>
                  <a:schemeClr val="tx1"/>
                </a:solidFill>
              </a:defRPr>
            </a:lvl1pPr>
          </a:lstStyle>
          <a:p>
            <a:pPr>
              <a:defRPr/>
            </a:pPr>
            <a:endParaRPr lang="en-US"/>
          </a:p>
        </p:txBody>
      </p:sp>
      <p:sp>
        <p:nvSpPr>
          <p:cNvPr id="433156" name="Rectangle 4"/>
          <p:cNvSpPr>
            <a:spLocks noGrp="1" noChangeArrowheads="1"/>
          </p:cNvSpPr>
          <p:nvPr>
            <p:ph type="ftr" sz="quarter" idx="2"/>
          </p:nvPr>
        </p:nvSpPr>
        <p:spPr bwMode="auto">
          <a:xfrm>
            <a:off x="0"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smtClean="0">
                <a:solidFill>
                  <a:schemeClr val="tx1"/>
                </a:solidFill>
              </a:defRPr>
            </a:lvl1pPr>
          </a:lstStyle>
          <a:p>
            <a:pPr>
              <a:defRPr/>
            </a:pPr>
            <a:endParaRPr lang="en-US"/>
          </a:p>
        </p:txBody>
      </p:sp>
      <p:sp>
        <p:nvSpPr>
          <p:cNvPr id="433157" name="Rectangle 5"/>
          <p:cNvSpPr>
            <a:spLocks noGrp="1" noChangeArrowheads="1"/>
          </p:cNvSpPr>
          <p:nvPr>
            <p:ph type="sldNum" sz="quarter" idx="3"/>
          </p:nvPr>
        </p:nvSpPr>
        <p:spPr bwMode="auto">
          <a:xfrm>
            <a:off x="4143213"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solidFill>
                  <a:schemeClr val="tx1"/>
                </a:solidFill>
              </a:defRPr>
            </a:lvl1pPr>
          </a:lstStyle>
          <a:p>
            <a:pPr>
              <a:defRPr/>
            </a:pPr>
            <a:fld id="{7CBCEC63-4202-421F-89C2-FE59A396674D}" type="slidenum">
              <a:rPr lang="en-US"/>
              <a:pPr>
                <a:defRPr/>
              </a:pPr>
              <a:t>‹#›</a:t>
            </a:fld>
            <a:endParaRPr lang="en-US"/>
          </a:p>
        </p:txBody>
      </p:sp>
    </p:spTree>
    <p:extLst>
      <p:ext uri="{BB962C8B-B14F-4D97-AF65-F5344CB8AC3E}">
        <p14:creationId xmlns:p14="http://schemas.microsoft.com/office/powerpoint/2010/main" val="3142584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smtClean="0">
                <a:solidFill>
                  <a:schemeClr val="tx1"/>
                </a:solidFill>
              </a:defRPr>
            </a:lvl1pPr>
          </a:lstStyle>
          <a:p>
            <a:pPr>
              <a:defRPr/>
            </a:pPr>
            <a:endParaRPr lang="en-US"/>
          </a:p>
        </p:txBody>
      </p:sp>
      <p:sp>
        <p:nvSpPr>
          <p:cNvPr id="77827" name="Rectangle 3"/>
          <p:cNvSpPr>
            <a:spLocks noGrp="1" noChangeArrowheads="1"/>
          </p:cNvSpPr>
          <p:nvPr>
            <p:ph type="dt" idx="1"/>
          </p:nvPr>
        </p:nvSpPr>
        <p:spPr bwMode="auto">
          <a:xfrm>
            <a:off x="4143213"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solidFill>
                  <a:schemeClr val="tx1"/>
                </a:solidFill>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731866" y="4559953"/>
            <a:ext cx="5851471" cy="432084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smtClean="0">
                <a:solidFill>
                  <a:schemeClr val="tx1"/>
                </a:solidFill>
              </a:defRPr>
            </a:lvl1pPr>
          </a:lstStyle>
          <a:p>
            <a:pPr>
              <a:defRPr/>
            </a:pPr>
            <a:endParaRPr lang="en-US"/>
          </a:p>
        </p:txBody>
      </p:sp>
      <p:sp>
        <p:nvSpPr>
          <p:cNvPr id="77831" name="Rectangle 7"/>
          <p:cNvSpPr>
            <a:spLocks noGrp="1" noChangeArrowheads="1"/>
          </p:cNvSpPr>
          <p:nvPr>
            <p:ph type="sldNum" sz="quarter" idx="5"/>
          </p:nvPr>
        </p:nvSpPr>
        <p:spPr bwMode="auto">
          <a:xfrm>
            <a:off x="4143213"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solidFill>
                  <a:schemeClr val="tx1"/>
                </a:solidFill>
              </a:defRPr>
            </a:lvl1pPr>
          </a:lstStyle>
          <a:p>
            <a:pPr>
              <a:defRPr/>
            </a:pPr>
            <a:fld id="{320ACF49-02FB-4312-831A-4AA509DA6ACA}" type="slidenum">
              <a:rPr lang="en-US"/>
              <a:pPr>
                <a:defRPr/>
              </a:pPr>
              <a:t>‹#›</a:t>
            </a:fld>
            <a:endParaRPr lang="en-US"/>
          </a:p>
        </p:txBody>
      </p:sp>
    </p:spTree>
    <p:extLst>
      <p:ext uri="{BB962C8B-B14F-4D97-AF65-F5344CB8AC3E}">
        <p14:creationId xmlns:p14="http://schemas.microsoft.com/office/powerpoint/2010/main" val="36465981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504C4-B8C0-46F1-BAB4-BB5D4291A74D}" type="slidenum">
              <a:rPr lang="en-US"/>
              <a:pPr/>
              <a:t>1</a:t>
            </a:fld>
            <a:endParaRPr lang="en-US"/>
          </a:p>
        </p:txBody>
      </p:sp>
      <p:sp>
        <p:nvSpPr>
          <p:cNvPr id="13314" name="Rectangle 2"/>
          <p:cNvSpPr>
            <a:spLocks noGrp="1" noRot="1" noChangeAspect="1" noChangeArrowheads="1" noTextEdit="1"/>
          </p:cNvSpPr>
          <p:nvPr>
            <p:ph type="sldImg"/>
          </p:nvPr>
        </p:nvSpPr>
        <p:spPr>
          <a:xfrm>
            <a:off x="1398588" y="882650"/>
            <a:ext cx="4502150" cy="3376613"/>
          </a:xfrm>
          <a:ln/>
        </p:spPr>
      </p:sp>
      <p:sp>
        <p:nvSpPr>
          <p:cNvPr id="13315" name="Rectangle 3"/>
          <p:cNvSpPr>
            <a:spLocks noGrp="1" noChangeArrowheads="1"/>
          </p:cNvSpPr>
          <p:nvPr>
            <p:ph type="body" idx="1"/>
          </p:nvPr>
        </p:nvSpPr>
        <p:spPr>
          <a:xfrm>
            <a:off x="973668" y="4577239"/>
            <a:ext cx="5366173" cy="4338876"/>
          </a:xfrm>
        </p:spPr>
        <p:txBody>
          <a:bodyPr/>
          <a:lstStyle/>
          <a:p>
            <a:r>
              <a:rPr lang="en-US"/>
              <a:t>v10: 28/04/03, Chris Shore</a:t>
            </a:r>
          </a:p>
          <a:p>
            <a:r>
              <a:rPr lang="en-US"/>
              <a:t>slide 4: added China to text (already on graphic). Updated employee count and geographical distribution.</a:t>
            </a:r>
          </a:p>
          <a:p>
            <a:r>
              <a:rPr lang="en-US"/>
              <a:t>slide 19: added V6</a:t>
            </a:r>
          </a:p>
          <a:p>
            <a:r>
              <a:rPr lang="en-US"/>
              <a:t>slides 32: Imported from RV Overview to replace original ADS slide.</a:t>
            </a:r>
          </a:p>
          <a:p>
            <a:r>
              <a:rPr lang="en-US"/>
              <a:t>slide 33: New general debug architecture diagram</a:t>
            </a:r>
          </a:p>
          <a:p>
            <a:r>
              <a:rPr lang="en-US"/>
              <a:t>slide 34: new product montage (crib in notes)</a:t>
            </a:r>
          </a:p>
          <a:p>
            <a:r>
              <a:rPr lang="en-US"/>
              <a:t>slide 35: New question about embedded trace.</a:t>
            </a:r>
          </a:p>
          <a:p>
            <a:endParaRPr lang="en-US"/>
          </a:p>
          <a:p>
            <a:r>
              <a:rPr lang="en-US"/>
              <a:t>v09: 19/11/02, Chris Shore</a:t>
            </a:r>
          </a:p>
          <a:p>
            <a:r>
              <a:rPr lang="en-US"/>
              <a:t>slides 6-8: New slides showing IP deployment (imported from 926 core module)</a:t>
            </a:r>
          </a:p>
          <a:p>
            <a:endParaRPr lang="en-US"/>
          </a:p>
          <a:p>
            <a:r>
              <a:rPr lang="en-US"/>
              <a:t>v08: 08/02, Rob Levy</a:t>
            </a:r>
          </a:p>
          <a:p>
            <a:r>
              <a:rPr lang="en-US"/>
              <a:t>- Style update, black &amp; white view amended</a:t>
            </a:r>
          </a:p>
          <a:p>
            <a:endParaRPr lang="en-US"/>
          </a:p>
          <a:p>
            <a:r>
              <a:rPr lang="en-US"/>
              <a:t>v07: 12/01, CJS</a:t>
            </a:r>
          </a:p>
          <a:p>
            <a:r>
              <a:rPr lang="en-US"/>
              <a:t>Main changes:</a:t>
            </a:r>
          </a:p>
          <a:p>
            <a:r>
              <a:rPr lang="en-US"/>
              <a:t>- ARM Development Boards slide removed (now in Debug Solutions module)</a:t>
            </a:r>
          </a:p>
          <a:p>
            <a:r>
              <a:rPr lang="en-US"/>
              <a:t>- Register set slides re-ordered so that the animated graphic comes first</a:t>
            </a:r>
          </a:p>
          <a:p>
            <a:r>
              <a:rPr lang="en-US"/>
              <a:t>- slide 12: Q bit in v5TEJ as well as v5TE</a:t>
            </a:r>
          </a:p>
          <a:p>
            <a:r>
              <a:rPr lang="en-US"/>
              <a:t>- slide 14: CPSR changes rephrased slightly</a:t>
            </a:r>
          </a:p>
          <a:p>
            <a:r>
              <a:rPr lang="en-US"/>
              <a:t>- slide 16: reference to v5T removed.</a:t>
            </a:r>
          </a:p>
          <a:p>
            <a:r>
              <a:rPr lang="en-US"/>
              <a:t>- slide 27: EASY/Micropack replaced with ADK/ACT</a:t>
            </a:r>
          </a:p>
          <a:p>
            <a:r>
              <a:rPr lang="en-US"/>
              <a:t>- slide 30: Trace slide updated</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A97904-85CA-4978-BA59-50C86974922F}" type="slidenum">
              <a:rPr lang="en-US"/>
              <a:pPr/>
              <a:t>33</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en-US"/>
              <a:t>gdhgfdgf</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body" idx="1"/>
          </p:nvPr>
        </p:nvSpPr>
        <p:spPr bwMode="auto">
          <a:xfrm>
            <a:off x="975360" y="4558904"/>
            <a:ext cx="5364480" cy="4322206"/>
          </a:xfrm>
          <a:prstGeom prst="rect">
            <a:avLst/>
          </a:prstGeom>
          <a:noFill/>
          <a:ln w="12700">
            <a:miter lim="800000"/>
            <a:headEnd/>
            <a:tailEnd/>
          </a:ln>
        </p:spPr>
        <p:txBody>
          <a:bodyPr lIns="95639" tIns="46981" rIns="95639" bIns="46981"/>
          <a:lstStyle/>
          <a:p>
            <a:r>
              <a:rPr lang="en-US"/>
              <a:t>Resolve RAW memory conflict? (address in memory buffers)</a:t>
            </a:r>
          </a:p>
          <a:p>
            <a:r>
              <a:rPr lang="en-US"/>
              <a:t>Integer unit executes in parallel</a:t>
            </a:r>
          </a:p>
        </p:txBody>
      </p:sp>
      <p:sp>
        <p:nvSpPr>
          <p:cNvPr id="892931" name="Rectangle 3"/>
          <p:cNvSpPr>
            <a:spLocks noGrp="1" noRot="1" noChangeAspect="1" noChangeArrowheads="1"/>
          </p:cNvSpPr>
          <p:nvPr>
            <p:ph type="sldImg"/>
          </p:nvPr>
        </p:nvSpPr>
        <p:spPr bwMode="auto">
          <a:xfrm>
            <a:off x="1266825" y="727075"/>
            <a:ext cx="4783138" cy="3586163"/>
          </a:xfrm>
          <a:prstGeom prst="rect">
            <a:avLst/>
          </a:prstGeom>
          <a:noFill/>
          <a:ln w="12700" cap="flat">
            <a:solidFill>
              <a:schemeClr val="tx1"/>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body" idx="1"/>
          </p:nvPr>
        </p:nvSpPr>
        <p:spPr bwMode="auto">
          <a:xfrm>
            <a:off x="975360" y="4558904"/>
            <a:ext cx="5364480" cy="4322206"/>
          </a:xfrm>
          <a:prstGeom prst="rect">
            <a:avLst/>
          </a:prstGeom>
          <a:noFill/>
          <a:ln w="12700">
            <a:miter lim="800000"/>
            <a:headEnd/>
            <a:tailEnd/>
          </a:ln>
        </p:spPr>
        <p:txBody>
          <a:bodyPr lIns="95639" tIns="46981" rIns="95639" bIns="46981"/>
          <a:lstStyle/>
          <a:p>
            <a:r>
              <a:rPr lang="en-US"/>
              <a:t>What you might have thought</a:t>
            </a:r>
          </a:p>
          <a:p>
            <a:r>
              <a:rPr lang="en-US"/>
              <a:t>1. 4 stages of instruction executino</a:t>
            </a:r>
          </a:p>
          <a:p>
            <a:r>
              <a:rPr lang="en-US"/>
              <a:t>2.Status of FU:  Normal things to keep track of (RAW &amp; structura for busyl):</a:t>
            </a:r>
          </a:p>
          <a:p>
            <a:r>
              <a:rPr lang="en-US"/>
              <a:t>Fi from instruction format of the mahine (Fi is dest)</a:t>
            </a:r>
          </a:p>
          <a:p>
            <a:r>
              <a:rPr lang="en-US"/>
              <a:t>Add unit can Add or Sub</a:t>
            </a:r>
          </a:p>
          <a:p>
            <a:r>
              <a:rPr lang="en-US"/>
              <a:t>Rj, Rk - status of registers (Yes means ready)</a:t>
            </a:r>
          </a:p>
          <a:p>
            <a:r>
              <a:rPr lang="en-US"/>
              <a:t>Qj,Qk - If a no in Rj, Rk, means waiting for a FU to write result; Qj, Qk means wihch FU waiting for it</a:t>
            </a:r>
          </a:p>
          <a:p>
            <a:r>
              <a:rPr lang="en-US"/>
              <a:t>3.Status of register result (WAW &amp;WAR)s:</a:t>
            </a:r>
          </a:p>
          <a:p>
            <a:r>
              <a:rPr lang="en-US"/>
              <a:t>which FU is going to write into registers</a:t>
            </a:r>
          </a:p>
          <a:p>
            <a:r>
              <a:rPr lang="en-US"/>
              <a:t>Scoreboard on 6600 = size of FU</a:t>
            </a:r>
          </a:p>
          <a:p>
            <a:r>
              <a:rPr lang="en-US"/>
              <a:t>6.7, 6.8, 6.9, 6.12, 6.13, 6.16, 6.17</a:t>
            </a:r>
          </a:p>
          <a:p>
            <a:r>
              <a:rPr lang="en-US"/>
              <a:t>FU latencies: Add 2, Mult 10, Div 40 clocks</a:t>
            </a:r>
          </a:p>
        </p:txBody>
      </p:sp>
      <p:sp>
        <p:nvSpPr>
          <p:cNvPr id="894979" name="Rectangle 3"/>
          <p:cNvSpPr>
            <a:spLocks noGrp="1" noRot="1" noChangeAspect="1" noChangeArrowheads="1"/>
          </p:cNvSpPr>
          <p:nvPr>
            <p:ph type="sldImg"/>
          </p:nvPr>
        </p:nvSpPr>
        <p:spPr bwMode="auto">
          <a:xfrm>
            <a:off x="1266825" y="727075"/>
            <a:ext cx="4783138" cy="3586163"/>
          </a:xfrm>
          <a:prstGeom prst="rect">
            <a:avLst/>
          </a:prstGeom>
          <a:noFill/>
          <a:ln w="12700" cap="flat">
            <a:solidFill>
              <a:schemeClr val="tx1"/>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5" descr="combined"/>
          <p:cNvPicPr>
            <a:picLocks noChangeAspect="1" noChangeArrowheads="1"/>
          </p:cNvPicPr>
          <p:nvPr/>
        </p:nvPicPr>
        <p:blipFill>
          <a:blip r:embed="rId2"/>
          <a:srcRect/>
          <a:stretch>
            <a:fillRect/>
          </a:stretch>
        </p:blipFill>
        <p:spPr bwMode="auto">
          <a:xfrm>
            <a:off x="0" y="4757738"/>
            <a:ext cx="9144000" cy="2100262"/>
          </a:xfrm>
          <a:prstGeom prst="rect">
            <a:avLst/>
          </a:prstGeom>
          <a:noFill/>
          <a:ln w="9525">
            <a:noFill/>
            <a:miter lim="800000"/>
            <a:headEnd/>
            <a:tailEnd/>
          </a:ln>
        </p:spPr>
      </p:pic>
      <p:sp>
        <p:nvSpPr>
          <p:cNvPr id="5" name="Text Box 29"/>
          <p:cNvSpPr txBox="1">
            <a:spLocks noChangeArrowheads="1"/>
          </p:cNvSpPr>
          <p:nvPr/>
        </p:nvSpPr>
        <p:spPr bwMode="auto">
          <a:xfrm>
            <a:off x="2741613" y="6646863"/>
            <a:ext cx="1350962" cy="201612"/>
          </a:xfrm>
          <a:prstGeom prst="rect">
            <a:avLst/>
          </a:prstGeom>
          <a:noFill/>
          <a:ln w="38100" algn="ctr">
            <a:noFill/>
            <a:miter lim="800000"/>
            <a:headEnd/>
            <a:tailEnd/>
          </a:ln>
          <a:effectLst/>
        </p:spPr>
        <p:txBody>
          <a:bodyPr lIns="80167" tIns="40084" rIns="80167" bIns="40084">
            <a:spAutoFit/>
          </a:bodyPr>
          <a:lstStyle/>
          <a:p>
            <a:pPr defTabSz="801688" eaLnBrk="0" fontAlgn="ctr" hangingPunct="0">
              <a:lnSpc>
                <a:spcPct val="80000"/>
              </a:lnSpc>
              <a:spcBef>
                <a:spcPct val="50000"/>
              </a:spcBef>
              <a:buClr>
                <a:schemeClr val="bg2"/>
              </a:buClr>
              <a:buSzPct val="125000"/>
              <a:buFont typeface="Wingdings" pitchFamily="2" charset="2"/>
              <a:buNone/>
              <a:defRPr/>
            </a:pPr>
            <a:r>
              <a:rPr lang="en-US" sz="1000">
                <a:solidFill>
                  <a:schemeClr val="bg1"/>
                </a:solidFill>
              </a:rPr>
              <a:t>CONFIDENTIAL</a:t>
            </a:r>
          </a:p>
        </p:txBody>
      </p:sp>
      <p:sp>
        <p:nvSpPr>
          <p:cNvPr id="6" name="Rectangle 30"/>
          <p:cNvSpPr>
            <a:spLocks noChangeArrowheads="1"/>
          </p:cNvSpPr>
          <p:nvPr/>
        </p:nvSpPr>
        <p:spPr bwMode="auto">
          <a:xfrm>
            <a:off x="257175" y="6621463"/>
            <a:ext cx="427038" cy="238125"/>
          </a:xfrm>
          <a:prstGeom prst="rect">
            <a:avLst/>
          </a:prstGeom>
          <a:noFill/>
          <a:ln w="9525">
            <a:noFill/>
            <a:miter lim="800000"/>
            <a:headEnd/>
            <a:tailEnd/>
          </a:ln>
          <a:effectLst/>
        </p:spPr>
        <p:txBody>
          <a:bodyPr/>
          <a:lstStyle/>
          <a:p>
            <a:pPr algn="r">
              <a:defRPr/>
            </a:pPr>
            <a:fld id="{E88517E2-CDF0-439F-BC28-1820066F2C44}" type="slidenum">
              <a:rPr lang="en-US" sz="900">
                <a:solidFill>
                  <a:schemeClr val="bg1"/>
                </a:solidFill>
              </a:rPr>
              <a:pPr algn="r">
                <a:defRPr/>
              </a:pPr>
              <a:t>‹#›</a:t>
            </a:fld>
            <a:endParaRPr lang="en-US" sz="900">
              <a:solidFill>
                <a:schemeClr val="bg1"/>
              </a:solidFill>
            </a:endParaRPr>
          </a:p>
        </p:txBody>
      </p:sp>
      <p:sp>
        <p:nvSpPr>
          <p:cNvPr id="97283" name="Rectangle 3"/>
          <p:cNvSpPr>
            <a:spLocks noGrp="1" noChangeArrowheads="1"/>
          </p:cNvSpPr>
          <p:nvPr>
            <p:ph type="ctrTitle"/>
          </p:nvPr>
        </p:nvSpPr>
        <p:spPr>
          <a:xfrm>
            <a:off x="927100" y="2058988"/>
            <a:ext cx="7337425" cy="1411287"/>
          </a:xfrm>
        </p:spPr>
        <p:txBody>
          <a:bodyPr wrap="square" anchor="t"/>
          <a:lstStyle>
            <a:lvl1pPr algn="ctr">
              <a:defRPr sz="4600"/>
            </a:lvl1pPr>
          </a:lstStyle>
          <a:p>
            <a:r>
              <a:rPr lang="en-US"/>
              <a:t>Click to edit Master title style</a:t>
            </a:r>
          </a:p>
        </p:txBody>
      </p:sp>
      <p:sp>
        <p:nvSpPr>
          <p:cNvPr id="97284" name="Rectangle 4"/>
          <p:cNvSpPr>
            <a:spLocks noGrp="1" noChangeArrowheads="1"/>
          </p:cNvSpPr>
          <p:nvPr>
            <p:ph type="subTitle" idx="1"/>
          </p:nvPr>
        </p:nvSpPr>
        <p:spPr>
          <a:xfrm>
            <a:off x="1216025" y="3673475"/>
            <a:ext cx="6711950" cy="14605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7938"/>
            <a:ext cx="2193925" cy="6372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7488" y="7938"/>
            <a:ext cx="6430962" cy="6372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8934450" cy="83978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33363" y="906463"/>
            <a:ext cx="8910637"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33363" y="3719513"/>
            <a:ext cx="8910637"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7488" y="906463"/>
            <a:ext cx="431165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1538" y="906463"/>
            <a:ext cx="431165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8" descr="combinedfooter"/>
          <p:cNvPicPr>
            <a:picLocks noChangeAspect="1" noChangeArrowheads="1"/>
          </p:cNvPicPr>
          <p:nvPr/>
        </p:nvPicPr>
        <p:blipFill>
          <a:blip r:embed="rId14"/>
          <a:srcRect/>
          <a:stretch>
            <a:fillRect/>
          </a:stretch>
        </p:blipFill>
        <p:spPr bwMode="auto">
          <a:xfrm>
            <a:off x="0" y="4757738"/>
            <a:ext cx="9144000" cy="2100262"/>
          </a:xfrm>
          <a:prstGeom prst="rect">
            <a:avLst/>
          </a:prstGeom>
          <a:noFill/>
          <a:ln w="9525">
            <a:noFill/>
            <a:miter lim="800000"/>
            <a:headEnd/>
            <a:tailEnd/>
          </a:ln>
        </p:spPr>
      </p:pic>
      <p:sp>
        <p:nvSpPr>
          <p:cNvPr id="1027" name="Rectangle 2"/>
          <p:cNvSpPr>
            <a:spLocks noGrp="1" noChangeArrowheads="1"/>
          </p:cNvSpPr>
          <p:nvPr>
            <p:ph type="title"/>
          </p:nvPr>
        </p:nvSpPr>
        <p:spPr bwMode="auto">
          <a:xfrm>
            <a:off x="217488" y="7938"/>
            <a:ext cx="8777287" cy="8382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217488" y="906463"/>
            <a:ext cx="8775700" cy="5473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6260" name="Line 4"/>
          <p:cNvSpPr>
            <a:spLocks noChangeShapeType="1"/>
          </p:cNvSpPr>
          <p:nvPr/>
        </p:nvSpPr>
        <p:spPr bwMode="auto">
          <a:xfrm>
            <a:off x="342900" y="787400"/>
            <a:ext cx="8801100" cy="0"/>
          </a:xfrm>
          <a:prstGeom prst="line">
            <a:avLst/>
          </a:prstGeom>
          <a:noFill/>
          <a:ln w="12700">
            <a:solidFill>
              <a:schemeClr val="folHlink"/>
            </a:solidFill>
            <a:round/>
            <a:headEnd/>
            <a:tailEnd/>
          </a:ln>
          <a:effectLst/>
        </p:spPr>
        <p:txBody>
          <a:bodyPr lIns="80167" tIns="40084" rIns="80167" bIns="40084" anchor="ctr"/>
          <a:lstStyle/>
          <a:p>
            <a:pPr>
              <a:defRPr/>
            </a:pPr>
            <a:endParaRPr lang="en-US"/>
          </a:p>
        </p:txBody>
      </p:sp>
      <p:sp>
        <p:nvSpPr>
          <p:cNvPr id="96279" name="Text Box 23"/>
          <p:cNvSpPr txBox="1">
            <a:spLocks noChangeArrowheads="1"/>
          </p:cNvSpPr>
          <p:nvPr/>
        </p:nvSpPr>
        <p:spPr bwMode="auto">
          <a:xfrm>
            <a:off x="2741613" y="6646863"/>
            <a:ext cx="1350962" cy="201612"/>
          </a:xfrm>
          <a:prstGeom prst="rect">
            <a:avLst/>
          </a:prstGeom>
          <a:noFill/>
          <a:ln w="38100" algn="ctr">
            <a:noFill/>
            <a:miter lim="800000"/>
            <a:headEnd/>
            <a:tailEnd/>
          </a:ln>
          <a:effectLst/>
        </p:spPr>
        <p:txBody>
          <a:bodyPr lIns="80167" tIns="40084" rIns="80167" bIns="40084">
            <a:spAutoFit/>
          </a:bodyPr>
          <a:lstStyle/>
          <a:p>
            <a:pPr defTabSz="801688" eaLnBrk="0" fontAlgn="ctr" hangingPunct="0">
              <a:lnSpc>
                <a:spcPct val="80000"/>
              </a:lnSpc>
              <a:spcBef>
                <a:spcPct val="50000"/>
              </a:spcBef>
              <a:buClr>
                <a:schemeClr val="bg2"/>
              </a:buClr>
              <a:buSzPct val="125000"/>
              <a:buFont typeface="Wingdings" pitchFamily="2" charset="2"/>
              <a:buNone/>
              <a:defRPr/>
            </a:pPr>
            <a:r>
              <a:rPr lang="en-US" sz="1000">
                <a:solidFill>
                  <a:schemeClr val="bg1"/>
                </a:solidFill>
              </a:rPr>
              <a:t>CONFIDENTIAL</a:t>
            </a:r>
          </a:p>
        </p:txBody>
      </p:sp>
      <p:sp>
        <p:nvSpPr>
          <p:cNvPr id="96284" name="Rectangle 28"/>
          <p:cNvSpPr>
            <a:spLocks noChangeArrowheads="1"/>
          </p:cNvSpPr>
          <p:nvPr/>
        </p:nvSpPr>
        <p:spPr bwMode="auto">
          <a:xfrm>
            <a:off x="257175" y="6621463"/>
            <a:ext cx="427038" cy="238125"/>
          </a:xfrm>
          <a:prstGeom prst="rect">
            <a:avLst/>
          </a:prstGeom>
          <a:noFill/>
          <a:ln w="9525">
            <a:noFill/>
            <a:miter lim="800000"/>
            <a:headEnd/>
            <a:tailEnd/>
          </a:ln>
          <a:effectLst/>
        </p:spPr>
        <p:txBody>
          <a:bodyPr/>
          <a:lstStyle/>
          <a:p>
            <a:pPr algn="r">
              <a:defRPr/>
            </a:pPr>
            <a:fld id="{8A2B72DB-FD2F-4CF1-9466-2F684CABE4B3}" type="slidenum">
              <a:rPr lang="en-US" sz="900">
                <a:solidFill>
                  <a:schemeClr val="bg1"/>
                </a:solidFill>
              </a:rPr>
              <a:pPr algn="r">
                <a:defRPr/>
              </a:pPr>
              <a:t>‹#›</a:t>
            </a:fld>
            <a:endParaRPr lang="en-US" sz="900">
              <a:solidFill>
                <a:schemeClr val="bg1"/>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Lst>
  <p:txStyles>
    <p:title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265113" indent="-265113" algn="l" rtl="0" eaLnBrk="0" fontAlgn="ctr" hangingPunct="0">
        <a:spcBef>
          <a:spcPct val="25000"/>
        </a:spcBef>
        <a:spcAft>
          <a:spcPct val="0"/>
        </a:spcAft>
        <a:buClr>
          <a:schemeClr val="accent1"/>
        </a:buClr>
        <a:buSzPct val="125000"/>
        <a:buFont typeface="Wingdings" pitchFamily="2" charset="2"/>
        <a:buChar char="§"/>
        <a:defRPr sz="2400">
          <a:solidFill>
            <a:srgbClr val="000000"/>
          </a:solidFill>
          <a:latin typeface="+mn-lt"/>
          <a:ea typeface="+mn-ea"/>
          <a:cs typeface="+mn-cs"/>
        </a:defRPr>
      </a:lvl1pPr>
      <a:lvl2pPr marL="722313" indent="-277813"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2pPr>
      <a:lvl3pPr marL="1165225" indent="-250825"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3pPr>
      <a:lvl4pPr marL="1600200" indent="-228600"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4pPr>
      <a:lvl5pPr marL="2057400" indent="-228600"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5pPr>
      <a:lvl6pPr marL="25146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6pPr>
      <a:lvl7pPr marL="29718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7pPr>
      <a:lvl8pPr marL="34290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8pPr>
      <a:lvl9pPr marL="38862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Microsoft_Excel_97-2003_Worksheet1.xls"/></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Microsoft_Excel_97-2003_Worksheet2.xls"/></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Microsoft_Excel_97-2003_Worksheet3.xls"/></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Microsoft_Excel_97-2003_Worksheet4.xls"/></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oleObject" Target="../embeddings/Microsoft_Excel_97-2003_Worksheet5.xls"/></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2.emf"/><Relationship Id="rId4" Type="http://schemas.openxmlformats.org/officeDocument/2006/relationships/oleObject" Target="../embeddings/Microsoft_Excel_97-2003_Worksheet6.xls"/></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3.emf"/><Relationship Id="rId4" Type="http://schemas.openxmlformats.org/officeDocument/2006/relationships/oleObject" Target="../embeddings/Microsoft_Excel_97-2003_Worksheet7.xls"/></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emf"/><Relationship Id="rId4" Type="http://schemas.openxmlformats.org/officeDocument/2006/relationships/oleObject" Target="../embeddings/Microsoft_Excel_97-2003_Worksheet8.xls"/></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5.emf"/><Relationship Id="rId4" Type="http://schemas.openxmlformats.org/officeDocument/2006/relationships/oleObject" Target="../embeddings/Microsoft_Excel_97-2003_Worksheet9.xls"/></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6.emf"/><Relationship Id="rId4" Type="http://schemas.openxmlformats.org/officeDocument/2006/relationships/oleObject" Target="../embeddings/Microsoft_Excel_97-2003_Worksheet10.xls"/></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7.emf"/><Relationship Id="rId4" Type="http://schemas.openxmlformats.org/officeDocument/2006/relationships/oleObject" Target="../embeddings/Microsoft_Excel_97-2003_Worksheet11.xls"/></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8.emf"/><Relationship Id="rId4" Type="http://schemas.openxmlformats.org/officeDocument/2006/relationships/oleObject" Target="../embeddings/Microsoft_Excel_97-2003_Worksheet12.xls"/></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9.emf"/><Relationship Id="rId4" Type="http://schemas.openxmlformats.org/officeDocument/2006/relationships/oleObject" Target="../embeddings/Microsoft_Excel_97-2003_Worksheet13.xls"/></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0.emf"/><Relationship Id="rId4" Type="http://schemas.openxmlformats.org/officeDocument/2006/relationships/oleObject" Target="../embeddings/Microsoft_Excel_97-2003_Worksheet14.xls"/></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1.emf"/><Relationship Id="rId4" Type="http://schemas.openxmlformats.org/officeDocument/2006/relationships/oleObject" Target="../embeddings/Microsoft_Excel_97-2003_Worksheet15.xls"/></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2.emf"/><Relationship Id="rId4" Type="http://schemas.openxmlformats.org/officeDocument/2006/relationships/oleObject" Target="../embeddings/Microsoft_Excel_97-2003_Worksheet16.xls"/></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3.emf"/><Relationship Id="rId4" Type="http://schemas.openxmlformats.org/officeDocument/2006/relationships/oleObject" Target="../embeddings/Microsoft_Excel_97-2003_Worksheet17.xls"/></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5800" y="1295400"/>
            <a:ext cx="7924800" cy="4343400"/>
          </a:xfrm>
        </p:spPr>
        <p:txBody>
          <a:bodyPr/>
          <a:lstStyle/>
          <a:p>
            <a:r>
              <a:rPr lang="en-US" sz="3600" dirty="0" smtClean="0">
                <a:solidFill>
                  <a:srgbClr val="0070C0"/>
                </a:solidFill>
              </a:rPr>
              <a:t>Implementation Issues</a:t>
            </a:r>
            <a:r>
              <a:rPr lang="en-US" sz="3600" dirty="0"/>
              <a:t/>
            </a:r>
            <a:br>
              <a:rPr lang="en-US" sz="3600" dirty="0"/>
            </a:br>
            <a:r>
              <a:rPr lang="en-US" sz="4200" dirty="0"/>
              <a:t/>
            </a:r>
            <a:br>
              <a:rPr lang="en-US" sz="4200" dirty="0"/>
            </a:br>
            <a:r>
              <a:rPr lang="en-US" sz="4200" dirty="0" smtClean="0"/>
              <a:t>                     </a:t>
            </a:r>
            <a:r>
              <a:rPr lang="en-US" sz="4200" dirty="0"/>
              <a:t/>
            </a:r>
            <a:br>
              <a:rPr lang="en-US" sz="4200" dirty="0"/>
            </a:br>
            <a:r>
              <a:rPr lang="en-US" sz="2800" dirty="0" smtClean="0"/>
              <a:t>The Concepts</a:t>
            </a:r>
            <a:r>
              <a:rPr lang="en-US" sz="4200" dirty="0"/>
              <a:t/>
            </a:r>
            <a:br>
              <a:rPr lang="en-US" sz="4200" dirty="0"/>
            </a:br>
            <a:r>
              <a:rPr lang="en-US" sz="4200" dirty="0"/>
              <a:t>                      </a:t>
            </a:r>
            <a:br>
              <a:rPr lang="en-US" sz="4200" dirty="0"/>
            </a:br>
            <a:r>
              <a:rPr lang="en-US" sz="2800" dirty="0" smtClean="0"/>
              <a:t>Module </a:t>
            </a:r>
            <a:r>
              <a:rPr lang="en-US" sz="2800" dirty="0" smtClean="0"/>
              <a:t>5 </a:t>
            </a:r>
            <a:r>
              <a:rPr lang="en-US" sz="2800" dirty="0" smtClean="0"/>
              <a:t>- </a:t>
            </a:r>
            <a:r>
              <a:rPr lang="en-US" sz="2800" dirty="0" smtClean="0"/>
              <a:t>9</a:t>
            </a:r>
            <a:endParaRPr lang="en-US" sz="4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233363" y="194310"/>
            <a:ext cx="8910637" cy="6185853"/>
          </a:xfrm>
        </p:spPr>
        <p:txBody>
          <a:bodyPr/>
          <a:lstStyle/>
          <a:p>
            <a:endParaRPr lang="en-US" dirty="0" smtClean="0"/>
          </a:p>
          <a:p>
            <a:r>
              <a:rPr lang="en-US" dirty="0" smtClean="0"/>
              <a:t>Data </a:t>
            </a:r>
            <a:r>
              <a:rPr lang="en-US" dirty="0"/>
              <a:t>forwarding can not solve all the problems (Load interlock)</a:t>
            </a:r>
          </a:p>
          <a:p>
            <a:endParaRPr lang="en-US" dirty="0"/>
          </a:p>
          <a:p>
            <a:endParaRPr lang="en-US" dirty="0"/>
          </a:p>
          <a:p>
            <a:endParaRPr lang="en-US" dirty="0"/>
          </a:p>
          <a:p>
            <a:endParaRPr lang="en-US" dirty="0"/>
          </a:p>
          <a:p>
            <a:endParaRPr lang="en-US" dirty="0"/>
          </a:p>
          <a:p>
            <a:pPr>
              <a:buNone/>
            </a:pPr>
            <a:endParaRPr lang="en-US" dirty="0"/>
          </a:p>
          <a:p>
            <a:r>
              <a:rPr lang="en-US" dirty="0"/>
              <a:t>Solution: Wait and your problems will go away!</a:t>
            </a:r>
          </a:p>
          <a:p>
            <a:endParaRPr lang="en-US" dirty="0"/>
          </a:p>
        </p:txBody>
      </p:sp>
      <p:grpSp>
        <p:nvGrpSpPr>
          <p:cNvPr id="2" name="Group 4"/>
          <p:cNvGrpSpPr>
            <a:grpSpLocks/>
          </p:cNvGrpSpPr>
          <p:nvPr/>
        </p:nvGrpSpPr>
        <p:grpSpPr bwMode="auto">
          <a:xfrm>
            <a:off x="2667000" y="5562600"/>
            <a:ext cx="4456113" cy="701675"/>
            <a:chOff x="2394" y="2157"/>
            <a:chExt cx="2807" cy="442"/>
          </a:xfrm>
        </p:grpSpPr>
        <p:grpSp>
          <p:nvGrpSpPr>
            <p:cNvPr id="3" name="Group 5"/>
            <p:cNvGrpSpPr>
              <a:grpSpLocks noChangeAspect="1"/>
            </p:cNvGrpSpPr>
            <p:nvPr/>
          </p:nvGrpSpPr>
          <p:grpSpPr bwMode="auto">
            <a:xfrm>
              <a:off x="2967" y="2259"/>
              <a:ext cx="266" cy="233"/>
              <a:chOff x="1374" y="528"/>
              <a:chExt cx="480" cy="432"/>
            </a:xfrm>
          </p:grpSpPr>
          <p:grpSp>
            <p:nvGrpSpPr>
              <p:cNvPr id="4" name="Group 6"/>
              <p:cNvGrpSpPr>
                <a:grpSpLocks noChangeAspect="1"/>
              </p:cNvGrpSpPr>
              <p:nvPr/>
            </p:nvGrpSpPr>
            <p:grpSpPr bwMode="auto">
              <a:xfrm>
                <a:off x="1374" y="528"/>
                <a:ext cx="480" cy="432"/>
                <a:chOff x="1392" y="528"/>
                <a:chExt cx="480" cy="432"/>
              </a:xfrm>
            </p:grpSpPr>
            <p:sp>
              <p:nvSpPr>
                <p:cNvPr id="23559" name="Rectangle 7"/>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3560" name="Rectangle 8"/>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3561" name="Text Box 9"/>
              <p:cNvSpPr txBox="1">
                <a:spLocks noChangeAspect="1" noChangeArrowheads="1"/>
              </p:cNvSpPr>
              <p:nvPr/>
            </p:nvSpPr>
            <p:spPr bwMode="auto">
              <a:xfrm>
                <a:off x="1387" y="574"/>
                <a:ext cx="458"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sp>
          <p:nvSpPr>
            <p:cNvPr id="23562" name="Line 10"/>
            <p:cNvSpPr>
              <a:spLocks noChangeAspect="1" noChangeShapeType="1"/>
            </p:cNvSpPr>
            <p:nvPr/>
          </p:nvSpPr>
          <p:spPr bwMode="auto">
            <a:xfrm>
              <a:off x="3234" y="2306"/>
              <a:ext cx="798" cy="0"/>
            </a:xfrm>
            <a:prstGeom prst="line">
              <a:avLst/>
            </a:prstGeom>
            <a:noFill/>
            <a:ln w="28575">
              <a:solidFill>
                <a:schemeClr val="tx1"/>
              </a:solidFill>
              <a:round/>
              <a:headEnd/>
              <a:tailEnd/>
            </a:ln>
            <a:effectLst/>
          </p:spPr>
          <p:txBody>
            <a:bodyPr wrap="none" anchor="ctr"/>
            <a:lstStyle/>
            <a:p>
              <a:endParaRPr lang="en-US"/>
            </a:p>
          </p:txBody>
        </p:sp>
        <p:sp>
          <p:nvSpPr>
            <p:cNvPr id="23563" name="Line 11"/>
            <p:cNvSpPr>
              <a:spLocks noChangeAspect="1" noChangeShapeType="1"/>
            </p:cNvSpPr>
            <p:nvPr/>
          </p:nvSpPr>
          <p:spPr bwMode="auto">
            <a:xfrm>
              <a:off x="3216" y="2448"/>
              <a:ext cx="768" cy="0"/>
            </a:xfrm>
            <a:prstGeom prst="line">
              <a:avLst/>
            </a:prstGeom>
            <a:noFill/>
            <a:ln w="28575">
              <a:solidFill>
                <a:schemeClr val="tx1"/>
              </a:solidFill>
              <a:round/>
              <a:headEnd/>
              <a:tailEnd/>
            </a:ln>
            <a:effectLst/>
          </p:spPr>
          <p:txBody>
            <a:bodyPr wrap="none" anchor="ctr"/>
            <a:lstStyle/>
            <a:p>
              <a:endParaRPr lang="en-US"/>
            </a:p>
          </p:txBody>
        </p:sp>
        <p:sp>
          <p:nvSpPr>
            <p:cNvPr id="23564" name="Line 12"/>
            <p:cNvSpPr>
              <a:spLocks noChangeAspect="1" noChangeShapeType="1"/>
            </p:cNvSpPr>
            <p:nvPr/>
          </p:nvSpPr>
          <p:spPr bwMode="auto">
            <a:xfrm>
              <a:off x="2690" y="2446"/>
              <a:ext cx="277" cy="0"/>
            </a:xfrm>
            <a:prstGeom prst="line">
              <a:avLst/>
            </a:prstGeom>
            <a:noFill/>
            <a:ln w="28575">
              <a:solidFill>
                <a:schemeClr val="tx1"/>
              </a:solidFill>
              <a:round/>
              <a:headEnd/>
              <a:tailEnd/>
            </a:ln>
            <a:effectLst/>
          </p:spPr>
          <p:txBody>
            <a:bodyPr wrap="none" anchor="ctr"/>
            <a:lstStyle/>
            <a:p>
              <a:endParaRPr lang="en-US"/>
            </a:p>
          </p:txBody>
        </p:sp>
        <p:sp>
          <p:nvSpPr>
            <p:cNvPr id="23565" name="Line 13"/>
            <p:cNvSpPr>
              <a:spLocks noChangeAspect="1" noChangeShapeType="1"/>
            </p:cNvSpPr>
            <p:nvPr/>
          </p:nvSpPr>
          <p:spPr bwMode="auto">
            <a:xfrm>
              <a:off x="2654" y="2306"/>
              <a:ext cx="312" cy="0"/>
            </a:xfrm>
            <a:prstGeom prst="line">
              <a:avLst/>
            </a:prstGeom>
            <a:noFill/>
            <a:ln w="28575">
              <a:solidFill>
                <a:schemeClr val="tx1"/>
              </a:solidFill>
              <a:round/>
              <a:headEnd/>
              <a:tailEnd/>
            </a:ln>
            <a:effectLst/>
          </p:spPr>
          <p:txBody>
            <a:bodyPr wrap="none" anchor="ctr"/>
            <a:lstStyle/>
            <a:p>
              <a:endParaRPr lang="en-US"/>
            </a:p>
          </p:txBody>
        </p:sp>
        <p:grpSp>
          <p:nvGrpSpPr>
            <p:cNvPr id="5" name="Group 14"/>
            <p:cNvGrpSpPr>
              <a:grpSpLocks noChangeAspect="1"/>
            </p:cNvGrpSpPr>
            <p:nvPr/>
          </p:nvGrpSpPr>
          <p:grpSpPr bwMode="auto">
            <a:xfrm>
              <a:off x="2394" y="2260"/>
              <a:ext cx="371" cy="232"/>
              <a:chOff x="1104" y="576"/>
              <a:chExt cx="664" cy="480"/>
            </a:xfrm>
          </p:grpSpPr>
          <p:sp>
            <p:nvSpPr>
              <p:cNvPr id="23567" name="Rectangle 1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3568" name="Text Box 16"/>
              <p:cNvSpPr txBox="1">
                <a:spLocks noChangeAspect="1" noChangeArrowheads="1"/>
              </p:cNvSpPr>
              <p:nvPr/>
            </p:nvSpPr>
            <p:spPr bwMode="auto">
              <a:xfrm>
                <a:off x="1104" y="628"/>
                <a:ext cx="66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Ifetch</a:t>
                </a:r>
              </a:p>
            </p:txBody>
          </p:sp>
        </p:grpSp>
        <p:sp>
          <p:nvSpPr>
            <p:cNvPr id="23569" name="Rectangle 17"/>
            <p:cNvSpPr>
              <a:spLocks noChangeAspect="1" noChangeArrowheads="1"/>
            </p:cNvSpPr>
            <p:nvPr/>
          </p:nvSpPr>
          <p:spPr bwMode="auto">
            <a:xfrm>
              <a:off x="3300" y="2157"/>
              <a:ext cx="54" cy="44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570" name="Rectangle 18"/>
            <p:cNvSpPr>
              <a:spLocks noChangeAspect="1" noChangeArrowheads="1"/>
            </p:cNvSpPr>
            <p:nvPr/>
          </p:nvSpPr>
          <p:spPr bwMode="auto">
            <a:xfrm>
              <a:off x="2797" y="2157"/>
              <a:ext cx="54" cy="44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nvGrpSpPr>
            <p:cNvPr id="6" name="Group 19"/>
            <p:cNvGrpSpPr>
              <a:grpSpLocks/>
            </p:cNvGrpSpPr>
            <p:nvPr/>
          </p:nvGrpSpPr>
          <p:grpSpPr bwMode="auto">
            <a:xfrm>
              <a:off x="3972" y="2157"/>
              <a:ext cx="1229" cy="441"/>
              <a:chOff x="3475" y="2155"/>
              <a:chExt cx="1229" cy="441"/>
            </a:xfrm>
          </p:grpSpPr>
          <p:sp>
            <p:nvSpPr>
              <p:cNvPr id="23572" name="AutoShape 20"/>
              <p:cNvSpPr>
                <a:spLocks noChangeAspect="1" noChangeArrowheads="1"/>
              </p:cNvSpPr>
              <p:nvPr/>
            </p:nvSpPr>
            <p:spPr bwMode="auto">
              <a:xfrm rot="-5400000">
                <a:off x="3417" y="2263"/>
                <a:ext cx="371" cy="2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23573" name="AutoShape 21"/>
              <p:cNvSpPr>
                <a:spLocks noChangeAspect="1" noChangeArrowheads="1"/>
              </p:cNvSpPr>
              <p:nvPr/>
            </p:nvSpPr>
            <p:spPr bwMode="auto">
              <a:xfrm rot="5400000">
                <a:off x="3475" y="2316"/>
                <a:ext cx="119" cy="12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23574" name="Freeform 22"/>
              <p:cNvSpPr>
                <a:spLocks noChangeAspect="1"/>
              </p:cNvSpPr>
              <p:nvPr/>
            </p:nvSpPr>
            <p:spPr bwMode="auto">
              <a:xfrm rot="5400000">
                <a:off x="3484" y="2329"/>
                <a:ext cx="105" cy="93"/>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3575" name="Text Box 23"/>
              <p:cNvSpPr txBox="1">
                <a:spLocks noChangeAspect="1" noChangeArrowheads="1"/>
              </p:cNvSpPr>
              <p:nvPr/>
            </p:nvSpPr>
            <p:spPr bwMode="auto">
              <a:xfrm rot="-5400000">
                <a:off x="3496" y="2276"/>
                <a:ext cx="278" cy="154"/>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ALU</a:t>
                </a:r>
              </a:p>
            </p:txBody>
          </p:sp>
          <p:sp>
            <p:nvSpPr>
              <p:cNvPr id="23576" name="Line 24"/>
              <p:cNvSpPr>
                <a:spLocks noChangeAspect="1" noChangeShapeType="1"/>
              </p:cNvSpPr>
              <p:nvPr/>
            </p:nvSpPr>
            <p:spPr bwMode="auto">
              <a:xfrm>
                <a:off x="3717" y="2376"/>
                <a:ext cx="295" cy="0"/>
              </a:xfrm>
              <a:prstGeom prst="line">
                <a:avLst/>
              </a:prstGeom>
              <a:noFill/>
              <a:ln w="28575">
                <a:solidFill>
                  <a:schemeClr val="tx1"/>
                </a:solidFill>
                <a:round/>
                <a:headEnd/>
                <a:tailEnd/>
              </a:ln>
              <a:effectLst/>
            </p:spPr>
            <p:txBody>
              <a:bodyPr wrap="none" anchor="ctr"/>
              <a:lstStyle/>
              <a:p>
                <a:endParaRPr lang="en-US"/>
              </a:p>
            </p:txBody>
          </p:sp>
          <p:sp>
            <p:nvSpPr>
              <p:cNvPr id="23577" name="Line 25"/>
              <p:cNvSpPr>
                <a:spLocks noChangeAspect="1" noChangeShapeType="1"/>
              </p:cNvSpPr>
              <p:nvPr/>
            </p:nvSpPr>
            <p:spPr bwMode="auto">
              <a:xfrm>
                <a:off x="4226" y="2376"/>
                <a:ext cx="295" cy="0"/>
              </a:xfrm>
              <a:prstGeom prst="line">
                <a:avLst/>
              </a:prstGeom>
              <a:noFill/>
              <a:ln w="28575">
                <a:solidFill>
                  <a:schemeClr val="tx1"/>
                </a:solidFill>
                <a:round/>
                <a:headEnd/>
                <a:tailEnd/>
              </a:ln>
              <a:effectLst/>
            </p:spPr>
            <p:txBody>
              <a:bodyPr wrap="none" anchor="ctr"/>
              <a:lstStyle/>
              <a:p>
                <a:endParaRPr lang="en-US"/>
              </a:p>
            </p:txBody>
          </p:sp>
          <p:sp>
            <p:nvSpPr>
              <p:cNvPr id="23578" name="Rectangle 26"/>
              <p:cNvSpPr>
                <a:spLocks noChangeAspect="1" noChangeArrowheads="1"/>
              </p:cNvSpPr>
              <p:nvPr/>
            </p:nvSpPr>
            <p:spPr bwMode="auto">
              <a:xfrm>
                <a:off x="3940" y="2260"/>
                <a:ext cx="268" cy="232"/>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3579" name="Text Box 27"/>
              <p:cNvSpPr txBox="1">
                <a:spLocks noChangeAspect="1" noChangeArrowheads="1"/>
              </p:cNvSpPr>
              <p:nvPr/>
            </p:nvSpPr>
            <p:spPr bwMode="auto">
              <a:xfrm>
                <a:off x="3896" y="2285"/>
                <a:ext cx="352" cy="154"/>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sp>
            <p:nvSpPr>
              <p:cNvPr id="23580" name="Freeform 28"/>
              <p:cNvSpPr>
                <a:spLocks noChangeAspect="1"/>
              </p:cNvSpPr>
              <p:nvPr/>
            </p:nvSpPr>
            <p:spPr bwMode="auto">
              <a:xfrm>
                <a:off x="3905" y="2376"/>
                <a:ext cx="399" cy="185"/>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3581" name="Rectangle 29"/>
              <p:cNvSpPr>
                <a:spLocks noChangeAspect="1" noChangeArrowheads="1"/>
              </p:cNvSpPr>
              <p:nvPr/>
            </p:nvSpPr>
            <p:spPr bwMode="auto">
              <a:xfrm>
                <a:off x="4305" y="2155"/>
                <a:ext cx="54" cy="44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582" name="Rectangle 30"/>
              <p:cNvSpPr>
                <a:spLocks noChangeAspect="1" noChangeArrowheads="1"/>
              </p:cNvSpPr>
              <p:nvPr/>
            </p:nvSpPr>
            <p:spPr bwMode="auto">
              <a:xfrm>
                <a:off x="3802" y="2158"/>
                <a:ext cx="54" cy="435"/>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nvGrpSpPr>
              <p:cNvPr id="7" name="Group 31"/>
              <p:cNvGrpSpPr>
                <a:grpSpLocks noChangeAspect="1"/>
              </p:cNvGrpSpPr>
              <p:nvPr/>
            </p:nvGrpSpPr>
            <p:grpSpPr bwMode="auto">
              <a:xfrm flipH="1">
                <a:off x="4436" y="2251"/>
                <a:ext cx="268" cy="233"/>
                <a:chOff x="1392" y="528"/>
                <a:chExt cx="480" cy="432"/>
              </a:xfrm>
            </p:grpSpPr>
            <p:sp>
              <p:nvSpPr>
                <p:cNvPr id="23584" name="Rectangle 32"/>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3585" name="Rectangle 3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3586" name="Text Box 34"/>
              <p:cNvSpPr txBox="1">
                <a:spLocks noChangeAspect="1" noChangeArrowheads="1"/>
              </p:cNvSpPr>
              <p:nvPr/>
            </p:nvSpPr>
            <p:spPr bwMode="auto">
              <a:xfrm flipH="1">
                <a:off x="4438" y="2276"/>
                <a:ext cx="254" cy="154"/>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sp>
          <p:nvSpPr>
            <p:cNvPr id="23587" name="Rectangle 35"/>
            <p:cNvSpPr>
              <a:spLocks noChangeAspect="1" noChangeArrowheads="1"/>
            </p:cNvSpPr>
            <p:nvPr/>
          </p:nvSpPr>
          <p:spPr bwMode="auto">
            <a:xfrm>
              <a:off x="3792" y="2158"/>
              <a:ext cx="54" cy="44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588" name="AutoShape 36"/>
            <p:cNvSpPr>
              <a:spLocks noChangeArrowheads="1"/>
            </p:cNvSpPr>
            <p:nvPr/>
          </p:nvSpPr>
          <p:spPr bwMode="auto">
            <a:xfrm>
              <a:off x="3380" y="2171"/>
              <a:ext cx="364" cy="422"/>
            </a:xfrm>
            <a:prstGeom prst="cloudCallout">
              <a:avLst>
                <a:gd name="adj1" fmla="val 39287"/>
                <a:gd name="adj2" fmla="val 38153"/>
              </a:avLst>
            </a:prstGeom>
            <a:solidFill>
              <a:srgbClr val="F73703"/>
            </a:solidFill>
            <a:ln w="28575">
              <a:solidFill>
                <a:schemeClr val="tx1"/>
              </a:solidFill>
              <a:round/>
              <a:headEnd/>
              <a:tailEnd/>
            </a:ln>
            <a:effectLst/>
          </p:spPr>
          <p:txBody>
            <a:bodyPr wrap="none" anchor="ctr"/>
            <a:lstStyle/>
            <a:p>
              <a:pPr algn="ctr" eaLnBrk="0" hangingPunct="0"/>
              <a:r>
                <a:rPr lang="en-US" sz="1200" b="1" dirty="0">
                  <a:solidFill>
                    <a:schemeClr val="bg1"/>
                  </a:solidFill>
                  <a:latin typeface="Comic Sans MS" pitchFamily="66" charset="0"/>
                </a:rPr>
                <a:t>Bubble</a:t>
              </a:r>
              <a:endParaRPr lang="en-US" sz="1600" b="1" dirty="0">
                <a:solidFill>
                  <a:schemeClr val="bg1"/>
                </a:solidFill>
                <a:latin typeface="Comic Sans MS" pitchFamily="66" charset="0"/>
              </a:endParaRPr>
            </a:p>
          </p:txBody>
        </p:sp>
      </p:grpSp>
      <p:grpSp>
        <p:nvGrpSpPr>
          <p:cNvPr id="8" name="Group 37"/>
          <p:cNvGrpSpPr>
            <a:grpSpLocks/>
          </p:cNvGrpSpPr>
          <p:nvPr/>
        </p:nvGrpSpPr>
        <p:grpSpPr bwMode="auto">
          <a:xfrm>
            <a:off x="1676400" y="4495800"/>
            <a:ext cx="3879850" cy="700088"/>
            <a:chOff x="1962" y="1200"/>
            <a:chExt cx="1910" cy="441"/>
          </a:xfrm>
        </p:grpSpPr>
        <p:grpSp>
          <p:nvGrpSpPr>
            <p:cNvPr id="9" name="Group 38"/>
            <p:cNvGrpSpPr>
              <a:grpSpLocks noChangeAspect="1"/>
            </p:cNvGrpSpPr>
            <p:nvPr/>
          </p:nvGrpSpPr>
          <p:grpSpPr bwMode="auto">
            <a:xfrm>
              <a:off x="2429" y="1304"/>
              <a:ext cx="221" cy="233"/>
              <a:chOff x="1374" y="528"/>
              <a:chExt cx="480" cy="432"/>
            </a:xfrm>
          </p:grpSpPr>
          <p:grpSp>
            <p:nvGrpSpPr>
              <p:cNvPr id="10" name="Group 39"/>
              <p:cNvGrpSpPr>
                <a:grpSpLocks noChangeAspect="1"/>
              </p:cNvGrpSpPr>
              <p:nvPr/>
            </p:nvGrpSpPr>
            <p:grpSpPr bwMode="auto">
              <a:xfrm>
                <a:off x="1374" y="528"/>
                <a:ext cx="480" cy="432"/>
                <a:chOff x="1392" y="528"/>
                <a:chExt cx="480" cy="432"/>
              </a:xfrm>
            </p:grpSpPr>
            <p:sp>
              <p:nvSpPr>
                <p:cNvPr id="23592" name="Rectangle 40"/>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3593" name="Rectangle 4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3594" name="Text Box 42"/>
              <p:cNvSpPr txBox="1">
                <a:spLocks noChangeAspect="1" noChangeArrowheads="1"/>
              </p:cNvSpPr>
              <p:nvPr/>
            </p:nvSpPr>
            <p:spPr bwMode="auto">
              <a:xfrm>
                <a:off x="1400" y="574"/>
                <a:ext cx="432"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sp>
          <p:nvSpPr>
            <p:cNvPr id="23595" name="Line 43"/>
            <p:cNvSpPr>
              <a:spLocks noChangeAspect="1" noChangeShapeType="1"/>
            </p:cNvSpPr>
            <p:nvPr/>
          </p:nvSpPr>
          <p:spPr bwMode="auto">
            <a:xfrm>
              <a:off x="2651" y="1351"/>
              <a:ext cx="244" cy="0"/>
            </a:xfrm>
            <a:prstGeom prst="line">
              <a:avLst/>
            </a:prstGeom>
            <a:noFill/>
            <a:ln w="28575">
              <a:solidFill>
                <a:schemeClr val="tx1"/>
              </a:solidFill>
              <a:round/>
              <a:headEnd/>
              <a:tailEnd/>
            </a:ln>
            <a:effectLst/>
          </p:spPr>
          <p:txBody>
            <a:bodyPr wrap="none" anchor="ctr"/>
            <a:lstStyle/>
            <a:p>
              <a:endParaRPr lang="en-US"/>
            </a:p>
          </p:txBody>
        </p:sp>
        <p:sp>
          <p:nvSpPr>
            <p:cNvPr id="23596" name="Line 44"/>
            <p:cNvSpPr>
              <a:spLocks noChangeAspect="1" noChangeShapeType="1"/>
            </p:cNvSpPr>
            <p:nvPr/>
          </p:nvSpPr>
          <p:spPr bwMode="auto">
            <a:xfrm>
              <a:off x="2651" y="1490"/>
              <a:ext cx="244" cy="0"/>
            </a:xfrm>
            <a:prstGeom prst="line">
              <a:avLst/>
            </a:prstGeom>
            <a:noFill/>
            <a:ln w="28575">
              <a:solidFill>
                <a:schemeClr val="tx1"/>
              </a:solidFill>
              <a:round/>
              <a:headEnd/>
              <a:tailEnd/>
            </a:ln>
            <a:effectLst/>
          </p:spPr>
          <p:txBody>
            <a:bodyPr wrap="none" anchor="ctr"/>
            <a:lstStyle/>
            <a:p>
              <a:endParaRPr lang="en-US"/>
            </a:p>
          </p:txBody>
        </p:sp>
        <p:grpSp>
          <p:nvGrpSpPr>
            <p:cNvPr id="11" name="Group 45"/>
            <p:cNvGrpSpPr>
              <a:grpSpLocks noChangeAspect="1"/>
            </p:cNvGrpSpPr>
            <p:nvPr/>
          </p:nvGrpSpPr>
          <p:grpSpPr bwMode="auto">
            <a:xfrm>
              <a:off x="2851" y="1235"/>
              <a:ext cx="199" cy="371"/>
              <a:chOff x="2991" y="411"/>
              <a:chExt cx="359" cy="768"/>
            </a:xfrm>
          </p:grpSpPr>
          <p:sp>
            <p:nvSpPr>
              <p:cNvPr id="23598" name="AutoShape 4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23599" name="AutoShape 47"/>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23600" name="Freeform 48"/>
              <p:cNvSpPr>
                <a:spLocks noChangeAspect="1"/>
              </p:cNvSpPr>
              <p:nvPr/>
            </p:nvSpPr>
            <p:spPr bwMode="auto">
              <a:xfrm rot="5400000">
                <a:off x="2974" y="725"/>
                <a:ext cx="218" cy="139"/>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3601" name="Text Box 49"/>
              <p:cNvSpPr txBox="1">
                <a:spLocks noChangeAspect="1" noChangeArrowheads="1"/>
              </p:cNvSpPr>
              <p:nvPr/>
            </p:nvSpPr>
            <p:spPr bwMode="auto">
              <a:xfrm rot="-5400000">
                <a:off x="2942" y="642"/>
                <a:ext cx="575" cy="2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ALU</a:t>
                </a:r>
              </a:p>
            </p:txBody>
          </p:sp>
        </p:grpSp>
        <p:sp>
          <p:nvSpPr>
            <p:cNvPr id="23602" name="Line 50"/>
            <p:cNvSpPr>
              <a:spLocks noChangeAspect="1" noChangeShapeType="1"/>
            </p:cNvSpPr>
            <p:nvPr/>
          </p:nvSpPr>
          <p:spPr bwMode="auto">
            <a:xfrm>
              <a:off x="3052" y="1421"/>
              <a:ext cx="245" cy="0"/>
            </a:xfrm>
            <a:prstGeom prst="line">
              <a:avLst/>
            </a:prstGeom>
            <a:noFill/>
            <a:ln w="28575">
              <a:solidFill>
                <a:schemeClr val="tx1"/>
              </a:solidFill>
              <a:round/>
              <a:headEnd/>
              <a:tailEnd/>
            </a:ln>
            <a:effectLst/>
          </p:spPr>
          <p:txBody>
            <a:bodyPr wrap="none" anchor="ctr"/>
            <a:lstStyle/>
            <a:p>
              <a:endParaRPr lang="en-US"/>
            </a:p>
          </p:txBody>
        </p:sp>
        <p:sp>
          <p:nvSpPr>
            <p:cNvPr id="23603" name="Line 51"/>
            <p:cNvSpPr>
              <a:spLocks noChangeAspect="1" noChangeShapeType="1"/>
            </p:cNvSpPr>
            <p:nvPr/>
          </p:nvSpPr>
          <p:spPr bwMode="auto">
            <a:xfrm>
              <a:off x="3475" y="1421"/>
              <a:ext cx="245" cy="0"/>
            </a:xfrm>
            <a:prstGeom prst="line">
              <a:avLst/>
            </a:prstGeom>
            <a:noFill/>
            <a:ln w="28575">
              <a:solidFill>
                <a:schemeClr val="tx1"/>
              </a:solidFill>
              <a:round/>
              <a:headEnd/>
              <a:tailEnd/>
            </a:ln>
            <a:effectLst/>
          </p:spPr>
          <p:txBody>
            <a:bodyPr wrap="none" anchor="ctr"/>
            <a:lstStyle/>
            <a:p>
              <a:endParaRPr lang="en-US"/>
            </a:p>
          </p:txBody>
        </p:sp>
        <p:grpSp>
          <p:nvGrpSpPr>
            <p:cNvPr id="12" name="Group 52"/>
            <p:cNvGrpSpPr>
              <a:grpSpLocks noChangeAspect="1"/>
            </p:cNvGrpSpPr>
            <p:nvPr/>
          </p:nvGrpSpPr>
          <p:grpSpPr bwMode="auto">
            <a:xfrm>
              <a:off x="3209" y="1305"/>
              <a:ext cx="275" cy="232"/>
              <a:chOff x="3853" y="576"/>
              <a:chExt cx="594" cy="480"/>
            </a:xfrm>
          </p:grpSpPr>
          <p:sp>
            <p:nvSpPr>
              <p:cNvPr id="23605" name="Rectangle 5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3606" name="Text Box 54"/>
              <p:cNvSpPr txBox="1">
                <a:spLocks noChangeAspect="1" noChangeArrowheads="1"/>
              </p:cNvSpPr>
              <p:nvPr/>
            </p:nvSpPr>
            <p:spPr bwMode="auto">
              <a:xfrm>
                <a:off x="3853" y="628"/>
                <a:ext cx="59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grpSp>
        <p:sp>
          <p:nvSpPr>
            <p:cNvPr id="23607" name="Freeform 55"/>
            <p:cNvSpPr>
              <a:spLocks noChangeAspect="1"/>
            </p:cNvSpPr>
            <p:nvPr/>
          </p:nvSpPr>
          <p:spPr bwMode="auto">
            <a:xfrm>
              <a:off x="3208" y="1421"/>
              <a:ext cx="332" cy="185"/>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3608" name="Line 56"/>
            <p:cNvSpPr>
              <a:spLocks noChangeAspect="1" noChangeShapeType="1"/>
            </p:cNvSpPr>
            <p:nvPr/>
          </p:nvSpPr>
          <p:spPr bwMode="auto">
            <a:xfrm>
              <a:off x="2199" y="1491"/>
              <a:ext cx="230" cy="0"/>
            </a:xfrm>
            <a:prstGeom prst="line">
              <a:avLst/>
            </a:prstGeom>
            <a:noFill/>
            <a:ln w="28575">
              <a:solidFill>
                <a:schemeClr val="tx1"/>
              </a:solidFill>
              <a:round/>
              <a:headEnd/>
              <a:tailEnd/>
            </a:ln>
            <a:effectLst/>
          </p:spPr>
          <p:txBody>
            <a:bodyPr wrap="none" anchor="ctr"/>
            <a:lstStyle/>
            <a:p>
              <a:endParaRPr lang="en-US"/>
            </a:p>
          </p:txBody>
        </p:sp>
        <p:sp>
          <p:nvSpPr>
            <p:cNvPr id="23609" name="Line 57"/>
            <p:cNvSpPr>
              <a:spLocks noChangeAspect="1" noChangeShapeType="1"/>
            </p:cNvSpPr>
            <p:nvPr/>
          </p:nvSpPr>
          <p:spPr bwMode="auto">
            <a:xfrm>
              <a:off x="2169" y="1351"/>
              <a:ext cx="259" cy="0"/>
            </a:xfrm>
            <a:prstGeom prst="line">
              <a:avLst/>
            </a:prstGeom>
            <a:noFill/>
            <a:ln w="28575">
              <a:solidFill>
                <a:schemeClr val="tx1"/>
              </a:solidFill>
              <a:round/>
              <a:headEnd/>
              <a:tailEnd/>
            </a:ln>
            <a:effectLst/>
          </p:spPr>
          <p:txBody>
            <a:bodyPr wrap="none" anchor="ctr"/>
            <a:lstStyle/>
            <a:p>
              <a:endParaRPr lang="en-US"/>
            </a:p>
          </p:txBody>
        </p:sp>
        <p:grpSp>
          <p:nvGrpSpPr>
            <p:cNvPr id="13" name="Group 58"/>
            <p:cNvGrpSpPr>
              <a:grpSpLocks noChangeAspect="1"/>
            </p:cNvGrpSpPr>
            <p:nvPr/>
          </p:nvGrpSpPr>
          <p:grpSpPr bwMode="auto">
            <a:xfrm>
              <a:off x="1962" y="1305"/>
              <a:ext cx="290" cy="232"/>
              <a:chOff x="1123" y="576"/>
              <a:chExt cx="626" cy="480"/>
            </a:xfrm>
          </p:grpSpPr>
          <p:sp>
            <p:nvSpPr>
              <p:cNvPr id="23611" name="Rectangle 5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3612" name="Text Box 60"/>
              <p:cNvSpPr txBox="1">
                <a:spLocks noChangeAspect="1" noChangeArrowheads="1"/>
              </p:cNvSpPr>
              <p:nvPr/>
            </p:nvSpPr>
            <p:spPr bwMode="auto">
              <a:xfrm>
                <a:off x="1123" y="628"/>
                <a:ext cx="626"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Ifetch</a:t>
                </a:r>
              </a:p>
            </p:txBody>
          </p:sp>
        </p:grpSp>
        <p:grpSp>
          <p:nvGrpSpPr>
            <p:cNvPr id="14" name="Group 61"/>
            <p:cNvGrpSpPr>
              <a:grpSpLocks/>
            </p:cNvGrpSpPr>
            <p:nvPr/>
          </p:nvGrpSpPr>
          <p:grpSpPr bwMode="auto">
            <a:xfrm>
              <a:off x="2288" y="1200"/>
              <a:ext cx="1297" cy="441"/>
              <a:chOff x="2112" y="528"/>
              <a:chExt cx="2088" cy="681"/>
            </a:xfrm>
          </p:grpSpPr>
          <p:sp>
            <p:nvSpPr>
              <p:cNvPr id="23614" name="Rectangle 6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615" name="Rectangle 6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616" name="Rectangle 6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617" name="Rectangle 6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grpSp>
          <p:nvGrpSpPr>
            <p:cNvPr id="15" name="Group 66"/>
            <p:cNvGrpSpPr>
              <a:grpSpLocks noChangeAspect="1"/>
            </p:cNvGrpSpPr>
            <p:nvPr/>
          </p:nvGrpSpPr>
          <p:grpSpPr bwMode="auto">
            <a:xfrm flipH="1">
              <a:off x="3649" y="1296"/>
              <a:ext cx="223" cy="233"/>
              <a:chOff x="1374" y="528"/>
              <a:chExt cx="480" cy="432"/>
            </a:xfrm>
          </p:grpSpPr>
          <p:grpSp>
            <p:nvGrpSpPr>
              <p:cNvPr id="16" name="Group 67"/>
              <p:cNvGrpSpPr>
                <a:grpSpLocks noChangeAspect="1"/>
              </p:cNvGrpSpPr>
              <p:nvPr/>
            </p:nvGrpSpPr>
            <p:grpSpPr bwMode="auto">
              <a:xfrm>
                <a:off x="1374" y="528"/>
                <a:ext cx="480" cy="432"/>
                <a:chOff x="1392" y="528"/>
                <a:chExt cx="480" cy="432"/>
              </a:xfrm>
            </p:grpSpPr>
            <p:sp>
              <p:nvSpPr>
                <p:cNvPr id="23620" name="Rectangle 68"/>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3621" name="Rectangle 6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3622" name="Text Box 70"/>
              <p:cNvSpPr txBox="1">
                <a:spLocks noChangeAspect="1" noChangeArrowheads="1"/>
              </p:cNvSpPr>
              <p:nvPr/>
            </p:nvSpPr>
            <p:spPr bwMode="auto">
              <a:xfrm>
                <a:off x="1396" y="574"/>
                <a:ext cx="428"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grpSp>
      <p:grpSp>
        <p:nvGrpSpPr>
          <p:cNvPr id="17" name="Group 71"/>
          <p:cNvGrpSpPr>
            <a:grpSpLocks/>
          </p:cNvGrpSpPr>
          <p:nvPr/>
        </p:nvGrpSpPr>
        <p:grpSpPr bwMode="auto">
          <a:xfrm>
            <a:off x="2590800" y="2819400"/>
            <a:ext cx="3879850" cy="700088"/>
            <a:chOff x="1962" y="1200"/>
            <a:chExt cx="1910" cy="441"/>
          </a:xfrm>
        </p:grpSpPr>
        <p:grpSp>
          <p:nvGrpSpPr>
            <p:cNvPr id="18" name="Group 72"/>
            <p:cNvGrpSpPr>
              <a:grpSpLocks noChangeAspect="1"/>
            </p:cNvGrpSpPr>
            <p:nvPr/>
          </p:nvGrpSpPr>
          <p:grpSpPr bwMode="auto">
            <a:xfrm>
              <a:off x="2429" y="1304"/>
              <a:ext cx="221" cy="233"/>
              <a:chOff x="1374" y="528"/>
              <a:chExt cx="480" cy="432"/>
            </a:xfrm>
          </p:grpSpPr>
          <p:grpSp>
            <p:nvGrpSpPr>
              <p:cNvPr id="19" name="Group 73"/>
              <p:cNvGrpSpPr>
                <a:grpSpLocks noChangeAspect="1"/>
              </p:cNvGrpSpPr>
              <p:nvPr/>
            </p:nvGrpSpPr>
            <p:grpSpPr bwMode="auto">
              <a:xfrm>
                <a:off x="1374" y="528"/>
                <a:ext cx="480" cy="432"/>
                <a:chOff x="1392" y="528"/>
                <a:chExt cx="480" cy="432"/>
              </a:xfrm>
            </p:grpSpPr>
            <p:sp>
              <p:nvSpPr>
                <p:cNvPr id="23626" name="Rectangle 74"/>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3627" name="Rectangle 7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3628" name="Text Box 76"/>
              <p:cNvSpPr txBox="1">
                <a:spLocks noChangeAspect="1" noChangeArrowheads="1"/>
              </p:cNvSpPr>
              <p:nvPr/>
            </p:nvSpPr>
            <p:spPr bwMode="auto">
              <a:xfrm>
                <a:off x="1400" y="574"/>
                <a:ext cx="432"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sp>
          <p:nvSpPr>
            <p:cNvPr id="23629" name="Line 77"/>
            <p:cNvSpPr>
              <a:spLocks noChangeAspect="1" noChangeShapeType="1"/>
            </p:cNvSpPr>
            <p:nvPr/>
          </p:nvSpPr>
          <p:spPr bwMode="auto">
            <a:xfrm>
              <a:off x="2651" y="1351"/>
              <a:ext cx="244"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23630" name="Line 78"/>
            <p:cNvSpPr>
              <a:spLocks noChangeAspect="1" noChangeShapeType="1"/>
            </p:cNvSpPr>
            <p:nvPr/>
          </p:nvSpPr>
          <p:spPr bwMode="auto">
            <a:xfrm>
              <a:off x="2651" y="1490"/>
              <a:ext cx="244" cy="0"/>
            </a:xfrm>
            <a:prstGeom prst="line">
              <a:avLst/>
            </a:prstGeom>
            <a:noFill/>
            <a:ln w="28575">
              <a:solidFill>
                <a:schemeClr val="tx1"/>
              </a:solidFill>
              <a:round/>
              <a:headEnd/>
              <a:tailEnd type="triangle" w="med" len="med"/>
            </a:ln>
            <a:effectLst/>
          </p:spPr>
          <p:txBody>
            <a:bodyPr wrap="none" anchor="ctr"/>
            <a:lstStyle/>
            <a:p>
              <a:endParaRPr lang="en-US"/>
            </a:p>
          </p:txBody>
        </p:sp>
        <p:grpSp>
          <p:nvGrpSpPr>
            <p:cNvPr id="20" name="Group 79"/>
            <p:cNvGrpSpPr>
              <a:grpSpLocks noChangeAspect="1"/>
            </p:cNvGrpSpPr>
            <p:nvPr/>
          </p:nvGrpSpPr>
          <p:grpSpPr bwMode="auto">
            <a:xfrm>
              <a:off x="2851" y="1235"/>
              <a:ext cx="199" cy="371"/>
              <a:chOff x="2991" y="411"/>
              <a:chExt cx="359" cy="768"/>
            </a:xfrm>
          </p:grpSpPr>
          <p:sp>
            <p:nvSpPr>
              <p:cNvPr id="23632" name="AutoShape 80"/>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23633" name="AutoShape 81"/>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23634" name="Freeform 82"/>
              <p:cNvSpPr>
                <a:spLocks noChangeAspect="1"/>
              </p:cNvSpPr>
              <p:nvPr/>
            </p:nvSpPr>
            <p:spPr bwMode="auto">
              <a:xfrm rot="5400000">
                <a:off x="2974" y="725"/>
                <a:ext cx="218" cy="139"/>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23635" name="Text Box 83"/>
              <p:cNvSpPr txBox="1">
                <a:spLocks noChangeAspect="1" noChangeArrowheads="1"/>
              </p:cNvSpPr>
              <p:nvPr/>
            </p:nvSpPr>
            <p:spPr bwMode="auto">
              <a:xfrm rot="-5400000">
                <a:off x="2942" y="642"/>
                <a:ext cx="575" cy="2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ALU</a:t>
                </a:r>
              </a:p>
            </p:txBody>
          </p:sp>
        </p:grpSp>
        <p:sp>
          <p:nvSpPr>
            <p:cNvPr id="23636" name="Line 84"/>
            <p:cNvSpPr>
              <a:spLocks noChangeAspect="1" noChangeShapeType="1"/>
            </p:cNvSpPr>
            <p:nvPr/>
          </p:nvSpPr>
          <p:spPr bwMode="auto">
            <a:xfrm>
              <a:off x="3052" y="1421"/>
              <a:ext cx="245"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23637" name="Line 85"/>
            <p:cNvSpPr>
              <a:spLocks noChangeAspect="1" noChangeShapeType="1"/>
            </p:cNvSpPr>
            <p:nvPr/>
          </p:nvSpPr>
          <p:spPr bwMode="auto">
            <a:xfrm>
              <a:off x="3475" y="1421"/>
              <a:ext cx="245" cy="0"/>
            </a:xfrm>
            <a:prstGeom prst="line">
              <a:avLst/>
            </a:prstGeom>
            <a:noFill/>
            <a:ln w="28575">
              <a:solidFill>
                <a:schemeClr val="tx1"/>
              </a:solidFill>
              <a:round/>
              <a:headEnd/>
              <a:tailEnd type="triangle" w="med" len="med"/>
            </a:ln>
            <a:effectLst/>
          </p:spPr>
          <p:txBody>
            <a:bodyPr wrap="none" anchor="ctr"/>
            <a:lstStyle/>
            <a:p>
              <a:endParaRPr lang="en-US"/>
            </a:p>
          </p:txBody>
        </p:sp>
        <p:grpSp>
          <p:nvGrpSpPr>
            <p:cNvPr id="21" name="Group 86"/>
            <p:cNvGrpSpPr>
              <a:grpSpLocks noChangeAspect="1"/>
            </p:cNvGrpSpPr>
            <p:nvPr/>
          </p:nvGrpSpPr>
          <p:grpSpPr bwMode="auto">
            <a:xfrm>
              <a:off x="3209" y="1305"/>
              <a:ext cx="275" cy="232"/>
              <a:chOff x="3853" y="576"/>
              <a:chExt cx="594" cy="480"/>
            </a:xfrm>
          </p:grpSpPr>
          <p:sp>
            <p:nvSpPr>
              <p:cNvPr id="23639" name="Rectangle 87"/>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3640" name="Text Box 88"/>
              <p:cNvSpPr txBox="1">
                <a:spLocks noChangeAspect="1" noChangeArrowheads="1"/>
              </p:cNvSpPr>
              <p:nvPr/>
            </p:nvSpPr>
            <p:spPr bwMode="auto">
              <a:xfrm>
                <a:off x="3853" y="628"/>
                <a:ext cx="59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grpSp>
        <p:sp>
          <p:nvSpPr>
            <p:cNvPr id="23641" name="Freeform 89"/>
            <p:cNvSpPr>
              <a:spLocks noChangeAspect="1"/>
            </p:cNvSpPr>
            <p:nvPr/>
          </p:nvSpPr>
          <p:spPr bwMode="auto">
            <a:xfrm>
              <a:off x="3208" y="1421"/>
              <a:ext cx="332" cy="185"/>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23642" name="Line 90"/>
            <p:cNvSpPr>
              <a:spLocks noChangeAspect="1" noChangeShapeType="1"/>
            </p:cNvSpPr>
            <p:nvPr/>
          </p:nvSpPr>
          <p:spPr bwMode="auto">
            <a:xfrm>
              <a:off x="2199" y="1491"/>
              <a:ext cx="230"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23643" name="Line 91"/>
            <p:cNvSpPr>
              <a:spLocks noChangeAspect="1" noChangeShapeType="1"/>
            </p:cNvSpPr>
            <p:nvPr/>
          </p:nvSpPr>
          <p:spPr bwMode="auto">
            <a:xfrm>
              <a:off x="2169" y="1351"/>
              <a:ext cx="259" cy="0"/>
            </a:xfrm>
            <a:prstGeom prst="line">
              <a:avLst/>
            </a:prstGeom>
            <a:noFill/>
            <a:ln w="28575">
              <a:solidFill>
                <a:schemeClr val="tx1"/>
              </a:solidFill>
              <a:round/>
              <a:headEnd/>
              <a:tailEnd type="triangle" w="med" len="med"/>
            </a:ln>
            <a:effectLst/>
          </p:spPr>
          <p:txBody>
            <a:bodyPr wrap="none" anchor="ctr"/>
            <a:lstStyle/>
            <a:p>
              <a:endParaRPr lang="en-US"/>
            </a:p>
          </p:txBody>
        </p:sp>
        <p:grpSp>
          <p:nvGrpSpPr>
            <p:cNvPr id="22" name="Group 92"/>
            <p:cNvGrpSpPr>
              <a:grpSpLocks noChangeAspect="1"/>
            </p:cNvGrpSpPr>
            <p:nvPr/>
          </p:nvGrpSpPr>
          <p:grpSpPr bwMode="auto">
            <a:xfrm>
              <a:off x="1962" y="1305"/>
              <a:ext cx="290" cy="232"/>
              <a:chOff x="1123" y="576"/>
              <a:chExt cx="626" cy="480"/>
            </a:xfrm>
          </p:grpSpPr>
          <p:sp>
            <p:nvSpPr>
              <p:cNvPr id="23645" name="Rectangle 93"/>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3646" name="Text Box 94"/>
              <p:cNvSpPr txBox="1">
                <a:spLocks noChangeAspect="1" noChangeArrowheads="1"/>
              </p:cNvSpPr>
              <p:nvPr/>
            </p:nvSpPr>
            <p:spPr bwMode="auto">
              <a:xfrm>
                <a:off x="1123" y="628"/>
                <a:ext cx="626"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Ifetch</a:t>
                </a:r>
              </a:p>
            </p:txBody>
          </p:sp>
        </p:grpSp>
        <p:grpSp>
          <p:nvGrpSpPr>
            <p:cNvPr id="23" name="Group 95"/>
            <p:cNvGrpSpPr>
              <a:grpSpLocks/>
            </p:cNvGrpSpPr>
            <p:nvPr/>
          </p:nvGrpSpPr>
          <p:grpSpPr bwMode="auto">
            <a:xfrm>
              <a:off x="2288" y="1200"/>
              <a:ext cx="1297" cy="441"/>
              <a:chOff x="2112" y="528"/>
              <a:chExt cx="2088" cy="681"/>
            </a:xfrm>
          </p:grpSpPr>
          <p:sp>
            <p:nvSpPr>
              <p:cNvPr id="23648" name="Rectangle 96"/>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649" name="Rectangle 97"/>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650" name="Rectangle 98"/>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651" name="Rectangle 99"/>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grpSp>
          <p:nvGrpSpPr>
            <p:cNvPr id="24" name="Group 100"/>
            <p:cNvGrpSpPr>
              <a:grpSpLocks noChangeAspect="1"/>
            </p:cNvGrpSpPr>
            <p:nvPr/>
          </p:nvGrpSpPr>
          <p:grpSpPr bwMode="auto">
            <a:xfrm flipH="1">
              <a:off x="3649" y="1296"/>
              <a:ext cx="223" cy="233"/>
              <a:chOff x="1374" y="528"/>
              <a:chExt cx="480" cy="432"/>
            </a:xfrm>
          </p:grpSpPr>
          <p:grpSp>
            <p:nvGrpSpPr>
              <p:cNvPr id="25" name="Group 101"/>
              <p:cNvGrpSpPr>
                <a:grpSpLocks noChangeAspect="1"/>
              </p:cNvGrpSpPr>
              <p:nvPr/>
            </p:nvGrpSpPr>
            <p:grpSpPr bwMode="auto">
              <a:xfrm>
                <a:off x="1374" y="528"/>
                <a:ext cx="480" cy="432"/>
                <a:chOff x="1392" y="528"/>
                <a:chExt cx="480" cy="432"/>
              </a:xfrm>
            </p:grpSpPr>
            <p:sp>
              <p:nvSpPr>
                <p:cNvPr id="23654" name="Rectangle 102"/>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3655" name="Rectangle 10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3656" name="Text Box 104"/>
              <p:cNvSpPr txBox="1">
                <a:spLocks noChangeAspect="1" noChangeArrowheads="1"/>
              </p:cNvSpPr>
              <p:nvPr/>
            </p:nvSpPr>
            <p:spPr bwMode="auto">
              <a:xfrm>
                <a:off x="1396" y="574"/>
                <a:ext cx="428"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grpSp>
      <p:grpSp>
        <p:nvGrpSpPr>
          <p:cNvPr id="26" name="Group 105"/>
          <p:cNvGrpSpPr>
            <a:grpSpLocks/>
          </p:cNvGrpSpPr>
          <p:nvPr/>
        </p:nvGrpSpPr>
        <p:grpSpPr bwMode="auto">
          <a:xfrm>
            <a:off x="1752600" y="1828800"/>
            <a:ext cx="3879850" cy="700088"/>
            <a:chOff x="1962" y="1200"/>
            <a:chExt cx="1910" cy="441"/>
          </a:xfrm>
        </p:grpSpPr>
        <p:grpSp>
          <p:nvGrpSpPr>
            <p:cNvPr id="27" name="Group 106"/>
            <p:cNvGrpSpPr>
              <a:grpSpLocks noChangeAspect="1"/>
            </p:cNvGrpSpPr>
            <p:nvPr/>
          </p:nvGrpSpPr>
          <p:grpSpPr bwMode="auto">
            <a:xfrm>
              <a:off x="2429" y="1304"/>
              <a:ext cx="221" cy="233"/>
              <a:chOff x="1374" y="528"/>
              <a:chExt cx="480" cy="432"/>
            </a:xfrm>
          </p:grpSpPr>
          <p:grpSp>
            <p:nvGrpSpPr>
              <p:cNvPr id="28" name="Group 107"/>
              <p:cNvGrpSpPr>
                <a:grpSpLocks noChangeAspect="1"/>
              </p:cNvGrpSpPr>
              <p:nvPr/>
            </p:nvGrpSpPr>
            <p:grpSpPr bwMode="auto">
              <a:xfrm>
                <a:off x="1374" y="528"/>
                <a:ext cx="480" cy="432"/>
                <a:chOff x="1392" y="528"/>
                <a:chExt cx="480" cy="432"/>
              </a:xfrm>
            </p:grpSpPr>
            <p:sp>
              <p:nvSpPr>
                <p:cNvPr id="23660" name="Rectangle 108"/>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3661" name="Rectangle 10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3662" name="Text Box 110"/>
              <p:cNvSpPr txBox="1">
                <a:spLocks noChangeAspect="1" noChangeArrowheads="1"/>
              </p:cNvSpPr>
              <p:nvPr/>
            </p:nvSpPr>
            <p:spPr bwMode="auto">
              <a:xfrm>
                <a:off x="1400" y="574"/>
                <a:ext cx="432"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sp>
          <p:nvSpPr>
            <p:cNvPr id="23663" name="Line 111"/>
            <p:cNvSpPr>
              <a:spLocks noChangeAspect="1" noChangeShapeType="1"/>
            </p:cNvSpPr>
            <p:nvPr/>
          </p:nvSpPr>
          <p:spPr bwMode="auto">
            <a:xfrm>
              <a:off x="2651" y="1351"/>
              <a:ext cx="244" cy="0"/>
            </a:xfrm>
            <a:prstGeom prst="line">
              <a:avLst/>
            </a:prstGeom>
            <a:noFill/>
            <a:ln w="28575">
              <a:solidFill>
                <a:schemeClr val="tx1"/>
              </a:solidFill>
              <a:round/>
              <a:headEnd/>
              <a:tailEnd/>
            </a:ln>
            <a:effectLst/>
          </p:spPr>
          <p:txBody>
            <a:bodyPr wrap="none" anchor="ctr"/>
            <a:lstStyle/>
            <a:p>
              <a:endParaRPr lang="en-US"/>
            </a:p>
          </p:txBody>
        </p:sp>
        <p:sp>
          <p:nvSpPr>
            <p:cNvPr id="23664" name="Line 112"/>
            <p:cNvSpPr>
              <a:spLocks noChangeAspect="1" noChangeShapeType="1"/>
            </p:cNvSpPr>
            <p:nvPr/>
          </p:nvSpPr>
          <p:spPr bwMode="auto">
            <a:xfrm>
              <a:off x="2651" y="1490"/>
              <a:ext cx="244" cy="0"/>
            </a:xfrm>
            <a:prstGeom prst="line">
              <a:avLst/>
            </a:prstGeom>
            <a:noFill/>
            <a:ln w="28575">
              <a:solidFill>
                <a:schemeClr val="tx1"/>
              </a:solidFill>
              <a:round/>
              <a:headEnd/>
              <a:tailEnd/>
            </a:ln>
            <a:effectLst/>
          </p:spPr>
          <p:txBody>
            <a:bodyPr wrap="none" anchor="ctr"/>
            <a:lstStyle/>
            <a:p>
              <a:endParaRPr lang="en-US"/>
            </a:p>
          </p:txBody>
        </p:sp>
        <p:grpSp>
          <p:nvGrpSpPr>
            <p:cNvPr id="29" name="Group 113"/>
            <p:cNvGrpSpPr>
              <a:grpSpLocks noChangeAspect="1"/>
            </p:cNvGrpSpPr>
            <p:nvPr/>
          </p:nvGrpSpPr>
          <p:grpSpPr bwMode="auto">
            <a:xfrm>
              <a:off x="2851" y="1235"/>
              <a:ext cx="199" cy="371"/>
              <a:chOff x="2991" y="411"/>
              <a:chExt cx="359" cy="768"/>
            </a:xfrm>
          </p:grpSpPr>
          <p:sp>
            <p:nvSpPr>
              <p:cNvPr id="23666" name="AutoShape 1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23667" name="AutoShape 115"/>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23668" name="Freeform 116"/>
              <p:cNvSpPr>
                <a:spLocks noChangeAspect="1"/>
              </p:cNvSpPr>
              <p:nvPr/>
            </p:nvSpPr>
            <p:spPr bwMode="auto">
              <a:xfrm rot="5400000">
                <a:off x="2974" y="725"/>
                <a:ext cx="218" cy="139"/>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3669" name="Text Box 117"/>
              <p:cNvSpPr txBox="1">
                <a:spLocks noChangeAspect="1" noChangeArrowheads="1"/>
              </p:cNvSpPr>
              <p:nvPr/>
            </p:nvSpPr>
            <p:spPr bwMode="auto">
              <a:xfrm rot="-5400000">
                <a:off x="2942" y="642"/>
                <a:ext cx="575" cy="2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ALU</a:t>
                </a:r>
              </a:p>
            </p:txBody>
          </p:sp>
        </p:grpSp>
        <p:sp>
          <p:nvSpPr>
            <p:cNvPr id="23670" name="Line 118"/>
            <p:cNvSpPr>
              <a:spLocks noChangeAspect="1" noChangeShapeType="1"/>
            </p:cNvSpPr>
            <p:nvPr/>
          </p:nvSpPr>
          <p:spPr bwMode="auto">
            <a:xfrm>
              <a:off x="3052" y="1421"/>
              <a:ext cx="245" cy="0"/>
            </a:xfrm>
            <a:prstGeom prst="line">
              <a:avLst/>
            </a:prstGeom>
            <a:noFill/>
            <a:ln w="28575">
              <a:solidFill>
                <a:schemeClr val="tx1"/>
              </a:solidFill>
              <a:round/>
              <a:headEnd/>
              <a:tailEnd/>
            </a:ln>
            <a:effectLst/>
          </p:spPr>
          <p:txBody>
            <a:bodyPr wrap="none" anchor="ctr"/>
            <a:lstStyle/>
            <a:p>
              <a:endParaRPr lang="en-US"/>
            </a:p>
          </p:txBody>
        </p:sp>
        <p:sp>
          <p:nvSpPr>
            <p:cNvPr id="23671" name="Line 119"/>
            <p:cNvSpPr>
              <a:spLocks noChangeAspect="1" noChangeShapeType="1"/>
            </p:cNvSpPr>
            <p:nvPr/>
          </p:nvSpPr>
          <p:spPr bwMode="auto">
            <a:xfrm>
              <a:off x="3475" y="1421"/>
              <a:ext cx="245" cy="0"/>
            </a:xfrm>
            <a:prstGeom prst="line">
              <a:avLst/>
            </a:prstGeom>
            <a:noFill/>
            <a:ln w="28575">
              <a:solidFill>
                <a:schemeClr val="tx1"/>
              </a:solidFill>
              <a:round/>
              <a:headEnd/>
              <a:tailEnd/>
            </a:ln>
            <a:effectLst/>
          </p:spPr>
          <p:txBody>
            <a:bodyPr wrap="none" anchor="ctr"/>
            <a:lstStyle/>
            <a:p>
              <a:endParaRPr lang="en-US"/>
            </a:p>
          </p:txBody>
        </p:sp>
        <p:grpSp>
          <p:nvGrpSpPr>
            <p:cNvPr id="30" name="Group 120"/>
            <p:cNvGrpSpPr>
              <a:grpSpLocks noChangeAspect="1"/>
            </p:cNvGrpSpPr>
            <p:nvPr/>
          </p:nvGrpSpPr>
          <p:grpSpPr bwMode="auto">
            <a:xfrm>
              <a:off x="3209" y="1305"/>
              <a:ext cx="275" cy="232"/>
              <a:chOff x="3853" y="576"/>
              <a:chExt cx="594" cy="480"/>
            </a:xfrm>
          </p:grpSpPr>
          <p:sp>
            <p:nvSpPr>
              <p:cNvPr id="23673" name="Rectangle 1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3674" name="Text Box 122"/>
              <p:cNvSpPr txBox="1">
                <a:spLocks noChangeAspect="1" noChangeArrowheads="1"/>
              </p:cNvSpPr>
              <p:nvPr/>
            </p:nvSpPr>
            <p:spPr bwMode="auto">
              <a:xfrm>
                <a:off x="3853" y="628"/>
                <a:ext cx="59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grpSp>
        <p:sp>
          <p:nvSpPr>
            <p:cNvPr id="23675" name="Freeform 123"/>
            <p:cNvSpPr>
              <a:spLocks noChangeAspect="1"/>
            </p:cNvSpPr>
            <p:nvPr/>
          </p:nvSpPr>
          <p:spPr bwMode="auto">
            <a:xfrm>
              <a:off x="3208" y="1421"/>
              <a:ext cx="332" cy="185"/>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3676" name="Line 124"/>
            <p:cNvSpPr>
              <a:spLocks noChangeAspect="1" noChangeShapeType="1"/>
            </p:cNvSpPr>
            <p:nvPr/>
          </p:nvSpPr>
          <p:spPr bwMode="auto">
            <a:xfrm>
              <a:off x="2199" y="1491"/>
              <a:ext cx="230" cy="0"/>
            </a:xfrm>
            <a:prstGeom prst="line">
              <a:avLst/>
            </a:prstGeom>
            <a:noFill/>
            <a:ln w="28575">
              <a:solidFill>
                <a:schemeClr val="tx1"/>
              </a:solidFill>
              <a:round/>
              <a:headEnd/>
              <a:tailEnd/>
            </a:ln>
            <a:effectLst/>
          </p:spPr>
          <p:txBody>
            <a:bodyPr wrap="none" anchor="ctr"/>
            <a:lstStyle/>
            <a:p>
              <a:endParaRPr lang="en-US"/>
            </a:p>
          </p:txBody>
        </p:sp>
        <p:sp>
          <p:nvSpPr>
            <p:cNvPr id="23677" name="Line 125"/>
            <p:cNvSpPr>
              <a:spLocks noChangeAspect="1" noChangeShapeType="1"/>
            </p:cNvSpPr>
            <p:nvPr/>
          </p:nvSpPr>
          <p:spPr bwMode="auto">
            <a:xfrm>
              <a:off x="2169" y="1351"/>
              <a:ext cx="259" cy="0"/>
            </a:xfrm>
            <a:prstGeom prst="line">
              <a:avLst/>
            </a:prstGeom>
            <a:noFill/>
            <a:ln w="28575">
              <a:solidFill>
                <a:schemeClr val="tx1"/>
              </a:solidFill>
              <a:round/>
              <a:headEnd/>
              <a:tailEnd/>
            </a:ln>
            <a:effectLst/>
          </p:spPr>
          <p:txBody>
            <a:bodyPr wrap="none" anchor="ctr"/>
            <a:lstStyle/>
            <a:p>
              <a:endParaRPr lang="en-US"/>
            </a:p>
          </p:txBody>
        </p:sp>
        <p:grpSp>
          <p:nvGrpSpPr>
            <p:cNvPr id="31" name="Group 126"/>
            <p:cNvGrpSpPr>
              <a:grpSpLocks noChangeAspect="1"/>
            </p:cNvGrpSpPr>
            <p:nvPr/>
          </p:nvGrpSpPr>
          <p:grpSpPr bwMode="auto">
            <a:xfrm>
              <a:off x="1962" y="1305"/>
              <a:ext cx="290" cy="232"/>
              <a:chOff x="1123" y="576"/>
              <a:chExt cx="626" cy="480"/>
            </a:xfrm>
          </p:grpSpPr>
          <p:sp>
            <p:nvSpPr>
              <p:cNvPr id="23679" name="Rectangle 1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3680" name="Text Box 128"/>
              <p:cNvSpPr txBox="1">
                <a:spLocks noChangeAspect="1" noChangeArrowheads="1"/>
              </p:cNvSpPr>
              <p:nvPr/>
            </p:nvSpPr>
            <p:spPr bwMode="auto">
              <a:xfrm>
                <a:off x="1123" y="628"/>
                <a:ext cx="626"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Ifetch</a:t>
                </a:r>
              </a:p>
            </p:txBody>
          </p:sp>
        </p:grpSp>
        <p:grpSp>
          <p:nvGrpSpPr>
            <p:cNvPr id="23552" name="Group 129"/>
            <p:cNvGrpSpPr>
              <a:grpSpLocks/>
            </p:cNvGrpSpPr>
            <p:nvPr/>
          </p:nvGrpSpPr>
          <p:grpSpPr bwMode="auto">
            <a:xfrm>
              <a:off x="2288" y="1200"/>
              <a:ext cx="1297" cy="441"/>
              <a:chOff x="2112" y="528"/>
              <a:chExt cx="2088" cy="681"/>
            </a:xfrm>
          </p:grpSpPr>
          <p:sp>
            <p:nvSpPr>
              <p:cNvPr id="23682" name="Rectangle 1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683" name="Rectangle 1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684" name="Rectangle 1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685" name="Rectangle 1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grpSp>
          <p:nvGrpSpPr>
            <p:cNvPr id="23553" name="Group 134"/>
            <p:cNvGrpSpPr>
              <a:grpSpLocks noChangeAspect="1"/>
            </p:cNvGrpSpPr>
            <p:nvPr/>
          </p:nvGrpSpPr>
          <p:grpSpPr bwMode="auto">
            <a:xfrm flipH="1">
              <a:off x="3649" y="1296"/>
              <a:ext cx="223" cy="233"/>
              <a:chOff x="1374" y="528"/>
              <a:chExt cx="480" cy="432"/>
            </a:xfrm>
          </p:grpSpPr>
          <p:grpSp>
            <p:nvGrpSpPr>
              <p:cNvPr id="23554" name="Group 135"/>
              <p:cNvGrpSpPr>
                <a:grpSpLocks noChangeAspect="1"/>
              </p:cNvGrpSpPr>
              <p:nvPr/>
            </p:nvGrpSpPr>
            <p:grpSpPr bwMode="auto">
              <a:xfrm>
                <a:off x="1374" y="528"/>
                <a:ext cx="480" cy="432"/>
                <a:chOff x="1392" y="528"/>
                <a:chExt cx="480" cy="432"/>
              </a:xfrm>
            </p:grpSpPr>
            <p:sp>
              <p:nvSpPr>
                <p:cNvPr id="23688" name="Rectangle 136"/>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3689" name="Rectangle 1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3690" name="Text Box 138"/>
              <p:cNvSpPr txBox="1">
                <a:spLocks noChangeAspect="1" noChangeArrowheads="1"/>
              </p:cNvSpPr>
              <p:nvPr/>
            </p:nvSpPr>
            <p:spPr bwMode="auto">
              <a:xfrm>
                <a:off x="1396" y="574"/>
                <a:ext cx="428"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grpSp>
      <p:sp>
        <p:nvSpPr>
          <p:cNvPr id="23691" name="Line 139"/>
          <p:cNvSpPr>
            <a:spLocks noChangeShapeType="1"/>
          </p:cNvSpPr>
          <p:nvPr/>
        </p:nvSpPr>
        <p:spPr bwMode="auto">
          <a:xfrm flipH="1">
            <a:off x="4267200" y="2133600"/>
            <a:ext cx="762000" cy="914400"/>
          </a:xfrm>
          <a:prstGeom prst="line">
            <a:avLst/>
          </a:prstGeom>
          <a:noFill/>
          <a:ln w="76200">
            <a:solidFill>
              <a:srgbClr val="F73703"/>
            </a:solidFill>
            <a:round/>
            <a:headEnd/>
            <a:tailEnd type="triangle" w="med" len="med"/>
          </a:ln>
          <a:effectLst/>
        </p:spPr>
        <p:txBody>
          <a:bodyPr wrap="none" anchor="ctr"/>
          <a:lstStyle/>
          <a:p>
            <a:endParaRPr lang="en-US"/>
          </a:p>
        </p:txBody>
      </p:sp>
      <p:sp>
        <p:nvSpPr>
          <p:cNvPr id="23692" name="Line 140"/>
          <p:cNvSpPr>
            <a:spLocks noChangeShapeType="1"/>
          </p:cNvSpPr>
          <p:nvPr/>
        </p:nvSpPr>
        <p:spPr bwMode="auto">
          <a:xfrm>
            <a:off x="4572000" y="2438400"/>
            <a:ext cx="152400" cy="381000"/>
          </a:xfrm>
          <a:prstGeom prst="line">
            <a:avLst/>
          </a:prstGeom>
          <a:noFill/>
          <a:ln w="76200">
            <a:solidFill>
              <a:schemeClr val="tx1"/>
            </a:solidFill>
            <a:round/>
            <a:headEnd/>
            <a:tailEnd/>
          </a:ln>
          <a:effectLst/>
        </p:spPr>
        <p:txBody>
          <a:bodyPr/>
          <a:lstStyle/>
          <a:p>
            <a:endParaRPr lang="en-US"/>
          </a:p>
        </p:txBody>
      </p:sp>
      <p:sp>
        <p:nvSpPr>
          <p:cNvPr id="23694" name="Line 142"/>
          <p:cNvSpPr>
            <a:spLocks noChangeShapeType="1"/>
          </p:cNvSpPr>
          <p:nvPr/>
        </p:nvSpPr>
        <p:spPr bwMode="auto">
          <a:xfrm flipV="1">
            <a:off x="4419600" y="2514600"/>
            <a:ext cx="457200" cy="152400"/>
          </a:xfrm>
          <a:prstGeom prst="line">
            <a:avLst/>
          </a:prstGeom>
          <a:noFill/>
          <a:ln w="76200">
            <a:solidFill>
              <a:schemeClr val="tx1"/>
            </a:solidFill>
            <a:round/>
            <a:headEnd/>
            <a:tailEnd/>
          </a:ln>
          <a:effectLst/>
        </p:spPr>
        <p:txBody>
          <a:bodyPr/>
          <a:lstStyle/>
          <a:p>
            <a:endParaRPr lang="en-US"/>
          </a:p>
        </p:txBody>
      </p:sp>
      <p:sp>
        <p:nvSpPr>
          <p:cNvPr id="23695" name="Rectangle 143"/>
          <p:cNvSpPr>
            <a:spLocks noChangeArrowheads="1"/>
          </p:cNvSpPr>
          <p:nvPr/>
        </p:nvSpPr>
        <p:spPr bwMode="auto">
          <a:xfrm>
            <a:off x="175589" y="2057400"/>
            <a:ext cx="1277595" cy="674544"/>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dirty="0" smtClean="0">
                <a:solidFill>
                  <a:srgbClr val="990000"/>
                </a:solidFill>
              </a:rPr>
              <a:t>LDR</a:t>
            </a:r>
            <a:r>
              <a:rPr lang="en-US" b="1" dirty="0" smtClean="0">
                <a:solidFill>
                  <a:srgbClr val="990000"/>
                </a:solidFill>
              </a:rPr>
              <a:t> </a:t>
            </a:r>
            <a:r>
              <a:rPr lang="en-US" dirty="0">
                <a:solidFill>
                  <a:srgbClr val="990000"/>
                </a:solidFill>
              </a:rPr>
              <a:t>R</a:t>
            </a:r>
            <a:r>
              <a:rPr lang="en-US" b="1" dirty="0" smtClean="0">
                <a:solidFill>
                  <a:srgbClr val="990000"/>
                </a:solidFill>
              </a:rPr>
              <a:t>1</a:t>
            </a:r>
            <a:r>
              <a:rPr lang="en-US" b="1" dirty="0">
                <a:solidFill>
                  <a:schemeClr val="tx1"/>
                </a:solidFill>
              </a:rPr>
              <a:t>, </a:t>
            </a:r>
            <a:r>
              <a:rPr lang="en-US" dirty="0" smtClean="0">
                <a:solidFill>
                  <a:schemeClr val="tx1"/>
                </a:solidFill>
              </a:rPr>
              <a:t>[</a:t>
            </a:r>
            <a:r>
              <a:rPr lang="en-US" b="1" dirty="0" smtClean="0"/>
              <a:t>R2</a:t>
            </a:r>
            <a:r>
              <a:rPr lang="en-US" dirty="0"/>
              <a:t>]</a:t>
            </a:r>
            <a:endParaRPr lang="en-US" b="1" dirty="0"/>
          </a:p>
          <a:p>
            <a:pPr eaLnBrk="0" latinLnBrk="1" hangingPunct="0"/>
            <a:endParaRPr lang="en-US" sz="2400" b="1" dirty="0"/>
          </a:p>
        </p:txBody>
      </p:sp>
      <p:sp>
        <p:nvSpPr>
          <p:cNvPr id="23696" name="Rectangle 144"/>
          <p:cNvSpPr>
            <a:spLocks noChangeArrowheads="1"/>
          </p:cNvSpPr>
          <p:nvPr/>
        </p:nvSpPr>
        <p:spPr bwMode="auto">
          <a:xfrm>
            <a:off x="165478" y="2971800"/>
            <a:ext cx="1399423" cy="674544"/>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b="1" dirty="0" smtClean="0"/>
              <a:t>SUB R4,</a:t>
            </a:r>
            <a:r>
              <a:rPr lang="en-US" b="1" dirty="0" smtClean="0">
                <a:solidFill>
                  <a:srgbClr val="990000"/>
                </a:solidFill>
              </a:rPr>
              <a:t>R1</a:t>
            </a:r>
            <a:r>
              <a:rPr lang="en-US" b="1" dirty="0" smtClean="0"/>
              <a:t>,R6</a:t>
            </a:r>
            <a:endParaRPr lang="en-US" b="1" dirty="0"/>
          </a:p>
          <a:p>
            <a:pPr eaLnBrk="0" latinLnBrk="1" hangingPunct="0"/>
            <a:endParaRPr lang="en-US" sz="2400" b="1" dirty="0"/>
          </a:p>
        </p:txBody>
      </p:sp>
      <p:sp>
        <p:nvSpPr>
          <p:cNvPr id="23697" name="Line 145"/>
          <p:cNvSpPr>
            <a:spLocks noChangeShapeType="1"/>
          </p:cNvSpPr>
          <p:nvPr/>
        </p:nvSpPr>
        <p:spPr bwMode="auto">
          <a:xfrm>
            <a:off x="4953000" y="4800600"/>
            <a:ext cx="152400" cy="1066800"/>
          </a:xfrm>
          <a:prstGeom prst="line">
            <a:avLst/>
          </a:prstGeom>
          <a:noFill/>
          <a:ln w="76200">
            <a:solidFill>
              <a:srgbClr val="33CCFF"/>
            </a:solidFill>
            <a:round/>
            <a:headEnd/>
            <a:tailEnd type="triangle" w="med" len="med"/>
          </a:ln>
          <a:effectLst/>
        </p:spPr>
        <p:txBody>
          <a:bodyPr wrap="none" anchor="ctr"/>
          <a:lstStyle/>
          <a:p>
            <a:endParaRPr lang="en-US"/>
          </a:p>
        </p:txBody>
      </p:sp>
      <p:sp>
        <p:nvSpPr>
          <p:cNvPr id="23698" name="Rectangle 146"/>
          <p:cNvSpPr>
            <a:spLocks noChangeArrowheads="1"/>
          </p:cNvSpPr>
          <p:nvPr/>
        </p:nvSpPr>
        <p:spPr bwMode="auto">
          <a:xfrm>
            <a:off x="251791" y="4572000"/>
            <a:ext cx="1277594" cy="674544"/>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b="1" dirty="0" smtClean="0">
                <a:solidFill>
                  <a:srgbClr val="990000"/>
                </a:solidFill>
              </a:rPr>
              <a:t>LDR R1</a:t>
            </a:r>
            <a:r>
              <a:rPr lang="en-US" b="1" dirty="0">
                <a:solidFill>
                  <a:schemeClr val="hlink"/>
                </a:solidFill>
              </a:rPr>
              <a:t>, </a:t>
            </a:r>
            <a:r>
              <a:rPr lang="en-US" b="1" dirty="0" smtClean="0"/>
              <a:t>[R2]</a:t>
            </a:r>
            <a:endParaRPr lang="en-US" b="1" dirty="0"/>
          </a:p>
          <a:p>
            <a:pPr eaLnBrk="0" latinLnBrk="1" hangingPunct="0"/>
            <a:endParaRPr lang="en-US" sz="2400" b="1" dirty="0"/>
          </a:p>
        </p:txBody>
      </p:sp>
      <p:sp>
        <p:nvSpPr>
          <p:cNvPr id="23699" name="Rectangle 147"/>
          <p:cNvSpPr>
            <a:spLocks noChangeArrowheads="1"/>
          </p:cNvSpPr>
          <p:nvPr/>
        </p:nvSpPr>
        <p:spPr bwMode="auto">
          <a:xfrm>
            <a:off x="241678" y="5638800"/>
            <a:ext cx="1399423" cy="674544"/>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b="1" dirty="0" smtClean="0"/>
              <a:t>SUB R4,</a:t>
            </a:r>
            <a:r>
              <a:rPr lang="en-US" b="1" dirty="0" smtClean="0">
                <a:solidFill>
                  <a:srgbClr val="990000"/>
                </a:solidFill>
              </a:rPr>
              <a:t>R1</a:t>
            </a:r>
            <a:r>
              <a:rPr lang="en-US" b="1" dirty="0" smtClean="0"/>
              <a:t>,R6</a:t>
            </a:r>
            <a:endParaRPr lang="en-US" b="1" dirty="0"/>
          </a:p>
          <a:p>
            <a:pPr eaLnBrk="0" latinLnBrk="1" hangingPunct="0"/>
            <a:endParaRPr lang="en-US" sz="2400" b="1" dirty="0"/>
          </a:p>
        </p:txBody>
      </p:sp>
      <p:sp>
        <p:nvSpPr>
          <p:cNvPr id="23700" name="Line 148"/>
          <p:cNvSpPr>
            <a:spLocks noChangeShapeType="1"/>
          </p:cNvSpPr>
          <p:nvPr/>
        </p:nvSpPr>
        <p:spPr bwMode="auto">
          <a:xfrm>
            <a:off x="1905000" y="1676400"/>
            <a:ext cx="4648200" cy="0"/>
          </a:xfrm>
          <a:prstGeom prst="line">
            <a:avLst/>
          </a:prstGeom>
          <a:noFill/>
          <a:ln w="9525">
            <a:solidFill>
              <a:schemeClr val="tx1"/>
            </a:solidFill>
            <a:round/>
            <a:headEnd/>
            <a:tailEnd type="triangle" w="med" len="med"/>
          </a:ln>
          <a:effectLst/>
        </p:spPr>
        <p:txBody>
          <a:bodyPr/>
          <a:lstStyle/>
          <a:p>
            <a:endParaRPr lang="en-US"/>
          </a:p>
        </p:txBody>
      </p:sp>
      <p:sp>
        <p:nvSpPr>
          <p:cNvPr id="23701" name="Rectangle 149"/>
          <p:cNvSpPr>
            <a:spLocks noChangeArrowheads="1"/>
          </p:cNvSpPr>
          <p:nvPr/>
        </p:nvSpPr>
        <p:spPr bwMode="auto">
          <a:xfrm>
            <a:off x="3124200" y="1219200"/>
            <a:ext cx="2133600" cy="333375"/>
          </a:xfrm>
          <a:prstGeom prst="rect">
            <a:avLst/>
          </a:prstGeom>
          <a:solidFill>
            <a:schemeClr val="bg1"/>
          </a:solidFill>
          <a:ln w="12700">
            <a:noFill/>
            <a:miter lim="800000"/>
            <a:headEnd/>
            <a:tailEnd/>
          </a:ln>
          <a:effectLst/>
        </p:spPr>
        <p:txBody>
          <a:bodyPr lIns="90488" tIns="44450" rIns="90488" bIns="44450">
            <a:spAutoFit/>
          </a:bodyPr>
          <a:lstStyle/>
          <a:p>
            <a:pPr eaLnBrk="0" hangingPunct="0"/>
            <a:r>
              <a:rPr lang="en-US" sz="1600" b="1"/>
              <a:t>Time (clock cycles)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2800" dirty="0">
                <a:solidFill>
                  <a:srgbClr val="0070C0"/>
                </a:solidFill>
              </a:rPr>
              <a:t>Data Hazard (continued)</a:t>
            </a:r>
          </a:p>
        </p:txBody>
      </p:sp>
      <p:sp>
        <p:nvSpPr>
          <p:cNvPr id="22531" name="Rectangle 3"/>
          <p:cNvSpPr>
            <a:spLocks noGrp="1" noChangeArrowheads="1"/>
          </p:cNvSpPr>
          <p:nvPr>
            <p:ph idx="1"/>
          </p:nvPr>
        </p:nvSpPr>
        <p:spPr>
          <a:xfrm>
            <a:off x="217488" y="1545771"/>
            <a:ext cx="8775700" cy="4834391"/>
          </a:xfrm>
        </p:spPr>
        <p:txBody>
          <a:bodyPr>
            <a:normAutofit/>
          </a:bodyPr>
          <a:lstStyle/>
          <a:p>
            <a:pPr>
              <a:lnSpc>
                <a:spcPct val="90000"/>
              </a:lnSpc>
            </a:pPr>
            <a:r>
              <a:rPr lang="en-US" dirty="0">
                <a:solidFill>
                  <a:srgbClr val="0070C0"/>
                </a:solidFill>
              </a:rPr>
              <a:t>WAR Hazard </a:t>
            </a:r>
            <a:r>
              <a:rPr lang="en-US" dirty="0"/>
              <a:t>(Write after Read) – Due to Anti-dependence</a:t>
            </a:r>
          </a:p>
          <a:p>
            <a:pPr>
              <a:lnSpc>
                <a:spcPct val="90000"/>
              </a:lnSpc>
              <a:buFont typeface="Wingdings" pitchFamily="2" charset="2"/>
              <a:buNone/>
            </a:pPr>
            <a:r>
              <a:rPr lang="en-US" dirty="0"/>
              <a:t>    Instr I writes operand </a:t>
            </a:r>
            <a:r>
              <a:rPr lang="en-US" i="1" u="sng" dirty="0">
                <a:solidFill>
                  <a:srgbClr val="990000"/>
                </a:solidFill>
              </a:rPr>
              <a:t>before</a:t>
            </a:r>
            <a:r>
              <a:rPr lang="en-US" dirty="0"/>
              <a:t> Instr J</a:t>
            </a:r>
            <a:r>
              <a:rPr lang="en-US" baseline="-25000" dirty="0"/>
              <a:t> </a:t>
            </a:r>
            <a:r>
              <a:rPr lang="en-US" dirty="0"/>
              <a:t>reads it</a:t>
            </a:r>
            <a:br>
              <a:rPr lang="en-US" dirty="0"/>
            </a:br>
            <a:endParaRPr lang="en-US" dirty="0"/>
          </a:p>
          <a:p>
            <a:pPr>
              <a:lnSpc>
                <a:spcPct val="90000"/>
              </a:lnSpc>
              <a:buFont typeface="Wingdings" pitchFamily="2" charset="2"/>
              <a:buNone/>
            </a:pPr>
            <a:r>
              <a:rPr lang="en-US" dirty="0"/>
              <a:t>    </a:t>
            </a:r>
          </a:p>
          <a:p>
            <a:pPr>
              <a:lnSpc>
                <a:spcPct val="90000"/>
              </a:lnSpc>
              <a:buFont typeface="Wingdings" pitchFamily="2" charset="2"/>
              <a:buNone/>
            </a:pPr>
            <a:endParaRPr lang="en-US" dirty="0"/>
          </a:p>
          <a:p>
            <a:pPr>
              <a:lnSpc>
                <a:spcPct val="90000"/>
              </a:lnSpc>
              <a:buFont typeface="Wingdings" pitchFamily="2" charset="2"/>
              <a:buNone/>
            </a:pPr>
            <a:endParaRPr lang="en-US" dirty="0"/>
          </a:p>
          <a:p>
            <a:pPr>
              <a:lnSpc>
                <a:spcPct val="90000"/>
              </a:lnSpc>
            </a:pPr>
            <a:r>
              <a:rPr lang="en-US" dirty="0" smtClean="0"/>
              <a:t>No </a:t>
            </a:r>
            <a:r>
              <a:rPr lang="en-US" dirty="0"/>
              <a:t>problem of WAR hazard in </a:t>
            </a:r>
            <a:r>
              <a:rPr lang="en-US" dirty="0" smtClean="0"/>
              <a:t>simple “in-line” pipelining</a:t>
            </a:r>
            <a:endParaRPr lang="en-US" dirty="0"/>
          </a:p>
          <a:p>
            <a:pPr>
              <a:lnSpc>
                <a:spcPct val="90000"/>
              </a:lnSpc>
            </a:pPr>
            <a:r>
              <a:rPr lang="en-US" dirty="0" smtClean="0"/>
              <a:t>Will cause a problem in multiple issue, out of order execution</a:t>
            </a:r>
            <a:endParaRPr lang="en-US" dirty="0"/>
          </a:p>
          <a:p>
            <a:pPr>
              <a:lnSpc>
                <a:spcPct val="90000"/>
              </a:lnSpc>
              <a:buFont typeface="Wingdings" pitchFamily="2" charset="2"/>
              <a:buNone/>
            </a:pPr>
            <a:r>
              <a:rPr lang="en-US" dirty="0"/>
              <a:t>   </a:t>
            </a:r>
          </a:p>
        </p:txBody>
      </p:sp>
      <p:grpSp>
        <p:nvGrpSpPr>
          <p:cNvPr id="2" name="Group 4"/>
          <p:cNvGrpSpPr>
            <a:grpSpLocks/>
          </p:cNvGrpSpPr>
          <p:nvPr/>
        </p:nvGrpSpPr>
        <p:grpSpPr bwMode="auto">
          <a:xfrm>
            <a:off x="2395538" y="2689225"/>
            <a:ext cx="3700463" cy="828675"/>
            <a:chOff x="2037" y="1934"/>
            <a:chExt cx="2331" cy="522"/>
          </a:xfrm>
        </p:grpSpPr>
        <p:sp>
          <p:nvSpPr>
            <p:cNvPr id="22533" name="Rectangle 5"/>
            <p:cNvSpPr>
              <a:spLocks noChangeArrowheads="1"/>
            </p:cNvSpPr>
            <p:nvPr/>
          </p:nvSpPr>
          <p:spPr bwMode="auto">
            <a:xfrm>
              <a:off x="2256" y="1934"/>
              <a:ext cx="2112" cy="522"/>
            </a:xfrm>
            <a:prstGeom prst="rect">
              <a:avLst/>
            </a:prstGeom>
            <a:solidFill>
              <a:schemeClr val="bg1"/>
            </a:solidFill>
            <a:ln w="12700">
              <a:noFill/>
              <a:miter lim="800000"/>
              <a:headEnd/>
              <a:tailEnd/>
            </a:ln>
            <a:effectLst/>
          </p:spPr>
          <p:txBody>
            <a:bodyPr lIns="90488" tIns="44450" rIns="90488" bIns="44450">
              <a:spAutoFit/>
            </a:bodyPr>
            <a:lstStyle/>
            <a:p>
              <a:pPr eaLnBrk="0" hangingPunct="0"/>
              <a:r>
                <a:rPr lang="en-US" sz="2400" b="1" dirty="0">
                  <a:latin typeface="Courier New" pitchFamily="49" charset="0"/>
                </a:rPr>
                <a:t>I: </a:t>
              </a:r>
              <a:r>
                <a:rPr lang="en-US" sz="2400" b="1" dirty="0" smtClean="0">
                  <a:latin typeface="Courier New" pitchFamily="49" charset="0"/>
                </a:rPr>
                <a:t>SUB R4,</a:t>
              </a:r>
              <a:r>
                <a:rPr lang="en-US" sz="2400" b="1" dirty="0" smtClean="0">
                  <a:solidFill>
                    <a:srgbClr val="990000"/>
                  </a:solidFill>
                  <a:latin typeface="Courier New" pitchFamily="49" charset="0"/>
                </a:rPr>
                <a:t>R1</a:t>
              </a:r>
              <a:r>
                <a:rPr lang="en-US" sz="2400" b="1" dirty="0" smtClean="0">
                  <a:latin typeface="Courier New" pitchFamily="49" charset="0"/>
                </a:rPr>
                <a:t>,R3 </a:t>
              </a:r>
              <a:endParaRPr lang="en-US" sz="2400" b="1" dirty="0">
                <a:latin typeface="Courier New" pitchFamily="49" charset="0"/>
              </a:endParaRPr>
            </a:p>
            <a:p>
              <a:pPr eaLnBrk="0" hangingPunct="0"/>
              <a:r>
                <a:rPr lang="en-US" sz="2400" b="1" dirty="0">
                  <a:latin typeface="Courier New" pitchFamily="49" charset="0"/>
                </a:rPr>
                <a:t>J: add </a:t>
              </a:r>
              <a:r>
                <a:rPr lang="en-US" sz="2400" b="1" dirty="0" smtClean="0">
                  <a:solidFill>
                    <a:srgbClr val="990000"/>
                  </a:solidFill>
                  <a:latin typeface="Courier New" pitchFamily="49" charset="0"/>
                </a:rPr>
                <a:t>R1</a:t>
              </a:r>
              <a:r>
                <a:rPr lang="en-US" sz="2400" b="1" dirty="0" smtClean="0">
                  <a:latin typeface="Courier New" pitchFamily="49" charset="0"/>
                </a:rPr>
                <a:t>,R2,R3</a:t>
              </a:r>
              <a:endParaRPr lang="en-US" sz="2400" b="1" dirty="0">
                <a:latin typeface="Courier New" pitchFamily="49" charset="0"/>
              </a:endParaRPr>
            </a:p>
          </p:txBody>
        </p:sp>
        <p:sp>
          <p:nvSpPr>
            <p:cNvPr id="22534" name="Arc 6"/>
            <p:cNvSpPr>
              <a:spLocks/>
            </p:cNvSpPr>
            <p:nvPr/>
          </p:nvSpPr>
          <p:spPr bwMode="auto">
            <a:xfrm flipH="1" flipV="1">
              <a:off x="2037" y="2037"/>
              <a:ext cx="295" cy="288"/>
            </a:xfrm>
            <a:custGeom>
              <a:avLst/>
              <a:gdLst>
                <a:gd name="G0" fmla="+- 2932 0 0"/>
                <a:gd name="G1" fmla="+- 21600 0 0"/>
                <a:gd name="G2" fmla="+- 21600 0 0"/>
                <a:gd name="T0" fmla="*/ 0 w 24532"/>
                <a:gd name="T1" fmla="*/ 200 h 43200"/>
                <a:gd name="T2" fmla="*/ 870 w 24532"/>
                <a:gd name="T3" fmla="*/ 43101 h 43200"/>
                <a:gd name="T4" fmla="*/ 2932 w 24532"/>
                <a:gd name="T5" fmla="*/ 21600 h 43200"/>
              </a:gdLst>
              <a:ahLst/>
              <a:cxnLst>
                <a:cxn ang="0">
                  <a:pos x="T0" y="T1"/>
                </a:cxn>
                <a:cxn ang="0">
                  <a:pos x="T2" y="T3"/>
                </a:cxn>
                <a:cxn ang="0">
                  <a:pos x="T4" y="T5"/>
                </a:cxn>
              </a:cxnLst>
              <a:rect l="0" t="0" r="r" b="b"/>
              <a:pathLst>
                <a:path w="24532" h="43200" fill="none"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path>
                <a:path w="24532" h="43200" stroke="0"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lnTo>
                    <a:pt x="2932" y="21600"/>
                  </a:lnTo>
                  <a:close/>
                </a:path>
              </a:pathLst>
            </a:custGeom>
            <a:noFill/>
            <a:ln w="28575">
              <a:solidFill>
                <a:schemeClr val="tx1"/>
              </a:solidFill>
              <a:round/>
              <a:headEnd/>
              <a:tailEnd type="triangle" w="med" len="me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normAutofit/>
          </a:bodyPr>
          <a:lstStyle/>
          <a:p>
            <a:r>
              <a:rPr lang="en-US" dirty="0">
                <a:solidFill>
                  <a:srgbClr val="0070C0"/>
                </a:solidFill>
              </a:rPr>
              <a:t>WAW hazard (Write after Write) </a:t>
            </a:r>
            <a:r>
              <a:rPr lang="en-US" dirty="0"/>
              <a:t>– Due to Output dependence</a:t>
            </a:r>
          </a:p>
          <a:p>
            <a:endParaRPr lang="en-US" dirty="0"/>
          </a:p>
          <a:p>
            <a:pPr>
              <a:buNone/>
            </a:pPr>
            <a:r>
              <a:rPr lang="en-US" dirty="0"/>
              <a:t>    </a:t>
            </a:r>
            <a:r>
              <a:rPr lang="en-US" dirty="0" err="1"/>
              <a:t>Instr</a:t>
            </a:r>
            <a:r>
              <a:rPr lang="en-US" dirty="0"/>
              <a:t> </a:t>
            </a:r>
            <a:r>
              <a:rPr lang="en-US" b="1" dirty="0" smtClean="0">
                <a:latin typeface="Courier New" pitchFamily="49" charset="0"/>
              </a:rPr>
              <a:t>J</a:t>
            </a:r>
            <a:r>
              <a:rPr lang="en-US" dirty="0" smtClean="0"/>
              <a:t> </a:t>
            </a:r>
            <a:r>
              <a:rPr lang="en-US" dirty="0"/>
              <a:t>writes operand </a:t>
            </a:r>
            <a:r>
              <a:rPr lang="en-US" i="1" u="sng" dirty="0">
                <a:solidFill>
                  <a:srgbClr val="990000"/>
                </a:solidFill>
              </a:rPr>
              <a:t>before</a:t>
            </a:r>
            <a:r>
              <a:rPr lang="en-US" dirty="0"/>
              <a:t> </a:t>
            </a:r>
            <a:r>
              <a:rPr lang="en-US" dirty="0" err="1"/>
              <a:t>Instr</a:t>
            </a:r>
            <a:r>
              <a:rPr lang="en-US" dirty="0"/>
              <a:t> </a:t>
            </a:r>
            <a:r>
              <a:rPr lang="en-US" b="1" dirty="0" smtClean="0">
                <a:latin typeface="Courier New" pitchFamily="49" charset="0"/>
              </a:rPr>
              <a:t>I </a:t>
            </a:r>
            <a:r>
              <a:rPr lang="en-US" dirty="0" smtClean="0"/>
              <a:t>writes it</a:t>
            </a:r>
            <a:r>
              <a:rPr lang="en-US" dirty="0"/>
              <a:t/>
            </a:r>
            <a:br>
              <a:rPr lang="en-US" dirty="0"/>
            </a:br>
            <a:r>
              <a:rPr lang="en-US" dirty="0"/>
              <a:t/>
            </a:r>
            <a:br>
              <a:rPr lang="en-US" dirty="0"/>
            </a:br>
            <a:r>
              <a:rPr lang="en-US" dirty="0"/>
              <a:t/>
            </a:r>
            <a:br>
              <a:rPr lang="en-US" dirty="0"/>
            </a:br>
            <a:r>
              <a:rPr lang="en-US" dirty="0"/>
              <a:t/>
            </a:r>
            <a:br>
              <a:rPr lang="en-US" dirty="0"/>
            </a:br>
            <a:endParaRPr lang="en-US" sz="3200" dirty="0"/>
          </a:p>
          <a:p>
            <a:r>
              <a:rPr lang="en-US" dirty="0" smtClean="0"/>
              <a:t>No </a:t>
            </a:r>
            <a:r>
              <a:rPr lang="en-US" dirty="0"/>
              <a:t>possibility of WAW hazard </a:t>
            </a:r>
            <a:r>
              <a:rPr lang="en-US" dirty="0" smtClean="0"/>
              <a:t>in simple “in-line” pipelining</a:t>
            </a:r>
          </a:p>
          <a:p>
            <a:r>
              <a:rPr lang="en-US" dirty="0" smtClean="0"/>
              <a:t>Will become an issue when out of order execution is allowed</a:t>
            </a:r>
            <a:endParaRPr lang="en-US" dirty="0"/>
          </a:p>
          <a:p>
            <a:endParaRPr lang="en-US" dirty="0"/>
          </a:p>
        </p:txBody>
      </p:sp>
      <p:grpSp>
        <p:nvGrpSpPr>
          <p:cNvPr id="2" name="Group 4"/>
          <p:cNvGrpSpPr>
            <a:grpSpLocks/>
          </p:cNvGrpSpPr>
          <p:nvPr/>
        </p:nvGrpSpPr>
        <p:grpSpPr bwMode="auto">
          <a:xfrm>
            <a:off x="1447800" y="2667000"/>
            <a:ext cx="3810000" cy="828675"/>
            <a:chOff x="1296" y="1680"/>
            <a:chExt cx="2400" cy="522"/>
          </a:xfrm>
        </p:grpSpPr>
        <p:sp>
          <p:nvSpPr>
            <p:cNvPr id="25605" name="Rectangle 5"/>
            <p:cNvSpPr>
              <a:spLocks noChangeArrowheads="1"/>
            </p:cNvSpPr>
            <p:nvPr/>
          </p:nvSpPr>
          <p:spPr bwMode="auto">
            <a:xfrm>
              <a:off x="1584" y="1680"/>
              <a:ext cx="2112" cy="522"/>
            </a:xfrm>
            <a:prstGeom prst="rect">
              <a:avLst/>
            </a:prstGeom>
            <a:solidFill>
              <a:schemeClr val="bg1"/>
            </a:solidFill>
            <a:ln w="12700">
              <a:noFill/>
              <a:miter lim="800000"/>
              <a:headEnd/>
              <a:tailEnd/>
            </a:ln>
            <a:effectLst/>
          </p:spPr>
          <p:txBody>
            <a:bodyPr lIns="90488" tIns="44450" rIns="90488" bIns="44450">
              <a:spAutoFit/>
            </a:bodyPr>
            <a:lstStyle/>
            <a:p>
              <a:pPr eaLnBrk="0" hangingPunct="0"/>
              <a:r>
                <a:rPr lang="en-US" sz="2400" b="1" dirty="0" smtClean="0">
                  <a:latin typeface="Courier New" pitchFamily="49" charset="0"/>
                </a:rPr>
                <a:t>I: SUB </a:t>
              </a:r>
              <a:r>
                <a:rPr lang="en-US" sz="2400" b="1" dirty="0" smtClean="0">
                  <a:solidFill>
                    <a:srgbClr val="990000"/>
                  </a:solidFill>
                  <a:latin typeface="Courier New" pitchFamily="49" charset="0"/>
                </a:rPr>
                <a:t>R1</a:t>
              </a:r>
              <a:r>
                <a:rPr lang="en-US" sz="2400" b="1" dirty="0" smtClean="0">
                  <a:latin typeface="Courier New" pitchFamily="49" charset="0"/>
                </a:rPr>
                <a:t>,R4,R3 </a:t>
              </a:r>
            </a:p>
            <a:p>
              <a:pPr eaLnBrk="0" hangingPunct="0"/>
              <a:r>
                <a:rPr lang="en-US" sz="2400" b="1" dirty="0" smtClean="0">
                  <a:latin typeface="Courier New" pitchFamily="49" charset="0"/>
                </a:rPr>
                <a:t>J: ADD </a:t>
              </a:r>
              <a:r>
                <a:rPr lang="en-US" sz="2400" b="1" dirty="0" smtClean="0">
                  <a:solidFill>
                    <a:srgbClr val="990000"/>
                  </a:solidFill>
                  <a:latin typeface="Courier New" pitchFamily="49" charset="0"/>
                </a:rPr>
                <a:t>R1</a:t>
              </a:r>
              <a:r>
                <a:rPr lang="en-US" sz="2400" b="1" dirty="0" smtClean="0">
                  <a:latin typeface="Courier New" pitchFamily="49" charset="0"/>
                </a:rPr>
                <a:t>,R2,R3</a:t>
              </a:r>
              <a:endParaRPr lang="en-US" sz="2400" b="1" dirty="0">
                <a:latin typeface="Courier New" pitchFamily="49" charset="0"/>
              </a:endParaRPr>
            </a:p>
          </p:txBody>
        </p:sp>
        <p:sp>
          <p:nvSpPr>
            <p:cNvPr id="25606" name="Arc 6"/>
            <p:cNvSpPr>
              <a:spLocks/>
            </p:cNvSpPr>
            <p:nvPr/>
          </p:nvSpPr>
          <p:spPr bwMode="auto">
            <a:xfrm flipH="1" flipV="1">
              <a:off x="1296" y="1776"/>
              <a:ext cx="295" cy="288"/>
            </a:xfrm>
            <a:custGeom>
              <a:avLst/>
              <a:gdLst>
                <a:gd name="G0" fmla="+- 2932 0 0"/>
                <a:gd name="G1" fmla="+- 21600 0 0"/>
                <a:gd name="G2" fmla="+- 21600 0 0"/>
                <a:gd name="T0" fmla="*/ 0 w 24532"/>
                <a:gd name="T1" fmla="*/ 200 h 43200"/>
                <a:gd name="T2" fmla="*/ 870 w 24532"/>
                <a:gd name="T3" fmla="*/ 43101 h 43200"/>
                <a:gd name="T4" fmla="*/ 2932 w 24532"/>
                <a:gd name="T5" fmla="*/ 21600 h 43200"/>
              </a:gdLst>
              <a:ahLst/>
              <a:cxnLst>
                <a:cxn ang="0">
                  <a:pos x="T0" y="T1"/>
                </a:cxn>
                <a:cxn ang="0">
                  <a:pos x="T2" y="T3"/>
                </a:cxn>
                <a:cxn ang="0">
                  <a:pos x="T4" y="T5"/>
                </a:cxn>
              </a:cxnLst>
              <a:rect l="0" t="0" r="r" b="b"/>
              <a:pathLst>
                <a:path w="24532" h="43200" fill="none"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path>
                <a:path w="24532" h="43200" stroke="0"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lnTo>
                    <a:pt x="2932" y="21600"/>
                  </a:lnTo>
                  <a:close/>
                </a:path>
              </a:pathLst>
            </a:custGeom>
            <a:noFill/>
            <a:ln w="28575">
              <a:solidFill>
                <a:schemeClr val="tx1"/>
              </a:solidFill>
              <a:round/>
              <a:headEnd type="triangle" w="med" len="med"/>
              <a:tailEnd type="triangle" w="med" len="me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Name Dependence</a:t>
            </a:r>
            <a:endParaRPr lang="en-IN" sz="2800" dirty="0">
              <a:solidFill>
                <a:srgbClr val="0070C0"/>
              </a:solidFill>
            </a:endParaRPr>
          </a:p>
        </p:txBody>
      </p:sp>
      <p:sp>
        <p:nvSpPr>
          <p:cNvPr id="3" name="Content Placeholder 2"/>
          <p:cNvSpPr>
            <a:spLocks noGrp="1"/>
          </p:cNvSpPr>
          <p:nvPr>
            <p:ph idx="1"/>
          </p:nvPr>
        </p:nvSpPr>
        <p:spPr>
          <a:xfrm>
            <a:off x="217488" y="1200149"/>
            <a:ext cx="8775700" cy="5180013"/>
          </a:xfrm>
        </p:spPr>
        <p:txBody>
          <a:bodyPr/>
          <a:lstStyle/>
          <a:p>
            <a:pPr>
              <a:lnSpc>
                <a:spcPct val="90000"/>
              </a:lnSpc>
            </a:pPr>
            <a:r>
              <a:rPr lang="en-US" dirty="0" smtClean="0"/>
              <a:t>Two instructions use the same name but no flow of information</a:t>
            </a:r>
          </a:p>
          <a:p>
            <a:pPr>
              <a:lnSpc>
                <a:spcPct val="90000"/>
              </a:lnSpc>
            </a:pPr>
            <a:r>
              <a:rPr lang="en-US" dirty="0" smtClean="0"/>
              <a:t>Not a true data dependence, </a:t>
            </a:r>
            <a:r>
              <a:rPr lang="en-US" i="1" dirty="0" smtClean="0"/>
              <a:t>but is a problem when reordering instructions</a:t>
            </a:r>
          </a:p>
          <a:p>
            <a:pPr>
              <a:lnSpc>
                <a:spcPct val="90000"/>
              </a:lnSpc>
              <a:buNone/>
            </a:pPr>
            <a:endParaRPr lang="en-US" i="1" dirty="0" smtClean="0"/>
          </a:p>
          <a:p>
            <a:pPr lvl="1">
              <a:lnSpc>
                <a:spcPct val="90000"/>
              </a:lnSpc>
            </a:pPr>
            <a:r>
              <a:rPr lang="en-US" sz="2400" i="1" dirty="0" err="1" smtClean="0"/>
              <a:t>Antidependence</a:t>
            </a:r>
            <a:r>
              <a:rPr lang="en-US" sz="2400" dirty="0" smtClean="0"/>
              <a:t>:  instruction j writes a register or memory location that instruction </a:t>
            </a:r>
            <a:r>
              <a:rPr lang="en-US" sz="2400" dirty="0" err="1" smtClean="0"/>
              <a:t>i</a:t>
            </a:r>
            <a:r>
              <a:rPr lang="en-US" sz="2400" dirty="0" smtClean="0"/>
              <a:t> reads</a:t>
            </a:r>
          </a:p>
          <a:p>
            <a:pPr lvl="2">
              <a:lnSpc>
                <a:spcPct val="90000"/>
              </a:lnSpc>
            </a:pPr>
            <a:r>
              <a:rPr lang="en-US" dirty="0" smtClean="0"/>
              <a:t>Initial ordering (</a:t>
            </a:r>
            <a:r>
              <a:rPr lang="en-US" dirty="0" err="1" smtClean="0"/>
              <a:t>i</a:t>
            </a:r>
            <a:r>
              <a:rPr lang="en-US" dirty="0" smtClean="0"/>
              <a:t> before j) must be preserved</a:t>
            </a:r>
          </a:p>
          <a:p>
            <a:pPr lvl="1">
              <a:lnSpc>
                <a:spcPct val="90000"/>
              </a:lnSpc>
            </a:pPr>
            <a:r>
              <a:rPr lang="en-US" sz="2400" i="1" dirty="0" smtClean="0"/>
              <a:t>Output dependence</a:t>
            </a:r>
            <a:r>
              <a:rPr lang="en-US" sz="2400" dirty="0" smtClean="0"/>
              <a:t>:  instruction </a:t>
            </a:r>
            <a:r>
              <a:rPr lang="en-US" sz="2400" dirty="0" err="1" smtClean="0"/>
              <a:t>i</a:t>
            </a:r>
            <a:r>
              <a:rPr lang="en-US" sz="2400" dirty="0" smtClean="0"/>
              <a:t> and instruction j write the same register or memory location</a:t>
            </a:r>
          </a:p>
          <a:p>
            <a:pPr lvl="2">
              <a:lnSpc>
                <a:spcPct val="90000"/>
              </a:lnSpc>
            </a:pPr>
            <a:r>
              <a:rPr lang="en-US" dirty="0" smtClean="0"/>
              <a:t>Ordering must be preserved</a:t>
            </a:r>
          </a:p>
          <a:p>
            <a:pPr lvl="2">
              <a:lnSpc>
                <a:spcPct val="90000"/>
              </a:lnSpc>
            </a:pPr>
            <a:endParaRPr lang="en-US" dirty="0" smtClean="0"/>
          </a:p>
          <a:p>
            <a:pPr>
              <a:lnSpc>
                <a:spcPct val="90000"/>
              </a:lnSpc>
            </a:pPr>
            <a:r>
              <a:rPr lang="en-US" dirty="0" smtClean="0"/>
              <a:t>To resolve, use register renaming technique</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2800" dirty="0">
                <a:solidFill>
                  <a:srgbClr val="0070C0"/>
                </a:solidFill>
              </a:rPr>
              <a:t>Structural hazard</a:t>
            </a:r>
          </a:p>
        </p:txBody>
      </p:sp>
      <p:sp>
        <p:nvSpPr>
          <p:cNvPr id="27651" name="Rectangle 3"/>
          <p:cNvSpPr>
            <a:spLocks noGrp="1" noChangeArrowheads="1"/>
          </p:cNvSpPr>
          <p:nvPr>
            <p:ph idx="1"/>
          </p:nvPr>
        </p:nvSpPr>
        <p:spPr>
          <a:xfrm>
            <a:off x="233363" y="1752600"/>
            <a:ext cx="7920037" cy="4627563"/>
          </a:xfrm>
        </p:spPr>
        <p:txBody>
          <a:bodyPr/>
          <a:lstStyle/>
          <a:p>
            <a:r>
              <a:rPr lang="en-US"/>
              <a:t>Hardware can not support the given combination of instructions. If there is just one memory system for instruction and data then structural hazard may occur. </a:t>
            </a:r>
          </a:p>
          <a:p>
            <a:r>
              <a:rPr lang="en-US"/>
              <a:t>For complex pipeline with split execution unit (many functional units) structural hazard may occur. </a:t>
            </a:r>
          </a:p>
          <a:p>
            <a:r>
              <a:rPr lang="en-US"/>
              <a:t>Solution?  Wait….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Control Hazard</a:t>
            </a:r>
            <a:endParaRPr lang="en-IN" sz="2800" dirty="0">
              <a:solidFill>
                <a:srgbClr val="0070C0"/>
              </a:solidFill>
            </a:endParaRPr>
          </a:p>
        </p:txBody>
      </p:sp>
      <p:sp>
        <p:nvSpPr>
          <p:cNvPr id="3" name="Content Placeholder 2"/>
          <p:cNvSpPr>
            <a:spLocks noGrp="1"/>
          </p:cNvSpPr>
          <p:nvPr>
            <p:ph idx="1"/>
          </p:nvPr>
        </p:nvSpPr>
        <p:spPr/>
        <p:txBody>
          <a:bodyPr/>
          <a:lstStyle/>
          <a:p>
            <a:pPr>
              <a:lnSpc>
                <a:spcPct val="90000"/>
              </a:lnSpc>
            </a:pPr>
            <a:r>
              <a:rPr lang="en-US" dirty="0" smtClean="0"/>
              <a:t>Ordering of an instruction </a:t>
            </a:r>
            <a:r>
              <a:rPr lang="en-US" dirty="0" err="1" smtClean="0"/>
              <a:t>i</a:t>
            </a:r>
            <a:r>
              <a:rPr lang="en-US" dirty="0" smtClean="0"/>
              <a:t> with respect to a branch instruction</a:t>
            </a:r>
          </a:p>
          <a:p>
            <a:pPr>
              <a:lnSpc>
                <a:spcPct val="90000"/>
              </a:lnSpc>
            </a:pPr>
            <a:endParaRPr lang="en-US" dirty="0" smtClean="0"/>
          </a:p>
          <a:p>
            <a:pPr lvl="1">
              <a:lnSpc>
                <a:spcPct val="90000"/>
              </a:lnSpc>
            </a:pPr>
            <a:r>
              <a:rPr lang="en-US" sz="2400" dirty="0" smtClean="0"/>
              <a:t>Instruction control dependent on a branch cannot be moved before the branch so that its execution is no longer controlled by the branch</a:t>
            </a:r>
          </a:p>
          <a:p>
            <a:pPr lvl="1">
              <a:lnSpc>
                <a:spcPct val="90000"/>
              </a:lnSpc>
            </a:pPr>
            <a:endParaRPr lang="en-US" sz="2400" dirty="0" smtClean="0"/>
          </a:p>
          <a:p>
            <a:pPr lvl="1">
              <a:lnSpc>
                <a:spcPct val="90000"/>
              </a:lnSpc>
            </a:pPr>
            <a:r>
              <a:rPr lang="en-US" sz="2400" dirty="0" smtClean="0"/>
              <a:t>An instruction not control dependent on a branch cannot be moved after the branch so that its execution is controlled by the branch</a:t>
            </a:r>
          </a:p>
          <a:p>
            <a:pPr lvl="1">
              <a:lnSpc>
                <a:spcPct val="90000"/>
              </a:lnSpc>
            </a:pPr>
            <a:endParaRPr lang="en-US" sz="2400" dirty="0" smtClean="0"/>
          </a:p>
          <a:p>
            <a:pPr marL="265113" lvl="1" indent="-265113">
              <a:lnSpc>
                <a:spcPct val="90000"/>
              </a:lnSpc>
            </a:pPr>
            <a:r>
              <a:rPr lang="en-US" sz="2400" dirty="0" smtClean="0"/>
              <a:t>If some how we can predict the behavior of branch or even better - eliminate them, then code execution would be very fast.</a:t>
            </a:r>
          </a:p>
          <a:p>
            <a:pPr>
              <a:lnSpc>
                <a:spcPct val="90000"/>
              </a:lnSpc>
            </a:pPr>
            <a:endParaRPr lang="en-US" sz="2800" dirty="0" smtClean="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Final word on dependences</a:t>
            </a:r>
            <a:endParaRPr lang="en-IN" sz="2800" dirty="0">
              <a:solidFill>
                <a:srgbClr val="0070C0"/>
              </a:solidFill>
            </a:endParaRPr>
          </a:p>
        </p:txBody>
      </p:sp>
      <p:sp>
        <p:nvSpPr>
          <p:cNvPr id="3" name="Content Placeholder 2"/>
          <p:cNvSpPr>
            <a:spLocks noGrp="1"/>
          </p:cNvSpPr>
          <p:nvPr>
            <p:ph idx="1"/>
          </p:nvPr>
        </p:nvSpPr>
        <p:spPr/>
        <p:txBody>
          <a:bodyPr/>
          <a:lstStyle/>
          <a:p>
            <a:r>
              <a:rPr lang="en-US" dirty="0" smtClean="0"/>
              <a:t>Preserving Control dependence is a simple and effective way of maintaining program correctness</a:t>
            </a:r>
          </a:p>
          <a:p>
            <a:r>
              <a:rPr lang="en-US" dirty="0" smtClean="0"/>
              <a:t>However, Control dependence is not a fundamental performance limit</a:t>
            </a:r>
          </a:p>
          <a:p>
            <a:r>
              <a:rPr lang="en-US" dirty="0" smtClean="0"/>
              <a:t>Control dependence can be violated if;</a:t>
            </a:r>
          </a:p>
          <a:p>
            <a:pPr lvl="1"/>
            <a:r>
              <a:rPr lang="en-US" b="1" dirty="0" smtClean="0">
                <a:solidFill>
                  <a:srgbClr val="FF0000"/>
                </a:solidFill>
              </a:rPr>
              <a:t>Exception behavior &amp;</a:t>
            </a:r>
          </a:p>
          <a:p>
            <a:pPr lvl="1"/>
            <a:r>
              <a:rPr lang="en-US" b="1" dirty="0" smtClean="0">
                <a:solidFill>
                  <a:srgbClr val="FF0000"/>
                </a:solidFill>
              </a:rPr>
              <a:t>Data Flow</a:t>
            </a:r>
          </a:p>
          <a:p>
            <a:pPr>
              <a:buNone/>
            </a:pPr>
            <a:r>
              <a:rPr lang="en-US" dirty="0" smtClean="0"/>
              <a:t>   are maintained</a:t>
            </a:r>
          </a:p>
          <a:p>
            <a:r>
              <a:rPr lang="en-US" dirty="0" smtClean="0"/>
              <a:t>Preserving the Exception behavior means that any change in the order of the instruction execution should not change how exception are raised in the program</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So what happens to the pipeline CPI?</a:t>
            </a:r>
            <a:endParaRPr lang="en-US" sz="2800" dirty="0">
              <a:solidFill>
                <a:srgbClr val="0070C0"/>
              </a:solidFill>
            </a:endParaRPr>
          </a:p>
        </p:txBody>
      </p:sp>
      <p:sp>
        <p:nvSpPr>
          <p:cNvPr id="3" name="Content Placeholder 2"/>
          <p:cNvSpPr>
            <a:spLocks noGrp="1"/>
          </p:cNvSpPr>
          <p:nvPr>
            <p:ph idx="1"/>
          </p:nvPr>
        </p:nvSpPr>
        <p:spPr>
          <a:xfrm>
            <a:off x="178852" y="2215165"/>
            <a:ext cx="8775700" cy="4113481"/>
          </a:xfrm>
        </p:spPr>
        <p:txBody>
          <a:bodyPr/>
          <a:lstStyle/>
          <a:p>
            <a:pPr>
              <a:buNone/>
            </a:pPr>
            <a:r>
              <a:rPr lang="en-US" dirty="0" smtClean="0"/>
              <a:t>   Pipeline CPI = Ideal CPI + </a:t>
            </a:r>
            <a:r>
              <a:rPr lang="en-US" dirty="0" smtClean="0">
                <a:solidFill>
                  <a:srgbClr val="FF0000"/>
                </a:solidFill>
              </a:rPr>
              <a:t>structural stalls </a:t>
            </a:r>
            <a:r>
              <a:rPr lang="en-US" dirty="0" smtClean="0"/>
              <a:t>+ </a:t>
            </a:r>
            <a:r>
              <a:rPr lang="en-US" dirty="0" smtClean="0">
                <a:solidFill>
                  <a:srgbClr val="FF0000"/>
                </a:solidFill>
              </a:rPr>
              <a:t>RAW stalls </a:t>
            </a:r>
            <a:r>
              <a:rPr lang="en-US" dirty="0" smtClean="0"/>
              <a:t>+</a:t>
            </a:r>
          </a:p>
          <a:p>
            <a:pPr>
              <a:buNone/>
            </a:pPr>
            <a:r>
              <a:rPr lang="en-US" dirty="0" smtClean="0">
                <a:solidFill>
                  <a:srgbClr val="FF0000"/>
                </a:solidFill>
              </a:rPr>
              <a:t>                           WAR stalls </a:t>
            </a:r>
            <a:r>
              <a:rPr lang="en-US" dirty="0" smtClean="0"/>
              <a:t>+ </a:t>
            </a:r>
            <a:r>
              <a:rPr lang="en-US" dirty="0" smtClean="0">
                <a:solidFill>
                  <a:srgbClr val="FF0000"/>
                </a:solidFill>
              </a:rPr>
              <a:t>WAW stalls </a:t>
            </a:r>
            <a:r>
              <a:rPr lang="en-US" dirty="0" smtClean="0"/>
              <a:t>+ </a:t>
            </a:r>
            <a:r>
              <a:rPr lang="en-US" dirty="0" smtClean="0">
                <a:solidFill>
                  <a:srgbClr val="FF0000"/>
                </a:solidFill>
              </a:rPr>
              <a:t>Control stalls</a:t>
            </a:r>
          </a:p>
          <a:p>
            <a:pPr>
              <a:buNone/>
            </a:pPr>
            <a:endParaRPr lang="en-US" dirty="0" smtClean="0"/>
          </a:p>
          <a:p>
            <a:pPr>
              <a:buNone/>
            </a:pPr>
            <a:endParaRPr lang="en-US" dirty="0" smtClean="0"/>
          </a:p>
          <a:p>
            <a:pPr>
              <a:buNone/>
            </a:pPr>
            <a:r>
              <a:rPr lang="en-US" dirty="0" smtClean="0"/>
              <a:t>   What can we do about these stall penalties?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Overview of Techniques used for reducing stalls</a:t>
            </a:r>
            <a:endParaRPr lang="en-IN" sz="2800" dirty="0">
              <a:solidFill>
                <a:srgbClr val="0070C0"/>
              </a:solidFill>
            </a:endParaRPr>
          </a:p>
        </p:txBody>
      </p:sp>
      <p:graphicFrame>
        <p:nvGraphicFramePr>
          <p:cNvPr id="4" name="Content Placeholder 3"/>
          <p:cNvGraphicFramePr>
            <a:graphicFrameLocks noGrp="1"/>
          </p:cNvGraphicFramePr>
          <p:nvPr>
            <p:ph idx="1"/>
          </p:nvPr>
        </p:nvGraphicFramePr>
        <p:xfrm>
          <a:off x="173946" y="1505178"/>
          <a:ext cx="8775700" cy="4719320"/>
        </p:xfrm>
        <a:graphic>
          <a:graphicData uri="http://schemas.openxmlformats.org/drawingml/2006/table">
            <a:tbl>
              <a:tblPr firstRow="1" bandRow="1">
                <a:tableStyleId>{5C22544A-7EE6-4342-B048-85BDC9FD1C3A}</a:tableStyleId>
              </a:tblPr>
              <a:tblGrid>
                <a:gridCol w="4387850"/>
                <a:gridCol w="4387850"/>
              </a:tblGrid>
              <a:tr h="370840">
                <a:tc>
                  <a:txBody>
                    <a:bodyPr/>
                    <a:lstStyle/>
                    <a:p>
                      <a:pPr algn="ctr"/>
                      <a:r>
                        <a:rPr lang="en-US" dirty="0" smtClean="0"/>
                        <a:t>Technique</a:t>
                      </a:r>
                      <a:endParaRPr lang="en-IN" dirty="0"/>
                    </a:p>
                  </a:txBody>
                  <a:tcPr/>
                </a:tc>
                <a:tc>
                  <a:txBody>
                    <a:bodyPr/>
                    <a:lstStyle/>
                    <a:p>
                      <a:pPr algn="ctr"/>
                      <a:r>
                        <a:rPr lang="en-US" dirty="0" smtClean="0"/>
                        <a:t>Target</a:t>
                      </a:r>
                      <a:endParaRPr lang="en-IN" dirty="0"/>
                    </a:p>
                  </a:txBody>
                  <a:tcPr/>
                </a:tc>
              </a:tr>
              <a:tr h="370840">
                <a:tc>
                  <a:txBody>
                    <a:bodyPr/>
                    <a:lstStyle/>
                    <a:p>
                      <a:r>
                        <a:rPr lang="en-US" dirty="0" smtClean="0"/>
                        <a:t>ISA based techniques</a:t>
                      </a:r>
                      <a:endParaRPr lang="en-IN" dirty="0"/>
                    </a:p>
                  </a:txBody>
                  <a:tcPr/>
                </a:tc>
                <a:tc>
                  <a:txBody>
                    <a:bodyPr/>
                    <a:lstStyle/>
                    <a:p>
                      <a:r>
                        <a:rPr lang="en-US" dirty="0" smtClean="0"/>
                        <a:t>Control hazard stalls</a:t>
                      </a:r>
                      <a:endParaRPr lang="en-IN" dirty="0"/>
                    </a:p>
                  </a:txBody>
                  <a:tcPr/>
                </a:tc>
              </a:tr>
              <a:tr h="370840">
                <a:tc>
                  <a:txBody>
                    <a:bodyPr/>
                    <a:lstStyle/>
                    <a:p>
                      <a:r>
                        <a:rPr lang="en-US" dirty="0" smtClean="0"/>
                        <a:t>Forwarding and Bypassing</a:t>
                      </a:r>
                      <a:endParaRPr lang="en-IN" dirty="0"/>
                    </a:p>
                  </a:txBody>
                  <a:tcPr/>
                </a:tc>
                <a:tc>
                  <a:txBody>
                    <a:bodyPr/>
                    <a:lstStyle/>
                    <a:p>
                      <a:r>
                        <a:rPr lang="en-US" dirty="0" smtClean="0"/>
                        <a:t>Potential data hazard stalls</a:t>
                      </a:r>
                      <a:endParaRPr lang="en-IN" dirty="0"/>
                    </a:p>
                  </a:txBody>
                  <a:tcPr/>
                </a:tc>
              </a:tr>
              <a:tr h="370840">
                <a:tc>
                  <a:txBody>
                    <a:bodyPr/>
                    <a:lstStyle/>
                    <a:p>
                      <a:r>
                        <a:rPr lang="en-US" dirty="0" smtClean="0"/>
                        <a:t>Delayed Branches </a:t>
                      </a:r>
                      <a:endParaRPr lang="en-IN" dirty="0"/>
                    </a:p>
                  </a:txBody>
                  <a:tcPr/>
                </a:tc>
                <a:tc>
                  <a:txBody>
                    <a:bodyPr/>
                    <a:lstStyle/>
                    <a:p>
                      <a:r>
                        <a:rPr lang="en-US" dirty="0" smtClean="0"/>
                        <a:t>Control hazard stalls</a:t>
                      </a:r>
                      <a:endParaRPr lang="en-IN" dirty="0"/>
                    </a:p>
                  </a:txBody>
                  <a:tcPr/>
                </a:tc>
              </a:tr>
              <a:tr h="370840">
                <a:tc>
                  <a:txBody>
                    <a:bodyPr/>
                    <a:lstStyle/>
                    <a:p>
                      <a:r>
                        <a:rPr lang="en-US" dirty="0" smtClean="0"/>
                        <a:t>Dynamic Scheduling</a:t>
                      </a:r>
                      <a:endParaRPr lang="en-IN" dirty="0"/>
                    </a:p>
                  </a:txBody>
                  <a:tcPr/>
                </a:tc>
                <a:tc>
                  <a:txBody>
                    <a:bodyPr/>
                    <a:lstStyle/>
                    <a:p>
                      <a:r>
                        <a:rPr lang="en-US" dirty="0" smtClean="0"/>
                        <a:t>Data</a:t>
                      </a:r>
                      <a:r>
                        <a:rPr lang="en-US" baseline="0" dirty="0" smtClean="0"/>
                        <a:t> hazard stalls from true dependence</a:t>
                      </a:r>
                      <a:endParaRPr lang="en-IN" dirty="0"/>
                    </a:p>
                  </a:txBody>
                  <a:tcPr/>
                </a:tc>
              </a:tr>
              <a:tr h="370840">
                <a:tc>
                  <a:txBody>
                    <a:bodyPr/>
                    <a:lstStyle/>
                    <a:p>
                      <a:r>
                        <a:rPr lang="en-US" dirty="0" smtClean="0"/>
                        <a:t>Dynamic Scheduling with renaming</a:t>
                      </a:r>
                      <a:endParaRPr lang="en-IN" dirty="0"/>
                    </a:p>
                  </a:txBody>
                  <a:tcPr/>
                </a:tc>
                <a:tc>
                  <a:txBody>
                    <a:bodyPr/>
                    <a:lstStyle/>
                    <a:p>
                      <a:r>
                        <a:rPr lang="en-US" dirty="0" smtClean="0"/>
                        <a:t>Data hazard</a:t>
                      </a:r>
                      <a:r>
                        <a:rPr lang="en-US" baseline="0" dirty="0" smtClean="0"/>
                        <a:t> stalls &amp; name dependencies stalls</a:t>
                      </a:r>
                      <a:endParaRPr lang="en-IN" dirty="0"/>
                    </a:p>
                  </a:txBody>
                  <a:tcPr/>
                </a:tc>
              </a:tr>
              <a:tr h="370840">
                <a:tc>
                  <a:txBody>
                    <a:bodyPr/>
                    <a:lstStyle/>
                    <a:p>
                      <a:r>
                        <a:rPr lang="en-US" dirty="0" smtClean="0"/>
                        <a:t>Dynamic Branch Prediction</a:t>
                      </a:r>
                      <a:endParaRPr lang="en-IN" dirty="0"/>
                    </a:p>
                  </a:txBody>
                  <a:tcPr/>
                </a:tc>
                <a:tc>
                  <a:txBody>
                    <a:bodyPr/>
                    <a:lstStyle/>
                    <a:p>
                      <a:r>
                        <a:rPr lang="en-US" dirty="0" smtClean="0"/>
                        <a:t>Control hazard stalls</a:t>
                      </a:r>
                      <a:endParaRPr lang="en-IN" dirty="0"/>
                    </a:p>
                  </a:txBody>
                  <a:tcPr/>
                </a:tc>
              </a:tr>
              <a:tr h="370840">
                <a:tc>
                  <a:txBody>
                    <a:bodyPr/>
                    <a:lstStyle/>
                    <a:p>
                      <a:r>
                        <a:rPr lang="en-US" dirty="0" smtClean="0"/>
                        <a:t>Multiple Instruction per cycle</a:t>
                      </a:r>
                      <a:endParaRPr lang="en-IN" dirty="0"/>
                    </a:p>
                  </a:txBody>
                  <a:tcPr/>
                </a:tc>
                <a:tc>
                  <a:txBody>
                    <a:bodyPr/>
                    <a:lstStyle/>
                    <a:p>
                      <a:r>
                        <a:rPr lang="en-US" dirty="0" smtClean="0"/>
                        <a:t>Ideal CPI</a:t>
                      </a:r>
                      <a:endParaRPr lang="en-IN" dirty="0"/>
                    </a:p>
                  </a:txBody>
                  <a:tcPr/>
                </a:tc>
              </a:tr>
              <a:tr h="370840">
                <a:tc>
                  <a:txBody>
                    <a:bodyPr/>
                    <a:lstStyle/>
                    <a:p>
                      <a:r>
                        <a:rPr lang="en-US" dirty="0" smtClean="0"/>
                        <a:t>Speculation </a:t>
                      </a:r>
                      <a:endParaRPr lang="en-IN" dirty="0"/>
                    </a:p>
                  </a:txBody>
                  <a:tcPr/>
                </a:tc>
                <a:tc>
                  <a:txBody>
                    <a:bodyPr/>
                    <a:lstStyle/>
                    <a:p>
                      <a:r>
                        <a:rPr lang="en-US" dirty="0" smtClean="0"/>
                        <a:t>Data hazard and Control hazard</a:t>
                      </a:r>
                      <a:r>
                        <a:rPr lang="en-US" baseline="0" dirty="0" smtClean="0"/>
                        <a:t> stalls</a:t>
                      </a:r>
                      <a:endParaRPr lang="en-IN" dirty="0"/>
                    </a:p>
                  </a:txBody>
                  <a:tcPr/>
                </a:tc>
              </a:tr>
              <a:tr h="370840">
                <a:tc>
                  <a:txBody>
                    <a:bodyPr/>
                    <a:lstStyle/>
                    <a:p>
                      <a:r>
                        <a:rPr lang="en-US" dirty="0" smtClean="0"/>
                        <a:t>Loop Unrolling</a:t>
                      </a:r>
                      <a:endParaRPr lang="en-IN" dirty="0"/>
                    </a:p>
                  </a:txBody>
                  <a:tcPr/>
                </a:tc>
                <a:tc>
                  <a:txBody>
                    <a:bodyPr/>
                    <a:lstStyle/>
                    <a:p>
                      <a:r>
                        <a:rPr lang="en-US" dirty="0" smtClean="0"/>
                        <a:t>Control</a:t>
                      </a:r>
                      <a:r>
                        <a:rPr lang="en-US" baseline="0" dirty="0" smtClean="0"/>
                        <a:t> hazard stalls</a:t>
                      </a:r>
                      <a:endParaRPr lang="en-IN" dirty="0"/>
                    </a:p>
                  </a:txBody>
                  <a:tcPr/>
                </a:tc>
              </a:tr>
              <a:tr h="370840">
                <a:tc>
                  <a:txBody>
                    <a:bodyPr/>
                    <a:lstStyle/>
                    <a:p>
                      <a:r>
                        <a:rPr lang="en-US" dirty="0" smtClean="0"/>
                        <a:t>Compiler</a:t>
                      </a:r>
                      <a:r>
                        <a:rPr lang="en-US" baseline="0" dirty="0" smtClean="0"/>
                        <a:t> dependence analysis</a:t>
                      </a:r>
                      <a:endParaRPr lang="en-IN" dirty="0"/>
                    </a:p>
                  </a:txBody>
                  <a:tcPr/>
                </a:tc>
                <a:tc>
                  <a:txBody>
                    <a:bodyPr/>
                    <a:lstStyle/>
                    <a:p>
                      <a:r>
                        <a:rPr lang="en-US" dirty="0" smtClean="0"/>
                        <a:t>Ideal CPI, Data hazard stalls</a:t>
                      </a:r>
                      <a:endParaRPr lang="en-IN" dirty="0"/>
                    </a:p>
                  </a:txBody>
                  <a:tcPr/>
                </a:tc>
              </a:tr>
              <a:tr h="370840">
                <a:tc>
                  <a:txBody>
                    <a:bodyPr/>
                    <a:lstStyle/>
                    <a:p>
                      <a:r>
                        <a:rPr lang="en-US" dirty="0" smtClean="0"/>
                        <a:t>Software pipelining, trace scheduling</a:t>
                      </a:r>
                      <a:endParaRPr lang="en-IN" dirty="0"/>
                    </a:p>
                  </a:txBody>
                  <a:tcPr/>
                </a:tc>
                <a:tc>
                  <a:txBody>
                    <a:bodyPr/>
                    <a:lstStyle/>
                    <a:p>
                      <a:r>
                        <a:rPr lang="en-US" dirty="0" smtClean="0"/>
                        <a:t>Ideal CPI, Data hazard stalls</a:t>
                      </a:r>
                      <a:endParaRPr lang="en-IN"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2800" dirty="0" smtClean="0">
                <a:solidFill>
                  <a:srgbClr val="0070C0"/>
                </a:solidFill>
              </a:rPr>
              <a:t>ISA based </a:t>
            </a:r>
            <a:r>
              <a:rPr lang="en-US" sz="2800" dirty="0">
                <a:solidFill>
                  <a:srgbClr val="0070C0"/>
                </a:solidFill>
              </a:rPr>
              <a:t>solution…</a:t>
            </a:r>
          </a:p>
        </p:txBody>
      </p:sp>
      <p:sp>
        <p:nvSpPr>
          <p:cNvPr id="31747" name="Rectangle 3"/>
          <p:cNvSpPr>
            <a:spLocks noGrp="1" noChangeArrowheads="1"/>
          </p:cNvSpPr>
          <p:nvPr>
            <p:ph idx="1"/>
          </p:nvPr>
        </p:nvSpPr>
        <p:spPr/>
        <p:txBody>
          <a:bodyPr>
            <a:normAutofit/>
          </a:bodyPr>
          <a:lstStyle/>
          <a:p>
            <a:r>
              <a:rPr lang="en-US" sz="2000" dirty="0" smtClean="0"/>
              <a:t> A </a:t>
            </a:r>
            <a:r>
              <a:rPr lang="en-US" sz="2000" dirty="0"/>
              <a:t>cleaver solution has been </a:t>
            </a:r>
            <a:r>
              <a:rPr lang="en-US" sz="2000" dirty="0" smtClean="0"/>
              <a:t>created to address some of the control stalls</a:t>
            </a:r>
            <a:endParaRPr lang="en-US" sz="2000" dirty="0"/>
          </a:p>
          <a:p>
            <a:r>
              <a:rPr lang="en-US" sz="2000" dirty="0"/>
              <a:t>In ARM instruction set, almost every instruction may be conditionally executed.</a:t>
            </a:r>
          </a:p>
          <a:p>
            <a:r>
              <a:rPr lang="en-US" sz="2000" dirty="0"/>
              <a:t>There are 16 possible condition starting from “Always” to “Never” (which is not used. Code reserved for future expansion).</a:t>
            </a:r>
          </a:p>
          <a:p>
            <a:endParaRPr lang="en-US" sz="2000" dirty="0"/>
          </a:p>
          <a:p>
            <a:pPr>
              <a:buFont typeface="Wingdings" pitchFamily="2" charset="2"/>
              <a:buNone/>
            </a:pPr>
            <a:r>
              <a:rPr lang="en-US" sz="2000" dirty="0">
                <a:solidFill>
                  <a:schemeClr val="bg2"/>
                </a:solidFill>
              </a:rPr>
              <a:t>(conventional way)                            (ARM way)</a:t>
            </a:r>
          </a:p>
          <a:p>
            <a:pPr lvl="1">
              <a:buFont typeface="Wingdings" pitchFamily="2" charset="2"/>
              <a:buNone/>
            </a:pPr>
            <a:r>
              <a:rPr lang="en-US" b="1" dirty="0">
                <a:solidFill>
                  <a:schemeClr val="bg2"/>
                </a:solidFill>
                <a:latin typeface="Courier New" pitchFamily="49" charset="0"/>
              </a:rPr>
              <a:t>  </a:t>
            </a:r>
            <a:r>
              <a:rPr lang="en-US" b="1" dirty="0" smtClean="0">
                <a:latin typeface="Courier New" pitchFamily="49" charset="0"/>
              </a:rPr>
              <a:t>CMP   R3,#0                CMP   R3,#0 </a:t>
            </a:r>
          </a:p>
          <a:p>
            <a:pPr lvl="1">
              <a:buFont typeface="Wingdings" pitchFamily="2" charset="2"/>
              <a:buNone/>
            </a:pPr>
            <a:r>
              <a:rPr lang="en-US" b="1" dirty="0" smtClean="0">
                <a:latin typeface="Courier New" pitchFamily="49" charset="0"/>
              </a:rPr>
              <a:t>  BEQ   SKIP                 ADDNE R0,R1,R2 </a:t>
            </a:r>
            <a:br>
              <a:rPr lang="en-US" b="1" dirty="0" smtClean="0">
                <a:latin typeface="Courier New" pitchFamily="49" charset="0"/>
              </a:rPr>
            </a:br>
            <a:r>
              <a:rPr lang="en-US" b="1" dirty="0" smtClean="0">
                <a:latin typeface="Courier New" pitchFamily="49" charset="0"/>
              </a:rPr>
              <a:t>ADD   R0,R1,R2</a:t>
            </a:r>
          </a:p>
          <a:p>
            <a:pPr lvl="1">
              <a:buFont typeface="Wingdings" pitchFamily="2" charset="2"/>
              <a:buNone/>
            </a:pPr>
            <a:r>
              <a:rPr lang="en-US" b="1" dirty="0" smtClean="0">
                <a:latin typeface="Courier New" pitchFamily="49" charset="0"/>
              </a:rPr>
              <a:t>Skip                            </a:t>
            </a:r>
            <a:endParaRPr lang="en-US" dirty="0"/>
          </a:p>
          <a:p>
            <a:pPr lvl="1">
              <a:buFont typeface="Wingdings" pitchFamily="2" charset="2"/>
              <a:buNone/>
            </a:pPr>
            <a:endParaRPr lang="en-US" dirty="0"/>
          </a:p>
          <a:p>
            <a:r>
              <a:rPr lang="en-US" sz="2000" dirty="0"/>
              <a:t>The conventional way could waste up to three cycles!</a:t>
            </a:r>
          </a:p>
          <a:p>
            <a:endParaRPr lang="en-US" sz="20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c_one_s_official-1.jpg"/>
          <p:cNvPicPr>
            <a:picLocks noChangeAspect="1"/>
          </p:cNvPicPr>
          <p:nvPr/>
        </p:nvPicPr>
        <p:blipFill>
          <a:blip r:embed="rId2"/>
          <a:stretch>
            <a:fillRect/>
          </a:stretch>
        </p:blipFill>
        <p:spPr>
          <a:xfrm>
            <a:off x="4876800" y="3416503"/>
            <a:ext cx="4267200" cy="3441497"/>
          </a:xfrm>
          <a:prstGeom prst="rect">
            <a:avLst/>
          </a:prstGeom>
        </p:spPr>
      </p:pic>
      <p:sp>
        <p:nvSpPr>
          <p:cNvPr id="2" name="Title 1"/>
          <p:cNvSpPr>
            <a:spLocks noGrp="1"/>
          </p:cNvSpPr>
          <p:nvPr>
            <p:ph type="title"/>
          </p:nvPr>
        </p:nvSpPr>
        <p:spPr/>
        <p:txBody>
          <a:bodyPr/>
          <a:lstStyle/>
          <a:p>
            <a:r>
              <a:rPr lang="en-US" sz="2800" dirty="0" smtClean="0">
                <a:solidFill>
                  <a:srgbClr val="0070C0"/>
                </a:solidFill>
              </a:rPr>
              <a:t>Qualcomm Announcement</a:t>
            </a:r>
            <a:endParaRPr lang="en-IN" sz="2800" dirty="0">
              <a:solidFill>
                <a:srgbClr val="0070C0"/>
              </a:solidFill>
            </a:endParaRPr>
          </a:p>
        </p:txBody>
      </p:sp>
      <p:sp>
        <p:nvSpPr>
          <p:cNvPr id="3" name="Content Placeholder 2"/>
          <p:cNvSpPr>
            <a:spLocks noGrp="1"/>
          </p:cNvSpPr>
          <p:nvPr>
            <p:ph idx="1"/>
          </p:nvPr>
        </p:nvSpPr>
        <p:spPr/>
        <p:txBody>
          <a:bodyPr/>
          <a:lstStyle/>
          <a:p>
            <a:endParaRPr lang="en-US" dirty="0" smtClean="0"/>
          </a:p>
          <a:p>
            <a:r>
              <a:rPr lang="en-US" dirty="0" smtClean="0"/>
              <a:t>Qualcomm Krait (1.5 GHz) has </a:t>
            </a:r>
            <a:r>
              <a:rPr lang="en-US" dirty="0" smtClean="0">
                <a:solidFill>
                  <a:srgbClr val="FF0000"/>
                </a:solidFill>
              </a:rPr>
              <a:t>11 stage pipeline</a:t>
            </a:r>
            <a:r>
              <a:rPr lang="en-US" dirty="0" smtClean="0"/>
              <a:t>, </a:t>
            </a:r>
            <a:r>
              <a:rPr lang="en-US" dirty="0" smtClean="0">
                <a:solidFill>
                  <a:srgbClr val="FF0000"/>
                </a:solidFill>
              </a:rPr>
              <a:t>quadruple issue</a:t>
            </a:r>
            <a:r>
              <a:rPr lang="en-US" dirty="0" smtClean="0"/>
              <a:t>, </a:t>
            </a:r>
            <a:r>
              <a:rPr lang="en-US" dirty="0" smtClean="0">
                <a:solidFill>
                  <a:srgbClr val="FF0000"/>
                </a:solidFill>
              </a:rPr>
              <a:t>out of order (</a:t>
            </a:r>
            <a:r>
              <a:rPr lang="en-US" dirty="0" err="1" smtClean="0">
                <a:solidFill>
                  <a:srgbClr val="FF0000"/>
                </a:solidFill>
              </a:rPr>
              <a:t>OoO</a:t>
            </a:r>
            <a:r>
              <a:rPr lang="en-US" dirty="0" smtClean="0">
                <a:solidFill>
                  <a:srgbClr val="FF0000"/>
                </a:solidFill>
              </a:rPr>
              <a:t>)</a:t>
            </a:r>
            <a:r>
              <a:rPr lang="en-US" dirty="0" smtClean="0"/>
              <a:t>, </a:t>
            </a:r>
            <a:r>
              <a:rPr lang="en-US" dirty="0" smtClean="0">
                <a:solidFill>
                  <a:srgbClr val="FF0000"/>
                </a:solidFill>
              </a:rPr>
              <a:t>speculating</a:t>
            </a:r>
            <a:r>
              <a:rPr lang="en-US" dirty="0" smtClean="0"/>
              <a:t>, </a:t>
            </a:r>
            <a:r>
              <a:rPr lang="en-US" dirty="0" smtClean="0">
                <a:solidFill>
                  <a:srgbClr val="FF0000"/>
                </a:solidFill>
              </a:rPr>
              <a:t>superscalar</a:t>
            </a:r>
            <a:r>
              <a:rPr lang="en-US" dirty="0" smtClean="0"/>
              <a:t>, </a:t>
            </a:r>
            <a:r>
              <a:rPr lang="en-US" dirty="0" smtClean="0">
                <a:solidFill>
                  <a:srgbClr val="FF0000"/>
                </a:solidFill>
              </a:rPr>
              <a:t>multi-core</a:t>
            </a:r>
            <a:r>
              <a:rPr lang="en-US" dirty="0" smtClean="0"/>
              <a:t> and </a:t>
            </a:r>
            <a:r>
              <a:rPr lang="en-US" dirty="0" smtClean="0">
                <a:solidFill>
                  <a:srgbClr val="FF0000"/>
                </a:solidFill>
              </a:rPr>
              <a:t>ARM 7A compliant</a:t>
            </a:r>
            <a:r>
              <a:rPr lang="en-US" dirty="0" smtClean="0"/>
              <a:t> architecture </a:t>
            </a:r>
          </a:p>
          <a:p>
            <a:endParaRPr lang="en-US" dirty="0" smtClean="0"/>
          </a:p>
          <a:p>
            <a:r>
              <a:rPr lang="en-US" dirty="0" smtClean="0"/>
              <a:t>HTC One-S would be the first phone in the market with Krait processor (S4 /MSM 8960 chipset)</a:t>
            </a:r>
          </a:p>
          <a:p>
            <a:pPr>
              <a:buNone/>
            </a:pPr>
            <a:r>
              <a:rPr lang="en-US" dirty="0" smtClean="0"/>
              <a:t>   </a:t>
            </a:r>
            <a:r>
              <a:rPr lang="en-US" sz="2000" dirty="0" smtClean="0"/>
              <a:t>(as announced in the MWC 2012)</a:t>
            </a:r>
            <a:endParaRPr lang="en-US"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p:txBody>
          <a:bodyPr/>
          <a:lstStyle/>
          <a:p>
            <a:r>
              <a:rPr lang="en-US" sz="2400" dirty="0" smtClean="0">
                <a:solidFill>
                  <a:srgbClr val="0070C0"/>
                </a:solidFill>
              </a:rPr>
              <a:t>Another example…</a:t>
            </a:r>
            <a:endParaRPr lang="en-US" sz="2400" dirty="0">
              <a:solidFill>
                <a:srgbClr val="0070C0"/>
              </a:solidFill>
            </a:endParaRPr>
          </a:p>
        </p:txBody>
      </p:sp>
      <p:sp>
        <p:nvSpPr>
          <p:cNvPr id="29701" name="Rectangle 5"/>
          <p:cNvSpPr>
            <a:spLocks noGrp="1" noChangeArrowheads="1"/>
          </p:cNvSpPr>
          <p:nvPr>
            <p:ph sz="half" idx="1"/>
          </p:nvPr>
        </p:nvSpPr>
        <p:spPr/>
        <p:txBody>
          <a:bodyPr/>
          <a:lstStyle/>
          <a:p>
            <a:pPr marL="0" indent="0">
              <a:buFont typeface="Wingdings" pitchFamily="2" charset="2"/>
              <a:buNone/>
            </a:pPr>
            <a:r>
              <a:rPr lang="en-US" sz="1800"/>
              <a:t>Take a look at following C</a:t>
            </a:r>
          </a:p>
          <a:p>
            <a:pPr marL="0" indent="0">
              <a:buFont typeface="Wingdings" pitchFamily="2" charset="2"/>
              <a:buNone/>
            </a:pPr>
            <a:r>
              <a:rPr lang="en-US" sz="1800"/>
              <a:t> code</a:t>
            </a:r>
          </a:p>
          <a:p>
            <a:pPr marL="0" indent="0">
              <a:buFont typeface="Wingdings" pitchFamily="2" charset="2"/>
              <a:buNone/>
            </a:pPr>
            <a:r>
              <a:rPr lang="en-US" sz="1800"/>
              <a:t>int gcd (int i, int j) </a:t>
            </a:r>
          </a:p>
          <a:p>
            <a:pPr marL="0" indent="0">
              <a:buFont typeface="Wingdings" pitchFamily="2" charset="2"/>
              <a:buNone/>
            </a:pPr>
            <a:r>
              <a:rPr lang="en-US" sz="1800"/>
              <a:t>{</a:t>
            </a:r>
          </a:p>
          <a:p>
            <a:pPr marL="0" indent="0">
              <a:buFont typeface="Wingdings" pitchFamily="2" charset="2"/>
              <a:buNone/>
            </a:pPr>
            <a:r>
              <a:rPr lang="en-US" sz="1800"/>
              <a:t>    while (i !=  0)</a:t>
            </a:r>
          </a:p>
          <a:p>
            <a:pPr marL="0" indent="0">
              <a:buFont typeface="Wingdings" pitchFamily="2" charset="2"/>
              <a:buNone/>
            </a:pPr>
            <a:r>
              <a:rPr lang="en-US" sz="1800"/>
              <a:t>     { </a:t>
            </a:r>
          </a:p>
          <a:p>
            <a:pPr marL="0" indent="0">
              <a:buFont typeface="Wingdings" pitchFamily="2" charset="2"/>
              <a:buNone/>
            </a:pPr>
            <a:r>
              <a:rPr lang="en-US" sz="1800"/>
              <a:t>         if (i &gt; j)</a:t>
            </a:r>
          </a:p>
          <a:p>
            <a:pPr marL="0" indent="0">
              <a:buFont typeface="Wingdings" pitchFamily="2" charset="2"/>
              <a:buNone/>
            </a:pPr>
            <a:r>
              <a:rPr lang="en-US" sz="1800"/>
              <a:t>             i -= j;</a:t>
            </a:r>
          </a:p>
          <a:p>
            <a:pPr marL="0" indent="0">
              <a:buFont typeface="Wingdings" pitchFamily="2" charset="2"/>
              <a:buNone/>
            </a:pPr>
            <a:r>
              <a:rPr lang="en-US" sz="1800"/>
              <a:t>         else</a:t>
            </a:r>
          </a:p>
          <a:p>
            <a:pPr marL="0" indent="0">
              <a:buFont typeface="Wingdings" pitchFamily="2" charset="2"/>
              <a:buNone/>
            </a:pPr>
            <a:r>
              <a:rPr lang="en-US" sz="1800"/>
              <a:t>             j -= i;</a:t>
            </a:r>
          </a:p>
          <a:p>
            <a:pPr marL="0" indent="0">
              <a:buFont typeface="Wingdings" pitchFamily="2" charset="2"/>
              <a:buNone/>
            </a:pPr>
            <a:r>
              <a:rPr lang="en-US" sz="1800"/>
              <a:t>      }</a:t>
            </a:r>
          </a:p>
          <a:p>
            <a:pPr marL="0" indent="0">
              <a:buFont typeface="Wingdings" pitchFamily="2" charset="2"/>
              <a:buNone/>
            </a:pPr>
            <a:r>
              <a:rPr lang="en-US" sz="1800"/>
              <a:t>     return i;</a:t>
            </a:r>
          </a:p>
          <a:p>
            <a:pPr marL="0" indent="0">
              <a:buFont typeface="Wingdings" pitchFamily="2" charset="2"/>
              <a:buNone/>
            </a:pPr>
            <a:r>
              <a:rPr lang="en-US" sz="1800"/>
              <a:t>}</a:t>
            </a:r>
          </a:p>
        </p:txBody>
      </p:sp>
      <p:sp>
        <p:nvSpPr>
          <p:cNvPr id="29702" name="Rectangle 6"/>
          <p:cNvSpPr>
            <a:spLocks noGrp="1" noChangeArrowheads="1"/>
          </p:cNvSpPr>
          <p:nvPr>
            <p:ph sz="half" idx="2"/>
          </p:nvPr>
        </p:nvSpPr>
        <p:spPr>
          <a:xfrm>
            <a:off x="3505200" y="906463"/>
            <a:ext cx="5638800" cy="5473700"/>
          </a:xfrm>
        </p:spPr>
        <p:txBody>
          <a:bodyPr/>
          <a:lstStyle/>
          <a:p>
            <a:pPr marL="0" indent="0"/>
            <a:r>
              <a:rPr lang="en-US" sz="2100"/>
              <a:t>Equivalent ARM assembly language code would be</a:t>
            </a:r>
          </a:p>
          <a:p>
            <a:pPr marL="0" indent="0">
              <a:buFont typeface="Wingdings" pitchFamily="2" charset="2"/>
              <a:buNone/>
            </a:pPr>
            <a:r>
              <a:rPr lang="en-US" sz="2100"/>
              <a:t> </a:t>
            </a:r>
            <a:endParaRPr lang="en-US" sz="1800"/>
          </a:p>
          <a:p>
            <a:pPr marL="0" indent="0">
              <a:buFont typeface="Wingdings" pitchFamily="2" charset="2"/>
              <a:buNone/>
            </a:pPr>
            <a:r>
              <a:rPr lang="en-US" sz="1800"/>
              <a:t>Loop	CMP	    Ri, 0		; set condition</a:t>
            </a:r>
          </a:p>
          <a:p>
            <a:pPr marL="0" indent="0">
              <a:buFont typeface="Wingdings" pitchFamily="2" charset="2"/>
              <a:buNone/>
            </a:pPr>
            <a:r>
              <a:rPr lang="en-US" sz="1800"/>
              <a:t>				; “NE” if (i != 0)</a:t>
            </a:r>
          </a:p>
          <a:p>
            <a:pPr marL="0" indent="0">
              <a:buFont typeface="Wingdings" pitchFamily="2" charset="2"/>
              <a:buNone/>
            </a:pPr>
            <a:r>
              <a:rPr lang="en-US" sz="1800"/>
              <a:t>				; “GT” if (i &gt; j)</a:t>
            </a:r>
          </a:p>
          <a:p>
            <a:pPr marL="0" indent="0">
              <a:buFont typeface="Wingdings" pitchFamily="2" charset="2"/>
              <a:buNone/>
            </a:pPr>
            <a:r>
              <a:rPr lang="en-US" sz="1800"/>
              <a:t>				; “LT” if (i &lt; j)	</a:t>
            </a:r>
          </a:p>
          <a:p>
            <a:pPr marL="0" indent="0">
              <a:buFont typeface="Wingdings" pitchFamily="2" charset="2"/>
              <a:buNone/>
            </a:pPr>
            <a:r>
              <a:rPr lang="en-US" sz="1800"/>
              <a:t>	SUBGT	   Ri, Ri, Rj	; if GT, i = i – j</a:t>
            </a:r>
          </a:p>
          <a:p>
            <a:pPr marL="0" indent="0">
              <a:buFont typeface="Wingdings" pitchFamily="2" charset="2"/>
              <a:buNone/>
            </a:pPr>
            <a:r>
              <a:rPr lang="en-US" sz="1800"/>
              <a:t>	SUBLT    Ri, Rj, Ri	; if LT, j = j – i</a:t>
            </a:r>
          </a:p>
          <a:p>
            <a:pPr marL="0" indent="0">
              <a:buFont typeface="Wingdings" pitchFamily="2" charset="2"/>
              <a:buNone/>
            </a:pPr>
            <a:r>
              <a:rPr lang="en-US" sz="1800"/>
              <a:t>             BNE	   Loop</a:t>
            </a:r>
          </a:p>
          <a:p>
            <a:pPr marL="0" indent="0">
              <a:buFont typeface="Wingdings" pitchFamily="2" charset="2"/>
              <a:buNone/>
            </a:pPr>
            <a:endParaRPr lang="en-US" sz="1800"/>
          </a:p>
          <a:p>
            <a:pPr marL="0" indent="0">
              <a:buFont typeface="Wingdings" pitchFamily="2" charset="2"/>
              <a:buNone/>
            </a:pPr>
            <a:r>
              <a:rPr lang="en-US" sz="1800"/>
              <a:t>This code avoids branches around “then” and “else” clause.</a:t>
            </a:r>
          </a:p>
          <a:p>
            <a:pPr marL="0" indent="0">
              <a:buFont typeface="Wingdings" pitchFamily="2" charset="2"/>
              <a:buNone/>
            </a:pPr>
            <a:endParaRPr lang="en-US" sz="1800"/>
          </a:p>
        </p:txBody>
      </p:sp>
      <p:sp>
        <p:nvSpPr>
          <p:cNvPr id="29703" name="Line 7"/>
          <p:cNvSpPr>
            <a:spLocks noChangeShapeType="1"/>
          </p:cNvSpPr>
          <p:nvPr/>
        </p:nvSpPr>
        <p:spPr bwMode="auto">
          <a:xfrm>
            <a:off x="3276600" y="838200"/>
            <a:ext cx="0" cy="548640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Branch Prediction </a:t>
            </a:r>
            <a:endParaRPr lang="en-IN" sz="2800" dirty="0">
              <a:solidFill>
                <a:srgbClr val="0070C0"/>
              </a:solidFill>
            </a:endParaRPr>
          </a:p>
        </p:txBody>
      </p:sp>
      <p:sp>
        <p:nvSpPr>
          <p:cNvPr id="3" name="Content Placeholder 2"/>
          <p:cNvSpPr>
            <a:spLocks noGrp="1"/>
          </p:cNvSpPr>
          <p:nvPr>
            <p:ph idx="1"/>
          </p:nvPr>
        </p:nvSpPr>
        <p:spPr/>
        <p:txBody>
          <a:bodyPr/>
          <a:lstStyle/>
          <a:p>
            <a:r>
              <a:rPr lang="en-US" dirty="0" smtClean="0"/>
              <a:t>If branches can be predicted (Taken or Not-Taken) with high percentage, then we can reduce stalls by fetching the “target instruction” earlier</a:t>
            </a:r>
          </a:p>
          <a:p>
            <a:r>
              <a:rPr lang="en-US" dirty="0" smtClean="0"/>
              <a:t>When is information about branches gathered/applied?</a:t>
            </a:r>
          </a:p>
          <a:p>
            <a:pPr>
              <a:buFontTx/>
              <a:buNone/>
            </a:pPr>
            <a:endParaRPr lang="en-US" dirty="0" smtClean="0"/>
          </a:p>
          <a:p>
            <a:pPr>
              <a:buFontTx/>
              <a:buNone/>
            </a:pPr>
            <a:r>
              <a:rPr lang="en-US" dirty="0" smtClean="0"/>
              <a:t>	– When the program is compiled (“compile-time” or Static)</a:t>
            </a:r>
          </a:p>
          <a:p>
            <a:pPr>
              <a:buFontTx/>
              <a:buNone/>
            </a:pPr>
            <a:r>
              <a:rPr lang="en-US" dirty="0" smtClean="0"/>
              <a:t>	– </a:t>
            </a:r>
            <a:r>
              <a:rPr lang="en-US" dirty="0" smtClean="0">
                <a:solidFill>
                  <a:schemeClr val="tx1"/>
                </a:solidFill>
              </a:rPr>
              <a:t>As the program is being executed (“dynamic”)</a:t>
            </a:r>
          </a:p>
          <a:p>
            <a:pPr>
              <a:buFontTx/>
              <a:buNone/>
            </a:pPr>
            <a:r>
              <a:rPr lang="en-US" dirty="0" smtClean="0"/>
              <a:t>   – When a “training run” of the program is executed</a:t>
            </a:r>
          </a:p>
          <a:p>
            <a:pPr>
              <a:buFontTx/>
              <a:buNone/>
            </a:pPr>
            <a:r>
              <a:rPr lang="en-US" dirty="0" smtClean="0"/>
              <a:t>		(“profile-based”) … compile – profile - compile</a:t>
            </a:r>
          </a:p>
          <a:p>
            <a:pPr>
              <a:buFontTx/>
              <a:buNone/>
            </a:pPr>
            <a:endParaRPr lang="en-US" dirty="0" smtClean="0">
              <a:solidFill>
                <a:schemeClr val="tx1"/>
              </a:solidFill>
            </a:endParaRPr>
          </a:p>
          <a:p>
            <a:r>
              <a:rPr lang="en-US" dirty="0" smtClean="0">
                <a:solidFill>
                  <a:srgbClr val="FF0000"/>
                </a:solidFill>
              </a:rPr>
              <a:t>Prediction is a gamble!</a:t>
            </a:r>
          </a:p>
          <a:p>
            <a:r>
              <a:rPr lang="en-US" dirty="0" smtClean="0"/>
              <a:t>Performance gain = </a:t>
            </a:r>
            <a:r>
              <a:rPr lang="en-US" dirty="0" smtClean="0">
                <a:cs typeface="Arial" charset="0"/>
              </a:rPr>
              <a:t>ƒ(accuracy, cost of </a:t>
            </a:r>
            <a:r>
              <a:rPr lang="en-US" dirty="0" err="1" smtClean="0">
                <a:cs typeface="Arial" charset="0"/>
              </a:rPr>
              <a:t>misprediction</a:t>
            </a:r>
            <a:r>
              <a:rPr lang="en-US" dirty="0" smtClean="0">
                <a:cs typeface="Arial" charset="0"/>
              </a:rPr>
              <a:t>)</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2800" dirty="0" smtClean="0">
                <a:solidFill>
                  <a:srgbClr val="0070C0"/>
                </a:solidFill>
              </a:rPr>
              <a:t>Static Branch Prediction Techniques</a:t>
            </a:r>
            <a:endParaRPr lang="en-US" sz="2800" dirty="0">
              <a:solidFill>
                <a:srgbClr val="0070C0"/>
              </a:solidFill>
            </a:endParaRPr>
          </a:p>
        </p:txBody>
      </p:sp>
      <p:sp>
        <p:nvSpPr>
          <p:cNvPr id="33795" name="Rectangle 3"/>
          <p:cNvSpPr>
            <a:spLocks noGrp="1" noChangeArrowheads="1"/>
          </p:cNvSpPr>
          <p:nvPr>
            <p:ph idx="1"/>
          </p:nvPr>
        </p:nvSpPr>
        <p:spPr/>
        <p:txBody>
          <a:bodyPr/>
          <a:lstStyle/>
          <a:p>
            <a:r>
              <a:rPr lang="en-US" dirty="0"/>
              <a:t>Static Branch prediction.</a:t>
            </a:r>
          </a:p>
          <a:p>
            <a:endParaRPr lang="en-US" dirty="0"/>
          </a:p>
          <a:p>
            <a:endParaRPr lang="en-US" dirty="0"/>
          </a:p>
          <a:p>
            <a:endParaRPr lang="en-US" dirty="0"/>
          </a:p>
          <a:p>
            <a:endParaRPr lang="en-US" dirty="0"/>
          </a:p>
          <a:p>
            <a:endParaRPr lang="en-US" dirty="0"/>
          </a:p>
          <a:p>
            <a:endParaRPr lang="en-US" dirty="0"/>
          </a:p>
          <a:p>
            <a:r>
              <a:rPr lang="en-US" dirty="0"/>
              <a:t>Simple to implement. Not much hardware required. </a:t>
            </a:r>
          </a:p>
          <a:p>
            <a:r>
              <a:rPr lang="en-US" dirty="0"/>
              <a:t>Can be used as a fall through mechanism.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1"/>
            <a:endParaRPr lang="en-US" dirty="0"/>
          </a:p>
        </p:txBody>
      </p:sp>
      <p:sp>
        <p:nvSpPr>
          <p:cNvPr id="33796" name="Rectangle 4"/>
          <p:cNvSpPr>
            <a:spLocks noChangeArrowheads="1"/>
          </p:cNvSpPr>
          <p:nvPr/>
        </p:nvSpPr>
        <p:spPr bwMode="auto">
          <a:xfrm>
            <a:off x="1219200" y="1905000"/>
            <a:ext cx="7162800" cy="1569660"/>
          </a:xfrm>
          <a:prstGeom prst="rect">
            <a:avLst/>
          </a:prstGeom>
          <a:noFill/>
          <a:ln w="9525">
            <a:noFill/>
            <a:miter lim="800000"/>
            <a:headEnd/>
            <a:tailEnd/>
          </a:ln>
          <a:effectLst/>
        </p:spPr>
        <p:txBody>
          <a:bodyPr>
            <a:spAutoFit/>
          </a:bodyPr>
          <a:lstStyle/>
          <a:p>
            <a:pPr lvl="1" algn="l">
              <a:buFontTx/>
              <a:buChar char="•"/>
            </a:pPr>
            <a:r>
              <a:rPr lang="en-US" sz="2400" dirty="0"/>
              <a:t>  Predict always not taken </a:t>
            </a:r>
            <a:endParaRPr lang="en-US" sz="2400" dirty="0" smtClean="0"/>
          </a:p>
          <a:p>
            <a:pPr lvl="1" algn="l">
              <a:buFontTx/>
              <a:buChar char="•"/>
            </a:pPr>
            <a:r>
              <a:rPr lang="en-US" sz="2400" dirty="0" smtClean="0"/>
              <a:t>  </a:t>
            </a:r>
            <a:r>
              <a:rPr lang="en-US" sz="2400" dirty="0"/>
              <a:t>Predict always taken </a:t>
            </a:r>
          </a:p>
          <a:p>
            <a:pPr lvl="1" algn="l">
              <a:buFontTx/>
              <a:buChar char="•"/>
            </a:pPr>
            <a:r>
              <a:rPr lang="en-US" sz="2400" dirty="0"/>
              <a:t>  Backward branch predict taken, forward</a:t>
            </a:r>
          </a:p>
          <a:p>
            <a:pPr lvl="1" algn="l"/>
            <a:r>
              <a:rPr lang="en-US" sz="2400" dirty="0"/>
              <a:t>   </a:t>
            </a:r>
            <a:r>
              <a:rPr lang="en-US" sz="2400" dirty="0" smtClean="0"/>
              <a:t>branch </a:t>
            </a:r>
            <a:r>
              <a:rPr lang="en-US" sz="2400" dirty="0"/>
              <a:t>predict not taken.</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2800" dirty="0" smtClean="0">
                <a:solidFill>
                  <a:srgbClr val="0070C0"/>
                </a:solidFill>
              </a:rPr>
              <a:t>Dynamic Branch Prediction</a:t>
            </a:r>
            <a:endParaRPr lang="en-US" sz="2800" dirty="0">
              <a:solidFill>
                <a:srgbClr val="0070C0"/>
              </a:solidFill>
            </a:endParaRPr>
          </a:p>
        </p:txBody>
      </p:sp>
      <p:sp>
        <p:nvSpPr>
          <p:cNvPr id="34819" name="Rectangle 3"/>
          <p:cNvSpPr>
            <a:spLocks noGrp="1" noChangeArrowheads="1"/>
          </p:cNvSpPr>
          <p:nvPr>
            <p:ph idx="1"/>
          </p:nvPr>
        </p:nvSpPr>
        <p:spPr/>
        <p:txBody>
          <a:bodyPr/>
          <a:lstStyle/>
          <a:p>
            <a:r>
              <a:rPr lang="en-US" dirty="0"/>
              <a:t>Dynamic Branch Prediction Scheme. </a:t>
            </a:r>
          </a:p>
          <a:p>
            <a:pPr lvl="1"/>
            <a:r>
              <a:rPr lang="en-US" sz="2400" dirty="0"/>
              <a:t>Learning based on the past behavior.</a:t>
            </a:r>
          </a:p>
        </p:txBody>
      </p:sp>
      <p:sp>
        <p:nvSpPr>
          <p:cNvPr id="34820" name="Rectangle 4"/>
          <p:cNvSpPr>
            <a:spLocks noChangeArrowheads="1"/>
          </p:cNvSpPr>
          <p:nvPr/>
        </p:nvSpPr>
        <p:spPr bwMode="auto">
          <a:xfrm>
            <a:off x="762000" y="1981200"/>
            <a:ext cx="7620000" cy="4154984"/>
          </a:xfrm>
          <a:prstGeom prst="rect">
            <a:avLst/>
          </a:prstGeom>
          <a:noFill/>
          <a:ln w="9525">
            <a:noFill/>
            <a:miter lim="800000"/>
            <a:headEnd/>
            <a:tailEnd/>
          </a:ln>
          <a:effectLst/>
        </p:spPr>
        <p:txBody>
          <a:bodyPr>
            <a:spAutoFit/>
          </a:bodyPr>
          <a:lstStyle/>
          <a:p>
            <a:pPr algn="l"/>
            <a:r>
              <a:rPr lang="en-US" sz="2400" b="0" dirty="0"/>
              <a:t>Temporal correlation</a:t>
            </a:r>
          </a:p>
          <a:p>
            <a:pPr algn="l"/>
            <a:endParaRPr lang="en-US" sz="2400" b="0" dirty="0"/>
          </a:p>
          <a:p>
            <a:pPr lvl="1" algn="l"/>
            <a:r>
              <a:rPr lang="en-US" sz="2400" b="0" dirty="0"/>
              <a:t>The way a branch resolves may be a good predictor of the way it will resolve at the next execution</a:t>
            </a:r>
          </a:p>
          <a:p>
            <a:pPr algn="l"/>
            <a:endParaRPr lang="en-US" sz="2400" b="0" dirty="0"/>
          </a:p>
          <a:p>
            <a:pPr algn="l"/>
            <a:endParaRPr lang="en-US" sz="2400" b="0" dirty="0"/>
          </a:p>
          <a:p>
            <a:pPr algn="l"/>
            <a:r>
              <a:rPr lang="en-US" sz="2400" b="0" dirty="0"/>
              <a:t>Spatial correlation </a:t>
            </a:r>
          </a:p>
          <a:p>
            <a:pPr algn="l"/>
            <a:endParaRPr lang="en-US" sz="2400" b="0" dirty="0"/>
          </a:p>
          <a:p>
            <a:pPr lvl="1" algn="l"/>
            <a:r>
              <a:rPr lang="en-US" sz="2400" b="0" dirty="0"/>
              <a:t>Several branches may resolve in a highly correlated manner</a:t>
            </a:r>
            <a:r>
              <a:rPr lang="en-US" sz="2400" b="0" i="1" dirty="0"/>
              <a:t> (a preferred path of execution)</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lstStyle/>
          <a:p>
            <a:r>
              <a:rPr lang="en-US" altLang="en-US" sz="2800" dirty="0" smtClean="0">
                <a:solidFill>
                  <a:srgbClr val="0070C0"/>
                </a:solidFill>
              </a:rPr>
              <a:t>Dynamic Branch </a:t>
            </a:r>
            <a:r>
              <a:rPr lang="en-US" altLang="en-US" sz="2800" dirty="0">
                <a:solidFill>
                  <a:srgbClr val="0070C0"/>
                </a:solidFill>
              </a:rPr>
              <a:t>Prediction Schemes</a:t>
            </a:r>
          </a:p>
        </p:txBody>
      </p:sp>
      <p:sp>
        <p:nvSpPr>
          <p:cNvPr id="958467" name="Rectangle 3"/>
          <p:cNvSpPr>
            <a:spLocks noGrp="1" noChangeArrowheads="1"/>
          </p:cNvSpPr>
          <p:nvPr>
            <p:ph type="body" idx="1"/>
          </p:nvPr>
        </p:nvSpPr>
        <p:spPr>
          <a:xfrm>
            <a:off x="217488" y="1354667"/>
            <a:ext cx="8775700" cy="5025496"/>
          </a:xfrm>
        </p:spPr>
        <p:txBody>
          <a:bodyPr/>
          <a:lstStyle/>
          <a:p>
            <a:pPr marL="457200" indent="-457200"/>
            <a:r>
              <a:rPr lang="en-US" altLang="en-US" dirty="0"/>
              <a:t>1-bit Branch-Prediction Buffer</a:t>
            </a:r>
          </a:p>
          <a:p>
            <a:pPr marL="457200" indent="-457200"/>
            <a:r>
              <a:rPr lang="en-US" altLang="en-US" dirty="0" smtClean="0"/>
              <a:t>2-bit Branch-Prediction Buffer</a:t>
            </a:r>
          </a:p>
          <a:p>
            <a:pPr marL="457200" indent="-457200"/>
            <a:r>
              <a:rPr lang="en-US" altLang="en-US" dirty="0" smtClean="0"/>
              <a:t>Correlating </a:t>
            </a:r>
            <a:r>
              <a:rPr lang="en-US" altLang="en-US" dirty="0"/>
              <a:t>Branch Prediction Buffer</a:t>
            </a:r>
          </a:p>
          <a:p>
            <a:pPr marL="457200" indent="-457200"/>
            <a:r>
              <a:rPr lang="en-US" altLang="en-US" dirty="0"/>
              <a:t>Tournament Branch Predictor</a:t>
            </a:r>
          </a:p>
          <a:p>
            <a:pPr marL="457200" indent="-457200"/>
            <a:r>
              <a:rPr lang="en-US" altLang="en-US" dirty="0"/>
              <a:t>Branch Target Buffer</a:t>
            </a:r>
          </a:p>
          <a:p>
            <a:pPr marL="457200" indent="-457200"/>
            <a:r>
              <a:rPr lang="en-US" altLang="en-US" dirty="0"/>
              <a:t>Integrated Instruction Fetch Units</a:t>
            </a:r>
          </a:p>
          <a:p>
            <a:pPr marL="457200" indent="-457200"/>
            <a:r>
              <a:rPr lang="en-US" altLang="en-US" dirty="0"/>
              <a:t>Return Address Predictors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2800" dirty="0">
                <a:solidFill>
                  <a:srgbClr val="0070C0"/>
                </a:solidFill>
              </a:rPr>
              <a:t>Dynamic Branch Prediction (Contd.)</a:t>
            </a:r>
          </a:p>
        </p:txBody>
      </p:sp>
      <p:sp>
        <p:nvSpPr>
          <p:cNvPr id="43011" name="Rectangle 3"/>
          <p:cNvSpPr>
            <a:spLocks noGrp="1" noChangeArrowheads="1"/>
          </p:cNvSpPr>
          <p:nvPr>
            <p:ph idx="1"/>
          </p:nvPr>
        </p:nvSpPr>
        <p:spPr/>
        <p:txBody>
          <a:bodyPr>
            <a:normAutofit/>
          </a:bodyPr>
          <a:lstStyle/>
          <a:p>
            <a:r>
              <a:rPr lang="en-US" dirty="0"/>
              <a:t>Take advantage of the knowledge of temporal correlation.</a:t>
            </a:r>
          </a:p>
          <a:p>
            <a:r>
              <a:rPr lang="en-US" dirty="0"/>
              <a:t>Use Branch prediction buffer </a:t>
            </a:r>
          </a:p>
          <a:p>
            <a:r>
              <a:rPr lang="en-US" sz="2000" dirty="0" smtClean="0"/>
              <a:t>Example; Consider 1 bit prediction buffer; 0 = branch not taken and 1 = branch taken </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Suppose we have to take this loop 100 times, how will one bit branch prediction scheme perform?</a:t>
            </a:r>
            <a:endParaRPr lang="en-US" sz="2000" dirty="0"/>
          </a:p>
          <a:p>
            <a:endParaRPr lang="en-US" dirty="0"/>
          </a:p>
        </p:txBody>
      </p:sp>
      <p:graphicFrame>
        <p:nvGraphicFramePr>
          <p:cNvPr id="5" name="Table 4"/>
          <p:cNvGraphicFramePr>
            <a:graphicFrameLocks noGrp="1"/>
          </p:cNvGraphicFramePr>
          <p:nvPr/>
        </p:nvGraphicFramePr>
        <p:xfrm>
          <a:off x="1511493" y="2646887"/>
          <a:ext cx="7341705" cy="2461812"/>
        </p:xfrm>
        <a:graphic>
          <a:graphicData uri="http://schemas.openxmlformats.org/drawingml/2006/table">
            <a:tbl>
              <a:tblPr firstRow="1" bandRow="1">
                <a:tableStyleId>{5C22544A-7EE6-4342-B048-85BDC9FD1C3A}</a:tableStyleId>
              </a:tblPr>
              <a:tblGrid>
                <a:gridCol w="893774"/>
                <a:gridCol w="1054297"/>
                <a:gridCol w="1789043"/>
                <a:gridCol w="3604591"/>
              </a:tblGrid>
              <a:tr h="1349292">
                <a:tc>
                  <a:txBody>
                    <a:bodyPr/>
                    <a:lstStyle/>
                    <a:p>
                      <a:r>
                        <a:rPr lang="en-US" sz="1600" b="1" dirty="0" smtClean="0">
                          <a:solidFill>
                            <a:schemeClr val="tx1"/>
                          </a:solidFill>
                        </a:rPr>
                        <a:t>loop</a:t>
                      </a:r>
                      <a:endParaRPr lang="en-US" sz="1600" b="1" dirty="0">
                        <a:solidFill>
                          <a:schemeClr val="tx1"/>
                        </a:solidFill>
                      </a:endParaRPr>
                    </a:p>
                  </a:txBody>
                  <a:tcPr>
                    <a:noFill/>
                  </a:tcPr>
                </a:tc>
                <a:tc>
                  <a:txBody>
                    <a:bodyPr/>
                    <a:lstStyle/>
                    <a:p>
                      <a:r>
                        <a:rPr lang="en-US" sz="1600" b="1" dirty="0" smtClean="0">
                          <a:solidFill>
                            <a:schemeClr val="tx1"/>
                          </a:solidFill>
                        </a:rPr>
                        <a:t>CMP</a:t>
                      </a:r>
                      <a:endParaRPr lang="en-US" sz="1600" b="1" dirty="0">
                        <a:solidFill>
                          <a:schemeClr val="tx1"/>
                        </a:solidFill>
                      </a:endParaRPr>
                    </a:p>
                  </a:txBody>
                  <a:tcPr>
                    <a:noFill/>
                  </a:tcPr>
                </a:tc>
                <a:tc>
                  <a:txBody>
                    <a:bodyPr/>
                    <a:lstStyle/>
                    <a:p>
                      <a:r>
                        <a:rPr lang="en-US" sz="1600" b="1" dirty="0" err="1" smtClean="0">
                          <a:solidFill>
                            <a:schemeClr val="tx1"/>
                          </a:solidFill>
                        </a:rPr>
                        <a:t>Ri</a:t>
                      </a:r>
                      <a:r>
                        <a:rPr lang="en-US" sz="1600" b="1" dirty="0" smtClean="0">
                          <a:solidFill>
                            <a:schemeClr val="tx1"/>
                          </a:solidFill>
                        </a:rPr>
                        <a:t>, 0</a:t>
                      </a:r>
                      <a:endParaRPr lang="en-US" sz="1600" b="1" dirty="0">
                        <a:solidFill>
                          <a:schemeClr val="tx1"/>
                        </a:solidFill>
                      </a:endParaRPr>
                    </a:p>
                  </a:txBody>
                  <a:tcPr>
                    <a:noFill/>
                  </a:tcPr>
                </a:tc>
                <a:tc>
                  <a:txBody>
                    <a:bodyPr/>
                    <a:lstStyle/>
                    <a:p>
                      <a:r>
                        <a:rPr lang="en-US" sz="1600" b="1" dirty="0" smtClean="0">
                          <a:solidFill>
                            <a:schemeClr val="tx1"/>
                          </a:solidFill>
                        </a:rPr>
                        <a:t>; Set Condition</a:t>
                      </a:r>
                    </a:p>
                    <a:p>
                      <a:r>
                        <a:rPr lang="en-US" sz="1600" b="1" dirty="0" smtClean="0">
                          <a:solidFill>
                            <a:schemeClr val="tx1"/>
                          </a:solidFill>
                        </a:rPr>
                        <a:t>; “NE” if (</a:t>
                      </a:r>
                      <a:r>
                        <a:rPr lang="en-US" sz="1600" b="1" dirty="0" err="1" smtClean="0">
                          <a:solidFill>
                            <a:schemeClr val="tx1"/>
                          </a:solidFill>
                        </a:rPr>
                        <a:t>i</a:t>
                      </a:r>
                      <a:r>
                        <a:rPr lang="en-US" sz="1600" b="1" dirty="0" smtClean="0">
                          <a:solidFill>
                            <a:schemeClr val="tx1"/>
                          </a:solidFill>
                        </a:rPr>
                        <a:t> != 0)</a:t>
                      </a:r>
                    </a:p>
                    <a:p>
                      <a:r>
                        <a:rPr lang="en-US" sz="1600" b="1" dirty="0" smtClean="0">
                          <a:solidFill>
                            <a:schemeClr val="tx1"/>
                          </a:solidFill>
                        </a:rPr>
                        <a:t>; “GT” if (</a:t>
                      </a:r>
                      <a:r>
                        <a:rPr lang="en-US" sz="1600" b="1" dirty="0" err="1" smtClean="0">
                          <a:solidFill>
                            <a:schemeClr val="tx1"/>
                          </a:solidFill>
                        </a:rPr>
                        <a:t>i</a:t>
                      </a:r>
                      <a:r>
                        <a:rPr lang="en-US" sz="1600" b="1" dirty="0" smtClean="0">
                          <a:solidFill>
                            <a:schemeClr val="tx1"/>
                          </a:solidFill>
                        </a:rPr>
                        <a:t> &gt; j)</a:t>
                      </a:r>
                    </a:p>
                    <a:p>
                      <a:r>
                        <a:rPr lang="en-US" sz="1600" b="1" dirty="0" smtClean="0">
                          <a:solidFill>
                            <a:schemeClr val="tx1"/>
                          </a:solidFill>
                        </a:rPr>
                        <a:t>; “LT”  if (</a:t>
                      </a:r>
                      <a:r>
                        <a:rPr lang="en-US" sz="1600" b="1" dirty="0" err="1" smtClean="0">
                          <a:solidFill>
                            <a:schemeClr val="tx1"/>
                          </a:solidFill>
                        </a:rPr>
                        <a:t>i</a:t>
                      </a:r>
                      <a:r>
                        <a:rPr lang="en-US" sz="1600" b="1" baseline="0" dirty="0" smtClean="0">
                          <a:solidFill>
                            <a:schemeClr val="tx1"/>
                          </a:solidFill>
                        </a:rPr>
                        <a:t> &lt; j)</a:t>
                      </a:r>
                    </a:p>
                    <a:p>
                      <a:endParaRPr lang="en-US" sz="1600" b="1" dirty="0">
                        <a:solidFill>
                          <a:schemeClr val="tx1"/>
                        </a:solidFill>
                      </a:endParaRPr>
                    </a:p>
                  </a:txBody>
                  <a:tcPr>
                    <a:noFill/>
                  </a:tcPr>
                </a:tc>
              </a:tr>
              <a:tr h="370840">
                <a:tc>
                  <a:txBody>
                    <a:bodyPr/>
                    <a:lstStyle/>
                    <a:p>
                      <a:endParaRPr lang="en-US" sz="1600" b="1"/>
                    </a:p>
                  </a:txBody>
                  <a:tcPr>
                    <a:noFill/>
                  </a:tcPr>
                </a:tc>
                <a:tc>
                  <a:txBody>
                    <a:bodyPr/>
                    <a:lstStyle/>
                    <a:p>
                      <a:r>
                        <a:rPr lang="en-US" sz="1600" b="1" dirty="0" smtClean="0"/>
                        <a:t>SUBGT</a:t>
                      </a:r>
                      <a:endParaRPr lang="en-US" sz="1600" b="1" dirty="0"/>
                    </a:p>
                  </a:txBody>
                  <a:tcPr>
                    <a:noFill/>
                  </a:tcPr>
                </a:tc>
                <a:tc>
                  <a:txBody>
                    <a:bodyPr/>
                    <a:lstStyle/>
                    <a:p>
                      <a:r>
                        <a:rPr lang="en-US" sz="1600" b="1" dirty="0" err="1" smtClean="0"/>
                        <a:t>Ri</a:t>
                      </a:r>
                      <a:r>
                        <a:rPr lang="en-US" sz="1600" b="1" dirty="0" smtClean="0"/>
                        <a:t>, </a:t>
                      </a:r>
                      <a:r>
                        <a:rPr lang="en-US" sz="1600" b="1" dirty="0" err="1" smtClean="0"/>
                        <a:t>Ri</a:t>
                      </a:r>
                      <a:r>
                        <a:rPr lang="en-US" sz="1600" b="1" dirty="0" smtClean="0"/>
                        <a:t>, </a:t>
                      </a:r>
                      <a:r>
                        <a:rPr lang="en-US" sz="1600" b="1" dirty="0" err="1" smtClean="0"/>
                        <a:t>Rj</a:t>
                      </a:r>
                      <a:endParaRPr lang="en-US" sz="1600" b="1" dirty="0"/>
                    </a:p>
                  </a:txBody>
                  <a:tcPr>
                    <a:noFill/>
                  </a:tcPr>
                </a:tc>
                <a:tc>
                  <a:txBody>
                    <a:bodyPr/>
                    <a:lstStyle/>
                    <a:p>
                      <a:r>
                        <a:rPr lang="en-US" sz="1600" b="1" dirty="0" smtClean="0"/>
                        <a:t>; if GT, </a:t>
                      </a:r>
                      <a:r>
                        <a:rPr lang="en-US" sz="1600" b="1" dirty="0" err="1" smtClean="0"/>
                        <a:t>i</a:t>
                      </a:r>
                      <a:r>
                        <a:rPr lang="en-US" sz="1600" b="1" dirty="0" smtClean="0"/>
                        <a:t> = </a:t>
                      </a:r>
                      <a:r>
                        <a:rPr lang="en-US" sz="1600" b="1" dirty="0" err="1" smtClean="0"/>
                        <a:t>i</a:t>
                      </a:r>
                      <a:r>
                        <a:rPr lang="en-US" sz="1600" b="1" dirty="0" smtClean="0"/>
                        <a:t> - j</a:t>
                      </a:r>
                      <a:endParaRPr lang="en-US" sz="1600" b="1" dirty="0"/>
                    </a:p>
                  </a:txBody>
                  <a:tcPr>
                    <a:noFill/>
                  </a:tcPr>
                </a:tc>
              </a:tr>
              <a:tr h="370840">
                <a:tc>
                  <a:txBody>
                    <a:bodyPr/>
                    <a:lstStyle/>
                    <a:p>
                      <a:endParaRPr lang="en-US" sz="1600" b="1"/>
                    </a:p>
                  </a:txBody>
                  <a:tcPr>
                    <a:noFill/>
                  </a:tcPr>
                </a:tc>
                <a:tc>
                  <a:txBody>
                    <a:bodyPr/>
                    <a:lstStyle/>
                    <a:p>
                      <a:r>
                        <a:rPr lang="en-US" sz="1600" b="1" dirty="0" smtClean="0"/>
                        <a:t>SUBLT</a:t>
                      </a:r>
                      <a:endParaRPr lang="en-US" sz="1600" b="1" dirty="0"/>
                    </a:p>
                  </a:txBody>
                  <a:tcPr>
                    <a:noFill/>
                  </a:tcPr>
                </a:tc>
                <a:tc>
                  <a:txBody>
                    <a:bodyPr/>
                    <a:lstStyle/>
                    <a:p>
                      <a:r>
                        <a:rPr lang="en-US" sz="1600" b="1" dirty="0" err="1" smtClean="0"/>
                        <a:t>Ri</a:t>
                      </a:r>
                      <a:r>
                        <a:rPr lang="en-US" sz="1600" b="1" dirty="0" smtClean="0"/>
                        <a:t>,</a:t>
                      </a:r>
                      <a:r>
                        <a:rPr lang="en-US" sz="1600" b="1" baseline="0" dirty="0" smtClean="0"/>
                        <a:t> </a:t>
                      </a:r>
                      <a:r>
                        <a:rPr lang="en-US" sz="1600" b="1" baseline="0" dirty="0" err="1" smtClean="0"/>
                        <a:t>Rj</a:t>
                      </a:r>
                      <a:r>
                        <a:rPr lang="en-US" sz="1600" b="1" baseline="0" dirty="0" smtClean="0"/>
                        <a:t>, </a:t>
                      </a:r>
                      <a:r>
                        <a:rPr lang="en-US" sz="1600" b="1" baseline="0" dirty="0" err="1" smtClean="0"/>
                        <a:t>Ri</a:t>
                      </a:r>
                      <a:endParaRPr lang="en-US" sz="1600" b="1" dirty="0"/>
                    </a:p>
                  </a:txBody>
                  <a:tcPr>
                    <a:noFill/>
                  </a:tcPr>
                </a:tc>
                <a:tc>
                  <a:txBody>
                    <a:bodyPr/>
                    <a:lstStyle/>
                    <a:p>
                      <a:r>
                        <a:rPr lang="en-US" sz="1600" b="1" dirty="0" smtClean="0"/>
                        <a:t>; if LT, j = j – </a:t>
                      </a:r>
                      <a:r>
                        <a:rPr lang="en-US" sz="1600" b="1" dirty="0" err="1" smtClean="0"/>
                        <a:t>i</a:t>
                      </a:r>
                      <a:r>
                        <a:rPr lang="en-US" sz="1600" b="1" dirty="0" smtClean="0"/>
                        <a:t> </a:t>
                      </a:r>
                      <a:endParaRPr lang="en-US" sz="1600" b="1" dirty="0"/>
                    </a:p>
                  </a:txBody>
                  <a:tcPr>
                    <a:noFill/>
                  </a:tcPr>
                </a:tc>
              </a:tr>
              <a:tr h="370840">
                <a:tc>
                  <a:txBody>
                    <a:bodyPr/>
                    <a:lstStyle/>
                    <a:p>
                      <a:endParaRPr lang="en-US" sz="1600" b="1"/>
                    </a:p>
                  </a:txBody>
                  <a:tcPr>
                    <a:noFill/>
                  </a:tcPr>
                </a:tc>
                <a:tc>
                  <a:txBody>
                    <a:bodyPr/>
                    <a:lstStyle/>
                    <a:p>
                      <a:r>
                        <a:rPr lang="en-US" sz="1600" b="1" dirty="0" smtClean="0"/>
                        <a:t>BNE</a:t>
                      </a:r>
                      <a:endParaRPr lang="en-US" sz="1600" b="1" dirty="0"/>
                    </a:p>
                  </a:txBody>
                  <a:tcPr>
                    <a:noFill/>
                  </a:tcPr>
                </a:tc>
                <a:tc>
                  <a:txBody>
                    <a:bodyPr/>
                    <a:lstStyle/>
                    <a:p>
                      <a:r>
                        <a:rPr lang="en-US" sz="1600" b="1" dirty="0" smtClean="0"/>
                        <a:t>loop</a:t>
                      </a:r>
                      <a:endParaRPr lang="en-US" sz="1600" b="1" dirty="0"/>
                    </a:p>
                  </a:txBody>
                  <a:tcPr>
                    <a:noFill/>
                  </a:tcPr>
                </a:tc>
                <a:tc>
                  <a:txBody>
                    <a:bodyPr/>
                    <a:lstStyle/>
                    <a:p>
                      <a:endParaRPr lang="en-US" sz="1600" b="1" dirty="0"/>
                    </a:p>
                  </a:txBody>
                  <a:tcPr>
                    <a:noFill/>
                  </a:tcPr>
                </a:tc>
              </a:tr>
            </a:tbl>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0070C0"/>
                </a:solidFill>
              </a:rPr>
              <a:t>One Bit Branch Prediction Counter</a:t>
            </a:r>
            <a:endParaRPr lang="en-IN" sz="2400" dirty="0">
              <a:solidFill>
                <a:srgbClr val="0070C0"/>
              </a:solidFill>
            </a:endParaRPr>
          </a:p>
        </p:txBody>
      </p:sp>
      <p:sp>
        <p:nvSpPr>
          <p:cNvPr id="3" name="Content Placeholder 2"/>
          <p:cNvSpPr>
            <a:spLocks noGrp="1"/>
          </p:cNvSpPr>
          <p:nvPr>
            <p:ph idx="1"/>
          </p:nvPr>
        </p:nvSpPr>
        <p:spPr>
          <a:xfrm>
            <a:off x="217488" y="1062989"/>
            <a:ext cx="8775700" cy="5317173"/>
          </a:xfrm>
        </p:spPr>
        <p:txBody>
          <a:bodyPr/>
          <a:lstStyle/>
          <a:p>
            <a:pPr>
              <a:lnSpc>
                <a:spcPct val="80000"/>
              </a:lnSpc>
            </a:pPr>
            <a:r>
              <a:rPr lang="en-US" dirty="0" smtClean="0">
                <a:solidFill>
                  <a:srgbClr val="FF0000"/>
                </a:solidFill>
              </a:rPr>
              <a:t>B</a:t>
            </a:r>
            <a:r>
              <a:rPr lang="en-US" dirty="0" smtClean="0"/>
              <a:t>ranch </a:t>
            </a:r>
            <a:r>
              <a:rPr lang="en-US" dirty="0" smtClean="0">
                <a:solidFill>
                  <a:srgbClr val="FF0000"/>
                </a:solidFill>
              </a:rPr>
              <a:t>H</a:t>
            </a:r>
            <a:r>
              <a:rPr lang="en-US" dirty="0" smtClean="0"/>
              <a:t>istory </a:t>
            </a:r>
            <a:r>
              <a:rPr lang="en-US" dirty="0" smtClean="0">
                <a:solidFill>
                  <a:srgbClr val="FF0000"/>
                </a:solidFill>
              </a:rPr>
              <a:t>T</a:t>
            </a:r>
            <a:r>
              <a:rPr lang="en-US" dirty="0" smtClean="0"/>
              <a:t>able (</a:t>
            </a:r>
            <a:r>
              <a:rPr lang="en-US" dirty="0" smtClean="0">
                <a:solidFill>
                  <a:srgbClr val="FF0000"/>
                </a:solidFill>
              </a:rPr>
              <a:t>BHT</a:t>
            </a:r>
            <a:r>
              <a:rPr lang="en-US" dirty="0" smtClean="0"/>
              <a:t>): Lower bits of PC address index table of 1-bit values</a:t>
            </a:r>
          </a:p>
          <a:p>
            <a:pPr lvl="1">
              <a:lnSpc>
                <a:spcPct val="80000"/>
              </a:lnSpc>
            </a:pPr>
            <a:r>
              <a:rPr lang="en-US" dirty="0" smtClean="0">
                <a:ea typeface="ＭＳ Ｐゴシック" pitchFamily="34" charset="-128"/>
              </a:rPr>
              <a:t>Says whether or not branch taken last time ( </a:t>
            </a:r>
            <a:r>
              <a:rPr lang="en-US" dirty="0" smtClean="0">
                <a:solidFill>
                  <a:srgbClr val="0070C0"/>
                </a:solidFill>
                <a:ea typeface="ＭＳ Ｐゴシック" pitchFamily="34" charset="-128"/>
              </a:rPr>
              <a:t>T</a:t>
            </a:r>
            <a:r>
              <a:rPr lang="en-US" dirty="0" smtClean="0">
                <a:ea typeface="ＭＳ Ｐゴシック" pitchFamily="34" charset="-128"/>
              </a:rPr>
              <a:t>-Taken, </a:t>
            </a:r>
            <a:r>
              <a:rPr lang="en-US" dirty="0" smtClean="0">
                <a:solidFill>
                  <a:srgbClr val="0070C0"/>
                </a:solidFill>
                <a:ea typeface="ＭＳ Ｐゴシック" pitchFamily="34" charset="-128"/>
              </a:rPr>
              <a:t>NT </a:t>
            </a:r>
            <a:r>
              <a:rPr lang="en-US" dirty="0" smtClean="0">
                <a:solidFill>
                  <a:schemeClr val="tx1"/>
                </a:solidFill>
                <a:ea typeface="ＭＳ Ｐゴシック" pitchFamily="34" charset="-128"/>
              </a:rPr>
              <a:t>Not taken</a:t>
            </a:r>
            <a:r>
              <a:rPr lang="en-US" dirty="0" smtClean="0">
                <a:ea typeface="ＭＳ Ｐゴシック" pitchFamily="34" charset="-128"/>
              </a:rPr>
              <a:t> )</a:t>
            </a:r>
          </a:p>
          <a:p>
            <a:pPr lvl="1">
              <a:lnSpc>
                <a:spcPct val="80000"/>
              </a:lnSpc>
            </a:pPr>
            <a:r>
              <a:rPr lang="en-US" dirty="0" smtClean="0">
                <a:ea typeface="ＭＳ Ｐゴシック" pitchFamily="34" charset="-128"/>
              </a:rPr>
              <a:t>No full address check (saves HW, but may be wrong)</a:t>
            </a:r>
            <a:endParaRPr lang="en-US" altLang="ko-KR" sz="2800" dirty="0" smtClean="0">
              <a:ea typeface="Gulim" pitchFamily="34" charset="-127"/>
            </a:endParaRPr>
          </a:p>
          <a:p>
            <a:r>
              <a:rPr lang="en-US" altLang="ko-KR" sz="2800" dirty="0" smtClean="0">
                <a:ea typeface="Gulim" pitchFamily="34" charset="-127"/>
              </a:rPr>
              <a:t>In a given single loop, One bit branch prediction counter will provide two wrong predictions;</a:t>
            </a:r>
          </a:p>
          <a:p>
            <a:pPr lvl="1"/>
            <a:r>
              <a:rPr lang="en-US" altLang="ko-KR" sz="2400" dirty="0" smtClean="0">
                <a:ea typeface="Gulim" pitchFamily="34" charset="-127"/>
              </a:rPr>
              <a:t>First time through the loop, when it predicts exit instead of looping</a:t>
            </a:r>
          </a:p>
          <a:p>
            <a:pPr lvl="1"/>
            <a:r>
              <a:rPr lang="en-US" altLang="ko-KR" sz="2400" dirty="0" smtClean="0">
                <a:ea typeface="Gulim" pitchFamily="34" charset="-127"/>
              </a:rPr>
              <a:t>Last time through the loop, when it predicts looping instead of exit</a:t>
            </a:r>
          </a:p>
          <a:p>
            <a:r>
              <a:rPr lang="en-US" altLang="ko-KR" sz="2800" dirty="0" smtClean="0">
                <a:ea typeface="Gulim" pitchFamily="34" charset="-127"/>
              </a:rPr>
              <a:t>How about using a two bit counter?</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2800" dirty="0">
                <a:solidFill>
                  <a:srgbClr val="0070C0"/>
                </a:solidFill>
              </a:rPr>
              <a:t>Dynamic Branch Prediction </a:t>
            </a:r>
            <a:r>
              <a:rPr lang="en-US" sz="2800" dirty="0" smtClean="0">
                <a:solidFill>
                  <a:srgbClr val="0070C0"/>
                </a:solidFill>
              </a:rPr>
              <a:t>(2 bit counter)</a:t>
            </a:r>
            <a:endParaRPr lang="en-US" sz="2800" dirty="0">
              <a:solidFill>
                <a:srgbClr val="0070C0"/>
              </a:solidFill>
            </a:endParaRPr>
          </a:p>
        </p:txBody>
      </p:sp>
      <p:sp>
        <p:nvSpPr>
          <p:cNvPr id="44035" name="Rectangle 3"/>
          <p:cNvSpPr>
            <a:spLocks noGrp="1" noChangeArrowheads="1"/>
          </p:cNvSpPr>
          <p:nvPr>
            <p:ph idx="1"/>
          </p:nvPr>
        </p:nvSpPr>
        <p:spPr/>
        <p:txBody>
          <a:bodyPr/>
          <a:lstStyle/>
          <a:p>
            <a:r>
              <a:rPr lang="en-US" dirty="0"/>
              <a:t>Can we better the performance ?</a:t>
            </a:r>
          </a:p>
          <a:p>
            <a:r>
              <a:rPr lang="en-US" dirty="0"/>
              <a:t>Use two bit branch prediction buffer… i.e. change prediction only when the prediction is wrong twice.</a:t>
            </a:r>
          </a:p>
          <a:p>
            <a:endParaRPr lang="en-US" dirty="0"/>
          </a:p>
        </p:txBody>
      </p:sp>
      <p:grpSp>
        <p:nvGrpSpPr>
          <p:cNvPr id="2" name="Group 4"/>
          <p:cNvGrpSpPr>
            <a:grpSpLocks/>
          </p:cNvGrpSpPr>
          <p:nvPr/>
        </p:nvGrpSpPr>
        <p:grpSpPr bwMode="auto">
          <a:xfrm>
            <a:off x="762000" y="2286000"/>
            <a:ext cx="6938963" cy="3060700"/>
            <a:chOff x="707" y="1632"/>
            <a:chExt cx="4371" cy="1928"/>
          </a:xfrm>
        </p:grpSpPr>
        <p:sp>
          <p:nvSpPr>
            <p:cNvPr id="44037" name="Rectangle 5"/>
            <p:cNvSpPr>
              <a:spLocks noChangeArrowheads="1"/>
            </p:cNvSpPr>
            <p:nvPr/>
          </p:nvSpPr>
          <p:spPr bwMode="auto">
            <a:xfrm>
              <a:off x="2352" y="1632"/>
              <a:ext cx="21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rgbClr val="F73703"/>
                  </a:solidFill>
                </a:rPr>
                <a:t>T</a:t>
              </a:r>
            </a:p>
          </p:txBody>
        </p:sp>
        <p:sp>
          <p:nvSpPr>
            <p:cNvPr id="44038" name="Rectangle 6"/>
            <p:cNvSpPr>
              <a:spLocks noChangeArrowheads="1"/>
            </p:cNvSpPr>
            <p:nvPr/>
          </p:nvSpPr>
          <p:spPr bwMode="auto">
            <a:xfrm>
              <a:off x="1819" y="2488"/>
              <a:ext cx="21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rgbClr val="F73703"/>
                  </a:solidFill>
                </a:rPr>
                <a:t>T</a:t>
              </a:r>
            </a:p>
          </p:txBody>
        </p:sp>
        <p:sp>
          <p:nvSpPr>
            <p:cNvPr id="44039" name="Rectangle 7"/>
            <p:cNvSpPr>
              <a:spLocks noChangeArrowheads="1"/>
            </p:cNvSpPr>
            <p:nvPr/>
          </p:nvSpPr>
          <p:spPr bwMode="auto">
            <a:xfrm>
              <a:off x="3731" y="2504"/>
              <a:ext cx="32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chemeClr val="hlink"/>
                  </a:solidFill>
                </a:rPr>
                <a:t>NT</a:t>
              </a:r>
            </a:p>
          </p:txBody>
        </p:sp>
        <p:sp>
          <p:nvSpPr>
            <p:cNvPr id="44040" name="Rectangle 8"/>
            <p:cNvSpPr>
              <a:spLocks noChangeArrowheads="1"/>
            </p:cNvSpPr>
            <p:nvPr/>
          </p:nvSpPr>
          <p:spPr bwMode="auto">
            <a:xfrm>
              <a:off x="3552" y="3312"/>
              <a:ext cx="32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chemeClr val="hlink"/>
                  </a:solidFill>
                </a:rPr>
                <a:t>NT</a:t>
              </a:r>
            </a:p>
          </p:txBody>
        </p:sp>
        <p:sp>
          <p:nvSpPr>
            <p:cNvPr id="44041" name="Rectangle 9"/>
            <p:cNvSpPr>
              <a:spLocks noChangeArrowheads="1"/>
            </p:cNvSpPr>
            <p:nvPr/>
          </p:nvSpPr>
          <p:spPr bwMode="auto">
            <a:xfrm>
              <a:off x="707" y="2256"/>
              <a:ext cx="1163"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rgbClr val="F73703"/>
                  </a:solidFill>
                </a:rPr>
                <a:t>Predict Taken</a:t>
              </a:r>
            </a:p>
          </p:txBody>
        </p:sp>
        <p:sp>
          <p:nvSpPr>
            <p:cNvPr id="44042" name="Rectangle 10"/>
            <p:cNvSpPr>
              <a:spLocks noChangeArrowheads="1"/>
            </p:cNvSpPr>
            <p:nvPr/>
          </p:nvSpPr>
          <p:spPr bwMode="auto">
            <a:xfrm>
              <a:off x="874" y="2752"/>
              <a:ext cx="1011" cy="440"/>
            </a:xfrm>
            <a:prstGeom prst="rect">
              <a:avLst/>
            </a:prstGeom>
            <a:noFill/>
            <a:ln w="12700">
              <a:noFill/>
              <a:miter lim="800000"/>
              <a:headEnd/>
              <a:tailEnd/>
            </a:ln>
            <a:effectLst/>
          </p:spPr>
          <p:txBody>
            <a:bodyPr wrap="none" lIns="90488" tIns="44450" rIns="90488" bIns="44450">
              <a:spAutoFit/>
            </a:bodyPr>
            <a:lstStyle/>
            <a:p>
              <a:pPr algn="ctr" eaLnBrk="0" hangingPunct="0"/>
              <a:r>
                <a:rPr lang="en-US" sz="2000" b="1">
                  <a:solidFill>
                    <a:schemeClr val="hlink"/>
                  </a:solidFill>
                </a:rPr>
                <a:t>Predict Not </a:t>
              </a:r>
            </a:p>
            <a:p>
              <a:pPr algn="ctr" eaLnBrk="0" hangingPunct="0"/>
              <a:r>
                <a:rPr lang="en-US" sz="2000" b="1">
                  <a:solidFill>
                    <a:schemeClr val="hlink"/>
                  </a:solidFill>
                </a:rPr>
                <a:t>Taken</a:t>
              </a:r>
            </a:p>
          </p:txBody>
        </p:sp>
        <p:sp>
          <p:nvSpPr>
            <p:cNvPr id="44043" name="Rectangle 11"/>
            <p:cNvSpPr>
              <a:spLocks noChangeArrowheads="1"/>
            </p:cNvSpPr>
            <p:nvPr/>
          </p:nvSpPr>
          <p:spPr bwMode="auto">
            <a:xfrm>
              <a:off x="3915" y="2256"/>
              <a:ext cx="1163"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rgbClr val="F73703"/>
                  </a:solidFill>
                </a:rPr>
                <a:t>Predict Taken</a:t>
              </a:r>
            </a:p>
          </p:txBody>
        </p:sp>
        <p:sp>
          <p:nvSpPr>
            <p:cNvPr id="44044" name="Rectangle 12"/>
            <p:cNvSpPr>
              <a:spLocks noChangeArrowheads="1"/>
            </p:cNvSpPr>
            <p:nvPr/>
          </p:nvSpPr>
          <p:spPr bwMode="auto">
            <a:xfrm>
              <a:off x="3890" y="2728"/>
              <a:ext cx="1011" cy="440"/>
            </a:xfrm>
            <a:prstGeom prst="rect">
              <a:avLst/>
            </a:prstGeom>
            <a:noFill/>
            <a:ln w="12700">
              <a:noFill/>
              <a:miter lim="800000"/>
              <a:headEnd/>
              <a:tailEnd/>
            </a:ln>
            <a:effectLst/>
          </p:spPr>
          <p:txBody>
            <a:bodyPr wrap="none" lIns="90488" tIns="44450" rIns="90488" bIns="44450">
              <a:spAutoFit/>
            </a:bodyPr>
            <a:lstStyle/>
            <a:p>
              <a:pPr algn="ctr" eaLnBrk="0" hangingPunct="0"/>
              <a:r>
                <a:rPr lang="en-US" sz="2000" b="1">
                  <a:solidFill>
                    <a:schemeClr val="hlink"/>
                  </a:solidFill>
                </a:rPr>
                <a:t>Predict Not </a:t>
              </a:r>
            </a:p>
            <a:p>
              <a:pPr algn="ctr" eaLnBrk="0" hangingPunct="0"/>
              <a:r>
                <a:rPr lang="en-US" sz="2000" b="1">
                  <a:solidFill>
                    <a:schemeClr val="hlink"/>
                  </a:solidFill>
                </a:rPr>
                <a:t>Taken</a:t>
              </a:r>
            </a:p>
          </p:txBody>
        </p:sp>
        <p:sp>
          <p:nvSpPr>
            <p:cNvPr id="44045" name="Oval 13"/>
            <p:cNvSpPr>
              <a:spLocks noChangeArrowheads="1"/>
            </p:cNvSpPr>
            <p:nvPr/>
          </p:nvSpPr>
          <p:spPr bwMode="auto">
            <a:xfrm>
              <a:off x="1864" y="2208"/>
              <a:ext cx="800" cy="320"/>
            </a:xfrm>
            <a:prstGeom prst="ellipse">
              <a:avLst/>
            </a:prstGeom>
            <a:noFill/>
            <a:ln w="12700">
              <a:solidFill>
                <a:schemeClr val="tx1"/>
              </a:solidFill>
              <a:round/>
              <a:headEnd/>
              <a:tailEnd/>
            </a:ln>
            <a:effectLst/>
          </p:spPr>
          <p:txBody>
            <a:bodyPr wrap="none" anchor="ctr"/>
            <a:lstStyle/>
            <a:p>
              <a:endParaRPr lang="en-US"/>
            </a:p>
          </p:txBody>
        </p:sp>
        <p:sp>
          <p:nvSpPr>
            <p:cNvPr id="44046" name="Oval 14"/>
            <p:cNvSpPr>
              <a:spLocks noChangeArrowheads="1"/>
            </p:cNvSpPr>
            <p:nvPr/>
          </p:nvSpPr>
          <p:spPr bwMode="auto">
            <a:xfrm>
              <a:off x="3136" y="2216"/>
              <a:ext cx="800" cy="320"/>
            </a:xfrm>
            <a:prstGeom prst="ellipse">
              <a:avLst/>
            </a:prstGeom>
            <a:noFill/>
            <a:ln w="12700">
              <a:solidFill>
                <a:schemeClr val="tx1"/>
              </a:solidFill>
              <a:round/>
              <a:headEnd/>
              <a:tailEnd/>
            </a:ln>
            <a:effectLst/>
          </p:spPr>
          <p:txBody>
            <a:bodyPr wrap="none" anchor="ctr"/>
            <a:lstStyle/>
            <a:p>
              <a:endParaRPr lang="en-US"/>
            </a:p>
          </p:txBody>
        </p:sp>
        <p:sp>
          <p:nvSpPr>
            <p:cNvPr id="44047" name="Oval 15"/>
            <p:cNvSpPr>
              <a:spLocks noChangeArrowheads="1"/>
            </p:cNvSpPr>
            <p:nvPr/>
          </p:nvSpPr>
          <p:spPr bwMode="auto">
            <a:xfrm>
              <a:off x="1880" y="2680"/>
              <a:ext cx="800" cy="320"/>
            </a:xfrm>
            <a:prstGeom prst="ellipse">
              <a:avLst/>
            </a:prstGeom>
            <a:noFill/>
            <a:ln w="12700">
              <a:solidFill>
                <a:schemeClr val="tx1"/>
              </a:solidFill>
              <a:round/>
              <a:headEnd/>
              <a:tailEnd/>
            </a:ln>
            <a:effectLst/>
          </p:spPr>
          <p:txBody>
            <a:bodyPr wrap="none" anchor="ctr"/>
            <a:lstStyle/>
            <a:p>
              <a:endParaRPr lang="en-US"/>
            </a:p>
          </p:txBody>
        </p:sp>
        <p:sp>
          <p:nvSpPr>
            <p:cNvPr id="44048" name="Oval 16"/>
            <p:cNvSpPr>
              <a:spLocks noChangeArrowheads="1"/>
            </p:cNvSpPr>
            <p:nvPr/>
          </p:nvSpPr>
          <p:spPr bwMode="auto">
            <a:xfrm>
              <a:off x="3144" y="2680"/>
              <a:ext cx="800" cy="320"/>
            </a:xfrm>
            <a:prstGeom prst="ellipse">
              <a:avLst/>
            </a:prstGeom>
            <a:noFill/>
            <a:ln w="12700">
              <a:solidFill>
                <a:schemeClr val="tx1"/>
              </a:solidFill>
              <a:round/>
              <a:headEnd/>
              <a:tailEnd/>
            </a:ln>
            <a:effectLst/>
          </p:spPr>
          <p:txBody>
            <a:bodyPr wrap="none" anchor="ctr"/>
            <a:lstStyle/>
            <a:p>
              <a:endParaRPr lang="en-US"/>
            </a:p>
          </p:txBody>
        </p:sp>
        <p:sp>
          <p:nvSpPr>
            <p:cNvPr id="44049" name="Arc 17"/>
            <p:cNvSpPr>
              <a:spLocks/>
            </p:cNvSpPr>
            <p:nvPr/>
          </p:nvSpPr>
          <p:spPr bwMode="auto">
            <a:xfrm>
              <a:off x="2083" y="1882"/>
              <a:ext cx="480" cy="349"/>
            </a:xfrm>
            <a:custGeom>
              <a:avLst/>
              <a:gdLst>
                <a:gd name="G0" fmla="+- 21600 0 0"/>
                <a:gd name="G1" fmla="+- 21600 0 0"/>
                <a:gd name="G2" fmla="+- 21600 0 0"/>
                <a:gd name="T0" fmla="*/ 2062 w 43200"/>
                <a:gd name="T1" fmla="*/ 30809 h 31458"/>
                <a:gd name="T2" fmla="*/ 40819 w 43200"/>
                <a:gd name="T3" fmla="*/ 31458 h 31458"/>
                <a:gd name="T4" fmla="*/ 21600 w 43200"/>
                <a:gd name="T5" fmla="*/ 21600 h 31458"/>
              </a:gdLst>
              <a:ahLst/>
              <a:cxnLst>
                <a:cxn ang="0">
                  <a:pos x="T0" y="T1"/>
                </a:cxn>
                <a:cxn ang="0">
                  <a:pos x="T2" y="T3"/>
                </a:cxn>
                <a:cxn ang="0">
                  <a:pos x="T4" y="T5"/>
                </a:cxn>
              </a:cxnLst>
              <a:rect l="0" t="0" r="r" b="b"/>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close/>
                </a:path>
              </a:pathLst>
            </a:custGeom>
            <a:noFill/>
            <a:ln w="28575">
              <a:solidFill>
                <a:schemeClr val="tx1"/>
              </a:solidFill>
              <a:round/>
              <a:headEnd/>
              <a:tailEnd type="triangle" w="med" len="med"/>
            </a:ln>
            <a:effectLst/>
          </p:spPr>
          <p:txBody>
            <a:bodyPr wrap="none" anchor="ctr"/>
            <a:lstStyle/>
            <a:p>
              <a:endParaRPr lang="en-US"/>
            </a:p>
          </p:txBody>
        </p:sp>
        <p:sp>
          <p:nvSpPr>
            <p:cNvPr id="44050" name="Arc 18"/>
            <p:cNvSpPr>
              <a:spLocks/>
            </p:cNvSpPr>
            <p:nvPr/>
          </p:nvSpPr>
          <p:spPr bwMode="auto">
            <a:xfrm flipH="1" flipV="1">
              <a:off x="3360" y="2976"/>
              <a:ext cx="480" cy="349"/>
            </a:xfrm>
            <a:custGeom>
              <a:avLst/>
              <a:gdLst>
                <a:gd name="G0" fmla="+- 21600 0 0"/>
                <a:gd name="G1" fmla="+- 21600 0 0"/>
                <a:gd name="G2" fmla="+- 21600 0 0"/>
                <a:gd name="T0" fmla="*/ 2062 w 43200"/>
                <a:gd name="T1" fmla="*/ 30809 h 31458"/>
                <a:gd name="T2" fmla="*/ 40819 w 43200"/>
                <a:gd name="T3" fmla="*/ 31458 h 31458"/>
                <a:gd name="T4" fmla="*/ 21600 w 43200"/>
                <a:gd name="T5" fmla="*/ 21600 h 31458"/>
              </a:gdLst>
              <a:ahLst/>
              <a:cxnLst>
                <a:cxn ang="0">
                  <a:pos x="T0" y="T1"/>
                </a:cxn>
                <a:cxn ang="0">
                  <a:pos x="T2" y="T3"/>
                </a:cxn>
                <a:cxn ang="0">
                  <a:pos x="T4" y="T5"/>
                </a:cxn>
              </a:cxnLst>
              <a:rect l="0" t="0" r="r" b="b"/>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close/>
                </a:path>
              </a:pathLst>
            </a:custGeom>
            <a:noFill/>
            <a:ln w="28575">
              <a:solidFill>
                <a:schemeClr val="tx1"/>
              </a:solidFill>
              <a:round/>
              <a:headEnd/>
              <a:tailEnd type="triangle" w="med" len="med"/>
            </a:ln>
            <a:effectLst/>
          </p:spPr>
          <p:txBody>
            <a:bodyPr wrap="none" anchor="ctr"/>
            <a:lstStyle/>
            <a:p>
              <a:endParaRPr lang="en-US"/>
            </a:p>
          </p:txBody>
        </p:sp>
        <p:grpSp>
          <p:nvGrpSpPr>
            <p:cNvPr id="3" name="Group 19"/>
            <p:cNvGrpSpPr>
              <a:grpSpLocks/>
            </p:cNvGrpSpPr>
            <p:nvPr/>
          </p:nvGrpSpPr>
          <p:grpSpPr bwMode="auto">
            <a:xfrm>
              <a:off x="2688" y="2560"/>
              <a:ext cx="480" cy="545"/>
              <a:chOff x="2688" y="2560"/>
              <a:chExt cx="480" cy="545"/>
            </a:xfrm>
          </p:grpSpPr>
          <p:sp>
            <p:nvSpPr>
              <p:cNvPr id="44052" name="Line 20"/>
              <p:cNvSpPr>
                <a:spLocks noChangeShapeType="1"/>
              </p:cNvSpPr>
              <p:nvPr/>
            </p:nvSpPr>
            <p:spPr bwMode="auto">
              <a:xfrm flipH="1">
                <a:off x="2688" y="2880"/>
                <a:ext cx="480"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44053" name="Rectangle 21"/>
              <p:cNvSpPr>
                <a:spLocks noChangeArrowheads="1"/>
              </p:cNvSpPr>
              <p:nvPr/>
            </p:nvSpPr>
            <p:spPr bwMode="auto">
              <a:xfrm>
                <a:off x="2810" y="2857"/>
                <a:ext cx="21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rgbClr val="F73703"/>
                    </a:solidFill>
                  </a:rPr>
                  <a:t>T</a:t>
                </a:r>
              </a:p>
            </p:txBody>
          </p:sp>
          <p:sp>
            <p:nvSpPr>
              <p:cNvPr id="44054" name="Rectangle 22"/>
              <p:cNvSpPr>
                <a:spLocks noChangeArrowheads="1"/>
              </p:cNvSpPr>
              <p:nvPr/>
            </p:nvSpPr>
            <p:spPr bwMode="auto">
              <a:xfrm>
                <a:off x="2752" y="2560"/>
                <a:ext cx="32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chemeClr val="hlink"/>
                    </a:solidFill>
                  </a:rPr>
                  <a:t>NT</a:t>
                </a:r>
              </a:p>
            </p:txBody>
          </p:sp>
          <p:sp>
            <p:nvSpPr>
              <p:cNvPr id="44055" name="Line 23"/>
              <p:cNvSpPr>
                <a:spLocks noChangeShapeType="1"/>
              </p:cNvSpPr>
              <p:nvPr/>
            </p:nvSpPr>
            <p:spPr bwMode="auto">
              <a:xfrm>
                <a:off x="2688" y="2784"/>
                <a:ext cx="480" cy="0"/>
              </a:xfrm>
              <a:prstGeom prst="line">
                <a:avLst/>
              </a:prstGeom>
              <a:noFill/>
              <a:ln w="28575">
                <a:solidFill>
                  <a:schemeClr val="tx1"/>
                </a:solidFill>
                <a:round/>
                <a:headEnd/>
                <a:tailEnd type="triangle" w="med" len="med"/>
              </a:ln>
              <a:effectLst/>
            </p:spPr>
            <p:txBody>
              <a:bodyPr wrap="none" anchor="ctr"/>
              <a:lstStyle/>
              <a:p>
                <a:endParaRPr lang="en-US"/>
              </a:p>
            </p:txBody>
          </p:sp>
        </p:grpSp>
        <p:grpSp>
          <p:nvGrpSpPr>
            <p:cNvPr id="4" name="Group 24"/>
            <p:cNvGrpSpPr>
              <a:grpSpLocks/>
            </p:cNvGrpSpPr>
            <p:nvPr/>
          </p:nvGrpSpPr>
          <p:grpSpPr bwMode="auto">
            <a:xfrm>
              <a:off x="2680" y="2091"/>
              <a:ext cx="480" cy="545"/>
              <a:chOff x="2688" y="2560"/>
              <a:chExt cx="480" cy="545"/>
            </a:xfrm>
          </p:grpSpPr>
          <p:sp>
            <p:nvSpPr>
              <p:cNvPr id="44057" name="Line 25"/>
              <p:cNvSpPr>
                <a:spLocks noChangeShapeType="1"/>
              </p:cNvSpPr>
              <p:nvPr/>
            </p:nvSpPr>
            <p:spPr bwMode="auto">
              <a:xfrm flipH="1">
                <a:off x="2688" y="2880"/>
                <a:ext cx="480"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44058" name="Rectangle 26"/>
              <p:cNvSpPr>
                <a:spLocks noChangeArrowheads="1"/>
              </p:cNvSpPr>
              <p:nvPr/>
            </p:nvSpPr>
            <p:spPr bwMode="auto">
              <a:xfrm>
                <a:off x="2810" y="2857"/>
                <a:ext cx="21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rgbClr val="F73703"/>
                    </a:solidFill>
                  </a:rPr>
                  <a:t>T</a:t>
                </a:r>
              </a:p>
            </p:txBody>
          </p:sp>
          <p:sp>
            <p:nvSpPr>
              <p:cNvPr id="44059" name="Rectangle 27"/>
              <p:cNvSpPr>
                <a:spLocks noChangeArrowheads="1"/>
              </p:cNvSpPr>
              <p:nvPr/>
            </p:nvSpPr>
            <p:spPr bwMode="auto">
              <a:xfrm>
                <a:off x="2752" y="2560"/>
                <a:ext cx="32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chemeClr val="hlink"/>
                    </a:solidFill>
                  </a:rPr>
                  <a:t>NT</a:t>
                </a:r>
              </a:p>
            </p:txBody>
          </p:sp>
          <p:sp>
            <p:nvSpPr>
              <p:cNvPr id="44060" name="Line 28"/>
              <p:cNvSpPr>
                <a:spLocks noChangeShapeType="1"/>
              </p:cNvSpPr>
              <p:nvPr/>
            </p:nvSpPr>
            <p:spPr bwMode="auto">
              <a:xfrm>
                <a:off x="2688" y="2784"/>
                <a:ext cx="480" cy="0"/>
              </a:xfrm>
              <a:prstGeom prst="line">
                <a:avLst/>
              </a:prstGeom>
              <a:noFill/>
              <a:ln w="28575">
                <a:solidFill>
                  <a:schemeClr val="tx1"/>
                </a:solidFill>
                <a:round/>
                <a:headEnd/>
                <a:tailEnd type="triangle" w="med" len="med"/>
              </a:ln>
              <a:effectLst/>
            </p:spPr>
            <p:txBody>
              <a:bodyPr wrap="none" anchor="ctr"/>
              <a:lstStyle/>
              <a:p>
                <a:endParaRPr lang="en-US"/>
              </a:p>
            </p:txBody>
          </p:sp>
        </p:grpSp>
        <p:sp>
          <p:nvSpPr>
            <p:cNvPr id="44061" name="Line 29"/>
            <p:cNvSpPr>
              <a:spLocks noChangeShapeType="1"/>
            </p:cNvSpPr>
            <p:nvPr/>
          </p:nvSpPr>
          <p:spPr bwMode="auto">
            <a:xfrm flipV="1">
              <a:off x="2256" y="2544"/>
              <a:ext cx="0" cy="144"/>
            </a:xfrm>
            <a:prstGeom prst="line">
              <a:avLst/>
            </a:prstGeom>
            <a:noFill/>
            <a:ln w="28575">
              <a:solidFill>
                <a:schemeClr val="tx1"/>
              </a:solidFill>
              <a:round/>
              <a:headEnd/>
              <a:tailEnd type="triangle" w="med" len="med"/>
            </a:ln>
            <a:effectLst/>
          </p:spPr>
          <p:txBody>
            <a:bodyPr wrap="none" anchor="ctr"/>
            <a:lstStyle/>
            <a:p>
              <a:endParaRPr lang="en-US"/>
            </a:p>
          </p:txBody>
        </p:sp>
        <p:sp>
          <p:nvSpPr>
            <p:cNvPr id="44062" name="Line 30"/>
            <p:cNvSpPr>
              <a:spLocks noChangeShapeType="1"/>
            </p:cNvSpPr>
            <p:nvPr/>
          </p:nvSpPr>
          <p:spPr bwMode="auto">
            <a:xfrm>
              <a:off x="3552" y="2544"/>
              <a:ext cx="0" cy="144"/>
            </a:xfrm>
            <a:prstGeom prst="line">
              <a:avLst/>
            </a:prstGeom>
            <a:noFill/>
            <a:ln w="28575">
              <a:solidFill>
                <a:schemeClr val="tx1"/>
              </a:solidFill>
              <a:round/>
              <a:headEnd/>
              <a:tailEnd type="triangle" w="med" len="med"/>
            </a:ln>
            <a:effectLst/>
          </p:spPr>
          <p:txBody>
            <a:bodyPr wrap="none" anchor="ctr"/>
            <a:lstStyle/>
            <a:p>
              <a:endParaRPr lang="en-US"/>
            </a:p>
          </p:txBody>
        </p:sp>
      </p:grpSp>
      <p:sp>
        <p:nvSpPr>
          <p:cNvPr id="44063" name="Text Box 31"/>
          <p:cNvSpPr txBox="1">
            <a:spLocks noChangeArrowheads="1"/>
          </p:cNvSpPr>
          <p:nvPr/>
        </p:nvSpPr>
        <p:spPr bwMode="auto">
          <a:xfrm>
            <a:off x="2971800" y="3276600"/>
            <a:ext cx="457200" cy="366713"/>
          </a:xfrm>
          <a:prstGeom prst="rect">
            <a:avLst/>
          </a:prstGeom>
          <a:noFill/>
          <a:ln w="9525">
            <a:noFill/>
            <a:miter lim="800000"/>
            <a:headEnd/>
            <a:tailEnd/>
          </a:ln>
          <a:effectLst/>
        </p:spPr>
        <p:txBody>
          <a:bodyPr>
            <a:spAutoFit/>
          </a:bodyPr>
          <a:lstStyle/>
          <a:p>
            <a:pPr>
              <a:spcBef>
                <a:spcPct val="50000"/>
              </a:spcBef>
            </a:pPr>
            <a:r>
              <a:rPr lang="en-US"/>
              <a:t>11</a:t>
            </a:r>
          </a:p>
        </p:txBody>
      </p:sp>
      <p:sp>
        <p:nvSpPr>
          <p:cNvPr id="44064" name="Text Box 32"/>
          <p:cNvSpPr txBox="1">
            <a:spLocks noChangeArrowheads="1"/>
          </p:cNvSpPr>
          <p:nvPr/>
        </p:nvSpPr>
        <p:spPr bwMode="auto">
          <a:xfrm>
            <a:off x="5029200" y="3276600"/>
            <a:ext cx="438150" cy="366713"/>
          </a:xfrm>
          <a:prstGeom prst="rect">
            <a:avLst/>
          </a:prstGeom>
          <a:noFill/>
          <a:ln w="9525">
            <a:noFill/>
            <a:miter lim="800000"/>
            <a:headEnd/>
            <a:tailEnd/>
          </a:ln>
          <a:effectLst/>
        </p:spPr>
        <p:txBody>
          <a:bodyPr wrap="none">
            <a:spAutoFit/>
          </a:bodyPr>
          <a:lstStyle/>
          <a:p>
            <a:r>
              <a:rPr lang="en-US"/>
              <a:t>10</a:t>
            </a:r>
          </a:p>
        </p:txBody>
      </p:sp>
      <p:sp>
        <p:nvSpPr>
          <p:cNvPr id="44065" name="Text Box 33"/>
          <p:cNvSpPr txBox="1">
            <a:spLocks noChangeArrowheads="1"/>
          </p:cNvSpPr>
          <p:nvPr/>
        </p:nvSpPr>
        <p:spPr bwMode="auto">
          <a:xfrm>
            <a:off x="5029200" y="4038600"/>
            <a:ext cx="438150" cy="366713"/>
          </a:xfrm>
          <a:prstGeom prst="rect">
            <a:avLst/>
          </a:prstGeom>
          <a:noFill/>
          <a:ln w="9525">
            <a:noFill/>
            <a:miter lim="800000"/>
            <a:headEnd/>
            <a:tailEnd/>
          </a:ln>
          <a:effectLst/>
        </p:spPr>
        <p:txBody>
          <a:bodyPr wrap="none">
            <a:spAutoFit/>
          </a:bodyPr>
          <a:lstStyle/>
          <a:p>
            <a:r>
              <a:rPr lang="en-US"/>
              <a:t>00</a:t>
            </a:r>
          </a:p>
        </p:txBody>
      </p:sp>
      <p:sp>
        <p:nvSpPr>
          <p:cNvPr id="44066" name="Text Box 34"/>
          <p:cNvSpPr txBox="1">
            <a:spLocks noChangeArrowheads="1"/>
          </p:cNvSpPr>
          <p:nvPr/>
        </p:nvSpPr>
        <p:spPr bwMode="auto">
          <a:xfrm>
            <a:off x="2971800" y="3962400"/>
            <a:ext cx="438150" cy="366713"/>
          </a:xfrm>
          <a:prstGeom prst="rect">
            <a:avLst/>
          </a:prstGeom>
          <a:noFill/>
          <a:ln w="9525">
            <a:noFill/>
            <a:miter lim="800000"/>
            <a:headEnd/>
            <a:tailEnd/>
          </a:ln>
          <a:effectLst/>
        </p:spPr>
        <p:txBody>
          <a:bodyPr wrap="none">
            <a:spAutoFit/>
          </a:bodyPr>
          <a:lstStyle/>
          <a:p>
            <a:r>
              <a:rPr lang="en-US"/>
              <a:t>01</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z="2800" dirty="0" smtClean="0">
                <a:solidFill>
                  <a:srgbClr val="0070C0"/>
                </a:solidFill>
              </a:rPr>
              <a:t>Can we do better with n-bit counter?</a:t>
            </a:r>
            <a:endParaRPr lang="en-US" sz="2800" dirty="0">
              <a:solidFill>
                <a:srgbClr val="0070C0"/>
              </a:solidFill>
            </a:endParaRPr>
          </a:p>
        </p:txBody>
      </p:sp>
      <p:sp>
        <p:nvSpPr>
          <p:cNvPr id="75779" name="Rectangle 3"/>
          <p:cNvSpPr>
            <a:spLocks noGrp="1" noChangeArrowheads="1"/>
          </p:cNvSpPr>
          <p:nvPr>
            <p:ph type="body" idx="1"/>
          </p:nvPr>
        </p:nvSpPr>
        <p:spPr>
          <a:xfrm>
            <a:off x="533400" y="1238250"/>
            <a:ext cx="8096250" cy="5184775"/>
          </a:xfrm>
        </p:spPr>
        <p:txBody>
          <a:bodyPr/>
          <a:lstStyle/>
          <a:p>
            <a:pPr>
              <a:lnSpc>
                <a:spcPct val="130000"/>
              </a:lnSpc>
              <a:buFontTx/>
              <a:buNone/>
            </a:pPr>
            <a:endParaRPr lang="en-US" dirty="0"/>
          </a:p>
          <a:p>
            <a:pPr>
              <a:lnSpc>
                <a:spcPct val="130000"/>
              </a:lnSpc>
            </a:pPr>
            <a:r>
              <a:rPr lang="en-US" sz="2400" dirty="0"/>
              <a:t>n-bit predictor:</a:t>
            </a:r>
          </a:p>
          <a:p>
            <a:pPr lvl="1">
              <a:lnSpc>
                <a:spcPct val="130000"/>
              </a:lnSpc>
            </a:pPr>
            <a:r>
              <a:rPr lang="en-US" sz="2400" dirty="0"/>
              <a:t>counter can hold values between 0 and </a:t>
            </a:r>
          </a:p>
          <a:p>
            <a:pPr lvl="1">
              <a:lnSpc>
                <a:spcPct val="130000"/>
              </a:lnSpc>
            </a:pPr>
            <a:r>
              <a:rPr lang="en-US" sz="2400" dirty="0"/>
              <a:t>predict taken when value is greater than or equal to half of maximum value:  </a:t>
            </a:r>
          </a:p>
          <a:p>
            <a:pPr lvl="1">
              <a:lnSpc>
                <a:spcPct val="130000"/>
              </a:lnSpc>
            </a:pPr>
            <a:r>
              <a:rPr lang="en-US" sz="2400" dirty="0"/>
              <a:t>The counter is incremented on each taken branch</a:t>
            </a:r>
          </a:p>
          <a:p>
            <a:pPr lvl="1">
              <a:lnSpc>
                <a:spcPct val="130000"/>
              </a:lnSpc>
            </a:pPr>
            <a:r>
              <a:rPr lang="en-US" sz="2400" dirty="0"/>
              <a:t>and decremented on each not taken </a:t>
            </a:r>
            <a:r>
              <a:rPr lang="en-US" sz="2400" dirty="0" smtClean="0"/>
              <a:t>branch</a:t>
            </a:r>
          </a:p>
          <a:p>
            <a:pPr>
              <a:lnSpc>
                <a:spcPct val="130000"/>
              </a:lnSpc>
            </a:pPr>
            <a:r>
              <a:rPr lang="en-US" dirty="0" smtClean="0"/>
              <a:t>Not much benefit over 2 bit counter…</a:t>
            </a:r>
            <a:endParaRPr lang="en-US" dirty="0"/>
          </a:p>
        </p:txBody>
      </p:sp>
      <p:pic>
        <p:nvPicPr>
          <p:cNvPr id="75780" name="Picture 4" descr="2n-1"/>
          <p:cNvPicPr>
            <a:picLocks noChangeAspect="1" noChangeArrowheads="1"/>
          </p:cNvPicPr>
          <p:nvPr/>
        </p:nvPicPr>
        <p:blipFill>
          <a:blip r:embed="rId2"/>
          <a:srcRect/>
          <a:stretch>
            <a:fillRect/>
          </a:stretch>
        </p:blipFill>
        <p:spPr bwMode="auto">
          <a:xfrm>
            <a:off x="6724650" y="2576513"/>
            <a:ext cx="762000" cy="223837"/>
          </a:xfrm>
          <a:prstGeom prst="rect">
            <a:avLst/>
          </a:prstGeom>
          <a:noFill/>
        </p:spPr>
      </p:pic>
      <p:pic>
        <p:nvPicPr>
          <p:cNvPr id="75781" name="Picture 5" descr="2n-1_2"/>
          <p:cNvPicPr>
            <a:picLocks noChangeAspect="1" noChangeArrowheads="1"/>
          </p:cNvPicPr>
          <p:nvPr/>
        </p:nvPicPr>
        <p:blipFill>
          <a:blip r:embed="rId3"/>
          <a:srcRect/>
          <a:stretch>
            <a:fillRect/>
          </a:stretch>
        </p:blipFill>
        <p:spPr bwMode="auto">
          <a:xfrm>
            <a:off x="4508500" y="3584575"/>
            <a:ext cx="717550" cy="293688"/>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2800" dirty="0">
                <a:solidFill>
                  <a:srgbClr val="0070C0"/>
                </a:solidFill>
              </a:rPr>
              <a:t>Dynamic Branch Prediction (Contd.)</a:t>
            </a:r>
          </a:p>
        </p:txBody>
      </p:sp>
      <p:sp>
        <p:nvSpPr>
          <p:cNvPr id="45059" name="Rectangle 3"/>
          <p:cNvSpPr>
            <a:spLocks noGrp="1" noChangeArrowheads="1"/>
          </p:cNvSpPr>
          <p:nvPr>
            <p:ph idx="1"/>
          </p:nvPr>
        </p:nvSpPr>
        <p:spPr/>
        <p:txBody>
          <a:bodyPr>
            <a:normAutofit/>
          </a:bodyPr>
          <a:lstStyle/>
          <a:p>
            <a:r>
              <a:rPr lang="en-US"/>
              <a:t>How about Spatial correlation?</a:t>
            </a:r>
          </a:p>
          <a:p>
            <a:r>
              <a:rPr lang="en-US"/>
              <a:t>Consider following example…</a:t>
            </a:r>
          </a:p>
          <a:p>
            <a:endParaRPr lang="en-US"/>
          </a:p>
          <a:p>
            <a:endParaRPr lang="en-US"/>
          </a:p>
          <a:p>
            <a:endParaRPr lang="en-US"/>
          </a:p>
          <a:p>
            <a:endParaRPr lang="en-US"/>
          </a:p>
          <a:p>
            <a:endParaRPr lang="en-US"/>
          </a:p>
          <a:p>
            <a:r>
              <a:rPr lang="en-US"/>
              <a:t>If first condition fails, second condition also fails</a:t>
            </a:r>
          </a:p>
          <a:p>
            <a:r>
              <a:rPr lang="en-US"/>
              <a:t>Global History Buffer</a:t>
            </a:r>
            <a:r>
              <a:rPr lang="en-US" i="1"/>
              <a:t> (G</a:t>
            </a:r>
            <a:r>
              <a:rPr lang="en-US"/>
              <a:t>HB), records the direction of the last N branches executed by the processor</a:t>
            </a:r>
          </a:p>
          <a:p>
            <a:endParaRPr lang="en-US"/>
          </a:p>
          <a:p>
            <a:endParaRPr lang="en-US"/>
          </a:p>
          <a:p>
            <a:endParaRPr lang="en-US"/>
          </a:p>
          <a:p>
            <a:endParaRPr lang="en-US"/>
          </a:p>
          <a:p>
            <a:endParaRPr lang="en-US"/>
          </a:p>
        </p:txBody>
      </p:sp>
      <p:sp>
        <p:nvSpPr>
          <p:cNvPr id="45060" name="Text Box 4"/>
          <p:cNvSpPr txBox="1">
            <a:spLocks noChangeArrowheads="1"/>
          </p:cNvSpPr>
          <p:nvPr/>
        </p:nvSpPr>
        <p:spPr bwMode="auto">
          <a:xfrm>
            <a:off x="2438400" y="2286000"/>
            <a:ext cx="2936875" cy="1320800"/>
          </a:xfrm>
          <a:prstGeom prst="rect">
            <a:avLst/>
          </a:prstGeom>
          <a:noFill/>
          <a:ln w="9525">
            <a:solidFill>
              <a:srgbClr val="FF0000"/>
            </a:solidFill>
            <a:miter lim="800000"/>
            <a:headEnd/>
            <a:tailEnd/>
          </a:ln>
          <a:effectLst/>
        </p:spPr>
        <p:txBody>
          <a:bodyPr wrap="none">
            <a:spAutoFit/>
          </a:bodyPr>
          <a:lstStyle/>
          <a:p>
            <a:pPr eaLnBrk="0" hangingPunct="0"/>
            <a:r>
              <a:rPr lang="en-US" sz="2000" b="1">
                <a:latin typeface="Courier New" pitchFamily="49" charset="0"/>
              </a:rPr>
              <a:t>if (x[i] &lt; 7) then</a:t>
            </a:r>
          </a:p>
          <a:p>
            <a:pPr eaLnBrk="0" hangingPunct="0"/>
            <a:r>
              <a:rPr lang="en-US" sz="2000" b="1">
                <a:latin typeface="Courier New" pitchFamily="49" charset="0"/>
              </a:rPr>
              <a:t>	y += 1;</a:t>
            </a:r>
          </a:p>
          <a:p>
            <a:pPr eaLnBrk="0" hangingPunct="0"/>
            <a:r>
              <a:rPr lang="en-US" sz="2000" b="1">
                <a:latin typeface="Courier New" pitchFamily="49" charset="0"/>
              </a:rPr>
              <a:t>if (x[i] &lt; 5) then</a:t>
            </a:r>
          </a:p>
          <a:p>
            <a:pPr eaLnBrk="0" hangingPunct="0"/>
            <a:r>
              <a:rPr lang="en-US" sz="2000" b="1">
                <a:latin typeface="Courier New" pitchFamily="49" charset="0"/>
              </a:rPr>
              <a:t>	c -= 4;</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smtClean="0">
                <a:solidFill>
                  <a:srgbClr val="0070C0"/>
                </a:solidFill>
              </a:rPr>
              <a:t>Computing Environment</a:t>
            </a:r>
            <a:endParaRPr lang="en-IN" sz="2800" dirty="0">
              <a:solidFill>
                <a:srgbClr val="0070C0"/>
              </a:solidFill>
            </a:endParaRPr>
          </a:p>
        </p:txBody>
      </p:sp>
      <p:sp>
        <p:nvSpPr>
          <p:cNvPr id="6" name="TextBox 5"/>
          <p:cNvSpPr txBox="1"/>
          <p:nvPr/>
        </p:nvSpPr>
        <p:spPr>
          <a:xfrm>
            <a:off x="597866" y="1460861"/>
            <a:ext cx="3274727" cy="461665"/>
          </a:xfrm>
          <a:prstGeom prst="rect">
            <a:avLst/>
          </a:prstGeom>
          <a:noFill/>
          <a:ln w="19050">
            <a:solidFill>
              <a:schemeClr val="tx1"/>
            </a:solidFill>
          </a:ln>
        </p:spPr>
        <p:txBody>
          <a:bodyPr wrap="square" rtlCol="0">
            <a:spAutoFit/>
          </a:bodyPr>
          <a:lstStyle/>
          <a:p>
            <a:r>
              <a:rPr lang="en-US" sz="2400" b="0" dirty="0" smtClean="0"/>
              <a:t>Computer Architecture</a:t>
            </a:r>
            <a:endParaRPr lang="en-IN" sz="2400" b="0" dirty="0"/>
          </a:p>
        </p:txBody>
      </p:sp>
      <p:sp>
        <p:nvSpPr>
          <p:cNvPr id="7" name="TextBox 6"/>
          <p:cNvSpPr txBox="1"/>
          <p:nvPr/>
        </p:nvSpPr>
        <p:spPr>
          <a:xfrm>
            <a:off x="590219" y="3342459"/>
            <a:ext cx="3318841" cy="461665"/>
          </a:xfrm>
          <a:prstGeom prst="rect">
            <a:avLst/>
          </a:prstGeom>
          <a:noFill/>
          <a:ln w="19050">
            <a:solidFill>
              <a:schemeClr val="tx1"/>
            </a:solidFill>
          </a:ln>
        </p:spPr>
        <p:txBody>
          <a:bodyPr wrap="square" rtlCol="0">
            <a:spAutoFit/>
          </a:bodyPr>
          <a:lstStyle/>
          <a:p>
            <a:r>
              <a:rPr lang="en-US" sz="2400" b="0" dirty="0" smtClean="0"/>
              <a:t>Compiler Techniques</a:t>
            </a:r>
            <a:endParaRPr lang="en-IN" sz="2400" b="0" dirty="0"/>
          </a:p>
        </p:txBody>
      </p:sp>
      <p:sp>
        <p:nvSpPr>
          <p:cNvPr id="8" name="TextBox 7"/>
          <p:cNvSpPr txBox="1"/>
          <p:nvPr/>
        </p:nvSpPr>
        <p:spPr>
          <a:xfrm>
            <a:off x="582930" y="4751615"/>
            <a:ext cx="3760470" cy="1200329"/>
          </a:xfrm>
          <a:prstGeom prst="rect">
            <a:avLst/>
          </a:prstGeom>
          <a:noFill/>
          <a:ln w="22225">
            <a:solidFill>
              <a:schemeClr val="tx1"/>
            </a:solidFill>
          </a:ln>
        </p:spPr>
        <p:txBody>
          <a:bodyPr wrap="square" rtlCol="0">
            <a:spAutoFit/>
          </a:bodyPr>
          <a:lstStyle/>
          <a:p>
            <a:r>
              <a:rPr lang="en-US" sz="2400" b="0" dirty="0" smtClean="0"/>
              <a:t>Operating system</a:t>
            </a:r>
          </a:p>
          <a:p>
            <a:r>
              <a:rPr lang="en-US" sz="2400" b="0" dirty="0" smtClean="0"/>
              <a:t>&amp;</a:t>
            </a:r>
          </a:p>
          <a:p>
            <a:r>
              <a:rPr lang="en-US" sz="2400" b="0" dirty="0" smtClean="0"/>
              <a:t>Software Techniques</a:t>
            </a:r>
            <a:endParaRPr lang="en-IN" sz="2400" b="0" dirty="0"/>
          </a:p>
        </p:txBody>
      </p:sp>
      <p:sp>
        <p:nvSpPr>
          <p:cNvPr id="11" name="TextBox 10"/>
          <p:cNvSpPr txBox="1"/>
          <p:nvPr/>
        </p:nvSpPr>
        <p:spPr>
          <a:xfrm>
            <a:off x="5334759" y="1878331"/>
            <a:ext cx="1927645" cy="369332"/>
          </a:xfrm>
          <a:prstGeom prst="rect">
            <a:avLst/>
          </a:prstGeom>
          <a:noFill/>
          <a:ln w="19050">
            <a:solidFill>
              <a:schemeClr val="tx1"/>
            </a:solidFill>
          </a:ln>
        </p:spPr>
        <p:txBody>
          <a:bodyPr wrap="square" rtlCol="0">
            <a:spAutoFit/>
          </a:bodyPr>
          <a:lstStyle/>
          <a:p>
            <a:r>
              <a:rPr lang="en-US" sz="1800" b="0" dirty="0" smtClean="0"/>
              <a:t>Implementation</a:t>
            </a:r>
            <a:endParaRPr lang="en-IN" sz="1800" b="0" dirty="0"/>
          </a:p>
        </p:txBody>
      </p:sp>
      <p:sp>
        <p:nvSpPr>
          <p:cNvPr id="12" name="TextBox 11"/>
          <p:cNvSpPr txBox="1"/>
          <p:nvPr/>
        </p:nvSpPr>
        <p:spPr>
          <a:xfrm>
            <a:off x="5318430" y="945969"/>
            <a:ext cx="1892811" cy="646331"/>
          </a:xfrm>
          <a:prstGeom prst="rect">
            <a:avLst/>
          </a:prstGeom>
          <a:noFill/>
          <a:ln w="19050">
            <a:solidFill>
              <a:schemeClr val="tx1"/>
            </a:solidFill>
          </a:ln>
        </p:spPr>
        <p:txBody>
          <a:bodyPr wrap="square" rtlCol="0">
            <a:spAutoFit/>
          </a:bodyPr>
          <a:lstStyle/>
          <a:p>
            <a:r>
              <a:rPr lang="en-US" sz="1800" b="0" dirty="0" smtClean="0"/>
              <a:t>Instruction Set Architecture</a:t>
            </a:r>
            <a:endParaRPr lang="en-IN" sz="1800" b="0" dirty="0"/>
          </a:p>
        </p:txBody>
      </p:sp>
      <p:cxnSp>
        <p:nvCxnSpPr>
          <p:cNvPr id="14" name="Straight Arrow Connector 13"/>
          <p:cNvCxnSpPr>
            <a:stCxn id="6" idx="3"/>
            <a:endCxn id="11" idx="1"/>
          </p:cNvCxnSpPr>
          <p:nvPr/>
        </p:nvCxnSpPr>
        <p:spPr bwMode="auto">
          <a:xfrm>
            <a:off x="3872593" y="1691694"/>
            <a:ext cx="1462166" cy="371303"/>
          </a:xfrm>
          <a:prstGeom prst="straightConnector1">
            <a:avLst/>
          </a:prstGeom>
          <a:noFill/>
          <a:ln w="19050" cap="flat" cmpd="sng" algn="ctr">
            <a:solidFill>
              <a:schemeClr val="tx1"/>
            </a:solidFill>
            <a:prstDash val="solid"/>
            <a:round/>
            <a:headEnd type="none" w="med" len="med"/>
            <a:tailEnd type="arrow"/>
          </a:ln>
          <a:effectLst/>
        </p:spPr>
      </p:cxnSp>
      <p:cxnSp>
        <p:nvCxnSpPr>
          <p:cNvPr id="16" name="Straight Arrow Connector 15"/>
          <p:cNvCxnSpPr>
            <a:stCxn id="6" idx="3"/>
            <a:endCxn id="12" idx="1"/>
          </p:cNvCxnSpPr>
          <p:nvPr/>
        </p:nvCxnSpPr>
        <p:spPr bwMode="auto">
          <a:xfrm flipV="1">
            <a:off x="3872593" y="1269135"/>
            <a:ext cx="1445837" cy="422559"/>
          </a:xfrm>
          <a:prstGeom prst="straightConnector1">
            <a:avLst/>
          </a:prstGeom>
          <a:noFill/>
          <a:ln w="19050" cap="flat" cmpd="sng" algn="ctr">
            <a:solidFill>
              <a:schemeClr val="tx1"/>
            </a:solidFill>
            <a:prstDash val="solid"/>
            <a:round/>
            <a:headEnd type="none" w="med" len="med"/>
            <a:tailEnd type="arrow"/>
          </a:ln>
          <a:effectLst/>
        </p:spPr>
      </p:cxnSp>
      <p:cxnSp>
        <p:nvCxnSpPr>
          <p:cNvPr id="13" name="Straight Arrow Connector 12"/>
          <p:cNvCxnSpPr>
            <a:stCxn id="7" idx="3"/>
            <a:endCxn id="18" idx="1"/>
          </p:cNvCxnSpPr>
          <p:nvPr/>
        </p:nvCxnSpPr>
        <p:spPr bwMode="auto">
          <a:xfrm flipV="1">
            <a:off x="3909060" y="2856518"/>
            <a:ext cx="1414812" cy="716774"/>
          </a:xfrm>
          <a:prstGeom prst="straightConnector1">
            <a:avLst/>
          </a:prstGeom>
          <a:noFill/>
          <a:ln w="19050" cap="flat" cmpd="sng" algn="ctr">
            <a:solidFill>
              <a:schemeClr val="tx1"/>
            </a:solidFill>
            <a:prstDash val="solid"/>
            <a:round/>
            <a:headEnd type="none" w="med" len="med"/>
            <a:tailEnd type="arrow"/>
          </a:ln>
          <a:effectLst/>
        </p:spPr>
      </p:cxnSp>
      <p:cxnSp>
        <p:nvCxnSpPr>
          <p:cNvPr id="15" name="Straight Arrow Connector 14"/>
          <p:cNvCxnSpPr>
            <a:stCxn id="7" idx="3"/>
            <a:endCxn id="19" idx="1"/>
          </p:cNvCxnSpPr>
          <p:nvPr/>
        </p:nvCxnSpPr>
        <p:spPr bwMode="auto">
          <a:xfrm>
            <a:off x="3909060" y="3573292"/>
            <a:ext cx="1447471" cy="30972"/>
          </a:xfrm>
          <a:prstGeom prst="straightConnector1">
            <a:avLst/>
          </a:prstGeom>
          <a:noFill/>
          <a:ln w="19050"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3909059" y="3584178"/>
            <a:ext cx="1447471" cy="640573"/>
          </a:xfrm>
          <a:prstGeom prst="straightConnector1">
            <a:avLst/>
          </a:prstGeom>
          <a:noFill/>
          <a:ln w="19050" cap="flat" cmpd="sng" algn="ctr">
            <a:solidFill>
              <a:schemeClr val="tx1"/>
            </a:solidFill>
            <a:prstDash val="solid"/>
            <a:round/>
            <a:headEnd type="none" w="med" len="med"/>
            <a:tailEnd type="arrow"/>
          </a:ln>
          <a:effectLst/>
        </p:spPr>
      </p:cxnSp>
      <p:sp>
        <p:nvSpPr>
          <p:cNvPr id="18" name="TextBox 17"/>
          <p:cNvSpPr txBox="1"/>
          <p:nvPr/>
        </p:nvSpPr>
        <p:spPr>
          <a:xfrm>
            <a:off x="5323872" y="2564130"/>
            <a:ext cx="2677127" cy="584775"/>
          </a:xfrm>
          <a:prstGeom prst="rect">
            <a:avLst/>
          </a:prstGeom>
          <a:noFill/>
          <a:ln w="19050">
            <a:solidFill>
              <a:schemeClr val="tx1"/>
            </a:solidFill>
          </a:ln>
        </p:spPr>
        <p:txBody>
          <a:bodyPr wrap="square" rtlCol="0">
            <a:spAutoFit/>
          </a:bodyPr>
          <a:lstStyle/>
          <a:p>
            <a:r>
              <a:rPr lang="en-US" sz="1600" b="0" dirty="0" smtClean="0"/>
              <a:t>Loop Transformation &amp;</a:t>
            </a:r>
          </a:p>
          <a:p>
            <a:r>
              <a:rPr lang="en-US" sz="1600" b="0" dirty="0" smtClean="0"/>
              <a:t>Procedure </a:t>
            </a:r>
            <a:r>
              <a:rPr lang="en-US" sz="1600" b="0" dirty="0" err="1" smtClean="0"/>
              <a:t>inlining</a:t>
            </a:r>
            <a:endParaRPr lang="en-IN" sz="1600" b="0" dirty="0"/>
          </a:p>
        </p:txBody>
      </p:sp>
      <p:sp>
        <p:nvSpPr>
          <p:cNvPr id="19" name="TextBox 18"/>
          <p:cNvSpPr txBox="1"/>
          <p:nvPr/>
        </p:nvSpPr>
        <p:spPr>
          <a:xfrm>
            <a:off x="5356531" y="3434987"/>
            <a:ext cx="1927645" cy="338554"/>
          </a:xfrm>
          <a:prstGeom prst="rect">
            <a:avLst/>
          </a:prstGeom>
          <a:noFill/>
          <a:ln w="19050">
            <a:solidFill>
              <a:schemeClr val="tx1"/>
            </a:solidFill>
          </a:ln>
        </p:spPr>
        <p:txBody>
          <a:bodyPr wrap="square" rtlCol="0">
            <a:spAutoFit/>
          </a:bodyPr>
          <a:lstStyle/>
          <a:p>
            <a:r>
              <a:rPr lang="en-US" sz="1600" b="0" dirty="0" smtClean="0"/>
              <a:t>Register Allocation</a:t>
            </a:r>
            <a:endParaRPr lang="en-IN" sz="1600" b="0" dirty="0"/>
          </a:p>
        </p:txBody>
      </p:sp>
      <p:sp>
        <p:nvSpPr>
          <p:cNvPr id="34" name="TextBox 33"/>
          <p:cNvSpPr txBox="1"/>
          <p:nvPr/>
        </p:nvSpPr>
        <p:spPr>
          <a:xfrm>
            <a:off x="5345645" y="4044589"/>
            <a:ext cx="3308498" cy="584775"/>
          </a:xfrm>
          <a:prstGeom prst="rect">
            <a:avLst/>
          </a:prstGeom>
          <a:noFill/>
          <a:ln w="19050">
            <a:solidFill>
              <a:schemeClr val="tx1"/>
            </a:solidFill>
          </a:ln>
        </p:spPr>
        <p:txBody>
          <a:bodyPr wrap="square" rtlCol="0">
            <a:spAutoFit/>
          </a:bodyPr>
          <a:lstStyle/>
          <a:p>
            <a:r>
              <a:rPr lang="en-US" sz="1600" b="0" dirty="0" smtClean="0"/>
              <a:t>Local and Global Optimization &amp;</a:t>
            </a:r>
          </a:p>
          <a:p>
            <a:r>
              <a:rPr lang="en-US" sz="1600" b="0" dirty="0" smtClean="0"/>
              <a:t>Pipeline Scheduling</a:t>
            </a:r>
            <a:endParaRPr lang="en-IN" sz="1600" b="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66725" y="390525"/>
            <a:ext cx="8229600" cy="914400"/>
          </a:xfrm>
        </p:spPr>
        <p:txBody>
          <a:bodyPr/>
          <a:lstStyle/>
          <a:p>
            <a:r>
              <a:rPr lang="en-US" sz="2800" dirty="0">
                <a:solidFill>
                  <a:srgbClr val="0070C0"/>
                </a:solidFill>
              </a:rPr>
              <a:t>Correlating </a:t>
            </a:r>
            <a:r>
              <a:rPr lang="en-US" sz="2800" dirty="0" smtClean="0">
                <a:solidFill>
                  <a:srgbClr val="0070C0"/>
                </a:solidFill>
              </a:rPr>
              <a:t>Branch predictor</a:t>
            </a:r>
            <a:r>
              <a:rPr lang="en-US" sz="2800" dirty="0">
                <a:solidFill>
                  <a:srgbClr val="0070C0"/>
                </a:solidFill>
              </a:rPr>
              <a:t/>
            </a:r>
            <a:br>
              <a:rPr lang="en-US" sz="2800" dirty="0">
                <a:solidFill>
                  <a:srgbClr val="0070C0"/>
                </a:solidFill>
              </a:rPr>
            </a:br>
            <a:endParaRPr lang="en-US" sz="2000" i="1" dirty="0">
              <a:solidFill>
                <a:srgbClr val="0070C0"/>
              </a:solidFill>
            </a:endParaRPr>
          </a:p>
        </p:txBody>
      </p:sp>
      <p:sp>
        <p:nvSpPr>
          <p:cNvPr id="76803" name="Rectangle 3"/>
          <p:cNvSpPr>
            <a:spLocks noGrp="1" noChangeArrowheads="1"/>
          </p:cNvSpPr>
          <p:nvPr>
            <p:ph type="body" idx="1"/>
          </p:nvPr>
        </p:nvSpPr>
        <p:spPr>
          <a:xfrm>
            <a:off x="458788" y="1085850"/>
            <a:ext cx="8418512" cy="5353050"/>
          </a:xfrm>
        </p:spPr>
        <p:txBody>
          <a:bodyPr/>
          <a:lstStyle/>
          <a:p>
            <a:r>
              <a:rPr lang="en-US" dirty="0"/>
              <a:t>Hypothesis:  Previous 2-bit predictor schemes use only the recent behavior of a single branch to predict the future behavior of that branch</a:t>
            </a:r>
          </a:p>
          <a:p>
            <a:r>
              <a:rPr lang="en-US" dirty="0"/>
              <a:t>But branches are correlated;  that is, behavior of recently-executed branches affects prediction of current </a:t>
            </a:r>
            <a:r>
              <a:rPr lang="en-US" dirty="0" smtClean="0"/>
              <a:t>branch</a:t>
            </a:r>
            <a:endParaRPr lang="en-US" dirty="0"/>
          </a:p>
          <a:p>
            <a:pPr>
              <a:buFontTx/>
              <a:buNone/>
            </a:pPr>
            <a:r>
              <a:rPr lang="en-US" dirty="0"/>
              <a:t>		</a:t>
            </a:r>
            <a:r>
              <a:rPr lang="en-US" sz="2000" dirty="0">
                <a:solidFill>
                  <a:srgbClr val="FF0000"/>
                </a:solidFill>
              </a:rPr>
              <a:t>if (</a:t>
            </a:r>
            <a:r>
              <a:rPr lang="en-US" sz="2000" dirty="0" err="1">
                <a:solidFill>
                  <a:srgbClr val="FF0000"/>
                </a:solidFill>
              </a:rPr>
              <a:t>aa</a:t>
            </a:r>
            <a:r>
              <a:rPr lang="en-US" sz="2000" dirty="0">
                <a:solidFill>
                  <a:srgbClr val="FF0000"/>
                </a:solidFill>
              </a:rPr>
              <a:t> == 2)</a:t>
            </a:r>
          </a:p>
          <a:p>
            <a:pPr>
              <a:buFontTx/>
              <a:buNone/>
            </a:pPr>
            <a:r>
              <a:rPr lang="en-US" sz="2000" dirty="0">
                <a:solidFill>
                  <a:srgbClr val="FF0000"/>
                </a:solidFill>
              </a:rPr>
              <a:t>			</a:t>
            </a:r>
            <a:r>
              <a:rPr lang="en-US" sz="2000" dirty="0" err="1">
                <a:solidFill>
                  <a:srgbClr val="FF0000"/>
                </a:solidFill>
              </a:rPr>
              <a:t>aa</a:t>
            </a:r>
            <a:r>
              <a:rPr lang="en-US" sz="2000" dirty="0">
                <a:solidFill>
                  <a:srgbClr val="FF0000"/>
                </a:solidFill>
              </a:rPr>
              <a:t> = 0;	#Branch 1</a:t>
            </a:r>
          </a:p>
          <a:p>
            <a:pPr>
              <a:buFontTx/>
              <a:buNone/>
            </a:pPr>
            <a:r>
              <a:rPr lang="en-US" sz="2000" dirty="0">
                <a:solidFill>
                  <a:srgbClr val="FF0000"/>
                </a:solidFill>
              </a:rPr>
              <a:t>		if (bb == 2)</a:t>
            </a:r>
          </a:p>
          <a:p>
            <a:pPr>
              <a:buFontTx/>
              <a:buNone/>
            </a:pPr>
            <a:r>
              <a:rPr lang="en-US" sz="2000" dirty="0">
                <a:solidFill>
                  <a:srgbClr val="FF0000"/>
                </a:solidFill>
              </a:rPr>
              <a:t>			bb = 0;	#Branch 2</a:t>
            </a:r>
          </a:p>
          <a:p>
            <a:pPr>
              <a:buFontTx/>
              <a:buNone/>
            </a:pPr>
            <a:r>
              <a:rPr lang="en-US" sz="2000" dirty="0">
                <a:solidFill>
                  <a:srgbClr val="FF0000"/>
                </a:solidFill>
              </a:rPr>
              <a:t>		if (</a:t>
            </a:r>
            <a:r>
              <a:rPr lang="en-US" sz="2000" dirty="0" err="1">
                <a:solidFill>
                  <a:srgbClr val="FF0000"/>
                </a:solidFill>
              </a:rPr>
              <a:t>aa</a:t>
            </a:r>
            <a:r>
              <a:rPr lang="en-US" sz="2000" dirty="0">
                <a:solidFill>
                  <a:srgbClr val="FF0000"/>
                </a:solidFill>
              </a:rPr>
              <a:t>! = bb)    {	#Branch </a:t>
            </a:r>
            <a:r>
              <a:rPr lang="en-US" sz="2000" dirty="0" smtClean="0">
                <a:solidFill>
                  <a:srgbClr val="FF0000"/>
                </a:solidFill>
              </a:rPr>
              <a:t>3</a:t>
            </a:r>
            <a:endParaRPr lang="en-US" dirty="0">
              <a:solidFill>
                <a:srgbClr val="FF0000"/>
              </a:solidFill>
            </a:endParaRPr>
          </a:p>
          <a:p>
            <a:r>
              <a:rPr lang="en-US" dirty="0"/>
              <a:t>Clearly branch #3 depends on outcome of #1 and #2</a:t>
            </a:r>
          </a:p>
          <a:p>
            <a:r>
              <a:rPr lang="en-US" dirty="0"/>
              <a:t>Prediction must be a function of own branch as well as recent outcomes of other branches</a:t>
            </a:r>
          </a:p>
          <a:p>
            <a:pPr>
              <a:buFontTx/>
              <a:buNone/>
            </a:pPr>
            <a:endParaRPr lang="en-US" sz="1800" b="1" dirty="0"/>
          </a:p>
          <a:p>
            <a:pPr>
              <a:buFontTx/>
              <a:buNone/>
            </a:pPr>
            <a:endParaRPr 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z="2800" dirty="0">
                <a:solidFill>
                  <a:srgbClr val="0070C0"/>
                </a:solidFill>
              </a:rPr>
              <a:t>Correlating </a:t>
            </a:r>
            <a:r>
              <a:rPr lang="en-US" sz="2800" dirty="0" smtClean="0">
                <a:solidFill>
                  <a:srgbClr val="0070C0"/>
                </a:solidFill>
              </a:rPr>
              <a:t> Branch predictor (cont.)</a:t>
            </a:r>
            <a:endParaRPr lang="en-US" sz="2800" dirty="0">
              <a:solidFill>
                <a:srgbClr val="0070C0"/>
              </a:solidFill>
            </a:endParaRPr>
          </a:p>
        </p:txBody>
      </p:sp>
      <p:sp>
        <p:nvSpPr>
          <p:cNvPr id="77827" name="Rectangle 3"/>
          <p:cNvSpPr>
            <a:spLocks noGrp="1" noChangeArrowheads="1"/>
          </p:cNvSpPr>
          <p:nvPr>
            <p:ph type="body" idx="1"/>
          </p:nvPr>
        </p:nvSpPr>
        <p:spPr/>
        <p:txBody>
          <a:bodyPr/>
          <a:lstStyle/>
          <a:p>
            <a:r>
              <a:rPr lang="en-US" dirty="0"/>
              <a:t>Idea:  record </a:t>
            </a:r>
            <a:r>
              <a:rPr lang="en-US" i="1" dirty="0"/>
              <a:t>m</a:t>
            </a:r>
            <a:r>
              <a:rPr lang="en-US" dirty="0"/>
              <a:t> most recently executed branches as taken or not taken, and use that pattern to select the proper </a:t>
            </a:r>
            <a:r>
              <a:rPr lang="en-US" i="1" dirty="0"/>
              <a:t>n</a:t>
            </a:r>
            <a:r>
              <a:rPr lang="en-US" dirty="0"/>
              <a:t>-bit branch history table</a:t>
            </a:r>
          </a:p>
          <a:p>
            <a:pPr>
              <a:buFontTx/>
              <a:buNone/>
            </a:pPr>
            <a:endParaRPr lang="en-US" sz="2800" dirty="0"/>
          </a:p>
          <a:p>
            <a:r>
              <a:rPr lang="en-US" dirty="0"/>
              <a:t>In general, (</a:t>
            </a:r>
            <a:r>
              <a:rPr lang="en-US" i="1" dirty="0" err="1"/>
              <a:t>m</a:t>
            </a:r>
            <a:r>
              <a:rPr lang="en-US" dirty="0" err="1"/>
              <a:t>,</a:t>
            </a:r>
            <a:r>
              <a:rPr lang="en-US" i="1" dirty="0" err="1"/>
              <a:t>n</a:t>
            </a:r>
            <a:r>
              <a:rPr lang="en-US" dirty="0"/>
              <a:t>) predictor means record last </a:t>
            </a:r>
            <a:r>
              <a:rPr lang="en-US" i="1" dirty="0"/>
              <a:t>m</a:t>
            </a:r>
            <a:r>
              <a:rPr lang="en-US" dirty="0"/>
              <a:t> branches to select between 2</a:t>
            </a:r>
            <a:r>
              <a:rPr lang="en-US" baseline="30000" dirty="0"/>
              <a:t>m</a:t>
            </a:r>
            <a:r>
              <a:rPr lang="en-US" dirty="0"/>
              <a:t> history tables, each with </a:t>
            </a:r>
            <a:r>
              <a:rPr lang="en-US" i="1" dirty="0"/>
              <a:t>n</a:t>
            </a:r>
            <a:r>
              <a:rPr lang="en-US" dirty="0"/>
              <a:t>-bit counters</a:t>
            </a:r>
          </a:p>
          <a:p>
            <a:pPr lvl="1"/>
            <a:r>
              <a:rPr lang="en-US" sz="2400" dirty="0"/>
              <a:t>Thus, old 2-bit BHT is a (0,2) predictor</a:t>
            </a:r>
          </a:p>
          <a:p>
            <a:pPr lvl="1"/>
            <a:endParaRPr lang="en-US" sz="2400" dirty="0"/>
          </a:p>
          <a:p>
            <a:r>
              <a:rPr lang="en-US" dirty="0"/>
              <a:t>Global Branch History:  </a:t>
            </a:r>
            <a:r>
              <a:rPr lang="en-US" i="1" dirty="0"/>
              <a:t>m-</a:t>
            </a:r>
            <a:r>
              <a:rPr lang="en-US" dirty="0"/>
              <a:t>bit shift register keeping T/NT status of last </a:t>
            </a:r>
            <a:r>
              <a:rPr lang="en-US" i="1" dirty="0"/>
              <a:t>m</a:t>
            </a:r>
            <a:r>
              <a:rPr lang="en-US" dirty="0"/>
              <a:t> </a:t>
            </a:r>
            <a:r>
              <a:rPr lang="en-US" dirty="0" smtClean="0"/>
              <a:t>branches</a:t>
            </a:r>
            <a:endParaRPr lang="en-US" sz="2800" dirty="0"/>
          </a:p>
          <a:p>
            <a:endParaRPr lang="en-US" sz="2800" dirty="0"/>
          </a:p>
          <a:p>
            <a:r>
              <a:rPr lang="en-US" dirty="0"/>
              <a:t>Each entry in table has </a:t>
            </a:r>
            <a:r>
              <a:rPr lang="en-US" i="1" dirty="0"/>
              <a:t>m</a:t>
            </a:r>
            <a:r>
              <a:rPr lang="en-US" dirty="0"/>
              <a:t> </a:t>
            </a:r>
            <a:r>
              <a:rPr lang="en-US" i="1" dirty="0"/>
              <a:t>n-</a:t>
            </a:r>
            <a:r>
              <a:rPr lang="en-US" dirty="0"/>
              <a:t>bit </a:t>
            </a:r>
            <a:r>
              <a:rPr lang="en-US" dirty="0" smtClean="0"/>
              <a:t>predictors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33375" y="409575"/>
            <a:ext cx="8229600" cy="339725"/>
          </a:xfrm>
        </p:spPr>
        <p:txBody>
          <a:bodyPr/>
          <a:lstStyle/>
          <a:p>
            <a:r>
              <a:rPr lang="en-US" sz="2800" dirty="0">
                <a:solidFill>
                  <a:srgbClr val="0070C0"/>
                </a:solidFill>
              </a:rPr>
              <a:t>Correlating Branches</a:t>
            </a:r>
          </a:p>
        </p:txBody>
      </p:sp>
      <p:sp>
        <p:nvSpPr>
          <p:cNvPr id="78851" name="Text Box 3"/>
          <p:cNvSpPr txBox="1">
            <a:spLocks noChangeArrowheads="1"/>
          </p:cNvSpPr>
          <p:nvPr/>
        </p:nvSpPr>
        <p:spPr bwMode="auto">
          <a:xfrm>
            <a:off x="473075" y="2447925"/>
            <a:ext cx="3048000" cy="2739211"/>
          </a:xfrm>
          <a:prstGeom prst="rect">
            <a:avLst/>
          </a:prstGeom>
          <a:noFill/>
          <a:ln w="22225">
            <a:solidFill>
              <a:schemeClr val="tx1"/>
            </a:solidFill>
            <a:miter lim="800000"/>
            <a:headEnd/>
            <a:tailEnd/>
          </a:ln>
          <a:effectLst/>
        </p:spPr>
        <p:txBody>
          <a:bodyPr>
            <a:spAutoFit/>
          </a:bodyPr>
          <a:lstStyle/>
          <a:p>
            <a:pPr algn="l">
              <a:spcBef>
                <a:spcPct val="50000"/>
              </a:spcBef>
            </a:pPr>
            <a:r>
              <a:rPr lang="en-US" sz="2200" dirty="0"/>
              <a:t>(2,2) predictor</a:t>
            </a:r>
          </a:p>
          <a:p>
            <a:pPr algn="l">
              <a:spcBef>
                <a:spcPct val="50000"/>
              </a:spcBef>
            </a:pPr>
            <a:r>
              <a:rPr lang="en-US" sz="2000" dirty="0"/>
              <a:t>Behavior of recent branches(global branch history) is used to select between four predictions of next branch, updating just that prediction</a:t>
            </a:r>
          </a:p>
        </p:txBody>
      </p:sp>
      <p:grpSp>
        <p:nvGrpSpPr>
          <p:cNvPr id="2" name="Group 94"/>
          <p:cNvGrpSpPr>
            <a:grpSpLocks/>
          </p:cNvGrpSpPr>
          <p:nvPr/>
        </p:nvGrpSpPr>
        <p:grpSpPr bwMode="auto">
          <a:xfrm>
            <a:off x="3524250" y="1019175"/>
            <a:ext cx="5305425" cy="4686300"/>
            <a:chOff x="2256" y="984"/>
            <a:chExt cx="3072" cy="2544"/>
          </a:xfrm>
        </p:grpSpPr>
        <p:sp>
          <p:nvSpPr>
            <p:cNvPr id="78852" name="Rectangle 4"/>
            <p:cNvSpPr>
              <a:spLocks noChangeArrowheads="1"/>
            </p:cNvSpPr>
            <p:nvPr/>
          </p:nvSpPr>
          <p:spPr bwMode="auto">
            <a:xfrm>
              <a:off x="2671" y="984"/>
              <a:ext cx="1324" cy="178"/>
            </a:xfrm>
            <a:prstGeom prst="rect">
              <a:avLst/>
            </a:prstGeom>
            <a:noFill/>
            <a:ln w="9525">
              <a:noFill/>
              <a:miter lim="800000"/>
              <a:headEnd/>
              <a:tailEnd/>
            </a:ln>
            <a:effectLst/>
          </p:spPr>
          <p:txBody>
            <a:bodyPr wrap="none" anchor="ctr"/>
            <a:lstStyle/>
            <a:p>
              <a:pPr algn="ctr"/>
              <a:r>
                <a:rPr lang="en-US" sz="2000"/>
                <a:t>Branch address(low-order bits)</a:t>
              </a:r>
            </a:p>
          </p:txBody>
        </p:sp>
        <p:sp>
          <p:nvSpPr>
            <p:cNvPr id="78853" name="Rectangle 5"/>
            <p:cNvSpPr>
              <a:spLocks noChangeArrowheads="1"/>
            </p:cNvSpPr>
            <p:nvPr/>
          </p:nvSpPr>
          <p:spPr bwMode="auto">
            <a:xfrm>
              <a:off x="2256" y="1528"/>
              <a:ext cx="2016" cy="192"/>
            </a:xfrm>
            <a:prstGeom prst="rect">
              <a:avLst/>
            </a:prstGeom>
            <a:noFill/>
            <a:ln w="9525">
              <a:noFill/>
              <a:miter lim="800000"/>
              <a:headEnd/>
              <a:tailEnd/>
            </a:ln>
            <a:effectLst/>
          </p:spPr>
          <p:txBody>
            <a:bodyPr wrap="none" anchor="ctr"/>
            <a:lstStyle/>
            <a:p>
              <a:pPr algn="ctr"/>
              <a:r>
                <a:rPr lang="en-US" sz="2000"/>
                <a:t> 2-bits per branch predictor</a:t>
              </a:r>
            </a:p>
          </p:txBody>
        </p:sp>
        <p:sp>
          <p:nvSpPr>
            <p:cNvPr id="78854" name="Rectangle 6"/>
            <p:cNvSpPr>
              <a:spLocks noChangeArrowheads="1"/>
            </p:cNvSpPr>
            <p:nvPr/>
          </p:nvSpPr>
          <p:spPr bwMode="auto">
            <a:xfrm>
              <a:off x="2581" y="2246"/>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55" name="Rectangle 7"/>
            <p:cNvSpPr>
              <a:spLocks noChangeArrowheads="1"/>
            </p:cNvSpPr>
            <p:nvPr/>
          </p:nvSpPr>
          <p:spPr bwMode="auto">
            <a:xfrm>
              <a:off x="2954" y="2113"/>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56" name="Rectangle 8"/>
            <p:cNvSpPr>
              <a:spLocks noChangeArrowheads="1"/>
            </p:cNvSpPr>
            <p:nvPr/>
          </p:nvSpPr>
          <p:spPr bwMode="auto">
            <a:xfrm>
              <a:off x="2954" y="2047"/>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57" name="Rectangle 9"/>
            <p:cNvSpPr>
              <a:spLocks noChangeArrowheads="1"/>
            </p:cNvSpPr>
            <p:nvPr/>
          </p:nvSpPr>
          <p:spPr bwMode="auto">
            <a:xfrm>
              <a:off x="2954" y="1981"/>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58" name="Rectangle 10"/>
            <p:cNvSpPr>
              <a:spLocks noChangeArrowheads="1"/>
            </p:cNvSpPr>
            <p:nvPr/>
          </p:nvSpPr>
          <p:spPr bwMode="auto">
            <a:xfrm>
              <a:off x="2954" y="1914"/>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59" name="Rectangle 11"/>
            <p:cNvSpPr>
              <a:spLocks noChangeArrowheads="1"/>
            </p:cNvSpPr>
            <p:nvPr/>
          </p:nvSpPr>
          <p:spPr bwMode="auto">
            <a:xfrm>
              <a:off x="2954" y="1848"/>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60" name="Rectangle 12"/>
            <p:cNvSpPr>
              <a:spLocks noChangeArrowheads="1"/>
            </p:cNvSpPr>
            <p:nvPr/>
          </p:nvSpPr>
          <p:spPr bwMode="auto">
            <a:xfrm>
              <a:off x="2954" y="1782"/>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61" name="Rectangle 13"/>
            <p:cNvSpPr>
              <a:spLocks noChangeArrowheads="1"/>
            </p:cNvSpPr>
            <p:nvPr/>
          </p:nvSpPr>
          <p:spPr bwMode="auto">
            <a:xfrm>
              <a:off x="2954" y="1717"/>
              <a:ext cx="261" cy="65"/>
            </a:xfrm>
            <a:prstGeom prst="rect">
              <a:avLst/>
            </a:prstGeom>
            <a:noFill/>
            <a:ln w="9525">
              <a:solidFill>
                <a:schemeClr val="tx1"/>
              </a:solidFill>
              <a:miter lim="800000"/>
              <a:headEnd/>
              <a:tailEnd/>
            </a:ln>
            <a:effectLst/>
          </p:spPr>
          <p:txBody>
            <a:bodyPr wrap="none" anchor="ctr"/>
            <a:lstStyle/>
            <a:p>
              <a:endParaRPr lang="en-IN"/>
            </a:p>
          </p:txBody>
        </p:sp>
        <p:sp>
          <p:nvSpPr>
            <p:cNvPr id="78862" name="Rectangle 14"/>
            <p:cNvSpPr>
              <a:spLocks noChangeArrowheads="1"/>
            </p:cNvSpPr>
            <p:nvPr/>
          </p:nvSpPr>
          <p:spPr bwMode="auto">
            <a:xfrm>
              <a:off x="2581" y="2180"/>
              <a:ext cx="261" cy="66"/>
            </a:xfrm>
            <a:prstGeom prst="rect">
              <a:avLst/>
            </a:prstGeom>
            <a:solidFill>
              <a:schemeClr val="bg2"/>
            </a:solidFill>
            <a:ln w="9525">
              <a:solidFill>
                <a:schemeClr val="tx1"/>
              </a:solidFill>
              <a:miter lim="800000"/>
              <a:headEnd/>
              <a:tailEnd/>
            </a:ln>
            <a:effectLst/>
          </p:spPr>
          <p:txBody>
            <a:bodyPr wrap="none" anchor="ctr"/>
            <a:lstStyle/>
            <a:p>
              <a:endParaRPr lang="en-IN"/>
            </a:p>
          </p:txBody>
        </p:sp>
        <p:sp>
          <p:nvSpPr>
            <p:cNvPr id="78863" name="Rectangle 15"/>
            <p:cNvSpPr>
              <a:spLocks noChangeArrowheads="1"/>
            </p:cNvSpPr>
            <p:nvPr/>
          </p:nvSpPr>
          <p:spPr bwMode="auto">
            <a:xfrm>
              <a:off x="2581" y="2113"/>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64" name="Rectangle 16"/>
            <p:cNvSpPr>
              <a:spLocks noChangeArrowheads="1"/>
            </p:cNvSpPr>
            <p:nvPr/>
          </p:nvSpPr>
          <p:spPr bwMode="auto">
            <a:xfrm>
              <a:off x="2581" y="2047"/>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65" name="Rectangle 17"/>
            <p:cNvSpPr>
              <a:spLocks noChangeArrowheads="1"/>
            </p:cNvSpPr>
            <p:nvPr/>
          </p:nvSpPr>
          <p:spPr bwMode="auto">
            <a:xfrm>
              <a:off x="2581" y="1981"/>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66" name="Rectangle 18"/>
            <p:cNvSpPr>
              <a:spLocks noChangeArrowheads="1"/>
            </p:cNvSpPr>
            <p:nvPr/>
          </p:nvSpPr>
          <p:spPr bwMode="auto">
            <a:xfrm>
              <a:off x="2581" y="1914"/>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67" name="Rectangle 19"/>
            <p:cNvSpPr>
              <a:spLocks noChangeArrowheads="1"/>
            </p:cNvSpPr>
            <p:nvPr/>
          </p:nvSpPr>
          <p:spPr bwMode="auto">
            <a:xfrm>
              <a:off x="2581" y="1848"/>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68" name="Rectangle 20"/>
            <p:cNvSpPr>
              <a:spLocks noChangeArrowheads="1"/>
            </p:cNvSpPr>
            <p:nvPr/>
          </p:nvSpPr>
          <p:spPr bwMode="auto">
            <a:xfrm>
              <a:off x="2581" y="1782"/>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69" name="Rectangle 21"/>
            <p:cNvSpPr>
              <a:spLocks noChangeArrowheads="1"/>
            </p:cNvSpPr>
            <p:nvPr/>
          </p:nvSpPr>
          <p:spPr bwMode="auto">
            <a:xfrm>
              <a:off x="2581" y="1717"/>
              <a:ext cx="261" cy="65"/>
            </a:xfrm>
            <a:prstGeom prst="rect">
              <a:avLst/>
            </a:prstGeom>
            <a:noFill/>
            <a:ln w="9525">
              <a:solidFill>
                <a:schemeClr val="tx1"/>
              </a:solidFill>
              <a:miter lim="800000"/>
              <a:headEnd/>
              <a:tailEnd/>
            </a:ln>
            <a:effectLst/>
          </p:spPr>
          <p:txBody>
            <a:bodyPr wrap="none" anchor="ctr"/>
            <a:lstStyle/>
            <a:p>
              <a:endParaRPr lang="en-IN"/>
            </a:p>
          </p:txBody>
        </p:sp>
        <p:sp>
          <p:nvSpPr>
            <p:cNvPr id="78870" name="Rectangle 22"/>
            <p:cNvSpPr>
              <a:spLocks noChangeArrowheads="1"/>
            </p:cNvSpPr>
            <p:nvPr/>
          </p:nvSpPr>
          <p:spPr bwMode="auto">
            <a:xfrm>
              <a:off x="2581" y="2379"/>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71" name="Rectangle 23"/>
            <p:cNvSpPr>
              <a:spLocks noChangeArrowheads="1"/>
            </p:cNvSpPr>
            <p:nvPr/>
          </p:nvSpPr>
          <p:spPr bwMode="auto">
            <a:xfrm>
              <a:off x="2581" y="2312"/>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72" name="Rectangle 24"/>
            <p:cNvSpPr>
              <a:spLocks noChangeArrowheads="1"/>
            </p:cNvSpPr>
            <p:nvPr/>
          </p:nvSpPr>
          <p:spPr bwMode="auto">
            <a:xfrm>
              <a:off x="2581" y="2445"/>
              <a:ext cx="261" cy="65"/>
            </a:xfrm>
            <a:prstGeom prst="rect">
              <a:avLst/>
            </a:prstGeom>
            <a:noFill/>
            <a:ln w="9525">
              <a:solidFill>
                <a:schemeClr val="tx1"/>
              </a:solidFill>
              <a:miter lim="800000"/>
              <a:headEnd/>
              <a:tailEnd/>
            </a:ln>
            <a:effectLst/>
          </p:spPr>
          <p:txBody>
            <a:bodyPr wrap="none" anchor="ctr"/>
            <a:lstStyle/>
            <a:p>
              <a:endParaRPr lang="en-IN"/>
            </a:p>
          </p:txBody>
        </p:sp>
        <p:sp>
          <p:nvSpPr>
            <p:cNvPr id="78873" name="Rectangle 25"/>
            <p:cNvSpPr>
              <a:spLocks noChangeArrowheads="1"/>
            </p:cNvSpPr>
            <p:nvPr/>
          </p:nvSpPr>
          <p:spPr bwMode="auto">
            <a:xfrm>
              <a:off x="2954" y="2379"/>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74" name="Rectangle 26"/>
            <p:cNvSpPr>
              <a:spLocks noChangeArrowheads="1"/>
            </p:cNvSpPr>
            <p:nvPr/>
          </p:nvSpPr>
          <p:spPr bwMode="auto">
            <a:xfrm>
              <a:off x="2954" y="2312"/>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75" name="Rectangle 27"/>
            <p:cNvSpPr>
              <a:spLocks noChangeArrowheads="1"/>
            </p:cNvSpPr>
            <p:nvPr/>
          </p:nvSpPr>
          <p:spPr bwMode="auto">
            <a:xfrm>
              <a:off x="2954" y="2246"/>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76" name="Rectangle 28"/>
            <p:cNvSpPr>
              <a:spLocks noChangeArrowheads="1"/>
            </p:cNvSpPr>
            <p:nvPr/>
          </p:nvSpPr>
          <p:spPr bwMode="auto">
            <a:xfrm>
              <a:off x="2954" y="2180"/>
              <a:ext cx="261" cy="66"/>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78877" name="Rectangle 29"/>
            <p:cNvSpPr>
              <a:spLocks noChangeArrowheads="1"/>
            </p:cNvSpPr>
            <p:nvPr/>
          </p:nvSpPr>
          <p:spPr bwMode="auto">
            <a:xfrm>
              <a:off x="2581" y="2709"/>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78" name="Rectangle 30"/>
            <p:cNvSpPr>
              <a:spLocks noChangeArrowheads="1"/>
            </p:cNvSpPr>
            <p:nvPr/>
          </p:nvSpPr>
          <p:spPr bwMode="auto">
            <a:xfrm>
              <a:off x="2581" y="2643"/>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79" name="Rectangle 31"/>
            <p:cNvSpPr>
              <a:spLocks noChangeArrowheads="1"/>
            </p:cNvSpPr>
            <p:nvPr/>
          </p:nvSpPr>
          <p:spPr bwMode="auto">
            <a:xfrm>
              <a:off x="2581" y="2577"/>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80" name="Rectangle 32"/>
            <p:cNvSpPr>
              <a:spLocks noChangeArrowheads="1"/>
            </p:cNvSpPr>
            <p:nvPr/>
          </p:nvSpPr>
          <p:spPr bwMode="auto">
            <a:xfrm>
              <a:off x="2581" y="2510"/>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81" name="Rectangle 33"/>
            <p:cNvSpPr>
              <a:spLocks noChangeArrowheads="1"/>
            </p:cNvSpPr>
            <p:nvPr/>
          </p:nvSpPr>
          <p:spPr bwMode="auto">
            <a:xfrm>
              <a:off x="2954" y="2643"/>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82" name="Rectangle 34"/>
            <p:cNvSpPr>
              <a:spLocks noChangeArrowheads="1"/>
            </p:cNvSpPr>
            <p:nvPr/>
          </p:nvSpPr>
          <p:spPr bwMode="auto">
            <a:xfrm>
              <a:off x="2954" y="2577"/>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83" name="Rectangle 35"/>
            <p:cNvSpPr>
              <a:spLocks noChangeArrowheads="1"/>
            </p:cNvSpPr>
            <p:nvPr/>
          </p:nvSpPr>
          <p:spPr bwMode="auto">
            <a:xfrm>
              <a:off x="2954" y="2510"/>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84" name="Rectangle 36"/>
            <p:cNvSpPr>
              <a:spLocks noChangeArrowheads="1"/>
            </p:cNvSpPr>
            <p:nvPr/>
          </p:nvSpPr>
          <p:spPr bwMode="auto">
            <a:xfrm>
              <a:off x="2954" y="2445"/>
              <a:ext cx="261" cy="65"/>
            </a:xfrm>
            <a:prstGeom prst="rect">
              <a:avLst/>
            </a:prstGeom>
            <a:noFill/>
            <a:ln w="9525">
              <a:solidFill>
                <a:schemeClr val="tx1"/>
              </a:solidFill>
              <a:miter lim="800000"/>
              <a:headEnd/>
              <a:tailEnd/>
            </a:ln>
            <a:effectLst/>
          </p:spPr>
          <p:txBody>
            <a:bodyPr wrap="none" anchor="ctr"/>
            <a:lstStyle/>
            <a:p>
              <a:endParaRPr lang="en-IN"/>
            </a:p>
          </p:txBody>
        </p:sp>
        <p:sp>
          <p:nvSpPr>
            <p:cNvPr id="78885" name="Rectangle 37"/>
            <p:cNvSpPr>
              <a:spLocks noChangeArrowheads="1"/>
            </p:cNvSpPr>
            <p:nvPr/>
          </p:nvSpPr>
          <p:spPr bwMode="auto">
            <a:xfrm>
              <a:off x="2954" y="2709"/>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86" name="Rectangle 38"/>
            <p:cNvSpPr>
              <a:spLocks noChangeArrowheads="1"/>
            </p:cNvSpPr>
            <p:nvPr/>
          </p:nvSpPr>
          <p:spPr bwMode="auto">
            <a:xfrm>
              <a:off x="3327" y="2643"/>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87" name="Rectangle 39"/>
            <p:cNvSpPr>
              <a:spLocks noChangeArrowheads="1"/>
            </p:cNvSpPr>
            <p:nvPr/>
          </p:nvSpPr>
          <p:spPr bwMode="auto">
            <a:xfrm>
              <a:off x="3327" y="2577"/>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88" name="Rectangle 40"/>
            <p:cNvSpPr>
              <a:spLocks noChangeArrowheads="1"/>
            </p:cNvSpPr>
            <p:nvPr/>
          </p:nvSpPr>
          <p:spPr bwMode="auto">
            <a:xfrm>
              <a:off x="3327" y="2510"/>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89" name="Rectangle 41"/>
            <p:cNvSpPr>
              <a:spLocks noChangeArrowheads="1"/>
            </p:cNvSpPr>
            <p:nvPr/>
          </p:nvSpPr>
          <p:spPr bwMode="auto">
            <a:xfrm>
              <a:off x="3327" y="2445"/>
              <a:ext cx="261" cy="65"/>
            </a:xfrm>
            <a:prstGeom prst="rect">
              <a:avLst/>
            </a:prstGeom>
            <a:noFill/>
            <a:ln w="9525">
              <a:solidFill>
                <a:schemeClr val="tx1"/>
              </a:solidFill>
              <a:miter lim="800000"/>
              <a:headEnd/>
              <a:tailEnd/>
            </a:ln>
            <a:effectLst/>
          </p:spPr>
          <p:txBody>
            <a:bodyPr wrap="none" anchor="ctr"/>
            <a:lstStyle/>
            <a:p>
              <a:endParaRPr lang="en-IN"/>
            </a:p>
          </p:txBody>
        </p:sp>
        <p:sp>
          <p:nvSpPr>
            <p:cNvPr id="78890" name="Rectangle 42"/>
            <p:cNvSpPr>
              <a:spLocks noChangeArrowheads="1"/>
            </p:cNvSpPr>
            <p:nvPr/>
          </p:nvSpPr>
          <p:spPr bwMode="auto">
            <a:xfrm>
              <a:off x="3327" y="2379"/>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91" name="Rectangle 43"/>
            <p:cNvSpPr>
              <a:spLocks noChangeArrowheads="1"/>
            </p:cNvSpPr>
            <p:nvPr/>
          </p:nvSpPr>
          <p:spPr bwMode="auto">
            <a:xfrm>
              <a:off x="3327" y="2312"/>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92" name="Rectangle 44"/>
            <p:cNvSpPr>
              <a:spLocks noChangeArrowheads="1"/>
            </p:cNvSpPr>
            <p:nvPr/>
          </p:nvSpPr>
          <p:spPr bwMode="auto">
            <a:xfrm>
              <a:off x="3327" y="2246"/>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93" name="Rectangle 45"/>
            <p:cNvSpPr>
              <a:spLocks noChangeArrowheads="1"/>
            </p:cNvSpPr>
            <p:nvPr/>
          </p:nvSpPr>
          <p:spPr bwMode="auto">
            <a:xfrm>
              <a:off x="3327" y="2180"/>
              <a:ext cx="261" cy="66"/>
            </a:xfrm>
            <a:prstGeom prst="rect">
              <a:avLst/>
            </a:prstGeom>
            <a:solidFill>
              <a:schemeClr val="bg2"/>
            </a:solidFill>
            <a:ln w="9525">
              <a:solidFill>
                <a:schemeClr val="tx1"/>
              </a:solidFill>
              <a:miter lim="800000"/>
              <a:headEnd/>
              <a:tailEnd/>
            </a:ln>
            <a:effectLst/>
          </p:spPr>
          <p:txBody>
            <a:bodyPr wrap="none" anchor="ctr"/>
            <a:lstStyle/>
            <a:p>
              <a:endParaRPr lang="en-IN"/>
            </a:p>
          </p:txBody>
        </p:sp>
        <p:sp>
          <p:nvSpPr>
            <p:cNvPr id="78894" name="Rectangle 46"/>
            <p:cNvSpPr>
              <a:spLocks noChangeArrowheads="1"/>
            </p:cNvSpPr>
            <p:nvPr/>
          </p:nvSpPr>
          <p:spPr bwMode="auto">
            <a:xfrm>
              <a:off x="3700" y="1717"/>
              <a:ext cx="261" cy="65"/>
            </a:xfrm>
            <a:prstGeom prst="rect">
              <a:avLst/>
            </a:prstGeom>
            <a:noFill/>
            <a:ln w="9525">
              <a:solidFill>
                <a:schemeClr val="tx1"/>
              </a:solidFill>
              <a:miter lim="800000"/>
              <a:headEnd/>
              <a:tailEnd/>
            </a:ln>
            <a:effectLst/>
          </p:spPr>
          <p:txBody>
            <a:bodyPr wrap="none" anchor="ctr"/>
            <a:lstStyle/>
            <a:p>
              <a:endParaRPr lang="en-IN"/>
            </a:p>
          </p:txBody>
        </p:sp>
        <p:sp>
          <p:nvSpPr>
            <p:cNvPr id="78895" name="Rectangle 47"/>
            <p:cNvSpPr>
              <a:spLocks noChangeArrowheads="1"/>
            </p:cNvSpPr>
            <p:nvPr/>
          </p:nvSpPr>
          <p:spPr bwMode="auto">
            <a:xfrm>
              <a:off x="3327" y="2113"/>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96" name="Rectangle 48"/>
            <p:cNvSpPr>
              <a:spLocks noChangeArrowheads="1"/>
            </p:cNvSpPr>
            <p:nvPr/>
          </p:nvSpPr>
          <p:spPr bwMode="auto">
            <a:xfrm>
              <a:off x="3327" y="2047"/>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97" name="Rectangle 49"/>
            <p:cNvSpPr>
              <a:spLocks noChangeArrowheads="1"/>
            </p:cNvSpPr>
            <p:nvPr/>
          </p:nvSpPr>
          <p:spPr bwMode="auto">
            <a:xfrm>
              <a:off x="3327" y="1981"/>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98" name="Rectangle 50"/>
            <p:cNvSpPr>
              <a:spLocks noChangeArrowheads="1"/>
            </p:cNvSpPr>
            <p:nvPr/>
          </p:nvSpPr>
          <p:spPr bwMode="auto">
            <a:xfrm>
              <a:off x="3327" y="1914"/>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99" name="Rectangle 51"/>
            <p:cNvSpPr>
              <a:spLocks noChangeArrowheads="1"/>
            </p:cNvSpPr>
            <p:nvPr/>
          </p:nvSpPr>
          <p:spPr bwMode="auto">
            <a:xfrm>
              <a:off x="3327" y="1848"/>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900" name="Rectangle 52"/>
            <p:cNvSpPr>
              <a:spLocks noChangeArrowheads="1"/>
            </p:cNvSpPr>
            <p:nvPr/>
          </p:nvSpPr>
          <p:spPr bwMode="auto">
            <a:xfrm>
              <a:off x="3327" y="1782"/>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901" name="Rectangle 53"/>
            <p:cNvSpPr>
              <a:spLocks noChangeArrowheads="1"/>
            </p:cNvSpPr>
            <p:nvPr/>
          </p:nvSpPr>
          <p:spPr bwMode="auto">
            <a:xfrm>
              <a:off x="3327" y="1717"/>
              <a:ext cx="261" cy="65"/>
            </a:xfrm>
            <a:prstGeom prst="rect">
              <a:avLst/>
            </a:prstGeom>
            <a:noFill/>
            <a:ln w="9525">
              <a:solidFill>
                <a:schemeClr val="tx1"/>
              </a:solidFill>
              <a:miter lim="800000"/>
              <a:headEnd/>
              <a:tailEnd/>
            </a:ln>
            <a:effectLst/>
          </p:spPr>
          <p:txBody>
            <a:bodyPr wrap="none" anchor="ctr"/>
            <a:lstStyle/>
            <a:p>
              <a:endParaRPr lang="en-IN"/>
            </a:p>
          </p:txBody>
        </p:sp>
        <p:sp>
          <p:nvSpPr>
            <p:cNvPr id="78902" name="Rectangle 54"/>
            <p:cNvSpPr>
              <a:spLocks noChangeArrowheads="1"/>
            </p:cNvSpPr>
            <p:nvPr/>
          </p:nvSpPr>
          <p:spPr bwMode="auto">
            <a:xfrm>
              <a:off x="3327" y="2709"/>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903" name="Rectangle 55"/>
            <p:cNvSpPr>
              <a:spLocks noChangeArrowheads="1"/>
            </p:cNvSpPr>
            <p:nvPr/>
          </p:nvSpPr>
          <p:spPr bwMode="auto">
            <a:xfrm>
              <a:off x="3700" y="1914"/>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904" name="Rectangle 56"/>
            <p:cNvSpPr>
              <a:spLocks noChangeArrowheads="1"/>
            </p:cNvSpPr>
            <p:nvPr/>
          </p:nvSpPr>
          <p:spPr bwMode="auto">
            <a:xfrm>
              <a:off x="3700" y="1848"/>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905" name="Rectangle 57"/>
            <p:cNvSpPr>
              <a:spLocks noChangeArrowheads="1"/>
            </p:cNvSpPr>
            <p:nvPr/>
          </p:nvSpPr>
          <p:spPr bwMode="auto">
            <a:xfrm>
              <a:off x="3700" y="1782"/>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906" name="Rectangle 58"/>
            <p:cNvSpPr>
              <a:spLocks noChangeArrowheads="1"/>
            </p:cNvSpPr>
            <p:nvPr/>
          </p:nvSpPr>
          <p:spPr bwMode="auto">
            <a:xfrm>
              <a:off x="3700" y="2113"/>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907" name="Rectangle 59"/>
            <p:cNvSpPr>
              <a:spLocks noChangeArrowheads="1"/>
            </p:cNvSpPr>
            <p:nvPr/>
          </p:nvSpPr>
          <p:spPr bwMode="auto">
            <a:xfrm>
              <a:off x="3700" y="2047"/>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908" name="Rectangle 60"/>
            <p:cNvSpPr>
              <a:spLocks noChangeArrowheads="1"/>
            </p:cNvSpPr>
            <p:nvPr/>
          </p:nvSpPr>
          <p:spPr bwMode="auto">
            <a:xfrm>
              <a:off x="3700" y="1981"/>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909" name="Rectangle 61"/>
            <p:cNvSpPr>
              <a:spLocks noChangeArrowheads="1"/>
            </p:cNvSpPr>
            <p:nvPr/>
          </p:nvSpPr>
          <p:spPr bwMode="auto">
            <a:xfrm>
              <a:off x="3700" y="2379"/>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910" name="Rectangle 62"/>
            <p:cNvSpPr>
              <a:spLocks noChangeArrowheads="1"/>
            </p:cNvSpPr>
            <p:nvPr/>
          </p:nvSpPr>
          <p:spPr bwMode="auto">
            <a:xfrm>
              <a:off x="3700" y="2312"/>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911" name="Rectangle 63"/>
            <p:cNvSpPr>
              <a:spLocks noChangeArrowheads="1"/>
            </p:cNvSpPr>
            <p:nvPr/>
          </p:nvSpPr>
          <p:spPr bwMode="auto">
            <a:xfrm>
              <a:off x="3700" y="2246"/>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912" name="Rectangle 64"/>
            <p:cNvSpPr>
              <a:spLocks noChangeArrowheads="1"/>
            </p:cNvSpPr>
            <p:nvPr/>
          </p:nvSpPr>
          <p:spPr bwMode="auto">
            <a:xfrm>
              <a:off x="3700" y="2180"/>
              <a:ext cx="261" cy="66"/>
            </a:xfrm>
            <a:prstGeom prst="rect">
              <a:avLst/>
            </a:prstGeom>
            <a:solidFill>
              <a:schemeClr val="bg2"/>
            </a:solidFill>
            <a:ln w="9525">
              <a:solidFill>
                <a:schemeClr val="tx1"/>
              </a:solidFill>
              <a:miter lim="800000"/>
              <a:headEnd/>
              <a:tailEnd/>
            </a:ln>
            <a:effectLst/>
          </p:spPr>
          <p:txBody>
            <a:bodyPr wrap="none" anchor="ctr"/>
            <a:lstStyle/>
            <a:p>
              <a:endParaRPr lang="en-IN"/>
            </a:p>
          </p:txBody>
        </p:sp>
        <p:sp>
          <p:nvSpPr>
            <p:cNvPr id="78913" name="Rectangle 65"/>
            <p:cNvSpPr>
              <a:spLocks noChangeArrowheads="1"/>
            </p:cNvSpPr>
            <p:nvPr/>
          </p:nvSpPr>
          <p:spPr bwMode="auto">
            <a:xfrm>
              <a:off x="3700" y="2577"/>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914" name="Rectangle 66"/>
            <p:cNvSpPr>
              <a:spLocks noChangeArrowheads="1"/>
            </p:cNvSpPr>
            <p:nvPr/>
          </p:nvSpPr>
          <p:spPr bwMode="auto">
            <a:xfrm>
              <a:off x="3700" y="2510"/>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915" name="Rectangle 67"/>
            <p:cNvSpPr>
              <a:spLocks noChangeArrowheads="1"/>
            </p:cNvSpPr>
            <p:nvPr/>
          </p:nvSpPr>
          <p:spPr bwMode="auto">
            <a:xfrm>
              <a:off x="3700" y="2445"/>
              <a:ext cx="261" cy="65"/>
            </a:xfrm>
            <a:prstGeom prst="rect">
              <a:avLst/>
            </a:prstGeom>
            <a:noFill/>
            <a:ln w="9525">
              <a:solidFill>
                <a:schemeClr val="tx1"/>
              </a:solidFill>
              <a:miter lim="800000"/>
              <a:headEnd/>
              <a:tailEnd/>
            </a:ln>
            <a:effectLst/>
          </p:spPr>
          <p:txBody>
            <a:bodyPr wrap="none" anchor="ctr"/>
            <a:lstStyle/>
            <a:p>
              <a:endParaRPr lang="en-IN"/>
            </a:p>
          </p:txBody>
        </p:sp>
        <p:sp>
          <p:nvSpPr>
            <p:cNvPr id="78916" name="Rectangle 68"/>
            <p:cNvSpPr>
              <a:spLocks noChangeArrowheads="1"/>
            </p:cNvSpPr>
            <p:nvPr/>
          </p:nvSpPr>
          <p:spPr bwMode="auto">
            <a:xfrm>
              <a:off x="3700" y="2709"/>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917" name="Rectangle 69"/>
            <p:cNvSpPr>
              <a:spLocks noChangeArrowheads="1"/>
            </p:cNvSpPr>
            <p:nvPr/>
          </p:nvSpPr>
          <p:spPr bwMode="auto">
            <a:xfrm>
              <a:off x="3700" y="2643"/>
              <a:ext cx="261" cy="66"/>
            </a:xfrm>
            <a:prstGeom prst="rect">
              <a:avLst/>
            </a:prstGeom>
            <a:noFill/>
            <a:ln w="9525">
              <a:solidFill>
                <a:schemeClr val="tx1"/>
              </a:solidFill>
              <a:miter lim="800000"/>
              <a:headEnd/>
              <a:tailEnd/>
            </a:ln>
            <a:effectLst/>
          </p:spPr>
          <p:txBody>
            <a:bodyPr wrap="none" anchor="ctr"/>
            <a:lstStyle/>
            <a:p>
              <a:endParaRPr lang="en-IN"/>
            </a:p>
          </p:txBody>
        </p:sp>
        <p:cxnSp>
          <p:nvCxnSpPr>
            <p:cNvPr id="78918" name="AutoShape 70"/>
            <p:cNvCxnSpPr>
              <a:cxnSpLocks noChangeShapeType="1"/>
            </p:cNvCxnSpPr>
            <p:nvPr/>
          </p:nvCxnSpPr>
          <p:spPr bwMode="auto">
            <a:xfrm rot="10800000" flipV="1">
              <a:off x="2534" y="1409"/>
              <a:ext cx="795" cy="804"/>
            </a:xfrm>
            <a:prstGeom prst="bentConnector3">
              <a:avLst>
                <a:gd name="adj1" fmla="val 122134"/>
              </a:avLst>
            </a:prstGeom>
            <a:noFill/>
            <a:ln w="9525">
              <a:solidFill>
                <a:schemeClr val="tx1"/>
              </a:solidFill>
              <a:miter lim="800000"/>
              <a:headEnd/>
              <a:tailEnd type="triangle" w="med" len="med"/>
            </a:ln>
            <a:effectLst/>
          </p:spPr>
        </p:cxnSp>
        <p:sp>
          <p:nvSpPr>
            <p:cNvPr id="78919" name="Line 71"/>
            <p:cNvSpPr>
              <a:spLocks noChangeShapeType="1"/>
            </p:cNvSpPr>
            <p:nvPr/>
          </p:nvSpPr>
          <p:spPr bwMode="auto">
            <a:xfrm flipV="1">
              <a:off x="3950" y="2213"/>
              <a:ext cx="187" cy="7"/>
            </a:xfrm>
            <a:prstGeom prst="line">
              <a:avLst/>
            </a:prstGeom>
            <a:noFill/>
            <a:ln w="9525">
              <a:solidFill>
                <a:schemeClr val="tx1"/>
              </a:solidFill>
              <a:round/>
              <a:headEnd/>
              <a:tailEnd type="triangle" w="med" len="med"/>
            </a:ln>
            <a:effectLst/>
          </p:spPr>
          <p:txBody>
            <a:bodyPr wrap="none" anchor="ctr"/>
            <a:lstStyle/>
            <a:p>
              <a:endParaRPr lang="en-IN"/>
            </a:p>
          </p:txBody>
        </p:sp>
        <p:sp>
          <p:nvSpPr>
            <p:cNvPr id="78920" name="Rectangle 72"/>
            <p:cNvSpPr>
              <a:spLocks noChangeArrowheads="1"/>
            </p:cNvSpPr>
            <p:nvPr/>
          </p:nvSpPr>
          <p:spPr bwMode="auto">
            <a:xfrm>
              <a:off x="4185" y="2180"/>
              <a:ext cx="261" cy="66"/>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78921" name="Text Box 73"/>
            <p:cNvSpPr txBox="1">
              <a:spLocks noChangeArrowheads="1"/>
            </p:cNvSpPr>
            <p:nvPr/>
          </p:nvSpPr>
          <p:spPr bwMode="auto">
            <a:xfrm>
              <a:off x="4475" y="2090"/>
              <a:ext cx="853" cy="215"/>
            </a:xfrm>
            <a:prstGeom prst="rect">
              <a:avLst/>
            </a:prstGeom>
            <a:noFill/>
            <a:ln w="9525">
              <a:noFill/>
              <a:miter lim="800000"/>
              <a:headEnd/>
              <a:tailEnd/>
            </a:ln>
            <a:effectLst/>
          </p:spPr>
          <p:txBody>
            <a:bodyPr>
              <a:spAutoFit/>
            </a:bodyPr>
            <a:lstStyle/>
            <a:p>
              <a:pPr>
                <a:spcBef>
                  <a:spcPct val="50000"/>
                </a:spcBef>
              </a:pPr>
              <a:r>
                <a:rPr lang="en-US" sz="2000"/>
                <a:t>Prediction</a:t>
              </a:r>
            </a:p>
          </p:txBody>
        </p:sp>
        <p:sp>
          <p:nvSpPr>
            <p:cNvPr id="78922" name="Rectangle 74"/>
            <p:cNvSpPr>
              <a:spLocks noChangeArrowheads="1"/>
            </p:cNvSpPr>
            <p:nvPr/>
          </p:nvSpPr>
          <p:spPr bwMode="auto">
            <a:xfrm>
              <a:off x="2544" y="3329"/>
              <a:ext cx="1901" cy="199"/>
            </a:xfrm>
            <a:prstGeom prst="rect">
              <a:avLst/>
            </a:prstGeom>
            <a:noFill/>
            <a:ln w="9525">
              <a:noFill/>
              <a:miter lim="800000"/>
              <a:headEnd/>
              <a:tailEnd/>
            </a:ln>
            <a:effectLst/>
          </p:spPr>
          <p:txBody>
            <a:bodyPr wrap="none" anchor="ctr"/>
            <a:lstStyle/>
            <a:p>
              <a:pPr algn="ctr"/>
              <a:r>
                <a:rPr lang="en-US" sz="2000"/>
                <a:t>2-bit global branch history</a:t>
              </a:r>
            </a:p>
          </p:txBody>
        </p:sp>
        <p:cxnSp>
          <p:nvCxnSpPr>
            <p:cNvPr id="78923" name="AutoShape 75"/>
            <p:cNvCxnSpPr>
              <a:cxnSpLocks noChangeShapeType="1"/>
              <a:endCxn id="78885" idx="2"/>
            </p:cNvCxnSpPr>
            <p:nvPr/>
          </p:nvCxnSpPr>
          <p:spPr bwMode="auto">
            <a:xfrm rot="16200000">
              <a:off x="2923" y="2938"/>
              <a:ext cx="323" cy="0"/>
            </a:xfrm>
            <a:prstGeom prst="straightConnector1">
              <a:avLst/>
            </a:prstGeom>
            <a:noFill/>
            <a:ln w="9525">
              <a:solidFill>
                <a:schemeClr val="tx1"/>
              </a:solidFill>
              <a:round/>
              <a:headEnd/>
              <a:tailEnd type="triangle" w="med" len="med"/>
            </a:ln>
            <a:effectLst/>
          </p:spPr>
        </p:cxnSp>
        <p:sp>
          <p:nvSpPr>
            <p:cNvPr id="78924" name="Line 76"/>
            <p:cNvSpPr>
              <a:spLocks noChangeShapeType="1"/>
            </p:cNvSpPr>
            <p:nvPr/>
          </p:nvSpPr>
          <p:spPr bwMode="auto">
            <a:xfrm flipH="1" flipV="1">
              <a:off x="3333" y="1186"/>
              <a:ext cx="0" cy="223"/>
            </a:xfrm>
            <a:prstGeom prst="line">
              <a:avLst/>
            </a:prstGeom>
            <a:noFill/>
            <a:ln w="9525">
              <a:solidFill>
                <a:schemeClr val="tx1"/>
              </a:solidFill>
              <a:round/>
              <a:headEnd/>
              <a:tailEnd/>
            </a:ln>
            <a:effectLst/>
          </p:spPr>
          <p:txBody>
            <a:bodyPr wrap="none" anchor="ctr"/>
            <a:lstStyle/>
            <a:p>
              <a:endParaRPr lang="en-IN"/>
            </a:p>
          </p:txBody>
        </p:sp>
        <p:sp>
          <p:nvSpPr>
            <p:cNvPr id="78925" name="Line 77"/>
            <p:cNvSpPr>
              <a:spLocks noChangeShapeType="1"/>
            </p:cNvSpPr>
            <p:nvPr/>
          </p:nvSpPr>
          <p:spPr bwMode="auto">
            <a:xfrm>
              <a:off x="3247" y="1275"/>
              <a:ext cx="191" cy="82"/>
            </a:xfrm>
            <a:prstGeom prst="line">
              <a:avLst/>
            </a:prstGeom>
            <a:noFill/>
            <a:ln w="9525">
              <a:solidFill>
                <a:schemeClr val="tx1"/>
              </a:solidFill>
              <a:round/>
              <a:headEnd/>
              <a:tailEnd/>
            </a:ln>
            <a:effectLst/>
          </p:spPr>
          <p:txBody>
            <a:bodyPr wrap="none" anchor="ctr"/>
            <a:lstStyle/>
            <a:p>
              <a:endParaRPr lang="en-IN"/>
            </a:p>
          </p:txBody>
        </p:sp>
        <p:sp>
          <p:nvSpPr>
            <p:cNvPr id="78926" name="Text Box 78"/>
            <p:cNvSpPr txBox="1">
              <a:spLocks noChangeArrowheads="1"/>
            </p:cNvSpPr>
            <p:nvPr/>
          </p:nvSpPr>
          <p:spPr bwMode="auto">
            <a:xfrm>
              <a:off x="3438" y="1203"/>
              <a:ext cx="514" cy="215"/>
            </a:xfrm>
            <a:prstGeom prst="rect">
              <a:avLst/>
            </a:prstGeom>
            <a:noFill/>
            <a:ln w="9525">
              <a:noFill/>
              <a:miter lim="800000"/>
              <a:headEnd/>
              <a:tailEnd/>
            </a:ln>
            <a:effectLst/>
          </p:spPr>
          <p:txBody>
            <a:bodyPr>
              <a:spAutoFit/>
            </a:bodyPr>
            <a:lstStyle/>
            <a:p>
              <a:pPr>
                <a:spcBef>
                  <a:spcPct val="50000"/>
                </a:spcBef>
              </a:pPr>
              <a:r>
                <a:rPr lang="en-US" sz="2000"/>
                <a:t>4 bits</a:t>
              </a:r>
              <a:endParaRPr lang="en-US"/>
            </a:p>
          </p:txBody>
        </p:sp>
        <p:sp>
          <p:nvSpPr>
            <p:cNvPr id="78927" name="Text Box 79"/>
            <p:cNvSpPr txBox="1">
              <a:spLocks noChangeArrowheads="1"/>
            </p:cNvSpPr>
            <p:nvPr/>
          </p:nvSpPr>
          <p:spPr bwMode="auto">
            <a:xfrm>
              <a:off x="4262" y="1302"/>
              <a:ext cx="106" cy="248"/>
            </a:xfrm>
            <a:prstGeom prst="rect">
              <a:avLst/>
            </a:prstGeom>
            <a:noFill/>
            <a:ln w="9525">
              <a:noFill/>
              <a:miter lim="800000"/>
              <a:headEnd/>
              <a:tailEnd/>
            </a:ln>
            <a:effectLst/>
          </p:spPr>
          <p:txBody>
            <a:bodyPr wrap="none">
              <a:spAutoFit/>
            </a:bodyPr>
            <a:lstStyle/>
            <a:p>
              <a:endParaRPr lang="en-US"/>
            </a:p>
          </p:txBody>
        </p:sp>
        <p:grpSp>
          <p:nvGrpSpPr>
            <p:cNvPr id="3" name="Group 80"/>
            <p:cNvGrpSpPr>
              <a:grpSpLocks/>
            </p:cNvGrpSpPr>
            <p:nvPr/>
          </p:nvGrpSpPr>
          <p:grpSpPr bwMode="auto">
            <a:xfrm>
              <a:off x="2708" y="3096"/>
              <a:ext cx="764" cy="220"/>
              <a:chOff x="2976" y="3084"/>
              <a:chExt cx="764" cy="220"/>
            </a:xfrm>
          </p:grpSpPr>
          <p:sp>
            <p:nvSpPr>
              <p:cNvPr id="78929" name="Line 81"/>
              <p:cNvSpPr>
                <a:spLocks noChangeShapeType="1"/>
              </p:cNvSpPr>
              <p:nvPr/>
            </p:nvSpPr>
            <p:spPr bwMode="auto">
              <a:xfrm>
                <a:off x="3360" y="3092"/>
                <a:ext cx="376" cy="116"/>
              </a:xfrm>
              <a:prstGeom prst="line">
                <a:avLst/>
              </a:prstGeom>
              <a:noFill/>
              <a:ln w="9525">
                <a:solidFill>
                  <a:schemeClr val="tx1"/>
                </a:solidFill>
                <a:round/>
                <a:headEnd/>
                <a:tailEnd/>
              </a:ln>
              <a:effectLst/>
            </p:spPr>
            <p:txBody>
              <a:bodyPr wrap="none" anchor="ctr"/>
              <a:lstStyle/>
              <a:p>
                <a:endParaRPr lang="en-IN"/>
              </a:p>
            </p:txBody>
          </p:sp>
          <p:sp>
            <p:nvSpPr>
              <p:cNvPr id="78930" name="Line 82"/>
              <p:cNvSpPr>
                <a:spLocks noChangeShapeType="1"/>
              </p:cNvSpPr>
              <p:nvPr/>
            </p:nvSpPr>
            <p:spPr bwMode="auto">
              <a:xfrm flipV="1">
                <a:off x="2976" y="3084"/>
                <a:ext cx="380" cy="124"/>
              </a:xfrm>
              <a:prstGeom prst="line">
                <a:avLst/>
              </a:prstGeom>
              <a:noFill/>
              <a:ln w="9525">
                <a:solidFill>
                  <a:schemeClr val="tx1"/>
                </a:solidFill>
                <a:round/>
                <a:headEnd/>
                <a:tailEnd/>
              </a:ln>
              <a:effectLst/>
            </p:spPr>
            <p:txBody>
              <a:bodyPr wrap="none" anchor="ctr"/>
              <a:lstStyle/>
              <a:p>
                <a:endParaRPr lang="en-IN"/>
              </a:p>
            </p:txBody>
          </p:sp>
          <p:sp>
            <p:nvSpPr>
              <p:cNvPr id="78931" name="Rectangle 83"/>
              <p:cNvSpPr>
                <a:spLocks noChangeArrowheads="1"/>
              </p:cNvSpPr>
              <p:nvPr/>
            </p:nvSpPr>
            <p:spPr bwMode="auto">
              <a:xfrm>
                <a:off x="2976" y="3212"/>
                <a:ext cx="764" cy="92"/>
              </a:xfrm>
              <a:prstGeom prst="rect">
                <a:avLst/>
              </a:prstGeom>
              <a:noFill/>
              <a:ln w="9525">
                <a:solidFill>
                  <a:schemeClr val="tx1"/>
                </a:solidFill>
                <a:miter lim="800000"/>
                <a:headEnd/>
                <a:tailEnd/>
              </a:ln>
              <a:effectLst/>
            </p:spPr>
            <p:txBody>
              <a:bodyPr wrap="none" anchor="ctr"/>
              <a:lstStyle/>
              <a:p>
                <a:endParaRPr lang="en-IN"/>
              </a:p>
            </p:txBody>
          </p:sp>
          <p:sp>
            <p:nvSpPr>
              <p:cNvPr id="78932" name="Line 84"/>
              <p:cNvSpPr>
                <a:spLocks noChangeShapeType="1"/>
              </p:cNvSpPr>
              <p:nvPr/>
            </p:nvSpPr>
            <p:spPr bwMode="auto">
              <a:xfrm>
                <a:off x="3358" y="3216"/>
                <a:ext cx="0" cy="84"/>
              </a:xfrm>
              <a:prstGeom prst="line">
                <a:avLst/>
              </a:prstGeom>
              <a:noFill/>
              <a:ln w="9525">
                <a:solidFill>
                  <a:schemeClr val="tx1"/>
                </a:solidFill>
                <a:round/>
                <a:headEnd/>
                <a:tailEnd/>
              </a:ln>
              <a:effectLst/>
            </p:spPr>
            <p:txBody>
              <a:bodyPr wrap="none" anchor="ctr"/>
              <a:lstStyle/>
              <a:p>
                <a:endParaRPr lang="en-IN"/>
              </a:p>
            </p:txBody>
          </p:sp>
        </p:grpSp>
        <p:sp>
          <p:nvSpPr>
            <p:cNvPr id="78933" name="Text Box 85"/>
            <p:cNvSpPr txBox="1">
              <a:spLocks noChangeArrowheads="1"/>
            </p:cNvSpPr>
            <p:nvPr/>
          </p:nvSpPr>
          <p:spPr bwMode="auto">
            <a:xfrm>
              <a:off x="2574" y="2813"/>
              <a:ext cx="264" cy="149"/>
            </a:xfrm>
            <a:prstGeom prst="rect">
              <a:avLst/>
            </a:prstGeom>
            <a:noFill/>
            <a:ln w="9525">
              <a:noFill/>
              <a:miter lim="800000"/>
              <a:headEnd/>
              <a:tailEnd/>
            </a:ln>
            <a:effectLst/>
          </p:spPr>
          <p:txBody>
            <a:bodyPr>
              <a:spAutoFit/>
            </a:bodyPr>
            <a:lstStyle/>
            <a:p>
              <a:pPr>
                <a:spcBef>
                  <a:spcPct val="50000"/>
                </a:spcBef>
              </a:pPr>
              <a:r>
                <a:rPr lang="en-US" sz="1200"/>
                <a:t>NN</a:t>
              </a:r>
            </a:p>
          </p:txBody>
        </p:sp>
        <p:sp>
          <p:nvSpPr>
            <p:cNvPr id="78934" name="Rectangle 86"/>
            <p:cNvSpPr>
              <a:spLocks noChangeArrowheads="1"/>
            </p:cNvSpPr>
            <p:nvPr/>
          </p:nvSpPr>
          <p:spPr bwMode="auto">
            <a:xfrm>
              <a:off x="2953" y="2811"/>
              <a:ext cx="254" cy="149"/>
            </a:xfrm>
            <a:prstGeom prst="rect">
              <a:avLst/>
            </a:prstGeom>
            <a:noFill/>
            <a:ln w="9525">
              <a:noFill/>
              <a:miter lim="800000"/>
              <a:headEnd/>
              <a:tailEnd/>
            </a:ln>
            <a:effectLst/>
          </p:spPr>
          <p:txBody>
            <a:bodyPr>
              <a:spAutoFit/>
            </a:bodyPr>
            <a:lstStyle/>
            <a:p>
              <a:r>
                <a:rPr lang="en-US" sz="1200"/>
                <a:t>NT</a:t>
              </a:r>
            </a:p>
          </p:txBody>
        </p:sp>
        <p:sp>
          <p:nvSpPr>
            <p:cNvPr id="78935" name="Rectangle 87"/>
            <p:cNvSpPr>
              <a:spLocks noChangeArrowheads="1"/>
            </p:cNvSpPr>
            <p:nvPr/>
          </p:nvSpPr>
          <p:spPr bwMode="auto">
            <a:xfrm>
              <a:off x="3330" y="2823"/>
              <a:ext cx="224" cy="149"/>
            </a:xfrm>
            <a:prstGeom prst="rect">
              <a:avLst/>
            </a:prstGeom>
            <a:noFill/>
            <a:ln w="9525">
              <a:noFill/>
              <a:miter lim="800000"/>
              <a:headEnd/>
              <a:tailEnd/>
            </a:ln>
            <a:effectLst/>
          </p:spPr>
          <p:txBody>
            <a:bodyPr wrap="none">
              <a:spAutoFit/>
            </a:bodyPr>
            <a:lstStyle/>
            <a:p>
              <a:r>
                <a:rPr lang="en-US" sz="1200"/>
                <a:t>TN</a:t>
              </a:r>
            </a:p>
          </p:txBody>
        </p:sp>
        <p:sp>
          <p:nvSpPr>
            <p:cNvPr id="78936" name="Rectangle 88"/>
            <p:cNvSpPr>
              <a:spLocks noChangeArrowheads="1"/>
            </p:cNvSpPr>
            <p:nvPr/>
          </p:nvSpPr>
          <p:spPr bwMode="auto">
            <a:xfrm>
              <a:off x="3708" y="2829"/>
              <a:ext cx="215" cy="149"/>
            </a:xfrm>
            <a:prstGeom prst="rect">
              <a:avLst/>
            </a:prstGeom>
            <a:noFill/>
            <a:ln w="9525">
              <a:noFill/>
              <a:miter lim="800000"/>
              <a:headEnd/>
              <a:tailEnd/>
            </a:ln>
            <a:effectLst/>
          </p:spPr>
          <p:txBody>
            <a:bodyPr wrap="none">
              <a:spAutoFit/>
            </a:bodyPr>
            <a:lstStyle/>
            <a:p>
              <a:r>
                <a:rPr lang="en-US" sz="1200"/>
                <a:t>TT</a:t>
              </a:r>
            </a:p>
          </p:txBody>
        </p:sp>
        <p:sp>
          <p:nvSpPr>
            <p:cNvPr id="78937" name="Rectangle 89"/>
            <p:cNvSpPr>
              <a:spLocks noChangeArrowheads="1"/>
            </p:cNvSpPr>
            <p:nvPr/>
          </p:nvSpPr>
          <p:spPr bwMode="auto">
            <a:xfrm>
              <a:off x="2790" y="3186"/>
              <a:ext cx="160" cy="133"/>
            </a:xfrm>
            <a:prstGeom prst="rect">
              <a:avLst/>
            </a:prstGeom>
            <a:noFill/>
            <a:ln w="9525">
              <a:noFill/>
              <a:miter lim="800000"/>
              <a:headEnd/>
              <a:tailEnd/>
            </a:ln>
            <a:effectLst/>
          </p:spPr>
          <p:txBody>
            <a:bodyPr wrap="none">
              <a:spAutoFit/>
            </a:bodyPr>
            <a:lstStyle/>
            <a:p>
              <a:r>
                <a:rPr lang="en-US" sz="1000"/>
                <a:t>N</a:t>
              </a:r>
            </a:p>
          </p:txBody>
        </p:sp>
        <p:sp>
          <p:nvSpPr>
            <p:cNvPr id="78938" name="Rectangle 90"/>
            <p:cNvSpPr>
              <a:spLocks noChangeArrowheads="1"/>
            </p:cNvSpPr>
            <p:nvPr/>
          </p:nvSpPr>
          <p:spPr bwMode="auto">
            <a:xfrm>
              <a:off x="3204" y="3192"/>
              <a:ext cx="151" cy="133"/>
            </a:xfrm>
            <a:prstGeom prst="rect">
              <a:avLst/>
            </a:prstGeom>
            <a:noFill/>
            <a:ln w="9525">
              <a:noFill/>
              <a:miter lim="800000"/>
              <a:headEnd/>
              <a:tailEnd/>
            </a:ln>
            <a:effectLst/>
          </p:spPr>
          <p:txBody>
            <a:bodyPr wrap="none">
              <a:spAutoFit/>
            </a:bodyPr>
            <a:lstStyle/>
            <a:p>
              <a:r>
                <a:rPr lang="en-US" sz="1000"/>
                <a:t>T</a:t>
              </a:r>
            </a:p>
          </p:txBody>
        </p:sp>
        <p:sp>
          <p:nvSpPr>
            <p:cNvPr id="78939" name="Line 91"/>
            <p:cNvSpPr>
              <a:spLocks noChangeShapeType="1"/>
            </p:cNvSpPr>
            <p:nvPr/>
          </p:nvSpPr>
          <p:spPr bwMode="auto">
            <a:xfrm flipH="1">
              <a:off x="3654" y="3264"/>
              <a:ext cx="318" cy="0"/>
            </a:xfrm>
            <a:prstGeom prst="line">
              <a:avLst/>
            </a:prstGeom>
            <a:noFill/>
            <a:ln w="19050">
              <a:solidFill>
                <a:schemeClr val="tx1"/>
              </a:solidFill>
              <a:round/>
              <a:headEnd/>
              <a:tailEnd type="triangle" w="med" len="med"/>
            </a:ln>
            <a:effectLst/>
          </p:spPr>
          <p:txBody>
            <a:bodyPr/>
            <a:lstStyle/>
            <a:p>
              <a:endParaRPr lang="en-IN"/>
            </a:p>
          </p:txBody>
        </p:sp>
        <p:sp>
          <p:nvSpPr>
            <p:cNvPr id="78940" name="Line 92"/>
            <p:cNvSpPr>
              <a:spLocks noChangeShapeType="1"/>
            </p:cNvSpPr>
            <p:nvPr/>
          </p:nvSpPr>
          <p:spPr bwMode="auto">
            <a:xfrm flipH="1">
              <a:off x="2292" y="3258"/>
              <a:ext cx="270" cy="0"/>
            </a:xfrm>
            <a:prstGeom prst="line">
              <a:avLst/>
            </a:prstGeom>
            <a:noFill/>
            <a:ln w="19050">
              <a:solidFill>
                <a:schemeClr val="tx1"/>
              </a:solidFill>
              <a:round/>
              <a:headEnd/>
              <a:tailEnd type="triangle" w="med" len="med"/>
            </a:ln>
            <a:effectLst/>
          </p:spPr>
          <p:txBody>
            <a:bodyPr/>
            <a:lstStyle/>
            <a:p>
              <a:endParaRPr lang="en-IN"/>
            </a:p>
          </p:txBody>
        </p:sp>
        <p:sp>
          <p:nvSpPr>
            <p:cNvPr id="78941" name="Rectangle 93"/>
            <p:cNvSpPr>
              <a:spLocks noChangeArrowheads="1"/>
            </p:cNvSpPr>
            <p:nvPr/>
          </p:nvSpPr>
          <p:spPr bwMode="auto">
            <a:xfrm>
              <a:off x="4086" y="3171"/>
              <a:ext cx="372" cy="149"/>
            </a:xfrm>
            <a:prstGeom prst="rect">
              <a:avLst/>
            </a:prstGeom>
            <a:noFill/>
            <a:ln w="9525">
              <a:noFill/>
              <a:miter lim="800000"/>
              <a:headEnd/>
              <a:tailEnd/>
            </a:ln>
            <a:effectLst/>
          </p:spPr>
          <p:txBody>
            <a:bodyPr wrap="none">
              <a:spAutoFit/>
            </a:bodyPr>
            <a:lstStyle/>
            <a:p>
              <a:r>
                <a:rPr lang="en-US" sz="1200" b="1"/>
                <a:t>SHIFT</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26"/>
          <p:cNvSpPr>
            <a:spLocks noGrp="1" noChangeArrowheads="1"/>
          </p:cNvSpPr>
          <p:nvPr>
            <p:ph type="title"/>
          </p:nvPr>
        </p:nvSpPr>
        <p:spPr>
          <a:xfrm>
            <a:off x="228600" y="0"/>
            <a:ext cx="7772400" cy="762000"/>
          </a:xfrm>
        </p:spPr>
        <p:txBody>
          <a:bodyPr/>
          <a:lstStyle/>
          <a:p>
            <a:r>
              <a:rPr lang="en-US" sz="2800" dirty="0">
                <a:solidFill>
                  <a:srgbClr val="0070C0"/>
                </a:solidFill>
              </a:rPr>
              <a:t>Tournament Predictors</a:t>
            </a:r>
          </a:p>
        </p:txBody>
      </p:sp>
      <p:sp>
        <p:nvSpPr>
          <p:cNvPr id="88067" name="Rectangle 1027"/>
          <p:cNvSpPr>
            <a:spLocks noGrp="1" noChangeArrowheads="1"/>
          </p:cNvSpPr>
          <p:nvPr>
            <p:ph type="body" idx="1"/>
          </p:nvPr>
        </p:nvSpPr>
        <p:spPr>
          <a:xfrm>
            <a:off x="0" y="742950"/>
            <a:ext cx="8915399" cy="5514975"/>
          </a:xfrm>
        </p:spPr>
        <p:txBody>
          <a:bodyPr/>
          <a:lstStyle/>
          <a:p>
            <a:pPr>
              <a:spcBef>
                <a:spcPct val="70000"/>
              </a:spcBef>
            </a:pPr>
            <a:r>
              <a:rPr lang="en-US" dirty="0"/>
              <a:t>Tournament Predictors are the most popular form of </a:t>
            </a:r>
            <a:r>
              <a:rPr lang="en-US" i="1" dirty="0"/>
              <a:t>Multilevel branch predictors</a:t>
            </a:r>
          </a:p>
          <a:p>
            <a:pPr>
              <a:spcBef>
                <a:spcPct val="70000"/>
              </a:spcBef>
            </a:pPr>
            <a:r>
              <a:rPr lang="en-US" dirty="0"/>
              <a:t>Use </a:t>
            </a:r>
            <a:r>
              <a:rPr lang="en-US" i="1" dirty="0"/>
              <a:t>2</a:t>
            </a:r>
            <a:r>
              <a:rPr lang="en-US" dirty="0"/>
              <a:t>-bit saturating counter per branch to choose between two different predictors</a:t>
            </a:r>
          </a:p>
          <a:p>
            <a:pPr>
              <a:spcBef>
                <a:spcPct val="70000"/>
              </a:spcBef>
            </a:pPr>
            <a:r>
              <a:rPr lang="en-US" dirty="0"/>
              <a:t>Use choice predictor to choose between global and local predictors</a:t>
            </a:r>
          </a:p>
        </p:txBody>
      </p:sp>
      <p:pic>
        <p:nvPicPr>
          <p:cNvPr id="88068" name="Picture 1028" descr="Ch3-fig16"/>
          <p:cNvPicPr>
            <a:picLocks noChangeAspect="1" noChangeArrowheads="1"/>
          </p:cNvPicPr>
          <p:nvPr/>
        </p:nvPicPr>
        <p:blipFill>
          <a:blip r:embed="rId3">
            <a:lum contrast="20000"/>
          </a:blip>
          <a:srcRect/>
          <a:stretch>
            <a:fillRect/>
          </a:stretch>
        </p:blipFill>
        <p:spPr bwMode="auto">
          <a:xfrm>
            <a:off x="3598862" y="3295650"/>
            <a:ext cx="4764088" cy="3562350"/>
          </a:xfrm>
          <a:prstGeom prst="rect">
            <a:avLst/>
          </a:prstGeom>
          <a:noFill/>
        </p:spPr>
      </p:pic>
      <p:sp>
        <p:nvSpPr>
          <p:cNvPr id="88069" name="Text Box 1029"/>
          <p:cNvSpPr txBox="1">
            <a:spLocks noChangeArrowheads="1"/>
          </p:cNvSpPr>
          <p:nvPr/>
        </p:nvSpPr>
        <p:spPr bwMode="auto">
          <a:xfrm>
            <a:off x="533400" y="3867150"/>
            <a:ext cx="2933700" cy="1581150"/>
          </a:xfrm>
          <a:prstGeom prst="rect">
            <a:avLst/>
          </a:prstGeom>
          <a:noFill/>
          <a:ln w="9525">
            <a:noFill/>
            <a:miter lim="800000"/>
            <a:headEnd/>
            <a:tailEnd/>
          </a:ln>
          <a:effectLst/>
        </p:spPr>
        <p:txBody>
          <a:bodyPr>
            <a:spAutoFit/>
          </a:bodyPr>
          <a:lstStyle/>
          <a:p>
            <a:pPr>
              <a:spcBef>
                <a:spcPct val="50000"/>
              </a:spcBef>
            </a:pPr>
            <a:r>
              <a:rPr lang="en-US" sz="1400" b="1" i="1"/>
              <a:t>n/m means:</a:t>
            </a:r>
          </a:p>
          <a:p>
            <a:pPr>
              <a:spcBef>
                <a:spcPct val="50000"/>
              </a:spcBef>
            </a:pPr>
            <a:r>
              <a:rPr lang="en-US" sz="1400" b="1" i="1"/>
              <a:t>n = left predictor value</a:t>
            </a:r>
          </a:p>
          <a:p>
            <a:pPr>
              <a:spcBef>
                <a:spcPct val="50000"/>
              </a:spcBef>
            </a:pPr>
            <a:r>
              <a:rPr lang="en-US" sz="1400" b="1" i="1"/>
              <a:t>m = right predictor value</a:t>
            </a:r>
          </a:p>
          <a:p>
            <a:pPr>
              <a:spcBef>
                <a:spcPct val="50000"/>
              </a:spcBef>
            </a:pPr>
            <a:r>
              <a:rPr lang="en-US" sz="1400" b="1" i="1"/>
              <a:t>0: Incorrect</a:t>
            </a:r>
          </a:p>
          <a:p>
            <a:pPr>
              <a:spcBef>
                <a:spcPct val="50000"/>
              </a:spcBef>
            </a:pPr>
            <a:r>
              <a:rPr lang="en-US" sz="1400" b="1" i="1"/>
              <a:t>1: Correct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sz="2800" dirty="0">
                <a:solidFill>
                  <a:srgbClr val="0070C0"/>
                </a:solidFill>
              </a:rPr>
              <a:t>Branch Target Predictions</a:t>
            </a:r>
          </a:p>
        </p:txBody>
      </p:sp>
      <p:sp>
        <p:nvSpPr>
          <p:cNvPr id="116739" name="Rectangle 3"/>
          <p:cNvSpPr>
            <a:spLocks noGrp="1" noChangeArrowheads="1"/>
          </p:cNvSpPr>
          <p:nvPr>
            <p:ph type="body" idx="1"/>
          </p:nvPr>
        </p:nvSpPr>
        <p:spPr/>
        <p:txBody>
          <a:bodyPr/>
          <a:lstStyle/>
          <a:p>
            <a:r>
              <a:rPr lang="en-US" sz="2400"/>
              <a:t>We have been looking at the ways to predict </a:t>
            </a:r>
            <a:r>
              <a:rPr lang="en-US" sz="2400" i="1"/>
              <a:t>direction </a:t>
            </a:r>
            <a:r>
              <a:rPr lang="en-US" sz="2400"/>
              <a:t>of branches (Taken/Not-Taken)</a:t>
            </a:r>
          </a:p>
          <a:p>
            <a:r>
              <a:rPr lang="en-US" sz="2400"/>
              <a:t>It would be beneficial if we could predict the </a:t>
            </a:r>
            <a:r>
              <a:rPr lang="en-US" sz="2400" i="1"/>
              <a:t>branch</a:t>
            </a:r>
            <a:r>
              <a:rPr lang="en-US" sz="2400"/>
              <a:t> </a:t>
            </a:r>
            <a:r>
              <a:rPr lang="en-US" sz="2400" i="1"/>
              <a:t>address (target address) </a:t>
            </a:r>
            <a:r>
              <a:rPr lang="en-US" sz="2400"/>
              <a:t>and fetch it ASAP</a:t>
            </a:r>
            <a:endParaRPr lang="en-US" sz="2400" i="1"/>
          </a:p>
          <a:p>
            <a:pPr>
              <a:buFontTx/>
              <a:buNone/>
            </a:pPr>
            <a:r>
              <a:rPr lang="en-US" sz="2400"/>
              <a:t>	– Branch Target Buffer (BTB)</a:t>
            </a:r>
          </a:p>
          <a:p>
            <a:pPr>
              <a:buFontTx/>
              <a:buNone/>
            </a:pPr>
            <a:r>
              <a:rPr lang="en-US" sz="2400"/>
              <a:t>		• Branch target buffer (BTB) stores address of the last 	target location to avoid recomputing</a:t>
            </a:r>
            <a:r>
              <a:rPr lang="en-US"/>
              <a:t> </a:t>
            </a:r>
          </a:p>
          <a:p>
            <a:pPr lvl="2"/>
            <a:r>
              <a:rPr lang="en-US" sz="2400"/>
              <a:t>Useful for conditional/unconditional branches</a:t>
            </a:r>
          </a:p>
          <a:p>
            <a:pPr>
              <a:buFontTx/>
              <a:buNone/>
            </a:pPr>
            <a:r>
              <a:rPr lang="en-US" sz="2400"/>
              <a:t>	– Return Address Stack (RAS)</a:t>
            </a:r>
          </a:p>
          <a:p>
            <a:pPr>
              <a:buFontTx/>
              <a:buNone/>
            </a:pPr>
            <a:r>
              <a:rPr lang="en-US" sz="2400"/>
              <a:t>		• Useful for procedure returns</a:t>
            </a:r>
          </a:p>
          <a:p>
            <a:pPr>
              <a:buFontTx/>
              <a:buNone/>
            </a:pPr>
            <a:endParaRPr 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2800" dirty="0">
                <a:solidFill>
                  <a:srgbClr val="0070C0"/>
                </a:solidFill>
              </a:rPr>
              <a:t>Branch Target Buffer</a:t>
            </a:r>
          </a:p>
        </p:txBody>
      </p:sp>
      <p:sp>
        <p:nvSpPr>
          <p:cNvPr id="46083" name="Rectangle 3"/>
          <p:cNvSpPr>
            <a:spLocks noGrp="1" noChangeArrowheads="1"/>
          </p:cNvSpPr>
          <p:nvPr>
            <p:ph idx="1"/>
          </p:nvPr>
        </p:nvSpPr>
        <p:spPr/>
        <p:txBody>
          <a:bodyPr>
            <a:normAutofit/>
          </a:bodyPr>
          <a:lstStyle/>
          <a:p>
            <a:r>
              <a:rPr lang="en-US" dirty="0"/>
              <a:t>Global history buffer Only predicts branch direction. Therefore, cannot redirect fetch stream until after branch target is determined. This is no good.</a:t>
            </a:r>
          </a:p>
          <a:p>
            <a:r>
              <a:rPr lang="en-US" dirty="0"/>
              <a:t>Use Branch Target Buffer along with GHB.</a:t>
            </a:r>
          </a:p>
          <a:p>
            <a:r>
              <a:rPr lang="en-US" dirty="0"/>
              <a:t>BTB stores PCs the same way as caches</a:t>
            </a:r>
          </a:p>
          <a:p>
            <a:r>
              <a:rPr lang="en-US" dirty="0"/>
              <a:t>The PC of a branch is sent to the BTB</a:t>
            </a:r>
          </a:p>
          <a:p>
            <a:r>
              <a:rPr lang="en-US" dirty="0"/>
              <a:t>When a match is found the corresponding Predicted PC is returned</a:t>
            </a:r>
          </a:p>
          <a:p>
            <a:r>
              <a:rPr lang="en-US" dirty="0"/>
              <a:t>If the branch was predicted taken, instruction fetch continues at the returned predicted PC</a:t>
            </a:r>
          </a:p>
          <a:p>
            <a:r>
              <a:rPr lang="en-US" b="1" dirty="0">
                <a:solidFill>
                  <a:srgbClr val="FF0000"/>
                </a:solidFill>
              </a:rPr>
              <a:t>Zero cycle unconditional branch and some times zero cycle conditional branch  (Branch folding)</a:t>
            </a:r>
          </a:p>
          <a:p>
            <a:endParaRPr lang="en-US" b="1" dirty="0">
              <a:solidFill>
                <a:schemeClr val="accent2"/>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BTB flow chart</a:t>
            </a:r>
            <a:endParaRPr lang="en-US" sz="2800" dirty="0">
              <a:solidFill>
                <a:srgbClr val="0070C0"/>
              </a:solidFill>
            </a:endParaRPr>
          </a:p>
        </p:txBody>
      </p:sp>
      <p:grpSp>
        <p:nvGrpSpPr>
          <p:cNvPr id="4" name="Content Placeholder 3"/>
          <p:cNvGrpSpPr>
            <a:grpSpLocks noGrp="1"/>
          </p:cNvGrpSpPr>
          <p:nvPr/>
        </p:nvGrpSpPr>
        <p:grpSpPr>
          <a:xfrm>
            <a:off x="217488" y="906463"/>
            <a:ext cx="8775700" cy="5473700"/>
            <a:chOff x="152400" y="928688"/>
            <a:chExt cx="6210300" cy="5554662"/>
          </a:xfrm>
        </p:grpSpPr>
        <p:sp>
          <p:nvSpPr>
            <p:cNvPr id="5" name="AutoShape 6"/>
            <p:cNvSpPr>
              <a:spLocks noChangeArrowheads="1"/>
            </p:cNvSpPr>
            <p:nvPr/>
          </p:nvSpPr>
          <p:spPr bwMode="auto">
            <a:xfrm>
              <a:off x="1266825" y="3267075"/>
              <a:ext cx="1076325" cy="1057275"/>
            </a:xfrm>
            <a:prstGeom prst="flowChartManualOperation">
              <a:avLst/>
            </a:prstGeom>
            <a:solidFill>
              <a:srgbClr val="0FEFEA"/>
            </a:solidFill>
            <a:ln w="28575">
              <a:solidFill>
                <a:schemeClr val="tx1"/>
              </a:solidFill>
              <a:miter lim="800000"/>
              <a:headEnd/>
              <a:tailEnd/>
            </a:ln>
          </p:spPr>
          <p:txBody>
            <a:bodyPr wrap="none" anchor="ctr"/>
            <a:lstStyle/>
            <a:p>
              <a:endParaRPr lang="en-US"/>
            </a:p>
          </p:txBody>
        </p:sp>
        <p:sp>
          <p:nvSpPr>
            <p:cNvPr id="6" name="AutoShape 7"/>
            <p:cNvSpPr>
              <a:spLocks noChangeArrowheads="1"/>
            </p:cNvSpPr>
            <p:nvPr/>
          </p:nvSpPr>
          <p:spPr bwMode="auto">
            <a:xfrm>
              <a:off x="2552700" y="1914525"/>
              <a:ext cx="1076325" cy="1057275"/>
            </a:xfrm>
            <a:prstGeom prst="flowChartManualOperation">
              <a:avLst/>
            </a:prstGeom>
            <a:solidFill>
              <a:srgbClr val="0FEFEA"/>
            </a:solidFill>
            <a:ln w="28575">
              <a:solidFill>
                <a:schemeClr val="tx1"/>
              </a:solidFill>
              <a:miter lim="800000"/>
              <a:headEnd/>
              <a:tailEnd/>
            </a:ln>
          </p:spPr>
          <p:txBody>
            <a:bodyPr wrap="none" anchor="ctr"/>
            <a:lstStyle/>
            <a:p>
              <a:endParaRPr lang="en-US"/>
            </a:p>
          </p:txBody>
        </p:sp>
        <p:sp>
          <p:nvSpPr>
            <p:cNvPr id="7" name="AutoShape 8"/>
            <p:cNvSpPr>
              <a:spLocks noChangeArrowheads="1"/>
            </p:cNvSpPr>
            <p:nvPr/>
          </p:nvSpPr>
          <p:spPr bwMode="auto">
            <a:xfrm>
              <a:off x="3771900" y="3952875"/>
              <a:ext cx="1076325" cy="1057275"/>
            </a:xfrm>
            <a:prstGeom prst="flowChartManualOperation">
              <a:avLst/>
            </a:prstGeom>
            <a:solidFill>
              <a:srgbClr val="0FEFEA"/>
            </a:solidFill>
            <a:ln w="28575">
              <a:solidFill>
                <a:schemeClr val="tx1"/>
              </a:solidFill>
              <a:miter lim="800000"/>
              <a:headEnd/>
              <a:tailEnd/>
            </a:ln>
          </p:spPr>
          <p:txBody>
            <a:bodyPr wrap="none" anchor="ctr"/>
            <a:lstStyle/>
            <a:p>
              <a:endParaRPr lang="en-US"/>
            </a:p>
          </p:txBody>
        </p:sp>
        <p:sp>
          <p:nvSpPr>
            <p:cNvPr id="8" name="Text Box 9"/>
            <p:cNvSpPr txBox="1">
              <a:spLocks noChangeArrowheads="1"/>
            </p:cNvSpPr>
            <p:nvPr/>
          </p:nvSpPr>
          <p:spPr bwMode="auto">
            <a:xfrm>
              <a:off x="3810000" y="4021138"/>
              <a:ext cx="1009650" cy="623887"/>
            </a:xfrm>
            <a:prstGeom prst="rect">
              <a:avLst/>
            </a:prstGeom>
            <a:noFill/>
            <a:ln w="28575">
              <a:noFill/>
              <a:miter lim="800000"/>
              <a:headEnd/>
              <a:tailEnd/>
            </a:ln>
          </p:spPr>
          <p:txBody>
            <a:bodyPr anchor="ctr">
              <a:spAutoFit/>
            </a:bodyPr>
            <a:lstStyle/>
            <a:p>
              <a:pPr>
                <a:spcBef>
                  <a:spcPct val="50000"/>
                </a:spcBef>
              </a:pPr>
              <a:r>
                <a:rPr lang="en-US" sz="1400"/>
                <a:t>Taken</a:t>
              </a:r>
            </a:p>
            <a:p>
              <a:pPr>
                <a:spcBef>
                  <a:spcPct val="50000"/>
                </a:spcBef>
              </a:pPr>
              <a:r>
                <a:rPr lang="en-US" sz="1400"/>
                <a:t>Branch?</a:t>
              </a:r>
              <a:endParaRPr lang="en-US"/>
            </a:p>
          </p:txBody>
        </p:sp>
        <p:sp>
          <p:nvSpPr>
            <p:cNvPr id="9" name="Text Box 10"/>
            <p:cNvSpPr txBox="1">
              <a:spLocks noChangeArrowheads="1"/>
            </p:cNvSpPr>
            <p:nvPr/>
          </p:nvSpPr>
          <p:spPr bwMode="auto">
            <a:xfrm>
              <a:off x="2514600" y="2014538"/>
              <a:ext cx="1162050" cy="822325"/>
            </a:xfrm>
            <a:prstGeom prst="rect">
              <a:avLst/>
            </a:prstGeom>
            <a:noFill/>
            <a:ln w="28575">
              <a:noFill/>
              <a:miter lim="800000"/>
              <a:headEnd/>
              <a:tailEnd/>
            </a:ln>
          </p:spPr>
          <p:txBody>
            <a:bodyPr anchor="ctr">
              <a:spAutoFit/>
            </a:bodyPr>
            <a:lstStyle/>
            <a:p>
              <a:pPr>
                <a:spcBef>
                  <a:spcPct val="50000"/>
                </a:spcBef>
              </a:pPr>
              <a:r>
                <a:rPr lang="en-US" sz="1200" dirty="0"/>
                <a:t>Entry found in branch-target buffer?</a:t>
              </a:r>
              <a:endParaRPr lang="en-US" dirty="0"/>
            </a:p>
          </p:txBody>
        </p:sp>
        <p:sp>
          <p:nvSpPr>
            <p:cNvPr id="10" name="Text Box 11"/>
            <p:cNvSpPr txBox="1">
              <a:spLocks noChangeArrowheads="1"/>
            </p:cNvSpPr>
            <p:nvPr/>
          </p:nvSpPr>
          <p:spPr bwMode="auto">
            <a:xfrm>
              <a:off x="3486150" y="3278188"/>
              <a:ext cx="1809750" cy="485775"/>
            </a:xfrm>
            <a:prstGeom prst="rect">
              <a:avLst/>
            </a:prstGeom>
            <a:solidFill>
              <a:srgbClr val="FFFF66"/>
            </a:solidFill>
            <a:ln w="28575">
              <a:solidFill>
                <a:schemeClr val="tx1"/>
              </a:solidFill>
              <a:miter lim="800000"/>
              <a:headEnd/>
              <a:tailEnd/>
            </a:ln>
          </p:spPr>
          <p:txBody>
            <a:bodyPr anchor="ctr">
              <a:spAutoFit/>
            </a:bodyPr>
            <a:lstStyle/>
            <a:p>
              <a:pPr>
                <a:spcBef>
                  <a:spcPct val="50000"/>
                </a:spcBef>
              </a:pPr>
              <a:r>
                <a:rPr lang="en-US" sz="1200"/>
                <a:t>Send out predicted PC</a:t>
              </a:r>
              <a:endParaRPr lang="en-US"/>
            </a:p>
          </p:txBody>
        </p:sp>
        <p:sp>
          <p:nvSpPr>
            <p:cNvPr id="11" name="Text Box 12"/>
            <p:cNvSpPr txBox="1">
              <a:spLocks noChangeArrowheads="1"/>
            </p:cNvSpPr>
            <p:nvPr/>
          </p:nvSpPr>
          <p:spPr bwMode="auto">
            <a:xfrm>
              <a:off x="1209675" y="3367088"/>
              <a:ext cx="1162050" cy="822325"/>
            </a:xfrm>
            <a:prstGeom prst="rect">
              <a:avLst/>
            </a:prstGeom>
            <a:noFill/>
            <a:ln w="28575">
              <a:noFill/>
              <a:miter lim="800000"/>
              <a:headEnd/>
              <a:tailEnd/>
            </a:ln>
          </p:spPr>
          <p:txBody>
            <a:bodyPr anchor="ctr">
              <a:spAutoFit/>
            </a:bodyPr>
            <a:lstStyle/>
            <a:p>
              <a:pPr>
                <a:spcBef>
                  <a:spcPct val="50000"/>
                </a:spcBef>
              </a:pPr>
              <a:r>
                <a:rPr lang="en-US" sz="1200"/>
                <a:t>Is instruction  a taken branch?</a:t>
              </a:r>
              <a:endParaRPr lang="en-US"/>
            </a:p>
          </p:txBody>
        </p:sp>
        <p:sp>
          <p:nvSpPr>
            <p:cNvPr id="12" name="Text Box 13"/>
            <p:cNvSpPr txBox="1">
              <a:spLocks noChangeArrowheads="1"/>
            </p:cNvSpPr>
            <p:nvPr/>
          </p:nvSpPr>
          <p:spPr bwMode="auto">
            <a:xfrm>
              <a:off x="2257425" y="928688"/>
              <a:ext cx="1809750" cy="668337"/>
            </a:xfrm>
            <a:prstGeom prst="rect">
              <a:avLst/>
            </a:prstGeom>
            <a:solidFill>
              <a:srgbClr val="FFFF66"/>
            </a:solidFill>
            <a:ln w="28575">
              <a:solidFill>
                <a:schemeClr val="tx1"/>
              </a:solidFill>
              <a:miter lim="800000"/>
              <a:headEnd/>
              <a:tailEnd/>
            </a:ln>
          </p:spPr>
          <p:txBody>
            <a:bodyPr anchor="ctr">
              <a:spAutoFit/>
            </a:bodyPr>
            <a:lstStyle/>
            <a:p>
              <a:pPr>
                <a:spcBef>
                  <a:spcPct val="50000"/>
                </a:spcBef>
              </a:pPr>
              <a:r>
                <a:rPr lang="en-US" sz="1200" dirty="0"/>
                <a:t>Send PC to memory and  branch-target buffer</a:t>
              </a:r>
              <a:endParaRPr lang="en-US" dirty="0"/>
            </a:p>
          </p:txBody>
        </p:sp>
        <p:sp>
          <p:nvSpPr>
            <p:cNvPr id="13" name="Text Box 14"/>
            <p:cNvSpPr txBox="1">
              <a:spLocks noChangeArrowheads="1"/>
            </p:cNvSpPr>
            <p:nvPr/>
          </p:nvSpPr>
          <p:spPr bwMode="auto">
            <a:xfrm>
              <a:off x="742950" y="5349875"/>
              <a:ext cx="1752600" cy="1033463"/>
            </a:xfrm>
            <a:prstGeom prst="rect">
              <a:avLst/>
            </a:prstGeom>
            <a:solidFill>
              <a:srgbClr val="FFFF66"/>
            </a:solidFill>
            <a:ln w="28575">
              <a:solidFill>
                <a:schemeClr val="tx1"/>
              </a:solidFill>
              <a:miter lim="800000"/>
              <a:headEnd/>
              <a:tailEnd/>
            </a:ln>
          </p:spPr>
          <p:txBody>
            <a:bodyPr anchor="ctr">
              <a:spAutoFit/>
            </a:bodyPr>
            <a:lstStyle/>
            <a:p>
              <a:pPr>
                <a:spcBef>
                  <a:spcPct val="50000"/>
                </a:spcBef>
              </a:pPr>
              <a:r>
                <a:rPr lang="en-US" sz="1200"/>
                <a:t>Enter branch instruction address and next PC into branch-target buffer</a:t>
              </a:r>
              <a:endParaRPr lang="en-US"/>
            </a:p>
          </p:txBody>
        </p:sp>
        <p:sp>
          <p:nvSpPr>
            <p:cNvPr id="14" name="Text Box 15"/>
            <p:cNvSpPr txBox="1">
              <a:spLocks noChangeArrowheads="1"/>
            </p:cNvSpPr>
            <p:nvPr/>
          </p:nvSpPr>
          <p:spPr bwMode="auto">
            <a:xfrm>
              <a:off x="2828925" y="5267325"/>
              <a:ext cx="1809750" cy="1216025"/>
            </a:xfrm>
            <a:prstGeom prst="rect">
              <a:avLst/>
            </a:prstGeom>
            <a:solidFill>
              <a:srgbClr val="FFFF66"/>
            </a:solidFill>
            <a:ln w="28575">
              <a:solidFill>
                <a:schemeClr val="tx1"/>
              </a:solidFill>
              <a:miter lim="800000"/>
              <a:headEnd/>
              <a:tailEnd/>
            </a:ln>
          </p:spPr>
          <p:txBody>
            <a:bodyPr anchor="ctr">
              <a:spAutoFit/>
            </a:bodyPr>
            <a:lstStyle/>
            <a:p>
              <a:pPr>
                <a:spcBef>
                  <a:spcPct val="50000"/>
                </a:spcBef>
              </a:pPr>
              <a:r>
                <a:rPr lang="en-US" sz="1200"/>
                <a:t>Mispredicted branch, kill fetched instruction; restart fetch at other target; delete entry from target buffer</a:t>
              </a:r>
              <a:endParaRPr lang="en-US"/>
            </a:p>
          </p:txBody>
        </p:sp>
        <p:sp>
          <p:nvSpPr>
            <p:cNvPr id="15" name="Text Box 16"/>
            <p:cNvSpPr txBox="1">
              <a:spLocks noChangeArrowheads="1"/>
            </p:cNvSpPr>
            <p:nvPr/>
          </p:nvSpPr>
          <p:spPr bwMode="auto">
            <a:xfrm>
              <a:off x="533400" y="4410075"/>
              <a:ext cx="1476375" cy="639763"/>
            </a:xfrm>
            <a:prstGeom prst="rect">
              <a:avLst/>
            </a:prstGeom>
            <a:noFill/>
            <a:ln w="28575">
              <a:noFill/>
              <a:miter lim="800000"/>
              <a:headEnd/>
              <a:tailEnd/>
            </a:ln>
          </p:spPr>
          <p:txBody>
            <a:bodyPr anchor="ctr">
              <a:spAutoFit/>
            </a:bodyPr>
            <a:lstStyle/>
            <a:p>
              <a:pPr>
                <a:spcBef>
                  <a:spcPct val="50000"/>
                </a:spcBef>
              </a:pPr>
              <a:r>
                <a:rPr lang="en-US" sz="1200"/>
                <a:t>Normal instruction execution</a:t>
              </a:r>
              <a:endParaRPr lang="en-US"/>
            </a:p>
          </p:txBody>
        </p:sp>
        <p:sp>
          <p:nvSpPr>
            <p:cNvPr id="16" name="Text Box 17"/>
            <p:cNvSpPr txBox="1">
              <a:spLocks noChangeArrowheads="1"/>
            </p:cNvSpPr>
            <p:nvPr/>
          </p:nvSpPr>
          <p:spPr bwMode="auto">
            <a:xfrm>
              <a:off x="4733925" y="5424488"/>
              <a:ext cx="1628775" cy="822325"/>
            </a:xfrm>
            <a:prstGeom prst="rect">
              <a:avLst/>
            </a:prstGeom>
            <a:noFill/>
            <a:ln w="28575">
              <a:noFill/>
              <a:miter lim="800000"/>
              <a:headEnd/>
              <a:tailEnd/>
            </a:ln>
          </p:spPr>
          <p:txBody>
            <a:bodyPr anchor="ctr">
              <a:spAutoFit/>
            </a:bodyPr>
            <a:lstStyle/>
            <a:p>
              <a:pPr>
                <a:spcBef>
                  <a:spcPct val="50000"/>
                </a:spcBef>
              </a:pPr>
              <a:r>
                <a:rPr lang="en-US" sz="1200"/>
                <a:t>Branch correctly predicted; continue execution with no stalls</a:t>
              </a:r>
              <a:endParaRPr lang="en-US"/>
            </a:p>
          </p:txBody>
        </p:sp>
        <p:sp>
          <p:nvSpPr>
            <p:cNvPr id="17" name="Text Box 18"/>
            <p:cNvSpPr txBox="1">
              <a:spLocks noChangeArrowheads="1"/>
            </p:cNvSpPr>
            <p:nvPr/>
          </p:nvSpPr>
          <p:spPr bwMode="auto">
            <a:xfrm>
              <a:off x="723900" y="3457575"/>
              <a:ext cx="514350" cy="274638"/>
            </a:xfrm>
            <a:prstGeom prst="rect">
              <a:avLst/>
            </a:prstGeom>
            <a:noFill/>
            <a:ln w="28575">
              <a:noFill/>
              <a:miter lim="800000"/>
              <a:headEnd/>
              <a:tailEnd/>
            </a:ln>
          </p:spPr>
          <p:txBody>
            <a:bodyPr anchor="ctr">
              <a:spAutoFit/>
            </a:bodyPr>
            <a:lstStyle/>
            <a:p>
              <a:pPr>
                <a:spcBef>
                  <a:spcPct val="50000"/>
                </a:spcBef>
              </a:pPr>
              <a:r>
                <a:rPr lang="en-US" sz="1200"/>
                <a:t>No</a:t>
              </a:r>
              <a:endParaRPr lang="en-US"/>
            </a:p>
          </p:txBody>
        </p:sp>
        <p:sp>
          <p:nvSpPr>
            <p:cNvPr id="18" name="Text Box 19"/>
            <p:cNvSpPr txBox="1">
              <a:spLocks noChangeArrowheads="1"/>
            </p:cNvSpPr>
            <p:nvPr/>
          </p:nvSpPr>
          <p:spPr bwMode="auto">
            <a:xfrm>
              <a:off x="3905250" y="2085975"/>
              <a:ext cx="514350" cy="274638"/>
            </a:xfrm>
            <a:prstGeom prst="rect">
              <a:avLst/>
            </a:prstGeom>
            <a:noFill/>
            <a:ln w="28575">
              <a:noFill/>
              <a:miter lim="800000"/>
              <a:headEnd/>
              <a:tailEnd/>
            </a:ln>
          </p:spPr>
          <p:txBody>
            <a:bodyPr anchor="ctr">
              <a:spAutoFit/>
            </a:bodyPr>
            <a:lstStyle/>
            <a:p>
              <a:pPr>
                <a:spcBef>
                  <a:spcPct val="50000"/>
                </a:spcBef>
              </a:pPr>
              <a:r>
                <a:rPr lang="en-US" sz="1200"/>
                <a:t>Yes</a:t>
              </a:r>
              <a:endParaRPr lang="en-US"/>
            </a:p>
          </p:txBody>
        </p:sp>
        <p:sp>
          <p:nvSpPr>
            <p:cNvPr id="19" name="Text Box 20"/>
            <p:cNvSpPr txBox="1">
              <a:spLocks noChangeArrowheads="1"/>
            </p:cNvSpPr>
            <p:nvPr/>
          </p:nvSpPr>
          <p:spPr bwMode="auto">
            <a:xfrm>
              <a:off x="4876800" y="4191000"/>
              <a:ext cx="514350" cy="274638"/>
            </a:xfrm>
            <a:prstGeom prst="rect">
              <a:avLst/>
            </a:prstGeom>
            <a:noFill/>
            <a:ln w="28575">
              <a:noFill/>
              <a:miter lim="800000"/>
              <a:headEnd/>
              <a:tailEnd/>
            </a:ln>
          </p:spPr>
          <p:txBody>
            <a:bodyPr anchor="ctr">
              <a:spAutoFit/>
            </a:bodyPr>
            <a:lstStyle/>
            <a:p>
              <a:pPr>
                <a:spcBef>
                  <a:spcPct val="50000"/>
                </a:spcBef>
              </a:pPr>
              <a:r>
                <a:rPr lang="en-US" sz="1200"/>
                <a:t>Yes</a:t>
              </a:r>
              <a:endParaRPr lang="en-US"/>
            </a:p>
          </p:txBody>
        </p:sp>
        <p:sp>
          <p:nvSpPr>
            <p:cNvPr id="20" name="Text Box 21"/>
            <p:cNvSpPr txBox="1">
              <a:spLocks noChangeArrowheads="1"/>
            </p:cNvSpPr>
            <p:nvPr/>
          </p:nvSpPr>
          <p:spPr bwMode="auto">
            <a:xfrm>
              <a:off x="2343150" y="3486150"/>
              <a:ext cx="514350" cy="274638"/>
            </a:xfrm>
            <a:prstGeom prst="rect">
              <a:avLst/>
            </a:prstGeom>
            <a:noFill/>
            <a:ln w="28575">
              <a:noFill/>
              <a:miter lim="800000"/>
              <a:headEnd/>
              <a:tailEnd/>
            </a:ln>
          </p:spPr>
          <p:txBody>
            <a:bodyPr anchor="ctr">
              <a:spAutoFit/>
            </a:bodyPr>
            <a:lstStyle/>
            <a:p>
              <a:pPr>
                <a:spcBef>
                  <a:spcPct val="50000"/>
                </a:spcBef>
              </a:pPr>
              <a:r>
                <a:rPr lang="en-US" sz="1200"/>
                <a:t>Yes</a:t>
              </a:r>
              <a:endParaRPr lang="en-US"/>
            </a:p>
          </p:txBody>
        </p:sp>
        <p:sp>
          <p:nvSpPr>
            <p:cNvPr id="21" name="Text Box 23"/>
            <p:cNvSpPr txBox="1">
              <a:spLocks noChangeArrowheads="1"/>
            </p:cNvSpPr>
            <p:nvPr/>
          </p:nvSpPr>
          <p:spPr bwMode="auto">
            <a:xfrm>
              <a:off x="1857375" y="2085975"/>
              <a:ext cx="514350" cy="274638"/>
            </a:xfrm>
            <a:prstGeom prst="rect">
              <a:avLst/>
            </a:prstGeom>
            <a:noFill/>
            <a:ln w="28575">
              <a:noFill/>
              <a:miter lim="800000"/>
              <a:headEnd/>
              <a:tailEnd/>
            </a:ln>
          </p:spPr>
          <p:txBody>
            <a:bodyPr anchor="ctr">
              <a:spAutoFit/>
            </a:bodyPr>
            <a:lstStyle/>
            <a:p>
              <a:pPr>
                <a:spcBef>
                  <a:spcPct val="50000"/>
                </a:spcBef>
              </a:pPr>
              <a:r>
                <a:rPr lang="en-US" sz="1200"/>
                <a:t>No</a:t>
              </a:r>
              <a:endParaRPr lang="en-US"/>
            </a:p>
          </p:txBody>
        </p:sp>
        <p:sp>
          <p:nvSpPr>
            <p:cNvPr id="22" name="Text Box 24"/>
            <p:cNvSpPr txBox="1">
              <a:spLocks noChangeArrowheads="1"/>
            </p:cNvSpPr>
            <p:nvPr/>
          </p:nvSpPr>
          <p:spPr bwMode="auto">
            <a:xfrm>
              <a:off x="3238500" y="4162425"/>
              <a:ext cx="514350" cy="274638"/>
            </a:xfrm>
            <a:prstGeom prst="rect">
              <a:avLst/>
            </a:prstGeom>
            <a:noFill/>
            <a:ln w="28575">
              <a:noFill/>
              <a:miter lim="800000"/>
              <a:headEnd/>
              <a:tailEnd/>
            </a:ln>
          </p:spPr>
          <p:txBody>
            <a:bodyPr anchor="ctr">
              <a:spAutoFit/>
            </a:bodyPr>
            <a:lstStyle/>
            <a:p>
              <a:pPr>
                <a:spcBef>
                  <a:spcPct val="50000"/>
                </a:spcBef>
              </a:pPr>
              <a:r>
                <a:rPr lang="en-US" sz="1200"/>
                <a:t>No</a:t>
              </a:r>
              <a:endParaRPr lang="en-US"/>
            </a:p>
          </p:txBody>
        </p:sp>
        <p:sp>
          <p:nvSpPr>
            <p:cNvPr id="23" name="Text Box 25"/>
            <p:cNvSpPr txBox="1">
              <a:spLocks noChangeArrowheads="1"/>
            </p:cNvSpPr>
            <p:nvPr/>
          </p:nvSpPr>
          <p:spPr bwMode="auto">
            <a:xfrm>
              <a:off x="295275" y="3953079"/>
              <a:ext cx="514350" cy="312329"/>
            </a:xfrm>
            <a:prstGeom prst="rect">
              <a:avLst/>
            </a:prstGeom>
            <a:noFill/>
            <a:ln w="28575">
              <a:noFill/>
              <a:miter lim="800000"/>
              <a:headEnd/>
              <a:tailEnd/>
            </a:ln>
          </p:spPr>
          <p:txBody>
            <a:bodyPr anchor="ctr">
              <a:spAutoFit/>
            </a:bodyPr>
            <a:lstStyle/>
            <a:p>
              <a:pPr>
                <a:spcBef>
                  <a:spcPct val="50000"/>
                </a:spcBef>
              </a:pPr>
              <a:r>
                <a:rPr lang="en-US" dirty="0">
                  <a:solidFill>
                    <a:srgbClr val="FF0000"/>
                  </a:solidFill>
                </a:rPr>
                <a:t>ID</a:t>
              </a:r>
            </a:p>
          </p:txBody>
        </p:sp>
        <p:sp>
          <p:nvSpPr>
            <p:cNvPr id="24" name="Text Box 26"/>
            <p:cNvSpPr txBox="1">
              <a:spLocks noChangeArrowheads="1"/>
            </p:cNvSpPr>
            <p:nvPr/>
          </p:nvSpPr>
          <p:spPr bwMode="auto">
            <a:xfrm>
              <a:off x="361950" y="1914729"/>
              <a:ext cx="514350" cy="312329"/>
            </a:xfrm>
            <a:prstGeom prst="rect">
              <a:avLst/>
            </a:prstGeom>
            <a:noFill/>
            <a:ln w="28575">
              <a:noFill/>
              <a:miter lim="800000"/>
              <a:headEnd/>
              <a:tailEnd/>
            </a:ln>
          </p:spPr>
          <p:txBody>
            <a:bodyPr anchor="ctr">
              <a:spAutoFit/>
            </a:bodyPr>
            <a:lstStyle/>
            <a:p>
              <a:pPr>
                <a:spcBef>
                  <a:spcPct val="50000"/>
                </a:spcBef>
              </a:pPr>
              <a:r>
                <a:rPr lang="en-US" dirty="0">
                  <a:solidFill>
                    <a:srgbClr val="FF0000"/>
                  </a:solidFill>
                </a:rPr>
                <a:t>IF</a:t>
              </a:r>
            </a:p>
          </p:txBody>
        </p:sp>
        <p:sp>
          <p:nvSpPr>
            <p:cNvPr id="25" name="Text Box 27"/>
            <p:cNvSpPr txBox="1">
              <a:spLocks noChangeArrowheads="1"/>
            </p:cNvSpPr>
            <p:nvPr/>
          </p:nvSpPr>
          <p:spPr bwMode="auto">
            <a:xfrm>
              <a:off x="152400" y="5705679"/>
              <a:ext cx="514350" cy="312329"/>
            </a:xfrm>
            <a:prstGeom prst="rect">
              <a:avLst/>
            </a:prstGeom>
            <a:noFill/>
            <a:ln w="28575">
              <a:noFill/>
              <a:miter lim="800000"/>
              <a:headEnd/>
              <a:tailEnd/>
            </a:ln>
          </p:spPr>
          <p:txBody>
            <a:bodyPr anchor="ctr">
              <a:spAutoFit/>
            </a:bodyPr>
            <a:lstStyle/>
            <a:p>
              <a:pPr>
                <a:spcBef>
                  <a:spcPct val="50000"/>
                </a:spcBef>
              </a:pPr>
              <a:r>
                <a:rPr lang="en-US" dirty="0">
                  <a:solidFill>
                    <a:srgbClr val="FF0000"/>
                  </a:solidFill>
                </a:rPr>
                <a:t>EX</a:t>
              </a:r>
            </a:p>
          </p:txBody>
        </p:sp>
        <p:sp>
          <p:nvSpPr>
            <p:cNvPr id="26" name="Line 29"/>
            <p:cNvSpPr>
              <a:spLocks noChangeShapeType="1"/>
            </p:cNvSpPr>
            <p:nvPr/>
          </p:nvSpPr>
          <p:spPr bwMode="auto">
            <a:xfrm>
              <a:off x="3057525" y="1600200"/>
              <a:ext cx="0" cy="323850"/>
            </a:xfrm>
            <a:prstGeom prst="line">
              <a:avLst/>
            </a:prstGeom>
            <a:noFill/>
            <a:ln w="28575">
              <a:solidFill>
                <a:schemeClr val="tx1"/>
              </a:solidFill>
              <a:round/>
              <a:headEnd/>
              <a:tailEnd type="triangle" w="med" len="med"/>
            </a:ln>
          </p:spPr>
          <p:txBody>
            <a:bodyPr wrap="none" anchor="ctr"/>
            <a:lstStyle/>
            <a:p>
              <a:endParaRPr lang="en-US"/>
            </a:p>
          </p:txBody>
        </p:sp>
        <p:sp>
          <p:nvSpPr>
            <p:cNvPr id="27" name="Line 30"/>
            <p:cNvSpPr>
              <a:spLocks noChangeShapeType="1"/>
            </p:cNvSpPr>
            <p:nvPr/>
          </p:nvSpPr>
          <p:spPr bwMode="auto">
            <a:xfrm>
              <a:off x="3524250" y="2447925"/>
              <a:ext cx="838200" cy="0"/>
            </a:xfrm>
            <a:prstGeom prst="line">
              <a:avLst/>
            </a:prstGeom>
            <a:noFill/>
            <a:ln w="28575">
              <a:solidFill>
                <a:schemeClr val="tx1"/>
              </a:solidFill>
              <a:round/>
              <a:headEnd/>
              <a:tailEnd/>
            </a:ln>
          </p:spPr>
          <p:txBody>
            <a:bodyPr wrap="none" anchor="ctr"/>
            <a:lstStyle/>
            <a:p>
              <a:endParaRPr lang="en-US"/>
            </a:p>
          </p:txBody>
        </p:sp>
        <p:sp>
          <p:nvSpPr>
            <p:cNvPr id="28" name="Line 31"/>
            <p:cNvSpPr>
              <a:spLocks noChangeShapeType="1"/>
            </p:cNvSpPr>
            <p:nvPr/>
          </p:nvSpPr>
          <p:spPr bwMode="auto">
            <a:xfrm>
              <a:off x="1828800" y="2419350"/>
              <a:ext cx="838200" cy="0"/>
            </a:xfrm>
            <a:prstGeom prst="line">
              <a:avLst/>
            </a:prstGeom>
            <a:noFill/>
            <a:ln w="28575">
              <a:solidFill>
                <a:schemeClr val="tx1"/>
              </a:solidFill>
              <a:round/>
              <a:headEnd/>
              <a:tailEnd/>
            </a:ln>
          </p:spPr>
          <p:txBody>
            <a:bodyPr wrap="none" anchor="ctr"/>
            <a:lstStyle/>
            <a:p>
              <a:endParaRPr lang="en-US"/>
            </a:p>
          </p:txBody>
        </p:sp>
        <p:sp>
          <p:nvSpPr>
            <p:cNvPr id="29" name="Line 32"/>
            <p:cNvSpPr>
              <a:spLocks noChangeShapeType="1"/>
            </p:cNvSpPr>
            <p:nvPr/>
          </p:nvSpPr>
          <p:spPr bwMode="auto">
            <a:xfrm>
              <a:off x="4352925" y="2447925"/>
              <a:ext cx="0" cy="828675"/>
            </a:xfrm>
            <a:prstGeom prst="line">
              <a:avLst/>
            </a:prstGeom>
            <a:noFill/>
            <a:ln w="28575">
              <a:solidFill>
                <a:schemeClr val="tx1"/>
              </a:solidFill>
              <a:round/>
              <a:headEnd/>
              <a:tailEnd type="triangle" w="med" len="med"/>
            </a:ln>
          </p:spPr>
          <p:txBody>
            <a:bodyPr wrap="none" anchor="ctr"/>
            <a:lstStyle/>
            <a:p>
              <a:endParaRPr lang="en-US"/>
            </a:p>
          </p:txBody>
        </p:sp>
        <p:sp>
          <p:nvSpPr>
            <p:cNvPr id="30" name="Line 33"/>
            <p:cNvSpPr>
              <a:spLocks noChangeShapeType="1"/>
            </p:cNvSpPr>
            <p:nvPr/>
          </p:nvSpPr>
          <p:spPr bwMode="auto">
            <a:xfrm>
              <a:off x="1838325" y="2419350"/>
              <a:ext cx="0" cy="847725"/>
            </a:xfrm>
            <a:prstGeom prst="line">
              <a:avLst/>
            </a:prstGeom>
            <a:noFill/>
            <a:ln w="28575">
              <a:solidFill>
                <a:schemeClr val="tx1"/>
              </a:solidFill>
              <a:round/>
              <a:headEnd/>
              <a:tailEnd type="triangle" w="med" len="med"/>
            </a:ln>
          </p:spPr>
          <p:txBody>
            <a:bodyPr wrap="none" anchor="ctr"/>
            <a:lstStyle/>
            <a:p>
              <a:endParaRPr lang="en-US"/>
            </a:p>
          </p:txBody>
        </p:sp>
        <p:sp>
          <p:nvSpPr>
            <p:cNvPr id="31" name="Line 34"/>
            <p:cNvSpPr>
              <a:spLocks noChangeShapeType="1"/>
            </p:cNvSpPr>
            <p:nvPr/>
          </p:nvSpPr>
          <p:spPr bwMode="auto">
            <a:xfrm>
              <a:off x="4752975" y="4486275"/>
              <a:ext cx="676275" cy="0"/>
            </a:xfrm>
            <a:prstGeom prst="line">
              <a:avLst/>
            </a:prstGeom>
            <a:noFill/>
            <a:ln w="28575">
              <a:solidFill>
                <a:schemeClr val="tx1"/>
              </a:solidFill>
              <a:round/>
              <a:headEnd/>
              <a:tailEnd/>
            </a:ln>
          </p:spPr>
          <p:txBody>
            <a:bodyPr wrap="none" anchor="ctr"/>
            <a:lstStyle/>
            <a:p>
              <a:endParaRPr lang="en-US"/>
            </a:p>
          </p:txBody>
        </p:sp>
        <p:sp>
          <p:nvSpPr>
            <p:cNvPr id="32" name="Line 35"/>
            <p:cNvSpPr>
              <a:spLocks noChangeShapeType="1"/>
            </p:cNvSpPr>
            <p:nvPr/>
          </p:nvSpPr>
          <p:spPr bwMode="auto">
            <a:xfrm flipH="1">
              <a:off x="3362325" y="4486275"/>
              <a:ext cx="504825" cy="0"/>
            </a:xfrm>
            <a:prstGeom prst="line">
              <a:avLst/>
            </a:prstGeom>
            <a:noFill/>
            <a:ln w="28575">
              <a:solidFill>
                <a:schemeClr val="tx1"/>
              </a:solidFill>
              <a:round/>
              <a:headEnd/>
              <a:tailEnd/>
            </a:ln>
          </p:spPr>
          <p:txBody>
            <a:bodyPr wrap="none" anchor="ctr"/>
            <a:lstStyle/>
            <a:p>
              <a:endParaRPr lang="en-US"/>
            </a:p>
          </p:txBody>
        </p:sp>
        <p:sp>
          <p:nvSpPr>
            <p:cNvPr id="33" name="Line 36"/>
            <p:cNvSpPr>
              <a:spLocks noChangeShapeType="1"/>
            </p:cNvSpPr>
            <p:nvPr/>
          </p:nvSpPr>
          <p:spPr bwMode="auto">
            <a:xfrm>
              <a:off x="2238375" y="3857625"/>
              <a:ext cx="390525" cy="0"/>
            </a:xfrm>
            <a:prstGeom prst="line">
              <a:avLst/>
            </a:prstGeom>
            <a:noFill/>
            <a:ln w="28575">
              <a:solidFill>
                <a:schemeClr val="tx1"/>
              </a:solidFill>
              <a:round/>
              <a:headEnd/>
              <a:tailEnd/>
            </a:ln>
          </p:spPr>
          <p:txBody>
            <a:bodyPr wrap="none" anchor="ctr"/>
            <a:lstStyle/>
            <a:p>
              <a:endParaRPr lang="en-US"/>
            </a:p>
          </p:txBody>
        </p:sp>
        <p:sp>
          <p:nvSpPr>
            <p:cNvPr id="34" name="Line 37"/>
            <p:cNvSpPr>
              <a:spLocks noChangeShapeType="1"/>
            </p:cNvSpPr>
            <p:nvPr/>
          </p:nvSpPr>
          <p:spPr bwMode="auto">
            <a:xfrm>
              <a:off x="2638425" y="3843338"/>
              <a:ext cx="0" cy="904875"/>
            </a:xfrm>
            <a:prstGeom prst="line">
              <a:avLst/>
            </a:prstGeom>
            <a:noFill/>
            <a:ln w="28575">
              <a:solidFill>
                <a:schemeClr val="tx1"/>
              </a:solidFill>
              <a:round/>
              <a:headEnd/>
              <a:tailEnd/>
            </a:ln>
          </p:spPr>
          <p:txBody>
            <a:bodyPr wrap="none" anchor="ctr"/>
            <a:lstStyle/>
            <a:p>
              <a:endParaRPr lang="en-US"/>
            </a:p>
          </p:txBody>
        </p:sp>
        <p:sp>
          <p:nvSpPr>
            <p:cNvPr id="35" name="Line 38"/>
            <p:cNvSpPr>
              <a:spLocks noChangeShapeType="1"/>
            </p:cNvSpPr>
            <p:nvPr/>
          </p:nvSpPr>
          <p:spPr bwMode="auto">
            <a:xfrm flipH="1">
              <a:off x="2143125" y="4733925"/>
              <a:ext cx="485775" cy="0"/>
            </a:xfrm>
            <a:prstGeom prst="line">
              <a:avLst/>
            </a:prstGeom>
            <a:noFill/>
            <a:ln w="28575">
              <a:solidFill>
                <a:schemeClr val="tx1"/>
              </a:solidFill>
              <a:round/>
              <a:headEnd/>
              <a:tailEnd/>
            </a:ln>
          </p:spPr>
          <p:txBody>
            <a:bodyPr wrap="none" anchor="ctr"/>
            <a:lstStyle/>
            <a:p>
              <a:endParaRPr lang="en-US"/>
            </a:p>
          </p:txBody>
        </p:sp>
        <p:sp>
          <p:nvSpPr>
            <p:cNvPr id="36" name="Line 39"/>
            <p:cNvSpPr>
              <a:spLocks noChangeShapeType="1"/>
            </p:cNvSpPr>
            <p:nvPr/>
          </p:nvSpPr>
          <p:spPr bwMode="auto">
            <a:xfrm flipH="1">
              <a:off x="1123950" y="3829050"/>
              <a:ext cx="247650" cy="0"/>
            </a:xfrm>
            <a:prstGeom prst="line">
              <a:avLst/>
            </a:prstGeom>
            <a:noFill/>
            <a:ln w="28575">
              <a:solidFill>
                <a:schemeClr val="tx1"/>
              </a:solidFill>
              <a:round/>
              <a:headEnd/>
              <a:tailEnd/>
            </a:ln>
          </p:spPr>
          <p:txBody>
            <a:bodyPr wrap="none" anchor="ctr"/>
            <a:lstStyle/>
            <a:p>
              <a:endParaRPr lang="en-US"/>
            </a:p>
          </p:txBody>
        </p:sp>
        <p:sp>
          <p:nvSpPr>
            <p:cNvPr id="37" name="Line 40"/>
            <p:cNvSpPr>
              <a:spLocks noChangeShapeType="1"/>
            </p:cNvSpPr>
            <p:nvPr/>
          </p:nvSpPr>
          <p:spPr bwMode="auto">
            <a:xfrm>
              <a:off x="4343400" y="3762375"/>
              <a:ext cx="9525" cy="190500"/>
            </a:xfrm>
            <a:prstGeom prst="line">
              <a:avLst/>
            </a:prstGeom>
            <a:noFill/>
            <a:ln w="28575">
              <a:solidFill>
                <a:schemeClr val="tx1"/>
              </a:solidFill>
              <a:round/>
              <a:headEnd/>
              <a:tailEnd type="triangle" w="med" len="med"/>
            </a:ln>
          </p:spPr>
          <p:txBody>
            <a:bodyPr wrap="none" anchor="ctr"/>
            <a:lstStyle/>
            <a:p>
              <a:endParaRPr lang="en-US"/>
            </a:p>
          </p:txBody>
        </p:sp>
        <p:sp>
          <p:nvSpPr>
            <p:cNvPr id="38" name="Line 41"/>
            <p:cNvSpPr>
              <a:spLocks noChangeShapeType="1"/>
            </p:cNvSpPr>
            <p:nvPr/>
          </p:nvSpPr>
          <p:spPr bwMode="auto">
            <a:xfrm>
              <a:off x="1133475" y="3829050"/>
              <a:ext cx="0" cy="600075"/>
            </a:xfrm>
            <a:prstGeom prst="line">
              <a:avLst/>
            </a:prstGeom>
            <a:noFill/>
            <a:ln w="28575">
              <a:solidFill>
                <a:schemeClr val="tx1"/>
              </a:solidFill>
              <a:round/>
              <a:headEnd/>
              <a:tailEnd type="triangle" w="med" len="med"/>
            </a:ln>
          </p:spPr>
          <p:txBody>
            <a:bodyPr wrap="none" anchor="ctr"/>
            <a:lstStyle/>
            <a:p>
              <a:endParaRPr lang="en-US"/>
            </a:p>
          </p:txBody>
        </p:sp>
        <p:sp>
          <p:nvSpPr>
            <p:cNvPr id="39" name="Line 42"/>
            <p:cNvSpPr>
              <a:spLocks noChangeShapeType="1"/>
            </p:cNvSpPr>
            <p:nvPr/>
          </p:nvSpPr>
          <p:spPr bwMode="auto">
            <a:xfrm>
              <a:off x="2162175" y="4733925"/>
              <a:ext cx="0" cy="609600"/>
            </a:xfrm>
            <a:prstGeom prst="line">
              <a:avLst/>
            </a:prstGeom>
            <a:noFill/>
            <a:ln w="28575">
              <a:solidFill>
                <a:schemeClr val="tx1"/>
              </a:solidFill>
              <a:round/>
              <a:headEnd/>
              <a:tailEnd type="triangle" w="med" len="med"/>
            </a:ln>
          </p:spPr>
          <p:txBody>
            <a:bodyPr wrap="none" anchor="ctr"/>
            <a:lstStyle/>
            <a:p>
              <a:endParaRPr lang="en-US"/>
            </a:p>
          </p:txBody>
        </p:sp>
        <p:sp>
          <p:nvSpPr>
            <p:cNvPr id="40" name="Line 43"/>
            <p:cNvSpPr>
              <a:spLocks noChangeShapeType="1"/>
            </p:cNvSpPr>
            <p:nvPr/>
          </p:nvSpPr>
          <p:spPr bwMode="auto">
            <a:xfrm>
              <a:off x="3371850" y="4486275"/>
              <a:ext cx="0" cy="781050"/>
            </a:xfrm>
            <a:prstGeom prst="line">
              <a:avLst/>
            </a:prstGeom>
            <a:noFill/>
            <a:ln w="28575">
              <a:solidFill>
                <a:schemeClr val="tx1"/>
              </a:solidFill>
              <a:round/>
              <a:headEnd/>
              <a:tailEnd type="triangle" w="med" len="med"/>
            </a:ln>
          </p:spPr>
          <p:txBody>
            <a:bodyPr wrap="none" anchor="ctr"/>
            <a:lstStyle/>
            <a:p>
              <a:endParaRPr lang="en-US"/>
            </a:p>
          </p:txBody>
        </p:sp>
        <p:sp>
          <p:nvSpPr>
            <p:cNvPr id="41" name="Line 44"/>
            <p:cNvSpPr>
              <a:spLocks noChangeShapeType="1"/>
            </p:cNvSpPr>
            <p:nvPr/>
          </p:nvSpPr>
          <p:spPr bwMode="auto">
            <a:xfrm>
              <a:off x="5429250" y="4486275"/>
              <a:ext cx="0" cy="942975"/>
            </a:xfrm>
            <a:prstGeom prst="line">
              <a:avLst/>
            </a:prstGeom>
            <a:noFill/>
            <a:ln w="28575">
              <a:solidFill>
                <a:schemeClr val="tx1"/>
              </a:solidFill>
              <a:round/>
              <a:headEnd/>
              <a:tailEnd type="triangle" w="med" len="med"/>
            </a:ln>
          </p:spPr>
          <p:txBody>
            <a:bodyPr wrap="none" anchor="ctr"/>
            <a:lstStyle/>
            <a:p>
              <a:endParaRPr lang="en-US"/>
            </a:p>
          </p:txBody>
        </p:sp>
        <p:sp>
          <p:nvSpPr>
            <p:cNvPr id="42" name="Line 45"/>
            <p:cNvSpPr>
              <a:spLocks noChangeShapeType="1"/>
            </p:cNvSpPr>
            <p:nvPr/>
          </p:nvSpPr>
          <p:spPr bwMode="auto">
            <a:xfrm>
              <a:off x="228600" y="3048000"/>
              <a:ext cx="5562600" cy="0"/>
            </a:xfrm>
            <a:prstGeom prst="line">
              <a:avLst/>
            </a:prstGeom>
            <a:noFill/>
            <a:ln w="38100">
              <a:solidFill>
                <a:srgbClr val="FF0000"/>
              </a:solidFill>
              <a:prstDash val="dashDot"/>
              <a:round/>
              <a:headEnd/>
              <a:tailEnd/>
            </a:ln>
          </p:spPr>
          <p:txBody>
            <a:bodyPr wrap="none" anchor="ctr"/>
            <a:lstStyle/>
            <a:p>
              <a:endParaRPr lang="en-US"/>
            </a:p>
          </p:txBody>
        </p:sp>
        <p:sp>
          <p:nvSpPr>
            <p:cNvPr id="43" name="Line 46"/>
            <p:cNvSpPr>
              <a:spLocks noChangeShapeType="1"/>
            </p:cNvSpPr>
            <p:nvPr/>
          </p:nvSpPr>
          <p:spPr bwMode="auto">
            <a:xfrm>
              <a:off x="200025" y="5095875"/>
              <a:ext cx="5610225" cy="0"/>
            </a:xfrm>
            <a:prstGeom prst="line">
              <a:avLst/>
            </a:prstGeom>
            <a:noFill/>
            <a:ln w="38100">
              <a:solidFill>
                <a:srgbClr val="FF0000"/>
              </a:solidFill>
              <a:prstDash val="dashDot"/>
              <a:round/>
              <a:headEnd/>
              <a:tailEnd/>
            </a:ln>
          </p:spPr>
          <p:txBody>
            <a:bodyPr wrap="none" anchor="ctr"/>
            <a:lstStyle/>
            <a:p>
              <a:endParaRPr 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BTB with GHB</a:t>
            </a:r>
            <a:endParaRPr lang="en-US" sz="2800" dirty="0">
              <a:solidFill>
                <a:srgbClr val="0070C0"/>
              </a:solidFill>
            </a:endParaRPr>
          </a:p>
        </p:txBody>
      </p:sp>
      <p:grpSp>
        <p:nvGrpSpPr>
          <p:cNvPr id="41" name="Content Placeholder 40"/>
          <p:cNvGrpSpPr>
            <a:grpSpLocks noGrp="1"/>
          </p:cNvGrpSpPr>
          <p:nvPr/>
        </p:nvGrpSpPr>
        <p:grpSpPr>
          <a:xfrm>
            <a:off x="-273579" y="923397"/>
            <a:ext cx="9199034" cy="5659967"/>
            <a:chOff x="-159660" y="2484438"/>
            <a:chExt cx="8436885" cy="4287655"/>
          </a:xfrm>
        </p:grpSpPr>
        <p:sp>
          <p:nvSpPr>
            <p:cNvPr id="42" name="Text Box 34"/>
            <p:cNvSpPr txBox="1">
              <a:spLocks noChangeArrowheads="1"/>
            </p:cNvSpPr>
            <p:nvPr/>
          </p:nvSpPr>
          <p:spPr bwMode="auto">
            <a:xfrm>
              <a:off x="4114800" y="5181600"/>
              <a:ext cx="2209800" cy="1368425"/>
            </a:xfrm>
            <a:prstGeom prst="rect">
              <a:avLst/>
            </a:prstGeom>
            <a:noFill/>
            <a:ln w="28575">
              <a:noFill/>
              <a:miter lim="800000"/>
              <a:headEnd/>
              <a:tailEnd/>
            </a:ln>
            <a:effec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ysClr val="windowText" lastClr="000000"/>
                  </a:solidFill>
                  <a:effectLst/>
                  <a:uLnTx/>
                  <a:uFillTx/>
                </a:rPr>
                <a:t>Yes: instruction is branch and use predicted PC as next PC</a:t>
              </a:r>
              <a:endParaRPr kumimoji="0" lang="en-US" altLang="en-US" sz="1800" b="0" i="0" u="none" strike="noStrike" kern="0" cap="none" spc="0" normalizeH="0" baseline="0" noProof="0">
                <a:ln>
                  <a:noFill/>
                </a:ln>
                <a:solidFill>
                  <a:sysClr val="windowText" lastClr="000000"/>
                </a:solidFill>
                <a:effectLst/>
                <a:uLnTx/>
                <a:uFillTx/>
              </a:endParaRPr>
            </a:p>
          </p:txBody>
        </p:sp>
        <p:sp>
          <p:nvSpPr>
            <p:cNvPr id="43" name="Text Box 35"/>
            <p:cNvSpPr txBox="1">
              <a:spLocks noChangeArrowheads="1"/>
            </p:cNvSpPr>
            <p:nvPr/>
          </p:nvSpPr>
          <p:spPr bwMode="auto">
            <a:xfrm>
              <a:off x="-159660" y="5856105"/>
              <a:ext cx="3294062" cy="915988"/>
            </a:xfrm>
            <a:prstGeom prst="rect">
              <a:avLst/>
            </a:prstGeom>
            <a:noFill/>
            <a:ln w="28575">
              <a:noFill/>
              <a:miter lim="800000"/>
              <a:headEnd/>
              <a:tailEnd/>
            </a:ln>
            <a:effectLst/>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dirty="0">
                  <a:ln>
                    <a:noFill/>
                  </a:ln>
                  <a:solidFill>
                    <a:sysClr val="windowText" lastClr="000000"/>
                  </a:solidFill>
                  <a:effectLst/>
                  <a:uLnTx/>
                  <a:uFillTx/>
                </a:rPr>
                <a:t>No: branch not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dirty="0">
                  <a:ln>
                    <a:noFill/>
                  </a:ln>
                  <a:solidFill>
                    <a:sysClr val="windowText" lastClr="000000"/>
                  </a:solidFill>
                  <a:effectLst/>
                  <a:uLnTx/>
                  <a:uFillTx/>
                </a:rPr>
                <a:t>predicted, proceed normally</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dirty="0">
                  <a:ln>
                    <a:noFill/>
                  </a:ln>
                  <a:solidFill>
                    <a:sysClr val="windowText" lastClr="000000"/>
                  </a:solidFill>
                  <a:effectLst/>
                  <a:uLnTx/>
                  <a:uFillTx/>
                </a:rPr>
                <a:t> (Next PC = PC+4)</a:t>
              </a:r>
              <a:endParaRPr kumimoji="0" lang="en-US" altLang="en-US" sz="1800" b="0" i="0" u="none" strike="noStrike" kern="0" cap="none" spc="0" normalizeH="0" baseline="0" noProof="0" dirty="0">
                <a:ln>
                  <a:noFill/>
                </a:ln>
                <a:solidFill>
                  <a:sysClr val="windowText" lastClr="000000"/>
                </a:solidFill>
                <a:effectLst/>
                <a:uLnTx/>
                <a:uFillTx/>
              </a:endParaRPr>
            </a:p>
          </p:txBody>
        </p:sp>
        <p:grpSp>
          <p:nvGrpSpPr>
            <p:cNvPr id="44" name="Group 36"/>
            <p:cNvGrpSpPr/>
            <p:nvPr/>
          </p:nvGrpSpPr>
          <p:grpSpPr>
            <a:xfrm>
              <a:off x="1009540" y="2484438"/>
              <a:ext cx="7267685" cy="3594100"/>
              <a:chOff x="1009540" y="2484438"/>
              <a:chExt cx="7267685" cy="3594100"/>
            </a:xfrm>
          </p:grpSpPr>
          <p:grpSp>
            <p:nvGrpSpPr>
              <p:cNvPr id="45" name="Group 4"/>
              <p:cNvGrpSpPr>
                <a:grpSpLocks/>
              </p:cNvGrpSpPr>
              <p:nvPr/>
            </p:nvGrpSpPr>
            <p:grpSpPr bwMode="auto">
              <a:xfrm>
                <a:off x="2114550" y="2484438"/>
                <a:ext cx="5257800" cy="2174875"/>
                <a:chOff x="1440" y="2134"/>
                <a:chExt cx="3312" cy="1370"/>
              </a:xfrm>
            </p:grpSpPr>
            <p:grpSp>
              <p:nvGrpSpPr>
                <p:cNvPr id="55" name="Group 5"/>
                <p:cNvGrpSpPr>
                  <a:grpSpLocks/>
                </p:cNvGrpSpPr>
                <p:nvPr/>
              </p:nvGrpSpPr>
              <p:grpSpPr bwMode="auto">
                <a:xfrm>
                  <a:off x="1440" y="2352"/>
                  <a:ext cx="3312" cy="1152"/>
                  <a:chOff x="960" y="1056"/>
                  <a:chExt cx="3312" cy="1152"/>
                </a:xfrm>
              </p:grpSpPr>
              <p:sp>
                <p:nvSpPr>
                  <p:cNvPr id="58" name="Rectangle 6"/>
                  <p:cNvSpPr>
                    <a:spLocks noChangeArrowheads="1"/>
                  </p:cNvSpPr>
                  <p:nvPr/>
                </p:nvSpPr>
                <p:spPr bwMode="auto">
                  <a:xfrm>
                    <a:off x="960" y="1056"/>
                    <a:ext cx="1536" cy="192"/>
                  </a:xfrm>
                  <a:prstGeom prst="rect">
                    <a:avLst/>
                  </a:prstGeom>
                  <a:solidFill>
                    <a:srgbClr val="A6F6E5"/>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 name="Rectangle 7"/>
                  <p:cNvSpPr>
                    <a:spLocks noChangeArrowheads="1"/>
                  </p:cNvSpPr>
                  <p:nvPr/>
                </p:nvSpPr>
                <p:spPr bwMode="auto">
                  <a:xfrm>
                    <a:off x="2496" y="1056"/>
                    <a:ext cx="1536" cy="192"/>
                  </a:xfrm>
                  <a:prstGeom prst="rect">
                    <a:avLst/>
                  </a:prstGeom>
                  <a:solidFill>
                    <a:srgbClr val="FFFF66"/>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 name="Rectangle 8"/>
                  <p:cNvSpPr>
                    <a:spLocks noChangeArrowheads="1"/>
                  </p:cNvSpPr>
                  <p:nvPr/>
                </p:nvSpPr>
                <p:spPr bwMode="auto">
                  <a:xfrm>
                    <a:off x="4032" y="1056"/>
                    <a:ext cx="240" cy="192"/>
                  </a:xfrm>
                  <a:prstGeom prst="rect">
                    <a:avLst/>
                  </a:prstGeom>
                  <a:solidFill>
                    <a:srgbClr val="FC0128"/>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 name="Rectangle 9"/>
                  <p:cNvSpPr>
                    <a:spLocks noChangeArrowheads="1"/>
                  </p:cNvSpPr>
                  <p:nvPr/>
                </p:nvSpPr>
                <p:spPr bwMode="auto">
                  <a:xfrm>
                    <a:off x="960" y="1248"/>
                    <a:ext cx="1536" cy="192"/>
                  </a:xfrm>
                  <a:prstGeom prst="rect">
                    <a:avLst/>
                  </a:prstGeom>
                  <a:solidFill>
                    <a:srgbClr val="A6F6E5"/>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 name="Rectangle 10"/>
                  <p:cNvSpPr>
                    <a:spLocks noChangeArrowheads="1"/>
                  </p:cNvSpPr>
                  <p:nvPr/>
                </p:nvSpPr>
                <p:spPr bwMode="auto">
                  <a:xfrm>
                    <a:off x="2496" y="1248"/>
                    <a:ext cx="1536" cy="192"/>
                  </a:xfrm>
                  <a:prstGeom prst="rect">
                    <a:avLst/>
                  </a:prstGeom>
                  <a:solidFill>
                    <a:srgbClr val="FFFF66"/>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 name="Rectangle 11"/>
                  <p:cNvSpPr>
                    <a:spLocks noChangeArrowheads="1"/>
                  </p:cNvSpPr>
                  <p:nvPr/>
                </p:nvSpPr>
                <p:spPr bwMode="auto">
                  <a:xfrm>
                    <a:off x="4032" y="1248"/>
                    <a:ext cx="240" cy="192"/>
                  </a:xfrm>
                  <a:prstGeom prst="rect">
                    <a:avLst/>
                  </a:prstGeom>
                  <a:solidFill>
                    <a:srgbClr val="FC0128"/>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 name="Rectangle 12"/>
                  <p:cNvSpPr>
                    <a:spLocks noChangeArrowheads="1"/>
                  </p:cNvSpPr>
                  <p:nvPr/>
                </p:nvSpPr>
                <p:spPr bwMode="auto">
                  <a:xfrm>
                    <a:off x="960" y="1440"/>
                    <a:ext cx="1536" cy="192"/>
                  </a:xfrm>
                  <a:prstGeom prst="rect">
                    <a:avLst/>
                  </a:prstGeom>
                  <a:solidFill>
                    <a:srgbClr val="A6F6E5"/>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 name="Rectangle 13"/>
                  <p:cNvSpPr>
                    <a:spLocks noChangeArrowheads="1"/>
                  </p:cNvSpPr>
                  <p:nvPr/>
                </p:nvSpPr>
                <p:spPr bwMode="auto">
                  <a:xfrm>
                    <a:off x="2496" y="1440"/>
                    <a:ext cx="1536" cy="192"/>
                  </a:xfrm>
                  <a:prstGeom prst="rect">
                    <a:avLst/>
                  </a:prstGeom>
                  <a:solidFill>
                    <a:srgbClr val="FFFF66"/>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 name="Rectangle 14"/>
                  <p:cNvSpPr>
                    <a:spLocks noChangeArrowheads="1"/>
                  </p:cNvSpPr>
                  <p:nvPr/>
                </p:nvSpPr>
                <p:spPr bwMode="auto">
                  <a:xfrm>
                    <a:off x="4032" y="1440"/>
                    <a:ext cx="240" cy="192"/>
                  </a:xfrm>
                  <a:prstGeom prst="rect">
                    <a:avLst/>
                  </a:prstGeom>
                  <a:solidFill>
                    <a:srgbClr val="FC0128"/>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 name="Rectangle 15"/>
                  <p:cNvSpPr>
                    <a:spLocks noChangeArrowheads="1"/>
                  </p:cNvSpPr>
                  <p:nvPr/>
                </p:nvSpPr>
                <p:spPr bwMode="auto">
                  <a:xfrm>
                    <a:off x="960" y="1632"/>
                    <a:ext cx="1536" cy="192"/>
                  </a:xfrm>
                  <a:prstGeom prst="rect">
                    <a:avLst/>
                  </a:prstGeom>
                  <a:solidFill>
                    <a:srgbClr val="A6F6E5"/>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 name="Rectangle 16"/>
                  <p:cNvSpPr>
                    <a:spLocks noChangeArrowheads="1"/>
                  </p:cNvSpPr>
                  <p:nvPr/>
                </p:nvSpPr>
                <p:spPr bwMode="auto">
                  <a:xfrm>
                    <a:off x="2496" y="1632"/>
                    <a:ext cx="1536" cy="192"/>
                  </a:xfrm>
                  <a:prstGeom prst="rect">
                    <a:avLst/>
                  </a:prstGeom>
                  <a:solidFill>
                    <a:srgbClr val="FFFF66"/>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Rectangle 17"/>
                  <p:cNvSpPr>
                    <a:spLocks noChangeArrowheads="1"/>
                  </p:cNvSpPr>
                  <p:nvPr/>
                </p:nvSpPr>
                <p:spPr bwMode="auto">
                  <a:xfrm>
                    <a:off x="4032" y="1632"/>
                    <a:ext cx="240" cy="192"/>
                  </a:xfrm>
                  <a:prstGeom prst="rect">
                    <a:avLst/>
                  </a:prstGeom>
                  <a:solidFill>
                    <a:srgbClr val="FC0128"/>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Rectangle 18"/>
                  <p:cNvSpPr>
                    <a:spLocks noChangeArrowheads="1"/>
                  </p:cNvSpPr>
                  <p:nvPr/>
                </p:nvSpPr>
                <p:spPr bwMode="auto">
                  <a:xfrm>
                    <a:off x="960" y="1824"/>
                    <a:ext cx="1536" cy="192"/>
                  </a:xfrm>
                  <a:prstGeom prst="rect">
                    <a:avLst/>
                  </a:prstGeom>
                  <a:solidFill>
                    <a:srgbClr val="A6F6E5"/>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Rectangle 19"/>
                  <p:cNvSpPr>
                    <a:spLocks noChangeArrowheads="1"/>
                  </p:cNvSpPr>
                  <p:nvPr/>
                </p:nvSpPr>
                <p:spPr bwMode="auto">
                  <a:xfrm>
                    <a:off x="2496" y="1824"/>
                    <a:ext cx="1536" cy="192"/>
                  </a:xfrm>
                  <a:prstGeom prst="rect">
                    <a:avLst/>
                  </a:prstGeom>
                  <a:solidFill>
                    <a:srgbClr val="FFFF66"/>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2" name="Rectangle 20"/>
                  <p:cNvSpPr>
                    <a:spLocks noChangeArrowheads="1"/>
                  </p:cNvSpPr>
                  <p:nvPr/>
                </p:nvSpPr>
                <p:spPr bwMode="auto">
                  <a:xfrm>
                    <a:off x="4032" y="1824"/>
                    <a:ext cx="240" cy="192"/>
                  </a:xfrm>
                  <a:prstGeom prst="rect">
                    <a:avLst/>
                  </a:prstGeom>
                  <a:solidFill>
                    <a:srgbClr val="FC0128"/>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3" name="Rectangle 21"/>
                  <p:cNvSpPr>
                    <a:spLocks noChangeArrowheads="1"/>
                  </p:cNvSpPr>
                  <p:nvPr/>
                </p:nvSpPr>
                <p:spPr bwMode="auto">
                  <a:xfrm>
                    <a:off x="960" y="2016"/>
                    <a:ext cx="1536" cy="192"/>
                  </a:xfrm>
                  <a:prstGeom prst="rect">
                    <a:avLst/>
                  </a:prstGeom>
                  <a:solidFill>
                    <a:srgbClr val="A6F6E5"/>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Rectangle 22"/>
                  <p:cNvSpPr>
                    <a:spLocks noChangeArrowheads="1"/>
                  </p:cNvSpPr>
                  <p:nvPr/>
                </p:nvSpPr>
                <p:spPr bwMode="auto">
                  <a:xfrm>
                    <a:off x="2496" y="2016"/>
                    <a:ext cx="1536" cy="192"/>
                  </a:xfrm>
                  <a:prstGeom prst="rect">
                    <a:avLst/>
                  </a:prstGeom>
                  <a:solidFill>
                    <a:srgbClr val="FFFF66"/>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Rectangle 23"/>
                  <p:cNvSpPr>
                    <a:spLocks noChangeArrowheads="1"/>
                  </p:cNvSpPr>
                  <p:nvPr/>
                </p:nvSpPr>
                <p:spPr bwMode="auto">
                  <a:xfrm>
                    <a:off x="4032" y="2016"/>
                    <a:ext cx="240" cy="192"/>
                  </a:xfrm>
                  <a:prstGeom prst="rect">
                    <a:avLst/>
                  </a:prstGeom>
                  <a:solidFill>
                    <a:srgbClr val="FC0128"/>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56" name="Text Box 24"/>
                <p:cNvSpPr txBox="1">
                  <a:spLocks noChangeArrowheads="1"/>
                </p:cNvSpPr>
                <p:nvPr/>
              </p:nvSpPr>
              <p:spPr bwMode="auto">
                <a:xfrm>
                  <a:off x="1776" y="2134"/>
                  <a:ext cx="816" cy="231"/>
                </a:xfrm>
                <a:prstGeom prst="rect">
                  <a:avLst/>
                </a:prstGeom>
                <a:noFill/>
                <a:ln w="28575">
                  <a:noFill/>
                  <a:miter lim="800000"/>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ysClr val="windowText" lastClr="000000"/>
                      </a:solidFill>
                      <a:effectLst/>
                      <a:uLnTx/>
                      <a:uFillTx/>
                    </a:rPr>
                    <a:t>Branch PC</a:t>
                  </a:r>
                </a:p>
              </p:txBody>
            </p:sp>
            <p:sp>
              <p:nvSpPr>
                <p:cNvPr id="57" name="Text Box 25"/>
                <p:cNvSpPr txBox="1">
                  <a:spLocks noChangeArrowheads="1"/>
                </p:cNvSpPr>
                <p:nvPr/>
              </p:nvSpPr>
              <p:spPr bwMode="auto">
                <a:xfrm>
                  <a:off x="3221" y="2134"/>
                  <a:ext cx="1004" cy="231"/>
                </a:xfrm>
                <a:prstGeom prst="rect">
                  <a:avLst/>
                </a:prstGeom>
                <a:noFill/>
                <a:ln w="28575">
                  <a:noFill/>
                  <a:miter lim="800000"/>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ysClr val="windowText" lastClr="000000"/>
                      </a:solidFill>
                      <a:effectLst/>
                      <a:uLnTx/>
                      <a:uFillTx/>
                    </a:rPr>
                    <a:t>Predicted PC</a:t>
                  </a:r>
                </a:p>
              </p:txBody>
            </p:sp>
          </p:grpSp>
          <p:sp>
            <p:nvSpPr>
              <p:cNvPr id="46" name="Oval 26"/>
              <p:cNvSpPr>
                <a:spLocks noChangeArrowheads="1"/>
              </p:cNvSpPr>
              <p:nvPr/>
            </p:nvSpPr>
            <p:spPr bwMode="auto">
              <a:xfrm>
                <a:off x="2971800" y="5029200"/>
                <a:ext cx="609600" cy="609600"/>
              </a:xfrm>
              <a:prstGeom prst="ellipse">
                <a:avLst/>
              </a:prstGeom>
              <a:noFill/>
              <a:ln w="2857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ysClr val="windowText" lastClr="000000"/>
                    </a:solidFill>
                    <a:effectLst/>
                    <a:uLnTx/>
                    <a:uFillTx/>
                  </a:rPr>
                  <a:t>=?</a:t>
                </a:r>
              </a:p>
            </p:txBody>
          </p:sp>
          <p:sp>
            <p:nvSpPr>
              <p:cNvPr id="47" name="Line 27"/>
              <p:cNvSpPr>
                <a:spLocks noChangeShapeType="1"/>
              </p:cNvSpPr>
              <p:nvPr/>
            </p:nvSpPr>
            <p:spPr bwMode="auto">
              <a:xfrm>
                <a:off x="3276600" y="4648200"/>
                <a:ext cx="0" cy="381000"/>
              </a:xfrm>
              <a:prstGeom prst="line">
                <a:avLst/>
              </a:prstGeom>
              <a:noFill/>
              <a:ln w="28575">
                <a:solidFill>
                  <a:srgbClr val="000000"/>
                </a:solidFill>
                <a:round/>
                <a:headEnd/>
                <a:tailEnd type="triangle"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 name="Text Box 28"/>
              <p:cNvSpPr txBox="1">
                <a:spLocks noChangeArrowheads="1"/>
              </p:cNvSpPr>
              <p:nvPr/>
            </p:nvSpPr>
            <p:spPr bwMode="auto">
              <a:xfrm rot="5400000">
                <a:off x="312737" y="3441592"/>
                <a:ext cx="2039937" cy="646331"/>
              </a:xfrm>
              <a:prstGeom prst="rect">
                <a:avLst/>
              </a:prstGeom>
              <a:noFill/>
              <a:ln w="28575">
                <a:noFill/>
                <a:miter lim="800000"/>
                <a:headEnd/>
                <a:tailEnd/>
              </a:ln>
              <a:effectLst/>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dirty="0">
                    <a:ln>
                      <a:noFill/>
                    </a:ln>
                    <a:solidFill>
                      <a:sysClr val="windowText" lastClr="000000"/>
                    </a:solidFill>
                    <a:effectLst/>
                    <a:uLnTx/>
                    <a:uFillTx/>
                  </a:rPr>
                  <a:t>PC of instruction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dirty="0">
                    <a:ln>
                      <a:noFill/>
                    </a:ln>
                    <a:solidFill>
                      <a:sysClr val="windowText" lastClr="000000"/>
                    </a:solidFill>
                    <a:effectLst/>
                    <a:uLnTx/>
                    <a:uFillTx/>
                  </a:rPr>
                  <a:t>FETCH</a:t>
                </a:r>
              </a:p>
            </p:txBody>
          </p:sp>
          <p:sp>
            <p:nvSpPr>
              <p:cNvPr id="49" name="AutoShape 29"/>
              <p:cNvSpPr>
                <a:spLocks/>
              </p:cNvSpPr>
              <p:nvPr/>
            </p:nvSpPr>
            <p:spPr bwMode="auto">
              <a:xfrm>
                <a:off x="1600200" y="2819400"/>
                <a:ext cx="457200" cy="1905000"/>
              </a:xfrm>
              <a:prstGeom prst="rightBrace">
                <a:avLst>
                  <a:gd name="adj1" fmla="val 34722"/>
                  <a:gd name="adj2" fmla="val 50000"/>
                </a:avLst>
              </a:prstGeom>
              <a:noFill/>
              <a:ln w="2857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0" name="Freeform 30"/>
              <p:cNvSpPr>
                <a:spLocks/>
              </p:cNvSpPr>
              <p:nvPr/>
            </p:nvSpPr>
            <p:spPr bwMode="auto">
              <a:xfrm>
                <a:off x="1295400" y="4724400"/>
                <a:ext cx="1600200" cy="609600"/>
              </a:xfrm>
              <a:custGeom>
                <a:avLst/>
                <a:gdLst/>
                <a:ahLst/>
                <a:cxnLst>
                  <a:cxn ang="0">
                    <a:pos x="0" y="0"/>
                  </a:cxn>
                  <a:cxn ang="0">
                    <a:pos x="0" y="432"/>
                  </a:cxn>
                  <a:cxn ang="0">
                    <a:pos x="1008" y="432"/>
                  </a:cxn>
                </a:cxnLst>
                <a:rect l="0" t="0" r="r" b="b"/>
                <a:pathLst>
                  <a:path w="1008" h="432">
                    <a:moveTo>
                      <a:pt x="0" y="0"/>
                    </a:moveTo>
                    <a:lnTo>
                      <a:pt x="0" y="432"/>
                    </a:lnTo>
                    <a:lnTo>
                      <a:pt x="1008" y="432"/>
                    </a:lnTo>
                  </a:path>
                </a:pathLst>
              </a:custGeom>
              <a:noFill/>
              <a:ln w="28575" cap="flat" cmpd="sng">
                <a:solidFill>
                  <a:srgbClr val="000000"/>
                </a:solidFill>
                <a:prstDash val="solid"/>
                <a:round/>
                <a:headEnd type="none" w="med" len="med"/>
                <a:tailEnd type="triangle"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1" name="Line 31"/>
              <p:cNvSpPr>
                <a:spLocks noChangeShapeType="1"/>
              </p:cNvSpPr>
              <p:nvPr/>
            </p:nvSpPr>
            <p:spPr bwMode="auto">
              <a:xfrm>
                <a:off x="7162800" y="4648200"/>
                <a:ext cx="0" cy="457200"/>
              </a:xfrm>
              <a:prstGeom prst="line">
                <a:avLst/>
              </a:prstGeom>
              <a:noFill/>
              <a:ln w="28575">
                <a:solidFill>
                  <a:srgbClr val="000000"/>
                </a:solidFill>
                <a:round/>
                <a:headEnd/>
                <a:tailEnd type="triangle"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 name="Text Box 32"/>
              <p:cNvSpPr txBox="1">
                <a:spLocks noChangeArrowheads="1"/>
              </p:cNvSpPr>
              <p:nvPr/>
            </p:nvSpPr>
            <p:spPr bwMode="auto">
              <a:xfrm>
                <a:off x="6324600" y="5029200"/>
                <a:ext cx="1952625" cy="1049338"/>
              </a:xfrm>
              <a:prstGeom prst="rect">
                <a:avLst/>
              </a:prstGeom>
              <a:noFill/>
              <a:ln w="28575">
                <a:noFill/>
                <a:miter lim="800000"/>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ysClr val="windowText" lastClr="000000"/>
                    </a:solidFill>
                    <a:effectLst/>
                    <a:uLnTx/>
                    <a:uFillTx/>
                  </a:rPr>
                  <a:t>Extra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ysClr val="windowText" lastClr="000000"/>
                    </a:solidFill>
                    <a:effectLst/>
                    <a:uLnTx/>
                    <a:uFillTx/>
                  </a:rPr>
                  <a:t>prediction state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ysClr val="windowText" lastClr="000000"/>
                    </a:solidFill>
                    <a:effectLst/>
                    <a:uLnTx/>
                    <a:uFillTx/>
                  </a:rPr>
                  <a:t>bits</a:t>
                </a:r>
              </a:p>
            </p:txBody>
          </p:sp>
          <p:sp>
            <p:nvSpPr>
              <p:cNvPr id="53" name="Line 33"/>
              <p:cNvSpPr>
                <a:spLocks noChangeShapeType="1"/>
              </p:cNvSpPr>
              <p:nvPr/>
            </p:nvSpPr>
            <p:spPr bwMode="auto">
              <a:xfrm>
                <a:off x="3581400" y="5334000"/>
                <a:ext cx="533400" cy="0"/>
              </a:xfrm>
              <a:prstGeom prst="line">
                <a:avLst/>
              </a:prstGeom>
              <a:noFill/>
              <a:ln w="28575">
                <a:solidFill>
                  <a:srgbClr val="000000"/>
                </a:solidFill>
                <a:round/>
                <a:headEnd/>
                <a:tailEnd type="triangle"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 name="Line 36"/>
              <p:cNvSpPr>
                <a:spLocks noChangeShapeType="1"/>
              </p:cNvSpPr>
              <p:nvPr/>
            </p:nvSpPr>
            <p:spPr bwMode="auto">
              <a:xfrm>
                <a:off x="3398838" y="5568950"/>
                <a:ext cx="1587" cy="479425"/>
              </a:xfrm>
              <a:prstGeom prst="line">
                <a:avLst/>
              </a:prstGeom>
              <a:noFill/>
              <a:ln w="28575">
                <a:solidFill>
                  <a:srgbClr val="000000"/>
                </a:solidFill>
                <a:round/>
                <a:headEnd/>
                <a:tailEnd type="triangle"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2800" dirty="0">
                <a:solidFill>
                  <a:srgbClr val="0070C0"/>
                </a:solidFill>
              </a:rPr>
              <a:t>Price to pay for </a:t>
            </a:r>
            <a:r>
              <a:rPr lang="en-US" sz="2800" dirty="0" err="1" smtClean="0">
                <a:solidFill>
                  <a:srgbClr val="0070C0"/>
                </a:solidFill>
              </a:rPr>
              <a:t>Misprediction</a:t>
            </a:r>
            <a:endParaRPr lang="en-US" sz="2800" dirty="0">
              <a:solidFill>
                <a:srgbClr val="0070C0"/>
              </a:solidFill>
            </a:endParaRPr>
          </a:p>
        </p:txBody>
      </p:sp>
      <p:sp>
        <p:nvSpPr>
          <p:cNvPr id="49155" name="Rectangle 3"/>
          <p:cNvSpPr>
            <a:spLocks noGrp="1" noChangeArrowheads="1"/>
          </p:cNvSpPr>
          <p:nvPr>
            <p:ph idx="1"/>
          </p:nvPr>
        </p:nvSpPr>
        <p:spPr>
          <a:xfrm>
            <a:off x="233363" y="1524000"/>
            <a:ext cx="8910637" cy="4856163"/>
          </a:xfrm>
        </p:spPr>
        <p:txBody>
          <a:bodyPr/>
          <a:lstStyle/>
          <a:p>
            <a:r>
              <a:rPr lang="en-US" dirty="0"/>
              <a:t>In a simple “in order” architecture, kill all instructions behind the </a:t>
            </a:r>
            <a:r>
              <a:rPr lang="en-US" dirty="0" err="1"/>
              <a:t>mispredicted</a:t>
            </a:r>
            <a:r>
              <a:rPr lang="en-US" dirty="0"/>
              <a:t>  branch.</a:t>
            </a:r>
          </a:p>
          <a:p>
            <a:r>
              <a:rPr lang="en-US" dirty="0"/>
              <a:t>Fetch from the new PC value.</a:t>
            </a:r>
          </a:p>
          <a:p>
            <a:r>
              <a:rPr lang="en-US" dirty="0"/>
              <a:t>How about interrupts?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19100" y="0"/>
            <a:ext cx="8229600" cy="619125"/>
          </a:xfrm>
        </p:spPr>
        <p:txBody>
          <a:bodyPr/>
          <a:lstStyle/>
          <a:p>
            <a:r>
              <a:rPr lang="en-US" sz="2800" dirty="0">
                <a:solidFill>
                  <a:srgbClr val="0070C0"/>
                </a:solidFill>
              </a:rPr>
              <a:t>Return Address Predictors</a:t>
            </a:r>
          </a:p>
        </p:txBody>
      </p:sp>
      <p:sp>
        <p:nvSpPr>
          <p:cNvPr id="121859" name="Rectangle 3"/>
          <p:cNvSpPr>
            <a:spLocks noGrp="1" noChangeArrowheads="1"/>
          </p:cNvSpPr>
          <p:nvPr>
            <p:ph type="body" idx="1"/>
          </p:nvPr>
        </p:nvSpPr>
        <p:spPr>
          <a:xfrm>
            <a:off x="619125" y="800100"/>
            <a:ext cx="7772400" cy="5276850"/>
          </a:xfrm>
        </p:spPr>
        <p:txBody>
          <a:bodyPr/>
          <a:lstStyle/>
          <a:p>
            <a:pPr>
              <a:lnSpc>
                <a:spcPct val="90000"/>
              </a:lnSpc>
            </a:pPr>
            <a:r>
              <a:rPr lang="en-US" sz="2400" dirty="0" smtClean="0"/>
              <a:t>Procedure </a:t>
            </a:r>
            <a:r>
              <a:rPr lang="en-US" sz="2400" dirty="0"/>
              <a:t>returns account for ~85% of indirect jumps (jumps whose address varies at run time). It will then return to many different locations—BTB may not predict accurately, </a:t>
            </a:r>
          </a:p>
          <a:p>
            <a:pPr>
              <a:lnSpc>
                <a:spcPct val="90000"/>
              </a:lnSpc>
            </a:pPr>
            <a:r>
              <a:rPr lang="en-US" sz="2400" dirty="0"/>
              <a:t>Therefore, </a:t>
            </a:r>
            <a:r>
              <a:rPr lang="en-US" sz="2400" dirty="0">
                <a:sym typeface="Wingdings" pitchFamily="2" charset="2"/>
              </a:rPr>
              <a:t>small buffer of Return Addresses=cache of the most recent return addresses</a:t>
            </a:r>
            <a:endParaRPr lang="en-US" sz="2400" dirty="0"/>
          </a:p>
          <a:p>
            <a:pPr>
              <a:lnSpc>
                <a:spcPct val="90000"/>
              </a:lnSpc>
              <a:buFontTx/>
              <a:buNone/>
            </a:pPr>
            <a:r>
              <a:rPr lang="en-US" sz="2400" dirty="0"/>
              <a:t>•   Like a hardware stack, LIFO</a:t>
            </a:r>
          </a:p>
          <a:p>
            <a:pPr>
              <a:lnSpc>
                <a:spcPct val="90000"/>
              </a:lnSpc>
              <a:buFontTx/>
              <a:buNone/>
            </a:pPr>
            <a:r>
              <a:rPr lang="en-US" sz="2400" dirty="0"/>
              <a:t>	– At Procedure Call =&gt; Push Return address onto stack</a:t>
            </a:r>
          </a:p>
          <a:p>
            <a:pPr>
              <a:lnSpc>
                <a:spcPct val="90000"/>
              </a:lnSpc>
              <a:buFontTx/>
              <a:buNone/>
            </a:pPr>
            <a:r>
              <a:rPr lang="en-US" sz="2400" dirty="0"/>
              <a:t>	– Procedure Return =&gt; Prediction off of top of stack, Pop it</a:t>
            </a:r>
          </a:p>
          <a:p>
            <a:pPr>
              <a:lnSpc>
                <a:spcPct val="90000"/>
              </a:lnSpc>
              <a:buFontTx/>
              <a:buNone/>
            </a:pPr>
            <a:r>
              <a:rPr lang="en-US" sz="2400" dirty="0"/>
              <a:t>•   RAS tends to work quite well since call depths are typically not large</a:t>
            </a:r>
          </a:p>
          <a:p>
            <a:pPr>
              <a:lnSpc>
                <a:spcPct val="90000"/>
              </a:lnSpc>
              <a:buFontTx/>
              <a:buNone/>
            </a:pP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40" name="Rectangle 4"/>
          <p:cNvSpPr>
            <a:spLocks noGrp="1" noChangeArrowheads="1"/>
          </p:cNvSpPr>
          <p:nvPr>
            <p:ph type="title"/>
          </p:nvPr>
        </p:nvSpPr>
        <p:spPr>
          <a:xfrm>
            <a:off x="185056" y="0"/>
            <a:ext cx="8749393" cy="839788"/>
          </a:xfrm>
        </p:spPr>
        <p:txBody>
          <a:bodyPr/>
          <a:lstStyle/>
          <a:p>
            <a:r>
              <a:rPr lang="en-US" sz="2800" dirty="0">
                <a:solidFill>
                  <a:srgbClr val="0070C0"/>
                </a:solidFill>
              </a:rPr>
              <a:t>The basics…</a:t>
            </a:r>
          </a:p>
        </p:txBody>
      </p:sp>
      <p:sp>
        <p:nvSpPr>
          <p:cNvPr id="39941" name="Rectangle 5"/>
          <p:cNvSpPr>
            <a:spLocks noGrp="1" noChangeArrowheads="1"/>
          </p:cNvSpPr>
          <p:nvPr>
            <p:ph sz="half" idx="1"/>
          </p:nvPr>
        </p:nvSpPr>
        <p:spPr>
          <a:noFill/>
        </p:spPr>
        <p:txBody>
          <a:bodyPr/>
          <a:lstStyle/>
          <a:p>
            <a:pPr marL="0" indent="0">
              <a:buFont typeface="Wingdings" pitchFamily="2" charset="2"/>
              <a:buNone/>
            </a:pPr>
            <a:r>
              <a:rPr lang="en-US" sz="2100"/>
              <a:t>Non-pipelined processor. </a:t>
            </a:r>
          </a:p>
          <a:p>
            <a:pPr marL="0" indent="0"/>
            <a:r>
              <a:rPr lang="en-US" sz="2100"/>
              <a:t> Assume that each operation </a:t>
            </a:r>
          </a:p>
          <a:p>
            <a:pPr marL="0" indent="0">
              <a:buFont typeface="Wingdings" pitchFamily="2" charset="2"/>
              <a:buNone/>
            </a:pPr>
            <a:r>
              <a:rPr lang="en-US" sz="2100"/>
              <a:t>   takes 75ns</a:t>
            </a:r>
          </a:p>
        </p:txBody>
      </p:sp>
      <p:sp>
        <p:nvSpPr>
          <p:cNvPr id="39942" name="Rectangle 6"/>
          <p:cNvSpPr>
            <a:spLocks noGrp="1" noChangeArrowheads="1"/>
          </p:cNvSpPr>
          <p:nvPr>
            <p:ph sz="half" idx="2"/>
          </p:nvPr>
        </p:nvSpPr>
        <p:spPr>
          <a:xfrm>
            <a:off x="4419600" y="838200"/>
            <a:ext cx="4379913" cy="5473700"/>
          </a:xfrm>
        </p:spPr>
        <p:txBody>
          <a:bodyPr/>
          <a:lstStyle/>
          <a:p>
            <a:pPr marL="0" indent="0">
              <a:buFont typeface="Wingdings" pitchFamily="2" charset="2"/>
              <a:buNone/>
            </a:pPr>
            <a:r>
              <a:rPr lang="en-US" sz="2100" dirty="0"/>
              <a:t>Pipelined processor with 5 stages</a:t>
            </a:r>
          </a:p>
          <a:p>
            <a:pPr marL="0" indent="0"/>
            <a:r>
              <a:rPr lang="en-US" sz="2100" dirty="0"/>
              <a:t> Assume each stage takes 17ns.</a:t>
            </a:r>
          </a:p>
          <a:p>
            <a:pPr marL="0" indent="0">
              <a:buFont typeface="Wingdings" pitchFamily="2" charset="2"/>
              <a:buNone/>
            </a:pPr>
            <a:endParaRPr lang="en-US" sz="2100" dirty="0"/>
          </a:p>
          <a:p>
            <a:pPr marL="0" indent="0"/>
            <a:endParaRPr lang="en-US" sz="2100" dirty="0"/>
          </a:p>
        </p:txBody>
      </p:sp>
      <p:grpSp>
        <p:nvGrpSpPr>
          <p:cNvPr id="2" name="Group 11"/>
          <p:cNvGrpSpPr>
            <a:grpSpLocks/>
          </p:cNvGrpSpPr>
          <p:nvPr/>
        </p:nvGrpSpPr>
        <p:grpSpPr bwMode="auto">
          <a:xfrm>
            <a:off x="0" y="2819400"/>
            <a:ext cx="2133600" cy="990600"/>
            <a:chOff x="288" y="2064"/>
            <a:chExt cx="1344" cy="624"/>
          </a:xfrm>
        </p:grpSpPr>
        <p:sp>
          <p:nvSpPr>
            <p:cNvPr id="39943" name="Rectangle 7"/>
            <p:cNvSpPr>
              <a:spLocks noChangeArrowheads="1"/>
            </p:cNvSpPr>
            <p:nvPr/>
          </p:nvSpPr>
          <p:spPr bwMode="auto">
            <a:xfrm>
              <a:off x="528" y="2064"/>
              <a:ext cx="912" cy="624"/>
            </a:xfrm>
            <a:prstGeom prst="rect">
              <a:avLst/>
            </a:prstGeom>
            <a:noFill/>
            <a:ln w="9525">
              <a:solidFill>
                <a:schemeClr val="tx1"/>
              </a:solidFill>
              <a:miter lim="800000"/>
              <a:headEnd/>
              <a:tailEnd/>
            </a:ln>
            <a:effectLst/>
          </p:spPr>
          <p:txBody>
            <a:bodyPr wrap="none" anchor="ctr"/>
            <a:lstStyle/>
            <a:p>
              <a:endParaRPr lang="en-US"/>
            </a:p>
          </p:txBody>
        </p:sp>
        <p:sp>
          <p:nvSpPr>
            <p:cNvPr id="39944" name="Line 8"/>
            <p:cNvSpPr>
              <a:spLocks noChangeShapeType="1"/>
            </p:cNvSpPr>
            <p:nvPr/>
          </p:nvSpPr>
          <p:spPr bwMode="auto">
            <a:xfrm>
              <a:off x="288" y="2352"/>
              <a:ext cx="240" cy="0"/>
            </a:xfrm>
            <a:prstGeom prst="line">
              <a:avLst/>
            </a:prstGeom>
            <a:noFill/>
            <a:ln w="38100">
              <a:solidFill>
                <a:schemeClr val="tx1"/>
              </a:solidFill>
              <a:round/>
              <a:headEnd/>
              <a:tailEnd type="triangle" w="med" len="med"/>
            </a:ln>
            <a:effectLst/>
          </p:spPr>
          <p:txBody>
            <a:bodyPr/>
            <a:lstStyle/>
            <a:p>
              <a:endParaRPr lang="en-US"/>
            </a:p>
          </p:txBody>
        </p:sp>
        <p:sp>
          <p:nvSpPr>
            <p:cNvPr id="39945" name="Line 9"/>
            <p:cNvSpPr>
              <a:spLocks noChangeShapeType="1"/>
            </p:cNvSpPr>
            <p:nvPr/>
          </p:nvSpPr>
          <p:spPr bwMode="auto">
            <a:xfrm>
              <a:off x="1440" y="2352"/>
              <a:ext cx="192" cy="0"/>
            </a:xfrm>
            <a:prstGeom prst="line">
              <a:avLst/>
            </a:prstGeom>
            <a:noFill/>
            <a:ln w="38100">
              <a:solidFill>
                <a:schemeClr val="tx1"/>
              </a:solidFill>
              <a:round/>
              <a:headEnd/>
              <a:tailEnd type="triangle" w="med" len="med"/>
            </a:ln>
            <a:effectLst/>
          </p:spPr>
          <p:txBody>
            <a:bodyPr/>
            <a:lstStyle/>
            <a:p>
              <a:endParaRPr lang="en-US"/>
            </a:p>
          </p:txBody>
        </p:sp>
      </p:grpSp>
      <p:sp>
        <p:nvSpPr>
          <p:cNvPr id="39946" name="Text Box 10"/>
          <p:cNvSpPr txBox="1">
            <a:spLocks noChangeArrowheads="1"/>
          </p:cNvSpPr>
          <p:nvPr/>
        </p:nvSpPr>
        <p:spPr bwMode="auto">
          <a:xfrm>
            <a:off x="2133600" y="3124200"/>
            <a:ext cx="1828800" cy="1436688"/>
          </a:xfrm>
          <a:prstGeom prst="rect">
            <a:avLst/>
          </a:prstGeom>
          <a:noFill/>
          <a:ln w="9525">
            <a:noFill/>
            <a:miter lim="800000"/>
            <a:headEnd/>
            <a:tailEnd/>
          </a:ln>
          <a:effectLst/>
        </p:spPr>
        <p:txBody>
          <a:bodyPr>
            <a:spAutoFit/>
          </a:bodyPr>
          <a:lstStyle/>
          <a:p>
            <a:pPr>
              <a:spcBef>
                <a:spcPct val="50000"/>
              </a:spcBef>
            </a:pPr>
            <a:r>
              <a:rPr lang="en-US" sz="1600" b="1"/>
              <a:t>1</a:t>
            </a:r>
            <a:r>
              <a:rPr lang="en-US" sz="1600" b="1" baseline="30000"/>
              <a:t>st</a:t>
            </a:r>
            <a:r>
              <a:rPr lang="en-US" sz="1600" b="1"/>
              <a:t> Output  75ns</a:t>
            </a:r>
          </a:p>
          <a:p>
            <a:pPr>
              <a:spcBef>
                <a:spcPct val="50000"/>
              </a:spcBef>
            </a:pPr>
            <a:r>
              <a:rPr lang="en-US" sz="1600" b="1"/>
              <a:t>2</a:t>
            </a:r>
            <a:r>
              <a:rPr lang="en-US" sz="1600" b="1" baseline="30000"/>
              <a:t>nd</a:t>
            </a:r>
            <a:r>
              <a:rPr lang="en-US" sz="1600" b="1"/>
              <a:t> Output 150ns</a:t>
            </a:r>
          </a:p>
          <a:p>
            <a:pPr>
              <a:spcBef>
                <a:spcPct val="50000"/>
              </a:spcBef>
            </a:pPr>
            <a:r>
              <a:rPr lang="en-US" sz="1600" b="1"/>
              <a:t>3</a:t>
            </a:r>
            <a:r>
              <a:rPr lang="en-US" sz="1600" b="1" baseline="30000"/>
              <a:t>rd</a:t>
            </a:r>
            <a:r>
              <a:rPr lang="en-US" sz="1600" b="1"/>
              <a:t> Output 225ns</a:t>
            </a:r>
          </a:p>
          <a:p>
            <a:pPr>
              <a:spcBef>
                <a:spcPct val="50000"/>
              </a:spcBef>
            </a:pPr>
            <a:r>
              <a:rPr lang="en-US" sz="1600" b="1"/>
              <a:t>…        …       ….</a:t>
            </a:r>
          </a:p>
        </p:txBody>
      </p:sp>
      <p:sp>
        <p:nvSpPr>
          <p:cNvPr id="39948" name="Rectangle 12"/>
          <p:cNvSpPr>
            <a:spLocks noChangeArrowheads="1"/>
          </p:cNvSpPr>
          <p:nvPr/>
        </p:nvSpPr>
        <p:spPr bwMode="auto">
          <a:xfrm>
            <a:off x="5029200" y="2362200"/>
            <a:ext cx="381000" cy="914400"/>
          </a:xfrm>
          <a:prstGeom prst="rect">
            <a:avLst/>
          </a:prstGeom>
          <a:noFill/>
          <a:ln w="9525">
            <a:solidFill>
              <a:schemeClr val="tx1"/>
            </a:solidFill>
            <a:miter lim="800000"/>
            <a:headEnd/>
            <a:tailEnd/>
          </a:ln>
          <a:effectLst/>
        </p:spPr>
        <p:txBody>
          <a:bodyPr wrap="none" anchor="ctr"/>
          <a:lstStyle/>
          <a:p>
            <a:endParaRPr lang="en-US"/>
          </a:p>
        </p:txBody>
      </p:sp>
      <p:sp>
        <p:nvSpPr>
          <p:cNvPr id="39949" name="Rectangle 13"/>
          <p:cNvSpPr>
            <a:spLocks noChangeArrowheads="1"/>
          </p:cNvSpPr>
          <p:nvPr/>
        </p:nvSpPr>
        <p:spPr bwMode="auto">
          <a:xfrm>
            <a:off x="5638800" y="2362200"/>
            <a:ext cx="381000" cy="914400"/>
          </a:xfrm>
          <a:prstGeom prst="rect">
            <a:avLst/>
          </a:prstGeom>
          <a:noFill/>
          <a:ln w="9525">
            <a:solidFill>
              <a:schemeClr val="tx1"/>
            </a:solidFill>
            <a:miter lim="800000"/>
            <a:headEnd/>
            <a:tailEnd/>
          </a:ln>
          <a:effectLst/>
        </p:spPr>
        <p:txBody>
          <a:bodyPr wrap="none" anchor="ctr"/>
          <a:lstStyle/>
          <a:p>
            <a:endParaRPr lang="en-US"/>
          </a:p>
        </p:txBody>
      </p:sp>
      <p:sp>
        <p:nvSpPr>
          <p:cNvPr id="39950" name="Rectangle 14"/>
          <p:cNvSpPr>
            <a:spLocks noChangeArrowheads="1"/>
          </p:cNvSpPr>
          <p:nvPr/>
        </p:nvSpPr>
        <p:spPr bwMode="auto">
          <a:xfrm>
            <a:off x="6248400" y="2362200"/>
            <a:ext cx="381000" cy="914400"/>
          </a:xfrm>
          <a:prstGeom prst="rect">
            <a:avLst/>
          </a:prstGeom>
          <a:noFill/>
          <a:ln w="9525">
            <a:solidFill>
              <a:schemeClr val="tx1"/>
            </a:solidFill>
            <a:miter lim="800000"/>
            <a:headEnd/>
            <a:tailEnd/>
          </a:ln>
          <a:effectLst/>
        </p:spPr>
        <p:txBody>
          <a:bodyPr wrap="none" anchor="ctr"/>
          <a:lstStyle/>
          <a:p>
            <a:endParaRPr lang="en-US"/>
          </a:p>
        </p:txBody>
      </p:sp>
      <p:sp>
        <p:nvSpPr>
          <p:cNvPr id="39951" name="Rectangle 15"/>
          <p:cNvSpPr>
            <a:spLocks noChangeArrowheads="1"/>
          </p:cNvSpPr>
          <p:nvPr/>
        </p:nvSpPr>
        <p:spPr bwMode="auto">
          <a:xfrm>
            <a:off x="6858000" y="2362200"/>
            <a:ext cx="381000" cy="914400"/>
          </a:xfrm>
          <a:prstGeom prst="rect">
            <a:avLst/>
          </a:prstGeom>
          <a:noFill/>
          <a:ln w="9525">
            <a:solidFill>
              <a:schemeClr val="tx1"/>
            </a:solidFill>
            <a:miter lim="800000"/>
            <a:headEnd/>
            <a:tailEnd/>
          </a:ln>
          <a:effectLst/>
        </p:spPr>
        <p:txBody>
          <a:bodyPr wrap="none" anchor="ctr"/>
          <a:lstStyle/>
          <a:p>
            <a:endParaRPr lang="en-US"/>
          </a:p>
        </p:txBody>
      </p:sp>
      <p:sp>
        <p:nvSpPr>
          <p:cNvPr id="39952" name="Rectangle 16"/>
          <p:cNvSpPr>
            <a:spLocks noChangeArrowheads="1"/>
          </p:cNvSpPr>
          <p:nvPr/>
        </p:nvSpPr>
        <p:spPr bwMode="auto">
          <a:xfrm>
            <a:off x="7467600" y="2362200"/>
            <a:ext cx="381000" cy="914400"/>
          </a:xfrm>
          <a:prstGeom prst="rect">
            <a:avLst/>
          </a:prstGeom>
          <a:noFill/>
          <a:ln w="9525">
            <a:solidFill>
              <a:schemeClr val="tx1"/>
            </a:solidFill>
            <a:miter lim="800000"/>
            <a:headEnd/>
            <a:tailEnd/>
          </a:ln>
          <a:effectLst/>
        </p:spPr>
        <p:txBody>
          <a:bodyPr wrap="none" anchor="ctr"/>
          <a:lstStyle/>
          <a:p>
            <a:endParaRPr lang="en-US"/>
          </a:p>
        </p:txBody>
      </p:sp>
      <p:sp>
        <p:nvSpPr>
          <p:cNvPr id="39953" name="Line 17"/>
          <p:cNvSpPr>
            <a:spLocks noChangeShapeType="1"/>
          </p:cNvSpPr>
          <p:nvPr/>
        </p:nvSpPr>
        <p:spPr bwMode="auto">
          <a:xfrm>
            <a:off x="4800600" y="2819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39954" name="Line 18"/>
          <p:cNvSpPr>
            <a:spLocks noChangeShapeType="1"/>
          </p:cNvSpPr>
          <p:nvPr/>
        </p:nvSpPr>
        <p:spPr bwMode="auto">
          <a:xfrm>
            <a:off x="5410200" y="2819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39955" name="Line 19"/>
          <p:cNvSpPr>
            <a:spLocks noChangeShapeType="1"/>
          </p:cNvSpPr>
          <p:nvPr/>
        </p:nvSpPr>
        <p:spPr bwMode="auto">
          <a:xfrm>
            <a:off x="6019800" y="2819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39956" name="Line 20"/>
          <p:cNvSpPr>
            <a:spLocks noChangeShapeType="1"/>
          </p:cNvSpPr>
          <p:nvPr/>
        </p:nvSpPr>
        <p:spPr bwMode="auto">
          <a:xfrm>
            <a:off x="6629400" y="2819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39957" name="Line 21"/>
          <p:cNvSpPr>
            <a:spLocks noChangeShapeType="1"/>
          </p:cNvSpPr>
          <p:nvPr/>
        </p:nvSpPr>
        <p:spPr bwMode="auto">
          <a:xfrm>
            <a:off x="7239000" y="2819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39958" name="Line 22"/>
          <p:cNvSpPr>
            <a:spLocks noChangeShapeType="1"/>
          </p:cNvSpPr>
          <p:nvPr/>
        </p:nvSpPr>
        <p:spPr bwMode="auto">
          <a:xfrm>
            <a:off x="8305800" y="2819400"/>
            <a:ext cx="0" cy="838200"/>
          </a:xfrm>
          <a:prstGeom prst="line">
            <a:avLst/>
          </a:prstGeom>
          <a:noFill/>
          <a:ln w="28575">
            <a:solidFill>
              <a:schemeClr val="tx1"/>
            </a:solidFill>
            <a:round/>
            <a:headEnd/>
            <a:tailEnd type="triangle" w="med" len="med"/>
          </a:ln>
          <a:effectLst/>
        </p:spPr>
        <p:txBody>
          <a:bodyPr/>
          <a:lstStyle/>
          <a:p>
            <a:endParaRPr lang="en-US"/>
          </a:p>
        </p:txBody>
      </p:sp>
      <p:sp>
        <p:nvSpPr>
          <p:cNvPr id="39959" name="Line 23"/>
          <p:cNvSpPr>
            <a:spLocks noChangeShapeType="1"/>
          </p:cNvSpPr>
          <p:nvPr/>
        </p:nvSpPr>
        <p:spPr bwMode="auto">
          <a:xfrm>
            <a:off x="7848600" y="2819400"/>
            <a:ext cx="457200" cy="0"/>
          </a:xfrm>
          <a:prstGeom prst="line">
            <a:avLst/>
          </a:prstGeom>
          <a:noFill/>
          <a:ln w="28575">
            <a:solidFill>
              <a:schemeClr val="tx1"/>
            </a:solidFill>
            <a:round/>
            <a:headEnd/>
            <a:tailEnd/>
          </a:ln>
          <a:effectLst/>
        </p:spPr>
        <p:txBody>
          <a:bodyPr/>
          <a:lstStyle/>
          <a:p>
            <a:endParaRPr lang="en-US"/>
          </a:p>
        </p:txBody>
      </p:sp>
      <p:sp>
        <p:nvSpPr>
          <p:cNvPr id="39960" name="Text Box 24"/>
          <p:cNvSpPr txBox="1">
            <a:spLocks noChangeArrowheads="1"/>
          </p:cNvSpPr>
          <p:nvPr/>
        </p:nvSpPr>
        <p:spPr bwMode="auto">
          <a:xfrm>
            <a:off x="7086600" y="3810000"/>
            <a:ext cx="1905000" cy="1116013"/>
          </a:xfrm>
          <a:prstGeom prst="rect">
            <a:avLst/>
          </a:prstGeom>
          <a:noFill/>
          <a:ln w="9525">
            <a:noFill/>
            <a:miter lim="800000"/>
            <a:headEnd/>
            <a:tailEnd/>
          </a:ln>
          <a:effectLst/>
        </p:spPr>
        <p:txBody>
          <a:bodyPr>
            <a:spAutoFit/>
          </a:bodyPr>
          <a:lstStyle/>
          <a:p>
            <a:pPr>
              <a:spcBef>
                <a:spcPct val="50000"/>
              </a:spcBef>
            </a:pPr>
            <a:r>
              <a:rPr lang="en-US" sz="1600" b="1"/>
              <a:t>1</a:t>
            </a:r>
            <a:r>
              <a:rPr lang="en-US" sz="1600" b="1" baseline="30000"/>
              <a:t>st</a:t>
            </a:r>
            <a:r>
              <a:rPr lang="en-US" sz="1600" b="1"/>
              <a:t> Output 85ns</a:t>
            </a:r>
          </a:p>
          <a:p>
            <a:pPr>
              <a:spcBef>
                <a:spcPct val="50000"/>
              </a:spcBef>
            </a:pPr>
            <a:r>
              <a:rPr lang="en-US" sz="1600" b="1"/>
              <a:t>2</a:t>
            </a:r>
            <a:r>
              <a:rPr lang="en-US" sz="1600" b="1" baseline="30000"/>
              <a:t>nd</a:t>
            </a:r>
            <a:r>
              <a:rPr lang="en-US" sz="1600" b="1"/>
              <a:t> Output</a:t>
            </a:r>
            <a:r>
              <a:rPr lang="en-US"/>
              <a:t> </a:t>
            </a:r>
            <a:r>
              <a:rPr lang="en-US" sz="1600" b="1"/>
              <a:t>102ns</a:t>
            </a:r>
          </a:p>
          <a:p>
            <a:pPr>
              <a:spcBef>
                <a:spcPct val="50000"/>
              </a:spcBef>
            </a:pPr>
            <a:r>
              <a:rPr lang="en-US" sz="1600" b="1"/>
              <a:t>3</a:t>
            </a:r>
            <a:r>
              <a:rPr lang="en-US" sz="1600" b="1" baseline="30000"/>
              <a:t>rd</a:t>
            </a:r>
            <a:r>
              <a:rPr lang="en-US" sz="1600" b="1"/>
              <a:t> Output 119ns</a:t>
            </a:r>
          </a:p>
        </p:txBody>
      </p:sp>
      <p:sp>
        <p:nvSpPr>
          <p:cNvPr id="39961" name="Text Box 25"/>
          <p:cNvSpPr txBox="1">
            <a:spLocks noChangeArrowheads="1"/>
          </p:cNvSpPr>
          <p:nvPr/>
        </p:nvSpPr>
        <p:spPr bwMode="auto">
          <a:xfrm>
            <a:off x="5105400" y="2667000"/>
            <a:ext cx="184150" cy="366713"/>
          </a:xfrm>
          <a:prstGeom prst="rect">
            <a:avLst/>
          </a:prstGeom>
          <a:noFill/>
          <a:ln w="9525">
            <a:noFill/>
            <a:miter lim="800000"/>
            <a:headEnd/>
            <a:tailEnd/>
          </a:ln>
          <a:effectLst/>
        </p:spPr>
        <p:txBody>
          <a:bodyPr>
            <a:spAutoFit/>
          </a:bodyPr>
          <a:lstStyle/>
          <a:p>
            <a:pPr>
              <a:spcBef>
                <a:spcPct val="50000"/>
              </a:spcBef>
            </a:pPr>
            <a:r>
              <a:rPr lang="en-US"/>
              <a:t>F</a:t>
            </a:r>
          </a:p>
        </p:txBody>
      </p:sp>
      <p:sp>
        <p:nvSpPr>
          <p:cNvPr id="39965" name="Text Box 29"/>
          <p:cNvSpPr txBox="1">
            <a:spLocks noChangeArrowheads="1"/>
          </p:cNvSpPr>
          <p:nvPr/>
        </p:nvSpPr>
        <p:spPr bwMode="auto">
          <a:xfrm>
            <a:off x="5029200" y="2667000"/>
            <a:ext cx="323850" cy="366713"/>
          </a:xfrm>
          <a:prstGeom prst="rect">
            <a:avLst/>
          </a:prstGeom>
          <a:noFill/>
          <a:ln w="9525">
            <a:noFill/>
            <a:miter lim="800000"/>
            <a:headEnd/>
            <a:tailEnd/>
          </a:ln>
          <a:effectLst/>
        </p:spPr>
        <p:txBody>
          <a:bodyPr wrap="none">
            <a:spAutoFit/>
          </a:bodyPr>
          <a:lstStyle/>
          <a:p>
            <a:r>
              <a:rPr lang="en-US"/>
              <a:t>F</a:t>
            </a:r>
          </a:p>
        </p:txBody>
      </p:sp>
      <p:sp>
        <p:nvSpPr>
          <p:cNvPr id="39966" name="Text Box 30"/>
          <p:cNvSpPr txBox="1">
            <a:spLocks noChangeArrowheads="1"/>
          </p:cNvSpPr>
          <p:nvPr/>
        </p:nvSpPr>
        <p:spPr bwMode="auto">
          <a:xfrm>
            <a:off x="5699125" y="2667000"/>
            <a:ext cx="349250" cy="366713"/>
          </a:xfrm>
          <a:prstGeom prst="rect">
            <a:avLst/>
          </a:prstGeom>
          <a:noFill/>
          <a:ln w="9525">
            <a:noFill/>
            <a:miter lim="800000"/>
            <a:headEnd/>
            <a:tailEnd/>
          </a:ln>
          <a:effectLst/>
        </p:spPr>
        <p:txBody>
          <a:bodyPr>
            <a:spAutoFit/>
          </a:bodyPr>
          <a:lstStyle/>
          <a:p>
            <a:r>
              <a:rPr lang="en-US"/>
              <a:t>D</a:t>
            </a:r>
          </a:p>
        </p:txBody>
      </p:sp>
      <p:sp>
        <p:nvSpPr>
          <p:cNvPr id="39967" name="Text Box 31"/>
          <p:cNvSpPr txBox="1">
            <a:spLocks noChangeArrowheads="1"/>
          </p:cNvSpPr>
          <p:nvPr/>
        </p:nvSpPr>
        <p:spPr bwMode="auto">
          <a:xfrm>
            <a:off x="6248400" y="2667000"/>
            <a:ext cx="336550" cy="366713"/>
          </a:xfrm>
          <a:prstGeom prst="rect">
            <a:avLst/>
          </a:prstGeom>
          <a:noFill/>
          <a:ln w="9525">
            <a:noFill/>
            <a:miter lim="800000"/>
            <a:headEnd/>
            <a:tailEnd/>
          </a:ln>
          <a:effectLst/>
        </p:spPr>
        <p:txBody>
          <a:bodyPr wrap="none">
            <a:spAutoFit/>
          </a:bodyPr>
          <a:lstStyle/>
          <a:p>
            <a:r>
              <a:rPr lang="en-US"/>
              <a:t>E</a:t>
            </a:r>
          </a:p>
        </p:txBody>
      </p:sp>
      <p:sp>
        <p:nvSpPr>
          <p:cNvPr id="39968" name="Text Box 32"/>
          <p:cNvSpPr txBox="1">
            <a:spLocks noChangeArrowheads="1"/>
          </p:cNvSpPr>
          <p:nvPr/>
        </p:nvSpPr>
        <p:spPr bwMode="auto">
          <a:xfrm>
            <a:off x="6858000" y="2667000"/>
            <a:ext cx="374650" cy="366713"/>
          </a:xfrm>
          <a:prstGeom prst="rect">
            <a:avLst/>
          </a:prstGeom>
          <a:noFill/>
          <a:ln w="9525">
            <a:noFill/>
            <a:miter lim="800000"/>
            <a:headEnd/>
            <a:tailEnd/>
          </a:ln>
          <a:effectLst/>
        </p:spPr>
        <p:txBody>
          <a:bodyPr wrap="none">
            <a:spAutoFit/>
          </a:bodyPr>
          <a:lstStyle/>
          <a:p>
            <a:r>
              <a:rPr lang="en-US"/>
              <a:t>M</a:t>
            </a:r>
          </a:p>
        </p:txBody>
      </p:sp>
      <p:sp>
        <p:nvSpPr>
          <p:cNvPr id="39969" name="Text Box 33"/>
          <p:cNvSpPr txBox="1">
            <a:spLocks noChangeArrowheads="1"/>
          </p:cNvSpPr>
          <p:nvPr/>
        </p:nvSpPr>
        <p:spPr bwMode="auto">
          <a:xfrm>
            <a:off x="7467600" y="2667000"/>
            <a:ext cx="400050" cy="366713"/>
          </a:xfrm>
          <a:prstGeom prst="rect">
            <a:avLst/>
          </a:prstGeom>
          <a:noFill/>
          <a:ln w="9525">
            <a:noFill/>
            <a:miter lim="800000"/>
            <a:headEnd/>
            <a:tailEnd/>
          </a:ln>
          <a:effectLst/>
        </p:spPr>
        <p:txBody>
          <a:bodyPr>
            <a:spAutoFit/>
          </a:bodyPr>
          <a:lstStyle/>
          <a:p>
            <a:r>
              <a:rPr lang="en-US"/>
              <a:t>W</a:t>
            </a:r>
          </a:p>
        </p:txBody>
      </p:sp>
      <p:sp>
        <p:nvSpPr>
          <p:cNvPr id="39970" name="Text Box 34"/>
          <p:cNvSpPr txBox="1">
            <a:spLocks noChangeArrowheads="1"/>
          </p:cNvSpPr>
          <p:nvPr/>
        </p:nvSpPr>
        <p:spPr bwMode="auto">
          <a:xfrm>
            <a:off x="838200" y="5715000"/>
            <a:ext cx="7543800" cy="769441"/>
          </a:xfrm>
          <a:prstGeom prst="rect">
            <a:avLst/>
          </a:prstGeom>
          <a:noFill/>
          <a:ln w="9525">
            <a:noFill/>
            <a:miter lim="800000"/>
            <a:headEnd/>
            <a:tailEnd/>
          </a:ln>
          <a:effectLst/>
        </p:spPr>
        <p:txBody>
          <a:bodyPr>
            <a:spAutoFit/>
          </a:bodyPr>
          <a:lstStyle/>
          <a:p>
            <a:pPr>
              <a:spcBef>
                <a:spcPct val="50000"/>
              </a:spcBef>
            </a:pPr>
            <a:r>
              <a:rPr lang="en-US" sz="2000" dirty="0">
                <a:solidFill>
                  <a:srgbClr val="F73703"/>
                </a:solidFill>
              </a:rPr>
              <a:t>Pipe-lining is a good idea as long as </a:t>
            </a:r>
            <a:r>
              <a:rPr lang="en-US" sz="2400" b="0" dirty="0">
                <a:solidFill>
                  <a:srgbClr val="F73703"/>
                </a:solidFill>
              </a:rPr>
              <a:t>we</a:t>
            </a:r>
            <a:r>
              <a:rPr lang="en-US" sz="2000" dirty="0">
                <a:solidFill>
                  <a:srgbClr val="F73703"/>
                </a:solidFill>
              </a:rPr>
              <a:t> </a:t>
            </a:r>
            <a:r>
              <a:rPr lang="en-US" sz="2000" dirty="0" smtClean="0">
                <a:solidFill>
                  <a:srgbClr val="F73703"/>
                </a:solidFill>
              </a:rPr>
              <a:t>manage to keep </a:t>
            </a:r>
            <a:r>
              <a:rPr lang="en-US" sz="2000" dirty="0">
                <a:solidFill>
                  <a:srgbClr val="F73703"/>
                </a:solidFill>
              </a:rPr>
              <a:t>it filled…</a:t>
            </a:r>
          </a:p>
        </p:txBody>
      </p:sp>
      <p:sp>
        <p:nvSpPr>
          <p:cNvPr id="39971" name="Text Box 35"/>
          <p:cNvSpPr txBox="1">
            <a:spLocks noChangeArrowheads="1"/>
          </p:cNvSpPr>
          <p:nvPr/>
        </p:nvSpPr>
        <p:spPr bwMode="auto">
          <a:xfrm>
            <a:off x="381000" y="3124200"/>
            <a:ext cx="1447800" cy="366713"/>
          </a:xfrm>
          <a:prstGeom prst="rect">
            <a:avLst/>
          </a:prstGeom>
          <a:noFill/>
          <a:ln w="9525">
            <a:noFill/>
            <a:miter lim="800000"/>
            <a:headEnd/>
            <a:tailEnd/>
          </a:ln>
          <a:effectLst/>
        </p:spPr>
        <p:txBody>
          <a:bodyPr>
            <a:spAutoFit/>
          </a:bodyPr>
          <a:lstStyle/>
          <a:p>
            <a:pPr>
              <a:spcBef>
                <a:spcPct val="50000"/>
              </a:spcBef>
            </a:pPr>
            <a:r>
              <a:rPr lang="en-US"/>
              <a:t>Processor A</a:t>
            </a:r>
          </a:p>
        </p:txBody>
      </p:sp>
      <p:sp>
        <p:nvSpPr>
          <p:cNvPr id="39972" name="Rectangle 36"/>
          <p:cNvSpPr>
            <a:spLocks noChangeArrowheads="1"/>
          </p:cNvSpPr>
          <p:nvPr/>
        </p:nvSpPr>
        <p:spPr bwMode="auto">
          <a:xfrm>
            <a:off x="4876800" y="1828800"/>
            <a:ext cx="3124200" cy="1676400"/>
          </a:xfrm>
          <a:prstGeom prst="rect">
            <a:avLst/>
          </a:prstGeom>
          <a:noFill/>
          <a:ln w="9525">
            <a:solidFill>
              <a:schemeClr val="tx1"/>
            </a:solidFill>
            <a:prstDash val="lgDash"/>
            <a:miter lim="800000"/>
            <a:headEnd/>
            <a:tailEnd/>
          </a:ln>
          <a:effectLst/>
        </p:spPr>
        <p:txBody>
          <a:bodyPr wrap="none" anchor="ctr"/>
          <a:lstStyle/>
          <a:p>
            <a:endParaRPr lang="en-US"/>
          </a:p>
        </p:txBody>
      </p:sp>
      <p:sp>
        <p:nvSpPr>
          <p:cNvPr id="39973" name="Text Box 37"/>
          <p:cNvSpPr txBox="1">
            <a:spLocks noChangeArrowheads="1"/>
          </p:cNvSpPr>
          <p:nvPr/>
        </p:nvSpPr>
        <p:spPr bwMode="auto">
          <a:xfrm>
            <a:off x="5334000" y="1905000"/>
            <a:ext cx="19812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39974" name="Text Box 38"/>
          <p:cNvSpPr txBox="1">
            <a:spLocks noChangeArrowheads="1"/>
          </p:cNvSpPr>
          <p:nvPr/>
        </p:nvSpPr>
        <p:spPr bwMode="auto">
          <a:xfrm>
            <a:off x="5715000" y="1905000"/>
            <a:ext cx="1447800" cy="366713"/>
          </a:xfrm>
          <a:prstGeom prst="rect">
            <a:avLst/>
          </a:prstGeom>
          <a:noFill/>
          <a:ln w="9525">
            <a:noFill/>
            <a:miter lim="800000"/>
            <a:headEnd/>
            <a:tailEnd/>
          </a:ln>
          <a:effectLst/>
        </p:spPr>
        <p:txBody>
          <a:bodyPr>
            <a:spAutoFit/>
          </a:bodyPr>
          <a:lstStyle/>
          <a:p>
            <a:pPr>
              <a:spcBef>
                <a:spcPct val="50000"/>
              </a:spcBef>
            </a:pPr>
            <a:r>
              <a:rPr lang="en-US"/>
              <a:t>Processor B</a:t>
            </a:r>
          </a:p>
        </p:txBody>
      </p:sp>
      <p:sp>
        <p:nvSpPr>
          <p:cNvPr id="39975" name="Text Box 39"/>
          <p:cNvSpPr txBox="1">
            <a:spLocks noChangeArrowheads="1"/>
          </p:cNvSpPr>
          <p:nvPr/>
        </p:nvSpPr>
        <p:spPr bwMode="auto">
          <a:xfrm>
            <a:off x="228600" y="4724400"/>
            <a:ext cx="2971800" cy="366713"/>
          </a:xfrm>
          <a:prstGeom prst="rect">
            <a:avLst/>
          </a:prstGeom>
          <a:noFill/>
          <a:ln w="9525">
            <a:noFill/>
            <a:miter lim="800000"/>
            <a:headEnd/>
            <a:tailEnd/>
          </a:ln>
          <a:effectLst/>
        </p:spPr>
        <p:txBody>
          <a:bodyPr>
            <a:spAutoFit/>
          </a:bodyPr>
          <a:lstStyle/>
          <a:p>
            <a:pPr>
              <a:spcBef>
                <a:spcPct val="50000"/>
              </a:spcBef>
            </a:pPr>
            <a:r>
              <a:rPr lang="en-US"/>
              <a:t>Proc A Speed = 13.33MHz</a:t>
            </a:r>
          </a:p>
        </p:txBody>
      </p:sp>
      <p:sp>
        <p:nvSpPr>
          <p:cNvPr id="39976" name="Text Box 40"/>
          <p:cNvSpPr txBox="1">
            <a:spLocks noChangeArrowheads="1"/>
          </p:cNvSpPr>
          <p:nvPr/>
        </p:nvSpPr>
        <p:spPr bwMode="auto">
          <a:xfrm>
            <a:off x="4724400" y="4953000"/>
            <a:ext cx="3048000" cy="366713"/>
          </a:xfrm>
          <a:prstGeom prst="rect">
            <a:avLst/>
          </a:prstGeom>
          <a:noFill/>
          <a:ln w="9525">
            <a:noFill/>
            <a:miter lim="800000"/>
            <a:headEnd/>
            <a:tailEnd/>
          </a:ln>
          <a:effectLst/>
        </p:spPr>
        <p:txBody>
          <a:bodyPr>
            <a:spAutoFit/>
          </a:bodyPr>
          <a:lstStyle/>
          <a:p>
            <a:pPr>
              <a:spcBef>
                <a:spcPct val="50000"/>
              </a:spcBef>
            </a:pPr>
            <a:r>
              <a:rPr lang="en-US"/>
              <a:t>Proc. B Speed = 58.82MHz</a:t>
            </a:r>
          </a:p>
        </p:txBody>
      </p:sp>
      <p:sp>
        <p:nvSpPr>
          <p:cNvPr id="39977" name="Line 41"/>
          <p:cNvSpPr>
            <a:spLocks noChangeShapeType="1"/>
          </p:cNvSpPr>
          <p:nvPr/>
        </p:nvSpPr>
        <p:spPr bwMode="auto">
          <a:xfrm>
            <a:off x="4267200" y="838200"/>
            <a:ext cx="0" cy="480060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2800" dirty="0">
                <a:solidFill>
                  <a:srgbClr val="0070C0"/>
                </a:solidFill>
              </a:rPr>
              <a:t>Getting CPI below 1…</a:t>
            </a:r>
          </a:p>
        </p:txBody>
      </p:sp>
      <p:sp>
        <p:nvSpPr>
          <p:cNvPr id="50179" name="Rectangle 3"/>
          <p:cNvSpPr>
            <a:spLocks noGrp="1" noChangeArrowheads="1"/>
          </p:cNvSpPr>
          <p:nvPr>
            <p:ph idx="1"/>
          </p:nvPr>
        </p:nvSpPr>
        <p:spPr/>
        <p:txBody>
          <a:bodyPr/>
          <a:lstStyle/>
          <a:p>
            <a:endParaRPr lang="en-US"/>
          </a:p>
          <a:p>
            <a:endParaRPr lang="en-US"/>
          </a:p>
          <a:p>
            <a:r>
              <a:rPr lang="en-US"/>
              <a:t>CPI </a:t>
            </a:r>
            <a:r>
              <a:rPr lang="en-US">
                <a:cs typeface="Arial" charset="0"/>
              </a:rPr>
              <a:t>≥</a:t>
            </a:r>
            <a:r>
              <a:rPr lang="en-US"/>
              <a:t> 1 if issue only 1 instruction every clock cycle </a:t>
            </a:r>
          </a:p>
          <a:p>
            <a:endParaRPr lang="en-US"/>
          </a:p>
          <a:p>
            <a:r>
              <a:rPr lang="en-US"/>
              <a:t>Multiple-issue processors come in 3 types: </a:t>
            </a:r>
          </a:p>
          <a:p>
            <a:pPr>
              <a:buFont typeface="Wingdings" pitchFamily="2" charset="2"/>
              <a:buNone/>
            </a:pPr>
            <a:endParaRPr lang="en-US"/>
          </a:p>
          <a:p>
            <a:pPr lvl="1">
              <a:buFontTx/>
              <a:buChar char="•"/>
            </a:pPr>
            <a:r>
              <a:rPr lang="en-US" sz="2400"/>
              <a:t>Statically-scheduled superscalar processors,</a:t>
            </a:r>
          </a:p>
          <a:p>
            <a:pPr lvl="1">
              <a:buFontTx/>
              <a:buChar char="•"/>
            </a:pPr>
            <a:r>
              <a:rPr lang="en-US" sz="2400"/>
              <a:t>Dynamically-scheduled superscalar processors</a:t>
            </a:r>
          </a:p>
          <a:p>
            <a:pPr lvl="1">
              <a:buFontTx/>
              <a:buChar char="•"/>
            </a:pPr>
            <a:r>
              <a:rPr lang="en-US" sz="2400"/>
              <a:t>Dynamically scheduled with speculation, and </a:t>
            </a:r>
          </a:p>
          <a:p>
            <a:pPr lvl="1">
              <a:buFontTx/>
              <a:buChar char="•"/>
            </a:pPr>
            <a:r>
              <a:rPr lang="en-US" sz="2400"/>
              <a:t>VLIW (very long instruction word) processors</a:t>
            </a:r>
          </a:p>
          <a:p>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2800" dirty="0">
                <a:solidFill>
                  <a:srgbClr val="0070C0"/>
                </a:solidFill>
              </a:rPr>
              <a:t>ILP</a:t>
            </a:r>
          </a:p>
        </p:txBody>
      </p:sp>
      <p:sp>
        <p:nvSpPr>
          <p:cNvPr id="54275" name="Rectangle 3"/>
          <p:cNvSpPr>
            <a:spLocks noGrp="1" noChangeArrowheads="1"/>
          </p:cNvSpPr>
          <p:nvPr>
            <p:ph idx="1"/>
          </p:nvPr>
        </p:nvSpPr>
        <p:spPr/>
        <p:txBody>
          <a:bodyPr>
            <a:normAutofit/>
          </a:bodyPr>
          <a:lstStyle/>
          <a:p>
            <a:pPr marL="457200" indent="-457200"/>
            <a:r>
              <a:rPr lang="en-US">
                <a:solidFill>
                  <a:srgbClr val="0332B7"/>
                </a:solidFill>
              </a:rPr>
              <a:t>Instruction-Level Parallelism</a:t>
            </a:r>
            <a:r>
              <a:rPr lang="en-US"/>
              <a:t> (</a:t>
            </a:r>
            <a:r>
              <a:rPr lang="en-US">
                <a:solidFill>
                  <a:srgbClr val="0332B7"/>
                </a:solidFill>
              </a:rPr>
              <a:t>ILP</a:t>
            </a:r>
            <a:r>
              <a:rPr lang="en-US"/>
              <a:t>): overlap the execution of instructions to improve performance keeping in mind the condition mentioned in the previous slide. </a:t>
            </a:r>
          </a:p>
          <a:p>
            <a:pPr marL="457200" indent="-457200">
              <a:buFont typeface="Wingdings" pitchFamily="2" charset="2"/>
              <a:buNone/>
            </a:pPr>
            <a:endParaRPr lang="en-US"/>
          </a:p>
          <a:p>
            <a:pPr marL="457200" indent="-457200"/>
            <a:r>
              <a:rPr lang="en-US"/>
              <a:t>2 approaches to exploit ILP:</a:t>
            </a:r>
          </a:p>
          <a:p>
            <a:pPr marL="782638" lvl="1" indent="-381000">
              <a:buFontTx/>
              <a:buChar char="•"/>
            </a:pPr>
            <a:r>
              <a:rPr lang="en-US" sz="2400" b="1"/>
              <a:t>Dynamic Scheduling</a:t>
            </a:r>
            <a:r>
              <a:rPr lang="en-US" sz="2400"/>
              <a:t>: Rely on hardware to help discover and exploit the parallelism </a:t>
            </a:r>
            <a:r>
              <a:rPr lang="en-US" sz="2400">
                <a:solidFill>
                  <a:srgbClr val="0332B7"/>
                </a:solidFill>
              </a:rPr>
              <a:t>dynamically. </a:t>
            </a:r>
            <a:endParaRPr lang="en-US" sz="2400"/>
          </a:p>
          <a:p>
            <a:pPr marL="782638" lvl="1" indent="-381000">
              <a:buFontTx/>
              <a:buChar char="•"/>
            </a:pPr>
            <a:r>
              <a:rPr lang="en-US" sz="2400" b="1"/>
              <a:t>Static scheduling</a:t>
            </a:r>
            <a:r>
              <a:rPr lang="en-US" sz="2400"/>
              <a:t>: Rely on software technology to find parallelism, </a:t>
            </a:r>
            <a:r>
              <a:rPr lang="en-US" sz="2400">
                <a:solidFill>
                  <a:srgbClr val="0332B7"/>
                </a:solidFill>
              </a:rPr>
              <a:t>statically</a:t>
            </a:r>
            <a:r>
              <a:rPr lang="en-US" sz="2400"/>
              <a:t> at compile-time.</a:t>
            </a:r>
          </a:p>
          <a:p>
            <a:pPr marL="782638" lvl="1" indent="-381000">
              <a:buFontTx/>
              <a:buChar char="•"/>
            </a:pPr>
            <a:endParaRPr lang="en-US" sz="2400"/>
          </a:p>
          <a:p>
            <a:pPr marL="457200" indent="-457200">
              <a:buFontTx/>
              <a:buChar char="•"/>
            </a:pPr>
            <a:r>
              <a:rPr lang="en-US"/>
              <a:t>It should be noted that scope of parallelism within a basic block is quite small.</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Superscalar Vs VLIW</a:t>
            </a:r>
            <a:endParaRPr lang="en-US" sz="2800" dirty="0">
              <a:solidFill>
                <a:srgbClr val="0070C0"/>
              </a:solidFill>
            </a:endParaRPr>
          </a:p>
        </p:txBody>
      </p:sp>
      <p:sp>
        <p:nvSpPr>
          <p:cNvPr id="3" name="Content Placeholder 2"/>
          <p:cNvSpPr>
            <a:spLocks noGrp="1"/>
          </p:cNvSpPr>
          <p:nvPr>
            <p:ph idx="1"/>
          </p:nvPr>
        </p:nvSpPr>
        <p:spPr/>
        <p:txBody>
          <a:bodyPr/>
          <a:lstStyle/>
          <a:p>
            <a:r>
              <a:rPr lang="en-US" altLang="en-US" b="1" dirty="0" smtClean="0">
                <a:solidFill>
                  <a:srgbClr val="0070C0"/>
                </a:solidFill>
              </a:rPr>
              <a:t>Superscalar:</a:t>
            </a:r>
          </a:p>
          <a:p>
            <a:pPr lvl="1"/>
            <a:r>
              <a:rPr lang="en-US" altLang="en-US" sz="2400" dirty="0" smtClean="0"/>
              <a:t>varying no. instructions/cycle (1 to 8), scheduled by compiler or by HW (Tomasulo)</a:t>
            </a:r>
          </a:p>
          <a:p>
            <a:pPr lvl="1"/>
            <a:r>
              <a:rPr lang="en-US" altLang="en-US" sz="2400" dirty="0" smtClean="0"/>
              <a:t>Qualcomm Scorpion, Krait, TI OMAP4, NVIDIA </a:t>
            </a:r>
            <a:r>
              <a:rPr lang="en-US" altLang="en-US" sz="2400" dirty="0" err="1" smtClean="0"/>
              <a:t>Tegra</a:t>
            </a:r>
            <a:r>
              <a:rPr lang="en-US" altLang="en-US" sz="2400" dirty="0" smtClean="0"/>
              <a:t> 2/3, Cortex A9, Intel Medfield</a:t>
            </a:r>
          </a:p>
          <a:p>
            <a:pPr lvl="1"/>
            <a:r>
              <a:rPr lang="en-IN" altLang="en-US" sz="2400" dirty="0" smtClean="0"/>
              <a:t>A superscalar architecture is one in which several instructions can be initiated simultaneously and executed independently.</a:t>
            </a:r>
          </a:p>
          <a:p>
            <a:r>
              <a:rPr lang="en-US" altLang="en-US" b="1" dirty="0" smtClean="0">
                <a:solidFill>
                  <a:srgbClr val="0070C0"/>
                </a:solidFill>
              </a:rPr>
              <a:t>Very Long Instruction Words VLIW: </a:t>
            </a:r>
          </a:p>
          <a:p>
            <a:pPr lvl="1"/>
            <a:r>
              <a:rPr lang="en-US" sz="2400" dirty="0" smtClean="0"/>
              <a:t>VLIW processors, in contrast, issue a fixed number of instructions formatted either as one large instruction or as a fixed instruction packet with the parallelism among instructions explicitly indicated by the instruction </a:t>
            </a:r>
            <a:r>
              <a:rPr lang="en-US" altLang="en-US" sz="2400" dirty="0" smtClean="0"/>
              <a:t/>
            </a:r>
            <a:br>
              <a:rPr lang="en-US" altLang="en-US" sz="2400" dirty="0" smtClean="0"/>
            </a:br>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z="2800" dirty="0">
                <a:solidFill>
                  <a:srgbClr val="0070C0"/>
                </a:solidFill>
              </a:rPr>
              <a:t>Superscalar vs. VLIW</a:t>
            </a:r>
          </a:p>
        </p:txBody>
      </p:sp>
      <p:sp>
        <p:nvSpPr>
          <p:cNvPr id="58371" name="Rectangle 3"/>
          <p:cNvSpPr>
            <a:spLocks noGrp="1" noChangeArrowheads="1"/>
          </p:cNvSpPr>
          <p:nvPr>
            <p:ph idx="1"/>
          </p:nvPr>
        </p:nvSpPr>
        <p:spPr>
          <a:xfrm>
            <a:off x="233363" y="1384300"/>
            <a:ext cx="8910637" cy="5473700"/>
          </a:xfrm>
        </p:spPr>
        <p:txBody>
          <a:bodyPr/>
          <a:lstStyle/>
          <a:p>
            <a:r>
              <a:rPr lang="en-US" dirty="0" smtClean="0"/>
              <a:t>Which scheduling technique is better? Dynamic? Static?</a:t>
            </a:r>
            <a:endParaRPr lang="en-US" dirty="0"/>
          </a:p>
          <a:p>
            <a:r>
              <a:rPr lang="en-US" dirty="0"/>
              <a:t>Superscalar way: Let us build some hardware to take care of instruction scheduling.</a:t>
            </a:r>
          </a:p>
          <a:p>
            <a:r>
              <a:rPr lang="en-US" dirty="0"/>
              <a:t>VLIW: Let the compiler take care of the same.</a:t>
            </a:r>
          </a:p>
          <a:p>
            <a:r>
              <a:rPr lang="en-US" dirty="0"/>
              <a:t>Advantage of Superscalar: Uses existing ISA, hence compatible with legacy code.</a:t>
            </a:r>
          </a:p>
          <a:p>
            <a:r>
              <a:rPr lang="en-US" dirty="0"/>
              <a:t>VLIW: Not so…</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2800" dirty="0">
                <a:solidFill>
                  <a:srgbClr val="0070C0"/>
                </a:solidFill>
              </a:rPr>
              <a:t>Some Complication…</a:t>
            </a:r>
          </a:p>
        </p:txBody>
      </p:sp>
      <p:sp>
        <p:nvSpPr>
          <p:cNvPr id="51203" name="Rectangle 3"/>
          <p:cNvSpPr>
            <a:spLocks noGrp="1" noChangeArrowheads="1"/>
          </p:cNvSpPr>
          <p:nvPr>
            <p:ph idx="1"/>
          </p:nvPr>
        </p:nvSpPr>
        <p:spPr/>
        <p:txBody>
          <a:bodyPr>
            <a:normAutofit/>
          </a:bodyPr>
          <a:lstStyle/>
          <a:p>
            <a:r>
              <a:rPr lang="en-US" dirty="0"/>
              <a:t>Pipelines with multiple execution units…</a:t>
            </a:r>
          </a:p>
          <a:p>
            <a:endParaRPr lang="en-US" dirty="0"/>
          </a:p>
          <a:p>
            <a:endParaRPr lang="en-US" dirty="0"/>
          </a:p>
          <a:p>
            <a:endParaRPr lang="en-US" dirty="0"/>
          </a:p>
          <a:p>
            <a:endParaRPr lang="en-US" dirty="0"/>
          </a:p>
          <a:p>
            <a:endParaRPr lang="en-US" dirty="0"/>
          </a:p>
          <a:p>
            <a:endParaRPr lang="en-US" dirty="0"/>
          </a:p>
          <a:p>
            <a:r>
              <a:rPr lang="en-US" dirty="0"/>
              <a:t>Up to three instructions can simultaneously occupy the execution stage</a:t>
            </a:r>
          </a:p>
          <a:p>
            <a:r>
              <a:rPr lang="en-US" dirty="0"/>
              <a:t>Delay of each execution unit may be different.</a:t>
            </a:r>
          </a:p>
          <a:p>
            <a:r>
              <a:rPr lang="en-US" dirty="0" smtClean="0"/>
              <a:t>Most modern Application processors have such “deep pipeline” structure</a:t>
            </a:r>
            <a:endParaRPr lang="en-US" dirty="0"/>
          </a:p>
        </p:txBody>
      </p:sp>
      <p:grpSp>
        <p:nvGrpSpPr>
          <p:cNvPr id="2" name="Group 4"/>
          <p:cNvGrpSpPr>
            <a:grpSpLocks/>
          </p:cNvGrpSpPr>
          <p:nvPr/>
        </p:nvGrpSpPr>
        <p:grpSpPr bwMode="auto">
          <a:xfrm>
            <a:off x="838200" y="1828800"/>
            <a:ext cx="6073775" cy="2093913"/>
            <a:chOff x="287" y="2567"/>
            <a:chExt cx="3826" cy="1319"/>
          </a:xfrm>
        </p:grpSpPr>
        <p:grpSp>
          <p:nvGrpSpPr>
            <p:cNvPr id="3" name="Group 5"/>
            <p:cNvGrpSpPr>
              <a:grpSpLocks/>
            </p:cNvGrpSpPr>
            <p:nvPr/>
          </p:nvGrpSpPr>
          <p:grpSpPr bwMode="auto">
            <a:xfrm>
              <a:off x="287" y="3009"/>
              <a:ext cx="1906" cy="431"/>
              <a:chOff x="158" y="890"/>
              <a:chExt cx="1906" cy="431"/>
            </a:xfrm>
          </p:grpSpPr>
          <p:sp>
            <p:nvSpPr>
              <p:cNvPr id="51206" name="Rectangle 6"/>
              <p:cNvSpPr>
                <a:spLocks noChangeArrowheads="1"/>
              </p:cNvSpPr>
              <p:nvPr/>
            </p:nvSpPr>
            <p:spPr bwMode="gray">
              <a:xfrm>
                <a:off x="158" y="890"/>
                <a:ext cx="477"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1</a:t>
                </a:r>
              </a:p>
            </p:txBody>
          </p:sp>
          <p:sp>
            <p:nvSpPr>
              <p:cNvPr id="51207" name="Rectangle 7"/>
              <p:cNvSpPr>
                <a:spLocks noChangeArrowheads="1"/>
              </p:cNvSpPr>
              <p:nvPr/>
            </p:nvSpPr>
            <p:spPr bwMode="gray">
              <a:xfrm>
                <a:off x="635"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2</a:t>
                </a:r>
              </a:p>
            </p:txBody>
          </p:sp>
          <p:sp>
            <p:nvSpPr>
              <p:cNvPr id="51208" name="Rectangle 8"/>
              <p:cNvSpPr>
                <a:spLocks noChangeArrowheads="1"/>
              </p:cNvSpPr>
              <p:nvPr/>
            </p:nvSpPr>
            <p:spPr bwMode="gray">
              <a:xfrm>
                <a:off x="1111"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Decode</a:t>
                </a:r>
              </a:p>
            </p:txBody>
          </p:sp>
          <p:sp>
            <p:nvSpPr>
              <p:cNvPr id="51209" name="Rectangle 9"/>
              <p:cNvSpPr>
                <a:spLocks noChangeArrowheads="1"/>
              </p:cNvSpPr>
              <p:nvPr/>
            </p:nvSpPr>
            <p:spPr bwMode="gray">
              <a:xfrm>
                <a:off x="1587" y="890"/>
                <a:ext cx="477"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Issue</a:t>
                </a:r>
                <a:endParaRPr lang="en-GB" sz="1200" b="1">
                  <a:solidFill>
                    <a:schemeClr val="bg1"/>
                  </a:solidFill>
                </a:endParaRPr>
              </a:p>
            </p:txBody>
          </p:sp>
        </p:grpSp>
        <p:grpSp>
          <p:nvGrpSpPr>
            <p:cNvPr id="4" name="Group 10"/>
            <p:cNvGrpSpPr>
              <a:grpSpLocks/>
            </p:cNvGrpSpPr>
            <p:nvPr/>
          </p:nvGrpSpPr>
          <p:grpSpPr bwMode="auto">
            <a:xfrm>
              <a:off x="2210" y="2567"/>
              <a:ext cx="1430" cy="431"/>
              <a:chOff x="2857" y="890"/>
              <a:chExt cx="1430" cy="431"/>
            </a:xfrm>
          </p:grpSpPr>
          <p:sp>
            <p:nvSpPr>
              <p:cNvPr id="51211" name="Rectangle 11"/>
              <p:cNvSpPr>
                <a:spLocks noChangeArrowheads="1"/>
              </p:cNvSpPr>
              <p:nvPr/>
            </p:nvSpPr>
            <p:spPr bwMode="gray">
              <a:xfrm>
                <a:off x="2857"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Shift</a:t>
                </a:r>
              </a:p>
            </p:txBody>
          </p:sp>
          <p:sp>
            <p:nvSpPr>
              <p:cNvPr id="51212" name="Rectangle 12"/>
              <p:cNvSpPr>
                <a:spLocks noChangeArrowheads="1"/>
              </p:cNvSpPr>
              <p:nvPr/>
            </p:nvSpPr>
            <p:spPr bwMode="gray">
              <a:xfrm>
                <a:off x="3334"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ALU</a:t>
                </a:r>
              </a:p>
            </p:txBody>
          </p:sp>
          <p:sp>
            <p:nvSpPr>
              <p:cNvPr id="51213" name="Rectangle 13"/>
              <p:cNvSpPr>
                <a:spLocks noChangeArrowheads="1"/>
              </p:cNvSpPr>
              <p:nvPr/>
            </p:nvSpPr>
            <p:spPr bwMode="gray">
              <a:xfrm>
                <a:off x="3810"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lnSpc>
                    <a:spcPct val="90000"/>
                  </a:lnSpc>
                </a:pPr>
                <a:r>
                  <a:rPr lang="en-US" sz="1200" b="1">
                    <a:solidFill>
                      <a:schemeClr val="bg1"/>
                    </a:solidFill>
                  </a:rPr>
                  <a:t>Saturate</a:t>
                </a:r>
                <a:endParaRPr lang="en-GB" sz="1200">
                  <a:solidFill>
                    <a:schemeClr val="bg1"/>
                  </a:solidFill>
                </a:endParaRPr>
              </a:p>
            </p:txBody>
          </p:sp>
        </p:grpSp>
        <p:sp>
          <p:nvSpPr>
            <p:cNvPr id="51214" name="Rectangle 14"/>
            <p:cNvSpPr>
              <a:spLocks noChangeArrowheads="1"/>
            </p:cNvSpPr>
            <p:nvPr/>
          </p:nvSpPr>
          <p:spPr bwMode="gray">
            <a:xfrm>
              <a:off x="3637" y="2567"/>
              <a:ext cx="476" cy="1319"/>
            </a:xfrm>
            <a:prstGeom prst="rect">
              <a:avLst/>
            </a:prstGeom>
            <a:solidFill>
              <a:schemeClr val="accent1"/>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Write</a:t>
              </a:r>
            </a:p>
            <a:p>
              <a:pPr algn="ctr" eaLnBrk="0" hangingPunct="0"/>
              <a:r>
                <a:rPr lang="en-US" sz="1200" b="1">
                  <a:solidFill>
                    <a:schemeClr val="bg1"/>
                  </a:solidFill>
                </a:rPr>
                <a:t>back</a:t>
              </a:r>
              <a:endParaRPr lang="en-GB" sz="1200" b="1">
                <a:solidFill>
                  <a:schemeClr val="bg1"/>
                </a:solidFill>
              </a:endParaRPr>
            </a:p>
          </p:txBody>
        </p:sp>
        <p:grpSp>
          <p:nvGrpSpPr>
            <p:cNvPr id="5" name="Group 15"/>
            <p:cNvGrpSpPr>
              <a:grpSpLocks/>
            </p:cNvGrpSpPr>
            <p:nvPr/>
          </p:nvGrpSpPr>
          <p:grpSpPr bwMode="auto">
            <a:xfrm>
              <a:off x="2202" y="3009"/>
              <a:ext cx="1430" cy="431"/>
              <a:chOff x="2880" y="1616"/>
              <a:chExt cx="1430" cy="431"/>
            </a:xfrm>
          </p:grpSpPr>
          <p:sp>
            <p:nvSpPr>
              <p:cNvPr id="51216" name="Rectangle 16"/>
              <p:cNvSpPr>
                <a:spLocks noChangeArrowheads="1"/>
              </p:cNvSpPr>
              <p:nvPr/>
            </p:nvSpPr>
            <p:spPr bwMode="gray">
              <a:xfrm>
                <a:off x="2880"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1</a:t>
                </a:r>
              </a:p>
            </p:txBody>
          </p:sp>
          <p:sp>
            <p:nvSpPr>
              <p:cNvPr id="51217" name="Rectangle 17"/>
              <p:cNvSpPr>
                <a:spLocks noChangeArrowheads="1"/>
              </p:cNvSpPr>
              <p:nvPr/>
            </p:nvSpPr>
            <p:spPr bwMode="gray">
              <a:xfrm>
                <a:off x="3357"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2</a:t>
                </a:r>
              </a:p>
            </p:txBody>
          </p:sp>
          <p:sp>
            <p:nvSpPr>
              <p:cNvPr id="51218" name="Rectangle 18"/>
              <p:cNvSpPr>
                <a:spLocks noChangeArrowheads="1"/>
              </p:cNvSpPr>
              <p:nvPr/>
            </p:nvSpPr>
            <p:spPr bwMode="gray">
              <a:xfrm>
                <a:off x="3833"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3</a:t>
                </a:r>
              </a:p>
            </p:txBody>
          </p:sp>
        </p:grpSp>
        <p:grpSp>
          <p:nvGrpSpPr>
            <p:cNvPr id="6" name="Group 19"/>
            <p:cNvGrpSpPr>
              <a:grpSpLocks/>
            </p:cNvGrpSpPr>
            <p:nvPr/>
          </p:nvGrpSpPr>
          <p:grpSpPr bwMode="auto">
            <a:xfrm>
              <a:off x="2208" y="3455"/>
              <a:ext cx="1429" cy="431"/>
              <a:chOff x="2880" y="2228"/>
              <a:chExt cx="1429" cy="431"/>
            </a:xfrm>
          </p:grpSpPr>
          <p:sp>
            <p:nvSpPr>
              <p:cNvPr id="51220" name="Rectangle 20"/>
              <p:cNvSpPr>
                <a:spLocks noChangeArrowheads="1"/>
              </p:cNvSpPr>
              <p:nvPr/>
            </p:nvSpPr>
            <p:spPr bwMode="gray">
              <a:xfrm>
                <a:off x="2880"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Address</a:t>
                </a:r>
              </a:p>
            </p:txBody>
          </p:sp>
          <p:sp>
            <p:nvSpPr>
              <p:cNvPr id="51221" name="Rectangle 21"/>
              <p:cNvSpPr>
                <a:spLocks noChangeArrowheads="1"/>
              </p:cNvSpPr>
              <p:nvPr/>
            </p:nvSpPr>
            <p:spPr bwMode="gray">
              <a:xfrm>
                <a:off x="3356" y="2228"/>
                <a:ext cx="476"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1</a:t>
                </a:r>
              </a:p>
            </p:txBody>
          </p:sp>
          <p:sp>
            <p:nvSpPr>
              <p:cNvPr id="51222" name="Rectangle 22"/>
              <p:cNvSpPr>
                <a:spLocks noChangeArrowheads="1"/>
              </p:cNvSpPr>
              <p:nvPr/>
            </p:nvSpPr>
            <p:spPr bwMode="gray">
              <a:xfrm>
                <a:off x="3832"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2</a:t>
                </a:r>
              </a:p>
            </p:txBody>
          </p:sp>
        </p:grpSp>
      </p:gr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2800" dirty="0" smtClean="0">
                <a:solidFill>
                  <a:srgbClr val="0070C0"/>
                </a:solidFill>
              </a:rPr>
              <a:t>Dynamic Scheduling</a:t>
            </a:r>
            <a:endParaRPr lang="en-US" sz="2800" dirty="0">
              <a:solidFill>
                <a:srgbClr val="0070C0"/>
              </a:solidFill>
            </a:endParaRPr>
          </a:p>
        </p:txBody>
      </p:sp>
      <p:sp>
        <p:nvSpPr>
          <p:cNvPr id="52227" name="Rectangle 3"/>
          <p:cNvSpPr>
            <a:spLocks noGrp="1" noChangeArrowheads="1"/>
          </p:cNvSpPr>
          <p:nvPr>
            <p:ph idx="1"/>
          </p:nvPr>
        </p:nvSpPr>
        <p:spPr/>
        <p:txBody>
          <a:bodyPr>
            <a:normAutofit/>
          </a:bodyPr>
          <a:lstStyle/>
          <a:p>
            <a:r>
              <a:rPr lang="en-US" dirty="0"/>
              <a:t>Why do we need this stage?</a:t>
            </a:r>
          </a:p>
          <a:p>
            <a:endParaRPr lang="en-US" dirty="0"/>
          </a:p>
          <a:p>
            <a:endParaRPr lang="en-US" dirty="0"/>
          </a:p>
          <a:p>
            <a:endParaRPr lang="en-US" dirty="0"/>
          </a:p>
          <a:p>
            <a:endParaRPr lang="en-US" dirty="0"/>
          </a:p>
          <a:p>
            <a:endParaRPr lang="en-US" dirty="0">
              <a:solidFill>
                <a:srgbClr val="56127A"/>
              </a:solidFill>
            </a:endParaRPr>
          </a:p>
          <a:p>
            <a:endParaRPr lang="en-US" dirty="0"/>
          </a:p>
          <a:p>
            <a:r>
              <a:rPr lang="en-US" dirty="0"/>
              <a:t>Is the required function unit available?</a:t>
            </a:r>
          </a:p>
          <a:p>
            <a:r>
              <a:rPr lang="en-US" dirty="0"/>
              <a:t>Is the input data available? </a:t>
            </a:r>
            <a:r>
              <a:rPr lang="en-US" dirty="0" smtClean="0"/>
              <a:t>=&gt; </a:t>
            </a:r>
            <a:r>
              <a:rPr lang="en-US" dirty="0"/>
              <a:t>RAW?</a:t>
            </a:r>
          </a:p>
          <a:p>
            <a:r>
              <a:rPr lang="en-US" dirty="0"/>
              <a:t>Is it safe to write the destination? =&gt; </a:t>
            </a:r>
            <a:r>
              <a:rPr lang="en-US" dirty="0" smtClean="0"/>
              <a:t>WAR? WAW</a:t>
            </a:r>
            <a:r>
              <a:rPr lang="en-US" dirty="0"/>
              <a:t>?</a:t>
            </a:r>
          </a:p>
          <a:p>
            <a:r>
              <a:rPr lang="en-US" dirty="0"/>
              <a:t>Is there a structural conflict at the WB stage?</a:t>
            </a:r>
          </a:p>
          <a:p>
            <a:endParaRPr lang="en-US" dirty="0"/>
          </a:p>
          <a:p>
            <a:endParaRPr lang="en-US" dirty="0"/>
          </a:p>
        </p:txBody>
      </p:sp>
      <p:grpSp>
        <p:nvGrpSpPr>
          <p:cNvPr id="2" name="Group 4"/>
          <p:cNvGrpSpPr>
            <a:grpSpLocks/>
          </p:cNvGrpSpPr>
          <p:nvPr/>
        </p:nvGrpSpPr>
        <p:grpSpPr bwMode="auto">
          <a:xfrm>
            <a:off x="2209800" y="1600200"/>
            <a:ext cx="6073775" cy="2093913"/>
            <a:chOff x="287" y="2567"/>
            <a:chExt cx="3826" cy="1319"/>
          </a:xfrm>
        </p:grpSpPr>
        <p:grpSp>
          <p:nvGrpSpPr>
            <p:cNvPr id="3" name="Group 5"/>
            <p:cNvGrpSpPr>
              <a:grpSpLocks/>
            </p:cNvGrpSpPr>
            <p:nvPr/>
          </p:nvGrpSpPr>
          <p:grpSpPr bwMode="auto">
            <a:xfrm>
              <a:off x="287" y="3009"/>
              <a:ext cx="1906" cy="431"/>
              <a:chOff x="158" y="890"/>
              <a:chExt cx="1906" cy="431"/>
            </a:xfrm>
          </p:grpSpPr>
          <p:sp>
            <p:nvSpPr>
              <p:cNvPr id="52230" name="Rectangle 6"/>
              <p:cNvSpPr>
                <a:spLocks noChangeArrowheads="1"/>
              </p:cNvSpPr>
              <p:nvPr/>
            </p:nvSpPr>
            <p:spPr bwMode="gray">
              <a:xfrm>
                <a:off x="158" y="890"/>
                <a:ext cx="477"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1</a:t>
                </a:r>
              </a:p>
            </p:txBody>
          </p:sp>
          <p:sp>
            <p:nvSpPr>
              <p:cNvPr id="52231" name="Rectangle 7"/>
              <p:cNvSpPr>
                <a:spLocks noChangeArrowheads="1"/>
              </p:cNvSpPr>
              <p:nvPr/>
            </p:nvSpPr>
            <p:spPr bwMode="gray">
              <a:xfrm>
                <a:off x="635"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2</a:t>
                </a:r>
              </a:p>
            </p:txBody>
          </p:sp>
          <p:sp>
            <p:nvSpPr>
              <p:cNvPr id="52232" name="Rectangle 8"/>
              <p:cNvSpPr>
                <a:spLocks noChangeArrowheads="1"/>
              </p:cNvSpPr>
              <p:nvPr/>
            </p:nvSpPr>
            <p:spPr bwMode="gray">
              <a:xfrm>
                <a:off x="1111"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Decode</a:t>
                </a:r>
              </a:p>
            </p:txBody>
          </p:sp>
          <p:sp>
            <p:nvSpPr>
              <p:cNvPr id="52233" name="Rectangle 9"/>
              <p:cNvSpPr>
                <a:spLocks noChangeArrowheads="1"/>
              </p:cNvSpPr>
              <p:nvPr/>
            </p:nvSpPr>
            <p:spPr bwMode="gray">
              <a:xfrm>
                <a:off x="1587" y="890"/>
                <a:ext cx="477" cy="431"/>
              </a:xfrm>
              <a:prstGeom prst="rect">
                <a:avLst/>
              </a:prstGeom>
              <a:solidFill>
                <a:srgbClr val="CCFFFF"/>
              </a:solidFill>
              <a:ln w="25400" algn="ctr">
                <a:solidFill>
                  <a:schemeClr val="tx1"/>
                </a:solidFill>
                <a:miter lim="800000"/>
                <a:headEnd/>
                <a:tailEnd/>
              </a:ln>
              <a:effectLst/>
            </p:spPr>
            <p:txBody>
              <a:bodyPr wrap="none" anchor="ctr"/>
              <a:lstStyle/>
              <a:p>
                <a:pPr algn="ctr" eaLnBrk="0" hangingPunct="0"/>
                <a:r>
                  <a:rPr lang="en-US" sz="1200" b="1"/>
                  <a:t>Issue</a:t>
                </a:r>
                <a:endParaRPr lang="en-GB" sz="1200" b="1"/>
              </a:p>
            </p:txBody>
          </p:sp>
        </p:grpSp>
        <p:grpSp>
          <p:nvGrpSpPr>
            <p:cNvPr id="4" name="Group 10"/>
            <p:cNvGrpSpPr>
              <a:grpSpLocks/>
            </p:cNvGrpSpPr>
            <p:nvPr/>
          </p:nvGrpSpPr>
          <p:grpSpPr bwMode="auto">
            <a:xfrm>
              <a:off x="2210" y="2567"/>
              <a:ext cx="1430" cy="431"/>
              <a:chOff x="2857" y="890"/>
              <a:chExt cx="1430" cy="431"/>
            </a:xfrm>
          </p:grpSpPr>
          <p:sp>
            <p:nvSpPr>
              <p:cNvPr id="52235" name="Rectangle 11"/>
              <p:cNvSpPr>
                <a:spLocks noChangeArrowheads="1"/>
              </p:cNvSpPr>
              <p:nvPr/>
            </p:nvSpPr>
            <p:spPr bwMode="gray">
              <a:xfrm>
                <a:off x="2857"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Shift</a:t>
                </a:r>
              </a:p>
            </p:txBody>
          </p:sp>
          <p:sp>
            <p:nvSpPr>
              <p:cNvPr id="52236" name="Rectangle 12"/>
              <p:cNvSpPr>
                <a:spLocks noChangeArrowheads="1"/>
              </p:cNvSpPr>
              <p:nvPr/>
            </p:nvSpPr>
            <p:spPr bwMode="gray">
              <a:xfrm>
                <a:off x="3334"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ALU</a:t>
                </a:r>
              </a:p>
            </p:txBody>
          </p:sp>
          <p:sp>
            <p:nvSpPr>
              <p:cNvPr id="52237" name="Rectangle 13"/>
              <p:cNvSpPr>
                <a:spLocks noChangeArrowheads="1"/>
              </p:cNvSpPr>
              <p:nvPr/>
            </p:nvSpPr>
            <p:spPr bwMode="gray">
              <a:xfrm>
                <a:off x="3810"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lnSpc>
                    <a:spcPct val="90000"/>
                  </a:lnSpc>
                </a:pPr>
                <a:r>
                  <a:rPr lang="en-US" sz="1200" b="1">
                    <a:solidFill>
                      <a:schemeClr val="bg1"/>
                    </a:solidFill>
                  </a:rPr>
                  <a:t>Saturate</a:t>
                </a:r>
                <a:endParaRPr lang="en-GB" sz="1200">
                  <a:solidFill>
                    <a:schemeClr val="bg1"/>
                  </a:solidFill>
                </a:endParaRPr>
              </a:p>
            </p:txBody>
          </p:sp>
        </p:grpSp>
        <p:sp>
          <p:nvSpPr>
            <p:cNvPr id="52238" name="Rectangle 14"/>
            <p:cNvSpPr>
              <a:spLocks noChangeArrowheads="1"/>
            </p:cNvSpPr>
            <p:nvPr/>
          </p:nvSpPr>
          <p:spPr bwMode="gray">
            <a:xfrm>
              <a:off x="3637" y="2567"/>
              <a:ext cx="476" cy="1319"/>
            </a:xfrm>
            <a:prstGeom prst="rect">
              <a:avLst/>
            </a:prstGeom>
            <a:solidFill>
              <a:schemeClr val="accent1"/>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Write</a:t>
              </a:r>
            </a:p>
            <a:p>
              <a:pPr algn="ctr" eaLnBrk="0" hangingPunct="0"/>
              <a:r>
                <a:rPr lang="en-US" sz="1200" b="1">
                  <a:solidFill>
                    <a:schemeClr val="bg1"/>
                  </a:solidFill>
                </a:rPr>
                <a:t>back</a:t>
              </a:r>
              <a:endParaRPr lang="en-GB" sz="1200" b="1">
                <a:solidFill>
                  <a:schemeClr val="bg1"/>
                </a:solidFill>
              </a:endParaRPr>
            </a:p>
          </p:txBody>
        </p:sp>
        <p:grpSp>
          <p:nvGrpSpPr>
            <p:cNvPr id="5" name="Group 15"/>
            <p:cNvGrpSpPr>
              <a:grpSpLocks/>
            </p:cNvGrpSpPr>
            <p:nvPr/>
          </p:nvGrpSpPr>
          <p:grpSpPr bwMode="auto">
            <a:xfrm>
              <a:off x="2202" y="3009"/>
              <a:ext cx="1430" cy="431"/>
              <a:chOff x="2880" y="1616"/>
              <a:chExt cx="1430" cy="431"/>
            </a:xfrm>
          </p:grpSpPr>
          <p:sp>
            <p:nvSpPr>
              <p:cNvPr id="52240" name="Rectangle 16"/>
              <p:cNvSpPr>
                <a:spLocks noChangeArrowheads="1"/>
              </p:cNvSpPr>
              <p:nvPr/>
            </p:nvSpPr>
            <p:spPr bwMode="gray">
              <a:xfrm>
                <a:off x="2880"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1</a:t>
                </a:r>
              </a:p>
            </p:txBody>
          </p:sp>
          <p:sp>
            <p:nvSpPr>
              <p:cNvPr id="52241" name="Rectangle 17"/>
              <p:cNvSpPr>
                <a:spLocks noChangeArrowheads="1"/>
              </p:cNvSpPr>
              <p:nvPr/>
            </p:nvSpPr>
            <p:spPr bwMode="gray">
              <a:xfrm>
                <a:off x="3357"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2</a:t>
                </a:r>
              </a:p>
            </p:txBody>
          </p:sp>
          <p:sp>
            <p:nvSpPr>
              <p:cNvPr id="52242" name="Rectangle 18"/>
              <p:cNvSpPr>
                <a:spLocks noChangeArrowheads="1"/>
              </p:cNvSpPr>
              <p:nvPr/>
            </p:nvSpPr>
            <p:spPr bwMode="gray">
              <a:xfrm>
                <a:off x="3833"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3</a:t>
                </a:r>
              </a:p>
            </p:txBody>
          </p:sp>
        </p:grpSp>
        <p:grpSp>
          <p:nvGrpSpPr>
            <p:cNvPr id="6" name="Group 19"/>
            <p:cNvGrpSpPr>
              <a:grpSpLocks/>
            </p:cNvGrpSpPr>
            <p:nvPr/>
          </p:nvGrpSpPr>
          <p:grpSpPr bwMode="auto">
            <a:xfrm>
              <a:off x="2208" y="3455"/>
              <a:ext cx="1429" cy="431"/>
              <a:chOff x="2880" y="2228"/>
              <a:chExt cx="1429" cy="431"/>
            </a:xfrm>
          </p:grpSpPr>
          <p:sp>
            <p:nvSpPr>
              <p:cNvPr id="52244" name="Rectangle 20"/>
              <p:cNvSpPr>
                <a:spLocks noChangeArrowheads="1"/>
              </p:cNvSpPr>
              <p:nvPr/>
            </p:nvSpPr>
            <p:spPr bwMode="gray">
              <a:xfrm>
                <a:off x="2880"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Address</a:t>
                </a:r>
              </a:p>
            </p:txBody>
          </p:sp>
          <p:sp>
            <p:nvSpPr>
              <p:cNvPr id="52245" name="Rectangle 21"/>
              <p:cNvSpPr>
                <a:spLocks noChangeArrowheads="1"/>
              </p:cNvSpPr>
              <p:nvPr/>
            </p:nvSpPr>
            <p:spPr bwMode="gray">
              <a:xfrm>
                <a:off x="3356" y="2228"/>
                <a:ext cx="476"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1</a:t>
                </a:r>
              </a:p>
            </p:txBody>
          </p:sp>
          <p:sp>
            <p:nvSpPr>
              <p:cNvPr id="52246" name="Rectangle 22"/>
              <p:cNvSpPr>
                <a:spLocks noChangeArrowheads="1"/>
              </p:cNvSpPr>
              <p:nvPr/>
            </p:nvSpPr>
            <p:spPr bwMode="gray">
              <a:xfrm>
                <a:off x="3832"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2</a:t>
                </a:r>
              </a:p>
            </p:txBody>
          </p:sp>
        </p:grpSp>
      </p:grpSp>
      <p:sp>
        <p:nvSpPr>
          <p:cNvPr id="52247" name="Oval 23"/>
          <p:cNvSpPr>
            <a:spLocks noChangeArrowheads="1"/>
          </p:cNvSpPr>
          <p:nvPr/>
        </p:nvSpPr>
        <p:spPr bwMode="auto">
          <a:xfrm>
            <a:off x="4343400" y="2133600"/>
            <a:ext cx="990600" cy="1066800"/>
          </a:xfrm>
          <a:prstGeom prst="ellipse">
            <a:avLst/>
          </a:prstGeom>
          <a:noFill/>
          <a:ln w="38100">
            <a:solidFill>
              <a:srgbClr val="F73703"/>
            </a:solidFill>
            <a:round/>
            <a:headEnd/>
            <a:tailEnd/>
          </a:ln>
          <a:effectLst/>
        </p:spPr>
        <p:txBody>
          <a:bodyPr wrap="none" anchor="ctr"/>
          <a:lstStyle/>
          <a:p>
            <a:endParaRPr lang="en-US"/>
          </a:p>
        </p:txBody>
      </p:sp>
      <p:sp>
        <p:nvSpPr>
          <p:cNvPr id="52248" name="Line 24"/>
          <p:cNvSpPr>
            <a:spLocks noChangeShapeType="1"/>
          </p:cNvSpPr>
          <p:nvPr/>
        </p:nvSpPr>
        <p:spPr bwMode="auto">
          <a:xfrm>
            <a:off x="4419600" y="1219200"/>
            <a:ext cx="304800" cy="914400"/>
          </a:xfrm>
          <a:prstGeom prst="line">
            <a:avLst/>
          </a:prstGeom>
          <a:noFill/>
          <a:ln w="28575">
            <a:solidFill>
              <a:srgbClr val="F73703"/>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2800" dirty="0">
                <a:solidFill>
                  <a:srgbClr val="0070C0"/>
                </a:solidFill>
              </a:rPr>
              <a:t>In order and Out of Order (OOO)  issue</a:t>
            </a:r>
          </a:p>
        </p:txBody>
      </p:sp>
      <p:sp>
        <p:nvSpPr>
          <p:cNvPr id="37891" name="Rectangle 3"/>
          <p:cNvSpPr>
            <a:spLocks noGrp="1" noChangeArrowheads="1"/>
          </p:cNvSpPr>
          <p:nvPr>
            <p:ph idx="1"/>
          </p:nvPr>
        </p:nvSpPr>
        <p:spPr/>
        <p:txBody>
          <a:bodyPr/>
          <a:lstStyle/>
          <a:p>
            <a:r>
              <a:rPr lang="en-US" dirty="0"/>
              <a:t>In Order instruction issue is simple.</a:t>
            </a:r>
          </a:p>
          <a:p>
            <a:r>
              <a:rPr lang="en-US" dirty="0" smtClean="0"/>
              <a:t>Can </a:t>
            </a:r>
            <a:r>
              <a:rPr lang="en-US" dirty="0"/>
              <a:t>we change the order of instruction execution</a:t>
            </a:r>
            <a:r>
              <a:rPr lang="en-US" dirty="0" smtClean="0"/>
              <a:t>? Dynamic scheduling implies </a:t>
            </a:r>
            <a:r>
              <a:rPr lang="en-US" dirty="0" err="1" smtClean="0"/>
              <a:t>OoO</a:t>
            </a:r>
            <a:r>
              <a:rPr lang="en-US" dirty="0" smtClean="0"/>
              <a:t> execution and </a:t>
            </a:r>
            <a:r>
              <a:rPr lang="en-US" dirty="0" err="1" smtClean="0"/>
              <a:t>OoO</a:t>
            </a:r>
            <a:r>
              <a:rPr lang="en-US" dirty="0" smtClean="0"/>
              <a:t> completion</a:t>
            </a:r>
          </a:p>
          <a:p>
            <a:r>
              <a:rPr lang="en-US" dirty="0" smtClean="0"/>
              <a:t>Creates the possibility of WAR and WAW hazards…</a:t>
            </a:r>
            <a:endParaRPr lang="en-US" dirty="0"/>
          </a:p>
          <a:p>
            <a:r>
              <a:rPr lang="en-US" dirty="0" smtClean="0"/>
              <a:t>Implementation…</a:t>
            </a:r>
            <a:endParaRPr lang="en-US" dirty="0"/>
          </a:p>
          <a:p>
            <a:pPr lvl="1"/>
            <a:r>
              <a:rPr lang="en-US" sz="2400" dirty="0"/>
              <a:t>Issue stage buffer holds multiple instructions waiting to issue</a:t>
            </a:r>
          </a:p>
          <a:p>
            <a:pPr lvl="1"/>
            <a:r>
              <a:rPr lang="en-US" sz="2400" dirty="0"/>
              <a:t>Decode adds next instruction to buffer if there is space and the instruction does not cause a WAR or WAW hazard.</a:t>
            </a:r>
          </a:p>
          <a:p>
            <a:pPr lvl="1"/>
            <a:r>
              <a:rPr lang="en-US" sz="2400" dirty="0"/>
              <a:t>Any instruction in </a:t>
            </a:r>
            <a:r>
              <a:rPr lang="en-US" sz="2400" dirty="0" smtClean="0"/>
              <a:t>buffer called as the Reservation station (RS) </a:t>
            </a:r>
            <a:r>
              <a:rPr lang="en-US" sz="2400" dirty="0"/>
              <a:t>whose RAW hazards are  satisfied can be issued. On a write back (WB), new instructions may get enabled.</a:t>
            </a:r>
          </a:p>
          <a:p>
            <a:pPr lvl="1"/>
            <a:endParaRPr lang="en-US" sz="2400" dirty="0"/>
          </a:p>
          <a:p>
            <a:pPr lvl="1"/>
            <a:endParaRPr lang="en-US" sz="2400" dirty="0"/>
          </a:p>
          <a:p>
            <a:pPr lvl="1"/>
            <a:endParaRPr lang="en-US" dirty="0"/>
          </a:p>
          <a:p>
            <a:endParaRPr lang="en-US" dirty="0"/>
          </a:p>
          <a:p>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2800" dirty="0">
                <a:solidFill>
                  <a:srgbClr val="0070C0"/>
                </a:solidFill>
              </a:rPr>
              <a:t>Superscalar</a:t>
            </a:r>
          </a:p>
        </p:txBody>
      </p:sp>
      <p:sp>
        <p:nvSpPr>
          <p:cNvPr id="56323" name="Rectangle 3"/>
          <p:cNvSpPr>
            <a:spLocks noGrp="1" noChangeArrowheads="1"/>
          </p:cNvSpPr>
          <p:nvPr>
            <p:ph idx="1"/>
          </p:nvPr>
        </p:nvSpPr>
        <p:spPr/>
        <p:txBody>
          <a:bodyPr>
            <a:normAutofit/>
          </a:bodyPr>
          <a:lstStyle/>
          <a:p>
            <a:endParaRPr lang="en-US" dirty="0"/>
          </a:p>
          <a:p>
            <a:endParaRPr lang="en-US" dirty="0"/>
          </a:p>
          <a:p>
            <a:r>
              <a:rPr lang="en-US" dirty="0"/>
              <a:t>2 types of superscalar processors issue varying numbers of instructions per clock. ARM 11 and Cortex Ax family uses dual issue instruction format.</a:t>
            </a:r>
          </a:p>
          <a:p>
            <a:pPr>
              <a:buFont typeface="Wingdings" pitchFamily="2" charset="2"/>
              <a:buNone/>
            </a:pPr>
            <a:r>
              <a:rPr lang="en-US" dirty="0"/>
              <a:t> </a:t>
            </a:r>
          </a:p>
          <a:p>
            <a:pPr lvl="1"/>
            <a:r>
              <a:rPr lang="en-US" sz="2400" dirty="0"/>
              <a:t>use in-order execution if they are statically scheduled, or </a:t>
            </a:r>
          </a:p>
          <a:p>
            <a:pPr lvl="1"/>
            <a:r>
              <a:rPr lang="en-US" sz="2400" dirty="0"/>
              <a:t>out-of-order execution if they are dynamically scheduled</a:t>
            </a:r>
            <a:r>
              <a:rPr lang="en-US" dirty="0"/>
              <a:t> </a:t>
            </a:r>
          </a:p>
          <a:p>
            <a:pPr lvl="1"/>
            <a:endParaRPr lang="en-US" dirty="0"/>
          </a:p>
          <a:p>
            <a:pPr>
              <a:buFont typeface="Wingdings" pitchFamily="2" charset="2"/>
              <a:buNone/>
            </a:pPr>
            <a:endParaRPr lang="en-US" dirty="0"/>
          </a:p>
          <a:p>
            <a:pPr lvl="1">
              <a:buFont typeface="Wingdings" pitchFamily="2" charset="2"/>
              <a:buNone/>
            </a:pPr>
            <a:endParaRPr lang="en-US" dirty="0"/>
          </a:p>
          <a:p>
            <a:r>
              <a:rPr lang="en-US" sz="2800" b="1" dirty="0">
                <a:solidFill>
                  <a:srgbClr val="F73703"/>
                </a:solidFill>
              </a:rPr>
              <a:t>Imprecise Exception</a:t>
            </a:r>
            <a:r>
              <a:rPr lang="en-US" sz="2800" b="1" dirty="0" smtClean="0">
                <a:solidFill>
                  <a:srgbClr val="F73703"/>
                </a:solidFill>
              </a:rPr>
              <a:t>…</a:t>
            </a:r>
          </a:p>
          <a:p>
            <a:endParaRPr lang="en-US" sz="2800" b="1" dirty="0">
              <a:solidFill>
                <a:srgbClr val="F73703"/>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Things to consider in Multiple Issue</a:t>
            </a:r>
            <a:endParaRPr lang="en-US" sz="2800" dirty="0">
              <a:solidFill>
                <a:srgbClr val="0070C0"/>
              </a:solidFill>
            </a:endParaRPr>
          </a:p>
        </p:txBody>
      </p:sp>
      <p:sp>
        <p:nvSpPr>
          <p:cNvPr id="3" name="Content Placeholder 2"/>
          <p:cNvSpPr>
            <a:spLocks noGrp="1"/>
          </p:cNvSpPr>
          <p:nvPr>
            <p:ph idx="1"/>
          </p:nvPr>
        </p:nvSpPr>
        <p:spPr/>
        <p:txBody>
          <a:bodyPr/>
          <a:lstStyle/>
          <a:p>
            <a:r>
              <a:rPr lang="en-US" altLang="en-US" b="1" dirty="0" smtClean="0">
                <a:solidFill>
                  <a:srgbClr val="0070C0"/>
                </a:solidFill>
              </a:rPr>
              <a:t>issue packet: </a:t>
            </a:r>
            <a:r>
              <a:rPr lang="en-US" altLang="en-US" dirty="0" smtClean="0"/>
              <a:t>group of instructions from fetch unit that could potentially issue in 1 clock</a:t>
            </a:r>
          </a:p>
          <a:p>
            <a:pPr lvl="1"/>
            <a:r>
              <a:rPr lang="en-US" altLang="en-US" sz="2400" dirty="0" smtClean="0"/>
              <a:t>If instruction causes structural hazard or a data hazard either due to earlier instruction in execution or to earlier instruction in issue packet, then instruction does not issue</a:t>
            </a:r>
          </a:p>
          <a:p>
            <a:pPr lvl="1"/>
            <a:r>
              <a:rPr lang="en-US" altLang="en-US" sz="2400" dirty="0" smtClean="0"/>
              <a:t>0 to N instruction issues per clock cycle, for N-issue</a:t>
            </a:r>
            <a:endParaRPr lang="en-US" altLang="en-US" dirty="0" smtClean="0"/>
          </a:p>
          <a:p>
            <a:r>
              <a:rPr lang="en-US" altLang="en-US" dirty="0" smtClean="0"/>
              <a:t>Performing issue checks in 1 cycle could limit clock cycle time: O(n</a:t>
            </a:r>
            <a:r>
              <a:rPr lang="en-US" altLang="en-US" baseline="30000" dirty="0" smtClean="0"/>
              <a:t>2</a:t>
            </a:r>
            <a:r>
              <a:rPr lang="en-US" altLang="en-US" dirty="0" smtClean="0"/>
              <a:t>-n) comparisons</a:t>
            </a:r>
          </a:p>
          <a:p>
            <a:pPr lvl="1"/>
            <a:r>
              <a:rPr lang="en-US" altLang="en-US" sz="2400" dirty="0" smtClean="0"/>
              <a:t>=&gt; issue stage usually split and pipelined</a:t>
            </a:r>
          </a:p>
          <a:p>
            <a:pPr lvl="1"/>
            <a:r>
              <a:rPr lang="en-US" altLang="en-US" sz="2400" dirty="0" smtClean="0"/>
              <a:t>1st stage decides how many instructions from within this packet can issue, 2nd stage examines hazards among selected instructions and those already been issued</a:t>
            </a:r>
          </a:p>
          <a:p>
            <a:pPr lvl="1"/>
            <a:r>
              <a:rPr lang="en-US" altLang="en-US" sz="2400" dirty="0" smtClean="0"/>
              <a:t>=&gt; higher branch penalties =&gt; prediction accuracy important</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a:xfrm>
            <a:off x="220436" y="0"/>
            <a:ext cx="7162800" cy="1143000"/>
          </a:xfrm>
          <a:noFill/>
          <a:ln/>
        </p:spPr>
        <p:txBody>
          <a:bodyPr lIns="90487" rIns="90487"/>
          <a:lstStyle/>
          <a:p>
            <a:r>
              <a:rPr lang="en-US" sz="2800" dirty="0">
                <a:solidFill>
                  <a:srgbClr val="0070C0"/>
                </a:solidFill>
              </a:rPr>
              <a:t>Tomasulo </a:t>
            </a:r>
            <a:r>
              <a:rPr lang="en-US" sz="2800" dirty="0" smtClean="0">
                <a:solidFill>
                  <a:srgbClr val="0070C0"/>
                </a:solidFill>
              </a:rPr>
              <a:t>Organization </a:t>
            </a:r>
            <a:r>
              <a:rPr lang="en-US" sz="2000" dirty="0" smtClean="0">
                <a:solidFill>
                  <a:srgbClr val="0070C0"/>
                </a:solidFill>
              </a:rPr>
              <a:t>(a technique for dynamic scheduling)</a:t>
            </a:r>
            <a:endParaRPr lang="en-US" sz="2000" dirty="0">
              <a:solidFill>
                <a:srgbClr val="0070C0"/>
              </a:solidFill>
            </a:endParaRPr>
          </a:p>
        </p:txBody>
      </p:sp>
      <p:grpSp>
        <p:nvGrpSpPr>
          <p:cNvPr id="2" name="Group 3"/>
          <p:cNvGrpSpPr>
            <a:grpSpLocks/>
          </p:cNvGrpSpPr>
          <p:nvPr/>
        </p:nvGrpSpPr>
        <p:grpSpPr bwMode="auto">
          <a:xfrm>
            <a:off x="725488" y="2225675"/>
            <a:ext cx="914400" cy="1219200"/>
            <a:chOff x="1872" y="1584"/>
            <a:chExt cx="576" cy="864"/>
          </a:xfrm>
        </p:grpSpPr>
        <p:sp>
          <p:nvSpPr>
            <p:cNvPr id="891908" name="Rectangle 4"/>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09" name="Rectangle 5"/>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0" name="Rectangle 6"/>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1" name="Rectangle 7"/>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2" name="Rectangle 8"/>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3" name="Rectangle 9"/>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sp>
        <p:nvSpPr>
          <p:cNvPr id="891914" name="Line 10"/>
          <p:cNvSpPr>
            <a:spLocks noChangeShapeType="1"/>
          </p:cNvSpPr>
          <p:nvPr/>
        </p:nvSpPr>
        <p:spPr bwMode="auto">
          <a:xfrm>
            <a:off x="1106488" y="1616075"/>
            <a:ext cx="0" cy="609600"/>
          </a:xfrm>
          <a:prstGeom prst="line">
            <a:avLst/>
          </a:prstGeom>
          <a:noFill/>
          <a:ln w="57150">
            <a:solidFill>
              <a:schemeClr val="tx1"/>
            </a:solidFill>
            <a:round/>
            <a:headEnd/>
            <a:tailEnd type="triangle" w="med" len="med"/>
          </a:ln>
          <a:effectLst/>
        </p:spPr>
        <p:txBody>
          <a:bodyPr wrap="none" anchor="ctr"/>
          <a:lstStyle/>
          <a:p>
            <a:endParaRPr lang="en-US"/>
          </a:p>
        </p:txBody>
      </p:sp>
      <p:grpSp>
        <p:nvGrpSpPr>
          <p:cNvPr id="3" name="Group 11"/>
          <p:cNvGrpSpPr>
            <a:grpSpLocks/>
          </p:cNvGrpSpPr>
          <p:nvPr/>
        </p:nvGrpSpPr>
        <p:grpSpPr bwMode="auto">
          <a:xfrm>
            <a:off x="3340100" y="1246188"/>
            <a:ext cx="914400" cy="1219200"/>
            <a:chOff x="1872" y="1584"/>
            <a:chExt cx="576" cy="864"/>
          </a:xfrm>
        </p:grpSpPr>
        <p:sp>
          <p:nvSpPr>
            <p:cNvPr id="891916" name="Rectangle 12"/>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7" name="Rectangle 13"/>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8" name="Rectangle 14"/>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9" name="Rectangle 15"/>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0" name="Rectangle 16"/>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1" name="Rectangle 17"/>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grpSp>
        <p:nvGrpSpPr>
          <p:cNvPr id="4" name="Group 18"/>
          <p:cNvGrpSpPr>
            <a:grpSpLocks/>
          </p:cNvGrpSpPr>
          <p:nvPr/>
        </p:nvGrpSpPr>
        <p:grpSpPr bwMode="auto">
          <a:xfrm>
            <a:off x="5168900" y="1474788"/>
            <a:ext cx="2209800" cy="812800"/>
            <a:chOff x="3456" y="1200"/>
            <a:chExt cx="1392" cy="512"/>
          </a:xfrm>
        </p:grpSpPr>
        <p:sp>
          <p:nvSpPr>
            <p:cNvPr id="891923" name="Rectangle 19"/>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4" name="Rectangle 20"/>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5" name="Rectangle 21"/>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6" name="Rectangle 22"/>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grpSp>
        <p:nvGrpSpPr>
          <p:cNvPr id="5" name="Group 23"/>
          <p:cNvGrpSpPr>
            <a:grpSpLocks/>
          </p:cNvGrpSpPr>
          <p:nvPr/>
        </p:nvGrpSpPr>
        <p:grpSpPr bwMode="auto">
          <a:xfrm>
            <a:off x="7583488" y="3368675"/>
            <a:ext cx="914400" cy="609600"/>
            <a:chOff x="3888" y="2064"/>
            <a:chExt cx="576" cy="384"/>
          </a:xfrm>
        </p:grpSpPr>
        <p:sp>
          <p:nvSpPr>
            <p:cNvPr id="891928" name="Rectangle 24"/>
            <p:cNvSpPr>
              <a:spLocks noChangeArrowheads="1"/>
            </p:cNvSpPr>
            <p:nvPr/>
          </p:nvSpPr>
          <p:spPr bwMode="auto">
            <a:xfrm>
              <a:off x="3888" y="2064"/>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9" name="Rectangle 25"/>
            <p:cNvSpPr>
              <a:spLocks noChangeArrowheads="1"/>
            </p:cNvSpPr>
            <p:nvPr/>
          </p:nvSpPr>
          <p:spPr bwMode="auto">
            <a:xfrm>
              <a:off x="3888" y="2192"/>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30" name="Rectangle 26"/>
            <p:cNvSpPr>
              <a:spLocks noChangeArrowheads="1"/>
            </p:cNvSpPr>
            <p:nvPr/>
          </p:nvSpPr>
          <p:spPr bwMode="auto">
            <a:xfrm>
              <a:off x="3888" y="2320"/>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grpSp>
        <p:nvGrpSpPr>
          <p:cNvPr id="6" name="Group 27"/>
          <p:cNvGrpSpPr>
            <a:grpSpLocks/>
          </p:cNvGrpSpPr>
          <p:nvPr/>
        </p:nvGrpSpPr>
        <p:grpSpPr bwMode="auto">
          <a:xfrm>
            <a:off x="1677988" y="3913188"/>
            <a:ext cx="2209800" cy="609600"/>
            <a:chOff x="1536" y="2736"/>
            <a:chExt cx="1392" cy="384"/>
          </a:xfrm>
        </p:grpSpPr>
        <p:sp>
          <p:nvSpPr>
            <p:cNvPr id="891932" name="Rectangle 28"/>
            <p:cNvSpPr>
              <a:spLocks noChangeArrowheads="1"/>
            </p:cNvSpPr>
            <p:nvPr/>
          </p:nvSpPr>
          <p:spPr bwMode="auto">
            <a:xfrm>
              <a:off x="1536" y="2736"/>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33" name="Rectangle 29"/>
            <p:cNvSpPr>
              <a:spLocks noChangeArrowheads="1"/>
            </p:cNvSpPr>
            <p:nvPr/>
          </p:nvSpPr>
          <p:spPr bwMode="auto">
            <a:xfrm>
              <a:off x="1536" y="2864"/>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34" name="Rectangle 30"/>
            <p:cNvSpPr>
              <a:spLocks noChangeArrowheads="1"/>
            </p:cNvSpPr>
            <p:nvPr/>
          </p:nvSpPr>
          <p:spPr bwMode="auto">
            <a:xfrm>
              <a:off x="1536" y="2992"/>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sp>
        <p:nvSpPr>
          <p:cNvPr id="891935" name="Rectangle 31"/>
          <p:cNvSpPr>
            <a:spLocks noChangeArrowheads="1"/>
          </p:cNvSpPr>
          <p:nvPr/>
        </p:nvSpPr>
        <p:spPr bwMode="auto">
          <a:xfrm>
            <a:off x="1982788" y="3913188"/>
            <a:ext cx="762000" cy="609600"/>
          </a:xfrm>
          <a:prstGeom prst="rect">
            <a:avLst/>
          </a:prstGeom>
          <a:noFill/>
          <a:ln w="28575">
            <a:solidFill>
              <a:schemeClr val="tx1"/>
            </a:solidFill>
            <a:miter lim="800000"/>
            <a:headEnd/>
            <a:tailEnd/>
          </a:ln>
          <a:effectLst/>
        </p:spPr>
        <p:txBody>
          <a:bodyPr wrap="none" anchor="ctr"/>
          <a:lstStyle/>
          <a:p>
            <a:endParaRPr lang="en-US"/>
          </a:p>
        </p:txBody>
      </p:sp>
      <p:sp>
        <p:nvSpPr>
          <p:cNvPr id="891936" name="Rectangle 32"/>
          <p:cNvSpPr>
            <a:spLocks noChangeArrowheads="1"/>
          </p:cNvSpPr>
          <p:nvPr/>
        </p:nvSpPr>
        <p:spPr bwMode="auto">
          <a:xfrm>
            <a:off x="2249488" y="5056188"/>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r>
              <a:rPr lang="en-US" b="1" dirty="0" smtClean="0"/>
              <a:t> </a:t>
            </a:r>
            <a:r>
              <a:rPr lang="en-US" b="1" dirty="0"/>
              <a:t>adders</a:t>
            </a:r>
          </a:p>
        </p:txBody>
      </p:sp>
      <p:sp>
        <p:nvSpPr>
          <p:cNvPr id="891937" name="Text Box 33"/>
          <p:cNvSpPr txBox="1">
            <a:spLocks noChangeArrowheads="1"/>
          </p:cNvSpPr>
          <p:nvPr/>
        </p:nvSpPr>
        <p:spPr bwMode="auto">
          <a:xfrm>
            <a:off x="1095336" y="3837997"/>
            <a:ext cx="631903" cy="717119"/>
          </a:xfrm>
          <a:prstGeom prst="rect">
            <a:avLst/>
          </a:prstGeom>
          <a:noFill/>
          <a:ln w="28575">
            <a:noFill/>
            <a:miter lim="800000"/>
            <a:headEnd/>
            <a:tailEnd/>
          </a:ln>
          <a:effectLst/>
        </p:spPr>
        <p:txBody>
          <a:bodyPr wrap="none" anchor="ctr">
            <a:spAutoFit/>
          </a:bodyPr>
          <a:lstStyle/>
          <a:p>
            <a:r>
              <a:rPr lang="en-US" sz="1400" b="1" dirty="0">
                <a:solidFill>
                  <a:srgbClr val="00B050"/>
                </a:solidFill>
              </a:rPr>
              <a:t>Add1</a:t>
            </a:r>
          </a:p>
          <a:p>
            <a:r>
              <a:rPr lang="en-US" sz="1400" b="1" dirty="0">
                <a:solidFill>
                  <a:srgbClr val="00B050"/>
                </a:solidFill>
              </a:rPr>
              <a:t>Add2</a:t>
            </a:r>
          </a:p>
          <a:p>
            <a:pPr>
              <a:lnSpc>
                <a:spcPct val="90000"/>
              </a:lnSpc>
            </a:pPr>
            <a:r>
              <a:rPr lang="en-US" sz="1400" b="1" dirty="0">
                <a:solidFill>
                  <a:srgbClr val="00B050"/>
                </a:solidFill>
              </a:rPr>
              <a:t>Add3</a:t>
            </a:r>
          </a:p>
        </p:txBody>
      </p:sp>
      <p:grpSp>
        <p:nvGrpSpPr>
          <p:cNvPr id="7" name="Group 34"/>
          <p:cNvGrpSpPr>
            <a:grpSpLocks/>
          </p:cNvGrpSpPr>
          <p:nvPr/>
        </p:nvGrpSpPr>
        <p:grpSpPr bwMode="auto">
          <a:xfrm>
            <a:off x="4864100" y="4065588"/>
            <a:ext cx="2209800" cy="381000"/>
            <a:chOff x="3312" y="2688"/>
            <a:chExt cx="1392" cy="256"/>
          </a:xfrm>
        </p:grpSpPr>
        <p:sp>
          <p:nvSpPr>
            <p:cNvPr id="891939" name="Rectangle 35"/>
            <p:cNvSpPr>
              <a:spLocks noChangeArrowheads="1"/>
            </p:cNvSpPr>
            <p:nvPr/>
          </p:nvSpPr>
          <p:spPr bwMode="auto">
            <a:xfrm>
              <a:off x="3312" y="2688"/>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40" name="Rectangle 36"/>
            <p:cNvSpPr>
              <a:spLocks noChangeArrowheads="1"/>
            </p:cNvSpPr>
            <p:nvPr/>
          </p:nvSpPr>
          <p:spPr bwMode="auto">
            <a:xfrm>
              <a:off x="3312" y="2816"/>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sp>
        <p:nvSpPr>
          <p:cNvPr id="891941" name="Rectangle 37"/>
          <p:cNvSpPr>
            <a:spLocks noChangeArrowheads="1"/>
          </p:cNvSpPr>
          <p:nvPr/>
        </p:nvSpPr>
        <p:spPr bwMode="auto">
          <a:xfrm>
            <a:off x="5168900" y="4065588"/>
            <a:ext cx="762000" cy="381000"/>
          </a:xfrm>
          <a:prstGeom prst="rect">
            <a:avLst/>
          </a:prstGeom>
          <a:noFill/>
          <a:ln w="28575">
            <a:solidFill>
              <a:schemeClr val="tx1"/>
            </a:solidFill>
            <a:miter lim="800000"/>
            <a:headEnd/>
            <a:tailEnd/>
          </a:ln>
          <a:effectLst/>
        </p:spPr>
        <p:txBody>
          <a:bodyPr wrap="none" anchor="ctr"/>
          <a:lstStyle/>
          <a:p>
            <a:endParaRPr lang="en-US"/>
          </a:p>
        </p:txBody>
      </p:sp>
      <p:sp>
        <p:nvSpPr>
          <p:cNvPr id="891942" name="Rectangle 38"/>
          <p:cNvSpPr>
            <a:spLocks noChangeArrowheads="1"/>
          </p:cNvSpPr>
          <p:nvPr/>
        </p:nvSpPr>
        <p:spPr bwMode="auto">
          <a:xfrm>
            <a:off x="5321300" y="5056188"/>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r>
              <a:rPr lang="en-US" b="1" dirty="0" smtClean="0"/>
              <a:t> </a:t>
            </a:r>
            <a:r>
              <a:rPr lang="en-US" b="1" dirty="0"/>
              <a:t>multipliers</a:t>
            </a:r>
          </a:p>
        </p:txBody>
      </p:sp>
      <p:sp>
        <p:nvSpPr>
          <p:cNvPr id="891943" name="Text Box 39"/>
          <p:cNvSpPr txBox="1">
            <a:spLocks noChangeArrowheads="1"/>
          </p:cNvSpPr>
          <p:nvPr/>
        </p:nvSpPr>
        <p:spPr bwMode="auto">
          <a:xfrm>
            <a:off x="4230688" y="4054475"/>
            <a:ext cx="674687" cy="476250"/>
          </a:xfrm>
          <a:prstGeom prst="rect">
            <a:avLst/>
          </a:prstGeom>
          <a:noFill/>
          <a:ln w="28575">
            <a:noFill/>
            <a:miter lim="800000"/>
            <a:headEnd/>
            <a:tailEnd/>
          </a:ln>
          <a:effectLst/>
        </p:spPr>
        <p:txBody>
          <a:bodyPr wrap="none" anchor="ctr">
            <a:spAutoFit/>
          </a:bodyPr>
          <a:lstStyle/>
          <a:p>
            <a:pPr>
              <a:lnSpc>
                <a:spcPct val="90000"/>
              </a:lnSpc>
            </a:pPr>
            <a:r>
              <a:rPr lang="en-US" sz="1400" b="1" dirty="0">
                <a:solidFill>
                  <a:srgbClr val="FF0000"/>
                </a:solidFill>
              </a:rPr>
              <a:t>Mult1</a:t>
            </a:r>
          </a:p>
          <a:p>
            <a:pPr>
              <a:lnSpc>
                <a:spcPct val="90000"/>
              </a:lnSpc>
            </a:pPr>
            <a:r>
              <a:rPr lang="en-US" sz="1400" b="1" dirty="0">
                <a:solidFill>
                  <a:srgbClr val="FF0000"/>
                </a:solidFill>
              </a:rPr>
              <a:t>Mult2</a:t>
            </a:r>
          </a:p>
        </p:txBody>
      </p:sp>
      <p:sp>
        <p:nvSpPr>
          <p:cNvPr id="891944" name="Line 40"/>
          <p:cNvSpPr>
            <a:spLocks noChangeShapeType="1"/>
          </p:cNvSpPr>
          <p:nvPr/>
        </p:nvSpPr>
        <p:spPr bwMode="auto">
          <a:xfrm>
            <a:off x="2425700" y="4522788"/>
            <a:ext cx="0" cy="5334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5" name="Line 41"/>
          <p:cNvSpPr>
            <a:spLocks noChangeShapeType="1"/>
          </p:cNvSpPr>
          <p:nvPr/>
        </p:nvSpPr>
        <p:spPr bwMode="auto">
          <a:xfrm>
            <a:off x="3111500" y="4522788"/>
            <a:ext cx="0" cy="5334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6" name="Line 42"/>
          <p:cNvSpPr>
            <a:spLocks noChangeShapeType="1"/>
          </p:cNvSpPr>
          <p:nvPr/>
        </p:nvSpPr>
        <p:spPr bwMode="auto">
          <a:xfrm>
            <a:off x="5549900" y="4446588"/>
            <a:ext cx="0" cy="609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7" name="Line 43"/>
          <p:cNvSpPr>
            <a:spLocks noChangeShapeType="1"/>
          </p:cNvSpPr>
          <p:nvPr/>
        </p:nvSpPr>
        <p:spPr bwMode="auto">
          <a:xfrm>
            <a:off x="6464300" y="4446588"/>
            <a:ext cx="0" cy="609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8" name="Freeform 44"/>
          <p:cNvSpPr>
            <a:spLocks/>
          </p:cNvSpPr>
          <p:nvPr/>
        </p:nvSpPr>
        <p:spPr bwMode="auto">
          <a:xfrm>
            <a:off x="1816100" y="2465388"/>
            <a:ext cx="1981200" cy="1447800"/>
          </a:xfrm>
          <a:custGeom>
            <a:avLst/>
            <a:gdLst/>
            <a:ahLst/>
            <a:cxnLst>
              <a:cxn ang="0">
                <a:pos x="1248" y="0"/>
              </a:cxn>
              <a:cxn ang="0">
                <a:pos x="1248" y="672"/>
              </a:cxn>
              <a:cxn ang="0">
                <a:pos x="0" y="672"/>
              </a:cxn>
              <a:cxn ang="0">
                <a:pos x="0" y="912"/>
              </a:cxn>
            </a:cxnLst>
            <a:rect l="0" t="0" r="r" b="b"/>
            <a:pathLst>
              <a:path w="1248" h="912">
                <a:moveTo>
                  <a:pt x="1248" y="0"/>
                </a:moveTo>
                <a:lnTo>
                  <a:pt x="1248" y="672"/>
                </a:lnTo>
                <a:lnTo>
                  <a:pt x="0" y="672"/>
                </a:lnTo>
                <a:lnTo>
                  <a:pt x="0" y="912"/>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49" name="Freeform 45"/>
          <p:cNvSpPr>
            <a:spLocks/>
          </p:cNvSpPr>
          <p:nvPr/>
        </p:nvSpPr>
        <p:spPr bwMode="auto">
          <a:xfrm>
            <a:off x="3797300" y="3532188"/>
            <a:ext cx="1219200" cy="533400"/>
          </a:xfrm>
          <a:custGeom>
            <a:avLst/>
            <a:gdLst/>
            <a:ahLst/>
            <a:cxnLst>
              <a:cxn ang="0">
                <a:pos x="0" y="0"/>
              </a:cxn>
              <a:cxn ang="0">
                <a:pos x="768" y="0"/>
              </a:cxn>
              <a:cxn ang="0">
                <a:pos x="768" y="336"/>
              </a:cxn>
            </a:cxnLst>
            <a:rect l="0" t="0" r="r" b="b"/>
            <a:pathLst>
              <a:path w="768" h="336">
                <a:moveTo>
                  <a:pt x="0" y="0"/>
                </a:moveTo>
                <a:lnTo>
                  <a:pt x="768" y="0"/>
                </a:lnTo>
                <a:lnTo>
                  <a:pt x="768" y="336"/>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0" name="Freeform 46"/>
          <p:cNvSpPr>
            <a:spLocks/>
          </p:cNvSpPr>
          <p:nvPr/>
        </p:nvSpPr>
        <p:spPr bwMode="auto">
          <a:xfrm>
            <a:off x="2349500" y="2312988"/>
            <a:ext cx="3124200" cy="1600200"/>
          </a:xfrm>
          <a:custGeom>
            <a:avLst/>
            <a:gdLst/>
            <a:ahLst/>
            <a:cxnLst>
              <a:cxn ang="0">
                <a:pos x="1968" y="0"/>
              </a:cxn>
              <a:cxn ang="0">
                <a:pos x="1968" y="528"/>
              </a:cxn>
              <a:cxn ang="0">
                <a:pos x="0" y="528"/>
              </a:cxn>
              <a:cxn ang="0">
                <a:pos x="0" y="1008"/>
              </a:cxn>
            </a:cxnLst>
            <a:rect l="0" t="0" r="r" b="b"/>
            <a:pathLst>
              <a:path w="1968" h="1008">
                <a:moveTo>
                  <a:pt x="1968" y="0"/>
                </a:moveTo>
                <a:lnTo>
                  <a:pt x="1968" y="528"/>
                </a:lnTo>
                <a:lnTo>
                  <a:pt x="0" y="528"/>
                </a:lnTo>
                <a:lnTo>
                  <a:pt x="0" y="1008"/>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1" name="Line 47"/>
          <p:cNvSpPr>
            <a:spLocks noChangeShapeType="1"/>
          </p:cNvSpPr>
          <p:nvPr/>
        </p:nvSpPr>
        <p:spPr bwMode="auto">
          <a:xfrm>
            <a:off x="5473700" y="3151188"/>
            <a:ext cx="1588" cy="9144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52" name="Line 48"/>
          <p:cNvSpPr>
            <a:spLocks noChangeShapeType="1"/>
          </p:cNvSpPr>
          <p:nvPr/>
        </p:nvSpPr>
        <p:spPr bwMode="auto">
          <a:xfrm>
            <a:off x="6311900" y="2312988"/>
            <a:ext cx="0" cy="1752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53" name="Freeform 49"/>
          <p:cNvSpPr>
            <a:spLocks/>
          </p:cNvSpPr>
          <p:nvPr/>
        </p:nvSpPr>
        <p:spPr bwMode="auto">
          <a:xfrm>
            <a:off x="3263900" y="3303588"/>
            <a:ext cx="3048000" cy="609600"/>
          </a:xfrm>
          <a:custGeom>
            <a:avLst/>
            <a:gdLst/>
            <a:ahLst/>
            <a:cxnLst>
              <a:cxn ang="0">
                <a:pos x="1920" y="0"/>
              </a:cxn>
              <a:cxn ang="0">
                <a:pos x="0" y="0"/>
              </a:cxn>
              <a:cxn ang="0">
                <a:pos x="0" y="384"/>
              </a:cxn>
            </a:cxnLst>
            <a:rect l="0" t="0" r="r" b="b"/>
            <a:pathLst>
              <a:path w="1920" h="384">
                <a:moveTo>
                  <a:pt x="1920" y="0"/>
                </a:moveTo>
                <a:lnTo>
                  <a:pt x="0" y="0"/>
                </a:lnTo>
                <a:lnTo>
                  <a:pt x="0" y="384"/>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4" name="Freeform 50"/>
          <p:cNvSpPr>
            <a:spLocks/>
          </p:cNvSpPr>
          <p:nvPr/>
        </p:nvSpPr>
        <p:spPr bwMode="auto">
          <a:xfrm>
            <a:off x="6288088" y="2835275"/>
            <a:ext cx="1752600" cy="533400"/>
          </a:xfrm>
          <a:custGeom>
            <a:avLst/>
            <a:gdLst/>
            <a:ahLst/>
            <a:cxnLst>
              <a:cxn ang="0">
                <a:pos x="0" y="0"/>
              </a:cxn>
              <a:cxn ang="0">
                <a:pos x="1008" y="0"/>
              </a:cxn>
              <a:cxn ang="0">
                <a:pos x="1008" y="144"/>
              </a:cxn>
            </a:cxnLst>
            <a:rect l="0" t="0" r="r" b="b"/>
            <a:pathLst>
              <a:path w="1008" h="144">
                <a:moveTo>
                  <a:pt x="0" y="0"/>
                </a:moveTo>
                <a:lnTo>
                  <a:pt x="1008" y="0"/>
                </a:lnTo>
                <a:lnTo>
                  <a:pt x="1008" y="144"/>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5" name="Line 51"/>
          <p:cNvSpPr>
            <a:spLocks noChangeShapeType="1"/>
          </p:cNvSpPr>
          <p:nvPr/>
        </p:nvSpPr>
        <p:spPr bwMode="auto">
          <a:xfrm>
            <a:off x="719138" y="6035675"/>
            <a:ext cx="8310562" cy="0"/>
          </a:xfrm>
          <a:prstGeom prst="line">
            <a:avLst/>
          </a:prstGeom>
          <a:noFill/>
          <a:ln w="57150">
            <a:solidFill>
              <a:schemeClr val="hlink"/>
            </a:solidFill>
            <a:round/>
            <a:headEnd/>
            <a:tailEnd/>
          </a:ln>
          <a:effectLst/>
        </p:spPr>
        <p:txBody>
          <a:bodyPr wrap="none" anchor="ctr"/>
          <a:lstStyle/>
          <a:p>
            <a:endParaRPr lang="en-US"/>
          </a:p>
        </p:txBody>
      </p:sp>
      <p:sp>
        <p:nvSpPr>
          <p:cNvPr id="891956" name="Line 52"/>
          <p:cNvSpPr>
            <a:spLocks noChangeShapeType="1"/>
          </p:cNvSpPr>
          <p:nvPr/>
        </p:nvSpPr>
        <p:spPr bwMode="auto">
          <a:xfrm flipH="1">
            <a:off x="8497888" y="3673475"/>
            <a:ext cx="381000" cy="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57" name="Freeform 53"/>
          <p:cNvSpPr>
            <a:spLocks/>
          </p:cNvSpPr>
          <p:nvPr/>
        </p:nvSpPr>
        <p:spPr bwMode="auto">
          <a:xfrm>
            <a:off x="7354888" y="1844675"/>
            <a:ext cx="1524000" cy="4191000"/>
          </a:xfrm>
          <a:custGeom>
            <a:avLst/>
            <a:gdLst/>
            <a:ahLst/>
            <a:cxnLst>
              <a:cxn ang="0">
                <a:pos x="960" y="2448"/>
              </a:cxn>
              <a:cxn ang="0">
                <a:pos x="960" y="0"/>
              </a:cxn>
              <a:cxn ang="0">
                <a:pos x="0" y="0"/>
              </a:cxn>
            </a:cxnLst>
            <a:rect l="0" t="0" r="r" b="b"/>
            <a:pathLst>
              <a:path w="960" h="2448">
                <a:moveTo>
                  <a:pt x="960" y="2448"/>
                </a:moveTo>
                <a:lnTo>
                  <a:pt x="960" y="0"/>
                </a:lnTo>
                <a:lnTo>
                  <a:pt x="0" y="0"/>
                </a:lnTo>
              </a:path>
            </a:pathLst>
          </a:custGeom>
          <a:noFill/>
          <a:ln w="57150" cap="flat" cmpd="sng">
            <a:solidFill>
              <a:schemeClr val="hlink"/>
            </a:solidFill>
            <a:prstDash val="solid"/>
            <a:round/>
            <a:headEnd type="none" w="med" len="med"/>
            <a:tailEnd type="triangle" w="med" len="med"/>
          </a:ln>
          <a:effectLst/>
        </p:spPr>
        <p:txBody>
          <a:bodyPr wrap="none" anchor="ctr"/>
          <a:lstStyle/>
          <a:p>
            <a:endParaRPr lang="en-US"/>
          </a:p>
        </p:txBody>
      </p:sp>
      <p:sp>
        <p:nvSpPr>
          <p:cNvPr id="891958" name="Line 54"/>
          <p:cNvSpPr>
            <a:spLocks noChangeShapeType="1"/>
          </p:cNvSpPr>
          <p:nvPr/>
        </p:nvSpPr>
        <p:spPr bwMode="auto">
          <a:xfrm>
            <a:off x="1106488" y="3444875"/>
            <a:ext cx="0" cy="25908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59" name="Line 55"/>
          <p:cNvSpPr>
            <a:spLocks noChangeShapeType="1"/>
          </p:cNvSpPr>
          <p:nvPr/>
        </p:nvSpPr>
        <p:spPr bwMode="auto">
          <a:xfrm>
            <a:off x="6059488" y="5349875"/>
            <a:ext cx="0" cy="6858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0" name="Line 56"/>
          <p:cNvSpPr>
            <a:spLocks noChangeShapeType="1"/>
          </p:cNvSpPr>
          <p:nvPr/>
        </p:nvSpPr>
        <p:spPr bwMode="auto">
          <a:xfrm>
            <a:off x="2782888" y="5349875"/>
            <a:ext cx="0" cy="6858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1" name="Line 57"/>
          <p:cNvSpPr>
            <a:spLocks noChangeShapeType="1"/>
          </p:cNvSpPr>
          <p:nvPr/>
        </p:nvSpPr>
        <p:spPr bwMode="auto">
          <a:xfrm>
            <a:off x="8040688" y="3978275"/>
            <a:ext cx="0" cy="609600"/>
          </a:xfrm>
          <a:prstGeom prst="line">
            <a:avLst/>
          </a:prstGeom>
          <a:noFill/>
          <a:ln w="57150">
            <a:solidFill>
              <a:schemeClr val="tx1"/>
            </a:solidFill>
            <a:round/>
            <a:headEnd/>
            <a:tailEnd type="triangle" w="med" len="med"/>
          </a:ln>
          <a:effectLst/>
        </p:spPr>
        <p:txBody>
          <a:bodyPr wrap="none" anchor="ctr"/>
          <a:lstStyle/>
          <a:p>
            <a:endParaRPr lang="en-US"/>
          </a:p>
        </p:txBody>
      </p:sp>
      <p:sp>
        <p:nvSpPr>
          <p:cNvPr id="891962" name="Text Box 58"/>
          <p:cNvSpPr txBox="1">
            <a:spLocks noChangeArrowheads="1"/>
          </p:cNvSpPr>
          <p:nvPr/>
        </p:nvSpPr>
        <p:spPr bwMode="auto">
          <a:xfrm>
            <a:off x="347663" y="1235075"/>
            <a:ext cx="1336675" cy="366713"/>
          </a:xfrm>
          <a:prstGeom prst="rect">
            <a:avLst/>
          </a:prstGeom>
          <a:noFill/>
          <a:ln w="28575">
            <a:noFill/>
            <a:miter lim="800000"/>
            <a:headEnd/>
            <a:tailEnd/>
          </a:ln>
          <a:effectLst/>
        </p:spPr>
        <p:txBody>
          <a:bodyPr wrap="none" anchor="ctr">
            <a:spAutoFit/>
          </a:bodyPr>
          <a:lstStyle/>
          <a:p>
            <a:r>
              <a:rPr lang="en-US" b="1"/>
              <a:t>From Mem</a:t>
            </a:r>
          </a:p>
        </p:txBody>
      </p:sp>
      <p:sp>
        <p:nvSpPr>
          <p:cNvPr id="891963" name="Text Box 59"/>
          <p:cNvSpPr txBox="1">
            <a:spLocks noChangeArrowheads="1"/>
          </p:cNvSpPr>
          <p:nvPr/>
        </p:nvSpPr>
        <p:spPr bwMode="auto">
          <a:xfrm>
            <a:off x="5689125" y="1188343"/>
            <a:ext cx="1050288" cy="307777"/>
          </a:xfrm>
          <a:prstGeom prst="rect">
            <a:avLst/>
          </a:prstGeom>
          <a:noFill/>
          <a:ln w="28575">
            <a:noFill/>
            <a:miter lim="800000"/>
            <a:headEnd/>
            <a:tailEnd/>
          </a:ln>
          <a:effectLst/>
        </p:spPr>
        <p:txBody>
          <a:bodyPr wrap="none" anchor="ctr">
            <a:spAutoFit/>
          </a:bodyPr>
          <a:lstStyle/>
          <a:p>
            <a:r>
              <a:rPr lang="en-US" b="1" dirty="0" smtClean="0"/>
              <a:t> </a:t>
            </a:r>
            <a:r>
              <a:rPr lang="en-US" b="1" dirty="0"/>
              <a:t>Registers</a:t>
            </a:r>
          </a:p>
        </p:txBody>
      </p:sp>
      <p:sp>
        <p:nvSpPr>
          <p:cNvPr id="891964" name="Text Box 60"/>
          <p:cNvSpPr txBox="1">
            <a:spLocks noChangeArrowheads="1"/>
          </p:cNvSpPr>
          <p:nvPr/>
        </p:nvSpPr>
        <p:spPr bwMode="auto">
          <a:xfrm>
            <a:off x="3724275" y="4549775"/>
            <a:ext cx="1555750" cy="641350"/>
          </a:xfrm>
          <a:prstGeom prst="rect">
            <a:avLst/>
          </a:prstGeom>
          <a:noFill/>
          <a:ln w="28575">
            <a:noFill/>
            <a:miter lim="800000"/>
            <a:headEnd/>
            <a:tailEnd/>
          </a:ln>
          <a:effectLst/>
        </p:spPr>
        <p:txBody>
          <a:bodyPr wrap="none" anchor="ctr">
            <a:spAutoFit/>
          </a:bodyPr>
          <a:lstStyle/>
          <a:p>
            <a:r>
              <a:rPr lang="en-US" b="1"/>
              <a:t>Reservation </a:t>
            </a:r>
          </a:p>
          <a:p>
            <a:r>
              <a:rPr lang="en-US" b="1"/>
              <a:t>Stations</a:t>
            </a:r>
          </a:p>
        </p:txBody>
      </p:sp>
      <p:sp>
        <p:nvSpPr>
          <p:cNvPr id="891965" name="Line 61"/>
          <p:cNvSpPr>
            <a:spLocks noChangeShapeType="1"/>
          </p:cNvSpPr>
          <p:nvPr/>
        </p:nvSpPr>
        <p:spPr bwMode="auto">
          <a:xfrm flipV="1">
            <a:off x="3544888" y="4511675"/>
            <a:ext cx="0" cy="1219200"/>
          </a:xfrm>
          <a:prstGeom prst="line">
            <a:avLst/>
          </a:prstGeom>
          <a:noFill/>
          <a:ln w="38100">
            <a:solidFill>
              <a:schemeClr val="accent2"/>
            </a:solidFill>
            <a:round/>
            <a:headEnd/>
            <a:tailEnd type="triangle" w="med" len="med"/>
          </a:ln>
          <a:effectLst/>
        </p:spPr>
        <p:txBody>
          <a:bodyPr wrap="none" anchor="ctr"/>
          <a:lstStyle/>
          <a:p>
            <a:endParaRPr lang="en-US"/>
          </a:p>
        </p:txBody>
      </p:sp>
      <p:sp>
        <p:nvSpPr>
          <p:cNvPr id="891966" name="Line 62"/>
          <p:cNvSpPr>
            <a:spLocks noChangeShapeType="1"/>
          </p:cNvSpPr>
          <p:nvPr/>
        </p:nvSpPr>
        <p:spPr bwMode="auto">
          <a:xfrm flipV="1">
            <a:off x="3544888" y="4511675"/>
            <a:ext cx="0" cy="15240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7" name="Line 63"/>
          <p:cNvSpPr>
            <a:spLocks noChangeShapeType="1"/>
          </p:cNvSpPr>
          <p:nvPr/>
        </p:nvSpPr>
        <p:spPr bwMode="auto">
          <a:xfrm flipV="1">
            <a:off x="6897688" y="4435475"/>
            <a:ext cx="0" cy="16002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8" name="Text Box 64"/>
          <p:cNvSpPr txBox="1">
            <a:spLocks noChangeArrowheads="1"/>
          </p:cNvSpPr>
          <p:nvPr/>
        </p:nvSpPr>
        <p:spPr bwMode="auto">
          <a:xfrm>
            <a:off x="2954338" y="6188075"/>
            <a:ext cx="2857500" cy="366713"/>
          </a:xfrm>
          <a:prstGeom prst="rect">
            <a:avLst/>
          </a:prstGeom>
          <a:noFill/>
          <a:ln w="28575">
            <a:noFill/>
            <a:miter lim="800000"/>
            <a:headEnd/>
            <a:tailEnd/>
          </a:ln>
          <a:effectLst/>
        </p:spPr>
        <p:txBody>
          <a:bodyPr wrap="none" anchor="ctr">
            <a:spAutoFit/>
          </a:bodyPr>
          <a:lstStyle/>
          <a:p>
            <a:r>
              <a:rPr lang="en-US" b="1"/>
              <a:t>Common Data Bus (CDB)</a:t>
            </a:r>
          </a:p>
        </p:txBody>
      </p:sp>
      <p:sp>
        <p:nvSpPr>
          <p:cNvPr id="891969" name="Text Box 65"/>
          <p:cNvSpPr txBox="1">
            <a:spLocks noChangeArrowheads="1"/>
          </p:cNvSpPr>
          <p:nvPr/>
        </p:nvSpPr>
        <p:spPr bwMode="auto">
          <a:xfrm>
            <a:off x="7470775" y="4587875"/>
            <a:ext cx="1069975" cy="366713"/>
          </a:xfrm>
          <a:prstGeom prst="rect">
            <a:avLst/>
          </a:prstGeom>
          <a:noFill/>
          <a:ln w="28575">
            <a:noFill/>
            <a:miter lim="800000"/>
            <a:headEnd/>
            <a:tailEnd/>
          </a:ln>
          <a:effectLst/>
        </p:spPr>
        <p:txBody>
          <a:bodyPr wrap="none" anchor="ctr">
            <a:spAutoFit/>
          </a:bodyPr>
          <a:lstStyle/>
          <a:p>
            <a:r>
              <a:rPr lang="en-US" b="1"/>
              <a:t>To Mem</a:t>
            </a:r>
          </a:p>
        </p:txBody>
      </p:sp>
      <p:sp>
        <p:nvSpPr>
          <p:cNvPr id="891970" name="Text Box 66"/>
          <p:cNvSpPr txBox="1">
            <a:spLocks noChangeArrowheads="1"/>
          </p:cNvSpPr>
          <p:nvPr/>
        </p:nvSpPr>
        <p:spPr bwMode="auto">
          <a:xfrm>
            <a:off x="2471172" y="1294140"/>
            <a:ext cx="740907" cy="523220"/>
          </a:xfrm>
          <a:prstGeom prst="rect">
            <a:avLst/>
          </a:prstGeom>
          <a:noFill/>
          <a:ln w="28575">
            <a:noFill/>
            <a:miter lim="800000"/>
            <a:headEnd/>
            <a:tailEnd/>
          </a:ln>
          <a:effectLst/>
        </p:spPr>
        <p:txBody>
          <a:bodyPr wrap="none" anchor="ctr">
            <a:spAutoFit/>
          </a:bodyPr>
          <a:lstStyle/>
          <a:p>
            <a:r>
              <a:rPr lang="en-US" b="1" dirty="0" smtClean="0"/>
              <a:t>Op</a:t>
            </a:r>
            <a:endParaRPr lang="en-US" b="1" dirty="0"/>
          </a:p>
          <a:p>
            <a:r>
              <a:rPr lang="en-US" b="1" dirty="0"/>
              <a:t>Queue</a:t>
            </a:r>
          </a:p>
        </p:txBody>
      </p:sp>
      <p:sp>
        <p:nvSpPr>
          <p:cNvPr id="891971" name="Text Box 67"/>
          <p:cNvSpPr txBox="1">
            <a:spLocks noChangeArrowheads="1"/>
          </p:cNvSpPr>
          <p:nvPr/>
        </p:nvSpPr>
        <p:spPr bwMode="auto">
          <a:xfrm>
            <a:off x="1335088" y="1768475"/>
            <a:ext cx="1635125" cy="366713"/>
          </a:xfrm>
          <a:prstGeom prst="rect">
            <a:avLst/>
          </a:prstGeom>
          <a:noFill/>
          <a:ln w="28575">
            <a:noFill/>
            <a:miter lim="800000"/>
            <a:headEnd/>
            <a:tailEnd/>
          </a:ln>
          <a:effectLst/>
        </p:spPr>
        <p:txBody>
          <a:bodyPr wrap="none" anchor="ctr">
            <a:spAutoFit/>
          </a:bodyPr>
          <a:lstStyle/>
          <a:p>
            <a:r>
              <a:rPr lang="en-US" b="1"/>
              <a:t>Load Buffers</a:t>
            </a:r>
          </a:p>
        </p:txBody>
      </p:sp>
      <p:sp>
        <p:nvSpPr>
          <p:cNvPr id="891972" name="Text Box 68"/>
          <p:cNvSpPr txBox="1">
            <a:spLocks noChangeArrowheads="1"/>
          </p:cNvSpPr>
          <p:nvPr/>
        </p:nvSpPr>
        <p:spPr bwMode="auto">
          <a:xfrm>
            <a:off x="6592888" y="2987675"/>
            <a:ext cx="1028700" cy="641350"/>
          </a:xfrm>
          <a:prstGeom prst="rect">
            <a:avLst/>
          </a:prstGeom>
          <a:noFill/>
          <a:ln w="28575">
            <a:noFill/>
            <a:miter lim="800000"/>
            <a:headEnd/>
            <a:tailEnd/>
          </a:ln>
          <a:effectLst/>
        </p:spPr>
        <p:txBody>
          <a:bodyPr wrap="none" anchor="ctr">
            <a:spAutoFit/>
          </a:bodyPr>
          <a:lstStyle/>
          <a:p>
            <a:r>
              <a:rPr lang="en-US" b="1"/>
              <a:t>Store </a:t>
            </a:r>
          </a:p>
          <a:p>
            <a:r>
              <a:rPr lang="en-US" b="1"/>
              <a:t>Buffers</a:t>
            </a:r>
          </a:p>
        </p:txBody>
      </p:sp>
      <p:sp>
        <p:nvSpPr>
          <p:cNvPr id="891973" name="Text Box 69"/>
          <p:cNvSpPr txBox="1">
            <a:spLocks noChangeArrowheads="1"/>
          </p:cNvSpPr>
          <p:nvPr/>
        </p:nvSpPr>
        <p:spPr bwMode="auto">
          <a:xfrm>
            <a:off x="74193" y="2204236"/>
            <a:ext cx="710452" cy="1255728"/>
          </a:xfrm>
          <a:prstGeom prst="rect">
            <a:avLst/>
          </a:prstGeom>
          <a:noFill/>
          <a:ln w="28575">
            <a:noFill/>
            <a:miter lim="800000"/>
            <a:headEnd/>
            <a:tailEnd/>
          </a:ln>
          <a:effectLst/>
        </p:spPr>
        <p:txBody>
          <a:bodyPr wrap="none" anchor="ctr">
            <a:spAutoFit/>
          </a:bodyPr>
          <a:lstStyle/>
          <a:p>
            <a:pPr>
              <a:lnSpc>
                <a:spcPct val="90000"/>
              </a:lnSpc>
            </a:pPr>
            <a:r>
              <a:rPr lang="en-US" sz="1400" b="1" dirty="0">
                <a:solidFill>
                  <a:srgbClr val="002060"/>
                </a:solidFill>
              </a:rPr>
              <a:t>Load1</a:t>
            </a:r>
          </a:p>
          <a:p>
            <a:pPr>
              <a:lnSpc>
                <a:spcPct val="90000"/>
              </a:lnSpc>
            </a:pPr>
            <a:r>
              <a:rPr lang="en-US" sz="1400" b="1" dirty="0">
                <a:solidFill>
                  <a:srgbClr val="002060"/>
                </a:solidFill>
              </a:rPr>
              <a:t>Load2</a:t>
            </a:r>
          </a:p>
          <a:p>
            <a:pPr>
              <a:lnSpc>
                <a:spcPct val="90000"/>
              </a:lnSpc>
            </a:pPr>
            <a:r>
              <a:rPr lang="en-US" sz="1400" b="1" dirty="0">
                <a:solidFill>
                  <a:srgbClr val="002060"/>
                </a:solidFill>
              </a:rPr>
              <a:t>Load3</a:t>
            </a:r>
          </a:p>
          <a:p>
            <a:pPr>
              <a:lnSpc>
                <a:spcPct val="90000"/>
              </a:lnSpc>
            </a:pPr>
            <a:r>
              <a:rPr lang="en-US" sz="1400" b="1" dirty="0">
                <a:solidFill>
                  <a:srgbClr val="002060"/>
                </a:solidFill>
              </a:rPr>
              <a:t>Load4</a:t>
            </a:r>
          </a:p>
          <a:p>
            <a:pPr>
              <a:lnSpc>
                <a:spcPct val="90000"/>
              </a:lnSpc>
            </a:pPr>
            <a:r>
              <a:rPr lang="en-US" sz="1400" b="1" dirty="0">
                <a:solidFill>
                  <a:srgbClr val="002060"/>
                </a:solidFill>
              </a:rPr>
              <a:t>Load5</a:t>
            </a:r>
          </a:p>
          <a:p>
            <a:pPr>
              <a:lnSpc>
                <a:spcPct val="90000"/>
              </a:lnSpc>
            </a:pPr>
            <a:r>
              <a:rPr lang="en-US" sz="1400" b="1" dirty="0">
                <a:solidFill>
                  <a:srgbClr val="002060"/>
                </a:solidFill>
              </a:rPr>
              <a:t>Load6</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2800" dirty="0">
                <a:solidFill>
                  <a:srgbClr val="0070C0"/>
                </a:solidFill>
              </a:rPr>
              <a:t>Outline</a:t>
            </a:r>
          </a:p>
        </p:txBody>
      </p:sp>
      <p:sp>
        <p:nvSpPr>
          <p:cNvPr id="16387" name="Rectangle 3"/>
          <p:cNvSpPr>
            <a:spLocks noGrp="1" noChangeArrowheads="1"/>
          </p:cNvSpPr>
          <p:nvPr>
            <p:ph idx="1"/>
          </p:nvPr>
        </p:nvSpPr>
        <p:spPr>
          <a:xfrm>
            <a:off x="233363" y="1524000"/>
            <a:ext cx="8910637" cy="4856163"/>
          </a:xfrm>
        </p:spPr>
        <p:txBody>
          <a:bodyPr/>
          <a:lstStyle/>
          <a:p>
            <a:r>
              <a:rPr lang="en-US" dirty="0"/>
              <a:t>Issues in </a:t>
            </a:r>
            <a:r>
              <a:rPr lang="en-US" dirty="0" smtClean="0"/>
              <a:t>Pipelining (understanding the rules of the game!)</a:t>
            </a:r>
            <a:endParaRPr lang="en-US" dirty="0"/>
          </a:p>
          <a:p>
            <a:pPr lvl="1"/>
            <a:r>
              <a:rPr lang="en-US" dirty="0"/>
              <a:t>Data </a:t>
            </a:r>
            <a:r>
              <a:rPr lang="en-US" dirty="0" smtClean="0"/>
              <a:t>Dependency / Hazard</a:t>
            </a:r>
            <a:endParaRPr lang="en-US" dirty="0"/>
          </a:p>
          <a:p>
            <a:pPr lvl="1"/>
            <a:r>
              <a:rPr lang="en-US" dirty="0"/>
              <a:t>Structural </a:t>
            </a:r>
            <a:r>
              <a:rPr lang="en-US" dirty="0" smtClean="0"/>
              <a:t>Dependency / Hazard</a:t>
            </a:r>
            <a:endParaRPr lang="en-US" dirty="0"/>
          </a:p>
          <a:p>
            <a:pPr lvl="1"/>
            <a:r>
              <a:rPr lang="en-US" dirty="0"/>
              <a:t>Control </a:t>
            </a:r>
            <a:r>
              <a:rPr lang="en-US" dirty="0" smtClean="0"/>
              <a:t>Dependency / Hazard</a:t>
            </a:r>
            <a:endParaRPr lang="en-US" dirty="0"/>
          </a:p>
          <a:p>
            <a:r>
              <a:rPr lang="en-US" dirty="0"/>
              <a:t>ILP, </a:t>
            </a:r>
            <a:r>
              <a:rPr lang="en-US" dirty="0" smtClean="0"/>
              <a:t>LLP</a:t>
            </a:r>
          </a:p>
          <a:p>
            <a:r>
              <a:rPr lang="en-US" dirty="0" smtClean="0"/>
              <a:t>Branch Prediction and Speculation</a:t>
            </a:r>
          </a:p>
          <a:p>
            <a:r>
              <a:rPr lang="en-US" dirty="0" smtClean="0"/>
              <a:t>Complex pipelining</a:t>
            </a:r>
            <a:endParaRPr lang="en-US" dirty="0"/>
          </a:p>
          <a:p>
            <a:r>
              <a:rPr lang="en-US" dirty="0"/>
              <a:t>Superscalar or VLIW?</a:t>
            </a:r>
          </a:p>
          <a:p>
            <a:pPr lvl="1"/>
            <a:r>
              <a:rPr lang="en-US" dirty="0"/>
              <a:t>In order and out of order (issue, execution and retirement)</a:t>
            </a:r>
          </a:p>
          <a:p>
            <a:endParaRPr lang="en-US" dirty="0"/>
          </a:p>
          <a:p>
            <a:endParaRPr lang="en-US" dirty="0"/>
          </a:p>
          <a:p>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a:xfrm>
            <a:off x="326571" y="161109"/>
            <a:ext cx="8305800" cy="1143000"/>
          </a:xfrm>
          <a:noFill/>
          <a:ln/>
        </p:spPr>
        <p:txBody>
          <a:bodyPr lIns="90487" rIns="90487"/>
          <a:lstStyle/>
          <a:p>
            <a:r>
              <a:rPr lang="en-US" sz="2800" dirty="0">
                <a:solidFill>
                  <a:srgbClr val="0070C0"/>
                </a:solidFill>
              </a:rPr>
              <a:t>Reservation Station Components</a:t>
            </a:r>
          </a:p>
        </p:txBody>
      </p:sp>
      <p:sp>
        <p:nvSpPr>
          <p:cNvPr id="893955" name="Rectangle 3"/>
          <p:cNvSpPr>
            <a:spLocks noGrp="1" noChangeArrowheads="1"/>
          </p:cNvSpPr>
          <p:nvPr>
            <p:ph type="body" idx="1"/>
          </p:nvPr>
        </p:nvSpPr>
        <p:spPr>
          <a:xfrm>
            <a:off x="152400" y="1524000"/>
            <a:ext cx="8534400" cy="4953000"/>
          </a:xfrm>
          <a:noFill/>
          <a:ln/>
        </p:spPr>
        <p:txBody>
          <a:bodyPr lIns="90487" rIns="90487"/>
          <a:lstStyle/>
          <a:p>
            <a:pPr>
              <a:buFontTx/>
              <a:buNone/>
            </a:pPr>
            <a:r>
              <a:rPr lang="en-US" dirty="0"/>
              <a:t>	</a:t>
            </a:r>
            <a:r>
              <a:rPr lang="en-US" dirty="0">
                <a:solidFill>
                  <a:srgbClr val="FF0000"/>
                </a:solidFill>
              </a:rPr>
              <a:t>Op</a:t>
            </a:r>
            <a:r>
              <a:rPr lang="en-US" dirty="0">
                <a:solidFill>
                  <a:schemeClr val="accent1"/>
                </a:solidFill>
              </a:rPr>
              <a:t>:	</a:t>
            </a:r>
            <a:r>
              <a:rPr lang="en-US" dirty="0"/>
              <a:t>Operation to perform in the unit (e.g., + or –)</a:t>
            </a:r>
          </a:p>
          <a:p>
            <a:pPr>
              <a:buFontTx/>
              <a:buNone/>
            </a:pPr>
            <a:r>
              <a:rPr lang="en-US" dirty="0"/>
              <a:t>	</a:t>
            </a:r>
            <a:r>
              <a:rPr lang="en-US" dirty="0" err="1">
                <a:solidFill>
                  <a:srgbClr val="FF0000"/>
                </a:solidFill>
              </a:rPr>
              <a:t>Vj</a:t>
            </a:r>
            <a:r>
              <a:rPr lang="en-US" dirty="0">
                <a:solidFill>
                  <a:srgbClr val="FF0000"/>
                </a:solidFill>
              </a:rPr>
              <a:t>, </a:t>
            </a:r>
            <a:r>
              <a:rPr lang="en-US" dirty="0" err="1">
                <a:solidFill>
                  <a:srgbClr val="FF0000"/>
                </a:solidFill>
              </a:rPr>
              <a:t>Vk</a:t>
            </a:r>
            <a:r>
              <a:rPr lang="en-US" dirty="0">
                <a:solidFill>
                  <a:schemeClr val="accent1"/>
                </a:solidFill>
              </a:rPr>
              <a:t>: </a:t>
            </a:r>
            <a:r>
              <a:rPr lang="en-US" dirty="0">
                <a:solidFill>
                  <a:srgbClr val="0070C0"/>
                </a:solidFill>
              </a:rPr>
              <a:t>Value</a:t>
            </a:r>
            <a:r>
              <a:rPr lang="en-US" dirty="0"/>
              <a:t> of Source operands</a:t>
            </a:r>
          </a:p>
          <a:p>
            <a:pPr lvl="1"/>
            <a:r>
              <a:rPr lang="en-US" dirty="0"/>
              <a:t>Store buffers has V field, result to be stored</a:t>
            </a:r>
          </a:p>
          <a:p>
            <a:pPr>
              <a:buFontTx/>
              <a:buNone/>
            </a:pPr>
            <a:r>
              <a:rPr lang="en-US" dirty="0">
                <a:solidFill>
                  <a:schemeClr val="accent1"/>
                </a:solidFill>
              </a:rPr>
              <a:t>	</a:t>
            </a:r>
            <a:r>
              <a:rPr lang="en-US" dirty="0" err="1">
                <a:solidFill>
                  <a:srgbClr val="FF0000"/>
                </a:solidFill>
              </a:rPr>
              <a:t>Qj</a:t>
            </a:r>
            <a:r>
              <a:rPr lang="en-US" dirty="0">
                <a:solidFill>
                  <a:srgbClr val="FF0000"/>
                </a:solidFill>
              </a:rPr>
              <a:t>, </a:t>
            </a:r>
            <a:r>
              <a:rPr lang="en-US" dirty="0" err="1">
                <a:solidFill>
                  <a:srgbClr val="FF0000"/>
                </a:solidFill>
              </a:rPr>
              <a:t>Qk</a:t>
            </a:r>
            <a:r>
              <a:rPr lang="en-US" dirty="0">
                <a:solidFill>
                  <a:schemeClr val="accent1"/>
                </a:solidFill>
              </a:rPr>
              <a:t>: </a:t>
            </a:r>
            <a:r>
              <a:rPr lang="en-US" dirty="0"/>
              <a:t>Reservation stations producing source registers (value to be written)</a:t>
            </a:r>
          </a:p>
          <a:p>
            <a:pPr lvl="1"/>
            <a:r>
              <a:rPr lang="en-US" sz="2000" dirty="0"/>
              <a:t>Note: </a:t>
            </a:r>
            <a:r>
              <a:rPr lang="en-US" sz="2000" dirty="0" err="1"/>
              <a:t>Qj,Qk</a:t>
            </a:r>
            <a:r>
              <a:rPr lang="en-US" sz="2000" dirty="0"/>
              <a:t>=0 =&gt; ready</a:t>
            </a:r>
            <a:endParaRPr lang="en-US" dirty="0"/>
          </a:p>
          <a:p>
            <a:pPr lvl="1"/>
            <a:r>
              <a:rPr lang="en-US" dirty="0"/>
              <a:t>Store buffers only have </a:t>
            </a:r>
            <a:r>
              <a:rPr lang="en-US" dirty="0" err="1"/>
              <a:t>Qi</a:t>
            </a:r>
            <a:r>
              <a:rPr lang="en-US" dirty="0"/>
              <a:t> for RS producing result</a:t>
            </a:r>
          </a:p>
          <a:p>
            <a:pPr>
              <a:buFontTx/>
              <a:buNone/>
            </a:pPr>
            <a:r>
              <a:rPr lang="en-US" dirty="0">
                <a:solidFill>
                  <a:schemeClr val="accent1"/>
                </a:solidFill>
              </a:rPr>
              <a:t> 	</a:t>
            </a:r>
            <a:r>
              <a:rPr lang="en-US" dirty="0">
                <a:solidFill>
                  <a:srgbClr val="FF0000"/>
                </a:solidFill>
              </a:rPr>
              <a:t>Busy</a:t>
            </a:r>
            <a:r>
              <a:rPr lang="en-US" dirty="0">
                <a:solidFill>
                  <a:schemeClr val="accent1"/>
                </a:solidFill>
              </a:rPr>
              <a:t>: </a:t>
            </a:r>
            <a:r>
              <a:rPr lang="en-US" dirty="0"/>
              <a:t>Indicates reservation station or FU is busy</a:t>
            </a:r>
          </a:p>
          <a:p>
            <a:pPr>
              <a:buFontTx/>
              <a:buNone/>
            </a:pPr>
            <a:r>
              <a:rPr lang="en-US" dirty="0"/>
              <a:t>		</a:t>
            </a:r>
          </a:p>
          <a:p>
            <a:pPr>
              <a:buFontTx/>
              <a:buNone/>
            </a:pPr>
            <a:r>
              <a:rPr lang="en-US" dirty="0">
                <a:solidFill>
                  <a:schemeClr val="hlink"/>
                </a:solidFill>
              </a:rPr>
              <a:t>	</a:t>
            </a:r>
            <a:r>
              <a:rPr lang="en-US" dirty="0">
                <a:solidFill>
                  <a:srgbClr val="FF0000"/>
                </a:solidFill>
              </a:rPr>
              <a:t>Register result status</a:t>
            </a:r>
            <a:r>
              <a:rPr lang="en-US" dirty="0"/>
              <a:t>—Indicates which functional unit will write each register, if one exists. Blank when no pending instructions that will write that register.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3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39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939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939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939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9395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9395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9395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939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5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a:xfrm>
            <a:off x="356507" y="0"/>
            <a:ext cx="8191500" cy="1143000"/>
          </a:xfrm>
          <a:noFill/>
          <a:ln/>
        </p:spPr>
        <p:txBody>
          <a:bodyPr lIns="90487" rIns="90487"/>
          <a:lstStyle/>
          <a:p>
            <a:r>
              <a:rPr lang="en-US" sz="2800" dirty="0">
                <a:solidFill>
                  <a:srgbClr val="0070C0"/>
                </a:solidFill>
              </a:rPr>
              <a:t>Three Stages of Tomasulo Algorithm</a:t>
            </a:r>
          </a:p>
        </p:txBody>
      </p:sp>
      <p:sp>
        <p:nvSpPr>
          <p:cNvPr id="896003" name="Rectangle 3"/>
          <p:cNvSpPr>
            <a:spLocks noGrp="1" noChangeArrowheads="1"/>
          </p:cNvSpPr>
          <p:nvPr>
            <p:ph type="body" idx="1"/>
          </p:nvPr>
        </p:nvSpPr>
        <p:spPr>
          <a:xfrm>
            <a:off x="654050" y="1567543"/>
            <a:ext cx="8261350" cy="4833257"/>
          </a:xfrm>
          <a:noFill/>
          <a:ln/>
        </p:spPr>
        <p:txBody>
          <a:bodyPr lIns="90487" rIns="90487"/>
          <a:lstStyle/>
          <a:p>
            <a:pPr>
              <a:lnSpc>
                <a:spcPct val="80000"/>
              </a:lnSpc>
              <a:buFontTx/>
              <a:buNone/>
            </a:pPr>
            <a:r>
              <a:rPr lang="en-US" sz="2000" dirty="0">
                <a:solidFill>
                  <a:srgbClr val="FF0000"/>
                </a:solidFill>
                <a:latin typeface="Helvetica" pitchFamily="34" charset="0"/>
              </a:rPr>
              <a:t>1.	Issue</a:t>
            </a:r>
            <a:r>
              <a:rPr lang="en-US" sz="2000" dirty="0"/>
              <a:t>—get instruction from </a:t>
            </a:r>
            <a:r>
              <a:rPr lang="en-US" sz="2000" dirty="0" smtClean="0"/>
              <a:t>Op </a:t>
            </a:r>
            <a:r>
              <a:rPr lang="en-US" sz="2000" dirty="0"/>
              <a:t>Queue</a:t>
            </a:r>
          </a:p>
          <a:p>
            <a:pPr lvl="1">
              <a:lnSpc>
                <a:spcPct val="80000"/>
              </a:lnSpc>
              <a:buFontTx/>
              <a:buNone/>
            </a:pPr>
            <a:r>
              <a:rPr lang="en-US" sz="1600" dirty="0"/>
              <a:t> 	If reservation station free (no structural hazard), </a:t>
            </a:r>
            <a:br>
              <a:rPr lang="en-US" sz="1600" dirty="0"/>
            </a:br>
            <a:r>
              <a:rPr lang="en-US" sz="1600" dirty="0"/>
              <a:t>control issues </a:t>
            </a:r>
            <a:r>
              <a:rPr lang="en-US" sz="1600" dirty="0" err="1"/>
              <a:t>instr</a:t>
            </a:r>
            <a:r>
              <a:rPr lang="en-US" sz="1600" dirty="0"/>
              <a:t> &amp; sends operands (renames registers).</a:t>
            </a:r>
          </a:p>
          <a:p>
            <a:pPr>
              <a:lnSpc>
                <a:spcPct val="80000"/>
              </a:lnSpc>
              <a:buFontTx/>
              <a:buNone/>
            </a:pPr>
            <a:r>
              <a:rPr lang="en-US" sz="2000" dirty="0">
                <a:solidFill>
                  <a:srgbClr val="FF0000"/>
                </a:solidFill>
                <a:latin typeface="Helvetica" pitchFamily="34" charset="0"/>
              </a:rPr>
              <a:t>2.	Execute</a:t>
            </a:r>
            <a:r>
              <a:rPr lang="en-US" sz="2000" dirty="0"/>
              <a:t>—operate on operands (EX)</a:t>
            </a:r>
          </a:p>
          <a:p>
            <a:pPr lvl="1">
              <a:lnSpc>
                <a:spcPct val="80000"/>
              </a:lnSpc>
              <a:buFontTx/>
              <a:buNone/>
            </a:pPr>
            <a:r>
              <a:rPr lang="en-US" sz="1600" dirty="0"/>
              <a:t> 	When both operands ready then execute;</a:t>
            </a:r>
            <a:br>
              <a:rPr lang="en-US" sz="1600" dirty="0"/>
            </a:br>
            <a:r>
              <a:rPr lang="en-US" sz="1600" dirty="0"/>
              <a:t> if not ready, watch Common Data Bus for result</a:t>
            </a:r>
          </a:p>
          <a:p>
            <a:pPr>
              <a:lnSpc>
                <a:spcPct val="80000"/>
              </a:lnSpc>
              <a:buFontTx/>
              <a:buNone/>
            </a:pPr>
            <a:r>
              <a:rPr lang="en-US" sz="2000" dirty="0">
                <a:solidFill>
                  <a:srgbClr val="FF0000"/>
                </a:solidFill>
                <a:latin typeface="Helvetica" pitchFamily="34" charset="0"/>
              </a:rPr>
              <a:t>3.	Write result</a:t>
            </a:r>
            <a:r>
              <a:rPr lang="en-US" sz="2000" dirty="0"/>
              <a:t>—finish execution (WB)</a:t>
            </a:r>
          </a:p>
          <a:p>
            <a:pPr lvl="1">
              <a:lnSpc>
                <a:spcPct val="80000"/>
              </a:lnSpc>
              <a:buFontTx/>
              <a:buNone/>
            </a:pPr>
            <a:r>
              <a:rPr lang="en-US" sz="1600" dirty="0"/>
              <a:t> 	Write on Common Data Bus to all awaiting units; </a:t>
            </a:r>
            <a:br>
              <a:rPr lang="en-US" sz="1600" dirty="0"/>
            </a:br>
            <a:r>
              <a:rPr lang="en-US" sz="1600" dirty="0"/>
              <a:t>mark reservation station available</a:t>
            </a:r>
          </a:p>
          <a:p>
            <a:pPr>
              <a:lnSpc>
                <a:spcPct val="80000"/>
              </a:lnSpc>
            </a:pPr>
            <a:r>
              <a:rPr lang="en-US" sz="2000" dirty="0">
                <a:solidFill>
                  <a:srgbClr val="FF0000"/>
                </a:solidFill>
              </a:rPr>
              <a:t>Normal data bus</a:t>
            </a:r>
            <a:r>
              <a:rPr lang="en-US" sz="2000" dirty="0"/>
              <a:t>: data + </a:t>
            </a:r>
            <a:r>
              <a:rPr lang="en-US" sz="2000" dirty="0">
                <a:solidFill>
                  <a:srgbClr val="FF0000"/>
                </a:solidFill>
              </a:rPr>
              <a:t>destination</a:t>
            </a:r>
            <a:r>
              <a:rPr lang="en-US" sz="2000" dirty="0"/>
              <a:t> (“</a:t>
            </a:r>
            <a:r>
              <a:rPr lang="en-US" sz="2000" dirty="0">
                <a:solidFill>
                  <a:srgbClr val="FF0000"/>
                </a:solidFill>
              </a:rPr>
              <a:t>go to</a:t>
            </a:r>
            <a:r>
              <a:rPr lang="en-US" sz="2000" dirty="0"/>
              <a:t>” bus)</a:t>
            </a:r>
          </a:p>
          <a:p>
            <a:pPr>
              <a:lnSpc>
                <a:spcPct val="80000"/>
              </a:lnSpc>
            </a:pPr>
            <a:r>
              <a:rPr lang="en-US" sz="2000" dirty="0">
                <a:solidFill>
                  <a:srgbClr val="FF0000"/>
                </a:solidFill>
              </a:rPr>
              <a:t>Common data bus</a:t>
            </a:r>
            <a:r>
              <a:rPr lang="en-US" sz="2000" dirty="0"/>
              <a:t>: data + </a:t>
            </a:r>
            <a:r>
              <a:rPr lang="en-US" sz="2000" dirty="0">
                <a:solidFill>
                  <a:srgbClr val="FF0000"/>
                </a:solidFill>
              </a:rPr>
              <a:t>source</a:t>
            </a:r>
            <a:r>
              <a:rPr lang="en-US" sz="2000" dirty="0"/>
              <a:t>  (“</a:t>
            </a:r>
            <a:r>
              <a:rPr lang="en-US" sz="2000" dirty="0">
                <a:solidFill>
                  <a:srgbClr val="FF0000"/>
                </a:solidFill>
              </a:rPr>
              <a:t>come from</a:t>
            </a:r>
            <a:r>
              <a:rPr lang="en-US" sz="2000" dirty="0"/>
              <a:t>” bus)</a:t>
            </a:r>
          </a:p>
          <a:p>
            <a:pPr lvl="1">
              <a:lnSpc>
                <a:spcPct val="80000"/>
              </a:lnSpc>
            </a:pPr>
            <a:r>
              <a:rPr lang="en-US" sz="1600" dirty="0"/>
              <a:t>64 bits of data + 4 bits of Functional Unit  </a:t>
            </a:r>
            <a:r>
              <a:rPr lang="en-US" sz="1600" dirty="0">
                <a:solidFill>
                  <a:srgbClr val="FF0000"/>
                </a:solidFill>
              </a:rPr>
              <a:t>source</a:t>
            </a:r>
            <a:r>
              <a:rPr lang="en-US" sz="1600" dirty="0"/>
              <a:t> address</a:t>
            </a:r>
          </a:p>
          <a:p>
            <a:pPr lvl="1">
              <a:lnSpc>
                <a:spcPct val="80000"/>
              </a:lnSpc>
            </a:pPr>
            <a:r>
              <a:rPr lang="en-US" sz="1600" dirty="0"/>
              <a:t>Write if matches expected Functional Unit (produces result)</a:t>
            </a:r>
          </a:p>
          <a:p>
            <a:pPr lvl="1">
              <a:lnSpc>
                <a:spcPct val="80000"/>
              </a:lnSpc>
            </a:pPr>
            <a:r>
              <a:rPr lang="en-US" sz="1600" dirty="0"/>
              <a:t>Does the broadcast</a:t>
            </a:r>
          </a:p>
          <a:p>
            <a:pPr>
              <a:lnSpc>
                <a:spcPct val="80000"/>
              </a:lnSpc>
            </a:pPr>
            <a:r>
              <a:rPr lang="en-US" sz="2000" dirty="0"/>
              <a:t>Example speed: </a:t>
            </a:r>
            <a:endParaRPr lang="en-US" sz="2000" dirty="0" smtClean="0"/>
          </a:p>
          <a:p>
            <a:pPr>
              <a:lnSpc>
                <a:spcPct val="80000"/>
              </a:lnSpc>
              <a:buNone/>
            </a:pPr>
            <a:r>
              <a:rPr lang="en-US" sz="2000" dirty="0"/>
              <a:t/>
            </a:r>
            <a:br>
              <a:rPr lang="en-US" sz="2000" dirty="0"/>
            </a:br>
            <a:r>
              <a:rPr lang="en-US" sz="2000" dirty="0"/>
              <a:t>3 clocks for </a:t>
            </a:r>
            <a:r>
              <a:rPr lang="en-US" sz="2000" dirty="0" smtClean="0"/>
              <a:t>Fl. pt</a:t>
            </a:r>
            <a:r>
              <a:rPr lang="en-US" sz="2000" dirty="0"/>
              <a:t>. +,-; 10 for * ; 40 </a:t>
            </a:r>
            <a:r>
              <a:rPr lang="en-US" sz="2000" dirty="0" err="1"/>
              <a:t>clks</a:t>
            </a:r>
            <a:r>
              <a:rPr lang="en-US" sz="2000" dirty="0"/>
              <a:t> for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96003">
                                            <p:txEl>
                                              <p:pRg st="0" end="0"/>
                                            </p:txEl>
                                          </p:spTgt>
                                        </p:tgtEl>
                                        <p:attrNameLst>
                                          <p:attrName>style.visibility</p:attrName>
                                        </p:attrNameLst>
                                      </p:cBhvr>
                                      <p:to>
                                        <p:strVal val="visible"/>
                                      </p:to>
                                    </p:set>
                                    <p:anim calcmode="lin" valueType="num">
                                      <p:cBhvr additive="base">
                                        <p:cTn id="7" dur="500" fill="hold"/>
                                        <p:tgtEl>
                                          <p:spTgt spid="8960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960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96003">
                                            <p:txEl>
                                              <p:pRg st="1" end="1"/>
                                            </p:txEl>
                                          </p:spTgt>
                                        </p:tgtEl>
                                        <p:attrNameLst>
                                          <p:attrName>style.visibility</p:attrName>
                                        </p:attrNameLst>
                                      </p:cBhvr>
                                      <p:to>
                                        <p:strVal val="visible"/>
                                      </p:to>
                                    </p:set>
                                    <p:anim calcmode="lin" valueType="num">
                                      <p:cBhvr additive="base">
                                        <p:cTn id="11" dur="500" fill="hold"/>
                                        <p:tgtEl>
                                          <p:spTgt spid="89600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96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96003">
                                            <p:txEl>
                                              <p:pRg st="2" end="2"/>
                                            </p:txEl>
                                          </p:spTgt>
                                        </p:tgtEl>
                                        <p:attrNameLst>
                                          <p:attrName>style.visibility</p:attrName>
                                        </p:attrNameLst>
                                      </p:cBhvr>
                                      <p:to>
                                        <p:strVal val="visible"/>
                                      </p:to>
                                    </p:set>
                                    <p:anim calcmode="lin" valueType="num">
                                      <p:cBhvr additive="base">
                                        <p:cTn id="17" dur="500" fill="hold"/>
                                        <p:tgtEl>
                                          <p:spTgt spid="89600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9600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96003">
                                            <p:txEl>
                                              <p:pRg st="3" end="3"/>
                                            </p:txEl>
                                          </p:spTgt>
                                        </p:tgtEl>
                                        <p:attrNameLst>
                                          <p:attrName>style.visibility</p:attrName>
                                        </p:attrNameLst>
                                      </p:cBhvr>
                                      <p:to>
                                        <p:strVal val="visible"/>
                                      </p:to>
                                    </p:set>
                                    <p:anim calcmode="lin" valueType="num">
                                      <p:cBhvr additive="base">
                                        <p:cTn id="21" dur="500" fill="hold"/>
                                        <p:tgtEl>
                                          <p:spTgt spid="89600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960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896003">
                                            <p:txEl>
                                              <p:pRg st="4" end="4"/>
                                            </p:txEl>
                                          </p:spTgt>
                                        </p:tgtEl>
                                        <p:attrNameLst>
                                          <p:attrName>style.visibility</p:attrName>
                                        </p:attrNameLst>
                                      </p:cBhvr>
                                      <p:to>
                                        <p:strVal val="visible"/>
                                      </p:to>
                                    </p:set>
                                    <p:anim calcmode="lin" valueType="num">
                                      <p:cBhvr additive="base">
                                        <p:cTn id="27" dur="500" fill="hold"/>
                                        <p:tgtEl>
                                          <p:spTgt spid="89600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9600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896003">
                                            <p:txEl>
                                              <p:pRg st="5" end="5"/>
                                            </p:txEl>
                                          </p:spTgt>
                                        </p:tgtEl>
                                        <p:attrNameLst>
                                          <p:attrName>style.visibility</p:attrName>
                                        </p:attrNameLst>
                                      </p:cBhvr>
                                      <p:to>
                                        <p:strVal val="visible"/>
                                      </p:to>
                                    </p:set>
                                    <p:anim calcmode="lin" valueType="num">
                                      <p:cBhvr additive="base">
                                        <p:cTn id="31" dur="500" fill="hold"/>
                                        <p:tgtEl>
                                          <p:spTgt spid="89600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960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96003">
                                            <p:txEl>
                                              <p:pRg st="6" end="6"/>
                                            </p:txEl>
                                          </p:spTgt>
                                        </p:tgtEl>
                                        <p:attrNameLst>
                                          <p:attrName>style.visibility</p:attrName>
                                        </p:attrNameLst>
                                      </p:cBhvr>
                                      <p:to>
                                        <p:strVal val="visible"/>
                                      </p:to>
                                    </p:set>
                                    <p:anim calcmode="lin" valueType="num">
                                      <p:cBhvr additive="base">
                                        <p:cTn id="37" dur="500" fill="hold"/>
                                        <p:tgtEl>
                                          <p:spTgt spid="89600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960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896003">
                                            <p:txEl>
                                              <p:pRg st="7" end="7"/>
                                            </p:txEl>
                                          </p:spTgt>
                                        </p:tgtEl>
                                        <p:attrNameLst>
                                          <p:attrName>style.visibility</p:attrName>
                                        </p:attrNameLst>
                                      </p:cBhvr>
                                      <p:to>
                                        <p:strVal val="visible"/>
                                      </p:to>
                                    </p:set>
                                    <p:anim calcmode="lin" valueType="num">
                                      <p:cBhvr additive="base">
                                        <p:cTn id="43" dur="500" fill="hold"/>
                                        <p:tgtEl>
                                          <p:spTgt spid="896003">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96003">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896003">
                                            <p:txEl>
                                              <p:pRg st="8" end="8"/>
                                            </p:txEl>
                                          </p:spTgt>
                                        </p:tgtEl>
                                        <p:attrNameLst>
                                          <p:attrName>style.visibility</p:attrName>
                                        </p:attrNameLst>
                                      </p:cBhvr>
                                      <p:to>
                                        <p:strVal val="visible"/>
                                      </p:to>
                                    </p:set>
                                    <p:anim calcmode="lin" valueType="num">
                                      <p:cBhvr additive="base">
                                        <p:cTn id="47" dur="500" fill="hold"/>
                                        <p:tgtEl>
                                          <p:spTgt spid="896003">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896003">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896003">
                                            <p:txEl>
                                              <p:pRg st="9" end="9"/>
                                            </p:txEl>
                                          </p:spTgt>
                                        </p:tgtEl>
                                        <p:attrNameLst>
                                          <p:attrName>style.visibility</p:attrName>
                                        </p:attrNameLst>
                                      </p:cBhvr>
                                      <p:to>
                                        <p:strVal val="visible"/>
                                      </p:to>
                                    </p:set>
                                    <p:anim calcmode="lin" valueType="num">
                                      <p:cBhvr additive="base">
                                        <p:cTn id="51" dur="500" fill="hold"/>
                                        <p:tgtEl>
                                          <p:spTgt spid="896003">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896003">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896003">
                                            <p:txEl>
                                              <p:pRg st="10" end="10"/>
                                            </p:txEl>
                                          </p:spTgt>
                                        </p:tgtEl>
                                        <p:attrNameLst>
                                          <p:attrName>style.visibility</p:attrName>
                                        </p:attrNameLst>
                                      </p:cBhvr>
                                      <p:to>
                                        <p:strVal val="visible"/>
                                      </p:to>
                                    </p:set>
                                    <p:anim calcmode="lin" valueType="num">
                                      <p:cBhvr additive="base">
                                        <p:cTn id="55" dur="500" fill="hold"/>
                                        <p:tgtEl>
                                          <p:spTgt spid="896003">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9600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896003">
                                            <p:txEl>
                                              <p:pRg st="11" end="11"/>
                                            </p:txEl>
                                          </p:spTgt>
                                        </p:tgtEl>
                                        <p:attrNameLst>
                                          <p:attrName>style.visibility</p:attrName>
                                        </p:attrNameLst>
                                      </p:cBhvr>
                                      <p:to>
                                        <p:strVal val="visible"/>
                                      </p:to>
                                    </p:set>
                                    <p:anim calcmode="lin" valueType="num">
                                      <p:cBhvr additive="base">
                                        <p:cTn id="61" dur="500" fill="hold"/>
                                        <p:tgtEl>
                                          <p:spTgt spid="896003">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89600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896003">
                                            <p:txEl>
                                              <p:pRg st="12" end="12"/>
                                            </p:txEl>
                                          </p:spTgt>
                                        </p:tgtEl>
                                        <p:attrNameLst>
                                          <p:attrName>style.visibility</p:attrName>
                                        </p:attrNameLst>
                                      </p:cBhvr>
                                      <p:to>
                                        <p:strVal val="visible"/>
                                      </p:to>
                                    </p:set>
                                    <p:anim calcmode="lin" valueType="num">
                                      <p:cBhvr additive="base">
                                        <p:cTn id="67" dur="500" fill="hold"/>
                                        <p:tgtEl>
                                          <p:spTgt spid="896003">
                                            <p:txEl>
                                              <p:pRg st="12" end="1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89600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03"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p:cNvSpPr>
            <a:spLocks noGrp="1" noChangeArrowheads="1"/>
          </p:cNvSpPr>
          <p:nvPr>
            <p:ph type="title"/>
          </p:nvPr>
        </p:nvSpPr>
        <p:spPr>
          <a:xfrm>
            <a:off x="217715" y="0"/>
            <a:ext cx="7162800" cy="772886"/>
          </a:xfrm>
          <a:noFill/>
          <a:ln/>
        </p:spPr>
        <p:txBody>
          <a:bodyPr lIns="90487" rIns="90487"/>
          <a:lstStyle/>
          <a:p>
            <a:r>
              <a:rPr lang="en-US" sz="2800" dirty="0">
                <a:solidFill>
                  <a:srgbClr val="0070C0"/>
                </a:solidFill>
              </a:rPr>
              <a:t>Tomasulo Example</a:t>
            </a:r>
          </a:p>
        </p:txBody>
      </p:sp>
      <p:graphicFrame>
        <p:nvGraphicFramePr>
          <p:cNvPr id="897027" name="Object 3"/>
          <p:cNvGraphicFramePr>
            <a:graphicFrameLocks/>
          </p:cNvGraphicFramePr>
          <p:nvPr/>
        </p:nvGraphicFramePr>
        <p:xfrm>
          <a:off x="212725" y="974272"/>
          <a:ext cx="8802688" cy="5019675"/>
        </p:xfrm>
        <a:graphic>
          <a:graphicData uri="http://schemas.openxmlformats.org/presentationml/2006/ole">
            <mc:AlternateContent xmlns:mc="http://schemas.openxmlformats.org/markup-compatibility/2006">
              <mc:Choice xmlns:v="urn:schemas-microsoft-com:vml" Requires="v">
                <p:oleObj spid="_x0000_s1029" name="Worksheet" r:id="rId4" imgW="9696416" imgH="6638857" progId="Excel.Sheet.8">
                  <p:embed/>
                </p:oleObj>
              </mc:Choice>
              <mc:Fallback>
                <p:oleObj name="Worksheet" r:id="rId4" imgW="9696416" imgH="6638857"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74272"/>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5"/>
          <p:cNvGrpSpPr>
            <a:grpSpLocks/>
          </p:cNvGrpSpPr>
          <p:nvPr/>
        </p:nvGrpSpPr>
        <p:grpSpPr bwMode="auto">
          <a:xfrm>
            <a:off x="512763" y="5410200"/>
            <a:ext cx="1219200" cy="828675"/>
            <a:chOff x="323" y="3408"/>
            <a:chExt cx="768" cy="522"/>
          </a:xfrm>
        </p:grpSpPr>
        <p:sp>
          <p:nvSpPr>
            <p:cNvPr id="897028" name="Text Box 4"/>
            <p:cNvSpPr txBox="1">
              <a:spLocks noChangeArrowheads="1"/>
            </p:cNvSpPr>
            <p:nvPr/>
          </p:nvSpPr>
          <p:spPr bwMode="auto">
            <a:xfrm>
              <a:off x="323" y="3600"/>
              <a:ext cx="768" cy="330"/>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Clock cycle </a:t>
              </a:r>
              <a:br>
                <a:rPr lang="en-US" b="1" dirty="0">
                  <a:solidFill>
                    <a:schemeClr val="bg2">
                      <a:lumMod val="75000"/>
                    </a:schemeClr>
                  </a:solidFill>
                </a:rPr>
              </a:br>
              <a:r>
                <a:rPr lang="en-US" b="1" dirty="0">
                  <a:solidFill>
                    <a:schemeClr val="bg2">
                      <a:lumMod val="75000"/>
                    </a:schemeClr>
                  </a:solidFill>
                </a:rPr>
                <a:t>counter</a:t>
              </a:r>
            </a:p>
          </p:txBody>
        </p:sp>
        <p:sp>
          <p:nvSpPr>
            <p:cNvPr id="897029" name="Line 5"/>
            <p:cNvSpPr>
              <a:spLocks noChangeShapeType="1"/>
            </p:cNvSpPr>
            <p:nvPr/>
          </p:nvSpPr>
          <p:spPr bwMode="auto">
            <a:xfrm flipV="1">
              <a:off x="432" y="3408"/>
              <a:ext cx="144" cy="192"/>
            </a:xfrm>
            <a:prstGeom prst="line">
              <a:avLst/>
            </a:prstGeom>
            <a:noFill/>
            <a:ln w="38100">
              <a:solidFill>
                <a:schemeClr val="bg2"/>
              </a:solidFill>
              <a:round/>
              <a:headEnd/>
              <a:tailEnd type="triangle" w="med" len="med"/>
            </a:ln>
            <a:effectLst/>
          </p:spPr>
          <p:txBody>
            <a:bodyPr anchor="ctr"/>
            <a:lstStyle/>
            <a:p>
              <a:endParaRPr lang="en-US"/>
            </a:p>
          </p:txBody>
        </p:sp>
      </p:grpSp>
      <p:grpSp>
        <p:nvGrpSpPr>
          <p:cNvPr id="3" name="Group 16"/>
          <p:cNvGrpSpPr>
            <a:grpSpLocks/>
          </p:cNvGrpSpPr>
          <p:nvPr/>
        </p:nvGrpSpPr>
        <p:grpSpPr bwMode="auto">
          <a:xfrm>
            <a:off x="411163" y="3429000"/>
            <a:ext cx="1112838" cy="752475"/>
            <a:chOff x="259" y="2160"/>
            <a:chExt cx="701" cy="474"/>
          </a:xfrm>
        </p:grpSpPr>
        <p:sp>
          <p:nvSpPr>
            <p:cNvPr id="897030" name="Text Box 6"/>
            <p:cNvSpPr txBox="1">
              <a:spLocks noChangeArrowheads="1"/>
            </p:cNvSpPr>
            <p:nvPr/>
          </p:nvSpPr>
          <p:spPr bwMode="auto">
            <a:xfrm>
              <a:off x="259" y="2304"/>
              <a:ext cx="604" cy="330"/>
            </a:xfrm>
            <a:prstGeom prst="rect">
              <a:avLst/>
            </a:prstGeom>
            <a:noFill/>
            <a:ln w="28575">
              <a:noFill/>
              <a:miter lim="800000"/>
              <a:headEnd/>
              <a:tailEnd/>
            </a:ln>
            <a:effectLst/>
          </p:spPr>
          <p:txBody>
            <a:bodyPr wrap="none">
              <a:spAutoFit/>
            </a:bodyPr>
            <a:lstStyle/>
            <a:p>
              <a:r>
                <a:rPr lang="en-US" b="1" dirty="0">
                  <a:solidFill>
                    <a:schemeClr val="bg2"/>
                  </a:solidFill>
                </a:rPr>
                <a:t>FU count</a:t>
              </a:r>
            </a:p>
            <a:p>
              <a:r>
                <a:rPr lang="en-US" b="1" dirty="0">
                  <a:solidFill>
                    <a:schemeClr val="bg2"/>
                  </a:solidFill>
                </a:rPr>
                <a:t>down</a:t>
              </a:r>
            </a:p>
          </p:txBody>
        </p:sp>
        <p:sp>
          <p:nvSpPr>
            <p:cNvPr id="897031" name="Line 7"/>
            <p:cNvSpPr>
              <a:spLocks noChangeShapeType="1"/>
            </p:cNvSpPr>
            <p:nvPr/>
          </p:nvSpPr>
          <p:spPr bwMode="auto">
            <a:xfrm flipV="1">
              <a:off x="816" y="2160"/>
              <a:ext cx="144" cy="192"/>
            </a:xfrm>
            <a:prstGeom prst="line">
              <a:avLst/>
            </a:prstGeom>
            <a:noFill/>
            <a:ln w="38100">
              <a:solidFill>
                <a:schemeClr val="bg2"/>
              </a:solidFill>
              <a:round/>
              <a:headEnd/>
              <a:tailEnd type="triangle" w="med" len="med"/>
            </a:ln>
            <a:effectLst/>
          </p:spPr>
          <p:txBody>
            <a:bodyPr anchor="ctr"/>
            <a:lstStyle/>
            <a:p>
              <a:endParaRPr lang="en-US"/>
            </a:p>
          </p:txBody>
        </p:sp>
      </p:grpSp>
      <p:sp>
        <p:nvSpPr>
          <p:cNvPr id="897032" name="Text Box 8"/>
          <p:cNvSpPr txBox="1">
            <a:spLocks noChangeArrowheads="1"/>
          </p:cNvSpPr>
          <p:nvPr/>
        </p:nvSpPr>
        <p:spPr bwMode="auto">
          <a:xfrm>
            <a:off x="444744" y="631371"/>
            <a:ext cx="1745991" cy="307777"/>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Instruction stream</a:t>
            </a:r>
          </a:p>
        </p:txBody>
      </p:sp>
      <p:grpSp>
        <p:nvGrpSpPr>
          <p:cNvPr id="5" name="Group 17"/>
          <p:cNvGrpSpPr>
            <a:grpSpLocks/>
          </p:cNvGrpSpPr>
          <p:nvPr/>
        </p:nvGrpSpPr>
        <p:grpSpPr bwMode="auto">
          <a:xfrm>
            <a:off x="6705602" y="2133598"/>
            <a:ext cx="1436688" cy="612775"/>
            <a:chOff x="4224" y="1344"/>
            <a:chExt cx="905" cy="386"/>
          </a:xfrm>
        </p:grpSpPr>
        <p:sp>
          <p:nvSpPr>
            <p:cNvPr id="897035" name="Line 11"/>
            <p:cNvSpPr>
              <a:spLocks noChangeShapeType="1"/>
            </p:cNvSpPr>
            <p:nvPr/>
          </p:nvSpPr>
          <p:spPr bwMode="auto">
            <a:xfrm flipH="1" flipV="1">
              <a:off x="4416" y="1344"/>
              <a:ext cx="192" cy="192"/>
            </a:xfrm>
            <a:prstGeom prst="line">
              <a:avLst/>
            </a:prstGeom>
            <a:noFill/>
            <a:ln w="38100">
              <a:solidFill>
                <a:schemeClr val="bg2"/>
              </a:solidFill>
              <a:round/>
              <a:headEnd/>
              <a:tailEnd type="triangle" w="med" len="med"/>
            </a:ln>
            <a:effectLst/>
          </p:spPr>
          <p:txBody>
            <a:bodyPr anchor="ctr"/>
            <a:lstStyle/>
            <a:p>
              <a:endParaRPr lang="en-US"/>
            </a:p>
          </p:txBody>
        </p:sp>
        <p:sp>
          <p:nvSpPr>
            <p:cNvPr id="897036" name="Text Box 12"/>
            <p:cNvSpPr txBox="1">
              <a:spLocks noChangeArrowheads="1"/>
            </p:cNvSpPr>
            <p:nvPr/>
          </p:nvSpPr>
          <p:spPr bwMode="auto">
            <a:xfrm>
              <a:off x="4224" y="1536"/>
              <a:ext cx="905" cy="194"/>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3 Load/Buffers</a:t>
              </a:r>
            </a:p>
          </p:txBody>
        </p:sp>
      </p:grpSp>
      <p:grpSp>
        <p:nvGrpSpPr>
          <p:cNvPr id="6" name="Group 18"/>
          <p:cNvGrpSpPr>
            <a:grpSpLocks/>
          </p:cNvGrpSpPr>
          <p:nvPr/>
        </p:nvGrpSpPr>
        <p:grpSpPr bwMode="auto">
          <a:xfrm>
            <a:off x="6324601" y="3733800"/>
            <a:ext cx="2055813" cy="523875"/>
            <a:chOff x="3984" y="2352"/>
            <a:chExt cx="1295" cy="330"/>
          </a:xfrm>
        </p:grpSpPr>
        <p:sp>
          <p:nvSpPr>
            <p:cNvPr id="897034" name="Text Box 10"/>
            <p:cNvSpPr txBox="1">
              <a:spLocks noChangeArrowheads="1"/>
            </p:cNvSpPr>
            <p:nvPr/>
          </p:nvSpPr>
          <p:spPr bwMode="auto">
            <a:xfrm>
              <a:off x="4464" y="2352"/>
              <a:ext cx="815" cy="330"/>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3 </a:t>
              </a:r>
              <a:r>
                <a:rPr lang="en-US" b="1" dirty="0" smtClean="0">
                  <a:solidFill>
                    <a:schemeClr val="bg2">
                      <a:lumMod val="75000"/>
                    </a:schemeClr>
                  </a:solidFill>
                </a:rPr>
                <a:t> </a:t>
              </a:r>
              <a:r>
                <a:rPr lang="en-US" b="1" dirty="0">
                  <a:solidFill>
                    <a:schemeClr val="bg2">
                      <a:lumMod val="75000"/>
                    </a:schemeClr>
                  </a:solidFill>
                </a:rPr>
                <a:t>Adder R.S.</a:t>
              </a:r>
            </a:p>
            <a:p>
              <a:r>
                <a:rPr lang="en-US" b="1" dirty="0">
                  <a:solidFill>
                    <a:schemeClr val="bg2">
                      <a:lumMod val="75000"/>
                    </a:schemeClr>
                  </a:solidFill>
                </a:rPr>
                <a:t>2 </a:t>
              </a:r>
              <a:r>
                <a:rPr lang="en-US" b="1" dirty="0" smtClean="0">
                  <a:solidFill>
                    <a:schemeClr val="bg2">
                      <a:lumMod val="75000"/>
                    </a:schemeClr>
                  </a:solidFill>
                </a:rPr>
                <a:t> </a:t>
              </a:r>
              <a:r>
                <a:rPr lang="en-US" b="1" dirty="0" err="1">
                  <a:solidFill>
                    <a:schemeClr val="bg2">
                      <a:lumMod val="75000"/>
                    </a:schemeClr>
                  </a:solidFill>
                </a:rPr>
                <a:t>Mult</a:t>
              </a:r>
              <a:r>
                <a:rPr lang="en-US" b="1" dirty="0">
                  <a:solidFill>
                    <a:schemeClr val="bg2">
                      <a:lumMod val="75000"/>
                    </a:schemeClr>
                  </a:solidFill>
                </a:rPr>
                <a:t> R.S.</a:t>
              </a:r>
            </a:p>
          </p:txBody>
        </p:sp>
        <p:sp>
          <p:nvSpPr>
            <p:cNvPr id="897037" name="Line 13"/>
            <p:cNvSpPr>
              <a:spLocks noChangeShapeType="1"/>
            </p:cNvSpPr>
            <p:nvPr/>
          </p:nvSpPr>
          <p:spPr bwMode="auto">
            <a:xfrm flipH="1">
              <a:off x="3984" y="2510"/>
              <a:ext cx="439" cy="34"/>
            </a:xfrm>
            <a:prstGeom prst="line">
              <a:avLst/>
            </a:prstGeom>
            <a:noFill/>
            <a:ln w="28575">
              <a:solidFill>
                <a:schemeClr val="bg2"/>
              </a:solidFill>
              <a:round/>
              <a:headEnd/>
              <a:tailEnd type="triangle" w="med" len="med"/>
            </a:ln>
            <a:effectLst/>
          </p:spPr>
          <p:txBody>
            <a:bodyPr anchor="ctr"/>
            <a:lstStyle/>
            <a:p>
              <a:endParaRPr lang="en-US"/>
            </a:p>
          </p:txBody>
        </p:sp>
      </p:grpSp>
      <p:cxnSp>
        <p:nvCxnSpPr>
          <p:cNvPr id="22" name="Shape 21"/>
          <p:cNvCxnSpPr>
            <a:stCxn id="897032" idx="1"/>
          </p:cNvCxnSpPr>
          <p:nvPr/>
        </p:nvCxnSpPr>
        <p:spPr bwMode="auto">
          <a:xfrm rot="10800000" flipH="1" flipV="1">
            <a:off x="444744" y="785259"/>
            <a:ext cx="121312" cy="782283"/>
          </a:xfrm>
          <a:prstGeom prst="curvedConnector4">
            <a:avLst>
              <a:gd name="adj1" fmla="val -188440"/>
              <a:gd name="adj2" fmla="val 84884"/>
            </a:avLst>
          </a:prstGeom>
          <a:noFill/>
          <a:ln w="19050" cap="flat" cmpd="sng" algn="ctr">
            <a:solidFill>
              <a:schemeClr val="tx1"/>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a:xfrm>
            <a:off x="337457" y="0"/>
            <a:ext cx="7162800" cy="1143000"/>
          </a:xfrm>
          <a:noFill/>
          <a:ln/>
        </p:spPr>
        <p:txBody>
          <a:bodyPr lIns="90487" rIns="90487"/>
          <a:lstStyle/>
          <a:p>
            <a:r>
              <a:rPr lang="en-US" sz="2800" dirty="0">
                <a:solidFill>
                  <a:srgbClr val="0070C0"/>
                </a:solidFill>
              </a:rPr>
              <a:t>Tomasulo Example Cycle 1</a:t>
            </a:r>
          </a:p>
        </p:txBody>
      </p:sp>
      <p:graphicFrame>
        <p:nvGraphicFramePr>
          <p:cNvPr id="898051" name="Object 3"/>
          <p:cNvGraphicFramePr>
            <a:graphicFrameLocks/>
          </p:cNvGraphicFramePr>
          <p:nvPr/>
        </p:nvGraphicFramePr>
        <p:xfrm>
          <a:off x="341312" y="963385"/>
          <a:ext cx="8802688" cy="5019675"/>
        </p:xfrm>
        <a:graphic>
          <a:graphicData uri="http://schemas.openxmlformats.org/presentationml/2006/ole">
            <mc:AlternateContent xmlns:mc="http://schemas.openxmlformats.org/markup-compatibility/2006">
              <mc:Choice xmlns:v="urn:schemas-microsoft-com:vml" Requires="v">
                <p:oleObj spid="_x0000_s2053"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2" y="963385"/>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8052" name="AutoShape 4"/>
          <p:cNvSpPr>
            <a:spLocks noChangeArrowheads="1"/>
          </p:cNvSpPr>
          <p:nvPr/>
        </p:nvSpPr>
        <p:spPr bwMode="auto">
          <a:xfrm>
            <a:off x="3124200" y="1524000"/>
            <a:ext cx="533400" cy="272143"/>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8053" name="AutoShape 5"/>
          <p:cNvSpPr>
            <a:spLocks noChangeArrowheads="1"/>
          </p:cNvSpPr>
          <p:nvPr/>
        </p:nvSpPr>
        <p:spPr bwMode="auto">
          <a:xfrm>
            <a:off x="6411686" y="1469571"/>
            <a:ext cx="1676400" cy="337458"/>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8054" name="AutoShape 6"/>
          <p:cNvSpPr>
            <a:spLocks noChangeArrowheads="1"/>
          </p:cNvSpPr>
          <p:nvPr/>
        </p:nvSpPr>
        <p:spPr bwMode="auto">
          <a:xfrm>
            <a:off x="5072742" y="5257800"/>
            <a:ext cx="7620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a:xfrm>
            <a:off x="304800" y="0"/>
            <a:ext cx="7162800" cy="1143000"/>
          </a:xfrm>
          <a:noFill/>
          <a:ln/>
        </p:spPr>
        <p:txBody>
          <a:bodyPr lIns="90487" rIns="90487"/>
          <a:lstStyle/>
          <a:p>
            <a:r>
              <a:rPr lang="en-US" sz="2800" dirty="0">
                <a:solidFill>
                  <a:srgbClr val="0070C0"/>
                </a:solidFill>
              </a:rPr>
              <a:t>Tomasulo Example Cycle 2</a:t>
            </a:r>
          </a:p>
        </p:txBody>
      </p:sp>
      <p:graphicFrame>
        <p:nvGraphicFramePr>
          <p:cNvPr id="899075" name="Object 3"/>
          <p:cNvGraphicFramePr>
            <a:graphicFrameLocks/>
          </p:cNvGraphicFramePr>
          <p:nvPr/>
        </p:nvGraphicFramePr>
        <p:xfrm>
          <a:off x="212725" y="978626"/>
          <a:ext cx="8802688" cy="5019675"/>
        </p:xfrm>
        <a:graphic>
          <a:graphicData uri="http://schemas.openxmlformats.org/presentationml/2006/ole">
            <mc:AlternateContent xmlns:mc="http://schemas.openxmlformats.org/markup-compatibility/2006">
              <mc:Choice xmlns:v="urn:schemas-microsoft-com:vml" Requires="v">
                <p:oleObj spid="_x0000_s3077"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78626"/>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9076" name="AutoShape 4"/>
          <p:cNvSpPr>
            <a:spLocks noChangeArrowheads="1"/>
          </p:cNvSpPr>
          <p:nvPr/>
        </p:nvSpPr>
        <p:spPr bwMode="auto">
          <a:xfrm>
            <a:off x="3124200" y="16764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9077" name="AutoShape 5"/>
          <p:cNvSpPr>
            <a:spLocks noChangeArrowheads="1"/>
          </p:cNvSpPr>
          <p:nvPr/>
        </p:nvSpPr>
        <p:spPr bwMode="auto">
          <a:xfrm>
            <a:off x="6248400" y="1752600"/>
            <a:ext cx="1676400" cy="2286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9078" name="AutoShape 6"/>
          <p:cNvSpPr>
            <a:spLocks noChangeArrowheads="1"/>
          </p:cNvSpPr>
          <p:nvPr/>
        </p:nvSpPr>
        <p:spPr bwMode="auto">
          <a:xfrm>
            <a:off x="3633788" y="5132388"/>
            <a:ext cx="7620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9079" name="Rectangle 7"/>
          <p:cNvSpPr>
            <a:spLocks noChangeArrowheads="1"/>
          </p:cNvSpPr>
          <p:nvPr/>
        </p:nvSpPr>
        <p:spPr bwMode="auto">
          <a:xfrm>
            <a:off x="360363" y="5865813"/>
            <a:ext cx="5971185" cy="828432"/>
          </a:xfrm>
          <a:prstGeom prst="rect">
            <a:avLst/>
          </a:prstGeom>
          <a:noFill/>
          <a:ln w="12700">
            <a:noFill/>
            <a:miter lim="800000"/>
            <a:headEnd/>
            <a:tailEnd/>
          </a:ln>
          <a:effectLst/>
        </p:spPr>
        <p:txBody>
          <a:bodyPr wrap="none" lIns="90487" tIns="44450" rIns="90487" bIns="44450">
            <a:spAutoFit/>
          </a:bodyPr>
          <a:lstStyle/>
          <a:p>
            <a:pPr algn="l"/>
            <a:r>
              <a:rPr lang="en-US" sz="2400" b="0" dirty="0">
                <a:solidFill>
                  <a:srgbClr val="FF0000"/>
                </a:solidFill>
              </a:rPr>
              <a:t>Note: Can have multiple loads outstanding</a:t>
            </a:r>
          </a:p>
          <a:p>
            <a:pPr algn="l"/>
            <a:endParaRPr lang="en-US" sz="2400" dirty="0">
              <a:solidFill>
                <a:schemeClr va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99079"/>
                                        </p:tgtEl>
                                        <p:attrNameLst>
                                          <p:attrName>style.visibility</p:attrName>
                                        </p:attrNameLst>
                                      </p:cBhvr>
                                      <p:to>
                                        <p:strVal val="visible"/>
                                      </p:to>
                                    </p:set>
                                    <p:anim calcmode="lin" valueType="num">
                                      <p:cBhvr additive="base">
                                        <p:cTn id="7" dur="500" fill="hold"/>
                                        <p:tgtEl>
                                          <p:spTgt spid="899079"/>
                                        </p:tgtEl>
                                        <p:attrNameLst>
                                          <p:attrName>ppt_x</p:attrName>
                                        </p:attrNameLst>
                                      </p:cBhvr>
                                      <p:tavLst>
                                        <p:tav tm="0">
                                          <p:val>
                                            <p:strVal val="1+#ppt_w/2"/>
                                          </p:val>
                                        </p:tav>
                                        <p:tav tm="100000">
                                          <p:val>
                                            <p:strVal val="#ppt_x"/>
                                          </p:val>
                                        </p:tav>
                                      </p:tavLst>
                                    </p:anim>
                                    <p:anim calcmode="lin" valueType="num">
                                      <p:cBhvr additive="base">
                                        <p:cTn id="8" dur="500" fill="hold"/>
                                        <p:tgtEl>
                                          <p:spTgt spid="8990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9"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a:xfrm>
            <a:off x="337457" y="0"/>
            <a:ext cx="7162800" cy="1143000"/>
          </a:xfrm>
          <a:noFill/>
          <a:ln/>
        </p:spPr>
        <p:txBody>
          <a:bodyPr lIns="90487" rIns="90487"/>
          <a:lstStyle/>
          <a:p>
            <a:r>
              <a:rPr lang="en-US" sz="2800" dirty="0">
                <a:solidFill>
                  <a:srgbClr val="0070C0"/>
                </a:solidFill>
              </a:rPr>
              <a:t>Tomasulo Example Cycle 3</a:t>
            </a:r>
            <a:endParaRPr lang="en-US" dirty="0">
              <a:solidFill>
                <a:srgbClr val="0070C0"/>
              </a:solidFill>
            </a:endParaRPr>
          </a:p>
        </p:txBody>
      </p:sp>
      <p:graphicFrame>
        <p:nvGraphicFramePr>
          <p:cNvPr id="900099" name="Object 3"/>
          <p:cNvGraphicFramePr>
            <a:graphicFrameLocks/>
          </p:cNvGraphicFramePr>
          <p:nvPr/>
        </p:nvGraphicFramePr>
        <p:xfrm>
          <a:off x="212725" y="965563"/>
          <a:ext cx="8802688" cy="5019675"/>
        </p:xfrm>
        <a:graphic>
          <a:graphicData uri="http://schemas.openxmlformats.org/presentationml/2006/ole">
            <mc:AlternateContent xmlns:mc="http://schemas.openxmlformats.org/markup-compatibility/2006">
              <mc:Choice xmlns:v="urn:schemas-microsoft-com:vml" Requires="v">
                <p:oleObj spid="_x0000_s4101"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65563"/>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0100" name="AutoShape 4"/>
          <p:cNvSpPr>
            <a:spLocks noChangeArrowheads="1"/>
          </p:cNvSpPr>
          <p:nvPr/>
        </p:nvSpPr>
        <p:spPr bwMode="auto">
          <a:xfrm>
            <a:off x="2438400" y="4038600"/>
            <a:ext cx="39624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0101" name="AutoShape 5"/>
          <p:cNvSpPr>
            <a:spLocks noChangeArrowheads="1"/>
          </p:cNvSpPr>
          <p:nvPr/>
        </p:nvSpPr>
        <p:spPr bwMode="auto">
          <a:xfrm>
            <a:off x="2965450" y="5132388"/>
            <a:ext cx="7620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0102" name="Rectangle 6"/>
          <p:cNvSpPr>
            <a:spLocks noChangeArrowheads="1"/>
          </p:cNvSpPr>
          <p:nvPr/>
        </p:nvSpPr>
        <p:spPr bwMode="auto">
          <a:xfrm>
            <a:off x="311150" y="5659438"/>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000" b="0" dirty="0">
                <a:solidFill>
                  <a:srgbClr val="FF0000"/>
                </a:solidFill>
              </a:rPr>
              <a:t>Note: registers names are removed (“renamed”) in Reservation Stations; </a:t>
            </a:r>
            <a:r>
              <a:rPr lang="en-US" sz="2000" b="0" dirty="0" smtClean="0">
                <a:solidFill>
                  <a:srgbClr val="FF0000"/>
                </a:solidFill>
              </a:rPr>
              <a:t>MUL </a:t>
            </a:r>
            <a:r>
              <a:rPr lang="en-US" sz="2000" b="0" dirty="0">
                <a:solidFill>
                  <a:srgbClr val="FF0000"/>
                </a:solidFill>
              </a:rPr>
              <a:t>issued</a:t>
            </a:r>
          </a:p>
          <a:p>
            <a:pPr marL="285750" indent="-285750" algn="l">
              <a:lnSpc>
                <a:spcPct val="90000"/>
              </a:lnSpc>
              <a:spcBef>
                <a:spcPct val="30000"/>
              </a:spcBef>
              <a:buFontTx/>
              <a:buChar char="•"/>
              <a:tabLst>
                <a:tab pos="914400" algn="l"/>
                <a:tab pos="1657350" algn="l"/>
                <a:tab pos="3028950" algn="l"/>
              </a:tabLst>
            </a:pPr>
            <a:r>
              <a:rPr lang="en-US" sz="2000" b="0" dirty="0">
                <a:solidFill>
                  <a:srgbClr val="FF0000"/>
                </a:solidFill>
              </a:rPr>
              <a:t>Load1 completing; what is waiting for Load1? </a:t>
            </a:r>
          </a:p>
        </p:txBody>
      </p:sp>
      <p:sp>
        <p:nvSpPr>
          <p:cNvPr id="900103" name="AutoShape 7"/>
          <p:cNvSpPr>
            <a:spLocks noChangeArrowheads="1"/>
          </p:cNvSpPr>
          <p:nvPr/>
        </p:nvSpPr>
        <p:spPr bwMode="auto">
          <a:xfrm>
            <a:off x="3810000" y="14478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0102"/>
                                        </p:tgtEl>
                                        <p:attrNameLst>
                                          <p:attrName>style.visibility</p:attrName>
                                        </p:attrNameLst>
                                      </p:cBhvr>
                                      <p:to>
                                        <p:strVal val="visible"/>
                                      </p:to>
                                    </p:set>
                                    <p:anim calcmode="lin" valueType="num">
                                      <p:cBhvr additive="base">
                                        <p:cTn id="7" dur="500" fill="hold"/>
                                        <p:tgtEl>
                                          <p:spTgt spid="900102"/>
                                        </p:tgtEl>
                                        <p:attrNameLst>
                                          <p:attrName>ppt_x</p:attrName>
                                        </p:attrNameLst>
                                      </p:cBhvr>
                                      <p:tavLst>
                                        <p:tav tm="0">
                                          <p:val>
                                            <p:strVal val="1+#ppt_w/2"/>
                                          </p:val>
                                        </p:tav>
                                        <p:tav tm="100000">
                                          <p:val>
                                            <p:strVal val="#ppt_x"/>
                                          </p:val>
                                        </p:tav>
                                      </p:tavLst>
                                    </p:anim>
                                    <p:anim calcmode="lin" valueType="num">
                                      <p:cBhvr additive="base">
                                        <p:cTn id="8" dur="500" fill="hold"/>
                                        <p:tgtEl>
                                          <p:spTgt spid="9001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0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a:xfrm>
            <a:off x="348343" y="0"/>
            <a:ext cx="7162800" cy="1143000"/>
          </a:xfrm>
          <a:noFill/>
          <a:ln/>
        </p:spPr>
        <p:txBody>
          <a:bodyPr lIns="90487" rIns="90487"/>
          <a:lstStyle/>
          <a:p>
            <a:r>
              <a:rPr lang="en-US" sz="2800" dirty="0">
                <a:solidFill>
                  <a:srgbClr val="0070C0"/>
                </a:solidFill>
              </a:rPr>
              <a:t>Tomasulo Example Cycle 4</a:t>
            </a:r>
          </a:p>
        </p:txBody>
      </p:sp>
      <p:graphicFrame>
        <p:nvGraphicFramePr>
          <p:cNvPr id="901123"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5125"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24"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Load2 completing; what is waiting for Load2? </a:t>
            </a:r>
          </a:p>
        </p:txBody>
      </p:sp>
      <p:sp>
        <p:nvSpPr>
          <p:cNvPr id="901125" name="AutoShape 5"/>
          <p:cNvSpPr>
            <a:spLocks noChangeArrowheads="1"/>
          </p:cNvSpPr>
          <p:nvPr/>
        </p:nvSpPr>
        <p:spPr bwMode="auto">
          <a:xfrm>
            <a:off x="3810000" y="16764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1126" name="AutoShape 6"/>
          <p:cNvSpPr>
            <a:spLocks noChangeArrowheads="1"/>
          </p:cNvSpPr>
          <p:nvPr/>
        </p:nvSpPr>
        <p:spPr bwMode="auto">
          <a:xfrm>
            <a:off x="4419600" y="14478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1127" name="AutoShape 7"/>
          <p:cNvSpPr>
            <a:spLocks noChangeArrowheads="1"/>
          </p:cNvSpPr>
          <p:nvPr/>
        </p:nvSpPr>
        <p:spPr bwMode="auto">
          <a:xfrm>
            <a:off x="3124200" y="21336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1128" name="AutoShape 8"/>
          <p:cNvSpPr>
            <a:spLocks noChangeArrowheads="1"/>
          </p:cNvSpPr>
          <p:nvPr/>
        </p:nvSpPr>
        <p:spPr bwMode="auto">
          <a:xfrm>
            <a:off x="2438400" y="3429000"/>
            <a:ext cx="3962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1124"/>
                                        </p:tgtEl>
                                        <p:attrNameLst>
                                          <p:attrName>style.visibility</p:attrName>
                                        </p:attrNameLst>
                                      </p:cBhvr>
                                      <p:to>
                                        <p:strVal val="visible"/>
                                      </p:to>
                                    </p:set>
                                    <p:anim calcmode="lin" valueType="num">
                                      <p:cBhvr additive="base">
                                        <p:cTn id="7" dur="500" fill="hold"/>
                                        <p:tgtEl>
                                          <p:spTgt spid="901124"/>
                                        </p:tgtEl>
                                        <p:attrNameLst>
                                          <p:attrName>ppt_x</p:attrName>
                                        </p:attrNameLst>
                                      </p:cBhvr>
                                      <p:tavLst>
                                        <p:tav tm="0">
                                          <p:val>
                                            <p:strVal val="1+#ppt_w/2"/>
                                          </p:val>
                                        </p:tav>
                                        <p:tav tm="100000">
                                          <p:val>
                                            <p:strVal val="#ppt_x"/>
                                          </p:val>
                                        </p:tav>
                                      </p:tavLst>
                                    </p:anim>
                                    <p:anim calcmode="lin" valueType="num">
                                      <p:cBhvr additive="base">
                                        <p:cTn id="8" dur="500" fill="hold"/>
                                        <p:tgtEl>
                                          <p:spTgt spid="901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4"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a:xfrm>
            <a:off x="315686" y="0"/>
            <a:ext cx="7162800" cy="1143000"/>
          </a:xfrm>
          <a:noFill/>
          <a:ln/>
        </p:spPr>
        <p:txBody>
          <a:bodyPr lIns="90487" rIns="90487"/>
          <a:lstStyle/>
          <a:p>
            <a:r>
              <a:rPr lang="en-US" sz="2800" dirty="0">
                <a:solidFill>
                  <a:srgbClr val="0070C0"/>
                </a:solidFill>
              </a:rPr>
              <a:t>Tomasulo Example Cycle 5</a:t>
            </a:r>
          </a:p>
        </p:txBody>
      </p:sp>
      <p:graphicFrame>
        <p:nvGraphicFramePr>
          <p:cNvPr id="902147" name="Object 3"/>
          <p:cNvGraphicFramePr>
            <a:graphicFrameLocks/>
          </p:cNvGraphicFramePr>
          <p:nvPr/>
        </p:nvGraphicFramePr>
        <p:xfrm>
          <a:off x="341312" y="1028700"/>
          <a:ext cx="8802688" cy="5019675"/>
        </p:xfrm>
        <a:graphic>
          <a:graphicData uri="http://schemas.openxmlformats.org/presentationml/2006/ole">
            <mc:AlternateContent xmlns:mc="http://schemas.openxmlformats.org/markup-compatibility/2006">
              <mc:Choice xmlns:v="urn:schemas-microsoft-com:vml" Requires="v">
                <p:oleObj spid="_x0000_s6149"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2" y="10287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2148"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Timer starts down for Add1, Mult1</a:t>
            </a:r>
          </a:p>
        </p:txBody>
      </p:sp>
      <p:sp>
        <p:nvSpPr>
          <p:cNvPr id="902149" name="AutoShape 5"/>
          <p:cNvSpPr>
            <a:spLocks noChangeArrowheads="1"/>
          </p:cNvSpPr>
          <p:nvPr/>
        </p:nvSpPr>
        <p:spPr bwMode="auto">
          <a:xfrm>
            <a:off x="1502229" y="3309257"/>
            <a:ext cx="533400" cy="1219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2150" name="AutoShape 6"/>
          <p:cNvSpPr>
            <a:spLocks noChangeArrowheads="1"/>
          </p:cNvSpPr>
          <p:nvPr/>
        </p:nvSpPr>
        <p:spPr bwMode="auto">
          <a:xfrm>
            <a:off x="4452257" y="3548743"/>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2151" name="AutoShape 7"/>
          <p:cNvSpPr>
            <a:spLocks noChangeArrowheads="1"/>
          </p:cNvSpPr>
          <p:nvPr/>
        </p:nvSpPr>
        <p:spPr bwMode="auto">
          <a:xfrm>
            <a:off x="3842658" y="41910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2148"/>
                                        </p:tgtEl>
                                        <p:attrNameLst>
                                          <p:attrName>style.visibility</p:attrName>
                                        </p:attrNameLst>
                                      </p:cBhvr>
                                      <p:to>
                                        <p:strVal val="visible"/>
                                      </p:to>
                                    </p:set>
                                    <p:anim calcmode="lin" valueType="num">
                                      <p:cBhvr additive="base">
                                        <p:cTn id="7" dur="500" fill="hold"/>
                                        <p:tgtEl>
                                          <p:spTgt spid="902148"/>
                                        </p:tgtEl>
                                        <p:attrNameLst>
                                          <p:attrName>ppt_x</p:attrName>
                                        </p:attrNameLst>
                                      </p:cBhvr>
                                      <p:tavLst>
                                        <p:tav tm="0">
                                          <p:val>
                                            <p:strVal val="1+#ppt_w/2"/>
                                          </p:val>
                                        </p:tav>
                                        <p:tav tm="100000">
                                          <p:val>
                                            <p:strVal val="#ppt_x"/>
                                          </p:val>
                                        </p:tav>
                                      </p:tavLst>
                                    </p:anim>
                                    <p:anim calcmode="lin" valueType="num">
                                      <p:cBhvr additive="base">
                                        <p:cTn id="8" dur="500" fill="hold"/>
                                        <p:tgtEl>
                                          <p:spTgt spid="9021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8"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ChangeArrowheads="1"/>
          </p:cNvSpPr>
          <p:nvPr>
            <p:ph type="title"/>
          </p:nvPr>
        </p:nvSpPr>
        <p:spPr>
          <a:xfrm>
            <a:off x="206828" y="0"/>
            <a:ext cx="7162800" cy="1143000"/>
          </a:xfrm>
          <a:noFill/>
          <a:ln/>
        </p:spPr>
        <p:txBody>
          <a:bodyPr lIns="90487" rIns="90487"/>
          <a:lstStyle/>
          <a:p>
            <a:r>
              <a:rPr lang="en-US" sz="2800" dirty="0">
                <a:solidFill>
                  <a:srgbClr val="0070C0"/>
                </a:solidFill>
              </a:rPr>
              <a:t>Tomasulo Example Cycle 6</a:t>
            </a:r>
          </a:p>
        </p:txBody>
      </p:sp>
      <p:graphicFrame>
        <p:nvGraphicFramePr>
          <p:cNvPr id="903171"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7173"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3172"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Issue </a:t>
            </a:r>
            <a:r>
              <a:rPr lang="en-US" sz="2400" b="0" dirty="0" smtClean="0">
                <a:solidFill>
                  <a:srgbClr val="FF0000"/>
                </a:solidFill>
              </a:rPr>
              <a:t>ADD </a:t>
            </a:r>
            <a:r>
              <a:rPr lang="en-US" sz="2400" b="0" dirty="0">
                <a:solidFill>
                  <a:srgbClr val="FF0000"/>
                </a:solidFill>
              </a:rPr>
              <a:t>here despite name dependency on </a:t>
            </a:r>
            <a:r>
              <a:rPr lang="en-US" sz="2400" b="0" dirty="0" smtClean="0">
                <a:solidFill>
                  <a:srgbClr val="FF0000"/>
                </a:solidFill>
              </a:rPr>
              <a:t>R6</a:t>
            </a:r>
            <a:r>
              <a:rPr lang="en-US" sz="2400" b="0" dirty="0">
                <a:solidFill>
                  <a:srgbClr val="FF0000"/>
                </a:solidFill>
              </a:rPr>
              <a:t>? </a:t>
            </a:r>
          </a:p>
        </p:txBody>
      </p:sp>
      <p:sp>
        <p:nvSpPr>
          <p:cNvPr id="903173" name="AutoShape 5"/>
          <p:cNvSpPr>
            <a:spLocks noChangeArrowheads="1"/>
          </p:cNvSpPr>
          <p:nvPr/>
        </p:nvSpPr>
        <p:spPr bwMode="auto">
          <a:xfrm>
            <a:off x="3080657" y="2623457"/>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3174" name="AutoShape 6"/>
          <p:cNvSpPr>
            <a:spLocks noChangeArrowheads="1"/>
          </p:cNvSpPr>
          <p:nvPr/>
        </p:nvSpPr>
        <p:spPr bwMode="auto">
          <a:xfrm>
            <a:off x="2449286" y="3755572"/>
            <a:ext cx="3962400" cy="2286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3172"/>
                                        </p:tgtEl>
                                        <p:attrNameLst>
                                          <p:attrName>style.visibility</p:attrName>
                                        </p:attrNameLst>
                                      </p:cBhvr>
                                      <p:to>
                                        <p:strVal val="visible"/>
                                      </p:to>
                                    </p:set>
                                    <p:anim calcmode="lin" valueType="num">
                                      <p:cBhvr additive="base">
                                        <p:cTn id="7" dur="500" fill="hold"/>
                                        <p:tgtEl>
                                          <p:spTgt spid="903172"/>
                                        </p:tgtEl>
                                        <p:attrNameLst>
                                          <p:attrName>ppt_x</p:attrName>
                                        </p:attrNameLst>
                                      </p:cBhvr>
                                      <p:tavLst>
                                        <p:tav tm="0">
                                          <p:val>
                                            <p:strVal val="1+#ppt_w/2"/>
                                          </p:val>
                                        </p:tav>
                                        <p:tav tm="100000">
                                          <p:val>
                                            <p:strVal val="#ppt_x"/>
                                          </p:val>
                                        </p:tav>
                                      </p:tavLst>
                                    </p:anim>
                                    <p:anim calcmode="lin" valueType="num">
                                      <p:cBhvr additive="base">
                                        <p:cTn id="8" dur="500" fill="hold"/>
                                        <p:tgtEl>
                                          <p:spTgt spid="903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174171" y="0"/>
            <a:ext cx="7162800" cy="1143000"/>
          </a:xfrm>
          <a:noFill/>
          <a:ln/>
        </p:spPr>
        <p:txBody>
          <a:bodyPr lIns="90487" rIns="90487"/>
          <a:lstStyle/>
          <a:p>
            <a:r>
              <a:rPr lang="en-US" sz="2800" dirty="0">
                <a:solidFill>
                  <a:srgbClr val="0070C0"/>
                </a:solidFill>
              </a:rPr>
              <a:t>Tomasulo Example Cycle 7</a:t>
            </a:r>
          </a:p>
        </p:txBody>
      </p:sp>
      <p:graphicFrame>
        <p:nvGraphicFramePr>
          <p:cNvPr id="904195" name="Object 3"/>
          <p:cNvGraphicFramePr>
            <a:graphicFrameLocks/>
          </p:cNvGraphicFramePr>
          <p:nvPr/>
        </p:nvGraphicFramePr>
        <p:xfrm>
          <a:off x="341312" y="996043"/>
          <a:ext cx="8802688" cy="5019675"/>
        </p:xfrm>
        <a:graphic>
          <a:graphicData uri="http://schemas.openxmlformats.org/presentationml/2006/ole">
            <mc:AlternateContent xmlns:mc="http://schemas.openxmlformats.org/markup-compatibility/2006">
              <mc:Choice xmlns:v="urn:schemas-microsoft-com:vml" Requires="v">
                <p:oleObj spid="_x0000_s8197" name="Worksheet" r:id="rId4" imgW="9696416" imgH="6638857" progId="Excel.Sheet.8">
                  <p:embed/>
                </p:oleObj>
              </mc:Choice>
              <mc:Fallback>
                <p:oleObj name="Worksheet" r:id="rId4" imgW="9696416" imgH="6638857"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2" y="996043"/>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4196"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1" dirty="0">
                <a:solidFill>
                  <a:srgbClr val="FF0000"/>
                </a:solidFill>
              </a:rPr>
              <a:t>Add1 (</a:t>
            </a:r>
            <a:r>
              <a:rPr lang="en-US" sz="2400" b="1" dirty="0" smtClean="0">
                <a:solidFill>
                  <a:srgbClr val="FF0000"/>
                </a:solidFill>
              </a:rPr>
              <a:t>SUB) </a:t>
            </a:r>
            <a:r>
              <a:rPr lang="en-US" sz="2400" b="1" dirty="0">
                <a:solidFill>
                  <a:srgbClr val="FF0000"/>
                </a:solidFill>
              </a:rPr>
              <a:t>completing; what is waiting for it? </a:t>
            </a:r>
          </a:p>
        </p:txBody>
      </p:sp>
      <p:sp>
        <p:nvSpPr>
          <p:cNvPr id="904198" name="AutoShape 6"/>
          <p:cNvSpPr>
            <a:spLocks noChangeArrowheads="1"/>
          </p:cNvSpPr>
          <p:nvPr/>
        </p:nvSpPr>
        <p:spPr bwMode="auto">
          <a:xfrm>
            <a:off x="3810000" y="21336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4196"/>
                                        </p:tgtEl>
                                        <p:attrNameLst>
                                          <p:attrName>style.visibility</p:attrName>
                                        </p:attrNameLst>
                                      </p:cBhvr>
                                      <p:to>
                                        <p:strVal val="visible"/>
                                      </p:to>
                                    </p:set>
                                    <p:anim calcmode="lin" valueType="num">
                                      <p:cBhvr additive="base">
                                        <p:cTn id="7" dur="500" fill="hold"/>
                                        <p:tgtEl>
                                          <p:spTgt spid="904196"/>
                                        </p:tgtEl>
                                        <p:attrNameLst>
                                          <p:attrName>ppt_x</p:attrName>
                                        </p:attrNameLst>
                                      </p:cBhvr>
                                      <p:tavLst>
                                        <p:tav tm="0">
                                          <p:val>
                                            <p:strVal val="1+#ppt_w/2"/>
                                          </p:val>
                                        </p:tav>
                                        <p:tav tm="100000">
                                          <p:val>
                                            <p:strVal val="#ppt_x"/>
                                          </p:val>
                                        </p:tav>
                                      </p:tavLst>
                                    </p:anim>
                                    <p:anim calcmode="lin" valueType="num">
                                      <p:cBhvr additive="base">
                                        <p:cTn id="8" dur="500" fill="hold"/>
                                        <p:tgtEl>
                                          <p:spTgt spid="904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lstStyle/>
          <a:p>
            <a:r>
              <a:rPr lang="en-US" sz="2800" dirty="0">
                <a:solidFill>
                  <a:srgbClr val="0070C0"/>
                </a:solidFill>
              </a:rPr>
              <a:t>Single issue pipeline architecture</a:t>
            </a:r>
          </a:p>
        </p:txBody>
      </p:sp>
      <p:sp>
        <p:nvSpPr>
          <p:cNvPr id="19462" name="Rectangle 6"/>
          <p:cNvSpPr>
            <a:spLocks noGrp="1" noChangeArrowheads="1"/>
          </p:cNvSpPr>
          <p:nvPr>
            <p:ph type="body" sz="half" idx="2"/>
          </p:nvPr>
        </p:nvSpPr>
        <p:spPr>
          <a:xfrm>
            <a:off x="233363" y="3124200"/>
            <a:ext cx="8910637" cy="3352800"/>
          </a:xfrm>
        </p:spPr>
        <p:txBody>
          <a:bodyPr/>
          <a:lstStyle/>
          <a:p>
            <a:pPr marL="0" indent="0"/>
            <a:r>
              <a:rPr lang="en-US" dirty="0"/>
              <a:t>In such single issue pipeline, the upper limit of performance is                1 clock cycle per instruction (CPI)</a:t>
            </a:r>
          </a:p>
          <a:p>
            <a:pPr marL="0" indent="0"/>
            <a:r>
              <a:rPr lang="en-US" dirty="0"/>
              <a:t>Many road blocks in achieving the CPI = 1</a:t>
            </a:r>
          </a:p>
          <a:p>
            <a:pPr lvl="1"/>
            <a:r>
              <a:rPr lang="en-US" sz="2400" dirty="0" smtClean="0"/>
              <a:t>Data Flow related issues</a:t>
            </a:r>
            <a:endParaRPr lang="en-US" sz="2400" dirty="0"/>
          </a:p>
          <a:p>
            <a:pPr lvl="1"/>
            <a:r>
              <a:rPr lang="en-US" sz="2400" dirty="0" smtClean="0"/>
              <a:t>Limitation of resources</a:t>
            </a:r>
            <a:endParaRPr lang="en-US" sz="2400" dirty="0"/>
          </a:p>
          <a:p>
            <a:pPr lvl="1"/>
            <a:r>
              <a:rPr lang="en-US" sz="2400" dirty="0" smtClean="0"/>
              <a:t>Branches</a:t>
            </a:r>
            <a:endParaRPr lang="en-US" sz="1700" dirty="0"/>
          </a:p>
        </p:txBody>
      </p:sp>
      <p:grpSp>
        <p:nvGrpSpPr>
          <p:cNvPr id="2" name="Group 9"/>
          <p:cNvGrpSpPr>
            <a:grpSpLocks/>
          </p:cNvGrpSpPr>
          <p:nvPr/>
        </p:nvGrpSpPr>
        <p:grpSpPr bwMode="auto">
          <a:xfrm>
            <a:off x="457200" y="1439864"/>
            <a:ext cx="8235950" cy="1258888"/>
            <a:chOff x="336" y="2779"/>
            <a:chExt cx="5188" cy="793"/>
          </a:xfrm>
        </p:grpSpPr>
        <p:sp>
          <p:nvSpPr>
            <p:cNvPr id="19466" name="Rectangle 10"/>
            <p:cNvSpPr>
              <a:spLocks noChangeArrowheads="1"/>
            </p:cNvSpPr>
            <p:nvPr/>
          </p:nvSpPr>
          <p:spPr bwMode="gray">
            <a:xfrm>
              <a:off x="336" y="2784"/>
              <a:ext cx="1056" cy="576"/>
            </a:xfrm>
            <a:prstGeom prst="rect">
              <a:avLst/>
            </a:prstGeom>
            <a:solidFill>
              <a:schemeClr val="bg2"/>
            </a:solidFill>
            <a:ln w="25400">
              <a:solidFill>
                <a:schemeClr val="tx1"/>
              </a:solidFill>
              <a:miter lim="800000"/>
              <a:headEnd/>
              <a:tailEnd/>
            </a:ln>
            <a:effectLst/>
          </p:spPr>
          <p:txBody>
            <a:bodyPr wrap="none" anchor="ctr"/>
            <a:lstStyle/>
            <a:p>
              <a:endParaRPr lang="en-US"/>
            </a:p>
          </p:txBody>
        </p:sp>
        <p:sp>
          <p:nvSpPr>
            <p:cNvPr id="19467" name="Rectangle 11"/>
            <p:cNvSpPr>
              <a:spLocks noChangeArrowheads="1"/>
            </p:cNvSpPr>
            <p:nvPr/>
          </p:nvSpPr>
          <p:spPr bwMode="gray">
            <a:xfrm>
              <a:off x="336" y="2928"/>
              <a:ext cx="1056" cy="300"/>
            </a:xfrm>
            <a:prstGeom prst="rect">
              <a:avLst/>
            </a:prstGeom>
            <a:noFill/>
            <a:ln w="9525">
              <a:noFill/>
              <a:miter lim="800000"/>
              <a:headEnd/>
              <a:tailEnd/>
            </a:ln>
            <a:effectLst/>
          </p:spPr>
          <p:txBody>
            <a:bodyPr lIns="92075" tIns="46038" rIns="92075" bIns="46038">
              <a:spAutoFit/>
            </a:bodyPr>
            <a:lstStyle/>
            <a:p>
              <a:pPr algn="ctr" eaLnBrk="0" hangingPunct="0">
                <a:lnSpc>
                  <a:spcPct val="90000"/>
                </a:lnSpc>
              </a:pPr>
              <a:r>
                <a:rPr lang="en-US" sz="1400" b="1">
                  <a:solidFill>
                    <a:schemeClr val="bg1"/>
                  </a:solidFill>
                </a:rPr>
                <a:t>Instruction</a:t>
              </a:r>
            </a:p>
            <a:p>
              <a:pPr algn="ctr" eaLnBrk="0" hangingPunct="0">
                <a:lnSpc>
                  <a:spcPct val="90000"/>
                </a:lnSpc>
              </a:pPr>
              <a:r>
                <a:rPr lang="en-US" sz="1400" b="1">
                  <a:solidFill>
                    <a:schemeClr val="bg1"/>
                  </a:solidFill>
                </a:rPr>
                <a:t>Fetch</a:t>
              </a:r>
            </a:p>
          </p:txBody>
        </p:sp>
        <p:sp>
          <p:nvSpPr>
            <p:cNvPr id="19468" name="Rectangle 12"/>
            <p:cNvSpPr>
              <a:spLocks noChangeArrowheads="1"/>
            </p:cNvSpPr>
            <p:nvPr/>
          </p:nvSpPr>
          <p:spPr bwMode="gray">
            <a:xfrm>
              <a:off x="2640" y="2784"/>
              <a:ext cx="1056" cy="568"/>
            </a:xfrm>
            <a:prstGeom prst="rect">
              <a:avLst/>
            </a:prstGeom>
            <a:solidFill>
              <a:schemeClr val="tx2"/>
            </a:solidFill>
            <a:ln w="25400">
              <a:solidFill>
                <a:schemeClr val="tx1"/>
              </a:solidFill>
              <a:miter lim="800000"/>
              <a:headEnd/>
              <a:tailEnd/>
            </a:ln>
            <a:effectLst/>
          </p:spPr>
          <p:txBody>
            <a:bodyPr wrap="none" anchor="ctr"/>
            <a:lstStyle/>
            <a:p>
              <a:endParaRPr lang="en-US"/>
            </a:p>
          </p:txBody>
        </p:sp>
        <p:sp>
          <p:nvSpPr>
            <p:cNvPr id="19469" name="Rectangle 13"/>
            <p:cNvSpPr>
              <a:spLocks noChangeArrowheads="1"/>
            </p:cNvSpPr>
            <p:nvPr/>
          </p:nvSpPr>
          <p:spPr bwMode="gray">
            <a:xfrm>
              <a:off x="2640" y="2976"/>
              <a:ext cx="1056" cy="179"/>
            </a:xfrm>
            <a:prstGeom prst="rect">
              <a:avLst/>
            </a:prstGeom>
            <a:noFill/>
            <a:ln w="9525">
              <a:noFill/>
              <a:miter lim="800000"/>
              <a:headEnd/>
              <a:tailEnd/>
            </a:ln>
            <a:effectLst/>
          </p:spPr>
          <p:txBody>
            <a:bodyPr lIns="92075" tIns="46038" rIns="92075" bIns="46038">
              <a:spAutoFit/>
            </a:bodyPr>
            <a:lstStyle/>
            <a:p>
              <a:pPr algn="ctr" eaLnBrk="0" hangingPunct="0">
                <a:lnSpc>
                  <a:spcPct val="90000"/>
                </a:lnSpc>
              </a:pPr>
              <a:r>
                <a:rPr lang="en-US" sz="1400" b="1">
                  <a:solidFill>
                    <a:schemeClr val="bg1"/>
                  </a:solidFill>
                </a:rPr>
                <a:t> Shift + ALU</a:t>
              </a:r>
            </a:p>
          </p:txBody>
        </p:sp>
        <p:sp>
          <p:nvSpPr>
            <p:cNvPr id="19470" name="Rectangle 14"/>
            <p:cNvSpPr>
              <a:spLocks noChangeArrowheads="1"/>
            </p:cNvSpPr>
            <p:nvPr/>
          </p:nvSpPr>
          <p:spPr bwMode="gray">
            <a:xfrm>
              <a:off x="3792" y="2784"/>
              <a:ext cx="1056" cy="568"/>
            </a:xfrm>
            <a:prstGeom prst="rect">
              <a:avLst/>
            </a:prstGeom>
            <a:solidFill>
              <a:schemeClr val="accent1"/>
            </a:solidFill>
            <a:ln w="25400">
              <a:solidFill>
                <a:schemeClr val="tx1"/>
              </a:solidFill>
              <a:miter lim="800000"/>
              <a:headEnd/>
              <a:tailEnd/>
            </a:ln>
            <a:effectLst/>
          </p:spPr>
          <p:txBody>
            <a:bodyPr wrap="none" anchor="ctr"/>
            <a:lstStyle/>
            <a:p>
              <a:endParaRPr lang="en-US"/>
            </a:p>
          </p:txBody>
        </p:sp>
        <p:sp>
          <p:nvSpPr>
            <p:cNvPr id="19471" name="Rectangle 15"/>
            <p:cNvSpPr>
              <a:spLocks noChangeArrowheads="1"/>
            </p:cNvSpPr>
            <p:nvPr/>
          </p:nvSpPr>
          <p:spPr bwMode="gray">
            <a:xfrm>
              <a:off x="3792" y="2928"/>
              <a:ext cx="1056" cy="300"/>
            </a:xfrm>
            <a:prstGeom prst="rect">
              <a:avLst/>
            </a:prstGeom>
            <a:noFill/>
            <a:ln w="9525">
              <a:noFill/>
              <a:miter lim="800000"/>
              <a:headEnd/>
              <a:tailEnd/>
            </a:ln>
            <a:effectLst/>
          </p:spPr>
          <p:txBody>
            <a:bodyPr lIns="92075" tIns="46038" rIns="92075" bIns="46038">
              <a:spAutoFit/>
            </a:bodyPr>
            <a:lstStyle/>
            <a:p>
              <a:pPr algn="ctr" eaLnBrk="0" hangingPunct="0">
                <a:lnSpc>
                  <a:spcPct val="90000"/>
                </a:lnSpc>
              </a:pPr>
              <a:r>
                <a:rPr lang="en-US" sz="1400" b="1">
                  <a:solidFill>
                    <a:schemeClr val="bg1"/>
                  </a:solidFill>
                </a:rPr>
                <a:t>Memory</a:t>
              </a:r>
            </a:p>
            <a:p>
              <a:pPr algn="ctr" eaLnBrk="0" hangingPunct="0">
                <a:lnSpc>
                  <a:spcPct val="90000"/>
                </a:lnSpc>
              </a:pPr>
              <a:r>
                <a:rPr lang="en-US" sz="1400" b="1">
                  <a:solidFill>
                    <a:schemeClr val="bg1"/>
                  </a:solidFill>
                </a:rPr>
                <a:t>Access</a:t>
              </a:r>
            </a:p>
          </p:txBody>
        </p:sp>
        <p:sp>
          <p:nvSpPr>
            <p:cNvPr id="19472" name="Rectangle 16"/>
            <p:cNvSpPr>
              <a:spLocks noChangeArrowheads="1"/>
            </p:cNvSpPr>
            <p:nvPr/>
          </p:nvSpPr>
          <p:spPr bwMode="gray">
            <a:xfrm>
              <a:off x="4948" y="2784"/>
              <a:ext cx="576" cy="568"/>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19473" name="Rectangle 17"/>
            <p:cNvSpPr>
              <a:spLocks noChangeArrowheads="1"/>
            </p:cNvSpPr>
            <p:nvPr/>
          </p:nvSpPr>
          <p:spPr bwMode="gray">
            <a:xfrm>
              <a:off x="4944" y="2908"/>
              <a:ext cx="576" cy="300"/>
            </a:xfrm>
            <a:prstGeom prst="rect">
              <a:avLst/>
            </a:prstGeom>
            <a:noFill/>
            <a:ln w="9525">
              <a:noFill/>
              <a:miter lim="800000"/>
              <a:headEnd/>
              <a:tailEnd/>
            </a:ln>
            <a:effectLst/>
          </p:spPr>
          <p:txBody>
            <a:bodyPr lIns="92075" tIns="46038" rIns="92075" bIns="46038">
              <a:spAutoFit/>
            </a:bodyPr>
            <a:lstStyle/>
            <a:p>
              <a:pPr algn="ctr" eaLnBrk="0" hangingPunct="0">
                <a:lnSpc>
                  <a:spcPct val="90000"/>
                </a:lnSpc>
              </a:pPr>
              <a:r>
                <a:rPr lang="en-US" sz="1400" b="1">
                  <a:solidFill>
                    <a:schemeClr val="bg1"/>
                  </a:solidFill>
                </a:rPr>
                <a:t>Reg</a:t>
              </a:r>
            </a:p>
            <a:p>
              <a:pPr algn="ctr" eaLnBrk="0" hangingPunct="0">
                <a:lnSpc>
                  <a:spcPct val="90000"/>
                </a:lnSpc>
              </a:pPr>
              <a:r>
                <a:rPr lang="en-US" sz="1400" b="1">
                  <a:solidFill>
                    <a:schemeClr val="bg1"/>
                  </a:solidFill>
                </a:rPr>
                <a:t>Write</a:t>
              </a:r>
            </a:p>
          </p:txBody>
        </p:sp>
        <p:sp>
          <p:nvSpPr>
            <p:cNvPr id="19474" name="Rectangle 18"/>
            <p:cNvSpPr>
              <a:spLocks noChangeArrowheads="1"/>
            </p:cNvSpPr>
            <p:nvPr/>
          </p:nvSpPr>
          <p:spPr bwMode="gray">
            <a:xfrm>
              <a:off x="1488" y="2784"/>
              <a:ext cx="1056" cy="576"/>
            </a:xfrm>
            <a:prstGeom prst="rect">
              <a:avLst/>
            </a:prstGeom>
            <a:solidFill>
              <a:schemeClr val="folHlink"/>
            </a:solidFill>
            <a:ln w="25400">
              <a:solidFill>
                <a:schemeClr val="tx1"/>
              </a:solidFill>
              <a:miter lim="800000"/>
              <a:headEnd/>
              <a:tailEnd/>
            </a:ln>
            <a:effectLst/>
          </p:spPr>
          <p:txBody>
            <a:bodyPr wrap="none" anchor="ctr"/>
            <a:lstStyle/>
            <a:p>
              <a:endParaRPr lang="en-US"/>
            </a:p>
          </p:txBody>
        </p:sp>
        <p:sp>
          <p:nvSpPr>
            <p:cNvPr id="19475" name="Rectangle 19"/>
            <p:cNvSpPr>
              <a:spLocks noChangeArrowheads="1"/>
            </p:cNvSpPr>
            <p:nvPr/>
          </p:nvSpPr>
          <p:spPr bwMode="gray">
            <a:xfrm>
              <a:off x="2064" y="3072"/>
              <a:ext cx="389" cy="300"/>
            </a:xfrm>
            <a:prstGeom prst="rect">
              <a:avLst/>
            </a:prstGeom>
            <a:noFill/>
            <a:ln w="9525">
              <a:noFill/>
              <a:miter lim="800000"/>
              <a:headEnd/>
              <a:tailEnd/>
            </a:ln>
            <a:effectLst/>
          </p:spPr>
          <p:txBody>
            <a:bodyPr wrap="none" lIns="92075" tIns="46038" rIns="92075" bIns="46038">
              <a:spAutoFit/>
            </a:bodyPr>
            <a:lstStyle/>
            <a:p>
              <a:pPr algn="ctr" eaLnBrk="0" hangingPunct="0">
                <a:lnSpc>
                  <a:spcPct val="90000"/>
                </a:lnSpc>
              </a:pPr>
              <a:r>
                <a:rPr lang="en-US" sz="1400" b="1">
                  <a:solidFill>
                    <a:schemeClr val="bg1"/>
                  </a:solidFill>
                </a:rPr>
                <a:t>Reg</a:t>
              </a:r>
            </a:p>
            <a:p>
              <a:pPr algn="ctr" eaLnBrk="0" hangingPunct="0">
                <a:lnSpc>
                  <a:spcPct val="90000"/>
                </a:lnSpc>
              </a:pPr>
              <a:r>
                <a:rPr lang="en-US" sz="1400" b="1">
                  <a:solidFill>
                    <a:schemeClr val="bg1"/>
                  </a:solidFill>
                </a:rPr>
                <a:t>Read</a:t>
              </a:r>
            </a:p>
          </p:txBody>
        </p:sp>
        <p:sp>
          <p:nvSpPr>
            <p:cNvPr id="19476" name="Rectangle 20"/>
            <p:cNvSpPr>
              <a:spLocks noChangeArrowheads="1"/>
            </p:cNvSpPr>
            <p:nvPr/>
          </p:nvSpPr>
          <p:spPr bwMode="gray">
            <a:xfrm>
              <a:off x="1488" y="3072"/>
              <a:ext cx="519" cy="300"/>
            </a:xfrm>
            <a:prstGeom prst="rect">
              <a:avLst/>
            </a:prstGeom>
            <a:noFill/>
            <a:ln w="9525">
              <a:noFill/>
              <a:miter lim="800000"/>
              <a:headEnd/>
              <a:tailEnd/>
            </a:ln>
            <a:effectLst/>
          </p:spPr>
          <p:txBody>
            <a:bodyPr wrap="none" lIns="92075" tIns="46038" rIns="92075" bIns="46038">
              <a:spAutoFit/>
            </a:bodyPr>
            <a:lstStyle/>
            <a:p>
              <a:pPr algn="ctr" eaLnBrk="0" hangingPunct="0">
                <a:lnSpc>
                  <a:spcPct val="90000"/>
                </a:lnSpc>
              </a:pPr>
              <a:r>
                <a:rPr lang="en-US" sz="1400" b="1">
                  <a:solidFill>
                    <a:schemeClr val="bg1"/>
                  </a:solidFill>
                </a:rPr>
                <a:t>Reg</a:t>
              </a:r>
            </a:p>
            <a:p>
              <a:pPr algn="ctr" eaLnBrk="0" hangingPunct="0">
                <a:lnSpc>
                  <a:spcPct val="90000"/>
                </a:lnSpc>
              </a:pPr>
              <a:r>
                <a:rPr lang="en-US" sz="1400" b="1">
                  <a:solidFill>
                    <a:schemeClr val="bg1"/>
                  </a:solidFill>
                </a:rPr>
                <a:t>Decode</a:t>
              </a:r>
            </a:p>
          </p:txBody>
        </p:sp>
        <p:sp>
          <p:nvSpPr>
            <p:cNvPr id="19477" name="Rectangle 21"/>
            <p:cNvSpPr>
              <a:spLocks noChangeArrowheads="1"/>
            </p:cNvSpPr>
            <p:nvPr/>
          </p:nvSpPr>
          <p:spPr bwMode="gray">
            <a:xfrm>
              <a:off x="603" y="3375"/>
              <a:ext cx="541" cy="197"/>
            </a:xfrm>
            <a:prstGeom prst="rect">
              <a:avLst/>
            </a:prstGeom>
            <a:noFill/>
            <a:ln w="9525">
              <a:noFill/>
              <a:miter lim="800000"/>
              <a:headEnd/>
              <a:tailEnd/>
            </a:ln>
            <a:effectLst/>
          </p:spPr>
          <p:txBody>
            <a:bodyPr wrap="none" lIns="92075" tIns="46038" rIns="92075" bIns="46038">
              <a:spAutoFit/>
            </a:bodyPr>
            <a:lstStyle/>
            <a:p>
              <a:pPr algn="ctr" eaLnBrk="0" hangingPunct="0">
                <a:lnSpc>
                  <a:spcPct val="90000"/>
                </a:lnSpc>
              </a:pPr>
              <a:r>
                <a:rPr lang="en-US" sz="1600"/>
                <a:t>FETCH</a:t>
              </a:r>
            </a:p>
          </p:txBody>
        </p:sp>
        <p:sp>
          <p:nvSpPr>
            <p:cNvPr id="19478" name="Rectangle 22"/>
            <p:cNvSpPr>
              <a:spLocks noChangeArrowheads="1"/>
            </p:cNvSpPr>
            <p:nvPr/>
          </p:nvSpPr>
          <p:spPr bwMode="gray">
            <a:xfrm>
              <a:off x="1667" y="3375"/>
              <a:ext cx="662" cy="197"/>
            </a:xfrm>
            <a:prstGeom prst="rect">
              <a:avLst/>
            </a:prstGeom>
            <a:noFill/>
            <a:ln w="9525">
              <a:noFill/>
              <a:miter lim="800000"/>
              <a:headEnd/>
              <a:tailEnd/>
            </a:ln>
            <a:effectLst/>
          </p:spPr>
          <p:txBody>
            <a:bodyPr wrap="none" lIns="92075" tIns="46038" rIns="92075" bIns="46038">
              <a:spAutoFit/>
            </a:bodyPr>
            <a:lstStyle/>
            <a:p>
              <a:pPr algn="ctr" eaLnBrk="0" hangingPunct="0">
                <a:lnSpc>
                  <a:spcPct val="90000"/>
                </a:lnSpc>
              </a:pPr>
              <a:r>
                <a:rPr lang="en-US" sz="1600"/>
                <a:t>DECODE</a:t>
              </a:r>
            </a:p>
          </p:txBody>
        </p:sp>
        <p:sp>
          <p:nvSpPr>
            <p:cNvPr id="19479" name="Rectangle 23"/>
            <p:cNvSpPr>
              <a:spLocks noChangeArrowheads="1"/>
            </p:cNvSpPr>
            <p:nvPr/>
          </p:nvSpPr>
          <p:spPr bwMode="gray">
            <a:xfrm>
              <a:off x="2775" y="3375"/>
              <a:ext cx="718" cy="197"/>
            </a:xfrm>
            <a:prstGeom prst="rect">
              <a:avLst/>
            </a:prstGeom>
            <a:noFill/>
            <a:ln w="9525">
              <a:noFill/>
              <a:miter lim="800000"/>
              <a:headEnd/>
              <a:tailEnd/>
            </a:ln>
            <a:effectLst/>
          </p:spPr>
          <p:txBody>
            <a:bodyPr wrap="none" lIns="92075" tIns="46038" rIns="92075" bIns="46038">
              <a:spAutoFit/>
            </a:bodyPr>
            <a:lstStyle/>
            <a:p>
              <a:pPr algn="ctr" eaLnBrk="0" hangingPunct="0">
                <a:lnSpc>
                  <a:spcPct val="90000"/>
                </a:lnSpc>
              </a:pPr>
              <a:r>
                <a:rPr lang="en-US" sz="1600"/>
                <a:t>EXECUTE</a:t>
              </a:r>
            </a:p>
          </p:txBody>
        </p:sp>
        <p:sp>
          <p:nvSpPr>
            <p:cNvPr id="19480" name="Rectangle 24"/>
            <p:cNvSpPr>
              <a:spLocks noChangeArrowheads="1"/>
            </p:cNvSpPr>
            <p:nvPr/>
          </p:nvSpPr>
          <p:spPr bwMode="gray">
            <a:xfrm>
              <a:off x="3972" y="3375"/>
              <a:ext cx="692" cy="197"/>
            </a:xfrm>
            <a:prstGeom prst="rect">
              <a:avLst/>
            </a:prstGeom>
            <a:noFill/>
            <a:ln w="9525">
              <a:noFill/>
              <a:miter lim="800000"/>
              <a:headEnd/>
              <a:tailEnd/>
            </a:ln>
            <a:effectLst/>
          </p:spPr>
          <p:txBody>
            <a:bodyPr wrap="none" lIns="92075" tIns="46038" rIns="92075" bIns="46038">
              <a:spAutoFit/>
            </a:bodyPr>
            <a:lstStyle/>
            <a:p>
              <a:pPr algn="ctr" eaLnBrk="0" hangingPunct="0">
                <a:lnSpc>
                  <a:spcPct val="90000"/>
                </a:lnSpc>
              </a:pPr>
              <a:r>
                <a:rPr lang="en-US" sz="1600"/>
                <a:t>MEMORY</a:t>
              </a:r>
            </a:p>
          </p:txBody>
        </p:sp>
        <p:sp>
          <p:nvSpPr>
            <p:cNvPr id="19481" name="Rectangle 25"/>
            <p:cNvSpPr>
              <a:spLocks noChangeArrowheads="1"/>
            </p:cNvSpPr>
            <p:nvPr/>
          </p:nvSpPr>
          <p:spPr bwMode="gray">
            <a:xfrm>
              <a:off x="4970" y="3375"/>
              <a:ext cx="528" cy="197"/>
            </a:xfrm>
            <a:prstGeom prst="rect">
              <a:avLst/>
            </a:prstGeom>
            <a:noFill/>
            <a:ln w="9525">
              <a:noFill/>
              <a:miter lim="800000"/>
              <a:headEnd/>
              <a:tailEnd/>
            </a:ln>
            <a:effectLst/>
          </p:spPr>
          <p:txBody>
            <a:bodyPr wrap="none" lIns="92075" tIns="46038" rIns="92075" bIns="46038">
              <a:spAutoFit/>
            </a:bodyPr>
            <a:lstStyle/>
            <a:p>
              <a:pPr algn="ctr" eaLnBrk="0" hangingPunct="0">
                <a:lnSpc>
                  <a:spcPct val="90000"/>
                </a:lnSpc>
              </a:pPr>
              <a:r>
                <a:rPr lang="en-US" sz="1600"/>
                <a:t>WRITE</a:t>
              </a:r>
            </a:p>
          </p:txBody>
        </p:sp>
        <p:sp>
          <p:nvSpPr>
            <p:cNvPr id="19482" name="Line 26"/>
            <p:cNvSpPr>
              <a:spLocks noChangeShapeType="1"/>
            </p:cNvSpPr>
            <p:nvPr/>
          </p:nvSpPr>
          <p:spPr bwMode="gray">
            <a:xfrm>
              <a:off x="1502" y="2798"/>
              <a:ext cx="1056"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9483" name="Line 27"/>
            <p:cNvSpPr>
              <a:spLocks noChangeShapeType="1"/>
            </p:cNvSpPr>
            <p:nvPr/>
          </p:nvSpPr>
          <p:spPr bwMode="gray">
            <a:xfrm flipH="1">
              <a:off x="2016" y="2779"/>
              <a:ext cx="12" cy="569"/>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a:xfrm>
            <a:off x="304800" y="0"/>
            <a:ext cx="7162800" cy="1143000"/>
          </a:xfrm>
          <a:noFill/>
          <a:ln/>
        </p:spPr>
        <p:txBody>
          <a:bodyPr lIns="90487" rIns="90487"/>
          <a:lstStyle/>
          <a:p>
            <a:r>
              <a:rPr lang="en-US" sz="2800" dirty="0">
                <a:solidFill>
                  <a:srgbClr val="0070C0"/>
                </a:solidFill>
              </a:rPr>
              <a:t>Tomasulo Example Cycle 8</a:t>
            </a:r>
          </a:p>
        </p:txBody>
      </p:sp>
      <p:graphicFrame>
        <p:nvGraphicFramePr>
          <p:cNvPr id="905219" name="Object 3"/>
          <p:cNvGraphicFramePr>
            <a:graphicFrameLocks/>
          </p:cNvGraphicFramePr>
          <p:nvPr/>
        </p:nvGraphicFramePr>
        <p:xfrm>
          <a:off x="212725" y="965563"/>
          <a:ext cx="8802688" cy="5019675"/>
        </p:xfrm>
        <a:graphic>
          <a:graphicData uri="http://schemas.openxmlformats.org/presentationml/2006/ole">
            <mc:AlternateContent xmlns:mc="http://schemas.openxmlformats.org/markup-compatibility/2006">
              <mc:Choice xmlns:v="urn:schemas-microsoft-com:vml" Requires="v">
                <p:oleObj spid="_x0000_s9221"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65563"/>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5220" name="AutoShape 4"/>
          <p:cNvSpPr>
            <a:spLocks noChangeArrowheads="1"/>
          </p:cNvSpPr>
          <p:nvPr/>
        </p:nvSpPr>
        <p:spPr bwMode="auto">
          <a:xfrm>
            <a:off x="3733800" y="36576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5221" name="AutoShape 5"/>
          <p:cNvSpPr>
            <a:spLocks noChangeArrowheads="1"/>
          </p:cNvSpPr>
          <p:nvPr/>
        </p:nvSpPr>
        <p:spPr bwMode="auto">
          <a:xfrm>
            <a:off x="5638800" y="52578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315686" y="0"/>
            <a:ext cx="7162800" cy="1143000"/>
          </a:xfrm>
          <a:noFill/>
          <a:ln/>
        </p:spPr>
        <p:txBody>
          <a:bodyPr lIns="90487" rIns="90487"/>
          <a:lstStyle/>
          <a:p>
            <a:r>
              <a:rPr lang="en-US" sz="2800" dirty="0">
                <a:solidFill>
                  <a:srgbClr val="0070C0"/>
                </a:solidFill>
              </a:rPr>
              <a:t>Tomasulo Example Cycle 9</a:t>
            </a:r>
          </a:p>
        </p:txBody>
      </p:sp>
      <p:graphicFrame>
        <p:nvGraphicFramePr>
          <p:cNvPr id="906243"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0245"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a:xfrm>
            <a:off x="239485" y="0"/>
            <a:ext cx="7162800" cy="1143000"/>
          </a:xfrm>
          <a:noFill/>
          <a:ln/>
        </p:spPr>
        <p:txBody>
          <a:bodyPr lIns="90487" rIns="90487"/>
          <a:lstStyle/>
          <a:p>
            <a:r>
              <a:rPr lang="en-US" sz="2800" dirty="0">
                <a:solidFill>
                  <a:srgbClr val="0070C0"/>
                </a:solidFill>
              </a:rPr>
              <a:t>Tomasulo Example Cycle 10</a:t>
            </a:r>
          </a:p>
        </p:txBody>
      </p:sp>
      <p:graphicFrame>
        <p:nvGraphicFramePr>
          <p:cNvPr id="907267"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1269"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7268"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1" dirty="0">
                <a:solidFill>
                  <a:srgbClr val="FF0000"/>
                </a:solidFill>
              </a:rPr>
              <a:t>Add2 (</a:t>
            </a:r>
            <a:r>
              <a:rPr lang="en-US" sz="2400" b="1" dirty="0" smtClean="0">
                <a:solidFill>
                  <a:srgbClr val="FF0000"/>
                </a:solidFill>
              </a:rPr>
              <a:t>ADD) </a:t>
            </a:r>
            <a:r>
              <a:rPr lang="en-US" sz="2400" b="1" dirty="0">
                <a:solidFill>
                  <a:srgbClr val="FF0000"/>
                </a:solidFill>
              </a:rPr>
              <a:t>completing; what is waiting for it?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7268"/>
                                        </p:tgtEl>
                                        <p:attrNameLst>
                                          <p:attrName>style.visibility</p:attrName>
                                        </p:attrNameLst>
                                      </p:cBhvr>
                                      <p:to>
                                        <p:strVal val="visible"/>
                                      </p:to>
                                    </p:set>
                                    <p:anim calcmode="lin" valueType="num">
                                      <p:cBhvr additive="base">
                                        <p:cTn id="7" dur="500" fill="hold"/>
                                        <p:tgtEl>
                                          <p:spTgt spid="907268"/>
                                        </p:tgtEl>
                                        <p:attrNameLst>
                                          <p:attrName>ppt_x</p:attrName>
                                        </p:attrNameLst>
                                      </p:cBhvr>
                                      <p:tavLst>
                                        <p:tav tm="0">
                                          <p:val>
                                            <p:strVal val="1+#ppt_w/2"/>
                                          </p:val>
                                        </p:tav>
                                        <p:tav tm="100000">
                                          <p:val>
                                            <p:strVal val="#ppt_x"/>
                                          </p:val>
                                        </p:tav>
                                      </p:tavLst>
                                    </p:anim>
                                    <p:anim calcmode="lin" valueType="num">
                                      <p:cBhvr additive="base">
                                        <p:cTn id="8" dur="500" fill="hold"/>
                                        <p:tgtEl>
                                          <p:spTgt spid="9072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68"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a:xfrm>
            <a:off x="293915" y="0"/>
            <a:ext cx="7162800" cy="1143000"/>
          </a:xfrm>
          <a:noFill/>
          <a:ln/>
        </p:spPr>
        <p:txBody>
          <a:bodyPr lIns="90487" rIns="90487"/>
          <a:lstStyle/>
          <a:p>
            <a:r>
              <a:rPr lang="en-US" sz="2800" dirty="0">
                <a:solidFill>
                  <a:srgbClr val="0070C0"/>
                </a:solidFill>
              </a:rPr>
              <a:t>Tomasulo Example Cycle 11</a:t>
            </a:r>
          </a:p>
        </p:txBody>
      </p:sp>
      <p:graphicFrame>
        <p:nvGraphicFramePr>
          <p:cNvPr id="908291"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2293"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8292" name="Rectangle 4"/>
          <p:cNvSpPr>
            <a:spLocks noChangeArrowheads="1"/>
          </p:cNvSpPr>
          <p:nvPr/>
        </p:nvSpPr>
        <p:spPr bwMode="auto">
          <a:xfrm>
            <a:off x="212725" y="5781675"/>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Write result of </a:t>
            </a:r>
            <a:r>
              <a:rPr lang="en-US" sz="2400" b="0" dirty="0" smtClean="0">
                <a:solidFill>
                  <a:srgbClr val="FF0000"/>
                </a:solidFill>
              </a:rPr>
              <a:t>ADD </a:t>
            </a:r>
            <a:r>
              <a:rPr lang="en-US" sz="2400" b="0" dirty="0">
                <a:solidFill>
                  <a:srgbClr val="FF0000"/>
                </a:solidFill>
              </a:rPr>
              <a:t>here?</a:t>
            </a:r>
          </a:p>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All quick instructions complete in this cycle!</a:t>
            </a:r>
          </a:p>
        </p:txBody>
      </p:sp>
      <p:sp>
        <p:nvSpPr>
          <p:cNvPr id="908293" name="AutoShape 5"/>
          <p:cNvSpPr>
            <a:spLocks noChangeArrowheads="1"/>
          </p:cNvSpPr>
          <p:nvPr/>
        </p:nvSpPr>
        <p:spPr bwMode="auto">
          <a:xfrm>
            <a:off x="4800600" y="5257800"/>
            <a:ext cx="914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8292"/>
                                        </p:tgtEl>
                                        <p:attrNameLst>
                                          <p:attrName>style.visibility</p:attrName>
                                        </p:attrNameLst>
                                      </p:cBhvr>
                                      <p:to>
                                        <p:strVal val="visible"/>
                                      </p:to>
                                    </p:set>
                                    <p:anim calcmode="lin" valueType="num">
                                      <p:cBhvr additive="base">
                                        <p:cTn id="7" dur="500" fill="hold"/>
                                        <p:tgtEl>
                                          <p:spTgt spid="908292"/>
                                        </p:tgtEl>
                                        <p:attrNameLst>
                                          <p:attrName>ppt_x</p:attrName>
                                        </p:attrNameLst>
                                      </p:cBhvr>
                                      <p:tavLst>
                                        <p:tav tm="0">
                                          <p:val>
                                            <p:strVal val="1+#ppt_w/2"/>
                                          </p:val>
                                        </p:tav>
                                        <p:tav tm="100000">
                                          <p:val>
                                            <p:strVal val="#ppt_x"/>
                                          </p:val>
                                        </p:tav>
                                      </p:tavLst>
                                    </p:anim>
                                    <p:anim calcmode="lin" valueType="num">
                                      <p:cBhvr additive="base">
                                        <p:cTn id="8" dur="500" fill="hold"/>
                                        <p:tgtEl>
                                          <p:spTgt spid="9082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a:xfrm>
            <a:off x="243840" y="0"/>
            <a:ext cx="7162800" cy="1143000"/>
          </a:xfrm>
          <a:noFill/>
          <a:ln/>
        </p:spPr>
        <p:txBody>
          <a:bodyPr lIns="90487" rIns="90487"/>
          <a:lstStyle/>
          <a:p>
            <a:r>
              <a:rPr lang="en-US" sz="2800" dirty="0">
                <a:solidFill>
                  <a:srgbClr val="0070C0"/>
                </a:solidFill>
              </a:rPr>
              <a:t>Tomasulo Example Cycle 12</a:t>
            </a:r>
          </a:p>
        </p:txBody>
      </p:sp>
      <p:graphicFrame>
        <p:nvGraphicFramePr>
          <p:cNvPr id="909315"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3317"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a:xfrm>
            <a:off x="256903" y="0"/>
            <a:ext cx="7162800" cy="1143000"/>
          </a:xfrm>
          <a:noFill/>
          <a:ln/>
        </p:spPr>
        <p:txBody>
          <a:bodyPr lIns="90487" rIns="90487"/>
          <a:lstStyle/>
          <a:p>
            <a:r>
              <a:rPr lang="en-US" sz="2800" dirty="0">
                <a:solidFill>
                  <a:srgbClr val="0070C0"/>
                </a:solidFill>
              </a:rPr>
              <a:t>Tomasulo Example Cycle 13</a:t>
            </a:r>
          </a:p>
        </p:txBody>
      </p:sp>
      <p:graphicFrame>
        <p:nvGraphicFramePr>
          <p:cNvPr id="910339"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4341"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a:xfrm>
            <a:off x="204651" y="0"/>
            <a:ext cx="7162800" cy="1143000"/>
          </a:xfrm>
          <a:noFill/>
          <a:ln/>
        </p:spPr>
        <p:txBody>
          <a:bodyPr lIns="90487" rIns="90487"/>
          <a:lstStyle/>
          <a:p>
            <a:r>
              <a:rPr lang="en-US" sz="2800" dirty="0">
                <a:solidFill>
                  <a:srgbClr val="0070C0"/>
                </a:solidFill>
              </a:rPr>
              <a:t>Tomasulo Example Cycle 14</a:t>
            </a:r>
          </a:p>
        </p:txBody>
      </p:sp>
      <p:graphicFrame>
        <p:nvGraphicFramePr>
          <p:cNvPr id="911363"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5365"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269965" y="0"/>
            <a:ext cx="7162800" cy="1143000"/>
          </a:xfrm>
          <a:noFill/>
          <a:ln/>
        </p:spPr>
        <p:txBody>
          <a:bodyPr lIns="90487" rIns="90487"/>
          <a:lstStyle/>
          <a:p>
            <a:r>
              <a:rPr lang="en-US" sz="2800" dirty="0">
                <a:solidFill>
                  <a:srgbClr val="0070C0"/>
                </a:solidFill>
              </a:rPr>
              <a:t>Tomasulo Example Cycle 15</a:t>
            </a:r>
          </a:p>
        </p:txBody>
      </p:sp>
      <p:graphicFrame>
        <p:nvGraphicFramePr>
          <p:cNvPr id="912387"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6389"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2388"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Mult1 (</a:t>
            </a:r>
            <a:r>
              <a:rPr lang="en-US" sz="2400" b="0" dirty="0" smtClean="0">
                <a:solidFill>
                  <a:srgbClr val="FF0000"/>
                </a:solidFill>
              </a:rPr>
              <a:t>MUL) </a:t>
            </a:r>
            <a:r>
              <a:rPr lang="en-US" sz="2400" b="0" dirty="0">
                <a:solidFill>
                  <a:srgbClr val="FF0000"/>
                </a:solidFill>
              </a:rPr>
              <a:t>completing; what is waiting for it?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2388"/>
                                        </p:tgtEl>
                                        <p:attrNameLst>
                                          <p:attrName>style.visibility</p:attrName>
                                        </p:attrNameLst>
                                      </p:cBhvr>
                                      <p:to>
                                        <p:strVal val="visible"/>
                                      </p:to>
                                    </p:set>
                                    <p:anim calcmode="lin" valueType="num">
                                      <p:cBhvr additive="base">
                                        <p:cTn id="7" dur="500" fill="hold"/>
                                        <p:tgtEl>
                                          <p:spTgt spid="912388"/>
                                        </p:tgtEl>
                                        <p:attrNameLst>
                                          <p:attrName>ppt_x</p:attrName>
                                        </p:attrNameLst>
                                      </p:cBhvr>
                                      <p:tavLst>
                                        <p:tav tm="0">
                                          <p:val>
                                            <p:strVal val="1+#ppt_w/2"/>
                                          </p:val>
                                        </p:tav>
                                        <p:tav tm="100000">
                                          <p:val>
                                            <p:strVal val="#ppt_x"/>
                                          </p:val>
                                        </p:tav>
                                      </p:tavLst>
                                    </p:anim>
                                    <p:anim calcmode="lin" valueType="num">
                                      <p:cBhvr additive="base">
                                        <p:cTn id="8" dur="500" fill="hold"/>
                                        <p:tgtEl>
                                          <p:spTgt spid="912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88"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a:xfrm>
            <a:off x="269966" y="0"/>
            <a:ext cx="7162800" cy="1143000"/>
          </a:xfrm>
          <a:noFill/>
          <a:ln/>
        </p:spPr>
        <p:txBody>
          <a:bodyPr lIns="90487" rIns="90487"/>
          <a:lstStyle/>
          <a:p>
            <a:r>
              <a:rPr lang="en-US" sz="2800" dirty="0">
                <a:solidFill>
                  <a:srgbClr val="0070C0"/>
                </a:solidFill>
              </a:rPr>
              <a:t>Tomasulo Example Cycle 16</a:t>
            </a:r>
          </a:p>
        </p:txBody>
      </p:sp>
      <p:graphicFrame>
        <p:nvGraphicFramePr>
          <p:cNvPr id="913411"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7413"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3412" name="AutoShape 4"/>
          <p:cNvSpPr>
            <a:spLocks noChangeArrowheads="1"/>
          </p:cNvSpPr>
          <p:nvPr/>
        </p:nvSpPr>
        <p:spPr bwMode="auto">
          <a:xfrm>
            <a:off x="3048000" y="52578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13413" name="AutoShape 5"/>
          <p:cNvSpPr>
            <a:spLocks noChangeArrowheads="1"/>
          </p:cNvSpPr>
          <p:nvPr/>
        </p:nvSpPr>
        <p:spPr bwMode="auto">
          <a:xfrm>
            <a:off x="3733800" y="43434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13414" name="Rectangle 6"/>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Just waiting for Mult2 (</a:t>
            </a:r>
            <a:r>
              <a:rPr lang="en-US" sz="2400" b="0" dirty="0" smtClean="0">
                <a:solidFill>
                  <a:srgbClr val="FF0000"/>
                </a:solidFill>
              </a:rPr>
              <a:t>DIV) </a:t>
            </a:r>
            <a:r>
              <a:rPr lang="en-US" sz="2400" b="0" dirty="0">
                <a:solidFill>
                  <a:srgbClr val="FF0000"/>
                </a:solidFill>
              </a:rPr>
              <a:t>to complete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3414"/>
                                        </p:tgtEl>
                                        <p:attrNameLst>
                                          <p:attrName>style.visibility</p:attrName>
                                        </p:attrNameLst>
                                      </p:cBhvr>
                                      <p:to>
                                        <p:strVal val="visible"/>
                                      </p:to>
                                    </p:set>
                                    <p:anim calcmode="lin" valueType="num">
                                      <p:cBhvr additive="base">
                                        <p:cTn id="7" dur="500" fill="hold"/>
                                        <p:tgtEl>
                                          <p:spTgt spid="913414"/>
                                        </p:tgtEl>
                                        <p:attrNameLst>
                                          <p:attrName>ppt_x</p:attrName>
                                        </p:attrNameLst>
                                      </p:cBhvr>
                                      <p:tavLst>
                                        <p:tav tm="0">
                                          <p:val>
                                            <p:strVal val="1+#ppt_w/2"/>
                                          </p:val>
                                        </p:tav>
                                        <p:tav tm="100000">
                                          <p:val>
                                            <p:strVal val="#ppt_x"/>
                                          </p:val>
                                        </p:tav>
                                      </p:tavLst>
                                    </p:anim>
                                    <p:anim calcmode="lin" valueType="num">
                                      <p:cBhvr additive="base">
                                        <p:cTn id="8" dur="500" fill="hold"/>
                                        <p:tgtEl>
                                          <p:spTgt spid="9134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2800" dirty="0" smtClean="0">
                <a:solidFill>
                  <a:srgbClr val="0070C0"/>
                </a:solidFill>
              </a:rPr>
              <a:t>Loop Level Parallelism (LLP)</a:t>
            </a:r>
            <a:endParaRPr lang="en-US" sz="2800" dirty="0">
              <a:solidFill>
                <a:srgbClr val="0070C0"/>
              </a:solidFill>
            </a:endParaRPr>
          </a:p>
        </p:txBody>
      </p:sp>
      <p:sp>
        <p:nvSpPr>
          <p:cNvPr id="55299" name="Rectangle 3"/>
          <p:cNvSpPr>
            <a:spLocks noGrp="1" noChangeArrowheads="1"/>
          </p:cNvSpPr>
          <p:nvPr>
            <p:ph idx="1"/>
          </p:nvPr>
        </p:nvSpPr>
        <p:spPr/>
        <p:txBody>
          <a:bodyPr/>
          <a:lstStyle/>
          <a:p>
            <a:r>
              <a:rPr lang="en-US" dirty="0"/>
              <a:t>In a Basic Block, the scope of ILP is quite small.</a:t>
            </a:r>
          </a:p>
          <a:p>
            <a:r>
              <a:rPr lang="en-US" altLang="en-US" dirty="0"/>
              <a:t>To obtain substantial performance enhancements, we must exploit ILP across multiple basic blocks.</a:t>
            </a:r>
          </a:p>
          <a:p>
            <a:r>
              <a:rPr lang="en-US" dirty="0"/>
              <a:t>Simplest LLP is Loop unrolling. Limited only by the loop size and available registers</a:t>
            </a:r>
            <a:r>
              <a:rPr lang="en-US" dirty="0" smtClean="0"/>
              <a:t>.</a:t>
            </a:r>
          </a:p>
          <a:p>
            <a:r>
              <a:rPr lang="en-US" sz="2000" dirty="0" smtClean="0"/>
              <a:t>Consider following example; assume R2 contains the scalar value s, [R1] is the address of the element in the array with the highest address, for simplicity we assume that the element with the lowest address is at 0</a:t>
            </a:r>
            <a:endParaRPr lang="en-US" sz="2000" dirty="0"/>
          </a:p>
          <a:p>
            <a:pPr>
              <a:buFont typeface="Wingdings" pitchFamily="2" charset="2"/>
              <a:buNone/>
            </a:pPr>
            <a:endParaRPr lang="en-US" dirty="0"/>
          </a:p>
          <a:p>
            <a:endParaRPr lang="en-US" dirty="0"/>
          </a:p>
        </p:txBody>
      </p:sp>
      <p:sp>
        <p:nvSpPr>
          <p:cNvPr id="55301" name="Rectangle 5"/>
          <p:cNvSpPr>
            <a:spLocks noChangeArrowheads="1"/>
          </p:cNvSpPr>
          <p:nvPr/>
        </p:nvSpPr>
        <p:spPr bwMode="auto">
          <a:xfrm>
            <a:off x="1630251" y="4211392"/>
            <a:ext cx="6781800" cy="2062103"/>
          </a:xfrm>
          <a:prstGeom prst="rect">
            <a:avLst/>
          </a:prstGeom>
          <a:noFill/>
          <a:ln w="9525">
            <a:noFill/>
            <a:miter lim="800000"/>
            <a:headEnd/>
            <a:tailEnd/>
          </a:ln>
          <a:effectLst/>
        </p:spPr>
        <p:txBody>
          <a:bodyPr>
            <a:spAutoFit/>
          </a:bodyPr>
          <a:lstStyle/>
          <a:p>
            <a:pPr lvl="4" algn="l"/>
            <a:r>
              <a:rPr lang="en-US" sz="1600" b="1" dirty="0" smtClean="0">
                <a:solidFill>
                  <a:schemeClr val="accent2"/>
                </a:solidFill>
              </a:rPr>
              <a:t>Loop:  LDR        R0</a:t>
            </a:r>
            <a:r>
              <a:rPr lang="en-US" sz="1600" b="1" dirty="0">
                <a:solidFill>
                  <a:schemeClr val="accent2"/>
                </a:solidFill>
              </a:rPr>
              <a:t>, </a:t>
            </a:r>
            <a:r>
              <a:rPr lang="en-US" sz="1600" dirty="0" smtClean="0">
                <a:solidFill>
                  <a:schemeClr val="accent2"/>
                </a:solidFill>
              </a:rPr>
              <a:t>[</a:t>
            </a:r>
            <a:r>
              <a:rPr lang="en-US" sz="1600" b="1" dirty="0" smtClean="0">
                <a:solidFill>
                  <a:schemeClr val="accent2"/>
                </a:solidFill>
              </a:rPr>
              <a:t>R1</a:t>
            </a:r>
            <a:r>
              <a:rPr lang="en-US" sz="1600" dirty="0">
                <a:solidFill>
                  <a:schemeClr val="accent2"/>
                </a:solidFill>
              </a:rPr>
              <a:t>]</a:t>
            </a:r>
            <a:r>
              <a:rPr lang="en-US" sz="1600" b="1" dirty="0" smtClean="0">
                <a:solidFill>
                  <a:schemeClr val="accent2"/>
                </a:solidFill>
              </a:rPr>
              <a:t>       ; </a:t>
            </a:r>
            <a:r>
              <a:rPr lang="en-US" sz="1600" b="1" dirty="0">
                <a:solidFill>
                  <a:schemeClr val="accent2"/>
                </a:solidFill>
              </a:rPr>
              <a:t>R0=array element</a:t>
            </a:r>
            <a:endParaRPr lang="en-US" sz="1600" b="1" dirty="0">
              <a:solidFill>
                <a:schemeClr val="accent2"/>
              </a:solidFill>
              <a:cs typeface="Arial" charset="0"/>
            </a:endParaRPr>
          </a:p>
          <a:p>
            <a:pPr lvl="4" algn="l"/>
            <a:r>
              <a:rPr lang="en-US" sz="1600" b="1" dirty="0" smtClean="0">
                <a:solidFill>
                  <a:schemeClr val="accent2"/>
                </a:solidFill>
              </a:rPr>
              <a:t>            ADD       </a:t>
            </a:r>
            <a:r>
              <a:rPr lang="en-US" sz="1600" b="1" dirty="0">
                <a:solidFill>
                  <a:schemeClr val="accent2"/>
                </a:solidFill>
              </a:rPr>
              <a:t>R4, R0, R2  ; </a:t>
            </a:r>
            <a:r>
              <a:rPr lang="en-US" sz="1600" b="1" dirty="0" smtClean="0">
                <a:solidFill>
                  <a:schemeClr val="accent2"/>
                </a:solidFill>
              </a:rPr>
              <a:t>Increment R4 by</a:t>
            </a:r>
          </a:p>
          <a:p>
            <a:pPr lvl="4" algn="l"/>
            <a:r>
              <a:rPr lang="en-US" sz="1600" dirty="0" smtClean="0">
                <a:solidFill>
                  <a:schemeClr val="accent2"/>
                </a:solidFill>
              </a:rPr>
              <a:t>                                                 R0 + [R2]</a:t>
            </a:r>
            <a:endParaRPr lang="en-US" sz="1600" b="1" dirty="0" smtClean="0">
              <a:solidFill>
                <a:schemeClr val="accent2"/>
              </a:solidFill>
            </a:endParaRPr>
          </a:p>
          <a:p>
            <a:pPr lvl="4" algn="l"/>
            <a:r>
              <a:rPr lang="en-US" sz="1600" dirty="0" smtClean="0">
                <a:solidFill>
                  <a:schemeClr val="accent2"/>
                </a:solidFill>
              </a:rPr>
              <a:t>            STR       R4, [R1]</a:t>
            </a:r>
            <a:r>
              <a:rPr lang="en-US" sz="1600" b="1" dirty="0" smtClean="0">
                <a:solidFill>
                  <a:schemeClr val="accent2"/>
                </a:solidFill>
              </a:rPr>
              <a:t>       </a:t>
            </a:r>
            <a:r>
              <a:rPr lang="en-US" sz="1600" b="1" dirty="0">
                <a:solidFill>
                  <a:schemeClr val="accent2"/>
                </a:solidFill>
              </a:rPr>
              <a:t>; store result    </a:t>
            </a:r>
          </a:p>
          <a:p>
            <a:r>
              <a:rPr lang="en-US" sz="1600" b="1" dirty="0"/>
              <a:t>    </a:t>
            </a:r>
          </a:p>
          <a:p>
            <a:r>
              <a:rPr lang="en-US" sz="1600" b="1" dirty="0" smtClean="0"/>
              <a:t>                                          SUB       R1</a:t>
            </a:r>
            <a:r>
              <a:rPr lang="en-US" sz="1600" b="1" dirty="0"/>
              <a:t>, R1, #4  </a:t>
            </a:r>
            <a:r>
              <a:rPr lang="en-US" sz="1600" b="1" dirty="0" smtClean="0"/>
              <a:t>  </a:t>
            </a:r>
            <a:r>
              <a:rPr lang="en-US" sz="1600" b="1" dirty="0"/>
              <a:t>; </a:t>
            </a:r>
            <a:r>
              <a:rPr lang="en-US" sz="1600" b="1" dirty="0" smtClean="0"/>
              <a:t>decrement </a:t>
            </a:r>
            <a:r>
              <a:rPr lang="en-US" sz="1600" b="1" dirty="0"/>
              <a:t>pointer</a:t>
            </a:r>
          </a:p>
          <a:p>
            <a:r>
              <a:rPr lang="en-US" sz="1600" b="1" dirty="0"/>
              <a:t>                                              </a:t>
            </a:r>
            <a:r>
              <a:rPr lang="en-US" sz="1600" b="1" dirty="0" smtClean="0"/>
              <a:t>                     by </a:t>
            </a:r>
            <a:r>
              <a:rPr lang="en-US" sz="1600" b="1" dirty="0"/>
              <a:t>4 bytes</a:t>
            </a:r>
          </a:p>
          <a:p>
            <a:r>
              <a:rPr lang="en-US" sz="1600" b="1" dirty="0" smtClean="0"/>
              <a:t>                                       BNE       </a:t>
            </a:r>
            <a:r>
              <a:rPr lang="en-US" sz="1600" b="1" dirty="0"/>
              <a:t>R1, Loop      ; branch if R1 != 0</a:t>
            </a:r>
          </a:p>
        </p:txBody>
      </p:sp>
      <p:sp>
        <p:nvSpPr>
          <p:cNvPr id="55303" name="Text Box 7"/>
          <p:cNvSpPr txBox="1">
            <a:spLocks noChangeArrowheads="1"/>
          </p:cNvSpPr>
          <p:nvPr/>
        </p:nvSpPr>
        <p:spPr bwMode="auto">
          <a:xfrm>
            <a:off x="8255358" y="4456090"/>
            <a:ext cx="888642" cy="523220"/>
          </a:xfrm>
          <a:prstGeom prst="rect">
            <a:avLst/>
          </a:prstGeom>
          <a:noFill/>
          <a:ln w="9525">
            <a:noFill/>
            <a:miter lim="800000"/>
            <a:headEnd/>
            <a:tailEnd/>
          </a:ln>
          <a:effectLst/>
        </p:spPr>
        <p:txBody>
          <a:bodyPr wrap="square">
            <a:spAutoFit/>
          </a:bodyPr>
          <a:lstStyle/>
          <a:p>
            <a:pPr algn="l">
              <a:spcBef>
                <a:spcPct val="50000"/>
              </a:spcBef>
            </a:pPr>
            <a:r>
              <a:rPr lang="en-US" b="1" dirty="0" smtClean="0"/>
              <a:t>Useful work</a:t>
            </a:r>
            <a:endParaRPr lang="en-US" b="1" dirty="0"/>
          </a:p>
        </p:txBody>
      </p:sp>
      <p:sp>
        <p:nvSpPr>
          <p:cNvPr id="55305" name="Text Box 9"/>
          <p:cNvSpPr txBox="1">
            <a:spLocks noChangeArrowheads="1"/>
          </p:cNvSpPr>
          <p:nvPr/>
        </p:nvSpPr>
        <p:spPr bwMode="auto">
          <a:xfrm>
            <a:off x="8117983" y="5681726"/>
            <a:ext cx="1219200" cy="307777"/>
          </a:xfrm>
          <a:prstGeom prst="rect">
            <a:avLst/>
          </a:prstGeom>
          <a:noFill/>
          <a:ln w="9525">
            <a:noFill/>
            <a:miter lim="800000"/>
            <a:headEnd/>
            <a:tailEnd/>
          </a:ln>
          <a:effectLst/>
        </p:spPr>
        <p:txBody>
          <a:bodyPr wrap="square">
            <a:spAutoFit/>
          </a:bodyPr>
          <a:lstStyle/>
          <a:p>
            <a:pPr>
              <a:spcBef>
                <a:spcPct val="50000"/>
              </a:spcBef>
            </a:pPr>
            <a:r>
              <a:rPr lang="en-US" b="1" dirty="0"/>
              <a:t>Overhead </a:t>
            </a:r>
          </a:p>
        </p:txBody>
      </p:sp>
      <p:sp>
        <p:nvSpPr>
          <p:cNvPr id="9" name="Right Brace 8"/>
          <p:cNvSpPr/>
          <p:nvPr/>
        </p:nvSpPr>
        <p:spPr bwMode="auto">
          <a:xfrm>
            <a:off x="8080849" y="4224270"/>
            <a:ext cx="367690" cy="1030310"/>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0" name="Right Brace 9"/>
          <p:cNvSpPr/>
          <p:nvPr/>
        </p:nvSpPr>
        <p:spPr bwMode="auto">
          <a:xfrm>
            <a:off x="8062174" y="5422005"/>
            <a:ext cx="244697" cy="811369"/>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1" name="TextBox 10"/>
          <p:cNvSpPr txBox="1"/>
          <p:nvPr/>
        </p:nvSpPr>
        <p:spPr>
          <a:xfrm>
            <a:off x="167425" y="4868214"/>
            <a:ext cx="2627290" cy="584775"/>
          </a:xfrm>
          <a:prstGeom prst="rect">
            <a:avLst/>
          </a:prstGeom>
          <a:noFill/>
        </p:spPr>
        <p:txBody>
          <a:bodyPr wrap="square" rtlCol="0">
            <a:spAutoFit/>
          </a:bodyPr>
          <a:lstStyle/>
          <a:p>
            <a:pPr algn="l"/>
            <a:r>
              <a:rPr lang="en-US" sz="1600" dirty="0" smtClean="0"/>
              <a:t>for (</a:t>
            </a:r>
            <a:r>
              <a:rPr lang="en-US" sz="1600" dirty="0" err="1" smtClean="0"/>
              <a:t>i</a:t>
            </a:r>
            <a:r>
              <a:rPr lang="en-US" sz="1600" dirty="0" smtClean="0"/>
              <a:t> = 1; </a:t>
            </a:r>
            <a:r>
              <a:rPr lang="en-US" sz="1600" dirty="0" err="1" smtClean="0"/>
              <a:t>i</a:t>
            </a:r>
            <a:r>
              <a:rPr lang="en-US" sz="1600" dirty="0" smtClean="0"/>
              <a:t> &lt;= 1000, </a:t>
            </a:r>
            <a:r>
              <a:rPr lang="en-US" sz="1600" dirty="0" err="1" smtClean="0"/>
              <a:t>i</a:t>
            </a:r>
            <a:r>
              <a:rPr lang="en-US" sz="1600" dirty="0" smtClean="0"/>
              <a:t>++)</a:t>
            </a:r>
          </a:p>
          <a:p>
            <a:pPr algn="l"/>
            <a:r>
              <a:rPr lang="en-US" sz="1600" dirty="0" smtClean="0"/>
              <a:t>            x[</a:t>
            </a:r>
            <a:r>
              <a:rPr lang="en-US" sz="1600" dirty="0" err="1" smtClean="0"/>
              <a:t>i</a:t>
            </a:r>
            <a:r>
              <a:rPr lang="en-US" sz="1600" dirty="0" smtClean="0"/>
              <a:t>]  = x[</a:t>
            </a:r>
            <a:r>
              <a:rPr lang="en-US" sz="1600" dirty="0" err="1" smtClean="0"/>
              <a:t>i</a:t>
            </a:r>
            <a:r>
              <a:rPr lang="en-US" sz="1600" dirty="0" smtClean="0"/>
              <a:t>} + s</a:t>
            </a:r>
            <a:endParaRPr lang="en-US" sz="1600" dirty="0"/>
          </a:p>
        </p:txBody>
      </p:sp>
      <p:sp>
        <p:nvSpPr>
          <p:cNvPr id="12" name="Rectangle 11"/>
          <p:cNvSpPr/>
          <p:nvPr/>
        </p:nvSpPr>
        <p:spPr bwMode="auto">
          <a:xfrm>
            <a:off x="231819" y="4829577"/>
            <a:ext cx="2562897" cy="656824"/>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3" name="Right Arrow 12"/>
          <p:cNvSpPr/>
          <p:nvPr/>
        </p:nvSpPr>
        <p:spPr bwMode="auto">
          <a:xfrm flipV="1">
            <a:off x="2846231" y="5035640"/>
            <a:ext cx="746974" cy="270456"/>
          </a:xfrm>
          <a:prstGeom prst="rightArrow">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Data Dependencies…</a:t>
            </a:r>
            <a:endParaRPr lang="en-US" sz="2800" dirty="0">
              <a:solidFill>
                <a:srgbClr val="0070C0"/>
              </a:solidFill>
            </a:endParaRPr>
          </a:p>
        </p:txBody>
      </p:sp>
      <p:sp>
        <p:nvSpPr>
          <p:cNvPr id="3" name="Content Placeholder 2"/>
          <p:cNvSpPr>
            <a:spLocks noGrp="1"/>
          </p:cNvSpPr>
          <p:nvPr>
            <p:ph idx="1"/>
          </p:nvPr>
        </p:nvSpPr>
        <p:spPr>
          <a:xfrm>
            <a:off x="308610" y="1085850"/>
            <a:ext cx="8467090" cy="5006340"/>
          </a:xfrm>
        </p:spPr>
        <p:txBody>
          <a:bodyPr/>
          <a:lstStyle/>
          <a:p>
            <a:r>
              <a:rPr lang="en-US" altLang="en-US" dirty="0" smtClean="0"/>
              <a:t>Dependences are the property of a </a:t>
            </a:r>
            <a:r>
              <a:rPr lang="en-US" altLang="en-US" dirty="0" smtClean="0">
                <a:solidFill>
                  <a:schemeClr val="tx1"/>
                </a:solidFill>
              </a:rPr>
              <a:t>program (Data flow)</a:t>
            </a:r>
          </a:p>
          <a:p>
            <a:r>
              <a:rPr lang="en-US" altLang="en-US" dirty="0" smtClean="0">
                <a:solidFill>
                  <a:schemeClr val="tx1"/>
                </a:solidFill>
              </a:rPr>
              <a:t>Date Dependence conveys</a:t>
            </a:r>
          </a:p>
          <a:p>
            <a:pPr lvl="1">
              <a:lnSpc>
                <a:spcPct val="90000"/>
              </a:lnSpc>
            </a:pPr>
            <a:r>
              <a:rPr lang="en-US" sz="2400" dirty="0" smtClean="0"/>
              <a:t>Order in which results must be calculated</a:t>
            </a:r>
          </a:p>
          <a:p>
            <a:pPr lvl="1">
              <a:lnSpc>
                <a:spcPct val="90000"/>
              </a:lnSpc>
            </a:pPr>
            <a:endParaRPr lang="en-US" altLang="en-US" sz="2400" dirty="0" smtClean="0">
              <a:solidFill>
                <a:schemeClr val="tx1"/>
              </a:solidFill>
            </a:endParaRPr>
          </a:p>
          <a:p>
            <a:pPr lvl="1"/>
            <a:r>
              <a:rPr lang="en-US" altLang="en-US" sz="2400" dirty="0" smtClean="0"/>
              <a:t>P</a:t>
            </a:r>
            <a:r>
              <a:rPr lang="en-US" altLang="en-US" sz="2400" dirty="0" smtClean="0">
                <a:solidFill>
                  <a:schemeClr val="tx1"/>
                </a:solidFill>
              </a:rPr>
              <a:t>otential for a hazard, but actual hazard and length of any stall is a property of the pipeline</a:t>
            </a:r>
          </a:p>
          <a:p>
            <a:pPr>
              <a:buNone/>
            </a:pPr>
            <a:r>
              <a:rPr lang="en-US" b="1" dirty="0" smtClean="0"/>
              <a:t>			I: ADD </a:t>
            </a:r>
            <a:r>
              <a:rPr lang="en-US" b="1" dirty="0" smtClean="0">
                <a:solidFill>
                  <a:srgbClr val="990000"/>
                </a:solidFill>
              </a:rPr>
              <a:t>R1</a:t>
            </a:r>
            <a:r>
              <a:rPr lang="en-US" b="1" dirty="0" smtClean="0"/>
              <a:t>,R2,R3</a:t>
            </a:r>
          </a:p>
          <a:p>
            <a:pPr>
              <a:buNone/>
            </a:pPr>
            <a:r>
              <a:rPr lang="en-US" b="1" dirty="0" smtClean="0"/>
              <a:t>                     J: SUB R4,</a:t>
            </a:r>
            <a:r>
              <a:rPr lang="en-US" b="1" dirty="0" smtClean="0">
                <a:solidFill>
                  <a:srgbClr val="990000"/>
                </a:solidFill>
              </a:rPr>
              <a:t>R1</a:t>
            </a:r>
            <a:r>
              <a:rPr lang="en-US" b="1" dirty="0" smtClean="0"/>
              <a:t>,R3</a:t>
            </a:r>
          </a:p>
          <a:p>
            <a:pPr lvl="1"/>
            <a:r>
              <a:rPr lang="en-US" sz="2400" dirty="0" smtClean="0"/>
              <a:t>Upper bound on exploitable instruction level parallelism</a:t>
            </a:r>
            <a:endParaRPr lang="en-US" altLang="en-US" dirty="0" smtClean="0">
              <a:solidFill>
                <a:schemeClr val="tx1"/>
              </a:solidFill>
            </a:endParaRPr>
          </a:p>
          <a:p>
            <a:r>
              <a:rPr lang="en-US" dirty="0" smtClean="0"/>
              <a:t>Dependencies that flow through memory locations are difficult to detect </a:t>
            </a:r>
            <a:r>
              <a:rPr lang="en-US" dirty="0" err="1" smtClean="0"/>
              <a:t>eg</a:t>
            </a:r>
            <a:r>
              <a:rPr lang="en-US" dirty="0" smtClean="0"/>
              <a:t> [R1, #32] and [R4, #8] might be pointing to the same memory location</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without scheduling… </a:t>
            </a:r>
            <a:endParaRPr lang="en-US" sz="2800" dirty="0">
              <a:solidFill>
                <a:srgbClr val="0070C0"/>
              </a:solidFill>
            </a:endParaRPr>
          </a:p>
        </p:txBody>
      </p:sp>
      <p:sp>
        <p:nvSpPr>
          <p:cNvPr id="3" name="Content Placeholder 2"/>
          <p:cNvSpPr>
            <a:spLocks noGrp="1"/>
          </p:cNvSpPr>
          <p:nvPr>
            <p:ph idx="1"/>
          </p:nvPr>
        </p:nvSpPr>
        <p:spPr/>
        <p:txBody>
          <a:bodyPr>
            <a:normAutofit/>
          </a:bodyPr>
          <a:lstStyle/>
          <a:p>
            <a:r>
              <a:rPr lang="en-US" dirty="0" smtClean="0"/>
              <a:t>Suppose LDR and BNEZ takes two cycles each. Without any scheduling, the loop would look like;</a:t>
            </a:r>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r>
              <a:rPr lang="en-US" dirty="0" smtClean="0"/>
              <a:t>It would require 7 cycles per iteration</a:t>
            </a:r>
          </a:p>
          <a:p>
            <a:r>
              <a:rPr lang="en-US" dirty="0" smtClean="0"/>
              <a:t>Can we improve the performance by Static scheduling?   </a:t>
            </a:r>
            <a:endParaRPr lang="en-US" dirty="0"/>
          </a:p>
        </p:txBody>
      </p:sp>
      <p:sp>
        <p:nvSpPr>
          <p:cNvPr id="4" name="Rectangle 5"/>
          <p:cNvSpPr>
            <a:spLocks noChangeArrowheads="1"/>
          </p:cNvSpPr>
          <p:nvPr/>
        </p:nvSpPr>
        <p:spPr bwMode="auto">
          <a:xfrm>
            <a:off x="1063580" y="2163651"/>
            <a:ext cx="6781800" cy="2062103"/>
          </a:xfrm>
          <a:prstGeom prst="rect">
            <a:avLst/>
          </a:prstGeom>
          <a:noFill/>
          <a:ln w="9525">
            <a:noFill/>
            <a:miter lim="800000"/>
            <a:headEnd/>
            <a:tailEnd/>
          </a:ln>
          <a:effectLst/>
        </p:spPr>
        <p:txBody>
          <a:bodyPr wrap="square">
            <a:spAutoFit/>
          </a:bodyPr>
          <a:lstStyle/>
          <a:p>
            <a:pPr lvl="4" algn="l"/>
            <a:endParaRPr lang="en-US" sz="1600" dirty="0" smtClean="0">
              <a:solidFill>
                <a:schemeClr val="accent2"/>
              </a:solidFill>
            </a:endParaRPr>
          </a:p>
          <a:p>
            <a:pPr lvl="4" algn="l"/>
            <a:r>
              <a:rPr lang="en-US" sz="1600" b="1" dirty="0" smtClean="0">
                <a:solidFill>
                  <a:schemeClr val="accent2"/>
                </a:solidFill>
              </a:rPr>
              <a:t>Loop:  LDR        R0</a:t>
            </a:r>
            <a:r>
              <a:rPr lang="en-US" sz="1600" b="1" dirty="0">
                <a:solidFill>
                  <a:schemeClr val="accent2"/>
                </a:solidFill>
              </a:rPr>
              <a:t>,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1</a:t>
            </a:r>
          </a:p>
          <a:p>
            <a:pPr lvl="4" algn="l"/>
            <a:r>
              <a:rPr lang="en-US" sz="1600" dirty="0" smtClean="0">
                <a:solidFill>
                  <a:srgbClr val="FF0000"/>
                </a:solidFill>
                <a:cs typeface="Arial" charset="0"/>
              </a:rPr>
              <a:t>            stall                                       </a:t>
            </a:r>
            <a:r>
              <a:rPr lang="en-US" sz="1600" dirty="0" smtClean="0">
                <a:solidFill>
                  <a:srgbClr val="C00000"/>
                </a:solidFill>
                <a:cs typeface="Arial" charset="0"/>
              </a:rPr>
              <a:t>2</a:t>
            </a:r>
            <a:endParaRPr lang="en-US" sz="1600" dirty="0">
              <a:solidFill>
                <a:srgbClr val="C00000"/>
              </a:solidFill>
              <a:cs typeface="Arial" charset="0"/>
            </a:endParaRPr>
          </a:p>
          <a:p>
            <a:pPr lvl="4" algn="l"/>
            <a:r>
              <a:rPr lang="en-US" sz="1600" b="1" dirty="0" smtClean="0">
                <a:solidFill>
                  <a:schemeClr val="accent2"/>
                </a:solidFill>
              </a:rPr>
              <a:t>            ADD       </a:t>
            </a:r>
            <a:r>
              <a:rPr lang="en-US" sz="1600" b="1" dirty="0">
                <a:solidFill>
                  <a:schemeClr val="accent2"/>
                </a:solidFill>
              </a:rPr>
              <a:t>R4, R0, R2 </a:t>
            </a:r>
            <a:r>
              <a:rPr lang="en-US" sz="1600" b="1" dirty="0" smtClean="0">
                <a:solidFill>
                  <a:schemeClr val="accent2"/>
                </a:solidFill>
              </a:rPr>
              <a:t>	          3</a:t>
            </a:r>
          </a:p>
          <a:p>
            <a:pPr lvl="4" algn="l"/>
            <a:r>
              <a:rPr lang="en-US" sz="1600" dirty="0" smtClean="0">
                <a:solidFill>
                  <a:schemeClr val="accent2"/>
                </a:solidFill>
              </a:rPr>
              <a:t>            STR       R4, [R1]</a:t>
            </a:r>
            <a:r>
              <a:rPr lang="en-US" sz="1600" b="1" dirty="0" smtClean="0">
                <a:solidFill>
                  <a:schemeClr val="accent2"/>
                </a:solidFill>
              </a:rPr>
              <a:t>                  4</a:t>
            </a:r>
          </a:p>
          <a:p>
            <a:pPr lvl="4" algn="l"/>
            <a:r>
              <a:rPr lang="en-US" sz="1600" dirty="0" smtClean="0">
                <a:solidFill>
                  <a:schemeClr val="accent2"/>
                </a:solidFill>
              </a:rPr>
              <a:t>            </a:t>
            </a:r>
            <a:r>
              <a:rPr lang="en-US" sz="1600" b="1" dirty="0" smtClean="0"/>
              <a:t>SUB       R1</a:t>
            </a:r>
            <a:r>
              <a:rPr lang="en-US" sz="1600" b="1" dirty="0"/>
              <a:t>, R1, #4 </a:t>
            </a:r>
            <a:r>
              <a:rPr lang="en-US" sz="1600" b="1" dirty="0" smtClean="0"/>
              <a:t>             5</a:t>
            </a:r>
          </a:p>
          <a:p>
            <a:pPr lvl="4" algn="l"/>
            <a:r>
              <a:rPr lang="en-US" sz="1600" dirty="0" smtClean="0"/>
              <a:t>            </a:t>
            </a:r>
            <a:r>
              <a:rPr lang="en-US" sz="1600" b="1" dirty="0" smtClean="0"/>
              <a:t>BNE       </a:t>
            </a:r>
            <a:r>
              <a:rPr lang="en-US" sz="1600" b="1" dirty="0"/>
              <a:t>R1, </a:t>
            </a:r>
            <a:r>
              <a:rPr lang="en-US" sz="1600" b="1" dirty="0" smtClean="0"/>
              <a:t>Loop                6</a:t>
            </a:r>
          </a:p>
          <a:p>
            <a:pPr lvl="4" algn="l"/>
            <a:r>
              <a:rPr lang="en-US" sz="1600" dirty="0" smtClean="0">
                <a:solidFill>
                  <a:srgbClr val="FF0000"/>
                </a:solidFill>
              </a:rPr>
              <a:t>            Stall                                      7</a:t>
            </a:r>
            <a:endParaRPr lang="en-US" sz="1600" b="1" dirty="0">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with Static Scheduling…</a:t>
            </a:r>
            <a:endParaRPr lang="en-US" sz="2800" dirty="0">
              <a:solidFill>
                <a:srgbClr val="0070C0"/>
              </a:solidFill>
            </a:endParaRPr>
          </a:p>
        </p:txBody>
      </p:sp>
      <p:sp>
        <p:nvSpPr>
          <p:cNvPr id="7" name="Content Placeholder 6"/>
          <p:cNvSpPr>
            <a:spLocks noGrp="1"/>
          </p:cNvSpPr>
          <p:nvPr>
            <p:ph idx="1"/>
          </p:nvPr>
        </p:nvSpPr>
        <p:spPr/>
        <p:txBody>
          <a:bodyPr>
            <a:normAutofit/>
          </a:bodyPr>
          <a:lstStyle/>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Is this possible? </a:t>
            </a:r>
            <a:r>
              <a:rPr lang="en-US" dirty="0" smtClean="0">
                <a:solidFill>
                  <a:srgbClr val="0070C0"/>
                </a:solidFill>
              </a:rPr>
              <a:t>Out of Order Execution</a:t>
            </a:r>
            <a:r>
              <a:rPr lang="en-US" dirty="0" smtClean="0"/>
              <a:t> and </a:t>
            </a:r>
            <a:r>
              <a:rPr lang="en-US" dirty="0" smtClean="0">
                <a:solidFill>
                  <a:srgbClr val="0070C0"/>
                </a:solidFill>
              </a:rPr>
              <a:t>Out of Order Completion</a:t>
            </a:r>
            <a:r>
              <a:rPr lang="en-US" dirty="0" smtClean="0"/>
              <a:t>…</a:t>
            </a:r>
          </a:p>
          <a:p>
            <a:r>
              <a:rPr lang="en-US" dirty="0" smtClean="0"/>
              <a:t>Smart compiler has provided an improvement of 2 cycles…</a:t>
            </a:r>
          </a:p>
          <a:p>
            <a:r>
              <a:rPr lang="en-US" dirty="0" smtClean="0"/>
              <a:t>Still, we do useful work only in three cycles (LDR, ADD and STR), rest two cycles are the loop overhead (SUB and BNE). Can we still do better?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8" name="Rectangle 5"/>
          <p:cNvSpPr txBox="1">
            <a:spLocks noChangeArrowheads="1"/>
          </p:cNvSpPr>
          <p:nvPr/>
        </p:nvSpPr>
        <p:spPr bwMode="auto">
          <a:xfrm>
            <a:off x="368300" y="1003425"/>
            <a:ext cx="8775700" cy="21852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endParaRPr kumimoji="0" lang="en-US" sz="1600" b="0" i="0" u="none" strike="noStrike" kern="0" cap="none" spc="0" normalizeH="0" baseline="0" noProof="0" dirty="0" smtClean="0">
              <a:ln>
                <a:noFill/>
              </a:ln>
              <a:solidFill>
                <a:schemeClr val="accent2"/>
              </a:solidFill>
              <a:effectLst/>
              <a:uLnTx/>
              <a:uFillTx/>
              <a:latin typeface="+mn-lt"/>
            </a:endParaRP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1" i="0" u="none" strike="noStrike" kern="0" cap="none" spc="0" normalizeH="0" baseline="0" noProof="0" dirty="0" smtClean="0">
                <a:ln>
                  <a:noFill/>
                </a:ln>
                <a:solidFill>
                  <a:schemeClr val="accent2"/>
                </a:solidFill>
                <a:effectLst/>
                <a:uLnTx/>
                <a:uFillTx/>
                <a:latin typeface="+mn-lt"/>
              </a:rPr>
              <a:t>Loop:  LDR        R0, </a:t>
            </a:r>
            <a:r>
              <a:rPr kumimoji="0" lang="en-US" sz="1600" b="0" i="0" u="none" strike="noStrike" kern="0" cap="none" spc="0" normalizeH="0" baseline="0" noProof="0" dirty="0" smtClean="0">
                <a:ln>
                  <a:noFill/>
                </a:ln>
                <a:solidFill>
                  <a:schemeClr val="accent2"/>
                </a:solidFill>
                <a:effectLst/>
                <a:uLnTx/>
                <a:uFillTx/>
                <a:latin typeface="+mn-lt"/>
              </a:rPr>
              <a:t>[</a:t>
            </a:r>
            <a:r>
              <a:rPr kumimoji="0" lang="en-US" sz="1600" b="1" i="0" u="none" strike="noStrike" kern="0" cap="none" spc="0" normalizeH="0" baseline="0" noProof="0" dirty="0" smtClean="0">
                <a:ln>
                  <a:noFill/>
                </a:ln>
                <a:solidFill>
                  <a:schemeClr val="accent2"/>
                </a:solidFill>
                <a:effectLst/>
                <a:uLnTx/>
                <a:uFillTx/>
                <a:latin typeface="+mn-lt"/>
              </a:rPr>
              <a:t>R1</a:t>
            </a:r>
            <a:r>
              <a:rPr kumimoji="0" lang="en-US" sz="1600" b="0" i="0" u="none" strike="noStrike" kern="0" cap="none" spc="0" normalizeH="0" baseline="0" noProof="0" dirty="0" smtClean="0">
                <a:ln>
                  <a:noFill/>
                </a:ln>
                <a:solidFill>
                  <a:schemeClr val="accent2"/>
                </a:solidFill>
                <a:effectLst/>
                <a:uLnTx/>
                <a:uFillTx/>
                <a:latin typeface="+mn-lt"/>
              </a:rPr>
              <a:t>]                  1</a:t>
            </a: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0" i="0" u="none" strike="noStrike" kern="0" cap="none" spc="0" normalizeH="0" baseline="0" noProof="0" dirty="0" smtClean="0">
                <a:ln>
                  <a:noFill/>
                </a:ln>
                <a:solidFill>
                  <a:srgbClr val="FF0000"/>
                </a:solidFill>
                <a:effectLst/>
                <a:uLnTx/>
                <a:uFillTx/>
                <a:latin typeface="+mn-lt"/>
                <a:cs typeface="Arial" charset="0"/>
              </a:rPr>
              <a:t>            </a:t>
            </a:r>
            <a:r>
              <a:rPr kumimoji="0" lang="en-US" sz="1600" b="1" i="0" u="none" strike="noStrike" kern="0" cap="none" spc="0" normalizeH="0" baseline="0" noProof="0" dirty="0" smtClean="0">
                <a:ln>
                  <a:noFill/>
                </a:ln>
                <a:solidFill>
                  <a:srgbClr val="000000"/>
                </a:solidFill>
                <a:effectLst/>
                <a:uLnTx/>
                <a:uFillTx/>
                <a:latin typeface="+mn-lt"/>
              </a:rPr>
              <a:t>SUB       R1, R1, #4               2 </a:t>
            </a:r>
            <a:endParaRPr kumimoji="0" lang="en-US" sz="1600" b="0" i="0" u="none" strike="noStrike" kern="0" cap="none" spc="0" normalizeH="0" baseline="0" noProof="0" dirty="0" smtClean="0">
              <a:ln>
                <a:noFill/>
              </a:ln>
              <a:solidFill>
                <a:srgbClr val="C00000"/>
              </a:solidFill>
              <a:effectLst/>
              <a:uLnTx/>
              <a:uFillTx/>
              <a:latin typeface="+mn-lt"/>
              <a:cs typeface="Arial" charset="0"/>
            </a:endParaRP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1" i="0" u="none" strike="noStrike" kern="0" cap="none" spc="0" normalizeH="0" baseline="0" noProof="0" dirty="0" smtClean="0">
                <a:ln>
                  <a:noFill/>
                </a:ln>
                <a:solidFill>
                  <a:schemeClr val="accent2"/>
                </a:solidFill>
                <a:effectLst/>
                <a:uLnTx/>
                <a:uFillTx/>
                <a:latin typeface="+mn-lt"/>
              </a:rPr>
              <a:t>            ADD       R4, R0, R2 	         </a:t>
            </a:r>
            <a:r>
              <a:rPr lang="en-US" sz="1600" kern="0" dirty="0" smtClean="0">
                <a:solidFill>
                  <a:schemeClr val="accent2"/>
                </a:solidFill>
                <a:latin typeface="+mn-lt"/>
              </a:rPr>
              <a:t> </a:t>
            </a:r>
            <a:r>
              <a:rPr kumimoji="0" lang="en-US" sz="1600" b="1" i="0" u="none" strike="noStrike" kern="0" cap="none" spc="0" normalizeH="0" baseline="0" noProof="0" dirty="0" smtClean="0">
                <a:ln>
                  <a:noFill/>
                </a:ln>
                <a:solidFill>
                  <a:schemeClr val="accent2"/>
                </a:solidFill>
                <a:effectLst/>
                <a:uLnTx/>
                <a:uFillTx/>
                <a:latin typeface="+mn-lt"/>
              </a:rPr>
              <a:t>3</a:t>
            </a: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0" i="0" u="none" strike="noStrike" kern="0" cap="none" spc="0" normalizeH="0" baseline="0" noProof="0" dirty="0" smtClean="0">
                <a:ln>
                  <a:noFill/>
                </a:ln>
                <a:solidFill>
                  <a:schemeClr val="accent2"/>
                </a:solidFill>
                <a:effectLst/>
                <a:uLnTx/>
                <a:uFillTx/>
                <a:latin typeface="+mn-lt"/>
              </a:rPr>
              <a:t>           </a:t>
            </a:r>
            <a:r>
              <a:rPr kumimoji="0" lang="en-US" sz="1600" b="0" i="0" u="none" strike="noStrike" kern="0" cap="none" spc="0" normalizeH="0" baseline="0" noProof="0" dirty="0" smtClean="0">
                <a:ln>
                  <a:noFill/>
                </a:ln>
                <a:solidFill>
                  <a:srgbClr val="000000"/>
                </a:solidFill>
                <a:effectLst/>
                <a:uLnTx/>
                <a:uFillTx/>
                <a:latin typeface="+mn-lt"/>
              </a:rPr>
              <a:t> </a:t>
            </a:r>
            <a:r>
              <a:rPr kumimoji="0" lang="en-US" sz="1600" b="1" i="0" u="none" strike="noStrike" kern="0" cap="none" spc="0" normalizeH="0" baseline="0" noProof="0" dirty="0" smtClean="0">
                <a:ln>
                  <a:noFill/>
                </a:ln>
                <a:solidFill>
                  <a:srgbClr val="000000"/>
                </a:solidFill>
                <a:effectLst/>
                <a:uLnTx/>
                <a:uFillTx/>
                <a:latin typeface="+mn-lt"/>
              </a:rPr>
              <a:t>BNE       R1, Loop                4</a:t>
            </a:r>
            <a:endParaRPr kumimoji="0" lang="en-US" sz="1600" b="0" i="0" u="none" strike="noStrike" kern="0" cap="none" spc="0" normalizeH="0" baseline="0" noProof="0" dirty="0" smtClean="0">
              <a:ln>
                <a:noFill/>
              </a:ln>
              <a:solidFill>
                <a:schemeClr val="accent2"/>
              </a:solidFill>
              <a:effectLst/>
              <a:uLnTx/>
              <a:uFillTx/>
              <a:latin typeface="+mn-lt"/>
            </a:endParaRP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1" i="0" u="none" strike="noStrike" kern="0" cap="none" spc="0" normalizeH="0" baseline="0" noProof="0" dirty="0" smtClean="0">
                <a:ln>
                  <a:noFill/>
                </a:ln>
                <a:solidFill>
                  <a:schemeClr val="accent2"/>
                </a:solidFill>
                <a:effectLst/>
                <a:uLnTx/>
                <a:uFillTx/>
                <a:latin typeface="+mn-lt"/>
              </a:rPr>
              <a:t>            STR       R4, [R1 , #4 ]           5</a:t>
            </a: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0" i="0" u="none" strike="noStrike" kern="0" cap="none" spc="0" normalizeH="0" baseline="0" noProof="0" dirty="0" smtClean="0">
                <a:ln>
                  <a:noFill/>
                </a:ln>
                <a:solidFill>
                  <a:schemeClr val="accent2"/>
                </a:solidFill>
                <a:effectLst/>
                <a:uLnTx/>
                <a:uFillTx/>
                <a:latin typeface="+mn-lt"/>
              </a:rPr>
              <a:t>            </a:t>
            </a:r>
            <a:endParaRPr kumimoji="0" lang="en-US" sz="1600" b="1" i="0" u="none" strike="noStrike" kern="0" cap="none" spc="0" normalizeH="0" baseline="0" noProof="0" dirty="0" smtClean="0">
              <a:ln>
                <a:noFill/>
              </a:ln>
              <a:solidFill>
                <a:srgbClr val="000000"/>
              </a:solidFill>
              <a:effectLst/>
              <a:uLnTx/>
              <a:uFillTx/>
              <a:latin typeface="+mn-l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unrolling</a:t>
            </a:r>
            <a:endParaRPr lang="en-US" sz="2800" dirty="0">
              <a:solidFill>
                <a:srgbClr val="0070C0"/>
              </a:solidFill>
            </a:endParaRPr>
          </a:p>
        </p:txBody>
      </p:sp>
      <p:sp>
        <p:nvSpPr>
          <p:cNvPr id="3" name="Content Placeholder 2"/>
          <p:cNvSpPr>
            <a:spLocks noGrp="1"/>
          </p:cNvSpPr>
          <p:nvPr>
            <p:ph idx="1"/>
          </p:nvPr>
        </p:nvSpPr>
        <p:spPr/>
        <p:txBody>
          <a:bodyPr>
            <a:normAutofit/>
          </a:bodyPr>
          <a:lstStyle/>
          <a:p>
            <a:r>
              <a:rPr lang="en-US" sz="2000" dirty="0" smtClean="0"/>
              <a:t>Loop unrolling means, replicate the loop body several times and adjust the termination code. The idea is to get more number of instructions within the loop relative to the loop overhead</a:t>
            </a:r>
          </a:p>
          <a:p>
            <a:pPr>
              <a:buNone/>
            </a:pPr>
            <a:r>
              <a:rPr lang="en-US" sz="2000" b="1" dirty="0" smtClean="0">
                <a:solidFill>
                  <a:schemeClr val="accent2"/>
                </a:solidFill>
              </a:rPr>
              <a:t>                      </a:t>
            </a:r>
            <a:r>
              <a:rPr lang="en-US" sz="1600" b="1" dirty="0" smtClean="0">
                <a:solidFill>
                  <a:schemeClr val="accent2"/>
                </a:solidFill>
              </a:rPr>
              <a:t>Loop         LDR       R0,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a:t>
            </a:r>
            <a:endParaRPr lang="en-US" sz="1600" dirty="0" smtClean="0">
              <a:solidFill>
                <a:srgbClr val="C00000"/>
              </a:solidFill>
              <a:cs typeface="Arial" charset="0"/>
            </a:endParaRPr>
          </a:p>
          <a:p>
            <a:pPr lvl="4">
              <a:buNone/>
              <a:defRPr/>
            </a:pPr>
            <a:r>
              <a:rPr lang="en-US" sz="1600" b="1" dirty="0" smtClean="0">
                <a:solidFill>
                  <a:schemeClr val="accent2"/>
                </a:solidFill>
              </a:rPr>
              <a:t>            ADD       R4, R0, R2 	 </a:t>
            </a:r>
          </a:p>
          <a:p>
            <a:pPr lvl="4">
              <a:buNone/>
              <a:defRPr/>
            </a:pPr>
            <a:r>
              <a:rPr lang="en-US" sz="1600" b="1" dirty="0" smtClean="0">
                <a:solidFill>
                  <a:schemeClr val="accent2"/>
                </a:solidFill>
              </a:rPr>
              <a:t>            STR       R4, [R1] </a:t>
            </a:r>
          </a:p>
          <a:p>
            <a:pPr lvl="4">
              <a:buNone/>
              <a:defRPr/>
            </a:pPr>
            <a:r>
              <a:rPr lang="en-US" sz="1600" b="1" dirty="0" smtClean="0">
                <a:solidFill>
                  <a:schemeClr val="accent2"/>
                </a:solidFill>
              </a:rPr>
              <a:t>            LDR       R6,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 </a:t>
            </a:r>
            <a:r>
              <a:rPr lang="en-US" sz="1600" b="1" dirty="0" smtClean="0">
                <a:solidFill>
                  <a:schemeClr val="accent2"/>
                </a:solidFill>
              </a:rPr>
              <a:t># -4               </a:t>
            </a:r>
            <a:endParaRPr lang="en-US" sz="1600" b="1" dirty="0" smtClean="0">
              <a:solidFill>
                <a:srgbClr val="C00000"/>
              </a:solidFill>
              <a:cs typeface="Arial" charset="0"/>
            </a:endParaRPr>
          </a:p>
          <a:p>
            <a:pPr lvl="4">
              <a:buNone/>
              <a:defRPr/>
            </a:pPr>
            <a:r>
              <a:rPr lang="en-US" sz="1600" b="1" dirty="0" smtClean="0">
                <a:solidFill>
                  <a:schemeClr val="accent2"/>
                </a:solidFill>
              </a:rPr>
              <a:t>            ADD       R8, R6, R2 	</a:t>
            </a:r>
          </a:p>
          <a:p>
            <a:pPr lvl="4">
              <a:buNone/>
              <a:defRPr/>
            </a:pPr>
            <a:r>
              <a:rPr lang="en-US" sz="1600" b="1" dirty="0" smtClean="0">
                <a:solidFill>
                  <a:schemeClr val="accent2"/>
                </a:solidFill>
              </a:rPr>
              <a:t>            STR        R8, [R1], # -4                     </a:t>
            </a:r>
          </a:p>
          <a:p>
            <a:pPr lvl="4">
              <a:buNone/>
              <a:defRPr/>
            </a:pPr>
            <a:r>
              <a:rPr lang="en-US" sz="1600" b="1" dirty="0" smtClean="0">
                <a:solidFill>
                  <a:schemeClr val="accent2"/>
                </a:solidFill>
              </a:rPr>
              <a:t>            LDR        R10,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-8                 </a:t>
            </a:r>
          </a:p>
          <a:p>
            <a:pPr lvl="4">
              <a:buNone/>
              <a:defRPr/>
            </a:pPr>
            <a:r>
              <a:rPr lang="en-US" sz="1600" b="1" dirty="0" smtClean="0">
                <a:solidFill>
                  <a:schemeClr val="accent2"/>
                </a:solidFill>
              </a:rPr>
              <a:t>            ADD       R12, R10, R2 </a:t>
            </a:r>
          </a:p>
          <a:p>
            <a:pPr lvl="4">
              <a:buNone/>
              <a:defRPr/>
            </a:pPr>
            <a:r>
              <a:rPr lang="en-US" sz="1600" b="1" dirty="0" smtClean="0">
                <a:solidFill>
                  <a:schemeClr val="accent2"/>
                </a:solidFill>
              </a:rPr>
              <a:t>            STR        R12, [R1], # -8 	         </a:t>
            </a:r>
          </a:p>
          <a:p>
            <a:pPr lvl="4">
              <a:buNone/>
              <a:defRPr/>
            </a:pPr>
            <a:r>
              <a:rPr lang="en-US" sz="1600" b="1" dirty="0" smtClean="0">
                <a:solidFill>
                  <a:schemeClr val="accent2"/>
                </a:solidFill>
              </a:rPr>
              <a:t>            LDR        R14,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-12     </a:t>
            </a:r>
            <a:r>
              <a:rPr lang="en-US" sz="1600" dirty="0" smtClean="0">
                <a:solidFill>
                  <a:schemeClr val="accent2"/>
                </a:solidFill>
              </a:rPr>
              <a:t>            </a:t>
            </a:r>
          </a:p>
          <a:p>
            <a:pPr lvl="4">
              <a:buNone/>
              <a:defRPr/>
            </a:pPr>
            <a:r>
              <a:rPr lang="en-US" sz="1600" b="1" dirty="0" smtClean="0">
                <a:solidFill>
                  <a:schemeClr val="accent2"/>
                </a:solidFill>
              </a:rPr>
              <a:t>            ADD       R16, R14, R2 	         </a:t>
            </a:r>
          </a:p>
          <a:p>
            <a:pPr lvl="4">
              <a:buNone/>
              <a:defRPr/>
            </a:pPr>
            <a:r>
              <a:rPr lang="en-US" sz="1600" b="1" dirty="0" smtClean="0">
                <a:solidFill>
                  <a:schemeClr val="accent2"/>
                </a:solidFill>
              </a:rPr>
              <a:t>            STR        R16, [R1] , #-12</a:t>
            </a:r>
          </a:p>
          <a:p>
            <a:pPr lvl="4">
              <a:buNone/>
              <a:defRPr/>
            </a:pPr>
            <a:r>
              <a:rPr lang="en-US" sz="1600" b="1" dirty="0" smtClean="0">
                <a:solidFill>
                  <a:schemeClr val="accent2"/>
                </a:solidFill>
              </a:rPr>
              <a:t>            </a:t>
            </a:r>
            <a:r>
              <a:rPr lang="en-US" sz="1600" b="1" dirty="0" smtClean="0"/>
              <a:t>SUB        R1, R1, #16</a:t>
            </a:r>
            <a:endParaRPr lang="en-US" sz="1600" b="1" dirty="0" smtClean="0">
              <a:solidFill>
                <a:schemeClr val="accent2"/>
              </a:solidFill>
            </a:endParaRPr>
          </a:p>
          <a:p>
            <a:pPr lvl="4">
              <a:buNone/>
              <a:defRPr/>
            </a:pPr>
            <a:r>
              <a:rPr lang="en-US" sz="1600" b="1" dirty="0" smtClean="0">
                <a:solidFill>
                  <a:schemeClr val="accent2"/>
                </a:solidFill>
              </a:rPr>
              <a:t>            </a:t>
            </a:r>
            <a:r>
              <a:rPr lang="en-US" sz="1600" b="1" dirty="0" smtClean="0"/>
              <a:t>BNE        R1, Loop  </a:t>
            </a:r>
            <a:endParaRPr lang="en-US" sz="1600" b="1" dirty="0" smtClean="0">
              <a:solidFill>
                <a:schemeClr val="accent2"/>
              </a:solidFill>
            </a:endParaRPr>
          </a:p>
        </p:txBody>
      </p:sp>
      <p:cxnSp>
        <p:nvCxnSpPr>
          <p:cNvPr id="8" name="Straight Arrow Connector 7"/>
          <p:cNvCxnSpPr/>
          <p:nvPr/>
        </p:nvCxnSpPr>
        <p:spPr bwMode="auto">
          <a:xfrm rot="10800000" flipV="1">
            <a:off x="4475749" y="2807368"/>
            <a:ext cx="1507956" cy="16042"/>
          </a:xfrm>
          <a:prstGeom prst="straightConnector1">
            <a:avLst/>
          </a:prstGeom>
          <a:noFill/>
          <a:ln w="190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rot="10800000" flipV="1">
            <a:off x="4908884" y="3705726"/>
            <a:ext cx="1122948" cy="32084"/>
          </a:xfrm>
          <a:prstGeom prst="straightConnector1">
            <a:avLst/>
          </a:prstGeom>
          <a:noFill/>
          <a:ln w="19050"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rot="10800000" flipV="1">
            <a:off x="5061284" y="4604083"/>
            <a:ext cx="1018674" cy="56147"/>
          </a:xfrm>
          <a:prstGeom prst="straightConnector1">
            <a:avLst/>
          </a:prstGeom>
          <a:noFill/>
          <a:ln w="19050" cap="flat" cmpd="sng" algn="ctr">
            <a:solidFill>
              <a:schemeClr val="tx1"/>
            </a:solidFill>
            <a:prstDash val="solid"/>
            <a:round/>
            <a:headEnd type="none" w="med" len="med"/>
            <a:tailEnd type="arrow"/>
          </a:ln>
          <a:effectLst/>
        </p:spPr>
      </p:cxnSp>
      <p:sp>
        <p:nvSpPr>
          <p:cNvPr id="15" name="Rectangle 14"/>
          <p:cNvSpPr/>
          <p:nvPr/>
        </p:nvSpPr>
        <p:spPr bwMode="auto">
          <a:xfrm>
            <a:off x="6144126" y="2679033"/>
            <a:ext cx="2422358" cy="401052"/>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MS PGothic" pitchFamily="34" charset="-128"/>
              </a:rPr>
              <a:t>Removed BNZ and SUB</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p:txBody>
      </p:sp>
      <p:sp>
        <p:nvSpPr>
          <p:cNvPr id="16" name="Rectangle 15"/>
          <p:cNvSpPr/>
          <p:nvPr/>
        </p:nvSpPr>
        <p:spPr bwMode="auto">
          <a:xfrm>
            <a:off x="6152147" y="3537286"/>
            <a:ext cx="2422358" cy="401052"/>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MS PGothic" pitchFamily="34" charset="-128"/>
              </a:rPr>
              <a:t>Removed BNZ and SUB</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p:txBody>
      </p:sp>
      <p:sp>
        <p:nvSpPr>
          <p:cNvPr id="17" name="Rectangle 16"/>
          <p:cNvSpPr/>
          <p:nvPr/>
        </p:nvSpPr>
        <p:spPr bwMode="auto">
          <a:xfrm>
            <a:off x="6160168" y="4411581"/>
            <a:ext cx="2422358" cy="401052"/>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MS PGothic" pitchFamily="34" charset="-128"/>
              </a:rPr>
              <a:t>Removed BNZ and SUB</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p:txBody>
      </p:sp>
      <p:sp>
        <p:nvSpPr>
          <p:cNvPr id="19" name="Rectangle 18"/>
          <p:cNvSpPr/>
          <p:nvPr/>
        </p:nvSpPr>
        <p:spPr bwMode="auto">
          <a:xfrm>
            <a:off x="5967664" y="5502442"/>
            <a:ext cx="2727158" cy="721895"/>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charset="0"/>
                <a:ea typeface="MS PGothic" pitchFamily="34" charset="-128"/>
              </a:rPr>
              <a:t>Not Much Benefit in Loop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charset="0"/>
                <a:ea typeface="MS PGothic" pitchFamily="34" charset="-128"/>
              </a:rPr>
              <a:t>unrolling</a:t>
            </a:r>
            <a:r>
              <a:rPr kumimoji="0" lang="en-US" sz="1600" b="1" i="0" u="none" strike="noStrike" cap="none" normalizeH="0" dirty="0" smtClean="0">
                <a:ln>
                  <a:noFill/>
                </a:ln>
                <a:solidFill>
                  <a:srgbClr val="FF0000"/>
                </a:solidFill>
                <a:effectLst/>
                <a:latin typeface="Arial" charset="0"/>
                <a:ea typeface="MS PGothic" pitchFamily="34" charset="-128"/>
              </a:rPr>
              <a:t> </a:t>
            </a:r>
            <a:r>
              <a:rPr lang="en-US" sz="1600" dirty="0" smtClean="0">
                <a:solidFill>
                  <a:srgbClr val="FF0000"/>
                </a:solidFill>
              </a:rPr>
              <a:t> </a:t>
            </a:r>
            <a:r>
              <a:rPr lang="en-US" sz="1600" baseline="0" dirty="0" smtClean="0">
                <a:solidFill>
                  <a:srgbClr val="FF0000"/>
                </a:solidFill>
              </a:rPr>
              <a:t>alone. ~ 5 cycles</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FF0000"/>
                </a:solidFill>
              </a:rPr>
              <a:t>per loop</a:t>
            </a:r>
            <a:endParaRPr kumimoji="0" lang="en-US" sz="1600" b="1" i="0" u="none" strike="noStrike" cap="none" normalizeH="0" baseline="0" dirty="0" smtClean="0">
              <a:ln>
                <a:noFill/>
              </a:ln>
              <a:solidFill>
                <a:srgbClr val="FF0000"/>
              </a:solidFill>
              <a:effectLst/>
              <a:latin typeface="Arial" charset="0"/>
              <a:ea typeface="MS PGothic" pitchFamily="34" charset="-128"/>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unrolling + Scheduling </a:t>
            </a:r>
            <a:endParaRPr lang="en-US" sz="2800" dirty="0">
              <a:solidFill>
                <a:srgbClr val="0070C0"/>
              </a:solidFill>
            </a:endParaRPr>
          </a:p>
        </p:txBody>
      </p:sp>
      <p:sp>
        <p:nvSpPr>
          <p:cNvPr id="3" name="Content Placeholder 2"/>
          <p:cNvSpPr>
            <a:spLocks noGrp="1"/>
          </p:cNvSpPr>
          <p:nvPr>
            <p:ph idx="1"/>
          </p:nvPr>
        </p:nvSpPr>
        <p:spPr/>
        <p:txBody>
          <a:bodyPr>
            <a:normAutofit/>
          </a:bodyPr>
          <a:lstStyle/>
          <a:p>
            <a:endParaRPr lang="en-US" dirty="0" smtClean="0"/>
          </a:p>
          <a:p>
            <a:pPr>
              <a:buNone/>
            </a:pPr>
            <a:r>
              <a:rPr lang="en-US" sz="1600" dirty="0" smtClean="0"/>
              <a:t>		 </a:t>
            </a:r>
            <a:r>
              <a:rPr lang="en-US" sz="1600" b="1" dirty="0" smtClean="0">
                <a:solidFill>
                  <a:schemeClr val="accent2"/>
                </a:solidFill>
              </a:rPr>
              <a:t>Loop          LDR       R0,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a:t>
            </a:r>
          </a:p>
          <a:p>
            <a:pPr>
              <a:buNone/>
            </a:pPr>
            <a:r>
              <a:rPr lang="en-US" sz="1600" b="1" dirty="0" smtClean="0">
                <a:solidFill>
                  <a:schemeClr val="accent2"/>
                </a:solidFill>
              </a:rPr>
              <a:t>             		    LDR       R6,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 </a:t>
            </a:r>
            <a:r>
              <a:rPr lang="en-US" sz="1600" b="1" dirty="0" smtClean="0">
                <a:solidFill>
                  <a:schemeClr val="accent2"/>
                </a:solidFill>
              </a:rPr>
              <a:t># -4</a:t>
            </a:r>
          </a:p>
          <a:p>
            <a:pPr>
              <a:buNone/>
            </a:pPr>
            <a:r>
              <a:rPr lang="en-US" sz="1600" b="1" dirty="0" smtClean="0">
                <a:solidFill>
                  <a:schemeClr val="accent2"/>
                </a:solidFill>
              </a:rPr>
              <a:t>              		    LDR       R10,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-8</a:t>
            </a:r>
          </a:p>
          <a:p>
            <a:pPr>
              <a:buNone/>
            </a:pPr>
            <a:r>
              <a:rPr lang="en-US" sz="1600" b="1" dirty="0" smtClean="0">
                <a:solidFill>
                  <a:schemeClr val="accent2"/>
                </a:solidFill>
              </a:rPr>
              <a:t>               		    LDR       R14,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-12</a:t>
            </a:r>
          </a:p>
          <a:p>
            <a:pPr>
              <a:buNone/>
            </a:pPr>
            <a:r>
              <a:rPr lang="en-US" sz="1600" b="1" dirty="0" smtClean="0">
                <a:solidFill>
                  <a:schemeClr val="accent2"/>
                </a:solidFill>
              </a:rPr>
              <a:t>			   ADD       R4, R0, R2</a:t>
            </a:r>
          </a:p>
          <a:p>
            <a:pPr>
              <a:buNone/>
            </a:pPr>
            <a:r>
              <a:rPr lang="en-US" sz="1600" b="1" dirty="0" smtClean="0">
                <a:solidFill>
                  <a:schemeClr val="accent2"/>
                </a:solidFill>
              </a:rPr>
              <a:t>			   ADD       R8, R6, R2 </a:t>
            </a:r>
          </a:p>
          <a:p>
            <a:pPr>
              <a:buNone/>
            </a:pPr>
            <a:r>
              <a:rPr lang="en-US" sz="1600" b="1" dirty="0" smtClean="0">
                <a:solidFill>
                  <a:schemeClr val="accent2"/>
                </a:solidFill>
              </a:rPr>
              <a:t> 			   ADD       R12, R10, R2</a:t>
            </a:r>
          </a:p>
          <a:p>
            <a:pPr>
              <a:buNone/>
            </a:pPr>
            <a:r>
              <a:rPr lang="en-US" sz="1600" b="1" dirty="0" smtClean="0">
                <a:solidFill>
                  <a:schemeClr val="accent2"/>
                </a:solidFill>
              </a:rPr>
              <a:t>			   ADD       R16, R14, R2</a:t>
            </a:r>
          </a:p>
          <a:p>
            <a:pPr>
              <a:buNone/>
            </a:pPr>
            <a:r>
              <a:rPr lang="en-US" sz="1600" b="1" dirty="0" smtClean="0">
                <a:solidFill>
                  <a:schemeClr val="accent2"/>
                </a:solidFill>
              </a:rPr>
              <a:t>			   STR       R4, [R1] </a:t>
            </a:r>
          </a:p>
          <a:p>
            <a:pPr>
              <a:buNone/>
            </a:pPr>
            <a:r>
              <a:rPr lang="en-US" sz="1600" b="1" dirty="0" smtClean="0">
                <a:solidFill>
                  <a:schemeClr val="accent2"/>
                </a:solidFill>
              </a:rPr>
              <a:t>			  STR        R8, [R1], # -4</a:t>
            </a:r>
          </a:p>
          <a:p>
            <a:pPr>
              <a:buNone/>
            </a:pPr>
            <a:r>
              <a:rPr lang="en-US" sz="1600" b="1" dirty="0" smtClean="0"/>
              <a:t>			  SUB        R1, R1, #16</a:t>
            </a:r>
          </a:p>
          <a:p>
            <a:pPr>
              <a:buNone/>
            </a:pPr>
            <a:r>
              <a:rPr lang="en-US" sz="1600" b="1" dirty="0" smtClean="0">
                <a:solidFill>
                  <a:schemeClr val="accent2"/>
                </a:solidFill>
              </a:rPr>
              <a:t>			  STR        R12, [R1], # 8  ;  8 – 16 = -8</a:t>
            </a:r>
          </a:p>
          <a:p>
            <a:pPr>
              <a:buNone/>
            </a:pPr>
            <a:r>
              <a:rPr lang="en-US" sz="1600" b="1" dirty="0" smtClean="0">
                <a:solidFill>
                  <a:schemeClr val="accent2"/>
                </a:solidFill>
              </a:rPr>
              <a:t>			  </a:t>
            </a:r>
            <a:r>
              <a:rPr lang="en-US" sz="1600" b="1" dirty="0" smtClean="0"/>
              <a:t>BNE        R1, Loop </a:t>
            </a:r>
          </a:p>
          <a:p>
            <a:pPr>
              <a:buNone/>
            </a:pPr>
            <a:r>
              <a:rPr lang="en-US" sz="1600" b="1" dirty="0" smtClean="0"/>
              <a:t> </a:t>
            </a:r>
            <a:r>
              <a:rPr lang="en-US" sz="1600" b="1" dirty="0" smtClean="0">
                <a:solidFill>
                  <a:schemeClr val="accent2"/>
                </a:solidFill>
              </a:rPr>
              <a:t> 			  STR        R16, [R1] , # 4</a:t>
            </a:r>
            <a:endParaRPr lang="en-US" sz="1600" b="1" dirty="0" smtClean="0"/>
          </a:p>
          <a:p>
            <a:pPr>
              <a:buNone/>
            </a:pPr>
            <a:endParaRPr lang="en-US" sz="1600" b="1" dirty="0" smtClean="0">
              <a:solidFill>
                <a:schemeClr val="accent2"/>
              </a:solidFill>
            </a:endParaRPr>
          </a:p>
          <a:p>
            <a:pPr>
              <a:buNone/>
            </a:pPr>
            <a:endParaRPr lang="en-US" sz="1600" b="1" dirty="0" smtClean="0"/>
          </a:p>
          <a:p>
            <a:pPr>
              <a:buNone/>
            </a:pPr>
            <a:endParaRPr lang="en-US" sz="1600" b="1" dirty="0" smtClean="0">
              <a:solidFill>
                <a:schemeClr val="accent2"/>
              </a:solidFill>
            </a:endParaRPr>
          </a:p>
          <a:p>
            <a:pPr>
              <a:buNone/>
            </a:pPr>
            <a:endParaRPr lang="en-US" sz="1600" dirty="0"/>
          </a:p>
        </p:txBody>
      </p:sp>
      <p:sp>
        <p:nvSpPr>
          <p:cNvPr id="5" name="Rectangle 4"/>
          <p:cNvSpPr/>
          <p:nvPr/>
        </p:nvSpPr>
        <p:spPr bwMode="auto">
          <a:xfrm>
            <a:off x="6079958" y="2582779"/>
            <a:ext cx="2229853" cy="689810"/>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MS PGothic" pitchFamily="34" charset="-128"/>
              </a:rPr>
              <a:t>3.5 cycles per loop!</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Software Pipelining and Trace Scheduling</a:t>
            </a:r>
            <a:endParaRPr lang="en-US" sz="2800" dirty="0">
              <a:solidFill>
                <a:srgbClr val="0070C0"/>
              </a:solidFill>
            </a:endParaRPr>
          </a:p>
        </p:txBody>
      </p:sp>
      <p:sp>
        <p:nvSpPr>
          <p:cNvPr id="4" name="Rectangle 3"/>
          <p:cNvSpPr/>
          <p:nvPr/>
        </p:nvSpPr>
        <p:spPr bwMode="auto">
          <a:xfrm>
            <a:off x="1158240" y="1524000"/>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8" name="Rectangle 7"/>
          <p:cNvSpPr/>
          <p:nvPr/>
        </p:nvSpPr>
        <p:spPr bwMode="auto">
          <a:xfrm>
            <a:off x="2432304" y="1908048"/>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9" name="Rectangle 8"/>
          <p:cNvSpPr/>
          <p:nvPr/>
        </p:nvSpPr>
        <p:spPr bwMode="auto">
          <a:xfrm>
            <a:off x="4974336" y="2767584"/>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0" name="Rectangle 9"/>
          <p:cNvSpPr/>
          <p:nvPr/>
        </p:nvSpPr>
        <p:spPr bwMode="auto">
          <a:xfrm>
            <a:off x="6236208" y="3102864"/>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1" name="Rectangle 10"/>
          <p:cNvSpPr/>
          <p:nvPr/>
        </p:nvSpPr>
        <p:spPr bwMode="auto">
          <a:xfrm>
            <a:off x="3663696" y="2383536"/>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2" name="Rectangle 11"/>
          <p:cNvSpPr/>
          <p:nvPr/>
        </p:nvSpPr>
        <p:spPr bwMode="auto">
          <a:xfrm>
            <a:off x="1182624" y="3096768"/>
            <a:ext cx="5925312" cy="682752"/>
          </a:xfrm>
          <a:prstGeom prst="rect">
            <a:avLst/>
          </a:prstGeom>
          <a:solidFill>
            <a:srgbClr val="92D050">
              <a:alpha val="86000"/>
            </a:srgb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3" name="TextBox 12"/>
          <p:cNvSpPr txBox="1"/>
          <p:nvPr/>
        </p:nvSpPr>
        <p:spPr>
          <a:xfrm>
            <a:off x="1121664" y="1170432"/>
            <a:ext cx="1036320" cy="307777"/>
          </a:xfrm>
          <a:prstGeom prst="rect">
            <a:avLst/>
          </a:prstGeom>
          <a:noFill/>
        </p:spPr>
        <p:txBody>
          <a:bodyPr wrap="square" rtlCol="0">
            <a:spAutoFit/>
          </a:bodyPr>
          <a:lstStyle/>
          <a:p>
            <a:pPr algn="l"/>
            <a:r>
              <a:rPr lang="en-US" dirty="0" smtClean="0"/>
              <a:t>Iteration 0</a:t>
            </a:r>
            <a:endParaRPr lang="en-US" dirty="0"/>
          </a:p>
        </p:txBody>
      </p:sp>
      <p:sp>
        <p:nvSpPr>
          <p:cNvPr id="14" name="TextBox 13"/>
          <p:cNvSpPr txBox="1"/>
          <p:nvPr/>
        </p:nvSpPr>
        <p:spPr>
          <a:xfrm>
            <a:off x="2383536" y="1432560"/>
            <a:ext cx="1036320" cy="307777"/>
          </a:xfrm>
          <a:prstGeom prst="rect">
            <a:avLst/>
          </a:prstGeom>
          <a:noFill/>
        </p:spPr>
        <p:txBody>
          <a:bodyPr wrap="square" rtlCol="0">
            <a:spAutoFit/>
          </a:bodyPr>
          <a:lstStyle/>
          <a:p>
            <a:pPr algn="l"/>
            <a:r>
              <a:rPr lang="en-US" dirty="0" smtClean="0"/>
              <a:t>Iteration 1</a:t>
            </a:r>
            <a:endParaRPr lang="en-US" dirty="0"/>
          </a:p>
        </p:txBody>
      </p:sp>
      <p:sp>
        <p:nvSpPr>
          <p:cNvPr id="15" name="TextBox 14"/>
          <p:cNvSpPr txBox="1"/>
          <p:nvPr/>
        </p:nvSpPr>
        <p:spPr>
          <a:xfrm>
            <a:off x="3584448" y="1914144"/>
            <a:ext cx="1036320" cy="307777"/>
          </a:xfrm>
          <a:prstGeom prst="rect">
            <a:avLst/>
          </a:prstGeom>
          <a:noFill/>
        </p:spPr>
        <p:txBody>
          <a:bodyPr wrap="square" rtlCol="0">
            <a:spAutoFit/>
          </a:bodyPr>
          <a:lstStyle/>
          <a:p>
            <a:pPr algn="l"/>
            <a:r>
              <a:rPr lang="en-US" dirty="0" smtClean="0"/>
              <a:t>Iteration 2</a:t>
            </a:r>
            <a:endParaRPr lang="en-US" dirty="0"/>
          </a:p>
        </p:txBody>
      </p:sp>
      <p:sp>
        <p:nvSpPr>
          <p:cNvPr id="16" name="TextBox 15"/>
          <p:cNvSpPr txBox="1"/>
          <p:nvPr/>
        </p:nvSpPr>
        <p:spPr>
          <a:xfrm>
            <a:off x="4882896" y="2225040"/>
            <a:ext cx="1036320" cy="307777"/>
          </a:xfrm>
          <a:prstGeom prst="rect">
            <a:avLst/>
          </a:prstGeom>
          <a:noFill/>
        </p:spPr>
        <p:txBody>
          <a:bodyPr wrap="square" rtlCol="0">
            <a:spAutoFit/>
          </a:bodyPr>
          <a:lstStyle/>
          <a:p>
            <a:pPr algn="l"/>
            <a:r>
              <a:rPr lang="en-US" dirty="0" smtClean="0"/>
              <a:t>Iteration 3</a:t>
            </a:r>
            <a:endParaRPr lang="en-US" dirty="0"/>
          </a:p>
        </p:txBody>
      </p:sp>
      <p:sp>
        <p:nvSpPr>
          <p:cNvPr id="17" name="TextBox 16"/>
          <p:cNvSpPr txBox="1"/>
          <p:nvPr/>
        </p:nvSpPr>
        <p:spPr>
          <a:xfrm>
            <a:off x="6181344" y="2560320"/>
            <a:ext cx="1036320" cy="307777"/>
          </a:xfrm>
          <a:prstGeom prst="rect">
            <a:avLst/>
          </a:prstGeom>
          <a:noFill/>
        </p:spPr>
        <p:txBody>
          <a:bodyPr wrap="square" rtlCol="0">
            <a:spAutoFit/>
          </a:bodyPr>
          <a:lstStyle/>
          <a:p>
            <a:pPr algn="l"/>
            <a:r>
              <a:rPr lang="en-US" dirty="0" smtClean="0"/>
              <a:t>Iteration 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Example of Software Pipelining</a:t>
            </a:r>
            <a:endParaRPr lang="en-US" sz="2800" dirty="0">
              <a:solidFill>
                <a:srgbClr val="0070C0"/>
              </a:solidFill>
            </a:endParaRPr>
          </a:p>
        </p:txBody>
      </p:sp>
      <p:sp>
        <p:nvSpPr>
          <p:cNvPr id="4" name="Rectangle 5"/>
          <p:cNvSpPr>
            <a:spLocks noGrp="1" noChangeArrowheads="1"/>
          </p:cNvSpPr>
          <p:nvPr>
            <p:ph idx="1"/>
          </p:nvPr>
        </p:nvSpPr>
        <p:spPr bwMode="auto">
          <a:xfrm>
            <a:off x="426720" y="1930591"/>
            <a:ext cx="2572512" cy="1569660"/>
          </a:xfrm>
          <a:prstGeom prst="rect">
            <a:avLst/>
          </a:prstGeom>
          <a:noFill/>
          <a:ln w="9525">
            <a:noFill/>
            <a:miter lim="800000"/>
            <a:headEnd/>
            <a:tailEnd/>
          </a:ln>
          <a:effectLst/>
        </p:spPr>
        <p:txBody>
          <a:bodyPr wrap="square">
            <a:spAutoFit/>
          </a:bodyPr>
          <a:lstStyle/>
          <a:p>
            <a:pPr>
              <a:buNone/>
            </a:pPr>
            <a:r>
              <a:rPr lang="en-US" sz="1600" b="1" dirty="0" smtClean="0"/>
              <a:t>Loop:  LDR   R0, [R1]</a:t>
            </a:r>
          </a:p>
          <a:p>
            <a:pPr>
              <a:buNone/>
            </a:pPr>
            <a:r>
              <a:rPr lang="en-US" sz="1600" b="1" dirty="0" smtClean="0"/>
              <a:t>            ADD   R4, R0 R2</a:t>
            </a:r>
          </a:p>
          <a:p>
            <a:pPr>
              <a:buNone/>
            </a:pPr>
            <a:r>
              <a:rPr lang="en-US" sz="1600" b="1" dirty="0" smtClean="0"/>
              <a:t>            STR    R4, [R1]</a:t>
            </a:r>
          </a:p>
          <a:p>
            <a:pPr>
              <a:buNone/>
            </a:pPr>
            <a:r>
              <a:rPr lang="en-US" sz="1600" b="1" dirty="0" smtClean="0"/>
              <a:t>            SUB    R1</a:t>
            </a:r>
            <a:r>
              <a:rPr lang="en-US" sz="1600" b="1" dirty="0"/>
              <a:t>, R1, #4 </a:t>
            </a:r>
            <a:endParaRPr lang="en-US" sz="1600" b="1" dirty="0" smtClean="0"/>
          </a:p>
          <a:p>
            <a:pPr>
              <a:buNone/>
            </a:pPr>
            <a:r>
              <a:rPr lang="en-US" sz="1600" b="1" dirty="0" smtClean="0"/>
              <a:t>            BNE    R1</a:t>
            </a:r>
            <a:r>
              <a:rPr lang="en-US" sz="1600" b="1" dirty="0"/>
              <a:t>, </a:t>
            </a:r>
            <a:r>
              <a:rPr lang="en-US" sz="1600" b="1" dirty="0" smtClean="0"/>
              <a:t>Loop</a:t>
            </a:r>
            <a:endParaRPr lang="en-US" sz="1600" b="1" dirty="0"/>
          </a:p>
        </p:txBody>
      </p:sp>
      <p:sp>
        <p:nvSpPr>
          <p:cNvPr id="5" name="Right Arrow 4"/>
          <p:cNvSpPr/>
          <p:nvPr/>
        </p:nvSpPr>
        <p:spPr bwMode="auto">
          <a:xfrm>
            <a:off x="3572256" y="2426208"/>
            <a:ext cx="902208" cy="390144"/>
          </a:xfrm>
          <a:prstGeom prst="rightArrow">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6" name="TextBox 5"/>
          <p:cNvSpPr txBox="1"/>
          <p:nvPr/>
        </p:nvSpPr>
        <p:spPr>
          <a:xfrm>
            <a:off x="5132832" y="1694688"/>
            <a:ext cx="3255264" cy="738664"/>
          </a:xfrm>
          <a:prstGeom prst="rect">
            <a:avLst/>
          </a:prstGeom>
          <a:noFill/>
        </p:spPr>
        <p:txBody>
          <a:bodyPr wrap="square" rtlCol="0">
            <a:spAutoFit/>
          </a:bodyPr>
          <a:lstStyle/>
          <a:p>
            <a:pPr algn="l"/>
            <a:r>
              <a:rPr lang="en-US" dirty="0" smtClean="0"/>
              <a:t>Iteration </a:t>
            </a:r>
            <a:r>
              <a:rPr lang="en-US" dirty="0" err="1" smtClean="0"/>
              <a:t>i</a:t>
            </a:r>
            <a:r>
              <a:rPr lang="en-US" dirty="0" smtClean="0"/>
              <a:t>:     LDR   R0, [R1]</a:t>
            </a:r>
          </a:p>
          <a:p>
            <a:pPr algn="l"/>
            <a:r>
              <a:rPr lang="en-US" dirty="0" smtClean="0"/>
              <a:t>                       ADD  R4, R0, R2</a:t>
            </a:r>
          </a:p>
          <a:p>
            <a:pPr algn="l"/>
            <a:r>
              <a:rPr lang="en-US" dirty="0" smtClean="0"/>
              <a:t>                       </a:t>
            </a:r>
            <a:r>
              <a:rPr lang="en-US" dirty="0" smtClean="0">
                <a:solidFill>
                  <a:srgbClr val="00B050"/>
                </a:solidFill>
              </a:rPr>
              <a:t>STR   R4, [R1]</a:t>
            </a:r>
          </a:p>
        </p:txBody>
      </p:sp>
      <p:sp>
        <p:nvSpPr>
          <p:cNvPr id="8" name="TextBox 7"/>
          <p:cNvSpPr txBox="1"/>
          <p:nvPr/>
        </p:nvSpPr>
        <p:spPr>
          <a:xfrm>
            <a:off x="4882896" y="2432304"/>
            <a:ext cx="3255264" cy="738664"/>
          </a:xfrm>
          <a:prstGeom prst="rect">
            <a:avLst/>
          </a:prstGeom>
          <a:noFill/>
        </p:spPr>
        <p:txBody>
          <a:bodyPr wrap="square" rtlCol="0">
            <a:spAutoFit/>
          </a:bodyPr>
          <a:lstStyle/>
          <a:p>
            <a:pPr algn="l"/>
            <a:r>
              <a:rPr lang="en-US" dirty="0" smtClean="0"/>
              <a:t>Iteration </a:t>
            </a:r>
            <a:r>
              <a:rPr lang="en-US" dirty="0" err="1" smtClean="0"/>
              <a:t>i</a:t>
            </a:r>
            <a:r>
              <a:rPr lang="en-US" dirty="0" smtClean="0"/>
              <a:t> + 1:     LDR   R0, [R1]</a:t>
            </a:r>
          </a:p>
          <a:p>
            <a:pPr algn="l"/>
            <a:r>
              <a:rPr lang="en-US" dirty="0" smtClean="0"/>
              <a:t>                            </a:t>
            </a:r>
            <a:r>
              <a:rPr lang="en-US" dirty="0" smtClean="0">
                <a:solidFill>
                  <a:srgbClr val="00B050"/>
                </a:solidFill>
              </a:rPr>
              <a:t>ADD  R4, R0, R2</a:t>
            </a:r>
          </a:p>
          <a:p>
            <a:pPr algn="l"/>
            <a:r>
              <a:rPr lang="en-US" dirty="0" smtClean="0"/>
              <a:t>                            STR   R4, [R1]</a:t>
            </a:r>
          </a:p>
        </p:txBody>
      </p:sp>
      <p:sp>
        <p:nvSpPr>
          <p:cNvPr id="9" name="TextBox 8"/>
          <p:cNvSpPr txBox="1"/>
          <p:nvPr/>
        </p:nvSpPr>
        <p:spPr>
          <a:xfrm>
            <a:off x="4882896" y="3188208"/>
            <a:ext cx="3255264" cy="738664"/>
          </a:xfrm>
          <a:prstGeom prst="rect">
            <a:avLst/>
          </a:prstGeom>
          <a:noFill/>
        </p:spPr>
        <p:txBody>
          <a:bodyPr wrap="square" rtlCol="0">
            <a:spAutoFit/>
          </a:bodyPr>
          <a:lstStyle/>
          <a:p>
            <a:pPr algn="l"/>
            <a:r>
              <a:rPr lang="en-US" dirty="0" smtClean="0"/>
              <a:t>Iteration </a:t>
            </a:r>
            <a:r>
              <a:rPr lang="en-US" dirty="0" err="1" smtClean="0"/>
              <a:t>i</a:t>
            </a:r>
            <a:r>
              <a:rPr lang="en-US" dirty="0" smtClean="0"/>
              <a:t> + 2:     </a:t>
            </a:r>
            <a:r>
              <a:rPr lang="en-US" dirty="0" smtClean="0">
                <a:solidFill>
                  <a:srgbClr val="00B050"/>
                </a:solidFill>
              </a:rPr>
              <a:t>LDR   R0, [R1]</a:t>
            </a:r>
          </a:p>
          <a:p>
            <a:pPr algn="l"/>
            <a:r>
              <a:rPr lang="en-US" dirty="0" smtClean="0"/>
              <a:t>                            ADD  R4, R0, R2</a:t>
            </a:r>
          </a:p>
          <a:p>
            <a:pPr algn="l"/>
            <a:r>
              <a:rPr lang="en-US" dirty="0" smtClean="0"/>
              <a:t>                            STR   R4, [R1]</a:t>
            </a:r>
          </a:p>
        </p:txBody>
      </p:sp>
      <p:sp>
        <p:nvSpPr>
          <p:cNvPr id="10" name="Down Arrow 9"/>
          <p:cNvSpPr/>
          <p:nvPr/>
        </p:nvSpPr>
        <p:spPr bwMode="auto">
          <a:xfrm rot="2854906">
            <a:off x="5960907" y="3972655"/>
            <a:ext cx="426720" cy="735516"/>
          </a:xfrm>
          <a:prstGeom prst="downArrow">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Speculation….</a:t>
            </a:r>
            <a:endParaRPr lang="en-IN" sz="2800" dirty="0">
              <a:solidFill>
                <a:srgbClr val="0070C0"/>
              </a:solidFill>
            </a:endParaRPr>
          </a:p>
        </p:txBody>
      </p:sp>
      <p:sp>
        <p:nvSpPr>
          <p:cNvPr id="3" name="Content Placeholder 2"/>
          <p:cNvSpPr>
            <a:spLocks noGrp="1"/>
          </p:cNvSpPr>
          <p:nvPr>
            <p:ph idx="1"/>
          </p:nvPr>
        </p:nvSpPr>
        <p:spPr/>
        <p:txBody>
          <a:bodyPr/>
          <a:lstStyle/>
          <a:p>
            <a:r>
              <a:rPr lang="en-US" dirty="0" smtClean="0"/>
              <a:t>What is Speculation</a:t>
            </a:r>
          </a:p>
          <a:p>
            <a:pPr lvl="1"/>
            <a:r>
              <a:rPr lang="en-US" dirty="0" smtClean="0"/>
              <a:t>Idea is to overcome control dependence by speculating on the outcome of the branches and executing the program as if our guesses were correct</a:t>
            </a:r>
          </a:p>
          <a:p>
            <a:r>
              <a:rPr lang="en-US" dirty="0" smtClean="0"/>
              <a:t>Speculation is going one step ahead of “Dynamic Speculation with branch prediction” where the guessed instructions are only fetched and issued but not executed</a:t>
            </a:r>
          </a:p>
          <a:p>
            <a:r>
              <a:rPr lang="en-US" dirty="0" smtClean="0"/>
              <a:t>Instruction execution with speculation is a four step process;</a:t>
            </a:r>
          </a:p>
          <a:p>
            <a:pPr lvl="1"/>
            <a:r>
              <a:rPr lang="en-US" dirty="0" smtClean="0"/>
              <a:t>Issue</a:t>
            </a:r>
          </a:p>
          <a:p>
            <a:pPr lvl="1"/>
            <a:r>
              <a:rPr lang="en-US" dirty="0" smtClean="0"/>
              <a:t>Execute</a:t>
            </a:r>
          </a:p>
          <a:p>
            <a:pPr lvl="1"/>
            <a:r>
              <a:rPr lang="en-US" dirty="0" smtClean="0"/>
              <a:t>Write Result in the Reorder Buffer (ROB)</a:t>
            </a:r>
          </a:p>
          <a:p>
            <a:pPr lvl="1"/>
            <a:r>
              <a:rPr lang="en-US" dirty="0" smtClean="0"/>
              <a:t>Commit</a:t>
            </a:r>
          </a:p>
          <a:p>
            <a:r>
              <a:rPr lang="en-US" dirty="0" smtClean="0"/>
              <a:t>How much should one speculate? Over multiple branches?</a:t>
            </a:r>
          </a:p>
          <a:p>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171711"/>
            <a:ext cx="8777287" cy="688098"/>
          </a:xfrm>
        </p:spPr>
        <p:txBody>
          <a:bodyPr/>
          <a:lstStyle/>
          <a:p>
            <a:r>
              <a:rPr lang="en-US" sz="2800" dirty="0" smtClean="0">
                <a:solidFill>
                  <a:srgbClr val="0070C0"/>
                </a:solidFill>
              </a:rPr>
              <a:t>Trace Scheduling</a:t>
            </a:r>
            <a:r>
              <a:rPr lang="en-US" dirty="0" smtClean="0">
                <a:solidFill>
                  <a:srgbClr val="FD0129"/>
                </a:solidFill>
              </a:rPr>
              <a:t/>
            </a:r>
            <a:br>
              <a:rPr lang="en-US" dirty="0" smtClean="0">
                <a:solidFill>
                  <a:srgbClr val="FD0129"/>
                </a:solidFill>
              </a:rPr>
            </a:br>
            <a:endParaRPr lang="en-US" dirty="0"/>
          </a:p>
        </p:txBody>
      </p:sp>
      <p:sp>
        <p:nvSpPr>
          <p:cNvPr id="3" name="Content Placeholder 2"/>
          <p:cNvSpPr>
            <a:spLocks noGrp="1"/>
          </p:cNvSpPr>
          <p:nvPr>
            <p:ph idx="1"/>
          </p:nvPr>
        </p:nvSpPr>
        <p:spPr/>
        <p:txBody>
          <a:bodyPr/>
          <a:lstStyle/>
          <a:p>
            <a:r>
              <a:rPr lang="en-IN" sz="3200" dirty="0" smtClean="0"/>
              <a:t> </a:t>
            </a:r>
            <a:r>
              <a:rPr lang="en-IN" b="1" dirty="0" smtClean="0"/>
              <a:t>Parallelism across IF branches vs. LOOP branches</a:t>
            </a:r>
            <a:endParaRPr lang="en-IN" sz="3200" b="1" dirty="0" smtClean="0"/>
          </a:p>
          <a:p>
            <a:r>
              <a:rPr lang="en-US" b="1" dirty="0" smtClean="0"/>
              <a:t>Two steps:</a:t>
            </a:r>
          </a:p>
          <a:p>
            <a:pPr lvl="1"/>
            <a:r>
              <a:rPr lang="en-US" b="1" i="1" dirty="0" smtClean="0">
                <a:solidFill>
                  <a:srgbClr val="FD0129"/>
                </a:solidFill>
              </a:rPr>
              <a:t>Trace Selection</a:t>
            </a:r>
          </a:p>
          <a:p>
            <a:pPr lvl="1">
              <a:buFont typeface="Wingdings" pitchFamily="2" charset="2"/>
              <a:buChar char="Ø"/>
            </a:pPr>
            <a:r>
              <a:rPr lang="en-IN" dirty="0" smtClean="0"/>
              <a:t> </a:t>
            </a:r>
            <a:r>
              <a:rPr lang="en-IN" b="1" dirty="0" smtClean="0"/>
              <a:t>Find likely sequence of basic blocks (</a:t>
            </a:r>
            <a:r>
              <a:rPr lang="en-IN" b="1" i="1" dirty="0" smtClean="0">
                <a:solidFill>
                  <a:srgbClr val="FD0129"/>
                </a:solidFill>
              </a:rPr>
              <a:t>trace</a:t>
            </a:r>
            <a:r>
              <a:rPr lang="en-IN" b="1" i="1" dirty="0" smtClean="0"/>
              <a:t>)</a:t>
            </a:r>
          </a:p>
          <a:p>
            <a:pPr lvl="1">
              <a:buNone/>
            </a:pPr>
            <a:r>
              <a:rPr lang="en-IN" b="1" dirty="0" smtClean="0"/>
              <a:t>     of (statically predicted or profile predicted)</a:t>
            </a:r>
          </a:p>
          <a:p>
            <a:pPr lvl="1">
              <a:buNone/>
            </a:pPr>
            <a:r>
              <a:rPr lang="en-IN" b="1" dirty="0" smtClean="0"/>
              <a:t>     long sequence of straight-line code</a:t>
            </a:r>
          </a:p>
          <a:p>
            <a:r>
              <a:rPr lang="en-US" sz="2800" dirty="0" smtClean="0">
                <a:solidFill>
                  <a:srgbClr val="FD0129"/>
                </a:solidFill>
              </a:rPr>
              <a:t>– </a:t>
            </a:r>
            <a:r>
              <a:rPr lang="en-US" sz="2800" b="1" i="1" dirty="0" smtClean="0">
                <a:solidFill>
                  <a:srgbClr val="FD0129"/>
                </a:solidFill>
              </a:rPr>
              <a:t>Trace Compaction</a:t>
            </a:r>
          </a:p>
          <a:p>
            <a:pPr lvl="1">
              <a:buFont typeface="Wingdings" pitchFamily="2" charset="2"/>
              <a:buChar char="Ø"/>
            </a:pPr>
            <a:r>
              <a:rPr lang="en-IN" dirty="0" smtClean="0"/>
              <a:t> </a:t>
            </a:r>
            <a:r>
              <a:rPr lang="en-IN" b="1" dirty="0" smtClean="0"/>
              <a:t>Squeeze trace into few VLIW instructions</a:t>
            </a:r>
          </a:p>
          <a:p>
            <a:pPr lvl="1">
              <a:buFont typeface="Wingdings" pitchFamily="2" charset="2"/>
              <a:buChar char="Ø"/>
            </a:pPr>
            <a:r>
              <a:rPr lang="en-IN" dirty="0" smtClean="0"/>
              <a:t> </a:t>
            </a:r>
            <a:r>
              <a:rPr lang="en-IN" b="1" dirty="0" smtClean="0"/>
              <a:t>Need bookkeeping code in case prediction is wrong</a:t>
            </a:r>
          </a:p>
          <a:p>
            <a:r>
              <a:rPr lang="en-US" dirty="0" smtClean="0"/>
              <a:t> </a:t>
            </a:r>
            <a:r>
              <a:rPr lang="en-US" b="1" dirty="0" smtClean="0"/>
              <a:t>Compiler undo bad guess (discards values in registers)</a:t>
            </a:r>
            <a:endParaRPr lang="en-US" sz="3200" b="1" dirty="0" smtClean="0"/>
          </a:p>
          <a:p>
            <a:r>
              <a:rPr lang="en-IN" b="1" dirty="0" smtClean="0"/>
              <a:t>Subtle compiler bugs mean wrong answer vs. poorer performance; no hardware interlocks</a:t>
            </a:r>
            <a:endParaRPr lang="en-US" sz="1800" dirty="0"/>
          </a:p>
        </p:txBody>
      </p:sp>
      <p:cxnSp>
        <p:nvCxnSpPr>
          <p:cNvPr id="5" name="Straight Connector 4"/>
          <p:cNvCxnSpPr/>
          <p:nvPr/>
        </p:nvCxnSpPr>
        <p:spPr bwMode="auto">
          <a:xfrm>
            <a:off x="7601803" y="1897039"/>
            <a:ext cx="914400" cy="914400"/>
          </a:xfrm>
          <a:prstGeom prst="line">
            <a:avLst/>
          </a:prstGeom>
          <a:noFill/>
          <a:ln w="19050"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H="1">
            <a:off x="7397087" y="2361063"/>
            <a:ext cx="668741" cy="723331"/>
          </a:xfrm>
          <a:prstGeom prst="line">
            <a:avLst/>
          </a:prstGeom>
          <a:no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7710985" y="2715905"/>
            <a:ext cx="655093" cy="655092"/>
          </a:xfrm>
          <a:prstGeom prst="line">
            <a:avLst/>
          </a:prstGeom>
          <a:no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a:off x="7344771" y="3032078"/>
            <a:ext cx="668741" cy="723331"/>
          </a:xfrm>
          <a:prstGeom prst="line">
            <a:avLst/>
          </a:prstGeom>
          <a:noFill/>
          <a:ln w="19050" cap="flat" cmpd="sng" algn="ctr">
            <a:solidFill>
              <a:schemeClr val="tx1"/>
            </a:solidFill>
            <a:prstDash val="solid"/>
            <a:round/>
            <a:headEnd type="none" w="med" len="med"/>
            <a:tailEnd type="none" w="med" len="med"/>
          </a:ln>
          <a:effectLst/>
        </p:spPr>
      </p:cxnSp>
      <p:sp>
        <p:nvSpPr>
          <p:cNvPr id="14" name="Freeform 13"/>
          <p:cNvSpPr/>
          <p:nvPr/>
        </p:nvSpPr>
        <p:spPr bwMode="auto">
          <a:xfrm>
            <a:off x="7667519" y="1869743"/>
            <a:ext cx="521138" cy="1937982"/>
          </a:xfrm>
          <a:custGeom>
            <a:avLst/>
            <a:gdLst>
              <a:gd name="connsiteX0" fmla="*/ 207239 w 521138"/>
              <a:gd name="connsiteY0" fmla="*/ 0 h 1937982"/>
              <a:gd name="connsiteX1" fmla="*/ 275478 w 521138"/>
              <a:gd name="connsiteY1" fmla="*/ 68239 h 1937982"/>
              <a:gd name="connsiteX2" fmla="*/ 316421 w 521138"/>
              <a:gd name="connsiteY2" fmla="*/ 109182 h 1937982"/>
              <a:gd name="connsiteX3" fmla="*/ 398308 w 521138"/>
              <a:gd name="connsiteY3" fmla="*/ 163773 h 1937982"/>
              <a:gd name="connsiteX4" fmla="*/ 425603 w 521138"/>
              <a:gd name="connsiteY4" fmla="*/ 204717 h 1937982"/>
              <a:gd name="connsiteX5" fmla="*/ 466547 w 521138"/>
              <a:gd name="connsiteY5" fmla="*/ 245660 h 1937982"/>
              <a:gd name="connsiteX6" fmla="*/ 507490 w 521138"/>
              <a:gd name="connsiteY6" fmla="*/ 409433 h 1937982"/>
              <a:gd name="connsiteX7" fmla="*/ 521138 w 521138"/>
              <a:gd name="connsiteY7" fmla="*/ 450376 h 1937982"/>
              <a:gd name="connsiteX8" fmla="*/ 493842 w 521138"/>
              <a:gd name="connsiteY8" fmla="*/ 641445 h 1937982"/>
              <a:gd name="connsiteX9" fmla="*/ 466547 w 521138"/>
              <a:gd name="connsiteY9" fmla="*/ 682388 h 1937982"/>
              <a:gd name="connsiteX10" fmla="*/ 452899 w 521138"/>
              <a:gd name="connsiteY10" fmla="*/ 723332 h 1937982"/>
              <a:gd name="connsiteX11" fmla="*/ 411956 w 521138"/>
              <a:gd name="connsiteY11" fmla="*/ 736979 h 1937982"/>
              <a:gd name="connsiteX12" fmla="*/ 398308 w 521138"/>
              <a:gd name="connsiteY12" fmla="*/ 777923 h 1937982"/>
              <a:gd name="connsiteX13" fmla="*/ 275478 w 521138"/>
              <a:gd name="connsiteY13" fmla="*/ 846161 h 1937982"/>
              <a:gd name="connsiteX14" fmla="*/ 234535 w 521138"/>
              <a:gd name="connsiteY14" fmla="*/ 928048 h 1937982"/>
              <a:gd name="connsiteX15" fmla="*/ 261830 w 521138"/>
              <a:gd name="connsiteY15" fmla="*/ 968991 h 1937982"/>
              <a:gd name="connsiteX16" fmla="*/ 302774 w 521138"/>
              <a:gd name="connsiteY16" fmla="*/ 982639 h 1937982"/>
              <a:gd name="connsiteX17" fmla="*/ 343717 w 521138"/>
              <a:gd name="connsiteY17" fmla="*/ 1023582 h 1937982"/>
              <a:gd name="connsiteX18" fmla="*/ 371012 w 521138"/>
              <a:gd name="connsiteY18" fmla="*/ 1064526 h 1937982"/>
              <a:gd name="connsiteX19" fmla="*/ 411956 w 521138"/>
              <a:gd name="connsiteY19" fmla="*/ 1091821 h 1937982"/>
              <a:gd name="connsiteX20" fmla="*/ 466547 w 521138"/>
              <a:gd name="connsiteY20" fmla="*/ 1214651 h 1937982"/>
              <a:gd name="connsiteX21" fmla="*/ 480194 w 521138"/>
              <a:gd name="connsiteY21" fmla="*/ 1255594 h 1937982"/>
              <a:gd name="connsiteX22" fmla="*/ 425603 w 521138"/>
              <a:gd name="connsiteY22" fmla="*/ 1392072 h 1937982"/>
              <a:gd name="connsiteX23" fmla="*/ 371012 w 521138"/>
              <a:gd name="connsiteY23" fmla="*/ 1473958 h 1937982"/>
              <a:gd name="connsiteX24" fmla="*/ 343717 w 521138"/>
              <a:gd name="connsiteY24" fmla="*/ 1569493 h 1937982"/>
              <a:gd name="connsiteX25" fmla="*/ 166296 w 521138"/>
              <a:gd name="connsiteY25" fmla="*/ 1692323 h 1937982"/>
              <a:gd name="connsiteX26" fmla="*/ 125353 w 521138"/>
              <a:gd name="connsiteY26" fmla="*/ 1746914 h 1937982"/>
              <a:gd name="connsiteX27" fmla="*/ 84409 w 521138"/>
              <a:gd name="connsiteY27" fmla="*/ 1787857 h 1937982"/>
              <a:gd name="connsiteX28" fmla="*/ 29818 w 521138"/>
              <a:gd name="connsiteY28" fmla="*/ 1883391 h 1937982"/>
              <a:gd name="connsiteX29" fmla="*/ 2523 w 521138"/>
              <a:gd name="connsiteY29" fmla="*/ 1937982 h 19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138" h="1937982">
                <a:moveTo>
                  <a:pt x="207239" y="0"/>
                </a:moveTo>
                <a:cubicBezTo>
                  <a:pt x="257282" y="75064"/>
                  <a:pt x="207239" y="11373"/>
                  <a:pt x="275478" y="68239"/>
                </a:cubicBezTo>
                <a:cubicBezTo>
                  <a:pt x="290305" y="80595"/>
                  <a:pt x="301186" y="97333"/>
                  <a:pt x="316421" y="109182"/>
                </a:cubicBezTo>
                <a:cubicBezTo>
                  <a:pt x="342316" y="129322"/>
                  <a:pt x="398308" y="163773"/>
                  <a:pt x="398308" y="163773"/>
                </a:cubicBezTo>
                <a:cubicBezTo>
                  <a:pt x="407406" y="177421"/>
                  <a:pt x="415102" y="192116"/>
                  <a:pt x="425603" y="204717"/>
                </a:cubicBezTo>
                <a:cubicBezTo>
                  <a:pt x="437959" y="219544"/>
                  <a:pt x="457174" y="228788"/>
                  <a:pt x="466547" y="245660"/>
                </a:cubicBezTo>
                <a:cubicBezTo>
                  <a:pt x="497187" y="300812"/>
                  <a:pt x="494311" y="350128"/>
                  <a:pt x="507490" y="409433"/>
                </a:cubicBezTo>
                <a:cubicBezTo>
                  <a:pt x="510611" y="423476"/>
                  <a:pt x="516589" y="436728"/>
                  <a:pt x="521138" y="450376"/>
                </a:cubicBezTo>
                <a:cubicBezTo>
                  <a:pt x="517651" y="488737"/>
                  <a:pt x="520098" y="588932"/>
                  <a:pt x="493842" y="641445"/>
                </a:cubicBezTo>
                <a:cubicBezTo>
                  <a:pt x="486507" y="656116"/>
                  <a:pt x="473882" y="667717"/>
                  <a:pt x="466547" y="682388"/>
                </a:cubicBezTo>
                <a:cubicBezTo>
                  <a:pt x="460113" y="695255"/>
                  <a:pt x="463072" y="713159"/>
                  <a:pt x="452899" y="723332"/>
                </a:cubicBezTo>
                <a:cubicBezTo>
                  <a:pt x="442727" y="733504"/>
                  <a:pt x="425604" y="732430"/>
                  <a:pt x="411956" y="736979"/>
                </a:cubicBezTo>
                <a:cubicBezTo>
                  <a:pt x="407407" y="750627"/>
                  <a:pt x="408481" y="767750"/>
                  <a:pt x="398308" y="777923"/>
                </a:cubicBezTo>
                <a:cubicBezTo>
                  <a:pt x="351379" y="824852"/>
                  <a:pt x="326964" y="829000"/>
                  <a:pt x="275478" y="846161"/>
                </a:cubicBezTo>
                <a:cubicBezTo>
                  <a:pt x="265972" y="860420"/>
                  <a:pt x="230768" y="905445"/>
                  <a:pt x="234535" y="928048"/>
                </a:cubicBezTo>
                <a:cubicBezTo>
                  <a:pt x="237232" y="944227"/>
                  <a:pt x="249022" y="958745"/>
                  <a:pt x="261830" y="968991"/>
                </a:cubicBezTo>
                <a:cubicBezTo>
                  <a:pt x="273064" y="977978"/>
                  <a:pt x="289126" y="978090"/>
                  <a:pt x="302774" y="982639"/>
                </a:cubicBezTo>
                <a:cubicBezTo>
                  <a:pt x="316422" y="996287"/>
                  <a:pt x="331361" y="1008755"/>
                  <a:pt x="343717" y="1023582"/>
                </a:cubicBezTo>
                <a:cubicBezTo>
                  <a:pt x="354218" y="1036183"/>
                  <a:pt x="359414" y="1052928"/>
                  <a:pt x="371012" y="1064526"/>
                </a:cubicBezTo>
                <a:cubicBezTo>
                  <a:pt x="382610" y="1076124"/>
                  <a:pt x="398308" y="1082723"/>
                  <a:pt x="411956" y="1091821"/>
                </a:cubicBezTo>
                <a:cubicBezTo>
                  <a:pt x="455210" y="1156703"/>
                  <a:pt x="434065" y="1117205"/>
                  <a:pt x="466547" y="1214651"/>
                </a:cubicBezTo>
                <a:lnTo>
                  <a:pt x="480194" y="1255594"/>
                </a:lnTo>
                <a:cubicBezTo>
                  <a:pt x="453417" y="1469821"/>
                  <a:pt x="502026" y="1304732"/>
                  <a:pt x="425603" y="1392072"/>
                </a:cubicBezTo>
                <a:cubicBezTo>
                  <a:pt x="404001" y="1416760"/>
                  <a:pt x="371012" y="1473958"/>
                  <a:pt x="371012" y="1473958"/>
                </a:cubicBezTo>
                <a:cubicBezTo>
                  <a:pt x="369584" y="1479670"/>
                  <a:pt x="351250" y="1558948"/>
                  <a:pt x="343717" y="1569493"/>
                </a:cubicBezTo>
                <a:cubicBezTo>
                  <a:pt x="300199" y="1630418"/>
                  <a:pt x="230701" y="1660120"/>
                  <a:pt x="166296" y="1692323"/>
                </a:cubicBezTo>
                <a:cubicBezTo>
                  <a:pt x="152648" y="1710520"/>
                  <a:pt x="140156" y="1729644"/>
                  <a:pt x="125353" y="1746914"/>
                </a:cubicBezTo>
                <a:cubicBezTo>
                  <a:pt x="112792" y="1761568"/>
                  <a:pt x="96765" y="1773030"/>
                  <a:pt x="84409" y="1787857"/>
                </a:cubicBezTo>
                <a:cubicBezTo>
                  <a:pt x="54186" y="1824125"/>
                  <a:pt x="54084" y="1840925"/>
                  <a:pt x="29818" y="1883391"/>
                </a:cubicBezTo>
                <a:cubicBezTo>
                  <a:pt x="0" y="1935573"/>
                  <a:pt x="2523" y="1905865"/>
                  <a:pt x="2523" y="1937982"/>
                </a:cubicBezTo>
              </a:path>
            </a:pathLst>
          </a:cu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cxnSp>
        <p:nvCxnSpPr>
          <p:cNvPr id="16" name="Straight Arrow Connector 15"/>
          <p:cNvCxnSpPr>
            <a:stCxn id="14" idx="29"/>
          </p:cNvCxnSpPr>
          <p:nvPr/>
        </p:nvCxnSpPr>
        <p:spPr bwMode="auto">
          <a:xfrm flipH="1">
            <a:off x="7629099" y="3807725"/>
            <a:ext cx="40943" cy="40944"/>
          </a:xfrm>
          <a:prstGeom prst="straightConnector1">
            <a:avLst/>
          </a:prstGeom>
          <a:noFill/>
          <a:ln w="19050" cap="flat" cmpd="sng" algn="ctr">
            <a:solidFill>
              <a:srgbClr val="FF0000"/>
            </a:solidFill>
            <a:prstDash val="solid"/>
            <a:round/>
            <a:headEnd type="none" w="med" len="med"/>
            <a:tailEnd type="arrow"/>
          </a:ln>
          <a:effectLst/>
        </p:spPr>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ltLang="en-US" sz="2800" dirty="0">
                <a:solidFill>
                  <a:srgbClr val="0070C0"/>
                </a:solidFill>
              </a:rPr>
              <a:t>How much to speculate?</a:t>
            </a:r>
          </a:p>
        </p:txBody>
      </p:sp>
      <p:sp>
        <p:nvSpPr>
          <p:cNvPr id="996355" name="Rectangle 3"/>
          <p:cNvSpPr>
            <a:spLocks noGrp="1" noChangeArrowheads="1"/>
          </p:cNvSpPr>
          <p:nvPr>
            <p:ph type="body" idx="1"/>
          </p:nvPr>
        </p:nvSpPr>
        <p:spPr>
          <a:xfrm>
            <a:off x="389467" y="897467"/>
            <a:ext cx="8144933" cy="5418666"/>
          </a:xfrm>
        </p:spPr>
        <p:txBody>
          <a:bodyPr/>
          <a:lstStyle/>
          <a:p>
            <a:pPr>
              <a:lnSpc>
                <a:spcPct val="80000"/>
              </a:lnSpc>
            </a:pPr>
            <a:r>
              <a:rPr lang="en-US" altLang="en-US" dirty="0"/>
              <a:t>Speculation Pro: uncover events that would </a:t>
            </a:r>
            <a:r>
              <a:rPr lang="en-US" altLang="en-US" dirty="0" smtClean="0"/>
              <a:t>otherwise</a:t>
            </a:r>
          </a:p>
          <a:p>
            <a:pPr>
              <a:lnSpc>
                <a:spcPct val="80000"/>
              </a:lnSpc>
              <a:buNone/>
            </a:pPr>
            <a:r>
              <a:rPr lang="en-US" altLang="en-US" dirty="0" smtClean="0"/>
              <a:t>    </a:t>
            </a:r>
            <a:r>
              <a:rPr lang="en-US" altLang="en-US" dirty="0"/>
              <a:t>stall the pipeline (cache misses</a:t>
            </a:r>
            <a:r>
              <a:rPr lang="en-US" altLang="en-US" dirty="0" smtClean="0"/>
              <a:t>)</a:t>
            </a:r>
          </a:p>
          <a:p>
            <a:pPr>
              <a:lnSpc>
                <a:spcPct val="80000"/>
              </a:lnSpc>
              <a:buNone/>
            </a:pPr>
            <a:endParaRPr lang="en-US" altLang="en-US" dirty="0"/>
          </a:p>
          <a:p>
            <a:pPr>
              <a:lnSpc>
                <a:spcPct val="80000"/>
              </a:lnSpc>
            </a:pPr>
            <a:r>
              <a:rPr lang="en-US" altLang="en-US" dirty="0"/>
              <a:t>Speculation Con: speculate costly if exceptional event </a:t>
            </a:r>
            <a:endParaRPr lang="en-US" altLang="en-US" dirty="0" smtClean="0"/>
          </a:p>
          <a:p>
            <a:pPr>
              <a:lnSpc>
                <a:spcPct val="80000"/>
              </a:lnSpc>
              <a:buNone/>
            </a:pPr>
            <a:r>
              <a:rPr lang="en-US" altLang="en-US" dirty="0" smtClean="0"/>
              <a:t>    occurs </a:t>
            </a:r>
            <a:r>
              <a:rPr lang="en-US" altLang="en-US" dirty="0"/>
              <a:t>when speculation was </a:t>
            </a:r>
            <a:r>
              <a:rPr lang="en-US" altLang="en-US" dirty="0" smtClean="0"/>
              <a:t>incorrect</a:t>
            </a:r>
          </a:p>
          <a:p>
            <a:pPr>
              <a:lnSpc>
                <a:spcPct val="80000"/>
              </a:lnSpc>
              <a:buNone/>
            </a:pPr>
            <a:endParaRPr lang="en-US" altLang="en-US" dirty="0"/>
          </a:p>
          <a:p>
            <a:pPr>
              <a:lnSpc>
                <a:spcPct val="80000"/>
              </a:lnSpc>
            </a:pPr>
            <a:r>
              <a:rPr lang="en-US" altLang="en-US" dirty="0"/>
              <a:t>Typical solution: speculation allows only low-cost </a:t>
            </a:r>
            <a:endParaRPr lang="en-US" altLang="en-US" dirty="0" smtClean="0"/>
          </a:p>
          <a:p>
            <a:pPr>
              <a:lnSpc>
                <a:spcPct val="80000"/>
              </a:lnSpc>
              <a:buNone/>
            </a:pPr>
            <a:r>
              <a:rPr lang="en-US" altLang="en-US" dirty="0" smtClean="0"/>
              <a:t>    exceptional </a:t>
            </a:r>
            <a:r>
              <a:rPr lang="en-US" altLang="en-US" dirty="0"/>
              <a:t>events (1st-level cache miss</a:t>
            </a:r>
            <a:r>
              <a:rPr lang="en-US" altLang="en-US" dirty="0" smtClean="0"/>
              <a:t>)</a:t>
            </a:r>
          </a:p>
          <a:p>
            <a:pPr>
              <a:lnSpc>
                <a:spcPct val="80000"/>
              </a:lnSpc>
              <a:buNone/>
            </a:pPr>
            <a:endParaRPr lang="en-US" altLang="en-US" dirty="0"/>
          </a:p>
          <a:p>
            <a:pPr>
              <a:lnSpc>
                <a:spcPct val="80000"/>
              </a:lnSpc>
            </a:pPr>
            <a:r>
              <a:rPr lang="en-US" altLang="en-US" dirty="0"/>
              <a:t>When expensive exceptional event occurs, (2nd-level cache miss or TLB miss) processor waits until the instruction causing event is no longer speculative before handling the event</a:t>
            </a:r>
          </a:p>
          <a:p>
            <a:pPr>
              <a:lnSpc>
                <a:spcPct val="80000"/>
              </a:lnSpc>
            </a:pPr>
            <a:r>
              <a:rPr lang="en-US" altLang="en-US" dirty="0"/>
              <a:t>Assuming single branch per cycle: future may speculate across multiple branches!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6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6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963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963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9635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9635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9635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963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5"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836712"/>
          </a:xfrm>
        </p:spPr>
        <p:txBody>
          <a:bodyPr>
            <a:normAutofit/>
          </a:bodyPr>
          <a:lstStyle/>
          <a:p>
            <a:pPr algn="l"/>
            <a:r>
              <a:rPr lang="en-US" sz="2800" b="1" dirty="0" smtClean="0">
                <a:solidFill>
                  <a:srgbClr val="0070C0"/>
                </a:solidFill>
              </a:rPr>
              <a:t>Architecture Comparison</a:t>
            </a:r>
            <a:endParaRPr lang="en-IN" sz="2800" b="1" dirty="0">
              <a:solidFill>
                <a:srgbClr val="0070C0"/>
              </a:solidFill>
            </a:endParaRPr>
          </a:p>
        </p:txBody>
      </p:sp>
      <p:sp>
        <p:nvSpPr>
          <p:cNvPr id="8" name="Content Placeholder 7"/>
          <p:cNvSpPr>
            <a:spLocks noGrp="1"/>
          </p:cNvSpPr>
          <p:nvPr>
            <p:ph idx="1"/>
          </p:nvPr>
        </p:nvSpPr>
        <p:spPr/>
        <p:txBody>
          <a:bodyPr/>
          <a:lstStyle/>
          <a:p>
            <a:pPr>
              <a:buNone/>
            </a:pPr>
            <a:r>
              <a:rPr lang="en-IN" dirty="0" smtClean="0"/>
              <a:t/>
            </a:r>
            <a:br>
              <a:rPr lang="en-IN" dirty="0" smtClean="0"/>
            </a:br>
            <a:endParaRPr lang="en-IN" dirty="0"/>
          </a:p>
        </p:txBody>
      </p:sp>
      <p:graphicFrame>
        <p:nvGraphicFramePr>
          <p:cNvPr id="9" name="Table 8"/>
          <p:cNvGraphicFramePr>
            <a:graphicFrameLocks noGrp="1"/>
          </p:cNvGraphicFramePr>
          <p:nvPr/>
        </p:nvGraphicFramePr>
        <p:xfrm>
          <a:off x="611560" y="1397000"/>
          <a:ext cx="8064895" cy="5237480"/>
        </p:xfrm>
        <a:graphic>
          <a:graphicData uri="http://schemas.openxmlformats.org/drawingml/2006/table">
            <a:tbl>
              <a:tblPr firstRow="1" bandRow="1">
                <a:tableStyleId>{5C22544A-7EE6-4342-B048-85BDC9FD1C3A}</a:tableStyleId>
              </a:tblPr>
              <a:tblGrid>
                <a:gridCol w="1936612"/>
                <a:gridCol w="1289346"/>
                <a:gridCol w="1612979"/>
                <a:gridCol w="1612979"/>
                <a:gridCol w="1612979"/>
              </a:tblGrid>
              <a:tr h="370840">
                <a:tc>
                  <a:txBody>
                    <a:bodyPr/>
                    <a:lstStyle/>
                    <a:p>
                      <a:endParaRPr lang="en-IN" dirty="0"/>
                    </a:p>
                  </a:txBody>
                  <a:tcPr/>
                </a:tc>
                <a:tc>
                  <a:txBody>
                    <a:bodyPr/>
                    <a:lstStyle/>
                    <a:p>
                      <a:r>
                        <a:rPr lang="en-US" dirty="0" smtClean="0"/>
                        <a:t>Cortex A9</a:t>
                      </a:r>
                      <a:endParaRPr lang="en-IN" dirty="0"/>
                    </a:p>
                  </a:txBody>
                  <a:tcPr/>
                </a:tc>
                <a:tc>
                  <a:txBody>
                    <a:bodyPr/>
                    <a:lstStyle/>
                    <a:p>
                      <a:r>
                        <a:rPr lang="en-US" dirty="0" smtClean="0"/>
                        <a:t>Cortex</a:t>
                      </a:r>
                      <a:r>
                        <a:rPr lang="en-US" baseline="0" dirty="0" smtClean="0"/>
                        <a:t> A15</a:t>
                      </a:r>
                      <a:endParaRPr lang="en-IN" dirty="0"/>
                    </a:p>
                  </a:txBody>
                  <a:tcPr/>
                </a:tc>
                <a:tc>
                  <a:txBody>
                    <a:bodyPr/>
                    <a:lstStyle/>
                    <a:p>
                      <a:r>
                        <a:rPr lang="en-US" dirty="0" smtClean="0"/>
                        <a:t>Qualcomm</a:t>
                      </a:r>
                      <a:r>
                        <a:rPr lang="en-US" baseline="0" dirty="0" smtClean="0"/>
                        <a:t> Scorpion</a:t>
                      </a:r>
                      <a:endParaRPr lang="en-IN" dirty="0"/>
                    </a:p>
                  </a:txBody>
                  <a:tcPr/>
                </a:tc>
                <a:tc>
                  <a:txBody>
                    <a:bodyPr/>
                    <a:lstStyle/>
                    <a:p>
                      <a:r>
                        <a:rPr lang="en-US" dirty="0" smtClean="0"/>
                        <a:t>Qualcomm Krait</a:t>
                      </a:r>
                      <a:endParaRPr lang="en-IN" dirty="0"/>
                    </a:p>
                  </a:txBody>
                  <a:tcPr/>
                </a:tc>
              </a:tr>
              <a:tr h="370840">
                <a:tc>
                  <a:txBody>
                    <a:bodyPr/>
                    <a:lstStyle/>
                    <a:p>
                      <a:r>
                        <a:rPr lang="en-US" dirty="0" smtClean="0"/>
                        <a:t>Decode Width </a:t>
                      </a:r>
                      <a:endParaRPr lang="en-IN" dirty="0"/>
                    </a:p>
                  </a:txBody>
                  <a:tcPr/>
                </a:tc>
                <a:tc>
                  <a:txBody>
                    <a:bodyPr/>
                    <a:lstStyle/>
                    <a:p>
                      <a:r>
                        <a:rPr lang="en-US" dirty="0" smtClean="0"/>
                        <a:t>2 wide</a:t>
                      </a:r>
                      <a:endParaRPr lang="en-IN" dirty="0"/>
                    </a:p>
                  </a:txBody>
                  <a:tcPr/>
                </a:tc>
                <a:tc>
                  <a:txBody>
                    <a:bodyPr/>
                    <a:lstStyle/>
                    <a:p>
                      <a:r>
                        <a:rPr lang="en-US" dirty="0" smtClean="0"/>
                        <a:t>-</a:t>
                      </a:r>
                      <a:endParaRPr lang="en-IN" dirty="0"/>
                    </a:p>
                  </a:txBody>
                  <a:tcPr/>
                </a:tc>
                <a:tc>
                  <a:txBody>
                    <a:bodyPr/>
                    <a:lstStyle/>
                    <a:p>
                      <a:r>
                        <a:rPr lang="en-US" dirty="0" smtClean="0"/>
                        <a:t>2 wide</a:t>
                      </a:r>
                      <a:endParaRPr lang="en-IN" dirty="0"/>
                    </a:p>
                  </a:txBody>
                  <a:tcPr/>
                </a:tc>
                <a:tc>
                  <a:txBody>
                    <a:bodyPr/>
                    <a:lstStyle/>
                    <a:p>
                      <a:r>
                        <a:rPr lang="en-US" dirty="0" smtClean="0"/>
                        <a:t>3 wide</a:t>
                      </a:r>
                      <a:endParaRPr lang="en-IN" dirty="0"/>
                    </a:p>
                  </a:txBody>
                  <a:tcPr/>
                </a:tc>
              </a:tr>
              <a:tr h="370840">
                <a:tc>
                  <a:txBody>
                    <a:bodyPr/>
                    <a:lstStyle/>
                    <a:p>
                      <a:r>
                        <a:rPr lang="en-US" dirty="0" smtClean="0"/>
                        <a:t>Pipeline Depth</a:t>
                      </a:r>
                      <a:endParaRPr lang="en-IN" dirty="0"/>
                    </a:p>
                  </a:txBody>
                  <a:tcPr/>
                </a:tc>
                <a:tc>
                  <a:txBody>
                    <a:bodyPr/>
                    <a:lstStyle/>
                    <a:p>
                      <a:r>
                        <a:rPr lang="en-US" dirty="0" smtClean="0"/>
                        <a:t>8</a:t>
                      </a:r>
                      <a:endParaRPr lang="en-IN" dirty="0"/>
                    </a:p>
                  </a:txBody>
                  <a:tcPr/>
                </a:tc>
                <a:tc>
                  <a:txBody>
                    <a:bodyPr/>
                    <a:lstStyle/>
                    <a:p>
                      <a:r>
                        <a:rPr lang="en-US" dirty="0" smtClean="0"/>
                        <a:t>14</a:t>
                      </a:r>
                      <a:endParaRPr lang="en-IN" dirty="0"/>
                    </a:p>
                  </a:txBody>
                  <a:tcPr/>
                </a:tc>
                <a:tc>
                  <a:txBody>
                    <a:bodyPr/>
                    <a:lstStyle/>
                    <a:p>
                      <a:r>
                        <a:rPr lang="en-US" dirty="0" smtClean="0"/>
                        <a:t>10</a:t>
                      </a:r>
                      <a:endParaRPr lang="en-IN" dirty="0"/>
                    </a:p>
                  </a:txBody>
                  <a:tcPr/>
                </a:tc>
                <a:tc>
                  <a:txBody>
                    <a:bodyPr/>
                    <a:lstStyle/>
                    <a:p>
                      <a:r>
                        <a:rPr lang="en-US" dirty="0" smtClean="0"/>
                        <a:t>11</a:t>
                      </a:r>
                      <a:endParaRPr lang="en-IN" dirty="0"/>
                    </a:p>
                  </a:txBody>
                  <a:tcPr/>
                </a:tc>
              </a:tr>
              <a:tr h="370840">
                <a:tc>
                  <a:txBody>
                    <a:bodyPr/>
                    <a:lstStyle/>
                    <a:p>
                      <a:r>
                        <a:rPr lang="en-US" dirty="0" smtClean="0"/>
                        <a:t>Issue Width</a:t>
                      </a:r>
                      <a:endParaRPr lang="en-IN" dirty="0"/>
                    </a:p>
                  </a:txBody>
                  <a:tcPr/>
                </a:tc>
                <a:tc>
                  <a:txBody>
                    <a:bodyPr/>
                    <a:lstStyle/>
                    <a:p>
                      <a:r>
                        <a:rPr lang="en-US" dirty="0" smtClean="0"/>
                        <a:t>2</a:t>
                      </a:r>
                      <a:endParaRPr lang="en-IN" dirty="0"/>
                    </a:p>
                  </a:txBody>
                  <a:tcPr/>
                </a:tc>
                <a:tc>
                  <a:txBody>
                    <a:bodyPr/>
                    <a:lstStyle/>
                    <a:p>
                      <a:r>
                        <a:rPr lang="en-US" dirty="0" smtClean="0"/>
                        <a:t>8 (?)</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tr>
              <a:tr h="370840">
                <a:tc>
                  <a:txBody>
                    <a:bodyPr/>
                    <a:lstStyle/>
                    <a:p>
                      <a:r>
                        <a:rPr lang="en-US" dirty="0" err="1" smtClean="0"/>
                        <a:t>OoO</a:t>
                      </a:r>
                      <a:r>
                        <a:rPr lang="en-US" dirty="0" smtClean="0"/>
                        <a:t> execution</a:t>
                      </a:r>
                      <a:endParaRPr lang="en-IN" dirty="0"/>
                    </a:p>
                  </a:txBody>
                  <a:tcPr/>
                </a:tc>
                <a:tc>
                  <a:txBody>
                    <a:bodyPr/>
                    <a:lstStyle/>
                    <a:p>
                      <a:r>
                        <a:rPr lang="en-US" dirty="0" smtClean="0"/>
                        <a:t>Y</a:t>
                      </a:r>
                      <a:endParaRPr lang="en-IN" dirty="0"/>
                    </a:p>
                  </a:txBody>
                  <a:tcPr/>
                </a:tc>
                <a:tc>
                  <a:txBody>
                    <a:bodyPr/>
                    <a:lstStyle/>
                    <a:p>
                      <a:r>
                        <a:rPr lang="en-US" dirty="0" smtClean="0"/>
                        <a:t>Y</a:t>
                      </a:r>
                      <a:endParaRPr lang="en-IN" dirty="0"/>
                    </a:p>
                  </a:txBody>
                  <a:tcPr/>
                </a:tc>
                <a:tc>
                  <a:txBody>
                    <a:bodyPr/>
                    <a:lstStyle/>
                    <a:p>
                      <a:r>
                        <a:rPr lang="en-US" dirty="0" smtClean="0"/>
                        <a:t>Partial</a:t>
                      </a:r>
                      <a:endParaRPr lang="en-IN" dirty="0"/>
                    </a:p>
                  </a:txBody>
                  <a:tcPr/>
                </a:tc>
                <a:tc>
                  <a:txBody>
                    <a:bodyPr/>
                    <a:lstStyle/>
                    <a:p>
                      <a:r>
                        <a:rPr lang="en-US" dirty="0" smtClean="0"/>
                        <a:t>Y</a:t>
                      </a:r>
                      <a:endParaRPr lang="en-IN" dirty="0"/>
                    </a:p>
                  </a:txBody>
                  <a:tcPr/>
                </a:tc>
              </a:tr>
              <a:tr h="370840">
                <a:tc>
                  <a:txBody>
                    <a:bodyPr/>
                    <a:lstStyle/>
                    <a:p>
                      <a:r>
                        <a:rPr lang="en-US" dirty="0" smtClean="0"/>
                        <a:t>FPU</a:t>
                      </a:r>
                      <a:endParaRPr lang="en-IN" dirty="0"/>
                    </a:p>
                  </a:txBody>
                  <a:tcPr/>
                </a:tc>
                <a:tc>
                  <a:txBody>
                    <a:bodyPr/>
                    <a:lstStyle/>
                    <a:p>
                      <a:r>
                        <a:rPr lang="en-US" dirty="0" smtClean="0"/>
                        <a:t>Optional</a:t>
                      </a:r>
                    </a:p>
                    <a:p>
                      <a:r>
                        <a:rPr lang="en-US" dirty="0" smtClean="0"/>
                        <a:t>VFPv3-D16</a:t>
                      </a:r>
                    </a:p>
                    <a:p>
                      <a:r>
                        <a:rPr lang="en-US" dirty="0" smtClean="0"/>
                        <a:t>Pipelined</a:t>
                      </a:r>
                      <a:endParaRPr lang="en-IN" dirty="0"/>
                    </a:p>
                  </a:txBody>
                  <a:tcPr/>
                </a:tc>
                <a:tc>
                  <a:txBody>
                    <a:bodyPr/>
                    <a:lstStyle/>
                    <a:p>
                      <a:r>
                        <a:rPr lang="en-US" dirty="0" smtClean="0"/>
                        <a:t>VFPv3</a:t>
                      </a:r>
                    </a:p>
                    <a:p>
                      <a:r>
                        <a:rPr lang="en-US" dirty="0" smtClean="0"/>
                        <a:t>Pipelined</a:t>
                      </a:r>
                      <a:endParaRPr lang="en-IN" dirty="0"/>
                    </a:p>
                  </a:txBody>
                  <a:tcPr/>
                </a:tc>
                <a:tc>
                  <a:txBody>
                    <a:bodyPr/>
                    <a:lstStyle/>
                    <a:p>
                      <a:r>
                        <a:rPr lang="en-US" dirty="0" smtClean="0"/>
                        <a:t>VFPv3</a:t>
                      </a:r>
                    </a:p>
                    <a:p>
                      <a:r>
                        <a:rPr lang="en-US" dirty="0" smtClean="0"/>
                        <a:t>Pipelined</a:t>
                      </a:r>
                      <a:endParaRPr lang="en-IN" dirty="0" smtClean="0"/>
                    </a:p>
                    <a:p>
                      <a:endParaRPr lang="en-IN" dirty="0"/>
                    </a:p>
                  </a:txBody>
                  <a:tcPr/>
                </a:tc>
                <a:tc>
                  <a:txBody>
                    <a:bodyPr/>
                    <a:lstStyle/>
                    <a:p>
                      <a:r>
                        <a:rPr lang="en-US" dirty="0" smtClean="0"/>
                        <a:t>VFPv3</a:t>
                      </a:r>
                    </a:p>
                    <a:p>
                      <a:r>
                        <a:rPr lang="en-US" dirty="0" smtClean="0"/>
                        <a:t>Pipelined</a:t>
                      </a:r>
                      <a:endParaRPr lang="en-IN" dirty="0" smtClean="0"/>
                    </a:p>
                    <a:p>
                      <a:endParaRPr lang="en-IN" dirty="0"/>
                    </a:p>
                  </a:txBody>
                  <a:tcPr/>
                </a:tc>
              </a:tr>
              <a:tr h="370840">
                <a:tc>
                  <a:txBody>
                    <a:bodyPr/>
                    <a:lstStyle/>
                    <a:p>
                      <a:r>
                        <a:rPr lang="en-US" dirty="0" smtClean="0"/>
                        <a:t>NEON</a:t>
                      </a:r>
                      <a:endParaRPr lang="en-IN" dirty="0"/>
                    </a:p>
                  </a:txBody>
                  <a:tcPr/>
                </a:tc>
                <a:tc>
                  <a:txBody>
                    <a:bodyPr/>
                    <a:lstStyle/>
                    <a:p>
                      <a:r>
                        <a:rPr lang="en-US" dirty="0" smtClean="0"/>
                        <a:t>Optional MPE, 64 bit</a:t>
                      </a:r>
                      <a:endParaRPr lang="en-IN" dirty="0"/>
                    </a:p>
                  </a:txBody>
                  <a:tcPr/>
                </a:tc>
                <a:tc>
                  <a:txBody>
                    <a:bodyPr/>
                    <a:lstStyle/>
                    <a:p>
                      <a:r>
                        <a:rPr lang="en-US" dirty="0" smtClean="0"/>
                        <a:t>Y</a:t>
                      </a:r>
                      <a:endParaRPr lang="en-IN" dirty="0"/>
                    </a:p>
                  </a:txBody>
                  <a:tcPr/>
                </a:tc>
                <a:tc>
                  <a:txBody>
                    <a:bodyPr/>
                    <a:lstStyle/>
                    <a:p>
                      <a:r>
                        <a:rPr lang="en-US" dirty="0" smtClean="0"/>
                        <a:t>Y 128 bit</a:t>
                      </a:r>
                      <a:endParaRPr lang="en-IN" dirty="0"/>
                    </a:p>
                  </a:txBody>
                  <a:tcPr/>
                </a:tc>
                <a:tc>
                  <a:txBody>
                    <a:bodyPr/>
                    <a:lstStyle/>
                    <a:p>
                      <a:r>
                        <a:rPr lang="en-US" dirty="0" smtClean="0"/>
                        <a:t>Y 128 bit</a:t>
                      </a:r>
                      <a:endParaRPr lang="en-IN" dirty="0"/>
                    </a:p>
                  </a:txBody>
                  <a:tcPr/>
                </a:tc>
              </a:tr>
              <a:tr h="370840">
                <a:tc>
                  <a:txBody>
                    <a:bodyPr/>
                    <a:lstStyle/>
                    <a:p>
                      <a:r>
                        <a:rPr lang="en-US" dirty="0" smtClean="0"/>
                        <a:t>Process</a:t>
                      </a:r>
                      <a:r>
                        <a:rPr lang="en-US" baseline="0" dirty="0" smtClean="0"/>
                        <a:t> Technology</a:t>
                      </a:r>
                      <a:endParaRPr lang="en-IN" dirty="0"/>
                    </a:p>
                  </a:txBody>
                  <a:tcPr/>
                </a:tc>
                <a:tc>
                  <a:txBody>
                    <a:bodyPr/>
                    <a:lstStyle/>
                    <a:p>
                      <a:r>
                        <a:rPr lang="en-US" dirty="0" smtClean="0"/>
                        <a:t>40</a:t>
                      </a:r>
                      <a:endParaRPr lang="en-IN" dirty="0"/>
                    </a:p>
                  </a:txBody>
                  <a:tcPr/>
                </a:tc>
                <a:tc>
                  <a:txBody>
                    <a:bodyPr/>
                    <a:lstStyle/>
                    <a:p>
                      <a:r>
                        <a:rPr lang="en-US" dirty="0" smtClean="0"/>
                        <a:t>32/28</a:t>
                      </a:r>
                      <a:endParaRPr lang="en-IN" dirty="0"/>
                    </a:p>
                  </a:txBody>
                  <a:tcPr/>
                </a:tc>
                <a:tc>
                  <a:txBody>
                    <a:bodyPr/>
                    <a:lstStyle/>
                    <a:p>
                      <a:r>
                        <a:rPr lang="en-US" dirty="0" smtClean="0"/>
                        <a:t>40</a:t>
                      </a:r>
                      <a:endParaRPr lang="en-IN" dirty="0"/>
                    </a:p>
                  </a:txBody>
                  <a:tcPr/>
                </a:tc>
                <a:tc>
                  <a:txBody>
                    <a:bodyPr/>
                    <a:lstStyle/>
                    <a:p>
                      <a:r>
                        <a:rPr lang="en-US" dirty="0" smtClean="0"/>
                        <a:t>28</a:t>
                      </a:r>
                      <a:endParaRPr lang="en-IN" dirty="0"/>
                    </a:p>
                  </a:txBody>
                  <a:tcPr/>
                </a:tc>
              </a:tr>
              <a:tr h="370840">
                <a:tc>
                  <a:txBody>
                    <a:bodyPr/>
                    <a:lstStyle/>
                    <a:p>
                      <a:r>
                        <a:rPr lang="en-US" dirty="0" smtClean="0"/>
                        <a:t>Clock Speed</a:t>
                      </a:r>
                      <a:endParaRPr lang="en-IN" dirty="0"/>
                    </a:p>
                  </a:txBody>
                  <a:tcPr/>
                </a:tc>
                <a:tc>
                  <a:txBody>
                    <a:bodyPr/>
                    <a:lstStyle/>
                    <a:p>
                      <a:r>
                        <a:rPr lang="en-US" dirty="0" smtClean="0"/>
                        <a:t>1-1.2 GHz</a:t>
                      </a:r>
                      <a:endParaRPr lang="en-IN" dirty="0"/>
                    </a:p>
                  </a:txBody>
                  <a:tcPr/>
                </a:tc>
                <a:tc>
                  <a:txBody>
                    <a:bodyPr/>
                    <a:lstStyle/>
                    <a:p>
                      <a:r>
                        <a:rPr lang="en-US" dirty="0" smtClean="0"/>
                        <a:t>1.5 – 2.5 GHz</a:t>
                      </a:r>
                      <a:endParaRPr lang="en-IN" dirty="0"/>
                    </a:p>
                  </a:txBody>
                  <a:tcPr/>
                </a:tc>
                <a:tc>
                  <a:txBody>
                    <a:bodyPr/>
                    <a:lstStyle/>
                    <a:p>
                      <a:r>
                        <a:rPr lang="en-US" dirty="0" smtClean="0"/>
                        <a:t>1.2GHz</a:t>
                      </a:r>
                      <a:endParaRPr lang="en-IN" dirty="0"/>
                    </a:p>
                  </a:txBody>
                  <a:tcPr/>
                </a:tc>
                <a:tc>
                  <a:txBody>
                    <a:bodyPr/>
                    <a:lstStyle/>
                    <a:p>
                      <a:r>
                        <a:rPr lang="en-US" dirty="0" smtClean="0"/>
                        <a:t>1.5GHz</a:t>
                      </a:r>
                      <a:endParaRPr lang="en-IN"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2800" dirty="0">
                <a:solidFill>
                  <a:srgbClr val="0070C0"/>
                </a:solidFill>
              </a:rPr>
              <a:t>Data Hazard</a:t>
            </a:r>
          </a:p>
        </p:txBody>
      </p:sp>
      <p:sp>
        <p:nvSpPr>
          <p:cNvPr id="21507" name="Rectangle 3"/>
          <p:cNvSpPr>
            <a:spLocks noGrp="1" noChangeArrowheads="1"/>
          </p:cNvSpPr>
          <p:nvPr>
            <p:ph idx="1"/>
          </p:nvPr>
        </p:nvSpPr>
        <p:spPr/>
        <p:txBody>
          <a:bodyPr/>
          <a:lstStyle/>
          <a:p>
            <a:r>
              <a:rPr lang="en-US" dirty="0"/>
              <a:t>RAW Hazard (Read after Write) – Due to Data Dependency</a:t>
            </a:r>
          </a:p>
          <a:p>
            <a:pPr>
              <a:buFont typeface="Wingdings" pitchFamily="2" charset="2"/>
              <a:buNone/>
            </a:pPr>
            <a:r>
              <a:rPr lang="en-US" dirty="0"/>
              <a:t>    </a:t>
            </a:r>
            <a:r>
              <a:rPr lang="en-US" dirty="0" smtClean="0"/>
              <a:t>Instruction </a:t>
            </a:r>
            <a:r>
              <a:rPr lang="en-US" dirty="0"/>
              <a:t>J</a:t>
            </a:r>
            <a:r>
              <a:rPr lang="en-US" baseline="-25000" dirty="0"/>
              <a:t> </a:t>
            </a:r>
            <a:r>
              <a:rPr lang="en-US" dirty="0"/>
              <a:t> tries to read operand before </a:t>
            </a:r>
            <a:r>
              <a:rPr lang="en-US" dirty="0" smtClean="0"/>
              <a:t>Instr. </a:t>
            </a:r>
            <a:r>
              <a:rPr lang="en-US" dirty="0"/>
              <a:t>I writes </a:t>
            </a:r>
            <a:r>
              <a:rPr lang="en-US" dirty="0" smtClean="0"/>
              <a:t>it                                                     		</a:t>
            </a:r>
            <a:r>
              <a:rPr lang="en-US" b="1" dirty="0" smtClean="0"/>
              <a:t>I</a:t>
            </a:r>
            <a:r>
              <a:rPr lang="en-US" b="1" dirty="0"/>
              <a:t>: </a:t>
            </a:r>
            <a:r>
              <a:rPr lang="en-US" b="1" dirty="0" smtClean="0"/>
              <a:t>ADD </a:t>
            </a:r>
            <a:r>
              <a:rPr lang="en-US" b="1" dirty="0" smtClean="0">
                <a:solidFill>
                  <a:srgbClr val="990000"/>
                </a:solidFill>
              </a:rPr>
              <a:t>R1</a:t>
            </a:r>
            <a:r>
              <a:rPr lang="en-US" b="1" dirty="0" smtClean="0"/>
              <a:t>,R2,R3</a:t>
            </a:r>
            <a:endParaRPr lang="en-US" b="1" dirty="0"/>
          </a:p>
          <a:p>
            <a:pPr>
              <a:buFont typeface="Wingdings" pitchFamily="2" charset="2"/>
              <a:buNone/>
            </a:pPr>
            <a:r>
              <a:rPr lang="en-US" b="1" dirty="0"/>
              <a:t>                     J: </a:t>
            </a:r>
            <a:r>
              <a:rPr lang="en-US" b="1" dirty="0" smtClean="0"/>
              <a:t>SUB R4,</a:t>
            </a:r>
            <a:r>
              <a:rPr lang="en-US" b="1" dirty="0" smtClean="0">
                <a:solidFill>
                  <a:srgbClr val="990000"/>
                </a:solidFill>
              </a:rPr>
              <a:t>R1</a:t>
            </a:r>
            <a:r>
              <a:rPr lang="en-US" b="1" dirty="0" smtClean="0"/>
              <a:t>,R3</a:t>
            </a:r>
            <a:endParaRPr lang="en-US" dirty="0"/>
          </a:p>
          <a:p>
            <a:pPr>
              <a:buFont typeface="Wingdings" pitchFamily="2" charset="2"/>
              <a:buNone/>
            </a:pPr>
            <a:r>
              <a:rPr lang="en-US" dirty="0"/>
              <a:t>   Caused by a “</a:t>
            </a:r>
            <a:r>
              <a:rPr lang="en-US" dirty="0">
                <a:solidFill>
                  <a:srgbClr val="990000"/>
                </a:solidFill>
              </a:rPr>
              <a:t>Dependence</a:t>
            </a:r>
            <a:r>
              <a:rPr lang="en-US" dirty="0"/>
              <a:t>” (in compiler nomenclature).  </a:t>
            </a:r>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sz="1600" dirty="0"/>
          </a:p>
        </p:txBody>
      </p:sp>
      <p:sp>
        <p:nvSpPr>
          <p:cNvPr id="21508" name="Arc 4"/>
          <p:cNvSpPr>
            <a:spLocks/>
          </p:cNvSpPr>
          <p:nvPr/>
        </p:nvSpPr>
        <p:spPr bwMode="auto">
          <a:xfrm flipH="1" flipV="1">
            <a:off x="1430867" y="1938867"/>
            <a:ext cx="468313" cy="457200"/>
          </a:xfrm>
          <a:custGeom>
            <a:avLst/>
            <a:gdLst>
              <a:gd name="G0" fmla="+- 2932 0 0"/>
              <a:gd name="G1" fmla="+- 21600 0 0"/>
              <a:gd name="G2" fmla="+- 21600 0 0"/>
              <a:gd name="T0" fmla="*/ 0 w 24532"/>
              <a:gd name="T1" fmla="*/ 200 h 43200"/>
              <a:gd name="T2" fmla="*/ 870 w 24532"/>
              <a:gd name="T3" fmla="*/ 43101 h 43200"/>
              <a:gd name="T4" fmla="*/ 2932 w 24532"/>
              <a:gd name="T5" fmla="*/ 21600 h 43200"/>
            </a:gdLst>
            <a:ahLst/>
            <a:cxnLst>
              <a:cxn ang="0">
                <a:pos x="T0" y="T1"/>
              </a:cxn>
              <a:cxn ang="0">
                <a:pos x="T2" y="T3"/>
              </a:cxn>
              <a:cxn ang="0">
                <a:pos x="T4" y="T5"/>
              </a:cxn>
            </a:cxnLst>
            <a:rect l="0" t="0" r="r" b="b"/>
            <a:pathLst>
              <a:path w="24532" h="43200" fill="none"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path>
              <a:path w="24532" h="43200" stroke="0"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lnTo>
                  <a:pt x="2932" y="21600"/>
                </a:lnTo>
                <a:close/>
              </a:path>
            </a:pathLst>
          </a:custGeom>
          <a:noFill/>
          <a:ln w="28575">
            <a:solidFill>
              <a:schemeClr val="tx1"/>
            </a:solidFill>
            <a:round/>
            <a:headEnd type="triangle" w="med" len="med"/>
            <a:tailEnd/>
          </a:ln>
          <a:effectLst/>
        </p:spPr>
        <p:txBody>
          <a:bodyPr wrap="none" anchor="ctr"/>
          <a:lstStyle/>
          <a:p>
            <a:endParaRPr lang="en-US"/>
          </a:p>
        </p:txBody>
      </p:sp>
      <p:grpSp>
        <p:nvGrpSpPr>
          <p:cNvPr id="2" name="Group 6"/>
          <p:cNvGrpSpPr>
            <a:grpSpLocks/>
          </p:cNvGrpSpPr>
          <p:nvPr/>
        </p:nvGrpSpPr>
        <p:grpSpPr bwMode="auto">
          <a:xfrm>
            <a:off x="1851103" y="3962400"/>
            <a:ext cx="3879850" cy="700088"/>
            <a:chOff x="1962" y="1200"/>
            <a:chExt cx="1910" cy="441"/>
          </a:xfrm>
        </p:grpSpPr>
        <p:grpSp>
          <p:nvGrpSpPr>
            <p:cNvPr id="3" name="Group 7"/>
            <p:cNvGrpSpPr>
              <a:grpSpLocks noChangeAspect="1"/>
            </p:cNvGrpSpPr>
            <p:nvPr/>
          </p:nvGrpSpPr>
          <p:grpSpPr bwMode="auto">
            <a:xfrm>
              <a:off x="2429" y="1304"/>
              <a:ext cx="221" cy="233"/>
              <a:chOff x="1374" y="528"/>
              <a:chExt cx="480" cy="432"/>
            </a:xfrm>
          </p:grpSpPr>
          <p:grpSp>
            <p:nvGrpSpPr>
              <p:cNvPr id="4" name="Group 8"/>
              <p:cNvGrpSpPr>
                <a:grpSpLocks noChangeAspect="1"/>
              </p:cNvGrpSpPr>
              <p:nvPr/>
            </p:nvGrpSpPr>
            <p:grpSpPr bwMode="auto">
              <a:xfrm>
                <a:off x="1374" y="528"/>
                <a:ext cx="480" cy="432"/>
                <a:chOff x="1392" y="528"/>
                <a:chExt cx="480" cy="432"/>
              </a:xfrm>
            </p:grpSpPr>
            <p:sp>
              <p:nvSpPr>
                <p:cNvPr id="21513" name="Rectangle 9"/>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1514" name="Rectangle 10"/>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1515" name="Text Box 11"/>
              <p:cNvSpPr txBox="1">
                <a:spLocks noChangeAspect="1" noChangeArrowheads="1"/>
              </p:cNvSpPr>
              <p:nvPr/>
            </p:nvSpPr>
            <p:spPr bwMode="auto">
              <a:xfrm>
                <a:off x="1400" y="574"/>
                <a:ext cx="432"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sp>
          <p:nvSpPr>
            <p:cNvPr id="21516" name="Line 12"/>
            <p:cNvSpPr>
              <a:spLocks noChangeAspect="1" noChangeShapeType="1"/>
            </p:cNvSpPr>
            <p:nvPr/>
          </p:nvSpPr>
          <p:spPr bwMode="auto">
            <a:xfrm>
              <a:off x="2651" y="1351"/>
              <a:ext cx="244" cy="0"/>
            </a:xfrm>
            <a:prstGeom prst="line">
              <a:avLst/>
            </a:prstGeom>
            <a:noFill/>
            <a:ln w="28575">
              <a:solidFill>
                <a:schemeClr val="tx1"/>
              </a:solidFill>
              <a:round/>
              <a:headEnd/>
              <a:tailEnd/>
            </a:ln>
            <a:effectLst/>
          </p:spPr>
          <p:txBody>
            <a:bodyPr wrap="none" anchor="ctr"/>
            <a:lstStyle/>
            <a:p>
              <a:endParaRPr lang="en-US"/>
            </a:p>
          </p:txBody>
        </p:sp>
        <p:sp>
          <p:nvSpPr>
            <p:cNvPr id="21517" name="Line 13"/>
            <p:cNvSpPr>
              <a:spLocks noChangeAspect="1" noChangeShapeType="1"/>
            </p:cNvSpPr>
            <p:nvPr/>
          </p:nvSpPr>
          <p:spPr bwMode="auto">
            <a:xfrm>
              <a:off x="2651" y="1490"/>
              <a:ext cx="244" cy="0"/>
            </a:xfrm>
            <a:prstGeom prst="line">
              <a:avLst/>
            </a:prstGeom>
            <a:noFill/>
            <a:ln w="28575">
              <a:solidFill>
                <a:schemeClr val="tx1"/>
              </a:solidFill>
              <a:round/>
              <a:headEnd/>
              <a:tailEnd/>
            </a:ln>
            <a:effectLst/>
          </p:spPr>
          <p:txBody>
            <a:bodyPr wrap="none" anchor="ctr"/>
            <a:lstStyle/>
            <a:p>
              <a:endParaRPr lang="en-US"/>
            </a:p>
          </p:txBody>
        </p:sp>
        <p:grpSp>
          <p:nvGrpSpPr>
            <p:cNvPr id="5" name="Group 14"/>
            <p:cNvGrpSpPr>
              <a:grpSpLocks noChangeAspect="1"/>
            </p:cNvGrpSpPr>
            <p:nvPr/>
          </p:nvGrpSpPr>
          <p:grpSpPr bwMode="auto">
            <a:xfrm>
              <a:off x="2851" y="1235"/>
              <a:ext cx="199" cy="371"/>
              <a:chOff x="2991" y="411"/>
              <a:chExt cx="359" cy="768"/>
            </a:xfrm>
          </p:grpSpPr>
          <p:sp>
            <p:nvSpPr>
              <p:cNvPr id="21519" name="AutoShape 15"/>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21520" name="AutoShape 16"/>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21521" name="Freeform 17"/>
              <p:cNvSpPr>
                <a:spLocks noChangeAspect="1"/>
              </p:cNvSpPr>
              <p:nvPr/>
            </p:nvSpPr>
            <p:spPr bwMode="auto">
              <a:xfrm rot="5400000">
                <a:off x="2974" y="725"/>
                <a:ext cx="218" cy="139"/>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1522" name="Text Box 18"/>
              <p:cNvSpPr txBox="1">
                <a:spLocks noChangeAspect="1" noChangeArrowheads="1"/>
              </p:cNvSpPr>
              <p:nvPr/>
            </p:nvSpPr>
            <p:spPr bwMode="auto">
              <a:xfrm rot="-5400000">
                <a:off x="2942" y="642"/>
                <a:ext cx="575" cy="2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ALU</a:t>
                </a:r>
              </a:p>
            </p:txBody>
          </p:sp>
        </p:grpSp>
        <p:sp>
          <p:nvSpPr>
            <p:cNvPr id="21523" name="Line 19"/>
            <p:cNvSpPr>
              <a:spLocks noChangeAspect="1" noChangeShapeType="1"/>
            </p:cNvSpPr>
            <p:nvPr/>
          </p:nvSpPr>
          <p:spPr bwMode="auto">
            <a:xfrm>
              <a:off x="3052" y="1421"/>
              <a:ext cx="245" cy="0"/>
            </a:xfrm>
            <a:prstGeom prst="line">
              <a:avLst/>
            </a:prstGeom>
            <a:noFill/>
            <a:ln w="28575">
              <a:solidFill>
                <a:schemeClr val="tx1"/>
              </a:solidFill>
              <a:round/>
              <a:headEnd/>
              <a:tailEnd/>
            </a:ln>
            <a:effectLst/>
          </p:spPr>
          <p:txBody>
            <a:bodyPr wrap="none" anchor="ctr"/>
            <a:lstStyle/>
            <a:p>
              <a:endParaRPr lang="en-US"/>
            </a:p>
          </p:txBody>
        </p:sp>
        <p:sp>
          <p:nvSpPr>
            <p:cNvPr id="21524" name="Line 20"/>
            <p:cNvSpPr>
              <a:spLocks noChangeAspect="1" noChangeShapeType="1"/>
            </p:cNvSpPr>
            <p:nvPr/>
          </p:nvSpPr>
          <p:spPr bwMode="auto">
            <a:xfrm>
              <a:off x="3475" y="1421"/>
              <a:ext cx="245" cy="0"/>
            </a:xfrm>
            <a:prstGeom prst="line">
              <a:avLst/>
            </a:prstGeom>
            <a:noFill/>
            <a:ln w="28575">
              <a:solidFill>
                <a:schemeClr val="tx1"/>
              </a:solidFill>
              <a:round/>
              <a:headEnd/>
              <a:tailEnd/>
            </a:ln>
            <a:effectLst/>
          </p:spPr>
          <p:txBody>
            <a:bodyPr wrap="none" anchor="ctr"/>
            <a:lstStyle/>
            <a:p>
              <a:endParaRPr lang="en-US"/>
            </a:p>
          </p:txBody>
        </p:sp>
        <p:grpSp>
          <p:nvGrpSpPr>
            <p:cNvPr id="6" name="Group 21"/>
            <p:cNvGrpSpPr>
              <a:grpSpLocks noChangeAspect="1"/>
            </p:cNvGrpSpPr>
            <p:nvPr/>
          </p:nvGrpSpPr>
          <p:grpSpPr bwMode="auto">
            <a:xfrm>
              <a:off x="3209" y="1305"/>
              <a:ext cx="275" cy="232"/>
              <a:chOff x="3853" y="576"/>
              <a:chExt cx="594" cy="480"/>
            </a:xfrm>
          </p:grpSpPr>
          <p:sp>
            <p:nvSpPr>
              <p:cNvPr id="21526" name="Rectangle 22"/>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1527" name="Text Box 23"/>
              <p:cNvSpPr txBox="1">
                <a:spLocks noChangeAspect="1" noChangeArrowheads="1"/>
              </p:cNvSpPr>
              <p:nvPr/>
            </p:nvSpPr>
            <p:spPr bwMode="auto">
              <a:xfrm>
                <a:off x="3853" y="628"/>
                <a:ext cx="59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grpSp>
        <p:sp>
          <p:nvSpPr>
            <p:cNvPr id="21528" name="Freeform 24"/>
            <p:cNvSpPr>
              <a:spLocks noChangeAspect="1"/>
            </p:cNvSpPr>
            <p:nvPr/>
          </p:nvSpPr>
          <p:spPr bwMode="auto">
            <a:xfrm>
              <a:off x="3208" y="1421"/>
              <a:ext cx="332" cy="185"/>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1529" name="Line 25"/>
            <p:cNvSpPr>
              <a:spLocks noChangeAspect="1" noChangeShapeType="1"/>
            </p:cNvSpPr>
            <p:nvPr/>
          </p:nvSpPr>
          <p:spPr bwMode="auto">
            <a:xfrm>
              <a:off x="2199" y="1491"/>
              <a:ext cx="230" cy="0"/>
            </a:xfrm>
            <a:prstGeom prst="line">
              <a:avLst/>
            </a:prstGeom>
            <a:noFill/>
            <a:ln w="28575">
              <a:solidFill>
                <a:schemeClr val="tx1"/>
              </a:solidFill>
              <a:round/>
              <a:headEnd/>
              <a:tailEnd/>
            </a:ln>
            <a:effectLst/>
          </p:spPr>
          <p:txBody>
            <a:bodyPr wrap="none" anchor="ctr"/>
            <a:lstStyle/>
            <a:p>
              <a:endParaRPr lang="en-US"/>
            </a:p>
          </p:txBody>
        </p:sp>
        <p:sp>
          <p:nvSpPr>
            <p:cNvPr id="21530" name="Line 26"/>
            <p:cNvSpPr>
              <a:spLocks noChangeAspect="1" noChangeShapeType="1"/>
            </p:cNvSpPr>
            <p:nvPr/>
          </p:nvSpPr>
          <p:spPr bwMode="auto">
            <a:xfrm>
              <a:off x="2169" y="1351"/>
              <a:ext cx="259" cy="0"/>
            </a:xfrm>
            <a:prstGeom prst="line">
              <a:avLst/>
            </a:prstGeom>
            <a:noFill/>
            <a:ln w="28575">
              <a:solidFill>
                <a:schemeClr val="tx1"/>
              </a:solidFill>
              <a:round/>
              <a:headEnd/>
              <a:tailEnd/>
            </a:ln>
            <a:effectLst/>
          </p:spPr>
          <p:txBody>
            <a:bodyPr wrap="none" anchor="ctr"/>
            <a:lstStyle/>
            <a:p>
              <a:endParaRPr lang="en-US"/>
            </a:p>
          </p:txBody>
        </p:sp>
        <p:grpSp>
          <p:nvGrpSpPr>
            <p:cNvPr id="7" name="Group 27"/>
            <p:cNvGrpSpPr>
              <a:grpSpLocks noChangeAspect="1"/>
            </p:cNvGrpSpPr>
            <p:nvPr/>
          </p:nvGrpSpPr>
          <p:grpSpPr bwMode="auto">
            <a:xfrm>
              <a:off x="1962" y="1305"/>
              <a:ext cx="290" cy="232"/>
              <a:chOff x="1123" y="576"/>
              <a:chExt cx="626" cy="480"/>
            </a:xfrm>
          </p:grpSpPr>
          <p:sp>
            <p:nvSpPr>
              <p:cNvPr id="21532" name="Rectangle 28"/>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1533" name="Text Box 29"/>
              <p:cNvSpPr txBox="1">
                <a:spLocks noChangeAspect="1" noChangeArrowheads="1"/>
              </p:cNvSpPr>
              <p:nvPr/>
            </p:nvSpPr>
            <p:spPr bwMode="auto">
              <a:xfrm>
                <a:off x="1123" y="628"/>
                <a:ext cx="626"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Ifetch</a:t>
                </a:r>
              </a:p>
            </p:txBody>
          </p:sp>
        </p:grpSp>
        <p:grpSp>
          <p:nvGrpSpPr>
            <p:cNvPr id="8" name="Group 30"/>
            <p:cNvGrpSpPr>
              <a:grpSpLocks/>
            </p:cNvGrpSpPr>
            <p:nvPr/>
          </p:nvGrpSpPr>
          <p:grpSpPr bwMode="auto">
            <a:xfrm>
              <a:off x="2288" y="1200"/>
              <a:ext cx="1297" cy="441"/>
              <a:chOff x="2112" y="528"/>
              <a:chExt cx="2088" cy="681"/>
            </a:xfrm>
          </p:grpSpPr>
          <p:sp>
            <p:nvSpPr>
              <p:cNvPr id="21535" name="Rectangle 31"/>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1536" name="Rectangle 32"/>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1537" name="Rectangle 33"/>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1538" name="Rectangle 34"/>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grpSp>
          <p:nvGrpSpPr>
            <p:cNvPr id="9" name="Group 35"/>
            <p:cNvGrpSpPr>
              <a:grpSpLocks noChangeAspect="1"/>
            </p:cNvGrpSpPr>
            <p:nvPr/>
          </p:nvGrpSpPr>
          <p:grpSpPr bwMode="auto">
            <a:xfrm flipH="1">
              <a:off x="3649" y="1296"/>
              <a:ext cx="223" cy="233"/>
              <a:chOff x="1374" y="528"/>
              <a:chExt cx="480" cy="432"/>
            </a:xfrm>
          </p:grpSpPr>
          <p:grpSp>
            <p:nvGrpSpPr>
              <p:cNvPr id="10" name="Group 36"/>
              <p:cNvGrpSpPr>
                <a:grpSpLocks noChangeAspect="1"/>
              </p:cNvGrpSpPr>
              <p:nvPr/>
            </p:nvGrpSpPr>
            <p:grpSpPr bwMode="auto">
              <a:xfrm>
                <a:off x="1374" y="528"/>
                <a:ext cx="480" cy="432"/>
                <a:chOff x="1392" y="528"/>
                <a:chExt cx="480" cy="432"/>
              </a:xfrm>
            </p:grpSpPr>
            <p:sp>
              <p:nvSpPr>
                <p:cNvPr id="21541" name="Rectangle 37"/>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1542" name="Rectangle 38"/>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1543" name="Text Box 39"/>
              <p:cNvSpPr txBox="1">
                <a:spLocks noChangeAspect="1" noChangeArrowheads="1"/>
              </p:cNvSpPr>
              <p:nvPr/>
            </p:nvSpPr>
            <p:spPr bwMode="auto">
              <a:xfrm>
                <a:off x="1396" y="574"/>
                <a:ext cx="428"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grpSp>
      <p:grpSp>
        <p:nvGrpSpPr>
          <p:cNvPr id="11" name="Group 40"/>
          <p:cNvGrpSpPr>
            <a:grpSpLocks/>
          </p:cNvGrpSpPr>
          <p:nvPr/>
        </p:nvGrpSpPr>
        <p:grpSpPr bwMode="auto">
          <a:xfrm>
            <a:off x="2689302" y="5449229"/>
            <a:ext cx="3879850" cy="700088"/>
            <a:chOff x="1962" y="1200"/>
            <a:chExt cx="1910" cy="441"/>
          </a:xfrm>
        </p:grpSpPr>
        <p:grpSp>
          <p:nvGrpSpPr>
            <p:cNvPr id="12" name="Group 41"/>
            <p:cNvGrpSpPr>
              <a:grpSpLocks noChangeAspect="1"/>
            </p:cNvGrpSpPr>
            <p:nvPr/>
          </p:nvGrpSpPr>
          <p:grpSpPr bwMode="auto">
            <a:xfrm>
              <a:off x="2429" y="1304"/>
              <a:ext cx="221" cy="233"/>
              <a:chOff x="1374" y="528"/>
              <a:chExt cx="480" cy="432"/>
            </a:xfrm>
          </p:grpSpPr>
          <p:grpSp>
            <p:nvGrpSpPr>
              <p:cNvPr id="13" name="Group 42"/>
              <p:cNvGrpSpPr>
                <a:grpSpLocks noChangeAspect="1"/>
              </p:cNvGrpSpPr>
              <p:nvPr/>
            </p:nvGrpSpPr>
            <p:grpSpPr bwMode="auto">
              <a:xfrm>
                <a:off x="1374" y="528"/>
                <a:ext cx="480" cy="432"/>
                <a:chOff x="1392" y="528"/>
                <a:chExt cx="480" cy="432"/>
              </a:xfrm>
            </p:grpSpPr>
            <p:sp>
              <p:nvSpPr>
                <p:cNvPr id="21547" name="Rectangle 43"/>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1548" name="Rectangle 44"/>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1549" name="Text Box 45"/>
              <p:cNvSpPr txBox="1">
                <a:spLocks noChangeAspect="1" noChangeArrowheads="1"/>
              </p:cNvSpPr>
              <p:nvPr/>
            </p:nvSpPr>
            <p:spPr bwMode="auto">
              <a:xfrm>
                <a:off x="1400" y="574"/>
                <a:ext cx="432" cy="286"/>
              </a:xfrm>
              <a:prstGeom prst="rect">
                <a:avLst/>
              </a:prstGeom>
              <a:noFill/>
              <a:ln w="28575">
                <a:noFill/>
                <a:miter lim="800000"/>
                <a:headEnd/>
                <a:tailEnd/>
              </a:ln>
              <a:effectLst/>
            </p:spPr>
            <p:txBody>
              <a:bodyPr wrap="none" anchor="ctr">
                <a:spAutoFit/>
              </a:bodyPr>
              <a:lstStyle/>
              <a:p>
                <a:pPr algn="ctr" eaLnBrk="0" hangingPunct="0"/>
                <a:r>
                  <a:rPr lang="en-US" sz="1000" b="1" dirty="0" err="1">
                    <a:latin typeface="Comic Sans MS" pitchFamily="66" charset="0"/>
                  </a:rPr>
                  <a:t>Reg</a:t>
                </a:r>
                <a:endParaRPr lang="en-US" sz="1000" b="1" dirty="0">
                  <a:latin typeface="Comic Sans MS" pitchFamily="66" charset="0"/>
                </a:endParaRPr>
              </a:p>
            </p:txBody>
          </p:sp>
        </p:grpSp>
        <p:sp>
          <p:nvSpPr>
            <p:cNvPr id="21550" name="Line 46"/>
            <p:cNvSpPr>
              <a:spLocks noChangeAspect="1" noChangeShapeType="1"/>
            </p:cNvSpPr>
            <p:nvPr/>
          </p:nvSpPr>
          <p:spPr bwMode="auto">
            <a:xfrm>
              <a:off x="2651" y="1351"/>
              <a:ext cx="244" cy="0"/>
            </a:xfrm>
            <a:prstGeom prst="line">
              <a:avLst/>
            </a:prstGeom>
            <a:noFill/>
            <a:ln w="28575">
              <a:solidFill>
                <a:schemeClr val="tx1"/>
              </a:solidFill>
              <a:round/>
              <a:headEnd/>
              <a:tailEnd/>
            </a:ln>
            <a:effectLst/>
          </p:spPr>
          <p:txBody>
            <a:bodyPr wrap="none" anchor="ctr"/>
            <a:lstStyle/>
            <a:p>
              <a:endParaRPr lang="en-US"/>
            </a:p>
          </p:txBody>
        </p:sp>
        <p:sp>
          <p:nvSpPr>
            <p:cNvPr id="21551" name="Line 47"/>
            <p:cNvSpPr>
              <a:spLocks noChangeAspect="1" noChangeShapeType="1"/>
            </p:cNvSpPr>
            <p:nvPr/>
          </p:nvSpPr>
          <p:spPr bwMode="auto">
            <a:xfrm>
              <a:off x="2651" y="1490"/>
              <a:ext cx="244" cy="0"/>
            </a:xfrm>
            <a:prstGeom prst="line">
              <a:avLst/>
            </a:prstGeom>
            <a:noFill/>
            <a:ln w="28575">
              <a:solidFill>
                <a:schemeClr val="tx1"/>
              </a:solidFill>
              <a:round/>
              <a:headEnd/>
              <a:tailEnd/>
            </a:ln>
            <a:effectLst/>
          </p:spPr>
          <p:txBody>
            <a:bodyPr wrap="none" anchor="ctr"/>
            <a:lstStyle/>
            <a:p>
              <a:endParaRPr lang="en-US"/>
            </a:p>
          </p:txBody>
        </p:sp>
        <p:grpSp>
          <p:nvGrpSpPr>
            <p:cNvPr id="14" name="Group 48"/>
            <p:cNvGrpSpPr>
              <a:grpSpLocks noChangeAspect="1"/>
            </p:cNvGrpSpPr>
            <p:nvPr/>
          </p:nvGrpSpPr>
          <p:grpSpPr bwMode="auto">
            <a:xfrm>
              <a:off x="2851" y="1235"/>
              <a:ext cx="199" cy="371"/>
              <a:chOff x="2991" y="411"/>
              <a:chExt cx="359" cy="768"/>
            </a:xfrm>
          </p:grpSpPr>
          <p:sp>
            <p:nvSpPr>
              <p:cNvPr id="21553" name="AutoShape 49"/>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21554" name="AutoShape 50"/>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21555" name="Freeform 51"/>
              <p:cNvSpPr>
                <a:spLocks noChangeAspect="1"/>
              </p:cNvSpPr>
              <p:nvPr/>
            </p:nvSpPr>
            <p:spPr bwMode="auto">
              <a:xfrm rot="5400000">
                <a:off x="2974" y="725"/>
                <a:ext cx="218" cy="139"/>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1556" name="Text Box 52"/>
              <p:cNvSpPr txBox="1">
                <a:spLocks noChangeAspect="1" noChangeArrowheads="1"/>
              </p:cNvSpPr>
              <p:nvPr/>
            </p:nvSpPr>
            <p:spPr bwMode="auto">
              <a:xfrm rot="-5400000">
                <a:off x="2942" y="642"/>
                <a:ext cx="575" cy="2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ALU</a:t>
                </a:r>
              </a:p>
            </p:txBody>
          </p:sp>
        </p:grpSp>
        <p:sp>
          <p:nvSpPr>
            <p:cNvPr id="21557" name="Line 53"/>
            <p:cNvSpPr>
              <a:spLocks noChangeAspect="1" noChangeShapeType="1"/>
            </p:cNvSpPr>
            <p:nvPr/>
          </p:nvSpPr>
          <p:spPr bwMode="auto">
            <a:xfrm>
              <a:off x="3052" y="1421"/>
              <a:ext cx="245" cy="0"/>
            </a:xfrm>
            <a:prstGeom prst="line">
              <a:avLst/>
            </a:prstGeom>
            <a:noFill/>
            <a:ln w="28575">
              <a:solidFill>
                <a:schemeClr val="tx1"/>
              </a:solidFill>
              <a:round/>
              <a:headEnd/>
              <a:tailEnd/>
            </a:ln>
            <a:effectLst/>
          </p:spPr>
          <p:txBody>
            <a:bodyPr wrap="none" anchor="ctr"/>
            <a:lstStyle/>
            <a:p>
              <a:endParaRPr lang="en-US"/>
            </a:p>
          </p:txBody>
        </p:sp>
        <p:sp>
          <p:nvSpPr>
            <p:cNvPr id="21558" name="Line 54"/>
            <p:cNvSpPr>
              <a:spLocks noChangeAspect="1" noChangeShapeType="1"/>
            </p:cNvSpPr>
            <p:nvPr/>
          </p:nvSpPr>
          <p:spPr bwMode="auto">
            <a:xfrm>
              <a:off x="3475" y="1421"/>
              <a:ext cx="245" cy="0"/>
            </a:xfrm>
            <a:prstGeom prst="line">
              <a:avLst/>
            </a:prstGeom>
            <a:noFill/>
            <a:ln w="28575">
              <a:solidFill>
                <a:schemeClr val="tx1"/>
              </a:solidFill>
              <a:round/>
              <a:headEnd/>
              <a:tailEnd/>
            </a:ln>
            <a:effectLst/>
          </p:spPr>
          <p:txBody>
            <a:bodyPr wrap="none" anchor="ctr"/>
            <a:lstStyle/>
            <a:p>
              <a:endParaRPr lang="en-US"/>
            </a:p>
          </p:txBody>
        </p:sp>
        <p:grpSp>
          <p:nvGrpSpPr>
            <p:cNvPr id="15" name="Group 55"/>
            <p:cNvGrpSpPr>
              <a:grpSpLocks noChangeAspect="1"/>
            </p:cNvGrpSpPr>
            <p:nvPr/>
          </p:nvGrpSpPr>
          <p:grpSpPr bwMode="auto">
            <a:xfrm>
              <a:off x="3209" y="1305"/>
              <a:ext cx="275" cy="232"/>
              <a:chOff x="3853" y="576"/>
              <a:chExt cx="594" cy="480"/>
            </a:xfrm>
          </p:grpSpPr>
          <p:sp>
            <p:nvSpPr>
              <p:cNvPr id="21560" name="Rectangle 56"/>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1561" name="Text Box 57"/>
              <p:cNvSpPr txBox="1">
                <a:spLocks noChangeAspect="1" noChangeArrowheads="1"/>
              </p:cNvSpPr>
              <p:nvPr/>
            </p:nvSpPr>
            <p:spPr bwMode="auto">
              <a:xfrm>
                <a:off x="3853" y="628"/>
                <a:ext cx="59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grpSp>
        <p:sp>
          <p:nvSpPr>
            <p:cNvPr id="21562" name="Freeform 58"/>
            <p:cNvSpPr>
              <a:spLocks noChangeAspect="1"/>
            </p:cNvSpPr>
            <p:nvPr/>
          </p:nvSpPr>
          <p:spPr bwMode="auto">
            <a:xfrm>
              <a:off x="3208" y="1421"/>
              <a:ext cx="332" cy="185"/>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1563" name="Line 59"/>
            <p:cNvSpPr>
              <a:spLocks noChangeAspect="1" noChangeShapeType="1"/>
            </p:cNvSpPr>
            <p:nvPr/>
          </p:nvSpPr>
          <p:spPr bwMode="auto">
            <a:xfrm>
              <a:off x="2199" y="1491"/>
              <a:ext cx="230" cy="0"/>
            </a:xfrm>
            <a:prstGeom prst="line">
              <a:avLst/>
            </a:prstGeom>
            <a:noFill/>
            <a:ln w="28575">
              <a:solidFill>
                <a:schemeClr val="tx1"/>
              </a:solidFill>
              <a:round/>
              <a:headEnd/>
              <a:tailEnd/>
            </a:ln>
            <a:effectLst/>
          </p:spPr>
          <p:txBody>
            <a:bodyPr wrap="none" anchor="ctr"/>
            <a:lstStyle/>
            <a:p>
              <a:endParaRPr lang="en-US"/>
            </a:p>
          </p:txBody>
        </p:sp>
        <p:sp>
          <p:nvSpPr>
            <p:cNvPr id="21564" name="Line 60"/>
            <p:cNvSpPr>
              <a:spLocks noChangeAspect="1" noChangeShapeType="1"/>
            </p:cNvSpPr>
            <p:nvPr/>
          </p:nvSpPr>
          <p:spPr bwMode="auto">
            <a:xfrm>
              <a:off x="2169" y="1351"/>
              <a:ext cx="259" cy="0"/>
            </a:xfrm>
            <a:prstGeom prst="line">
              <a:avLst/>
            </a:prstGeom>
            <a:noFill/>
            <a:ln w="28575">
              <a:solidFill>
                <a:schemeClr val="tx1"/>
              </a:solidFill>
              <a:round/>
              <a:headEnd/>
              <a:tailEnd/>
            </a:ln>
            <a:effectLst/>
          </p:spPr>
          <p:txBody>
            <a:bodyPr wrap="none" anchor="ctr"/>
            <a:lstStyle/>
            <a:p>
              <a:endParaRPr lang="en-US"/>
            </a:p>
          </p:txBody>
        </p:sp>
        <p:grpSp>
          <p:nvGrpSpPr>
            <p:cNvPr id="16" name="Group 61"/>
            <p:cNvGrpSpPr>
              <a:grpSpLocks noChangeAspect="1"/>
            </p:cNvGrpSpPr>
            <p:nvPr/>
          </p:nvGrpSpPr>
          <p:grpSpPr bwMode="auto">
            <a:xfrm>
              <a:off x="1962" y="1305"/>
              <a:ext cx="290" cy="232"/>
              <a:chOff x="1123" y="576"/>
              <a:chExt cx="626" cy="480"/>
            </a:xfrm>
          </p:grpSpPr>
          <p:sp>
            <p:nvSpPr>
              <p:cNvPr id="21566" name="Rectangle 62"/>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1567" name="Text Box 63"/>
              <p:cNvSpPr txBox="1">
                <a:spLocks noChangeAspect="1" noChangeArrowheads="1"/>
              </p:cNvSpPr>
              <p:nvPr/>
            </p:nvSpPr>
            <p:spPr bwMode="auto">
              <a:xfrm>
                <a:off x="1123" y="628"/>
                <a:ext cx="626"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Ifetch</a:t>
                </a:r>
              </a:p>
            </p:txBody>
          </p:sp>
        </p:grpSp>
        <p:grpSp>
          <p:nvGrpSpPr>
            <p:cNvPr id="17" name="Group 64"/>
            <p:cNvGrpSpPr>
              <a:grpSpLocks/>
            </p:cNvGrpSpPr>
            <p:nvPr/>
          </p:nvGrpSpPr>
          <p:grpSpPr bwMode="auto">
            <a:xfrm>
              <a:off x="2288" y="1200"/>
              <a:ext cx="1297" cy="441"/>
              <a:chOff x="2112" y="528"/>
              <a:chExt cx="2088" cy="681"/>
            </a:xfrm>
          </p:grpSpPr>
          <p:sp>
            <p:nvSpPr>
              <p:cNvPr id="21569" name="Rectangle 65"/>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1570" name="Rectangle 66"/>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1571" name="Rectangle 67"/>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1572" name="Rectangle 68"/>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grpSp>
          <p:nvGrpSpPr>
            <p:cNvPr id="18" name="Group 69"/>
            <p:cNvGrpSpPr>
              <a:grpSpLocks noChangeAspect="1"/>
            </p:cNvGrpSpPr>
            <p:nvPr/>
          </p:nvGrpSpPr>
          <p:grpSpPr bwMode="auto">
            <a:xfrm flipH="1">
              <a:off x="3649" y="1296"/>
              <a:ext cx="223" cy="233"/>
              <a:chOff x="1374" y="528"/>
              <a:chExt cx="480" cy="432"/>
            </a:xfrm>
          </p:grpSpPr>
          <p:grpSp>
            <p:nvGrpSpPr>
              <p:cNvPr id="19" name="Group 70"/>
              <p:cNvGrpSpPr>
                <a:grpSpLocks noChangeAspect="1"/>
              </p:cNvGrpSpPr>
              <p:nvPr/>
            </p:nvGrpSpPr>
            <p:grpSpPr bwMode="auto">
              <a:xfrm>
                <a:off x="1374" y="528"/>
                <a:ext cx="480" cy="432"/>
                <a:chOff x="1392" y="528"/>
                <a:chExt cx="480" cy="432"/>
              </a:xfrm>
            </p:grpSpPr>
            <p:sp>
              <p:nvSpPr>
                <p:cNvPr id="21575" name="Rectangle 71"/>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1576" name="Rectangle 72"/>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1577" name="Text Box 73"/>
              <p:cNvSpPr txBox="1">
                <a:spLocks noChangeAspect="1" noChangeArrowheads="1"/>
              </p:cNvSpPr>
              <p:nvPr/>
            </p:nvSpPr>
            <p:spPr bwMode="auto">
              <a:xfrm>
                <a:off x="1396" y="574"/>
                <a:ext cx="428"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grpSp>
      <p:sp>
        <p:nvSpPr>
          <p:cNvPr id="21578" name="Rectangle 74"/>
          <p:cNvSpPr>
            <a:spLocks noChangeArrowheads="1"/>
          </p:cNvSpPr>
          <p:nvPr/>
        </p:nvSpPr>
        <p:spPr bwMode="auto">
          <a:xfrm>
            <a:off x="3236148" y="3402752"/>
            <a:ext cx="2374900" cy="333375"/>
          </a:xfrm>
          <a:prstGeom prst="rect">
            <a:avLst/>
          </a:prstGeom>
          <a:solidFill>
            <a:schemeClr val="bg1"/>
          </a:solidFill>
          <a:ln w="12700">
            <a:noFill/>
            <a:miter lim="800000"/>
            <a:headEnd/>
            <a:tailEnd/>
          </a:ln>
          <a:effectLst/>
        </p:spPr>
        <p:txBody>
          <a:bodyPr lIns="90488" tIns="44450" rIns="90488" bIns="44450">
            <a:spAutoFit/>
          </a:bodyPr>
          <a:lstStyle/>
          <a:p>
            <a:pPr eaLnBrk="0" hangingPunct="0"/>
            <a:r>
              <a:rPr lang="en-US" sz="1600" b="1" dirty="0"/>
              <a:t>Time (clock cycles)</a:t>
            </a:r>
          </a:p>
        </p:txBody>
      </p:sp>
      <p:sp>
        <p:nvSpPr>
          <p:cNvPr id="21579" name="Line 75"/>
          <p:cNvSpPr>
            <a:spLocks noChangeShapeType="1"/>
          </p:cNvSpPr>
          <p:nvPr/>
        </p:nvSpPr>
        <p:spPr bwMode="auto">
          <a:xfrm>
            <a:off x="2016512" y="3811859"/>
            <a:ext cx="4648200" cy="0"/>
          </a:xfrm>
          <a:prstGeom prst="line">
            <a:avLst/>
          </a:prstGeom>
          <a:noFill/>
          <a:ln w="9525">
            <a:solidFill>
              <a:schemeClr val="tx1"/>
            </a:solidFill>
            <a:round/>
            <a:headEnd/>
            <a:tailEnd type="triangle" w="med" len="med"/>
          </a:ln>
          <a:effectLst/>
        </p:spPr>
        <p:txBody>
          <a:bodyPr/>
          <a:lstStyle/>
          <a:p>
            <a:endParaRPr lang="en-US"/>
          </a:p>
        </p:txBody>
      </p:sp>
      <p:sp>
        <p:nvSpPr>
          <p:cNvPr id="21581" name="Rectangle 77"/>
          <p:cNvSpPr>
            <a:spLocks noChangeArrowheads="1"/>
          </p:cNvSpPr>
          <p:nvPr/>
        </p:nvSpPr>
        <p:spPr bwMode="auto">
          <a:xfrm>
            <a:off x="185854" y="4114800"/>
            <a:ext cx="1631950" cy="366713"/>
          </a:xfrm>
          <a:prstGeom prst="rect">
            <a:avLst/>
          </a:prstGeom>
          <a:noFill/>
          <a:ln w="9525">
            <a:noFill/>
            <a:miter lim="800000"/>
            <a:headEnd/>
            <a:tailEnd/>
          </a:ln>
          <a:effectLst/>
        </p:spPr>
        <p:txBody>
          <a:bodyPr wrap="none">
            <a:spAutoFit/>
          </a:bodyPr>
          <a:lstStyle/>
          <a:p>
            <a:r>
              <a:rPr lang="en-US" b="1" dirty="0"/>
              <a:t>I: add </a:t>
            </a:r>
            <a:r>
              <a:rPr lang="en-US" b="1" dirty="0">
                <a:solidFill>
                  <a:srgbClr val="990000"/>
                </a:solidFill>
              </a:rPr>
              <a:t>r1</a:t>
            </a:r>
            <a:r>
              <a:rPr lang="en-US" b="1" dirty="0"/>
              <a:t>,r2,r3</a:t>
            </a:r>
          </a:p>
        </p:txBody>
      </p:sp>
      <p:sp>
        <p:nvSpPr>
          <p:cNvPr id="21582" name="Rectangle 78"/>
          <p:cNvSpPr>
            <a:spLocks noChangeArrowheads="1"/>
          </p:cNvSpPr>
          <p:nvPr/>
        </p:nvSpPr>
        <p:spPr bwMode="auto">
          <a:xfrm>
            <a:off x="174702" y="5601629"/>
            <a:ext cx="1695450" cy="366713"/>
          </a:xfrm>
          <a:prstGeom prst="rect">
            <a:avLst/>
          </a:prstGeom>
          <a:noFill/>
          <a:ln w="9525">
            <a:noFill/>
            <a:miter lim="800000"/>
            <a:headEnd/>
            <a:tailEnd/>
          </a:ln>
          <a:effectLst/>
        </p:spPr>
        <p:txBody>
          <a:bodyPr wrap="none">
            <a:spAutoFit/>
          </a:bodyPr>
          <a:lstStyle/>
          <a:p>
            <a:r>
              <a:rPr lang="en-US" b="1" dirty="0"/>
              <a:t>J: sub r4,</a:t>
            </a:r>
            <a:r>
              <a:rPr lang="en-US" b="1" dirty="0">
                <a:solidFill>
                  <a:srgbClr val="990000"/>
                </a:solidFill>
              </a:rPr>
              <a:t>r1</a:t>
            </a:r>
            <a:r>
              <a:rPr lang="en-US" b="1" dirty="0"/>
              <a:t>,r3</a:t>
            </a:r>
          </a:p>
        </p:txBody>
      </p:sp>
      <p:sp>
        <p:nvSpPr>
          <p:cNvPr id="78" name="Oval 77"/>
          <p:cNvSpPr/>
          <p:nvPr/>
        </p:nvSpPr>
        <p:spPr bwMode="auto">
          <a:xfrm>
            <a:off x="5441796" y="3936380"/>
            <a:ext cx="512956" cy="914400"/>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1" i="0" u="none" strike="noStrike" cap="none" normalizeH="0" baseline="0" smtClean="0">
              <a:ln>
                <a:noFill/>
              </a:ln>
              <a:solidFill>
                <a:srgbClr val="000000"/>
              </a:solidFill>
              <a:effectLst/>
              <a:latin typeface="Arial" charset="0"/>
              <a:ea typeface="MS PGothic" pitchFamily="34" charset="-128"/>
            </a:endParaRPr>
          </a:p>
        </p:txBody>
      </p:sp>
      <p:sp>
        <p:nvSpPr>
          <p:cNvPr id="79" name="Oval 78"/>
          <p:cNvSpPr/>
          <p:nvPr/>
        </p:nvSpPr>
        <p:spPr bwMode="auto">
          <a:xfrm>
            <a:off x="3888059" y="5281961"/>
            <a:ext cx="512956" cy="914400"/>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1" i="0" u="none" strike="noStrike" cap="none" normalizeH="0" baseline="0" smtClean="0">
              <a:ln>
                <a:noFill/>
              </a:ln>
              <a:solidFill>
                <a:srgbClr val="000000"/>
              </a:solidFill>
              <a:effectLst/>
              <a:latin typeface="Arial" charset="0"/>
              <a:ea typeface="MS PGothic" pitchFamily="34" charset="-128"/>
            </a:endParaRPr>
          </a:p>
        </p:txBody>
      </p:sp>
      <p:cxnSp>
        <p:nvCxnSpPr>
          <p:cNvPr id="81" name="Straight Arrow Connector 80"/>
          <p:cNvCxnSpPr/>
          <p:nvPr/>
        </p:nvCxnSpPr>
        <p:spPr bwMode="auto">
          <a:xfrm flipH="1">
            <a:off x="5943601" y="4148254"/>
            <a:ext cx="747131" cy="301083"/>
          </a:xfrm>
          <a:prstGeom prst="straightConnector1">
            <a:avLst/>
          </a:prstGeom>
          <a:noFill/>
          <a:ln w="19050" cap="flat" cmpd="sng" algn="ctr">
            <a:solidFill>
              <a:schemeClr val="tx1"/>
            </a:solidFill>
            <a:prstDash val="solid"/>
            <a:round/>
            <a:headEnd type="none" w="med" len="med"/>
            <a:tailEnd type="arrow"/>
          </a:ln>
          <a:effectLst/>
        </p:spPr>
      </p:cxnSp>
      <p:sp>
        <p:nvSpPr>
          <p:cNvPr id="84" name="Rectangle 83"/>
          <p:cNvSpPr/>
          <p:nvPr/>
        </p:nvSpPr>
        <p:spPr bwMode="auto">
          <a:xfrm>
            <a:off x="5118410" y="4906536"/>
            <a:ext cx="2107580" cy="412595"/>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1" i="0" u="none" strike="noStrike" cap="none" normalizeH="0" baseline="0" smtClean="0">
              <a:ln>
                <a:noFill/>
              </a:ln>
              <a:solidFill>
                <a:srgbClr val="000000"/>
              </a:solidFill>
              <a:effectLst/>
              <a:latin typeface="Arial" charset="0"/>
              <a:ea typeface="MS PGothic" pitchFamily="34" charset="-128"/>
            </a:endParaRPr>
          </a:p>
        </p:txBody>
      </p:sp>
      <p:sp>
        <p:nvSpPr>
          <p:cNvPr id="85" name="TextBox 84"/>
          <p:cNvSpPr txBox="1"/>
          <p:nvPr/>
        </p:nvSpPr>
        <p:spPr>
          <a:xfrm>
            <a:off x="6726505" y="4047892"/>
            <a:ext cx="2053511" cy="307777"/>
          </a:xfrm>
          <a:prstGeom prst="rect">
            <a:avLst/>
          </a:prstGeom>
          <a:noFill/>
        </p:spPr>
        <p:txBody>
          <a:bodyPr wrap="none" rtlCol="0">
            <a:spAutoFit/>
          </a:bodyPr>
          <a:lstStyle/>
          <a:p>
            <a:r>
              <a:rPr lang="en-US" dirty="0" smtClean="0"/>
              <a:t>Value of R1 generated</a:t>
            </a:r>
            <a:endParaRPr lang="en-IN" dirty="0"/>
          </a:p>
        </p:txBody>
      </p:sp>
      <p:cxnSp>
        <p:nvCxnSpPr>
          <p:cNvPr id="86" name="Straight Arrow Connector 85"/>
          <p:cNvCxnSpPr/>
          <p:nvPr/>
        </p:nvCxnSpPr>
        <p:spPr bwMode="auto">
          <a:xfrm flipH="1">
            <a:off x="4345259" y="5125844"/>
            <a:ext cx="747131" cy="301083"/>
          </a:xfrm>
          <a:prstGeom prst="straightConnector1">
            <a:avLst/>
          </a:prstGeom>
          <a:noFill/>
          <a:ln w="19050" cap="flat" cmpd="sng" algn="ctr">
            <a:solidFill>
              <a:schemeClr val="tx1"/>
            </a:solidFill>
            <a:prstDash val="solid"/>
            <a:round/>
            <a:headEnd type="none" w="med" len="med"/>
            <a:tailEnd type="arrow"/>
          </a:ln>
          <a:effectLst/>
        </p:spPr>
      </p:cxnSp>
      <p:sp>
        <p:nvSpPr>
          <p:cNvPr id="87" name="TextBox 86"/>
          <p:cNvSpPr txBox="1"/>
          <p:nvPr/>
        </p:nvSpPr>
        <p:spPr>
          <a:xfrm>
            <a:off x="5220475" y="4947423"/>
            <a:ext cx="1824282" cy="307777"/>
          </a:xfrm>
          <a:prstGeom prst="rect">
            <a:avLst/>
          </a:prstGeom>
          <a:noFill/>
        </p:spPr>
        <p:txBody>
          <a:bodyPr wrap="none" rtlCol="0">
            <a:spAutoFit/>
          </a:bodyPr>
          <a:lstStyle/>
          <a:p>
            <a:r>
              <a:rPr lang="en-US" dirty="0" smtClean="0"/>
              <a:t>Value of R1 needed</a:t>
            </a:r>
            <a:endParaRPr lang="en-IN" dirty="0"/>
          </a:p>
        </p:txBody>
      </p:sp>
      <p:sp>
        <p:nvSpPr>
          <p:cNvPr id="88" name="Rectangle 87"/>
          <p:cNvSpPr/>
          <p:nvPr/>
        </p:nvSpPr>
        <p:spPr bwMode="auto">
          <a:xfrm>
            <a:off x="6675863" y="3954965"/>
            <a:ext cx="2107580" cy="412595"/>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1" i="0" u="none" strike="noStrike" cap="none" normalizeH="0" baseline="0" smtClean="0">
              <a:ln>
                <a:noFill/>
              </a:ln>
              <a:solidFill>
                <a:srgbClr val="000000"/>
              </a:solidFill>
              <a:effectLst/>
              <a:latin typeface="Arial" charset="0"/>
              <a:ea typeface="MS PGothic" pitchFamily="34" charset="-128"/>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z="2800" dirty="0">
                <a:solidFill>
                  <a:srgbClr val="0070C0"/>
                </a:solidFill>
              </a:rPr>
              <a:t>Next session…</a:t>
            </a:r>
          </a:p>
        </p:txBody>
      </p:sp>
      <p:sp>
        <p:nvSpPr>
          <p:cNvPr id="60419" name="Rectangle 3"/>
          <p:cNvSpPr>
            <a:spLocks noGrp="1" noChangeArrowheads="1"/>
          </p:cNvSpPr>
          <p:nvPr>
            <p:ph idx="1"/>
          </p:nvPr>
        </p:nvSpPr>
        <p:spPr>
          <a:xfrm>
            <a:off x="233363" y="2057400"/>
            <a:ext cx="8910637" cy="4322763"/>
          </a:xfrm>
        </p:spPr>
        <p:txBody>
          <a:bodyPr/>
          <a:lstStyle/>
          <a:p>
            <a:r>
              <a:rPr lang="en-US"/>
              <a:t>Limits on ILP…</a:t>
            </a:r>
          </a:p>
          <a:p>
            <a:r>
              <a:rPr lang="en-US"/>
              <a:t>What is the alternative to decrease CPI?</a:t>
            </a:r>
          </a:p>
          <a:p>
            <a:r>
              <a:rPr lang="en-US"/>
              <a:t>Software holds the key to future performance enhancement…</a:t>
            </a:r>
          </a:p>
          <a:p>
            <a:endParaRPr lang="en-US"/>
          </a:p>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Solutions</a:t>
            </a:r>
            <a:endParaRPr lang="en-IN" sz="2800" dirty="0">
              <a:solidFill>
                <a:srgbClr val="0070C0"/>
              </a:solidFill>
            </a:endParaRPr>
          </a:p>
        </p:txBody>
      </p:sp>
      <p:sp>
        <p:nvSpPr>
          <p:cNvPr id="38" name="Line 79"/>
          <p:cNvSpPr>
            <a:spLocks noChangeShapeType="1"/>
          </p:cNvSpPr>
          <p:nvPr/>
        </p:nvSpPr>
        <p:spPr bwMode="auto">
          <a:xfrm>
            <a:off x="4136571" y="4528456"/>
            <a:ext cx="266" cy="1034143"/>
          </a:xfrm>
          <a:prstGeom prst="line">
            <a:avLst/>
          </a:prstGeom>
          <a:noFill/>
          <a:ln w="76200">
            <a:solidFill>
              <a:srgbClr val="33CCFF"/>
            </a:solidFill>
            <a:round/>
            <a:headEnd/>
            <a:tailEnd type="triangle" w="med" len="med"/>
          </a:ln>
          <a:effectLst/>
        </p:spPr>
        <p:txBody>
          <a:bodyPr wrap="none" anchor="ctr"/>
          <a:lstStyle/>
          <a:p>
            <a:endParaRPr lang="en-US"/>
          </a:p>
        </p:txBody>
      </p:sp>
      <p:grpSp>
        <p:nvGrpSpPr>
          <p:cNvPr id="73" name="Group 40"/>
          <p:cNvGrpSpPr>
            <a:grpSpLocks/>
          </p:cNvGrpSpPr>
          <p:nvPr/>
        </p:nvGrpSpPr>
        <p:grpSpPr bwMode="auto">
          <a:xfrm>
            <a:off x="1622502" y="1312658"/>
            <a:ext cx="3879850" cy="700088"/>
            <a:chOff x="1962" y="1200"/>
            <a:chExt cx="1910" cy="441"/>
          </a:xfrm>
        </p:grpSpPr>
        <p:grpSp>
          <p:nvGrpSpPr>
            <p:cNvPr id="74" name="Group 41"/>
            <p:cNvGrpSpPr>
              <a:grpSpLocks noChangeAspect="1"/>
            </p:cNvGrpSpPr>
            <p:nvPr/>
          </p:nvGrpSpPr>
          <p:grpSpPr bwMode="auto">
            <a:xfrm>
              <a:off x="2429" y="1304"/>
              <a:ext cx="221" cy="233"/>
              <a:chOff x="1374" y="528"/>
              <a:chExt cx="480" cy="432"/>
            </a:xfrm>
          </p:grpSpPr>
          <p:grpSp>
            <p:nvGrpSpPr>
              <p:cNvPr id="103" name="Group 42"/>
              <p:cNvGrpSpPr>
                <a:grpSpLocks noChangeAspect="1"/>
              </p:cNvGrpSpPr>
              <p:nvPr/>
            </p:nvGrpSpPr>
            <p:grpSpPr bwMode="auto">
              <a:xfrm>
                <a:off x="1374" y="528"/>
                <a:ext cx="480" cy="432"/>
                <a:chOff x="1392" y="528"/>
                <a:chExt cx="480" cy="432"/>
              </a:xfrm>
            </p:grpSpPr>
            <p:sp>
              <p:nvSpPr>
                <p:cNvPr id="105" name="Rectangle 43"/>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106" name="Rectangle 44"/>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104" name="Text Box 45"/>
              <p:cNvSpPr txBox="1">
                <a:spLocks noChangeAspect="1" noChangeArrowheads="1"/>
              </p:cNvSpPr>
              <p:nvPr/>
            </p:nvSpPr>
            <p:spPr bwMode="auto">
              <a:xfrm>
                <a:off x="1400" y="574"/>
                <a:ext cx="432" cy="286"/>
              </a:xfrm>
              <a:prstGeom prst="rect">
                <a:avLst/>
              </a:prstGeom>
              <a:noFill/>
              <a:ln w="28575">
                <a:noFill/>
                <a:miter lim="800000"/>
                <a:headEnd/>
                <a:tailEnd/>
              </a:ln>
              <a:effectLst/>
            </p:spPr>
            <p:txBody>
              <a:bodyPr wrap="none" anchor="ctr">
                <a:spAutoFit/>
              </a:bodyPr>
              <a:lstStyle/>
              <a:p>
                <a:pPr algn="ctr" eaLnBrk="0" hangingPunct="0"/>
                <a:r>
                  <a:rPr lang="en-US" sz="1000" b="1" dirty="0" err="1">
                    <a:latin typeface="Comic Sans MS" pitchFamily="66" charset="0"/>
                  </a:rPr>
                  <a:t>Reg</a:t>
                </a:r>
                <a:endParaRPr lang="en-US" sz="1000" b="1" dirty="0">
                  <a:latin typeface="Comic Sans MS" pitchFamily="66" charset="0"/>
                </a:endParaRPr>
              </a:p>
            </p:txBody>
          </p:sp>
        </p:grpSp>
        <p:sp>
          <p:nvSpPr>
            <p:cNvPr id="75" name="Line 46"/>
            <p:cNvSpPr>
              <a:spLocks noChangeAspect="1" noChangeShapeType="1"/>
            </p:cNvSpPr>
            <p:nvPr/>
          </p:nvSpPr>
          <p:spPr bwMode="auto">
            <a:xfrm>
              <a:off x="2651" y="1351"/>
              <a:ext cx="244" cy="0"/>
            </a:xfrm>
            <a:prstGeom prst="line">
              <a:avLst/>
            </a:prstGeom>
            <a:noFill/>
            <a:ln w="28575">
              <a:solidFill>
                <a:schemeClr val="tx1"/>
              </a:solidFill>
              <a:round/>
              <a:headEnd/>
              <a:tailEnd/>
            </a:ln>
            <a:effectLst/>
          </p:spPr>
          <p:txBody>
            <a:bodyPr wrap="none" anchor="ctr"/>
            <a:lstStyle/>
            <a:p>
              <a:endParaRPr lang="en-US"/>
            </a:p>
          </p:txBody>
        </p:sp>
        <p:sp>
          <p:nvSpPr>
            <p:cNvPr id="76" name="Line 47"/>
            <p:cNvSpPr>
              <a:spLocks noChangeAspect="1" noChangeShapeType="1"/>
            </p:cNvSpPr>
            <p:nvPr/>
          </p:nvSpPr>
          <p:spPr bwMode="auto">
            <a:xfrm>
              <a:off x="2651" y="1490"/>
              <a:ext cx="244" cy="0"/>
            </a:xfrm>
            <a:prstGeom prst="line">
              <a:avLst/>
            </a:prstGeom>
            <a:noFill/>
            <a:ln w="28575">
              <a:solidFill>
                <a:schemeClr val="tx1"/>
              </a:solidFill>
              <a:round/>
              <a:headEnd/>
              <a:tailEnd/>
            </a:ln>
            <a:effectLst/>
          </p:spPr>
          <p:txBody>
            <a:bodyPr wrap="none" anchor="ctr"/>
            <a:lstStyle/>
            <a:p>
              <a:endParaRPr lang="en-US"/>
            </a:p>
          </p:txBody>
        </p:sp>
        <p:grpSp>
          <p:nvGrpSpPr>
            <p:cNvPr id="77" name="Group 48"/>
            <p:cNvGrpSpPr>
              <a:grpSpLocks noChangeAspect="1"/>
            </p:cNvGrpSpPr>
            <p:nvPr/>
          </p:nvGrpSpPr>
          <p:grpSpPr bwMode="auto">
            <a:xfrm>
              <a:off x="2851" y="1235"/>
              <a:ext cx="199" cy="371"/>
              <a:chOff x="2991" y="411"/>
              <a:chExt cx="359" cy="768"/>
            </a:xfrm>
          </p:grpSpPr>
          <p:sp>
            <p:nvSpPr>
              <p:cNvPr id="99" name="AutoShape 49"/>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100" name="AutoShape 50"/>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101" name="Freeform 51"/>
              <p:cNvSpPr>
                <a:spLocks noChangeAspect="1"/>
              </p:cNvSpPr>
              <p:nvPr/>
            </p:nvSpPr>
            <p:spPr bwMode="auto">
              <a:xfrm rot="5400000">
                <a:off x="2974" y="725"/>
                <a:ext cx="218" cy="139"/>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102" name="Text Box 52"/>
              <p:cNvSpPr txBox="1">
                <a:spLocks noChangeAspect="1" noChangeArrowheads="1"/>
              </p:cNvSpPr>
              <p:nvPr/>
            </p:nvSpPr>
            <p:spPr bwMode="auto">
              <a:xfrm rot="-5400000">
                <a:off x="2942" y="642"/>
                <a:ext cx="575" cy="2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ALU</a:t>
                </a:r>
              </a:p>
            </p:txBody>
          </p:sp>
        </p:grpSp>
        <p:sp>
          <p:nvSpPr>
            <p:cNvPr id="78" name="Line 53"/>
            <p:cNvSpPr>
              <a:spLocks noChangeAspect="1" noChangeShapeType="1"/>
            </p:cNvSpPr>
            <p:nvPr/>
          </p:nvSpPr>
          <p:spPr bwMode="auto">
            <a:xfrm>
              <a:off x="3052" y="1421"/>
              <a:ext cx="245" cy="0"/>
            </a:xfrm>
            <a:prstGeom prst="line">
              <a:avLst/>
            </a:prstGeom>
            <a:noFill/>
            <a:ln w="28575">
              <a:solidFill>
                <a:schemeClr val="tx1"/>
              </a:solidFill>
              <a:round/>
              <a:headEnd/>
              <a:tailEnd/>
            </a:ln>
            <a:effectLst/>
          </p:spPr>
          <p:txBody>
            <a:bodyPr wrap="none" anchor="ctr"/>
            <a:lstStyle/>
            <a:p>
              <a:endParaRPr lang="en-US"/>
            </a:p>
          </p:txBody>
        </p:sp>
        <p:sp>
          <p:nvSpPr>
            <p:cNvPr id="79" name="Line 54"/>
            <p:cNvSpPr>
              <a:spLocks noChangeAspect="1" noChangeShapeType="1"/>
            </p:cNvSpPr>
            <p:nvPr/>
          </p:nvSpPr>
          <p:spPr bwMode="auto">
            <a:xfrm>
              <a:off x="3475" y="1421"/>
              <a:ext cx="245" cy="0"/>
            </a:xfrm>
            <a:prstGeom prst="line">
              <a:avLst/>
            </a:prstGeom>
            <a:noFill/>
            <a:ln w="28575">
              <a:solidFill>
                <a:schemeClr val="tx1"/>
              </a:solidFill>
              <a:round/>
              <a:headEnd/>
              <a:tailEnd/>
            </a:ln>
            <a:effectLst/>
          </p:spPr>
          <p:txBody>
            <a:bodyPr wrap="none" anchor="ctr"/>
            <a:lstStyle/>
            <a:p>
              <a:endParaRPr lang="en-US"/>
            </a:p>
          </p:txBody>
        </p:sp>
        <p:grpSp>
          <p:nvGrpSpPr>
            <p:cNvPr id="80" name="Group 55"/>
            <p:cNvGrpSpPr>
              <a:grpSpLocks noChangeAspect="1"/>
            </p:cNvGrpSpPr>
            <p:nvPr/>
          </p:nvGrpSpPr>
          <p:grpSpPr bwMode="auto">
            <a:xfrm>
              <a:off x="3209" y="1305"/>
              <a:ext cx="275" cy="232"/>
              <a:chOff x="3853" y="576"/>
              <a:chExt cx="594" cy="480"/>
            </a:xfrm>
          </p:grpSpPr>
          <p:sp>
            <p:nvSpPr>
              <p:cNvPr id="97" name="Rectangle 56"/>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98" name="Text Box 57"/>
              <p:cNvSpPr txBox="1">
                <a:spLocks noChangeAspect="1" noChangeArrowheads="1"/>
              </p:cNvSpPr>
              <p:nvPr/>
            </p:nvSpPr>
            <p:spPr bwMode="auto">
              <a:xfrm>
                <a:off x="3853" y="628"/>
                <a:ext cx="59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grpSp>
        <p:sp>
          <p:nvSpPr>
            <p:cNvPr id="81" name="Freeform 58"/>
            <p:cNvSpPr>
              <a:spLocks noChangeAspect="1"/>
            </p:cNvSpPr>
            <p:nvPr/>
          </p:nvSpPr>
          <p:spPr bwMode="auto">
            <a:xfrm>
              <a:off x="3208" y="1421"/>
              <a:ext cx="332" cy="185"/>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82" name="Line 59"/>
            <p:cNvSpPr>
              <a:spLocks noChangeAspect="1" noChangeShapeType="1"/>
            </p:cNvSpPr>
            <p:nvPr/>
          </p:nvSpPr>
          <p:spPr bwMode="auto">
            <a:xfrm>
              <a:off x="2199" y="1491"/>
              <a:ext cx="230" cy="0"/>
            </a:xfrm>
            <a:prstGeom prst="line">
              <a:avLst/>
            </a:prstGeom>
            <a:noFill/>
            <a:ln w="28575">
              <a:solidFill>
                <a:schemeClr val="tx1"/>
              </a:solidFill>
              <a:round/>
              <a:headEnd/>
              <a:tailEnd/>
            </a:ln>
            <a:effectLst/>
          </p:spPr>
          <p:txBody>
            <a:bodyPr wrap="none" anchor="ctr"/>
            <a:lstStyle/>
            <a:p>
              <a:endParaRPr lang="en-US"/>
            </a:p>
          </p:txBody>
        </p:sp>
        <p:sp>
          <p:nvSpPr>
            <p:cNvPr id="83" name="Line 60"/>
            <p:cNvSpPr>
              <a:spLocks noChangeAspect="1" noChangeShapeType="1"/>
            </p:cNvSpPr>
            <p:nvPr/>
          </p:nvSpPr>
          <p:spPr bwMode="auto">
            <a:xfrm>
              <a:off x="2169" y="1351"/>
              <a:ext cx="259" cy="0"/>
            </a:xfrm>
            <a:prstGeom prst="line">
              <a:avLst/>
            </a:prstGeom>
            <a:noFill/>
            <a:ln w="28575">
              <a:solidFill>
                <a:schemeClr val="tx1"/>
              </a:solidFill>
              <a:round/>
              <a:headEnd/>
              <a:tailEnd/>
            </a:ln>
            <a:effectLst/>
          </p:spPr>
          <p:txBody>
            <a:bodyPr wrap="none" anchor="ctr"/>
            <a:lstStyle/>
            <a:p>
              <a:endParaRPr lang="en-US"/>
            </a:p>
          </p:txBody>
        </p:sp>
        <p:grpSp>
          <p:nvGrpSpPr>
            <p:cNvPr id="84" name="Group 61"/>
            <p:cNvGrpSpPr>
              <a:grpSpLocks noChangeAspect="1"/>
            </p:cNvGrpSpPr>
            <p:nvPr/>
          </p:nvGrpSpPr>
          <p:grpSpPr bwMode="auto">
            <a:xfrm>
              <a:off x="1962" y="1305"/>
              <a:ext cx="290" cy="232"/>
              <a:chOff x="1123" y="576"/>
              <a:chExt cx="626" cy="480"/>
            </a:xfrm>
          </p:grpSpPr>
          <p:sp>
            <p:nvSpPr>
              <p:cNvPr id="95" name="Rectangle 62"/>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96" name="Text Box 63"/>
              <p:cNvSpPr txBox="1">
                <a:spLocks noChangeAspect="1" noChangeArrowheads="1"/>
              </p:cNvSpPr>
              <p:nvPr/>
            </p:nvSpPr>
            <p:spPr bwMode="auto">
              <a:xfrm>
                <a:off x="1123" y="628"/>
                <a:ext cx="626"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Ifetch</a:t>
                </a:r>
              </a:p>
            </p:txBody>
          </p:sp>
        </p:grpSp>
        <p:grpSp>
          <p:nvGrpSpPr>
            <p:cNvPr id="85" name="Group 64"/>
            <p:cNvGrpSpPr>
              <a:grpSpLocks/>
            </p:cNvGrpSpPr>
            <p:nvPr/>
          </p:nvGrpSpPr>
          <p:grpSpPr bwMode="auto">
            <a:xfrm>
              <a:off x="2288" y="1200"/>
              <a:ext cx="1297" cy="441"/>
              <a:chOff x="2112" y="528"/>
              <a:chExt cx="2088" cy="681"/>
            </a:xfrm>
          </p:grpSpPr>
          <p:sp>
            <p:nvSpPr>
              <p:cNvPr id="91" name="Rectangle 65"/>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92" name="Rectangle 66"/>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93" name="Rectangle 67"/>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94" name="Rectangle 68"/>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grpSp>
          <p:nvGrpSpPr>
            <p:cNvPr id="86" name="Group 69"/>
            <p:cNvGrpSpPr>
              <a:grpSpLocks noChangeAspect="1"/>
            </p:cNvGrpSpPr>
            <p:nvPr/>
          </p:nvGrpSpPr>
          <p:grpSpPr bwMode="auto">
            <a:xfrm flipH="1">
              <a:off x="3649" y="1296"/>
              <a:ext cx="223" cy="233"/>
              <a:chOff x="1374" y="528"/>
              <a:chExt cx="480" cy="432"/>
            </a:xfrm>
          </p:grpSpPr>
          <p:grpSp>
            <p:nvGrpSpPr>
              <p:cNvPr id="87" name="Group 70"/>
              <p:cNvGrpSpPr>
                <a:grpSpLocks noChangeAspect="1"/>
              </p:cNvGrpSpPr>
              <p:nvPr/>
            </p:nvGrpSpPr>
            <p:grpSpPr bwMode="auto">
              <a:xfrm>
                <a:off x="1374" y="528"/>
                <a:ext cx="480" cy="432"/>
                <a:chOff x="1392" y="528"/>
                <a:chExt cx="480" cy="432"/>
              </a:xfrm>
            </p:grpSpPr>
            <p:sp>
              <p:nvSpPr>
                <p:cNvPr id="89" name="Rectangle 71"/>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90" name="Rectangle 72"/>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88" name="Text Box 73"/>
              <p:cNvSpPr txBox="1">
                <a:spLocks noChangeAspect="1" noChangeArrowheads="1"/>
              </p:cNvSpPr>
              <p:nvPr/>
            </p:nvSpPr>
            <p:spPr bwMode="auto">
              <a:xfrm>
                <a:off x="1396" y="574"/>
                <a:ext cx="428" cy="286"/>
              </a:xfrm>
              <a:prstGeom prst="rect">
                <a:avLst/>
              </a:prstGeom>
              <a:noFill/>
              <a:ln w="28575">
                <a:noFill/>
                <a:miter lim="800000"/>
                <a:headEnd/>
                <a:tailEnd/>
              </a:ln>
              <a:effectLst/>
            </p:spPr>
            <p:txBody>
              <a:bodyPr wrap="none" anchor="ctr">
                <a:spAutoFit/>
              </a:bodyPr>
              <a:lstStyle/>
              <a:p>
                <a:pPr algn="ctr" eaLnBrk="0" hangingPunct="0"/>
                <a:r>
                  <a:rPr lang="en-US" sz="1000" b="1" dirty="0" err="1">
                    <a:latin typeface="Comic Sans MS" pitchFamily="66" charset="0"/>
                  </a:rPr>
                  <a:t>Reg</a:t>
                </a:r>
                <a:endParaRPr lang="en-US" sz="1000" b="1" dirty="0">
                  <a:latin typeface="Comic Sans MS" pitchFamily="66" charset="0"/>
                </a:endParaRPr>
              </a:p>
            </p:txBody>
          </p:sp>
        </p:grpSp>
      </p:grpSp>
      <p:grpSp>
        <p:nvGrpSpPr>
          <p:cNvPr id="110" name="Group 109"/>
          <p:cNvGrpSpPr/>
          <p:nvPr/>
        </p:nvGrpSpPr>
        <p:grpSpPr>
          <a:xfrm>
            <a:off x="2482474" y="2466544"/>
            <a:ext cx="5578021" cy="700088"/>
            <a:chOff x="2471588" y="2640715"/>
            <a:chExt cx="5578021" cy="700088"/>
          </a:xfrm>
        </p:grpSpPr>
        <p:grpSp>
          <p:nvGrpSpPr>
            <p:cNvPr id="40" name="Group 41"/>
            <p:cNvGrpSpPr>
              <a:grpSpLocks noChangeAspect="1"/>
            </p:cNvGrpSpPr>
            <p:nvPr/>
          </p:nvGrpSpPr>
          <p:grpSpPr bwMode="auto">
            <a:xfrm>
              <a:off x="3420221" y="2805815"/>
              <a:ext cx="448925" cy="369888"/>
              <a:chOff x="1374" y="528"/>
              <a:chExt cx="480" cy="432"/>
            </a:xfrm>
          </p:grpSpPr>
          <p:grpSp>
            <p:nvGrpSpPr>
              <p:cNvPr id="69" name="Group 42"/>
              <p:cNvGrpSpPr>
                <a:grpSpLocks noChangeAspect="1"/>
              </p:cNvGrpSpPr>
              <p:nvPr/>
            </p:nvGrpSpPr>
            <p:grpSpPr bwMode="auto">
              <a:xfrm>
                <a:off x="1374" y="528"/>
                <a:ext cx="480" cy="432"/>
                <a:chOff x="1392" y="528"/>
                <a:chExt cx="480" cy="432"/>
              </a:xfrm>
            </p:grpSpPr>
            <p:sp>
              <p:nvSpPr>
                <p:cNvPr id="71" name="Rectangle 43"/>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72" name="Rectangle 44"/>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70" name="Text Box 45"/>
              <p:cNvSpPr txBox="1">
                <a:spLocks noChangeAspect="1" noChangeArrowheads="1"/>
              </p:cNvSpPr>
              <p:nvPr/>
            </p:nvSpPr>
            <p:spPr bwMode="auto">
              <a:xfrm>
                <a:off x="1400" y="574"/>
                <a:ext cx="432" cy="286"/>
              </a:xfrm>
              <a:prstGeom prst="rect">
                <a:avLst/>
              </a:prstGeom>
              <a:noFill/>
              <a:ln w="28575">
                <a:noFill/>
                <a:miter lim="800000"/>
                <a:headEnd/>
                <a:tailEnd/>
              </a:ln>
              <a:effectLst/>
            </p:spPr>
            <p:txBody>
              <a:bodyPr wrap="none" anchor="ctr">
                <a:spAutoFit/>
              </a:bodyPr>
              <a:lstStyle/>
              <a:p>
                <a:pPr algn="ctr" eaLnBrk="0" hangingPunct="0"/>
                <a:r>
                  <a:rPr lang="en-US" sz="1000" b="1" dirty="0" err="1">
                    <a:latin typeface="Comic Sans MS" pitchFamily="66" charset="0"/>
                  </a:rPr>
                  <a:t>Reg</a:t>
                </a:r>
                <a:endParaRPr lang="en-US" sz="1000" b="1" dirty="0">
                  <a:latin typeface="Comic Sans MS" pitchFamily="66" charset="0"/>
                </a:endParaRPr>
              </a:p>
            </p:txBody>
          </p:sp>
        </p:grpSp>
        <p:sp>
          <p:nvSpPr>
            <p:cNvPr id="45" name="Line 54"/>
            <p:cNvSpPr>
              <a:spLocks noChangeAspect="1" noChangeShapeType="1"/>
            </p:cNvSpPr>
            <p:nvPr/>
          </p:nvSpPr>
          <p:spPr bwMode="auto">
            <a:xfrm>
              <a:off x="7210512" y="2958896"/>
              <a:ext cx="376831" cy="0"/>
            </a:xfrm>
            <a:prstGeom prst="line">
              <a:avLst/>
            </a:prstGeom>
            <a:noFill/>
            <a:ln w="28575">
              <a:solidFill>
                <a:schemeClr val="tx1"/>
              </a:solidFill>
              <a:round/>
              <a:headEnd/>
              <a:tailEnd/>
            </a:ln>
            <a:effectLst/>
          </p:spPr>
          <p:txBody>
            <a:bodyPr wrap="none" anchor="ctr"/>
            <a:lstStyle/>
            <a:p>
              <a:endParaRPr lang="en-US"/>
            </a:p>
          </p:txBody>
        </p:sp>
        <p:sp>
          <p:nvSpPr>
            <p:cNvPr id="48" name="Line 59"/>
            <p:cNvSpPr>
              <a:spLocks noChangeAspect="1" noChangeShapeType="1"/>
            </p:cNvSpPr>
            <p:nvPr/>
          </p:nvSpPr>
          <p:spPr bwMode="auto">
            <a:xfrm>
              <a:off x="2953014" y="3102678"/>
              <a:ext cx="467207" cy="0"/>
            </a:xfrm>
            <a:prstGeom prst="line">
              <a:avLst/>
            </a:prstGeom>
            <a:noFill/>
            <a:ln w="28575">
              <a:solidFill>
                <a:schemeClr val="tx1"/>
              </a:solidFill>
              <a:round/>
              <a:headEnd/>
              <a:tailEnd/>
            </a:ln>
            <a:effectLst/>
          </p:spPr>
          <p:txBody>
            <a:bodyPr wrap="none" anchor="ctr"/>
            <a:lstStyle/>
            <a:p>
              <a:endParaRPr lang="en-US"/>
            </a:p>
          </p:txBody>
        </p:sp>
        <p:sp>
          <p:nvSpPr>
            <p:cNvPr id="49" name="Line 60"/>
            <p:cNvSpPr>
              <a:spLocks noChangeAspect="1" noChangeShapeType="1"/>
            </p:cNvSpPr>
            <p:nvPr/>
          </p:nvSpPr>
          <p:spPr bwMode="auto">
            <a:xfrm>
              <a:off x="2892074" y="2880428"/>
              <a:ext cx="526116" cy="0"/>
            </a:xfrm>
            <a:prstGeom prst="line">
              <a:avLst/>
            </a:prstGeom>
            <a:noFill/>
            <a:ln w="28575">
              <a:solidFill>
                <a:schemeClr val="tx1"/>
              </a:solidFill>
              <a:round/>
              <a:headEnd/>
              <a:tailEnd/>
            </a:ln>
            <a:effectLst/>
          </p:spPr>
          <p:txBody>
            <a:bodyPr wrap="none" anchor="ctr"/>
            <a:lstStyle/>
            <a:p>
              <a:endParaRPr lang="en-US"/>
            </a:p>
          </p:txBody>
        </p:sp>
        <p:grpSp>
          <p:nvGrpSpPr>
            <p:cNvPr id="50" name="Group 61"/>
            <p:cNvGrpSpPr>
              <a:grpSpLocks noChangeAspect="1"/>
            </p:cNvGrpSpPr>
            <p:nvPr/>
          </p:nvGrpSpPr>
          <p:grpSpPr bwMode="auto">
            <a:xfrm>
              <a:off x="2471588" y="2807403"/>
              <a:ext cx="589087" cy="368300"/>
              <a:chOff x="1123" y="576"/>
              <a:chExt cx="626" cy="480"/>
            </a:xfrm>
          </p:grpSpPr>
          <p:sp>
            <p:nvSpPr>
              <p:cNvPr id="61" name="Rectangle 62"/>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62" name="Text Box 63"/>
              <p:cNvSpPr txBox="1">
                <a:spLocks noChangeAspect="1" noChangeArrowheads="1"/>
              </p:cNvSpPr>
              <p:nvPr/>
            </p:nvSpPr>
            <p:spPr bwMode="auto">
              <a:xfrm>
                <a:off x="1123" y="628"/>
                <a:ext cx="626" cy="318"/>
              </a:xfrm>
              <a:prstGeom prst="rect">
                <a:avLst/>
              </a:prstGeom>
              <a:noFill/>
              <a:ln w="28575">
                <a:noFill/>
                <a:miter lim="800000"/>
                <a:headEnd/>
                <a:tailEnd/>
              </a:ln>
              <a:effectLst/>
            </p:spPr>
            <p:txBody>
              <a:bodyPr wrap="none" anchor="ctr">
                <a:spAutoFit/>
              </a:bodyPr>
              <a:lstStyle/>
              <a:p>
                <a:pPr algn="ctr" eaLnBrk="0" hangingPunct="0"/>
                <a:r>
                  <a:rPr lang="en-US" sz="1000" b="1" dirty="0" err="1">
                    <a:latin typeface="Comic Sans MS" pitchFamily="66" charset="0"/>
                  </a:rPr>
                  <a:t>Ifetch</a:t>
                </a:r>
                <a:endParaRPr lang="en-US" sz="1000" b="1" dirty="0">
                  <a:latin typeface="Comic Sans MS" pitchFamily="66" charset="0"/>
                </a:endParaRPr>
              </a:p>
            </p:txBody>
          </p:sp>
        </p:grpSp>
        <p:sp>
          <p:nvSpPr>
            <p:cNvPr id="59" name="Rectangle 67"/>
            <p:cNvSpPr>
              <a:spLocks noChangeAspect="1" noChangeArrowheads="1"/>
            </p:cNvSpPr>
            <p:nvPr/>
          </p:nvSpPr>
          <p:spPr bwMode="auto">
            <a:xfrm>
              <a:off x="3133803" y="2640715"/>
              <a:ext cx="90850" cy="700088"/>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nvGrpSpPr>
            <p:cNvPr id="107" name="Group 106"/>
            <p:cNvGrpSpPr/>
            <p:nvPr/>
          </p:nvGrpSpPr>
          <p:grpSpPr>
            <a:xfrm>
              <a:off x="3864429" y="2640715"/>
              <a:ext cx="4185180" cy="700088"/>
              <a:chOff x="2166258" y="2640715"/>
              <a:chExt cx="4185180" cy="700088"/>
            </a:xfrm>
          </p:grpSpPr>
          <p:sp>
            <p:nvSpPr>
              <p:cNvPr id="41" name="Line 46"/>
              <p:cNvSpPr>
                <a:spLocks noChangeAspect="1" noChangeShapeType="1"/>
              </p:cNvSpPr>
              <p:nvPr/>
            </p:nvSpPr>
            <p:spPr bwMode="auto">
              <a:xfrm>
                <a:off x="2166258" y="2880428"/>
                <a:ext cx="2200566" cy="0"/>
              </a:xfrm>
              <a:prstGeom prst="line">
                <a:avLst/>
              </a:prstGeom>
              <a:noFill/>
              <a:ln w="28575">
                <a:solidFill>
                  <a:schemeClr val="tx1"/>
                </a:solidFill>
                <a:round/>
                <a:headEnd/>
                <a:tailEnd/>
              </a:ln>
              <a:effectLst/>
            </p:spPr>
            <p:txBody>
              <a:bodyPr wrap="none" anchor="ctr"/>
              <a:lstStyle/>
              <a:p>
                <a:endParaRPr lang="en-US"/>
              </a:p>
            </p:txBody>
          </p:sp>
          <p:sp>
            <p:nvSpPr>
              <p:cNvPr id="42" name="Line 47"/>
              <p:cNvSpPr>
                <a:spLocks noChangeAspect="1" noChangeShapeType="1"/>
              </p:cNvSpPr>
              <p:nvPr/>
            </p:nvSpPr>
            <p:spPr bwMode="auto">
              <a:xfrm>
                <a:off x="2188029" y="3101090"/>
                <a:ext cx="2178795" cy="0"/>
              </a:xfrm>
              <a:prstGeom prst="line">
                <a:avLst/>
              </a:prstGeom>
              <a:noFill/>
              <a:ln w="28575">
                <a:solidFill>
                  <a:schemeClr val="tx1"/>
                </a:solidFill>
                <a:round/>
                <a:headEnd/>
                <a:tailEnd/>
              </a:ln>
              <a:effectLst/>
            </p:spPr>
            <p:txBody>
              <a:bodyPr wrap="none" anchor="ctr"/>
              <a:lstStyle/>
              <a:p>
                <a:endParaRPr lang="en-US"/>
              </a:p>
            </p:txBody>
          </p:sp>
          <p:grpSp>
            <p:nvGrpSpPr>
              <p:cNvPr id="43" name="Group 48"/>
              <p:cNvGrpSpPr>
                <a:grpSpLocks noChangeAspect="1"/>
              </p:cNvGrpSpPr>
              <p:nvPr/>
            </p:nvGrpSpPr>
            <p:grpSpPr bwMode="auto">
              <a:xfrm>
                <a:off x="4277445" y="2696278"/>
                <a:ext cx="404236" cy="588963"/>
                <a:chOff x="2991" y="411"/>
                <a:chExt cx="359" cy="768"/>
              </a:xfrm>
            </p:grpSpPr>
            <p:sp>
              <p:nvSpPr>
                <p:cNvPr id="65" name="AutoShape 49"/>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66" name="AutoShape 50"/>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67" name="Freeform 51"/>
                <p:cNvSpPr>
                  <a:spLocks noChangeAspect="1"/>
                </p:cNvSpPr>
                <p:nvPr/>
              </p:nvSpPr>
              <p:spPr bwMode="auto">
                <a:xfrm rot="5400000">
                  <a:off x="2974" y="725"/>
                  <a:ext cx="218" cy="139"/>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68" name="Text Box 52"/>
                <p:cNvSpPr txBox="1">
                  <a:spLocks noChangeAspect="1" noChangeArrowheads="1"/>
                </p:cNvSpPr>
                <p:nvPr/>
              </p:nvSpPr>
              <p:spPr bwMode="auto">
                <a:xfrm rot="-5400000">
                  <a:off x="2942" y="642"/>
                  <a:ext cx="575" cy="218"/>
                </a:xfrm>
                <a:prstGeom prst="rect">
                  <a:avLst/>
                </a:prstGeom>
                <a:noFill/>
                <a:ln w="28575">
                  <a:noFill/>
                  <a:miter lim="800000"/>
                  <a:headEnd/>
                  <a:tailEnd/>
                </a:ln>
                <a:effectLst/>
              </p:spPr>
              <p:txBody>
                <a:bodyPr wrap="none" anchor="ctr">
                  <a:spAutoFit/>
                </a:bodyPr>
                <a:lstStyle/>
                <a:p>
                  <a:pPr algn="ctr" eaLnBrk="0" hangingPunct="0"/>
                  <a:r>
                    <a:rPr lang="en-US" sz="1000" b="1" dirty="0">
                      <a:latin typeface="Comic Sans MS" pitchFamily="66" charset="0"/>
                    </a:rPr>
                    <a:t>ALU</a:t>
                  </a:r>
                </a:p>
              </p:txBody>
            </p:sp>
          </p:grpSp>
          <p:sp>
            <p:nvSpPr>
              <p:cNvPr id="44" name="Line 53"/>
              <p:cNvSpPr>
                <a:spLocks noChangeAspect="1" noChangeShapeType="1"/>
              </p:cNvSpPr>
              <p:nvPr/>
            </p:nvSpPr>
            <p:spPr bwMode="auto">
              <a:xfrm>
                <a:off x="4685743" y="2991553"/>
                <a:ext cx="497677" cy="0"/>
              </a:xfrm>
              <a:prstGeom prst="line">
                <a:avLst/>
              </a:prstGeom>
              <a:noFill/>
              <a:ln w="28575">
                <a:solidFill>
                  <a:schemeClr val="tx1"/>
                </a:solidFill>
                <a:round/>
                <a:headEnd/>
                <a:tailEnd/>
              </a:ln>
              <a:effectLst/>
            </p:spPr>
            <p:txBody>
              <a:bodyPr wrap="none" anchor="ctr"/>
              <a:lstStyle/>
              <a:p>
                <a:endParaRPr lang="en-US"/>
              </a:p>
            </p:txBody>
          </p:sp>
          <p:grpSp>
            <p:nvGrpSpPr>
              <p:cNvPr id="46" name="Group 55"/>
              <p:cNvGrpSpPr>
                <a:grpSpLocks noChangeAspect="1"/>
              </p:cNvGrpSpPr>
              <p:nvPr/>
            </p:nvGrpSpPr>
            <p:grpSpPr bwMode="auto">
              <a:xfrm>
                <a:off x="5004663" y="2807403"/>
                <a:ext cx="558617" cy="368300"/>
                <a:chOff x="3853" y="576"/>
                <a:chExt cx="594" cy="480"/>
              </a:xfrm>
            </p:grpSpPr>
            <p:sp>
              <p:nvSpPr>
                <p:cNvPr id="63" name="Rectangle 56"/>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64" name="Text Box 57"/>
                <p:cNvSpPr txBox="1">
                  <a:spLocks noChangeAspect="1" noChangeArrowheads="1"/>
                </p:cNvSpPr>
                <p:nvPr/>
              </p:nvSpPr>
              <p:spPr bwMode="auto">
                <a:xfrm>
                  <a:off x="3853" y="628"/>
                  <a:ext cx="59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grpSp>
          <p:sp>
            <p:nvSpPr>
              <p:cNvPr id="47" name="Freeform 58"/>
              <p:cNvSpPr>
                <a:spLocks noChangeAspect="1"/>
              </p:cNvSpPr>
              <p:nvPr/>
            </p:nvSpPr>
            <p:spPr bwMode="auto">
              <a:xfrm>
                <a:off x="5002632" y="2991553"/>
                <a:ext cx="674403" cy="293688"/>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57" name="Rectangle 65"/>
              <p:cNvSpPr>
                <a:spLocks noChangeAspect="1" noChangeArrowheads="1"/>
              </p:cNvSpPr>
              <p:nvPr/>
            </p:nvSpPr>
            <p:spPr bwMode="auto">
              <a:xfrm>
                <a:off x="3981734" y="2640715"/>
                <a:ext cx="90850" cy="700088"/>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58" name="Rectangle 66"/>
              <p:cNvSpPr>
                <a:spLocks noChangeAspect="1" noChangeArrowheads="1"/>
              </p:cNvSpPr>
              <p:nvPr/>
            </p:nvSpPr>
            <p:spPr bwMode="auto">
              <a:xfrm>
                <a:off x="5677595" y="2640715"/>
                <a:ext cx="90850" cy="700088"/>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60" name="Rectangle 68"/>
              <p:cNvSpPr>
                <a:spLocks noChangeAspect="1" noChangeArrowheads="1"/>
              </p:cNvSpPr>
              <p:nvPr/>
            </p:nvSpPr>
            <p:spPr bwMode="auto">
              <a:xfrm>
                <a:off x="4829665" y="2644827"/>
                <a:ext cx="89588" cy="690836"/>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nvGrpSpPr>
              <p:cNvPr id="52" name="Group 69"/>
              <p:cNvGrpSpPr>
                <a:grpSpLocks noChangeAspect="1"/>
              </p:cNvGrpSpPr>
              <p:nvPr/>
            </p:nvGrpSpPr>
            <p:grpSpPr bwMode="auto">
              <a:xfrm flipH="1">
                <a:off x="5898450" y="2793115"/>
                <a:ext cx="452988" cy="369888"/>
                <a:chOff x="1374" y="528"/>
                <a:chExt cx="480" cy="432"/>
              </a:xfrm>
            </p:grpSpPr>
            <p:grpSp>
              <p:nvGrpSpPr>
                <p:cNvPr id="53" name="Group 70"/>
                <p:cNvGrpSpPr>
                  <a:grpSpLocks noChangeAspect="1"/>
                </p:cNvGrpSpPr>
                <p:nvPr/>
              </p:nvGrpSpPr>
              <p:grpSpPr bwMode="auto">
                <a:xfrm>
                  <a:off x="1374" y="528"/>
                  <a:ext cx="480" cy="432"/>
                  <a:chOff x="1392" y="528"/>
                  <a:chExt cx="480" cy="432"/>
                </a:xfrm>
              </p:grpSpPr>
              <p:sp>
                <p:nvSpPr>
                  <p:cNvPr id="55" name="Rectangle 71"/>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56" name="Rectangle 72"/>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54" name="Text Box 73"/>
                <p:cNvSpPr txBox="1">
                  <a:spLocks noChangeAspect="1" noChangeArrowheads="1"/>
                </p:cNvSpPr>
                <p:nvPr/>
              </p:nvSpPr>
              <p:spPr bwMode="auto">
                <a:xfrm>
                  <a:off x="1396" y="574"/>
                  <a:ext cx="428"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grpSp>
        <p:sp>
          <p:nvSpPr>
            <p:cNvPr id="108" name="Freeform 107"/>
            <p:cNvSpPr/>
            <p:nvPr/>
          </p:nvSpPr>
          <p:spPr bwMode="auto">
            <a:xfrm>
              <a:off x="4180114" y="2665424"/>
              <a:ext cx="566058" cy="667102"/>
            </a:xfrm>
            <a:custGeom>
              <a:avLst/>
              <a:gdLst>
                <a:gd name="connsiteX0" fmla="*/ 478972 w 566058"/>
                <a:gd name="connsiteY0" fmla="*/ 164862 h 667102"/>
                <a:gd name="connsiteX1" fmla="*/ 478972 w 566058"/>
                <a:gd name="connsiteY1" fmla="*/ 164862 h 667102"/>
                <a:gd name="connsiteX2" fmla="*/ 424543 w 566058"/>
                <a:gd name="connsiteY2" fmla="*/ 45119 h 667102"/>
                <a:gd name="connsiteX3" fmla="*/ 391886 w 566058"/>
                <a:gd name="connsiteY3" fmla="*/ 34233 h 667102"/>
                <a:gd name="connsiteX4" fmla="*/ 348343 w 566058"/>
                <a:gd name="connsiteY4" fmla="*/ 23347 h 667102"/>
                <a:gd name="connsiteX5" fmla="*/ 315686 w 566058"/>
                <a:gd name="connsiteY5" fmla="*/ 12462 h 667102"/>
                <a:gd name="connsiteX6" fmla="*/ 261258 w 566058"/>
                <a:gd name="connsiteY6" fmla="*/ 1576 h 667102"/>
                <a:gd name="connsiteX7" fmla="*/ 152400 w 566058"/>
                <a:gd name="connsiteY7" fmla="*/ 12462 h 667102"/>
                <a:gd name="connsiteX8" fmla="*/ 141515 w 566058"/>
                <a:gd name="connsiteY8" fmla="*/ 45119 h 667102"/>
                <a:gd name="connsiteX9" fmla="*/ 108858 w 566058"/>
                <a:gd name="connsiteY9" fmla="*/ 56005 h 667102"/>
                <a:gd name="connsiteX10" fmla="*/ 43543 w 566058"/>
                <a:gd name="connsiteY10" fmla="*/ 110433 h 667102"/>
                <a:gd name="connsiteX11" fmla="*/ 10886 w 566058"/>
                <a:gd name="connsiteY11" fmla="*/ 121319 h 667102"/>
                <a:gd name="connsiteX12" fmla="*/ 0 w 566058"/>
                <a:gd name="connsiteY12" fmla="*/ 251947 h 667102"/>
                <a:gd name="connsiteX13" fmla="*/ 21772 w 566058"/>
                <a:gd name="connsiteY13" fmla="*/ 382576 h 667102"/>
                <a:gd name="connsiteX14" fmla="*/ 43543 w 566058"/>
                <a:gd name="connsiteY14" fmla="*/ 426119 h 667102"/>
                <a:gd name="connsiteX15" fmla="*/ 65315 w 566058"/>
                <a:gd name="connsiteY15" fmla="*/ 458776 h 667102"/>
                <a:gd name="connsiteX16" fmla="*/ 97972 w 566058"/>
                <a:gd name="connsiteY16" fmla="*/ 578519 h 667102"/>
                <a:gd name="connsiteX17" fmla="*/ 119743 w 566058"/>
                <a:gd name="connsiteY17" fmla="*/ 611176 h 667102"/>
                <a:gd name="connsiteX18" fmla="*/ 152400 w 566058"/>
                <a:gd name="connsiteY18" fmla="*/ 632947 h 667102"/>
                <a:gd name="connsiteX19" fmla="*/ 206829 w 566058"/>
                <a:gd name="connsiteY19" fmla="*/ 665605 h 667102"/>
                <a:gd name="connsiteX20" fmla="*/ 304800 w 566058"/>
                <a:gd name="connsiteY20" fmla="*/ 654719 h 667102"/>
                <a:gd name="connsiteX21" fmla="*/ 326572 w 566058"/>
                <a:gd name="connsiteY21" fmla="*/ 632947 h 667102"/>
                <a:gd name="connsiteX22" fmla="*/ 348343 w 566058"/>
                <a:gd name="connsiteY22" fmla="*/ 545862 h 667102"/>
                <a:gd name="connsiteX23" fmla="*/ 424543 w 566058"/>
                <a:gd name="connsiteY23" fmla="*/ 513205 h 667102"/>
                <a:gd name="connsiteX24" fmla="*/ 446315 w 566058"/>
                <a:gd name="connsiteY24" fmla="*/ 491433 h 667102"/>
                <a:gd name="connsiteX25" fmla="*/ 478972 w 566058"/>
                <a:gd name="connsiteY25" fmla="*/ 480547 h 667102"/>
                <a:gd name="connsiteX26" fmla="*/ 500743 w 566058"/>
                <a:gd name="connsiteY26" fmla="*/ 447890 h 667102"/>
                <a:gd name="connsiteX27" fmla="*/ 522515 w 566058"/>
                <a:gd name="connsiteY27" fmla="*/ 426119 h 667102"/>
                <a:gd name="connsiteX28" fmla="*/ 533400 w 566058"/>
                <a:gd name="connsiteY28" fmla="*/ 393462 h 667102"/>
                <a:gd name="connsiteX29" fmla="*/ 555172 w 566058"/>
                <a:gd name="connsiteY29" fmla="*/ 339033 h 667102"/>
                <a:gd name="connsiteX30" fmla="*/ 566058 w 566058"/>
                <a:gd name="connsiteY30" fmla="*/ 295490 h 667102"/>
                <a:gd name="connsiteX31" fmla="*/ 533400 w 566058"/>
                <a:gd name="connsiteY31" fmla="*/ 230176 h 667102"/>
                <a:gd name="connsiteX32" fmla="*/ 500743 w 566058"/>
                <a:gd name="connsiteY32" fmla="*/ 219290 h 667102"/>
                <a:gd name="connsiteX33" fmla="*/ 478972 w 566058"/>
                <a:gd name="connsiteY33" fmla="*/ 164862 h 66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66058" h="667102">
                  <a:moveTo>
                    <a:pt x="478972" y="164862"/>
                  </a:moveTo>
                  <a:lnTo>
                    <a:pt x="478972" y="164862"/>
                  </a:lnTo>
                  <a:cubicBezTo>
                    <a:pt x="476348" y="157865"/>
                    <a:pt x="448900" y="64605"/>
                    <a:pt x="424543" y="45119"/>
                  </a:cubicBezTo>
                  <a:cubicBezTo>
                    <a:pt x="415583" y="37951"/>
                    <a:pt x="402919" y="37385"/>
                    <a:pt x="391886" y="34233"/>
                  </a:cubicBezTo>
                  <a:cubicBezTo>
                    <a:pt x="377501" y="30123"/>
                    <a:pt x="362728" y="27457"/>
                    <a:pt x="348343" y="23347"/>
                  </a:cubicBezTo>
                  <a:cubicBezTo>
                    <a:pt x="337310" y="20195"/>
                    <a:pt x="326818" y="15245"/>
                    <a:pt x="315686" y="12462"/>
                  </a:cubicBezTo>
                  <a:cubicBezTo>
                    <a:pt x="297736" y="7975"/>
                    <a:pt x="279401" y="5205"/>
                    <a:pt x="261258" y="1576"/>
                  </a:cubicBezTo>
                  <a:cubicBezTo>
                    <a:pt x="224972" y="5205"/>
                    <a:pt x="186671" y="0"/>
                    <a:pt x="152400" y="12462"/>
                  </a:cubicBezTo>
                  <a:cubicBezTo>
                    <a:pt x="141616" y="16383"/>
                    <a:pt x="149629" y="37005"/>
                    <a:pt x="141515" y="45119"/>
                  </a:cubicBezTo>
                  <a:cubicBezTo>
                    <a:pt x="133401" y="53233"/>
                    <a:pt x="119744" y="52376"/>
                    <a:pt x="108858" y="56005"/>
                  </a:cubicBezTo>
                  <a:cubicBezTo>
                    <a:pt x="84783" y="80080"/>
                    <a:pt x="73854" y="95278"/>
                    <a:pt x="43543" y="110433"/>
                  </a:cubicBezTo>
                  <a:cubicBezTo>
                    <a:pt x="33280" y="115565"/>
                    <a:pt x="21772" y="117690"/>
                    <a:pt x="10886" y="121319"/>
                  </a:cubicBezTo>
                  <a:cubicBezTo>
                    <a:pt x="7257" y="164862"/>
                    <a:pt x="0" y="208253"/>
                    <a:pt x="0" y="251947"/>
                  </a:cubicBezTo>
                  <a:cubicBezTo>
                    <a:pt x="0" y="292353"/>
                    <a:pt x="4739" y="342832"/>
                    <a:pt x="21772" y="382576"/>
                  </a:cubicBezTo>
                  <a:cubicBezTo>
                    <a:pt x="28164" y="397491"/>
                    <a:pt x="35492" y="412030"/>
                    <a:pt x="43543" y="426119"/>
                  </a:cubicBezTo>
                  <a:cubicBezTo>
                    <a:pt x="50034" y="437478"/>
                    <a:pt x="58058" y="447890"/>
                    <a:pt x="65315" y="458776"/>
                  </a:cubicBezTo>
                  <a:cubicBezTo>
                    <a:pt x="71157" y="487991"/>
                    <a:pt x="82185" y="554839"/>
                    <a:pt x="97972" y="578519"/>
                  </a:cubicBezTo>
                  <a:cubicBezTo>
                    <a:pt x="105229" y="589405"/>
                    <a:pt x="110492" y="601925"/>
                    <a:pt x="119743" y="611176"/>
                  </a:cubicBezTo>
                  <a:cubicBezTo>
                    <a:pt x="128994" y="620427"/>
                    <a:pt x="142184" y="624774"/>
                    <a:pt x="152400" y="632947"/>
                  </a:cubicBezTo>
                  <a:cubicBezTo>
                    <a:pt x="195095" y="667102"/>
                    <a:pt x="150115" y="646700"/>
                    <a:pt x="206829" y="665605"/>
                  </a:cubicBezTo>
                  <a:cubicBezTo>
                    <a:pt x="239486" y="661976"/>
                    <a:pt x="273100" y="663365"/>
                    <a:pt x="304800" y="654719"/>
                  </a:cubicBezTo>
                  <a:cubicBezTo>
                    <a:pt x="314702" y="652018"/>
                    <a:pt x="322760" y="642476"/>
                    <a:pt x="326572" y="632947"/>
                  </a:cubicBezTo>
                  <a:cubicBezTo>
                    <a:pt x="337685" y="605165"/>
                    <a:pt x="327185" y="567020"/>
                    <a:pt x="348343" y="545862"/>
                  </a:cubicBezTo>
                  <a:cubicBezTo>
                    <a:pt x="383198" y="511007"/>
                    <a:pt x="360051" y="526103"/>
                    <a:pt x="424543" y="513205"/>
                  </a:cubicBezTo>
                  <a:cubicBezTo>
                    <a:pt x="431800" y="505948"/>
                    <a:pt x="437514" y="496714"/>
                    <a:pt x="446315" y="491433"/>
                  </a:cubicBezTo>
                  <a:cubicBezTo>
                    <a:pt x="456154" y="485529"/>
                    <a:pt x="470012" y="487715"/>
                    <a:pt x="478972" y="480547"/>
                  </a:cubicBezTo>
                  <a:cubicBezTo>
                    <a:pt x="489188" y="472374"/>
                    <a:pt x="492570" y="458106"/>
                    <a:pt x="500743" y="447890"/>
                  </a:cubicBezTo>
                  <a:cubicBezTo>
                    <a:pt x="507154" y="439876"/>
                    <a:pt x="515258" y="433376"/>
                    <a:pt x="522515" y="426119"/>
                  </a:cubicBezTo>
                  <a:cubicBezTo>
                    <a:pt x="526143" y="415233"/>
                    <a:pt x="529371" y="404206"/>
                    <a:pt x="533400" y="393462"/>
                  </a:cubicBezTo>
                  <a:cubicBezTo>
                    <a:pt x="540261" y="375165"/>
                    <a:pt x="548993" y="357571"/>
                    <a:pt x="555172" y="339033"/>
                  </a:cubicBezTo>
                  <a:cubicBezTo>
                    <a:pt x="559903" y="324840"/>
                    <a:pt x="562429" y="310004"/>
                    <a:pt x="566058" y="295490"/>
                  </a:cubicBezTo>
                  <a:cubicBezTo>
                    <a:pt x="558231" y="264181"/>
                    <a:pt x="561946" y="247303"/>
                    <a:pt x="533400" y="230176"/>
                  </a:cubicBezTo>
                  <a:cubicBezTo>
                    <a:pt x="523561" y="224272"/>
                    <a:pt x="511629" y="222919"/>
                    <a:pt x="500743" y="219290"/>
                  </a:cubicBezTo>
                  <a:cubicBezTo>
                    <a:pt x="463218" y="169256"/>
                    <a:pt x="482600" y="173933"/>
                    <a:pt x="478972" y="164862"/>
                  </a:cubicBezTo>
                  <a:close/>
                </a:path>
              </a:pathLst>
            </a:custGeom>
            <a:solidFill>
              <a:srgbClr val="FF00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MS PGothic" pitchFamily="34" charset="-128"/>
                </a:rPr>
                <a:t>Bubble</a:t>
              </a:r>
              <a:endParaRPr kumimoji="0" lang="en-IN" sz="1100" b="1" i="0" u="none" strike="noStrike" cap="none" normalizeH="0" baseline="0" dirty="0" smtClean="0">
                <a:ln>
                  <a:noFill/>
                </a:ln>
                <a:solidFill>
                  <a:schemeClr val="bg1"/>
                </a:solidFill>
                <a:effectLst/>
                <a:latin typeface="Arial" charset="0"/>
                <a:ea typeface="MS PGothic" pitchFamily="34" charset="-128"/>
              </a:endParaRPr>
            </a:p>
          </p:txBody>
        </p:sp>
        <p:sp>
          <p:nvSpPr>
            <p:cNvPr id="109" name="Freeform 108"/>
            <p:cNvSpPr/>
            <p:nvPr/>
          </p:nvSpPr>
          <p:spPr bwMode="auto">
            <a:xfrm>
              <a:off x="5040085" y="2665424"/>
              <a:ext cx="566058" cy="667102"/>
            </a:xfrm>
            <a:custGeom>
              <a:avLst/>
              <a:gdLst>
                <a:gd name="connsiteX0" fmla="*/ 478972 w 566058"/>
                <a:gd name="connsiteY0" fmla="*/ 164862 h 667102"/>
                <a:gd name="connsiteX1" fmla="*/ 478972 w 566058"/>
                <a:gd name="connsiteY1" fmla="*/ 164862 h 667102"/>
                <a:gd name="connsiteX2" fmla="*/ 424543 w 566058"/>
                <a:gd name="connsiteY2" fmla="*/ 45119 h 667102"/>
                <a:gd name="connsiteX3" fmla="*/ 391886 w 566058"/>
                <a:gd name="connsiteY3" fmla="*/ 34233 h 667102"/>
                <a:gd name="connsiteX4" fmla="*/ 348343 w 566058"/>
                <a:gd name="connsiteY4" fmla="*/ 23347 h 667102"/>
                <a:gd name="connsiteX5" fmla="*/ 315686 w 566058"/>
                <a:gd name="connsiteY5" fmla="*/ 12462 h 667102"/>
                <a:gd name="connsiteX6" fmla="*/ 261258 w 566058"/>
                <a:gd name="connsiteY6" fmla="*/ 1576 h 667102"/>
                <a:gd name="connsiteX7" fmla="*/ 152400 w 566058"/>
                <a:gd name="connsiteY7" fmla="*/ 12462 h 667102"/>
                <a:gd name="connsiteX8" fmla="*/ 141515 w 566058"/>
                <a:gd name="connsiteY8" fmla="*/ 45119 h 667102"/>
                <a:gd name="connsiteX9" fmla="*/ 108858 w 566058"/>
                <a:gd name="connsiteY9" fmla="*/ 56005 h 667102"/>
                <a:gd name="connsiteX10" fmla="*/ 43543 w 566058"/>
                <a:gd name="connsiteY10" fmla="*/ 110433 h 667102"/>
                <a:gd name="connsiteX11" fmla="*/ 10886 w 566058"/>
                <a:gd name="connsiteY11" fmla="*/ 121319 h 667102"/>
                <a:gd name="connsiteX12" fmla="*/ 0 w 566058"/>
                <a:gd name="connsiteY12" fmla="*/ 251947 h 667102"/>
                <a:gd name="connsiteX13" fmla="*/ 21772 w 566058"/>
                <a:gd name="connsiteY13" fmla="*/ 382576 h 667102"/>
                <a:gd name="connsiteX14" fmla="*/ 43543 w 566058"/>
                <a:gd name="connsiteY14" fmla="*/ 426119 h 667102"/>
                <a:gd name="connsiteX15" fmla="*/ 65315 w 566058"/>
                <a:gd name="connsiteY15" fmla="*/ 458776 h 667102"/>
                <a:gd name="connsiteX16" fmla="*/ 97972 w 566058"/>
                <a:gd name="connsiteY16" fmla="*/ 578519 h 667102"/>
                <a:gd name="connsiteX17" fmla="*/ 119743 w 566058"/>
                <a:gd name="connsiteY17" fmla="*/ 611176 h 667102"/>
                <a:gd name="connsiteX18" fmla="*/ 152400 w 566058"/>
                <a:gd name="connsiteY18" fmla="*/ 632947 h 667102"/>
                <a:gd name="connsiteX19" fmla="*/ 206829 w 566058"/>
                <a:gd name="connsiteY19" fmla="*/ 665605 h 667102"/>
                <a:gd name="connsiteX20" fmla="*/ 304800 w 566058"/>
                <a:gd name="connsiteY20" fmla="*/ 654719 h 667102"/>
                <a:gd name="connsiteX21" fmla="*/ 326572 w 566058"/>
                <a:gd name="connsiteY21" fmla="*/ 632947 h 667102"/>
                <a:gd name="connsiteX22" fmla="*/ 348343 w 566058"/>
                <a:gd name="connsiteY22" fmla="*/ 545862 h 667102"/>
                <a:gd name="connsiteX23" fmla="*/ 424543 w 566058"/>
                <a:gd name="connsiteY23" fmla="*/ 513205 h 667102"/>
                <a:gd name="connsiteX24" fmla="*/ 446315 w 566058"/>
                <a:gd name="connsiteY24" fmla="*/ 491433 h 667102"/>
                <a:gd name="connsiteX25" fmla="*/ 478972 w 566058"/>
                <a:gd name="connsiteY25" fmla="*/ 480547 h 667102"/>
                <a:gd name="connsiteX26" fmla="*/ 500743 w 566058"/>
                <a:gd name="connsiteY26" fmla="*/ 447890 h 667102"/>
                <a:gd name="connsiteX27" fmla="*/ 522515 w 566058"/>
                <a:gd name="connsiteY27" fmla="*/ 426119 h 667102"/>
                <a:gd name="connsiteX28" fmla="*/ 533400 w 566058"/>
                <a:gd name="connsiteY28" fmla="*/ 393462 h 667102"/>
                <a:gd name="connsiteX29" fmla="*/ 555172 w 566058"/>
                <a:gd name="connsiteY29" fmla="*/ 339033 h 667102"/>
                <a:gd name="connsiteX30" fmla="*/ 566058 w 566058"/>
                <a:gd name="connsiteY30" fmla="*/ 295490 h 667102"/>
                <a:gd name="connsiteX31" fmla="*/ 533400 w 566058"/>
                <a:gd name="connsiteY31" fmla="*/ 230176 h 667102"/>
                <a:gd name="connsiteX32" fmla="*/ 500743 w 566058"/>
                <a:gd name="connsiteY32" fmla="*/ 219290 h 667102"/>
                <a:gd name="connsiteX33" fmla="*/ 478972 w 566058"/>
                <a:gd name="connsiteY33" fmla="*/ 164862 h 66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66058" h="667102">
                  <a:moveTo>
                    <a:pt x="478972" y="164862"/>
                  </a:moveTo>
                  <a:lnTo>
                    <a:pt x="478972" y="164862"/>
                  </a:lnTo>
                  <a:cubicBezTo>
                    <a:pt x="476348" y="157865"/>
                    <a:pt x="448900" y="64605"/>
                    <a:pt x="424543" y="45119"/>
                  </a:cubicBezTo>
                  <a:cubicBezTo>
                    <a:pt x="415583" y="37951"/>
                    <a:pt x="402919" y="37385"/>
                    <a:pt x="391886" y="34233"/>
                  </a:cubicBezTo>
                  <a:cubicBezTo>
                    <a:pt x="377501" y="30123"/>
                    <a:pt x="362728" y="27457"/>
                    <a:pt x="348343" y="23347"/>
                  </a:cubicBezTo>
                  <a:cubicBezTo>
                    <a:pt x="337310" y="20195"/>
                    <a:pt x="326818" y="15245"/>
                    <a:pt x="315686" y="12462"/>
                  </a:cubicBezTo>
                  <a:cubicBezTo>
                    <a:pt x="297736" y="7975"/>
                    <a:pt x="279401" y="5205"/>
                    <a:pt x="261258" y="1576"/>
                  </a:cubicBezTo>
                  <a:cubicBezTo>
                    <a:pt x="224972" y="5205"/>
                    <a:pt x="186671" y="0"/>
                    <a:pt x="152400" y="12462"/>
                  </a:cubicBezTo>
                  <a:cubicBezTo>
                    <a:pt x="141616" y="16383"/>
                    <a:pt x="149629" y="37005"/>
                    <a:pt x="141515" y="45119"/>
                  </a:cubicBezTo>
                  <a:cubicBezTo>
                    <a:pt x="133401" y="53233"/>
                    <a:pt x="119744" y="52376"/>
                    <a:pt x="108858" y="56005"/>
                  </a:cubicBezTo>
                  <a:cubicBezTo>
                    <a:pt x="84783" y="80080"/>
                    <a:pt x="73854" y="95278"/>
                    <a:pt x="43543" y="110433"/>
                  </a:cubicBezTo>
                  <a:cubicBezTo>
                    <a:pt x="33280" y="115565"/>
                    <a:pt x="21772" y="117690"/>
                    <a:pt x="10886" y="121319"/>
                  </a:cubicBezTo>
                  <a:cubicBezTo>
                    <a:pt x="7257" y="164862"/>
                    <a:pt x="0" y="208253"/>
                    <a:pt x="0" y="251947"/>
                  </a:cubicBezTo>
                  <a:cubicBezTo>
                    <a:pt x="0" y="292353"/>
                    <a:pt x="4739" y="342832"/>
                    <a:pt x="21772" y="382576"/>
                  </a:cubicBezTo>
                  <a:cubicBezTo>
                    <a:pt x="28164" y="397491"/>
                    <a:pt x="35492" y="412030"/>
                    <a:pt x="43543" y="426119"/>
                  </a:cubicBezTo>
                  <a:cubicBezTo>
                    <a:pt x="50034" y="437478"/>
                    <a:pt x="58058" y="447890"/>
                    <a:pt x="65315" y="458776"/>
                  </a:cubicBezTo>
                  <a:cubicBezTo>
                    <a:pt x="71157" y="487991"/>
                    <a:pt x="82185" y="554839"/>
                    <a:pt x="97972" y="578519"/>
                  </a:cubicBezTo>
                  <a:cubicBezTo>
                    <a:pt x="105229" y="589405"/>
                    <a:pt x="110492" y="601925"/>
                    <a:pt x="119743" y="611176"/>
                  </a:cubicBezTo>
                  <a:cubicBezTo>
                    <a:pt x="128994" y="620427"/>
                    <a:pt x="142184" y="624774"/>
                    <a:pt x="152400" y="632947"/>
                  </a:cubicBezTo>
                  <a:cubicBezTo>
                    <a:pt x="195095" y="667102"/>
                    <a:pt x="150115" y="646700"/>
                    <a:pt x="206829" y="665605"/>
                  </a:cubicBezTo>
                  <a:cubicBezTo>
                    <a:pt x="239486" y="661976"/>
                    <a:pt x="273100" y="663365"/>
                    <a:pt x="304800" y="654719"/>
                  </a:cubicBezTo>
                  <a:cubicBezTo>
                    <a:pt x="314702" y="652018"/>
                    <a:pt x="322760" y="642476"/>
                    <a:pt x="326572" y="632947"/>
                  </a:cubicBezTo>
                  <a:cubicBezTo>
                    <a:pt x="337685" y="605165"/>
                    <a:pt x="327185" y="567020"/>
                    <a:pt x="348343" y="545862"/>
                  </a:cubicBezTo>
                  <a:cubicBezTo>
                    <a:pt x="383198" y="511007"/>
                    <a:pt x="360051" y="526103"/>
                    <a:pt x="424543" y="513205"/>
                  </a:cubicBezTo>
                  <a:cubicBezTo>
                    <a:pt x="431800" y="505948"/>
                    <a:pt x="437514" y="496714"/>
                    <a:pt x="446315" y="491433"/>
                  </a:cubicBezTo>
                  <a:cubicBezTo>
                    <a:pt x="456154" y="485529"/>
                    <a:pt x="470012" y="487715"/>
                    <a:pt x="478972" y="480547"/>
                  </a:cubicBezTo>
                  <a:cubicBezTo>
                    <a:pt x="489188" y="472374"/>
                    <a:pt x="492570" y="458106"/>
                    <a:pt x="500743" y="447890"/>
                  </a:cubicBezTo>
                  <a:cubicBezTo>
                    <a:pt x="507154" y="439876"/>
                    <a:pt x="515258" y="433376"/>
                    <a:pt x="522515" y="426119"/>
                  </a:cubicBezTo>
                  <a:cubicBezTo>
                    <a:pt x="526143" y="415233"/>
                    <a:pt x="529371" y="404206"/>
                    <a:pt x="533400" y="393462"/>
                  </a:cubicBezTo>
                  <a:cubicBezTo>
                    <a:pt x="540261" y="375165"/>
                    <a:pt x="548993" y="357571"/>
                    <a:pt x="555172" y="339033"/>
                  </a:cubicBezTo>
                  <a:cubicBezTo>
                    <a:pt x="559903" y="324840"/>
                    <a:pt x="562429" y="310004"/>
                    <a:pt x="566058" y="295490"/>
                  </a:cubicBezTo>
                  <a:cubicBezTo>
                    <a:pt x="558231" y="264181"/>
                    <a:pt x="561946" y="247303"/>
                    <a:pt x="533400" y="230176"/>
                  </a:cubicBezTo>
                  <a:cubicBezTo>
                    <a:pt x="523561" y="224272"/>
                    <a:pt x="511629" y="222919"/>
                    <a:pt x="500743" y="219290"/>
                  </a:cubicBezTo>
                  <a:cubicBezTo>
                    <a:pt x="463218" y="169256"/>
                    <a:pt x="482600" y="173933"/>
                    <a:pt x="478972" y="164862"/>
                  </a:cubicBezTo>
                  <a:close/>
                </a:path>
              </a:pathLst>
            </a:custGeom>
            <a:solidFill>
              <a:srgbClr val="FF00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MS PGothic" pitchFamily="34" charset="-128"/>
                </a:rPr>
                <a:t>Bubble</a:t>
              </a:r>
              <a:endParaRPr kumimoji="0" lang="en-IN" sz="1100" b="1" i="0" u="none" strike="noStrike" cap="none" normalizeH="0" baseline="0" dirty="0" smtClean="0">
                <a:ln>
                  <a:noFill/>
                </a:ln>
                <a:solidFill>
                  <a:schemeClr val="bg1"/>
                </a:solidFill>
                <a:effectLst/>
                <a:latin typeface="Arial" charset="0"/>
                <a:ea typeface="MS PGothic" pitchFamily="34" charset="-128"/>
              </a:endParaRPr>
            </a:p>
          </p:txBody>
        </p:sp>
      </p:grpSp>
      <p:sp>
        <p:nvSpPr>
          <p:cNvPr id="111" name="TextBox 110"/>
          <p:cNvSpPr txBox="1"/>
          <p:nvPr/>
        </p:nvSpPr>
        <p:spPr>
          <a:xfrm>
            <a:off x="6214715" y="1360715"/>
            <a:ext cx="2146229" cy="523220"/>
          </a:xfrm>
          <a:prstGeom prst="rect">
            <a:avLst/>
          </a:prstGeom>
          <a:noFill/>
          <a:ln>
            <a:solidFill>
              <a:srgbClr val="FF0000"/>
            </a:solidFill>
          </a:ln>
        </p:spPr>
        <p:txBody>
          <a:bodyPr wrap="none" rtlCol="0">
            <a:spAutoFit/>
          </a:bodyPr>
          <a:lstStyle/>
          <a:p>
            <a:r>
              <a:rPr lang="en-US" dirty="0" smtClean="0"/>
              <a:t>Wait till the Value of R1</a:t>
            </a:r>
          </a:p>
          <a:p>
            <a:r>
              <a:rPr lang="en-US" dirty="0" smtClean="0"/>
              <a:t>Becomes available</a:t>
            </a:r>
            <a:endParaRPr lang="en-IN" dirty="0"/>
          </a:p>
        </p:txBody>
      </p:sp>
      <p:grpSp>
        <p:nvGrpSpPr>
          <p:cNvPr id="112" name="Group 6"/>
          <p:cNvGrpSpPr>
            <a:grpSpLocks/>
          </p:cNvGrpSpPr>
          <p:nvPr/>
        </p:nvGrpSpPr>
        <p:grpSpPr bwMode="auto">
          <a:xfrm>
            <a:off x="2482474" y="5290457"/>
            <a:ext cx="3879850" cy="700088"/>
            <a:chOff x="1962" y="1200"/>
            <a:chExt cx="1910" cy="441"/>
          </a:xfrm>
        </p:grpSpPr>
        <p:grpSp>
          <p:nvGrpSpPr>
            <p:cNvPr id="113" name="Group 7"/>
            <p:cNvGrpSpPr>
              <a:grpSpLocks noChangeAspect="1"/>
            </p:cNvGrpSpPr>
            <p:nvPr/>
          </p:nvGrpSpPr>
          <p:grpSpPr bwMode="auto">
            <a:xfrm>
              <a:off x="2429" y="1304"/>
              <a:ext cx="221" cy="233"/>
              <a:chOff x="1374" y="528"/>
              <a:chExt cx="480" cy="432"/>
            </a:xfrm>
          </p:grpSpPr>
          <p:grpSp>
            <p:nvGrpSpPr>
              <p:cNvPr id="142" name="Group 8"/>
              <p:cNvGrpSpPr>
                <a:grpSpLocks noChangeAspect="1"/>
              </p:cNvGrpSpPr>
              <p:nvPr/>
            </p:nvGrpSpPr>
            <p:grpSpPr bwMode="auto">
              <a:xfrm>
                <a:off x="1374" y="528"/>
                <a:ext cx="480" cy="432"/>
                <a:chOff x="1392" y="528"/>
                <a:chExt cx="480" cy="432"/>
              </a:xfrm>
            </p:grpSpPr>
            <p:sp>
              <p:nvSpPr>
                <p:cNvPr id="144" name="Rectangle 9"/>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145" name="Rectangle 10"/>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143" name="Text Box 11"/>
              <p:cNvSpPr txBox="1">
                <a:spLocks noChangeAspect="1" noChangeArrowheads="1"/>
              </p:cNvSpPr>
              <p:nvPr/>
            </p:nvSpPr>
            <p:spPr bwMode="auto">
              <a:xfrm>
                <a:off x="1400" y="574"/>
                <a:ext cx="432"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sp>
          <p:nvSpPr>
            <p:cNvPr id="114" name="Line 12"/>
            <p:cNvSpPr>
              <a:spLocks noChangeAspect="1" noChangeShapeType="1"/>
            </p:cNvSpPr>
            <p:nvPr/>
          </p:nvSpPr>
          <p:spPr bwMode="auto">
            <a:xfrm>
              <a:off x="2651" y="1351"/>
              <a:ext cx="244" cy="0"/>
            </a:xfrm>
            <a:prstGeom prst="line">
              <a:avLst/>
            </a:prstGeom>
            <a:noFill/>
            <a:ln w="28575">
              <a:solidFill>
                <a:schemeClr val="tx1"/>
              </a:solidFill>
              <a:round/>
              <a:headEnd/>
              <a:tailEnd/>
            </a:ln>
            <a:effectLst/>
          </p:spPr>
          <p:txBody>
            <a:bodyPr wrap="none" anchor="ctr"/>
            <a:lstStyle/>
            <a:p>
              <a:endParaRPr lang="en-US"/>
            </a:p>
          </p:txBody>
        </p:sp>
        <p:sp>
          <p:nvSpPr>
            <p:cNvPr id="115" name="Line 13"/>
            <p:cNvSpPr>
              <a:spLocks noChangeAspect="1" noChangeShapeType="1"/>
            </p:cNvSpPr>
            <p:nvPr/>
          </p:nvSpPr>
          <p:spPr bwMode="auto">
            <a:xfrm>
              <a:off x="2651" y="1490"/>
              <a:ext cx="244" cy="0"/>
            </a:xfrm>
            <a:prstGeom prst="line">
              <a:avLst/>
            </a:prstGeom>
            <a:noFill/>
            <a:ln w="28575">
              <a:solidFill>
                <a:schemeClr val="tx1"/>
              </a:solidFill>
              <a:round/>
              <a:headEnd/>
              <a:tailEnd/>
            </a:ln>
            <a:effectLst/>
          </p:spPr>
          <p:txBody>
            <a:bodyPr wrap="none" anchor="ctr"/>
            <a:lstStyle/>
            <a:p>
              <a:endParaRPr lang="en-US"/>
            </a:p>
          </p:txBody>
        </p:sp>
        <p:grpSp>
          <p:nvGrpSpPr>
            <p:cNvPr id="116" name="Group 14"/>
            <p:cNvGrpSpPr>
              <a:grpSpLocks noChangeAspect="1"/>
            </p:cNvGrpSpPr>
            <p:nvPr/>
          </p:nvGrpSpPr>
          <p:grpSpPr bwMode="auto">
            <a:xfrm>
              <a:off x="2851" y="1235"/>
              <a:ext cx="199" cy="371"/>
              <a:chOff x="2991" y="411"/>
              <a:chExt cx="359" cy="768"/>
            </a:xfrm>
          </p:grpSpPr>
          <p:sp>
            <p:nvSpPr>
              <p:cNvPr id="138" name="AutoShape 15"/>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139" name="AutoShape 16"/>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140" name="Freeform 17"/>
              <p:cNvSpPr>
                <a:spLocks noChangeAspect="1"/>
              </p:cNvSpPr>
              <p:nvPr/>
            </p:nvSpPr>
            <p:spPr bwMode="auto">
              <a:xfrm rot="5400000">
                <a:off x="2974" y="725"/>
                <a:ext cx="218" cy="139"/>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141" name="Text Box 18"/>
              <p:cNvSpPr txBox="1">
                <a:spLocks noChangeAspect="1" noChangeArrowheads="1"/>
              </p:cNvSpPr>
              <p:nvPr/>
            </p:nvSpPr>
            <p:spPr bwMode="auto">
              <a:xfrm rot="-5400000">
                <a:off x="2942" y="642"/>
                <a:ext cx="575" cy="2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ALU</a:t>
                </a:r>
              </a:p>
            </p:txBody>
          </p:sp>
        </p:grpSp>
        <p:sp>
          <p:nvSpPr>
            <p:cNvPr id="117" name="Line 19"/>
            <p:cNvSpPr>
              <a:spLocks noChangeAspect="1" noChangeShapeType="1"/>
            </p:cNvSpPr>
            <p:nvPr/>
          </p:nvSpPr>
          <p:spPr bwMode="auto">
            <a:xfrm>
              <a:off x="3052" y="1421"/>
              <a:ext cx="245" cy="0"/>
            </a:xfrm>
            <a:prstGeom prst="line">
              <a:avLst/>
            </a:prstGeom>
            <a:noFill/>
            <a:ln w="28575">
              <a:solidFill>
                <a:schemeClr val="tx1"/>
              </a:solidFill>
              <a:round/>
              <a:headEnd/>
              <a:tailEnd/>
            </a:ln>
            <a:effectLst/>
          </p:spPr>
          <p:txBody>
            <a:bodyPr wrap="none" anchor="ctr"/>
            <a:lstStyle/>
            <a:p>
              <a:endParaRPr lang="en-US"/>
            </a:p>
          </p:txBody>
        </p:sp>
        <p:sp>
          <p:nvSpPr>
            <p:cNvPr id="118" name="Line 20"/>
            <p:cNvSpPr>
              <a:spLocks noChangeAspect="1" noChangeShapeType="1"/>
            </p:cNvSpPr>
            <p:nvPr/>
          </p:nvSpPr>
          <p:spPr bwMode="auto">
            <a:xfrm>
              <a:off x="3475" y="1421"/>
              <a:ext cx="245" cy="0"/>
            </a:xfrm>
            <a:prstGeom prst="line">
              <a:avLst/>
            </a:prstGeom>
            <a:noFill/>
            <a:ln w="28575">
              <a:solidFill>
                <a:schemeClr val="tx1"/>
              </a:solidFill>
              <a:round/>
              <a:headEnd/>
              <a:tailEnd/>
            </a:ln>
            <a:effectLst/>
          </p:spPr>
          <p:txBody>
            <a:bodyPr wrap="none" anchor="ctr"/>
            <a:lstStyle/>
            <a:p>
              <a:endParaRPr lang="en-US"/>
            </a:p>
          </p:txBody>
        </p:sp>
        <p:grpSp>
          <p:nvGrpSpPr>
            <p:cNvPr id="119" name="Group 21"/>
            <p:cNvGrpSpPr>
              <a:grpSpLocks noChangeAspect="1"/>
            </p:cNvGrpSpPr>
            <p:nvPr/>
          </p:nvGrpSpPr>
          <p:grpSpPr bwMode="auto">
            <a:xfrm>
              <a:off x="3209" y="1305"/>
              <a:ext cx="275" cy="232"/>
              <a:chOff x="3853" y="576"/>
              <a:chExt cx="594" cy="480"/>
            </a:xfrm>
          </p:grpSpPr>
          <p:sp>
            <p:nvSpPr>
              <p:cNvPr id="136" name="Rectangle 22"/>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137" name="Text Box 23"/>
              <p:cNvSpPr txBox="1">
                <a:spLocks noChangeAspect="1" noChangeArrowheads="1"/>
              </p:cNvSpPr>
              <p:nvPr/>
            </p:nvSpPr>
            <p:spPr bwMode="auto">
              <a:xfrm>
                <a:off x="3853" y="628"/>
                <a:ext cx="59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grpSp>
        <p:sp>
          <p:nvSpPr>
            <p:cNvPr id="120" name="Freeform 24"/>
            <p:cNvSpPr>
              <a:spLocks noChangeAspect="1"/>
            </p:cNvSpPr>
            <p:nvPr/>
          </p:nvSpPr>
          <p:spPr bwMode="auto">
            <a:xfrm>
              <a:off x="3208" y="1421"/>
              <a:ext cx="332" cy="185"/>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121" name="Line 25"/>
            <p:cNvSpPr>
              <a:spLocks noChangeAspect="1" noChangeShapeType="1"/>
            </p:cNvSpPr>
            <p:nvPr/>
          </p:nvSpPr>
          <p:spPr bwMode="auto">
            <a:xfrm>
              <a:off x="2199" y="1491"/>
              <a:ext cx="230" cy="0"/>
            </a:xfrm>
            <a:prstGeom prst="line">
              <a:avLst/>
            </a:prstGeom>
            <a:noFill/>
            <a:ln w="28575">
              <a:solidFill>
                <a:schemeClr val="tx1"/>
              </a:solidFill>
              <a:round/>
              <a:headEnd/>
              <a:tailEnd/>
            </a:ln>
            <a:effectLst/>
          </p:spPr>
          <p:txBody>
            <a:bodyPr wrap="none" anchor="ctr"/>
            <a:lstStyle/>
            <a:p>
              <a:endParaRPr lang="en-US"/>
            </a:p>
          </p:txBody>
        </p:sp>
        <p:sp>
          <p:nvSpPr>
            <p:cNvPr id="122" name="Line 26"/>
            <p:cNvSpPr>
              <a:spLocks noChangeAspect="1" noChangeShapeType="1"/>
            </p:cNvSpPr>
            <p:nvPr/>
          </p:nvSpPr>
          <p:spPr bwMode="auto">
            <a:xfrm>
              <a:off x="2169" y="1351"/>
              <a:ext cx="259" cy="0"/>
            </a:xfrm>
            <a:prstGeom prst="line">
              <a:avLst/>
            </a:prstGeom>
            <a:noFill/>
            <a:ln w="28575">
              <a:solidFill>
                <a:schemeClr val="tx1"/>
              </a:solidFill>
              <a:round/>
              <a:headEnd/>
              <a:tailEnd/>
            </a:ln>
            <a:effectLst/>
          </p:spPr>
          <p:txBody>
            <a:bodyPr wrap="none" anchor="ctr"/>
            <a:lstStyle/>
            <a:p>
              <a:endParaRPr lang="en-US"/>
            </a:p>
          </p:txBody>
        </p:sp>
        <p:grpSp>
          <p:nvGrpSpPr>
            <p:cNvPr id="123" name="Group 27"/>
            <p:cNvGrpSpPr>
              <a:grpSpLocks noChangeAspect="1"/>
            </p:cNvGrpSpPr>
            <p:nvPr/>
          </p:nvGrpSpPr>
          <p:grpSpPr bwMode="auto">
            <a:xfrm>
              <a:off x="1962" y="1305"/>
              <a:ext cx="290" cy="232"/>
              <a:chOff x="1123" y="576"/>
              <a:chExt cx="626" cy="480"/>
            </a:xfrm>
          </p:grpSpPr>
          <p:sp>
            <p:nvSpPr>
              <p:cNvPr id="134" name="Rectangle 28"/>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135" name="Text Box 29"/>
              <p:cNvSpPr txBox="1">
                <a:spLocks noChangeAspect="1" noChangeArrowheads="1"/>
              </p:cNvSpPr>
              <p:nvPr/>
            </p:nvSpPr>
            <p:spPr bwMode="auto">
              <a:xfrm>
                <a:off x="1123" y="628"/>
                <a:ext cx="626"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Ifetch</a:t>
                </a:r>
              </a:p>
            </p:txBody>
          </p:sp>
        </p:grpSp>
        <p:grpSp>
          <p:nvGrpSpPr>
            <p:cNvPr id="124" name="Group 30"/>
            <p:cNvGrpSpPr>
              <a:grpSpLocks/>
            </p:cNvGrpSpPr>
            <p:nvPr/>
          </p:nvGrpSpPr>
          <p:grpSpPr bwMode="auto">
            <a:xfrm>
              <a:off x="2288" y="1200"/>
              <a:ext cx="1297" cy="441"/>
              <a:chOff x="2112" y="528"/>
              <a:chExt cx="2088" cy="681"/>
            </a:xfrm>
          </p:grpSpPr>
          <p:sp>
            <p:nvSpPr>
              <p:cNvPr id="130" name="Rectangle 31"/>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131" name="Rectangle 32"/>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132" name="Rectangle 33"/>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133" name="Rectangle 34"/>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grpSp>
          <p:nvGrpSpPr>
            <p:cNvPr id="125" name="Group 35"/>
            <p:cNvGrpSpPr>
              <a:grpSpLocks noChangeAspect="1"/>
            </p:cNvGrpSpPr>
            <p:nvPr/>
          </p:nvGrpSpPr>
          <p:grpSpPr bwMode="auto">
            <a:xfrm flipH="1">
              <a:off x="3649" y="1296"/>
              <a:ext cx="223" cy="233"/>
              <a:chOff x="1374" y="528"/>
              <a:chExt cx="480" cy="432"/>
            </a:xfrm>
          </p:grpSpPr>
          <p:grpSp>
            <p:nvGrpSpPr>
              <p:cNvPr id="126" name="Group 36"/>
              <p:cNvGrpSpPr>
                <a:grpSpLocks noChangeAspect="1"/>
              </p:cNvGrpSpPr>
              <p:nvPr/>
            </p:nvGrpSpPr>
            <p:grpSpPr bwMode="auto">
              <a:xfrm>
                <a:off x="1374" y="528"/>
                <a:ext cx="480" cy="432"/>
                <a:chOff x="1392" y="528"/>
                <a:chExt cx="480" cy="432"/>
              </a:xfrm>
            </p:grpSpPr>
            <p:sp>
              <p:nvSpPr>
                <p:cNvPr id="128" name="Rectangle 37"/>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129" name="Rectangle 38"/>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127" name="Text Box 39"/>
              <p:cNvSpPr txBox="1">
                <a:spLocks noChangeAspect="1" noChangeArrowheads="1"/>
              </p:cNvSpPr>
              <p:nvPr/>
            </p:nvSpPr>
            <p:spPr bwMode="auto">
              <a:xfrm>
                <a:off x="1396" y="574"/>
                <a:ext cx="428"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grpSp>
      <p:grpSp>
        <p:nvGrpSpPr>
          <p:cNvPr id="146" name="Group 6"/>
          <p:cNvGrpSpPr>
            <a:grpSpLocks/>
          </p:cNvGrpSpPr>
          <p:nvPr/>
        </p:nvGrpSpPr>
        <p:grpSpPr bwMode="auto">
          <a:xfrm>
            <a:off x="1633389" y="4114799"/>
            <a:ext cx="3879850" cy="700088"/>
            <a:chOff x="1962" y="1200"/>
            <a:chExt cx="1910" cy="441"/>
          </a:xfrm>
        </p:grpSpPr>
        <p:grpSp>
          <p:nvGrpSpPr>
            <p:cNvPr id="147" name="Group 7"/>
            <p:cNvGrpSpPr>
              <a:grpSpLocks noChangeAspect="1"/>
            </p:cNvGrpSpPr>
            <p:nvPr/>
          </p:nvGrpSpPr>
          <p:grpSpPr bwMode="auto">
            <a:xfrm>
              <a:off x="2429" y="1304"/>
              <a:ext cx="221" cy="233"/>
              <a:chOff x="1374" y="528"/>
              <a:chExt cx="480" cy="432"/>
            </a:xfrm>
          </p:grpSpPr>
          <p:grpSp>
            <p:nvGrpSpPr>
              <p:cNvPr id="176" name="Group 8"/>
              <p:cNvGrpSpPr>
                <a:grpSpLocks noChangeAspect="1"/>
              </p:cNvGrpSpPr>
              <p:nvPr/>
            </p:nvGrpSpPr>
            <p:grpSpPr bwMode="auto">
              <a:xfrm>
                <a:off x="1374" y="528"/>
                <a:ext cx="480" cy="432"/>
                <a:chOff x="1392" y="528"/>
                <a:chExt cx="480" cy="432"/>
              </a:xfrm>
            </p:grpSpPr>
            <p:sp>
              <p:nvSpPr>
                <p:cNvPr id="178" name="Rectangle 9"/>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179" name="Rectangle 10"/>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177" name="Text Box 11"/>
              <p:cNvSpPr txBox="1">
                <a:spLocks noChangeAspect="1" noChangeArrowheads="1"/>
              </p:cNvSpPr>
              <p:nvPr/>
            </p:nvSpPr>
            <p:spPr bwMode="auto">
              <a:xfrm>
                <a:off x="1400" y="574"/>
                <a:ext cx="432"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sp>
          <p:nvSpPr>
            <p:cNvPr id="148" name="Line 12"/>
            <p:cNvSpPr>
              <a:spLocks noChangeAspect="1" noChangeShapeType="1"/>
            </p:cNvSpPr>
            <p:nvPr/>
          </p:nvSpPr>
          <p:spPr bwMode="auto">
            <a:xfrm>
              <a:off x="2651" y="1351"/>
              <a:ext cx="244" cy="0"/>
            </a:xfrm>
            <a:prstGeom prst="line">
              <a:avLst/>
            </a:prstGeom>
            <a:noFill/>
            <a:ln w="28575">
              <a:solidFill>
                <a:schemeClr val="tx1"/>
              </a:solidFill>
              <a:round/>
              <a:headEnd/>
              <a:tailEnd/>
            </a:ln>
            <a:effectLst/>
          </p:spPr>
          <p:txBody>
            <a:bodyPr wrap="none" anchor="ctr"/>
            <a:lstStyle/>
            <a:p>
              <a:endParaRPr lang="en-US"/>
            </a:p>
          </p:txBody>
        </p:sp>
        <p:sp>
          <p:nvSpPr>
            <p:cNvPr id="149" name="Line 13"/>
            <p:cNvSpPr>
              <a:spLocks noChangeAspect="1" noChangeShapeType="1"/>
            </p:cNvSpPr>
            <p:nvPr/>
          </p:nvSpPr>
          <p:spPr bwMode="auto">
            <a:xfrm>
              <a:off x="2651" y="1490"/>
              <a:ext cx="244" cy="0"/>
            </a:xfrm>
            <a:prstGeom prst="line">
              <a:avLst/>
            </a:prstGeom>
            <a:noFill/>
            <a:ln w="28575">
              <a:solidFill>
                <a:schemeClr val="tx1"/>
              </a:solidFill>
              <a:round/>
              <a:headEnd/>
              <a:tailEnd/>
            </a:ln>
            <a:effectLst/>
          </p:spPr>
          <p:txBody>
            <a:bodyPr wrap="none" anchor="ctr"/>
            <a:lstStyle/>
            <a:p>
              <a:endParaRPr lang="en-US"/>
            </a:p>
          </p:txBody>
        </p:sp>
        <p:grpSp>
          <p:nvGrpSpPr>
            <p:cNvPr id="150" name="Group 14"/>
            <p:cNvGrpSpPr>
              <a:grpSpLocks noChangeAspect="1"/>
            </p:cNvGrpSpPr>
            <p:nvPr/>
          </p:nvGrpSpPr>
          <p:grpSpPr bwMode="auto">
            <a:xfrm>
              <a:off x="2851" y="1235"/>
              <a:ext cx="199" cy="371"/>
              <a:chOff x="2991" y="411"/>
              <a:chExt cx="359" cy="768"/>
            </a:xfrm>
          </p:grpSpPr>
          <p:sp>
            <p:nvSpPr>
              <p:cNvPr id="172" name="AutoShape 15"/>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173" name="AutoShape 16"/>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174" name="Freeform 17"/>
              <p:cNvSpPr>
                <a:spLocks noChangeAspect="1"/>
              </p:cNvSpPr>
              <p:nvPr/>
            </p:nvSpPr>
            <p:spPr bwMode="auto">
              <a:xfrm rot="5400000">
                <a:off x="2974" y="725"/>
                <a:ext cx="218" cy="139"/>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175" name="Text Box 18"/>
              <p:cNvSpPr txBox="1">
                <a:spLocks noChangeAspect="1" noChangeArrowheads="1"/>
              </p:cNvSpPr>
              <p:nvPr/>
            </p:nvSpPr>
            <p:spPr bwMode="auto">
              <a:xfrm rot="-5400000">
                <a:off x="2942" y="642"/>
                <a:ext cx="575" cy="2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ALU</a:t>
                </a:r>
              </a:p>
            </p:txBody>
          </p:sp>
        </p:grpSp>
        <p:sp>
          <p:nvSpPr>
            <p:cNvPr id="151" name="Line 19"/>
            <p:cNvSpPr>
              <a:spLocks noChangeAspect="1" noChangeShapeType="1"/>
            </p:cNvSpPr>
            <p:nvPr/>
          </p:nvSpPr>
          <p:spPr bwMode="auto">
            <a:xfrm>
              <a:off x="3052" y="1421"/>
              <a:ext cx="245" cy="0"/>
            </a:xfrm>
            <a:prstGeom prst="line">
              <a:avLst/>
            </a:prstGeom>
            <a:noFill/>
            <a:ln w="28575">
              <a:solidFill>
                <a:schemeClr val="tx1"/>
              </a:solidFill>
              <a:round/>
              <a:headEnd/>
              <a:tailEnd/>
            </a:ln>
            <a:effectLst/>
          </p:spPr>
          <p:txBody>
            <a:bodyPr wrap="none" anchor="ctr"/>
            <a:lstStyle/>
            <a:p>
              <a:endParaRPr lang="en-US"/>
            </a:p>
          </p:txBody>
        </p:sp>
        <p:sp>
          <p:nvSpPr>
            <p:cNvPr id="152" name="Line 20"/>
            <p:cNvSpPr>
              <a:spLocks noChangeAspect="1" noChangeShapeType="1"/>
            </p:cNvSpPr>
            <p:nvPr/>
          </p:nvSpPr>
          <p:spPr bwMode="auto">
            <a:xfrm>
              <a:off x="3475" y="1421"/>
              <a:ext cx="245" cy="0"/>
            </a:xfrm>
            <a:prstGeom prst="line">
              <a:avLst/>
            </a:prstGeom>
            <a:noFill/>
            <a:ln w="28575">
              <a:solidFill>
                <a:schemeClr val="tx1"/>
              </a:solidFill>
              <a:round/>
              <a:headEnd/>
              <a:tailEnd/>
            </a:ln>
            <a:effectLst/>
          </p:spPr>
          <p:txBody>
            <a:bodyPr wrap="none" anchor="ctr"/>
            <a:lstStyle/>
            <a:p>
              <a:endParaRPr lang="en-US"/>
            </a:p>
          </p:txBody>
        </p:sp>
        <p:grpSp>
          <p:nvGrpSpPr>
            <p:cNvPr id="153" name="Group 21"/>
            <p:cNvGrpSpPr>
              <a:grpSpLocks noChangeAspect="1"/>
            </p:cNvGrpSpPr>
            <p:nvPr/>
          </p:nvGrpSpPr>
          <p:grpSpPr bwMode="auto">
            <a:xfrm>
              <a:off x="3209" y="1305"/>
              <a:ext cx="275" cy="232"/>
              <a:chOff x="3853" y="576"/>
              <a:chExt cx="594" cy="480"/>
            </a:xfrm>
          </p:grpSpPr>
          <p:sp>
            <p:nvSpPr>
              <p:cNvPr id="170" name="Rectangle 22"/>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171" name="Text Box 23"/>
              <p:cNvSpPr txBox="1">
                <a:spLocks noChangeAspect="1" noChangeArrowheads="1"/>
              </p:cNvSpPr>
              <p:nvPr/>
            </p:nvSpPr>
            <p:spPr bwMode="auto">
              <a:xfrm>
                <a:off x="3853" y="628"/>
                <a:ext cx="59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grpSp>
        <p:sp>
          <p:nvSpPr>
            <p:cNvPr id="154" name="Freeform 24"/>
            <p:cNvSpPr>
              <a:spLocks noChangeAspect="1"/>
            </p:cNvSpPr>
            <p:nvPr/>
          </p:nvSpPr>
          <p:spPr bwMode="auto">
            <a:xfrm>
              <a:off x="3208" y="1421"/>
              <a:ext cx="332" cy="185"/>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155" name="Line 25"/>
            <p:cNvSpPr>
              <a:spLocks noChangeAspect="1" noChangeShapeType="1"/>
            </p:cNvSpPr>
            <p:nvPr/>
          </p:nvSpPr>
          <p:spPr bwMode="auto">
            <a:xfrm>
              <a:off x="2199" y="1491"/>
              <a:ext cx="230" cy="0"/>
            </a:xfrm>
            <a:prstGeom prst="line">
              <a:avLst/>
            </a:prstGeom>
            <a:noFill/>
            <a:ln w="28575">
              <a:solidFill>
                <a:schemeClr val="tx1"/>
              </a:solidFill>
              <a:round/>
              <a:headEnd/>
              <a:tailEnd/>
            </a:ln>
            <a:effectLst/>
          </p:spPr>
          <p:txBody>
            <a:bodyPr wrap="none" anchor="ctr"/>
            <a:lstStyle/>
            <a:p>
              <a:endParaRPr lang="en-US"/>
            </a:p>
          </p:txBody>
        </p:sp>
        <p:sp>
          <p:nvSpPr>
            <p:cNvPr id="156" name="Line 26"/>
            <p:cNvSpPr>
              <a:spLocks noChangeAspect="1" noChangeShapeType="1"/>
            </p:cNvSpPr>
            <p:nvPr/>
          </p:nvSpPr>
          <p:spPr bwMode="auto">
            <a:xfrm>
              <a:off x="2169" y="1351"/>
              <a:ext cx="259" cy="0"/>
            </a:xfrm>
            <a:prstGeom prst="line">
              <a:avLst/>
            </a:prstGeom>
            <a:noFill/>
            <a:ln w="28575">
              <a:solidFill>
                <a:schemeClr val="tx1"/>
              </a:solidFill>
              <a:round/>
              <a:headEnd/>
              <a:tailEnd/>
            </a:ln>
            <a:effectLst/>
          </p:spPr>
          <p:txBody>
            <a:bodyPr wrap="none" anchor="ctr"/>
            <a:lstStyle/>
            <a:p>
              <a:endParaRPr lang="en-US"/>
            </a:p>
          </p:txBody>
        </p:sp>
        <p:grpSp>
          <p:nvGrpSpPr>
            <p:cNvPr id="157" name="Group 27"/>
            <p:cNvGrpSpPr>
              <a:grpSpLocks noChangeAspect="1"/>
            </p:cNvGrpSpPr>
            <p:nvPr/>
          </p:nvGrpSpPr>
          <p:grpSpPr bwMode="auto">
            <a:xfrm>
              <a:off x="1962" y="1305"/>
              <a:ext cx="290" cy="232"/>
              <a:chOff x="1123" y="576"/>
              <a:chExt cx="626" cy="480"/>
            </a:xfrm>
          </p:grpSpPr>
          <p:sp>
            <p:nvSpPr>
              <p:cNvPr id="168" name="Rectangle 28"/>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169" name="Text Box 29"/>
              <p:cNvSpPr txBox="1">
                <a:spLocks noChangeAspect="1" noChangeArrowheads="1"/>
              </p:cNvSpPr>
              <p:nvPr/>
            </p:nvSpPr>
            <p:spPr bwMode="auto">
              <a:xfrm>
                <a:off x="1123" y="628"/>
                <a:ext cx="626"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Ifetch</a:t>
                </a:r>
              </a:p>
            </p:txBody>
          </p:sp>
        </p:grpSp>
        <p:grpSp>
          <p:nvGrpSpPr>
            <p:cNvPr id="158" name="Group 30"/>
            <p:cNvGrpSpPr>
              <a:grpSpLocks/>
            </p:cNvGrpSpPr>
            <p:nvPr/>
          </p:nvGrpSpPr>
          <p:grpSpPr bwMode="auto">
            <a:xfrm>
              <a:off x="2288" y="1200"/>
              <a:ext cx="1297" cy="441"/>
              <a:chOff x="2112" y="528"/>
              <a:chExt cx="2088" cy="681"/>
            </a:xfrm>
          </p:grpSpPr>
          <p:sp>
            <p:nvSpPr>
              <p:cNvPr id="164" name="Rectangle 31"/>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165" name="Rectangle 32"/>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166" name="Rectangle 33"/>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167" name="Rectangle 34"/>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grpSp>
          <p:nvGrpSpPr>
            <p:cNvPr id="159" name="Group 35"/>
            <p:cNvGrpSpPr>
              <a:grpSpLocks noChangeAspect="1"/>
            </p:cNvGrpSpPr>
            <p:nvPr/>
          </p:nvGrpSpPr>
          <p:grpSpPr bwMode="auto">
            <a:xfrm flipH="1">
              <a:off x="3649" y="1296"/>
              <a:ext cx="223" cy="233"/>
              <a:chOff x="1374" y="528"/>
              <a:chExt cx="480" cy="432"/>
            </a:xfrm>
          </p:grpSpPr>
          <p:grpSp>
            <p:nvGrpSpPr>
              <p:cNvPr id="160" name="Group 36"/>
              <p:cNvGrpSpPr>
                <a:grpSpLocks noChangeAspect="1"/>
              </p:cNvGrpSpPr>
              <p:nvPr/>
            </p:nvGrpSpPr>
            <p:grpSpPr bwMode="auto">
              <a:xfrm>
                <a:off x="1374" y="528"/>
                <a:ext cx="480" cy="432"/>
                <a:chOff x="1392" y="528"/>
                <a:chExt cx="480" cy="432"/>
              </a:xfrm>
            </p:grpSpPr>
            <p:sp>
              <p:nvSpPr>
                <p:cNvPr id="162" name="Rectangle 37"/>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163" name="Rectangle 38"/>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161" name="Text Box 39"/>
              <p:cNvSpPr txBox="1">
                <a:spLocks noChangeAspect="1" noChangeArrowheads="1"/>
              </p:cNvSpPr>
              <p:nvPr/>
            </p:nvSpPr>
            <p:spPr bwMode="auto">
              <a:xfrm>
                <a:off x="1396" y="574"/>
                <a:ext cx="428"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grpSp>
      <p:sp>
        <p:nvSpPr>
          <p:cNvPr id="180" name="TextBox 179"/>
          <p:cNvSpPr txBox="1"/>
          <p:nvPr/>
        </p:nvSpPr>
        <p:spPr>
          <a:xfrm>
            <a:off x="6399536" y="4223658"/>
            <a:ext cx="1885453" cy="307777"/>
          </a:xfrm>
          <a:prstGeom prst="rect">
            <a:avLst/>
          </a:prstGeom>
          <a:noFill/>
          <a:ln>
            <a:solidFill>
              <a:srgbClr val="FF0000"/>
            </a:solidFill>
          </a:ln>
        </p:spPr>
        <p:txBody>
          <a:bodyPr wrap="none" rtlCol="0">
            <a:spAutoFit/>
          </a:bodyPr>
          <a:lstStyle/>
          <a:p>
            <a:r>
              <a:rPr lang="en-US" dirty="0" smtClean="0"/>
              <a:t>Do Data Forwarding</a:t>
            </a:r>
            <a:endParaRPr lang="en-IN" dirty="0"/>
          </a:p>
        </p:txBody>
      </p:sp>
      <p:sp>
        <p:nvSpPr>
          <p:cNvPr id="181" name="Rectangle 68"/>
          <p:cNvSpPr>
            <a:spLocks noChangeAspect="1" noChangeArrowheads="1"/>
          </p:cNvSpPr>
          <p:nvPr/>
        </p:nvSpPr>
        <p:spPr bwMode="auto">
          <a:xfrm>
            <a:off x="3980579" y="2459770"/>
            <a:ext cx="89588" cy="690836"/>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182" name="Rectangle 68"/>
          <p:cNvSpPr>
            <a:spLocks noChangeAspect="1" noChangeArrowheads="1"/>
          </p:cNvSpPr>
          <p:nvPr/>
        </p:nvSpPr>
        <p:spPr bwMode="auto">
          <a:xfrm>
            <a:off x="4851436" y="2481541"/>
            <a:ext cx="89588" cy="690836"/>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Tree>
  </p:cSld>
  <p:clrMapOvr>
    <a:masterClrMapping/>
  </p:clrMapOvr>
</p:sld>
</file>

<file path=ppt/theme/theme1.xml><?xml version="1.0" encoding="utf-8"?>
<a:theme xmlns:a="http://schemas.openxmlformats.org/drawingml/2006/main" name="ARM_confidential_2003_0409">
  <a:themeElements>
    <a:clrScheme name="ARM_confidential_2003_0409 1">
      <a:dk1>
        <a:srgbClr val="000000"/>
      </a:dk1>
      <a:lt1>
        <a:srgbClr val="FFFFFF"/>
      </a:lt1>
      <a:dk2>
        <a:srgbClr val="D93D89"/>
      </a:dk2>
      <a:lt2>
        <a:srgbClr val="FAA61A"/>
      </a:lt2>
      <a:accent1>
        <a:srgbClr val="128CAB"/>
      </a:accent1>
      <a:accent2>
        <a:srgbClr val="911B1D"/>
      </a:accent2>
      <a:accent3>
        <a:srgbClr val="FFFFFF"/>
      </a:accent3>
      <a:accent4>
        <a:srgbClr val="000000"/>
      </a:accent4>
      <a:accent5>
        <a:srgbClr val="AAC5D2"/>
      </a:accent5>
      <a:accent6>
        <a:srgbClr val="831719"/>
      </a:accent6>
      <a:hlink>
        <a:srgbClr val="9FB43B"/>
      </a:hlink>
      <a:folHlink>
        <a:srgbClr val="9A8B7C"/>
      </a:folHlink>
    </a:clrScheme>
    <a:fontScheme name="ARM_confidential_2003_04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rgbClr val="000000"/>
            </a:solidFill>
            <a:effectLst/>
            <a:latin typeface="Arial" charset="0"/>
            <a:ea typeface="MS PGothic" pitchFamily="34" charset="-128"/>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rgbClr val="000000"/>
            </a:solidFill>
            <a:effectLst/>
            <a:latin typeface="Arial" charset="0"/>
            <a:ea typeface="MS PGothic" pitchFamily="34" charset="-128"/>
          </a:defRPr>
        </a:defPPr>
      </a:lstStyle>
    </a:lnDef>
  </a:objectDefaults>
  <a:extraClrSchemeLst>
    <a:extraClrScheme>
      <a:clrScheme name="ARM_confidential_2003_0409 1">
        <a:dk1>
          <a:srgbClr val="000000"/>
        </a:dk1>
        <a:lt1>
          <a:srgbClr val="FFFFFF"/>
        </a:lt1>
        <a:dk2>
          <a:srgbClr val="D93D89"/>
        </a:dk2>
        <a:lt2>
          <a:srgbClr val="FAA61A"/>
        </a:lt2>
        <a:accent1>
          <a:srgbClr val="128CAB"/>
        </a:accent1>
        <a:accent2>
          <a:srgbClr val="911B1D"/>
        </a:accent2>
        <a:accent3>
          <a:srgbClr val="FFFFFF"/>
        </a:accent3>
        <a:accent4>
          <a:srgbClr val="000000"/>
        </a:accent4>
        <a:accent5>
          <a:srgbClr val="AAC5D2"/>
        </a:accent5>
        <a:accent6>
          <a:srgbClr val="831719"/>
        </a:accent6>
        <a:hlink>
          <a:srgbClr val="9FB43B"/>
        </a:hlink>
        <a:folHlink>
          <a:srgbClr val="9A8B7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6184</TotalTime>
  <Words>4410</Words>
  <Application>Microsoft Office PowerPoint</Application>
  <PresentationFormat>On-screen Show (4:3)</PresentationFormat>
  <Paragraphs>989</Paragraphs>
  <Slides>80</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2" baseType="lpstr">
      <vt:lpstr>ARM_confidential_2003_0409</vt:lpstr>
      <vt:lpstr>Worksheet</vt:lpstr>
      <vt:lpstr>Implementation Issues                        The Concepts                        Module 5 - 9</vt:lpstr>
      <vt:lpstr>Qualcomm Announcement</vt:lpstr>
      <vt:lpstr>Computing Environment</vt:lpstr>
      <vt:lpstr>The basics…</vt:lpstr>
      <vt:lpstr>Outline</vt:lpstr>
      <vt:lpstr>Single issue pipeline architecture</vt:lpstr>
      <vt:lpstr>Data Dependencies…</vt:lpstr>
      <vt:lpstr>Data Hazard</vt:lpstr>
      <vt:lpstr>Solutions</vt:lpstr>
      <vt:lpstr>PowerPoint Presentation</vt:lpstr>
      <vt:lpstr>Data Hazard (continued)</vt:lpstr>
      <vt:lpstr>PowerPoint Presentation</vt:lpstr>
      <vt:lpstr>Name Dependence</vt:lpstr>
      <vt:lpstr>Structural hazard</vt:lpstr>
      <vt:lpstr>Control Hazard</vt:lpstr>
      <vt:lpstr>Final word on dependences</vt:lpstr>
      <vt:lpstr>So what happens to the pipeline CPI?</vt:lpstr>
      <vt:lpstr>Overview of Techniques used for reducing stalls</vt:lpstr>
      <vt:lpstr>ISA based solution…</vt:lpstr>
      <vt:lpstr>Another example…</vt:lpstr>
      <vt:lpstr>Branch Prediction </vt:lpstr>
      <vt:lpstr>Static Branch Prediction Techniques</vt:lpstr>
      <vt:lpstr>Dynamic Branch Prediction</vt:lpstr>
      <vt:lpstr>Dynamic Branch Prediction Schemes</vt:lpstr>
      <vt:lpstr>Dynamic Branch Prediction (Contd.)</vt:lpstr>
      <vt:lpstr>One Bit Branch Prediction Counter</vt:lpstr>
      <vt:lpstr>Dynamic Branch Prediction (2 bit counter)</vt:lpstr>
      <vt:lpstr>Can we do better with n-bit counter?</vt:lpstr>
      <vt:lpstr>Dynamic Branch Prediction (Contd.)</vt:lpstr>
      <vt:lpstr>Correlating Branch predictor </vt:lpstr>
      <vt:lpstr>Correlating  Branch predictor (cont.)</vt:lpstr>
      <vt:lpstr>Correlating Branches</vt:lpstr>
      <vt:lpstr>Tournament Predictors</vt:lpstr>
      <vt:lpstr>Branch Target Predictions</vt:lpstr>
      <vt:lpstr>Branch Target Buffer</vt:lpstr>
      <vt:lpstr>BTB flow chart</vt:lpstr>
      <vt:lpstr>BTB with GHB</vt:lpstr>
      <vt:lpstr>Price to pay for Misprediction</vt:lpstr>
      <vt:lpstr>Return Address Predictors</vt:lpstr>
      <vt:lpstr>Getting CPI below 1…</vt:lpstr>
      <vt:lpstr>ILP</vt:lpstr>
      <vt:lpstr>Superscalar Vs VLIW</vt:lpstr>
      <vt:lpstr>Superscalar vs. VLIW</vt:lpstr>
      <vt:lpstr>Some Complication…</vt:lpstr>
      <vt:lpstr>Dynamic Scheduling</vt:lpstr>
      <vt:lpstr>In order and Out of Order (OOO)  issue</vt:lpstr>
      <vt:lpstr>Superscalar</vt:lpstr>
      <vt:lpstr>Things to consider in Multiple Issue</vt:lpstr>
      <vt:lpstr>Tomasulo Organization (a technique for dynamic scheduling)</vt:lpstr>
      <vt:lpstr>Reservation Station Components</vt:lpstr>
      <vt:lpstr>Three Stages of Tomasulo Algorithm</vt:lpstr>
      <vt:lpstr>Tomasulo Example</vt:lpstr>
      <vt:lpstr>Tomasulo Example Cycle 1</vt:lpstr>
      <vt:lpstr>Tomasulo Example Cycle 2</vt:lpstr>
      <vt:lpstr>Tomasulo Example Cycle 3</vt:lpstr>
      <vt:lpstr>Tomasulo Example Cycle 4</vt:lpstr>
      <vt:lpstr>Tomasulo Example Cycle 5</vt:lpstr>
      <vt:lpstr>Tomasulo Example Cycle 6</vt:lpstr>
      <vt:lpstr>Tomasulo Example Cycle 7</vt:lpstr>
      <vt:lpstr>Tomasulo Example Cycle 8</vt:lpstr>
      <vt:lpstr>Tomasulo Example Cycle 9</vt:lpstr>
      <vt:lpstr>Tomasulo Example Cycle 10</vt:lpstr>
      <vt:lpstr>Tomasulo Example Cycle 11</vt:lpstr>
      <vt:lpstr>Tomasulo Example Cycle 12</vt:lpstr>
      <vt:lpstr>Tomasulo Example Cycle 13</vt:lpstr>
      <vt:lpstr>Tomasulo Example Cycle 14</vt:lpstr>
      <vt:lpstr>Tomasulo Example Cycle 15</vt:lpstr>
      <vt:lpstr>Tomasulo Example Cycle 16</vt:lpstr>
      <vt:lpstr>Loop Level Parallelism (LLP)</vt:lpstr>
      <vt:lpstr>Loop without scheduling… </vt:lpstr>
      <vt:lpstr>Loop with Static Scheduling…</vt:lpstr>
      <vt:lpstr>Loop unrolling</vt:lpstr>
      <vt:lpstr>Loop unrolling + Scheduling </vt:lpstr>
      <vt:lpstr>Software Pipelining and Trace Scheduling</vt:lpstr>
      <vt:lpstr>Example of Software Pipelining</vt:lpstr>
      <vt:lpstr>Speculation….</vt:lpstr>
      <vt:lpstr>Trace Scheduling </vt:lpstr>
      <vt:lpstr>How much to speculate?</vt:lpstr>
      <vt:lpstr>Architecture Comparison</vt:lpstr>
      <vt:lpstr>Next session…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Amit</dc:creator>
  <cp:lastModifiedBy>Amit</cp:lastModifiedBy>
  <cp:revision>56</cp:revision>
  <dcterms:created xsi:type="dcterms:W3CDTF">2009-05-18T13:22:32Z</dcterms:created>
  <dcterms:modified xsi:type="dcterms:W3CDTF">2019-01-18T03:57:28Z</dcterms:modified>
</cp:coreProperties>
</file>