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087-FF94-45FA-A6E6-D875DB26DCE3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A19A0-9E0D-4991-988A-9B2E10E1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A19A0-9E0D-4991-988A-9B2E10E1C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11BF-11A2-4C57-9C94-853DEED1D554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Practice </a:t>
            </a:r>
            <a:r>
              <a:rPr lang="en-US" sz="3200" b="1" smtClean="0">
                <a:solidFill>
                  <a:schemeClr val="tx2"/>
                </a:solidFill>
              </a:rPr>
              <a:t>Question Cache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Cache related Issues</a:t>
            </a:r>
            <a:endParaRPr 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ILP </a:t>
            </a:r>
            <a:r>
              <a:rPr lang="en-US" sz="2400" b="1" dirty="0" err="1" smtClean="0">
                <a:solidFill>
                  <a:schemeClr val="tx2"/>
                </a:solidFill>
              </a:rPr>
              <a:t>vs</a:t>
            </a:r>
            <a:r>
              <a:rPr lang="en-US" sz="2400" b="1" dirty="0" smtClean="0">
                <a:solidFill>
                  <a:schemeClr val="tx2"/>
                </a:solidFill>
              </a:rPr>
              <a:t> Reducing Cache misses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a compiler has to choose between  improving ILP and improving cache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for (i= 0; i &lt; 512; i = i + 1)</a:t>
            </a:r>
          </a:p>
          <a:p>
            <a:r>
              <a:rPr lang="en-US" dirty="0"/>
              <a:t>	</a:t>
            </a:r>
            <a:r>
              <a:rPr lang="en-US" dirty="0" smtClean="0"/>
              <a:t>for (j = 1; j &lt;  512; j = j + 1)</a:t>
            </a:r>
          </a:p>
          <a:p>
            <a:r>
              <a:rPr lang="en-US" dirty="0"/>
              <a:t>	</a:t>
            </a:r>
            <a:r>
              <a:rPr lang="en-US" dirty="0" smtClean="0"/>
              <a:t>	x[i][j] = 2*x[i][j-1];</a:t>
            </a:r>
          </a:p>
          <a:p>
            <a:endParaRPr lang="en-US" dirty="0"/>
          </a:p>
          <a:p>
            <a:r>
              <a:rPr lang="en-US" dirty="0" smtClean="0"/>
              <a:t>This code accesses the data in the order they are stored thus minimizing the cache misses, but if you unroll the loop, you will find that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389" y="3938037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(i= 0; i &lt; 512; i = i + 1)</a:t>
            </a:r>
          </a:p>
          <a:p>
            <a:r>
              <a:rPr lang="en-US" dirty="0"/>
              <a:t>	for (j = 1; j &lt;  512; j = j + </a:t>
            </a:r>
            <a:r>
              <a:rPr lang="en-US" dirty="0" smtClean="0"/>
              <a:t>4) {</a:t>
            </a:r>
          </a:p>
          <a:p>
            <a:r>
              <a:rPr lang="en-US" dirty="0"/>
              <a:t>	</a:t>
            </a:r>
            <a:r>
              <a:rPr lang="en-US" dirty="0" smtClean="0"/>
              <a:t>	x[i][j] 	 =  2*x[i][j-1];</a:t>
            </a:r>
          </a:p>
          <a:p>
            <a:r>
              <a:rPr lang="en-US" dirty="0"/>
              <a:t>	</a:t>
            </a:r>
            <a:r>
              <a:rPr lang="en-US" dirty="0" smtClean="0"/>
              <a:t>	x[i][j+1]	 =  2*x[i][j];</a:t>
            </a:r>
          </a:p>
          <a:p>
            <a:r>
              <a:rPr lang="en-US" dirty="0"/>
              <a:t>	</a:t>
            </a:r>
            <a:r>
              <a:rPr lang="en-US" dirty="0" smtClean="0"/>
              <a:t>	x[i][j+2]	 =  2*x[i][j+1];</a:t>
            </a:r>
          </a:p>
          <a:p>
            <a:r>
              <a:rPr lang="en-US" dirty="0"/>
              <a:t>	</a:t>
            </a:r>
            <a:r>
              <a:rPr lang="en-US" dirty="0" smtClean="0"/>
              <a:t>	x[i][j+3]	 =  2*x[i][j+2];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r>
              <a:rPr lang="en-US" dirty="0" smtClean="0"/>
              <a:t>Here last three statements have RAW dependency…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18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the parallelism, two loops can be interchanged…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(j = 1; j &lt;  512; j = j + 1)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for </a:t>
            </a:r>
            <a:r>
              <a:rPr lang="en-US" dirty="0" smtClean="0"/>
              <a:t>(</a:t>
            </a:r>
            <a:r>
              <a:rPr lang="en-US" dirty="0"/>
              <a:t>i= 0; i &lt; 512; i = i + 1)</a:t>
            </a:r>
          </a:p>
          <a:p>
            <a:r>
              <a:rPr lang="en-US" dirty="0"/>
              <a:t>		x[i][j] = 2*x[i][j-1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Unrolling this loop would show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718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(j = 1; j &lt;  512; j = j + 1) </a:t>
            </a:r>
          </a:p>
          <a:p>
            <a:r>
              <a:rPr lang="en-US" dirty="0"/>
              <a:t>	for (i= 0; i &lt; 512; i = i + </a:t>
            </a:r>
            <a:r>
              <a:rPr lang="en-US" dirty="0" smtClean="0"/>
              <a:t>4){</a:t>
            </a:r>
            <a:endParaRPr lang="en-US" dirty="0"/>
          </a:p>
          <a:p>
            <a:r>
              <a:rPr lang="en-US" dirty="0"/>
              <a:t>		x[i][j] </a:t>
            </a:r>
            <a:r>
              <a:rPr lang="en-US" dirty="0" smtClean="0"/>
              <a:t>	= </a:t>
            </a:r>
            <a:r>
              <a:rPr lang="en-US" dirty="0"/>
              <a:t>2*x[i][j-1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smtClean="0"/>
              <a:t>	x[i+1][j]	= 2*x[i+1][j-1];</a:t>
            </a:r>
          </a:p>
          <a:p>
            <a:r>
              <a:rPr lang="en-US" dirty="0"/>
              <a:t>	</a:t>
            </a:r>
            <a:r>
              <a:rPr lang="en-US" dirty="0" smtClean="0"/>
              <a:t>	x[i+2][j]	= 2*x[i+2][j-1];</a:t>
            </a:r>
          </a:p>
          <a:p>
            <a:r>
              <a:rPr lang="en-US" dirty="0"/>
              <a:t>	</a:t>
            </a:r>
            <a:r>
              <a:rPr lang="en-US" dirty="0" smtClean="0"/>
              <a:t>	x[i+3][j]	= 2*x[i+3][j-1];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endParaRPr lang="en-US" dirty="0"/>
          </a:p>
          <a:p>
            <a:r>
              <a:rPr lang="en-US" dirty="0" smtClean="0"/>
              <a:t>Now all four statements are independent and can be executed in parallel</a:t>
            </a:r>
          </a:p>
          <a:p>
            <a:endParaRPr lang="en-US" dirty="0"/>
          </a:p>
          <a:p>
            <a:r>
              <a:rPr lang="en-US" dirty="0" smtClean="0"/>
              <a:t>But this would lead to memory accesses that would hop through memory thus reducing spatial locality and cache hit rate…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20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Problem 1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7239000" cy="2883381"/>
        </p:xfrm>
        <a:graphic>
          <a:graphicData uri="http://schemas.openxmlformats.org/drawingml/2006/table">
            <a:tbl>
              <a:tblPr/>
              <a:tblGrid>
                <a:gridCol w="3619500"/>
                <a:gridCol w="3619500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 kern="14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</a:rPr>
                        <a:t>Loop A</a:t>
                      </a:r>
                      <a:endParaRPr lang="en-US" sz="2400" b="1" kern="1400" dirty="0">
                        <a:solidFill>
                          <a:schemeClr val="tx2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 kern="14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</a:rPr>
                        <a:t>Loop B</a:t>
                      </a:r>
                      <a:endParaRPr lang="en-US" sz="2400" b="1" kern="1400" dirty="0">
                        <a:solidFill>
                          <a:schemeClr val="tx2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sum = 0;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for (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= 0;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&lt; 128;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for (j = 0; j &lt; 64; j++)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  sum += A[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][j];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sum = 0;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for (j = 0; j &lt; 64; j++)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for (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= 0;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&lt; 128;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  sum += A[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][j];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following two loops written in C, which calculates the sum of the entries in a 128 by 64 matrix of 32 bit integer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724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matrix </a:t>
            </a:r>
            <a:r>
              <a:rPr lang="en-US" sz="2400" dirty="0" smtClean="0"/>
              <a:t>is </a:t>
            </a:r>
            <a:r>
              <a:rPr lang="en-US" sz="2400" dirty="0"/>
              <a:t>stored contiguously in memory in row-major order.  Row major order </a:t>
            </a:r>
            <a:r>
              <a:rPr lang="en-US" sz="2400" dirty="0" smtClean="0"/>
              <a:t>means </a:t>
            </a:r>
            <a:r>
              <a:rPr lang="en-US" sz="2400" dirty="0"/>
              <a:t>that elements in the same row of the matrix are adjacent in memory </a:t>
            </a:r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/>
              <a:t>][j] resides in memory location [4*(64*</a:t>
            </a:r>
            <a:r>
              <a:rPr lang="en-US" sz="2400" dirty="0" err="1"/>
              <a:t>i</a:t>
            </a:r>
            <a:r>
              <a:rPr lang="en-US" sz="2400" dirty="0"/>
              <a:t> + j)]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28600"/>
            <a:ext cx="8153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Assume </a:t>
            </a:r>
            <a:r>
              <a:rPr lang="en-US" sz="2800" dirty="0"/>
              <a:t>that the caches are initially empty.  Also, assume that only accesses to </a:t>
            </a:r>
            <a:r>
              <a:rPr lang="en-US" sz="2800" b="1" dirty="0"/>
              <a:t>matrix </a:t>
            </a:r>
            <a:r>
              <a:rPr lang="en-US" sz="2800" dirty="0" smtClean="0"/>
              <a:t>cause </a:t>
            </a:r>
            <a:r>
              <a:rPr lang="en-US" sz="2800" dirty="0"/>
              <a:t>memory references and all other necessary variables are stored in registers.  Instructions are in a separate instruction cache.  </a:t>
            </a:r>
            <a:endParaRPr lang="en-US" sz="2800" dirty="0" smtClean="0"/>
          </a:p>
          <a:p>
            <a:endParaRPr lang="en-US" sz="2800" dirty="0"/>
          </a:p>
          <a:p>
            <a:pPr lvl="0"/>
            <a:r>
              <a:rPr lang="en-US" sz="2800" dirty="0"/>
              <a:t> Consider a 4KB direct-mapped data cache with 8-word (32-byte) cache lines.  </a:t>
            </a:r>
            <a:endParaRPr lang="en-US" sz="2800" dirty="0" smtClean="0"/>
          </a:p>
          <a:p>
            <a:pPr lvl="0"/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/>
              <a:t>Calculate </a:t>
            </a:r>
            <a:r>
              <a:rPr lang="en-US" sz="2800" dirty="0"/>
              <a:t>the number of cache misses that will occur when running Loop A</a:t>
            </a:r>
            <a:r>
              <a:rPr lang="en-US" sz="28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Calculate the number of cache misses that will occur when running Loop B.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151" y="457200"/>
            <a:ext cx="9002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a direct mapped cache, each element of cache can only be mapped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a particular location. This matrix has 64 columns and 128 rows.</a:t>
            </a:r>
            <a:br>
              <a:rPr lang="en-US" sz="2400" dirty="0" smtClean="0"/>
            </a:br>
            <a:r>
              <a:rPr lang="en-US" sz="2400" dirty="0" smtClean="0"/>
              <a:t>Since each row of matrix has 64, 32-bit integers and each cache line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hold 8 words, each row of matrix can fit into (64</a:t>
            </a:r>
            <a:r>
              <a:rPr lang="en-US" sz="2400" dirty="0">
                <a:sym typeface="Symbol"/>
              </a:rPr>
              <a:t></a:t>
            </a:r>
            <a:r>
              <a:rPr lang="en-US" sz="2400" dirty="0"/>
              <a:t>8) </a:t>
            </a:r>
            <a:r>
              <a:rPr lang="en-US" sz="2400" dirty="0" smtClean="0"/>
              <a:t>= 8 cache lines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0"/>
            <a:ext cx="196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Answer Part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" y="2133601"/>
          <a:ext cx="9144002" cy="4721226"/>
        </p:xfrm>
        <a:graphic>
          <a:graphicData uri="http://schemas.openxmlformats.org/drawingml/2006/table">
            <a:tbl>
              <a:tblPr/>
              <a:tblGrid>
                <a:gridCol w="381722"/>
                <a:gridCol w="1210491"/>
                <a:gridCol w="1078827"/>
                <a:gridCol w="1078827"/>
                <a:gridCol w="1078827"/>
                <a:gridCol w="1078827"/>
                <a:gridCol w="1078827"/>
                <a:gridCol w="1078827"/>
                <a:gridCol w="1078827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A[0][1]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A[0][2]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A[0][3]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A[0][4]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A[0][5]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A[0][6]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A[0][7]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A[0][8]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][16]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][24]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][32]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][40]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][48]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][56]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A[1][0]</a:t>
                      </a:r>
                      <a:endParaRPr lang="en-US" sz="3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A[1][1]</a:t>
                      </a:r>
                      <a:endParaRPr lang="en-US" sz="3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7620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/>
              <a:t>Loop A</a:t>
            </a:r>
            <a:r>
              <a:rPr lang="en-US" sz="2400" dirty="0"/>
              <a:t> accesses memory sequentially (each iteration of </a:t>
            </a:r>
            <a:r>
              <a:rPr lang="en-US" sz="2400" i="1" dirty="0"/>
              <a:t>Loop A</a:t>
            </a:r>
            <a:r>
              <a:rPr lang="en-US" sz="2400" dirty="0"/>
              <a:t> sums a row in </a:t>
            </a:r>
            <a:r>
              <a:rPr lang="en-US" sz="2400" dirty="0" smtClean="0"/>
              <a:t>the </a:t>
            </a:r>
            <a:r>
              <a:rPr lang="en-US" sz="2400" i="1" dirty="0" smtClean="0"/>
              <a:t>matrix </a:t>
            </a:r>
            <a:r>
              <a:rPr lang="en-US" sz="2400" dirty="0" smtClean="0"/>
              <a:t>), </a:t>
            </a:r>
            <a:r>
              <a:rPr lang="en-US" sz="2400" dirty="0"/>
              <a:t>an access to a word that maps to the first word in a cache line will miss but the next seven accesses will hit. 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i="1" dirty="0"/>
              <a:t>Loop A</a:t>
            </a:r>
            <a:r>
              <a:rPr lang="en-US" sz="2400" dirty="0"/>
              <a:t> will only have compulsory misses (128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64</a:t>
            </a:r>
            <a:r>
              <a:rPr lang="en-US" sz="2400" dirty="0">
                <a:sym typeface="Symbol"/>
              </a:rPr>
              <a:t></a:t>
            </a:r>
            <a:r>
              <a:rPr lang="en-US" sz="2400" dirty="0"/>
              <a:t>8 or 1024 misses).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96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Answer Part 2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iteration of Loop B sums a column in the given matrix.  Hence</a:t>
            </a:r>
          </a:p>
          <a:p>
            <a:r>
              <a:rPr lang="en-US" sz="2400" dirty="0" smtClean="0"/>
              <a:t>consecutive accesses in Loop B will use every eighth  cache line.</a:t>
            </a:r>
          </a:p>
          <a:p>
            <a:endParaRPr lang="en-US" sz="2400" dirty="0" smtClean="0"/>
          </a:p>
          <a:p>
            <a:r>
              <a:rPr lang="en-US" sz="2400" dirty="0" smtClean="0"/>
              <a:t>Why? 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A[0][0], A[1][0],A[2][0],…,A[126][0],A[127][0]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 store the matrix in a row-major order and each row takes up 8 cache line. Within this 8 cache line, only the first element is of interest to the Loop B as it wants to read a column.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Hence fitting one column of the given matrix, we would need </a:t>
            </a:r>
          </a:p>
          <a:p>
            <a:r>
              <a:rPr lang="en-US" sz="2400" dirty="0" smtClean="0"/>
              <a:t>128 x 8 = 1024 cache lines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533400"/>
          <a:ext cx="9144002" cy="6559885"/>
        </p:xfrm>
        <a:graphic>
          <a:graphicData uri="http://schemas.openxmlformats.org/drawingml/2006/table">
            <a:tbl>
              <a:tblPr/>
              <a:tblGrid>
                <a:gridCol w="457202"/>
                <a:gridCol w="1135011"/>
                <a:gridCol w="1078827"/>
                <a:gridCol w="1078827"/>
                <a:gridCol w="1078827"/>
                <a:gridCol w="1078827"/>
                <a:gridCol w="1078827"/>
                <a:gridCol w="1078827"/>
                <a:gridCol w="1078827"/>
              </a:tblGrid>
              <a:tr h="591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A[0][7]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][8]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A[0][9]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][16]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][56]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A[1][7]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A[1][8]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A[1][9]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A[1][10]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A[1][11]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A[1][12]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A[1][13]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A[1][14]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A[1][15]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……    …..    …..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A[2][2]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A[2][3]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A[2][4]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A[2][5]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A[2][6]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A[2][7]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……    …..    ….. 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A[3][0]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A[3][4]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A[3][5]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A[3][6]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….        ….     …..    ….    …..    …..     …..    ……     …..</a:t>
                      </a:r>
                      <a:r>
                        <a:rPr lang="en-US" sz="1600" baseline="0" dirty="0" smtClean="0"/>
                        <a:t>  …..    …..    …..     ……    …..    ….. </a:t>
                      </a:r>
                      <a:endParaRPr lang="en-US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480" y="990600"/>
            <a:ext cx="8472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4kB cache with 32B per cache line, there can be only 128 cache lines present at anytime.</a:t>
            </a:r>
          </a:p>
          <a:p>
            <a:endParaRPr lang="en-US" sz="2400" dirty="0"/>
          </a:p>
          <a:p>
            <a:r>
              <a:rPr lang="en-US" sz="2400" dirty="0" smtClean="0"/>
              <a:t>So to get one complete column, we need 1024 cache lines but due to the capacity of cache, there can be only 128 cache lines present.</a:t>
            </a:r>
          </a:p>
          <a:p>
            <a:endParaRPr lang="en-US" sz="2400" dirty="0"/>
          </a:p>
          <a:p>
            <a:r>
              <a:rPr lang="en-US" sz="2400" dirty="0" smtClean="0"/>
              <a:t>This means that while executing Loop B, each cache access will be a  miss – either compulsory or conflict (as bringing in new cache lines will evict older cache lines)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451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Additional Problem for extra credit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Calculate the minimum number of cache lines required for the data cache if Loop A is to run without any cache misses </a:t>
            </a:r>
            <a:r>
              <a:rPr lang="en-US" sz="2400" dirty="0">
                <a:solidFill>
                  <a:srgbClr val="FF0000"/>
                </a:solidFill>
              </a:rPr>
              <a:t>other than compulsory misses.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Answer: 1 cache line</a:t>
            </a:r>
          </a:p>
          <a:p>
            <a:pPr marL="457200" lvl="0" indent="-457200"/>
            <a:endParaRPr lang="en-US" sz="2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en-US" sz="2400" dirty="0" smtClean="0"/>
              <a:t>Calculate </a:t>
            </a:r>
            <a:r>
              <a:rPr lang="en-US" sz="2400" dirty="0"/>
              <a:t>the minimum number of cache lines required for the data cache if Loop B is to run without any cache misses </a:t>
            </a:r>
            <a:r>
              <a:rPr lang="en-US" sz="2400" dirty="0">
                <a:solidFill>
                  <a:srgbClr val="FF0000"/>
                </a:solidFill>
              </a:rPr>
              <a:t>other than compulsory misses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457200" lvl="0" indent="-457200"/>
            <a:endParaRPr lang="en-US" sz="2400" dirty="0" smtClean="0">
              <a:solidFill>
                <a:srgbClr val="FF0000"/>
              </a:solidFill>
            </a:endParaRPr>
          </a:p>
          <a:p>
            <a:pPr marL="457200" lvl="0" indent="-457200"/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Answer: 1024 cache lines</a:t>
            </a: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1301</Words>
  <Application>Microsoft Office PowerPoint</Application>
  <PresentationFormat>On-screen Show (4:3)</PresentationFormat>
  <Paragraphs>276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Practice Question Cache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ILP vs Reducing Cache misses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Test</dc:title>
  <dc:creator>Amit</dc:creator>
  <cp:lastModifiedBy>Amit</cp:lastModifiedBy>
  <cp:revision>61</cp:revision>
  <dcterms:created xsi:type="dcterms:W3CDTF">2014-09-22T03:20:25Z</dcterms:created>
  <dcterms:modified xsi:type="dcterms:W3CDTF">2019-02-11T07:23:52Z</dcterms:modified>
</cp:coreProperties>
</file>