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K Grotesk Bold" charset="1" panose="00000800000000000000"/>
      <p:regular r:id="rId19"/>
    </p:embeddedFont>
    <p:embeddedFont>
      <p:font typeface="HK Grotesk Light" charset="1" panose="00000400000000000000"/>
      <p:regular r:id="rId20"/>
    </p:embeddedFont>
    <p:embeddedFont>
      <p:font typeface="Zenaida Bold" charset="1" panose="00000800000000000000"/>
      <p:regular r:id="rId21"/>
    </p:embeddedFont>
    <p:embeddedFont>
      <p:font typeface="Canva Sans Bold" charset="1" panose="020B0803030501040103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906655" cy="21449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06655" cy="2144987"/>
            </a:xfrm>
            <a:custGeom>
              <a:avLst/>
              <a:gdLst/>
              <a:ahLst/>
              <a:cxnLst/>
              <a:rect r="r" b="b" t="t" l="l"/>
              <a:pathLst>
                <a:path h="2144987" w="1906655">
                  <a:moveTo>
                    <a:pt x="0" y="0"/>
                  </a:moveTo>
                  <a:lnTo>
                    <a:pt x="1906655" y="0"/>
                  </a:lnTo>
                  <a:lnTo>
                    <a:pt x="1906655" y="2144987"/>
                  </a:lnTo>
                  <a:lnTo>
                    <a:pt x="0" y="2144987"/>
                  </a:lnTo>
                  <a:close/>
                </a:path>
              </a:pathLst>
            </a:custGeom>
            <a:solidFill>
              <a:srgbClr val="CD351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272322" y="4166160"/>
            <a:ext cx="885279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5050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Bank Loan Report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00327" y="5588498"/>
            <a:ext cx="713347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50505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Using SQL &amp; Power BI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44754" y="1936100"/>
            <a:ext cx="5391662" cy="6032255"/>
          </a:xfrm>
          <a:custGeom>
            <a:avLst/>
            <a:gdLst/>
            <a:ahLst/>
            <a:cxnLst/>
            <a:rect r="r" b="b" t="t" l="l"/>
            <a:pathLst>
              <a:path h="6032255" w="5391662">
                <a:moveTo>
                  <a:pt x="0" y="0"/>
                </a:moveTo>
                <a:lnTo>
                  <a:pt x="5391662" y="0"/>
                </a:lnTo>
                <a:lnTo>
                  <a:pt x="5391662" y="6032255"/>
                </a:lnTo>
                <a:lnTo>
                  <a:pt x="0" y="6032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8385945"/>
            <a:ext cx="9144000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spc="2749">
                <a:solidFill>
                  <a:srgbClr val="FFFFFF"/>
                </a:solidFill>
                <a:latin typeface="Zenaida Bold"/>
                <a:ea typeface="Zenaida Bold"/>
                <a:cs typeface="Zenaida Bold"/>
                <a:sym typeface="Zenaida Bold"/>
              </a:rPr>
              <a:t>FINANCE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366602"/>
            <a:chOff x="0" y="0"/>
            <a:chExt cx="6186311" cy="35067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506727"/>
            </a:xfrm>
            <a:custGeom>
              <a:avLst/>
              <a:gdLst/>
              <a:ahLst/>
              <a:cxnLst/>
              <a:rect r="r" b="b" t="t" l="l"/>
              <a:pathLst>
                <a:path h="3506727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3506727"/>
                  </a:lnTo>
                  <a:lnTo>
                    <a:pt x="0" y="3506727"/>
                  </a:lnTo>
                  <a:close/>
                </a:path>
              </a:pathLst>
            </a:custGeom>
            <a:solidFill>
              <a:srgbClr val="FEFEFE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-95250"/>
            <a:ext cx="119311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BANK LOAN REPORT |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29248"/>
            <a:ext cx="1820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63725"/>
            <a:ext cx="18030346" cy="930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5303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Monthly Trends: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Identifies seasonality and long-term trends in lending activities.</a:t>
            </a:r>
          </a:p>
          <a:p>
            <a:pPr algn="just" marL="734059" indent="-367030" lvl="1">
              <a:lnSpc>
                <a:spcPts val="5303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Regional </a:t>
            </a: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Identifies regions with significant lending activity and assess regional disparities.</a:t>
            </a:r>
          </a:p>
          <a:p>
            <a:pPr algn="just" marL="734059" indent="-367030" lvl="1">
              <a:lnSpc>
                <a:spcPts val="5303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Loan Term Analysis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Understands the distribution of loans across various term lengths.</a:t>
            </a:r>
          </a:p>
          <a:p>
            <a:pPr algn="just" marL="734059" indent="-367030" lvl="1">
              <a:lnSpc>
                <a:spcPts val="5303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Employee Length Analysis: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Assesses how lending metrics are distributed among borrowers with different employment lengths, evaluating the impact of employment history on loan applications.</a:t>
            </a:r>
          </a:p>
          <a:p>
            <a:pPr algn="just" marL="734059" indent="-367030" lvl="1">
              <a:lnSpc>
                <a:spcPts val="5303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Loan Purpose Breakdown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Provides a visual breakdown of loan metrics based on the stated purposes of loans, aiding in the understanding of the primary reasons borrowers seek financing.</a:t>
            </a:r>
          </a:p>
          <a:p>
            <a:pPr algn="just" marL="734059" indent="-367030" lvl="1">
              <a:lnSpc>
                <a:spcPts val="5303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Ownership Analysis: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Offers a hierarchical view of how home ownership impacts loan applications and disbursements.</a:t>
            </a:r>
          </a:p>
          <a:p>
            <a:pPr algn="l">
              <a:lnSpc>
                <a:spcPts val="530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9" y="0"/>
            <a:ext cx="18280962" cy="10287000"/>
          </a:xfrm>
          <a:custGeom>
            <a:avLst/>
            <a:gdLst/>
            <a:ahLst/>
            <a:cxnLst/>
            <a:rect r="r" b="b" t="t" l="l"/>
            <a:pathLst>
              <a:path h="10287000" w="18280962">
                <a:moveTo>
                  <a:pt x="0" y="0"/>
                </a:moveTo>
                <a:lnTo>
                  <a:pt x="18280962" y="0"/>
                </a:lnTo>
                <a:lnTo>
                  <a:pt x="182809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366602"/>
            <a:chOff x="0" y="0"/>
            <a:chExt cx="6186311" cy="35067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506727"/>
            </a:xfrm>
            <a:custGeom>
              <a:avLst/>
              <a:gdLst/>
              <a:ahLst/>
              <a:cxnLst/>
              <a:rect r="r" b="b" t="t" l="l"/>
              <a:pathLst>
                <a:path h="3506727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3506727"/>
                  </a:lnTo>
                  <a:lnTo>
                    <a:pt x="0" y="3506727"/>
                  </a:lnTo>
                  <a:close/>
                </a:path>
              </a:pathLst>
            </a:custGeom>
            <a:solidFill>
              <a:srgbClr val="FEFEFE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-95250"/>
            <a:ext cx="119311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BANK LOAN REPORT | DETAILS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29248"/>
            <a:ext cx="1820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548" y="3375855"/>
            <a:ext cx="18030346" cy="31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Details Dashboard provides a consolidated view of all the essential information within the Bank Loan Data and offers a holistic snapshot of key loan-related metrics and data points, enabling users to access critical information efficiently.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52400"/>
            <a:ext cx="1613546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INSIGHTS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279" y="705167"/>
            <a:ext cx="1820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162367"/>
            <a:ext cx="18288000" cy="899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552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total amount received exceeds the total amount disbursed, resulting in a profit of $37.3M over the funded amount, which is favorable for the bank.</a:t>
            </a:r>
          </a:p>
          <a:p>
            <a:pPr algn="l" marL="755649" indent="-377824" lvl="1">
              <a:lnSpc>
                <a:spcPts val="552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Good loans significantly outnumber bad loans, reflecting positively on the loan portfolio quality.</a:t>
            </a:r>
          </a:p>
          <a:p>
            <a:pPr algn="l" marL="755649" indent="-377824" lvl="1">
              <a:lnSpc>
                <a:spcPts val="552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room for improvement in managing bad loans, as the bank has been unable to recover $28.2M in loan amounts.</a:t>
            </a:r>
          </a:p>
          <a:p>
            <a:pPr algn="l" marL="755649" indent="-377824" lvl="1">
              <a:lnSpc>
                <a:spcPts val="552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Both the funded amount and the amount received are growing month-over-month, indicating success in loan distribution.</a:t>
            </a:r>
          </a:p>
          <a:p>
            <a:pPr algn="l" marL="755649" indent="-377824" lvl="1">
              <a:lnSpc>
                <a:spcPts val="552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Employees with over 10 years of service account for the highest number of applicants.</a:t>
            </a:r>
          </a:p>
          <a:p>
            <a:pPr algn="l" marL="755649" indent="-377824" lvl="1">
              <a:lnSpc>
                <a:spcPts val="552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California (CA) is the leading state in terms of the number of applicants, amount funded, and amount received.</a:t>
            </a:r>
          </a:p>
          <a:p>
            <a:pPr algn="l" marL="755649" indent="-377824" lvl="1">
              <a:lnSpc>
                <a:spcPts val="552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36-month loan term is the most popular among customers.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D3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28474"/>
            <a:ext cx="5768776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962025"/>
            <a:ext cx="1820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33" y="2565288"/>
            <a:ext cx="18158667" cy="528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The primary objective of this report is to analyze KPIs, total loans disbursed, total receivable loan amounts, DTI and other key metrics. Additionally, it aims to create a user-friendly, fully interactive dashboard that demonstrates business performance and enables data-driven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9525"/>
            <a:ext cx="1161101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PROBLEM STATEMENT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589740"/>
            <a:ext cx="128227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Performance Indicators (KPIs) 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705167"/>
            <a:ext cx="1820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3034" y="2801019"/>
            <a:ext cx="748258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Loan Applications: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29942" y="2179154"/>
            <a:ext cx="128119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4838" y="4032920"/>
            <a:ext cx="70732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Funded Amount: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3034" y="5264820"/>
            <a:ext cx="7316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Amount Received: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3034" y="6496720"/>
            <a:ext cx="688260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Interest Rate: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4838" y="7728620"/>
            <a:ext cx="995723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Debt-to-Income Ratio (DTI):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3034" y="8960521"/>
            <a:ext cx="774946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Good Loan v Bad Loan KPI’s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9525"/>
            <a:ext cx="1161101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PROBLEM STATEMENT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0075" y="1590216"/>
            <a:ext cx="1213838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Overview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705167"/>
            <a:ext cx="1820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3034" y="2801019"/>
            <a:ext cx="748258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Monthly Trends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29942" y="2179154"/>
            <a:ext cx="4962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4838" y="4032920"/>
            <a:ext cx="70732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Regional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3034" y="5264820"/>
            <a:ext cx="7316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Loan Term Analysis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3034" y="6496720"/>
            <a:ext cx="748258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Employee Length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4838" y="7728620"/>
            <a:ext cx="995723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Loan Purpose Breakdown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3034" y="8960521"/>
            <a:ext cx="774946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 Ownership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52400"/>
            <a:ext cx="1613546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Functions used in this project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279" y="892492"/>
            <a:ext cx="1820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61118" y="1638300"/>
            <a:ext cx="66888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- MS SQL server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706370"/>
            <a:ext cx="6064922" cy="6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Database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Table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Datename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Datepart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Cast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Decimal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Month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Hour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79799" y="2706370"/>
            <a:ext cx="6064922" cy="6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Day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by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Order by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Decimal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Distinct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CTE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Partition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52400"/>
            <a:ext cx="1613546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Functions used in this project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279" y="892492"/>
            <a:ext cx="1820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85262" y="1638300"/>
            <a:ext cx="32405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BI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687320"/>
            <a:ext cx="8905524" cy="741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62" indent="-504881" lvl="1">
              <a:lnSpc>
                <a:spcPts val="6547"/>
              </a:lnSpc>
              <a:buFont typeface="Arial"/>
              <a:buChar char="•"/>
            </a:pPr>
            <a:r>
              <a:rPr lang="en-US" sz="4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Connecting to SQL Server</a:t>
            </a:r>
          </a:p>
          <a:p>
            <a:pPr algn="l" marL="1009762" indent="-504881" lvl="1">
              <a:lnSpc>
                <a:spcPts val="6547"/>
              </a:lnSpc>
              <a:buFont typeface="Arial"/>
              <a:buChar char="•"/>
            </a:pPr>
            <a:r>
              <a:rPr lang="en-US" sz="4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Cleaning</a:t>
            </a:r>
          </a:p>
          <a:p>
            <a:pPr algn="l" marL="1009762" indent="-504881" lvl="1">
              <a:lnSpc>
                <a:spcPts val="6547"/>
              </a:lnSpc>
              <a:buFont typeface="Arial"/>
              <a:buChar char="•"/>
            </a:pPr>
            <a:r>
              <a:rPr lang="en-US" sz="4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Modelling</a:t>
            </a:r>
          </a:p>
          <a:p>
            <a:pPr algn="l" marL="1009762" indent="-504881" lvl="1">
              <a:lnSpc>
                <a:spcPts val="6547"/>
              </a:lnSpc>
              <a:buFont typeface="Arial"/>
              <a:buChar char="•"/>
            </a:pPr>
            <a:r>
              <a:rPr lang="en-US" sz="4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Processing</a:t>
            </a:r>
          </a:p>
          <a:p>
            <a:pPr algn="l" marL="1009762" indent="-504881" lvl="1">
              <a:lnSpc>
                <a:spcPts val="6547"/>
              </a:lnSpc>
              <a:buFont typeface="Arial"/>
              <a:buChar char="•"/>
            </a:pPr>
            <a:r>
              <a:rPr lang="en-US" sz="4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Power Query</a:t>
            </a:r>
          </a:p>
          <a:p>
            <a:pPr algn="l" marL="1009762" indent="-504881" lvl="1">
              <a:lnSpc>
                <a:spcPts val="6547"/>
              </a:lnSpc>
              <a:buFont typeface="Arial"/>
              <a:buChar char="•"/>
            </a:pPr>
            <a:r>
              <a:rPr lang="en-US" sz="4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 Tables</a:t>
            </a:r>
          </a:p>
          <a:p>
            <a:pPr algn="l" marL="1009762" indent="-504881" lvl="1">
              <a:lnSpc>
                <a:spcPts val="6547"/>
              </a:lnSpc>
              <a:buFont typeface="Arial"/>
              <a:buChar char="•"/>
            </a:pPr>
            <a:r>
              <a:rPr lang="en-US" sz="4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 Intelligence Function</a:t>
            </a:r>
          </a:p>
          <a:p>
            <a:pPr algn="l" marL="1009762" indent="-504881" lvl="1">
              <a:lnSpc>
                <a:spcPts val="6547"/>
              </a:lnSpc>
              <a:buFont typeface="Arial"/>
              <a:buChar char="•"/>
            </a:pPr>
            <a:r>
              <a:rPr lang="en-US" sz="4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DAX</a:t>
            </a:r>
          </a:p>
          <a:p>
            <a:pPr algn="l" marL="1009762" indent="-504881" lvl="1">
              <a:lnSpc>
                <a:spcPts val="6547"/>
              </a:lnSpc>
              <a:buFont typeface="Arial"/>
              <a:buChar char="•"/>
            </a:pPr>
            <a:r>
              <a:rPr lang="en-US" sz="4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Navigations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52642" y="2709863"/>
            <a:ext cx="6642370" cy="757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 Function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 Function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Filter Function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Calculate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SUM/ SUMX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KPI’s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Card Visual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Charts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Formatting visuals</a:t>
            </a:r>
          </a:p>
          <a:p>
            <a:pPr algn="l" marL="930176" indent="-465088" lvl="1">
              <a:lnSpc>
                <a:spcPts val="6031"/>
              </a:lnSpc>
              <a:buFont typeface="Arial"/>
              <a:buChar char="•"/>
            </a:pPr>
            <a:r>
              <a:rPr lang="en-US" sz="4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Functions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8322" y="0"/>
            <a:ext cx="18416322" cy="10430561"/>
          </a:xfrm>
          <a:custGeom>
            <a:avLst/>
            <a:gdLst/>
            <a:ahLst/>
            <a:cxnLst/>
            <a:rect r="r" b="b" t="t" l="l"/>
            <a:pathLst>
              <a:path h="10430561" w="18416322">
                <a:moveTo>
                  <a:pt x="0" y="0"/>
                </a:moveTo>
                <a:lnTo>
                  <a:pt x="18416322" y="0"/>
                </a:lnTo>
                <a:lnTo>
                  <a:pt x="18416322" y="10430561"/>
                </a:lnTo>
                <a:lnTo>
                  <a:pt x="0" y="10430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0" r="0" b="-35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366602"/>
            <a:chOff x="0" y="0"/>
            <a:chExt cx="6186311" cy="35067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506727"/>
            </a:xfrm>
            <a:custGeom>
              <a:avLst/>
              <a:gdLst/>
              <a:ahLst/>
              <a:cxnLst/>
              <a:rect r="r" b="b" t="t" l="l"/>
              <a:pathLst>
                <a:path h="3506727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3506727"/>
                  </a:lnTo>
                  <a:lnTo>
                    <a:pt x="0" y="3506727"/>
                  </a:lnTo>
                  <a:close/>
                </a:path>
              </a:pathLst>
            </a:custGeom>
            <a:solidFill>
              <a:srgbClr val="FEFEFE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2297277"/>
            <a:ext cx="16307083" cy="613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Applications: 38.6k applications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Disbursed Amount: $435.8M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Amount Received: $473.1M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Profit: $37.3M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Interest Rate: 12.05% P.A.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Debt-to-Interest Rate: 13.33%</a:t>
            </a:r>
          </a:p>
          <a:p>
            <a:pPr algn="just">
              <a:lnSpc>
                <a:spcPts val="5368"/>
              </a:lnSpc>
            </a:pPr>
          </a:p>
          <a:p>
            <a:pPr algn="just">
              <a:lnSpc>
                <a:spcPts val="5368"/>
              </a:lnSpc>
            </a:pPr>
            <a:r>
              <a:rPr lang="en-US" sz="38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Loan Performance: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Good Loans: 86.2%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Bad Loans: 13.8%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-95250"/>
            <a:ext cx="119311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BANK LOAN REPORT | 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29248"/>
            <a:ext cx="18201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8634730"/>
            <a:ext cx="172593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comparing good and bad loans, the bank has successfully recovered approximately $37.3M.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013225"/>
            <a:ext cx="172593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dashboard provides a comprehensive overview of key performance indicators (KPIs) for the business, including: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DAGLSvJiOAk</dc:identifier>
  <dcterms:modified xsi:type="dcterms:W3CDTF">2011-08-01T06:04:30Z</dcterms:modified>
  <cp:revision>1</cp:revision>
  <dc:title>Red White Bold Simple Presentation</dc:title>
</cp:coreProperties>
</file>