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86" r:id="rId14"/>
    <p:sldId id="4790" r:id="rId15"/>
    <p:sldId id="4791" r:id="rId16"/>
    <p:sldId id="4792" r:id="rId17"/>
    <p:sldId id="4793" r:id="rId18"/>
    <p:sldId id="4794" r:id="rId19"/>
    <p:sldId id="275" r:id="rId20"/>
  </p:sldIdLst>
  <p:sldSz cx="12192000" cy="6858000"/>
  <p:notesSz cx="6858000" cy="9144000"/>
  <p:embeddedFontLst>
    <p:embeddedFont>
      <p:font typeface="Roboto Medium" charset="0"/>
      <p:regular r:id="rId22"/>
      <p:italic r:id="rId23"/>
    </p:embeddedFont>
    <p:embeddedFont>
      <p:font typeface="Roboto Light" charset="0"/>
      <p:regular r:id="rId24"/>
      <p:italic r:id="rId25"/>
    </p:embeddedFont>
    <p:embeddedFont>
      <p:font typeface="Roboto" charset="0"/>
      <p:regular r:id="rId26"/>
      <p:bold r:id="rId27"/>
      <p:italic r:id="rId28"/>
      <p:boldItalic r:id="rId29"/>
    </p:embeddedFont>
    <p:embeddedFont>
      <p:font typeface="Calibri"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694" autoAdjust="0"/>
    <p:restoredTop sz="91283" autoAdjust="0"/>
  </p:normalViewPr>
  <p:slideViewPr>
    <p:cSldViewPr snapToGrid="0" showGuides="1">
      <p:cViewPr varScale="1">
        <p:scale>
          <a:sx n="66" d="100"/>
          <a:sy n="66" d="100"/>
        </p:scale>
        <p:origin x="-1158" y="-108"/>
      </p:cViewPr>
      <p:guideLst>
        <p:guide orient="horz" pos="2160"/>
        <p:guide pos="3840"/>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pPr/>
              <a:t>2/04/2023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pPr/>
              <a:t>‹#›</a:t>
            </a:fld>
            <a:endParaRPr lang="en-AU" dirty="0"/>
          </a:p>
        </p:txBody>
      </p:sp>
    </p:spTree>
    <p:extLst>
      <p:ext uri="{BB962C8B-B14F-4D97-AF65-F5344CB8AC3E}">
        <p14:creationId xmlns:p14="http://schemas.microsoft.com/office/powerpoint/2010/main" xmlns=""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xmlns=""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pPr/>
              <a:t>19</a:t>
            </a:fld>
            <a:endParaRPr lang="en-AU" dirty="0"/>
          </a:p>
        </p:txBody>
      </p:sp>
    </p:spTree>
    <p:extLst>
      <p:ext uri="{BB962C8B-B14F-4D97-AF65-F5344CB8AC3E}">
        <p14:creationId xmlns:p14="http://schemas.microsoft.com/office/powerpoint/2010/main" xmlns=""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xmlns=""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xmlns=""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xmlns=""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xmlns=""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xmlns=""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638066928"/>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xmlns=""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xmlns=""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xmlns=""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xmlns=""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xmlns=""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xmlns=""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xmlns=""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xmlns=""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xmlns=""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xmlns=""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xmlns=""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xmlns=""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xmlns=""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xmlns=""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xmlns=""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xmlns="" val="385265769"/>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xmlns=""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989650627"/>
      </p:ext>
    </p:extLst>
  </p:cSld>
  <p:clrMapOvr>
    <a:masterClrMapping/>
  </p:clrMapOvr>
  <p:extLst>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xmlns=""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xmlns=""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xmlns=""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xmlns=""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xmlns=""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xmlns=""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xmlns=""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xmlns=""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xmlns=""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xmlns=""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xmlns=""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xmlns=""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xmlns=""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xmlns=""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xmlns=""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xmlns=""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xmlns=""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xmlns=""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xmlns=""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xmlns=""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xmlns=""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xmlns=""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xmlns="" id="{C2EEE1EB-5529-4FA4-98E8-7A820B9EBBCB}"/>
              </a:ext>
            </a:extLst>
          </p:cNvPr>
          <p:cNvSpPr>
            <a:spLocks noGrp="1"/>
          </p:cNvSpPr>
          <p:nvPr>
            <p:ph type="body" sz="quarter" idx="10"/>
          </p:nvPr>
        </p:nvSpPr>
        <p:spPr/>
        <p:txBody>
          <a:bodyPr/>
          <a:lstStyle/>
          <a:p>
            <a:r>
              <a:rPr smtClean="0"/>
              <a:t>April 2023</a:t>
            </a:r>
            <a:endParaRPr lang="en-AU" dirty="0"/>
          </a:p>
        </p:txBody>
      </p:sp>
      <p:grpSp>
        <p:nvGrpSpPr>
          <p:cNvPr id="8" name="Group 7">
            <a:extLst>
              <a:ext uri="{FF2B5EF4-FFF2-40B4-BE49-F238E27FC236}">
                <a16:creationId xmlns:a16="http://schemas.microsoft.com/office/drawing/2014/main" xmlns=""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xmlns=""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xmlns=""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xmlns=""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xmlns=""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xmlns="" val="3613081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latin typeface="Calibri" pitchFamily="34" charset="0"/>
                <a:cs typeface="Calibri" pitchFamily="34" charset="0"/>
              </a:rPr>
              <a:t>Popular brands</a:t>
            </a:r>
          </a:p>
          <a:p>
            <a:endParaRPr lang="en-US" dirty="0"/>
          </a:p>
        </p:txBody>
      </p:sp>
      <p:pic>
        <p:nvPicPr>
          <p:cNvPr id="23554" name="Picture 2" descr="C:\Users\user\Downloads\Brand Distribution.png"/>
          <p:cNvPicPr>
            <a:picLocks noChangeAspect="1" noChangeArrowheads="1"/>
          </p:cNvPicPr>
          <p:nvPr/>
        </p:nvPicPr>
        <p:blipFill>
          <a:blip r:embed="rId2"/>
          <a:srcRect/>
          <a:stretch>
            <a:fillRect/>
          </a:stretch>
        </p:blipFill>
        <p:spPr bwMode="auto">
          <a:xfrm>
            <a:off x="1770743" y="1117601"/>
            <a:ext cx="9477828" cy="4383313"/>
          </a:xfrm>
          <a:prstGeom prst="rect">
            <a:avLst/>
          </a:prstGeom>
          <a:noFill/>
        </p:spPr>
      </p:pic>
      <p:sp>
        <p:nvSpPr>
          <p:cNvPr id="4" name="TextBox 3"/>
          <p:cNvSpPr txBox="1"/>
          <p:nvPr/>
        </p:nvSpPr>
        <p:spPr>
          <a:xfrm>
            <a:off x="1814286" y="5776686"/>
            <a:ext cx="8810171" cy="348343"/>
          </a:xfrm>
          <a:prstGeom prst="rect">
            <a:avLst/>
          </a:prstGeom>
          <a:noFill/>
        </p:spPr>
        <p:txBody>
          <a:bodyPr wrap="square" lIns="0" tIns="0" rIns="0" bIns="0" rtlCol="0" anchor="t">
            <a:noAutofit/>
          </a:bodyPr>
          <a:lstStyle/>
          <a:p>
            <a:r>
              <a:rPr lang="en-AU" sz="1600" b="1" dirty="0" smtClean="0">
                <a:latin typeface="Calibri" pitchFamily="34" charset="0"/>
                <a:ea typeface="Roboto Light" panose="02000000000000000000" pitchFamily="2" charset="0"/>
                <a:cs typeface="Calibri" pitchFamily="34" charset="0"/>
              </a:rPr>
              <a:t>Kettle is the most popular brand followed by Smiths, Doritos and Pringles</a:t>
            </a:r>
            <a:endParaRPr lang="en-US" sz="1600" b="1" dirty="0" err="1" smtClean="0">
              <a:latin typeface="Calibri" pitchFamily="34" charset="0"/>
              <a:ea typeface="Roboto Light" panose="02000000000000000000" pitchFamily="2"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xmlns="" val="33774783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latin typeface="Calibri" pitchFamily="34" charset="0"/>
                <a:cs typeface="Calibri" pitchFamily="34" charset="0"/>
              </a:rPr>
              <a:t>Correlation of the control store 77 </a:t>
            </a:r>
            <a:r>
              <a:rPr lang="en-AU" dirty="0" err="1" smtClean="0">
                <a:latin typeface="Calibri" pitchFamily="34" charset="0"/>
                <a:cs typeface="Calibri" pitchFamily="34" charset="0"/>
              </a:rPr>
              <a:t>vs</a:t>
            </a:r>
            <a:r>
              <a:rPr lang="en-AU" dirty="0" smtClean="0">
                <a:latin typeface="Calibri" pitchFamily="34" charset="0"/>
                <a:cs typeface="Calibri" pitchFamily="34" charset="0"/>
              </a:rPr>
              <a:t> other stores</a:t>
            </a:r>
            <a:endParaRPr lang="en-AU" dirty="0">
              <a:latin typeface="Calibri" pitchFamily="34" charset="0"/>
              <a:cs typeface="Calibri" pitchFamily="34" charset="0"/>
            </a:endParaRPr>
          </a:p>
        </p:txBody>
      </p:sp>
      <p:pic>
        <p:nvPicPr>
          <p:cNvPr id="2" name="Picture 1">
            <a:extLst>
              <a:ext uri="{FF2B5EF4-FFF2-40B4-BE49-F238E27FC236}">
                <a16:creationId xmlns:a16="http://schemas.microsoft.com/office/drawing/2014/main" xmlns=""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xmlns="" id="{A876954F-7FE1-465C-886E-DB06FD76BBDC}"/>
              </a:ext>
            </a:extLst>
          </p:cNvPr>
          <p:cNvPicPr>
            <a:picLocks noChangeAspect="1"/>
          </p:cNvPicPr>
          <p:nvPr/>
        </p:nvPicPr>
        <p:blipFill>
          <a:blip r:embed="rId3"/>
          <a:stretch>
            <a:fillRect/>
          </a:stretch>
        </p:blipFill>
        <p:spPr>
          <a:xfrm>
            <a:off x="1856877" y="1059543"/>
            <a:ext cx="9152084" cy="4804228"/>
          </a:xfrm>
          <a:prstGeom prst="rect">
            <a:avLst/>
          </a:prstGeom>
        </p:spPr>
      </p:pic>
      <p:sp>
        <p:nvSpPr>
          <p:cNvPr id="6" name="TextBox 5"/>
          <p:cNvSpPr txBox="1"/>
          <p:nvPr/>
        </p:nvSpPr>
        <p:spPr>
          <a:xfrm>
            <a:off x="1770744" y="5805715"/>
            <a:ext cx="9855200" cy="348342"/>
          </a:xfrm>
          <a:prstGeom prst="rect">
            <a:avLst/>
          </a:prstGeom>
          <a:noFill/>
        </p:spPr>
        <p:txBody>
          <a:bodyPr wrap="square" lIns="0" tIns="0" rIns="0" bIns="0" rtlCol="0" anchor="t">
            <a:noAutofit/>
          </a:bodyPr>
          <a:lstStyle/>
          <a:p>
            <a:r>
              <a:rPr lang="en-IN" sz="1600" b="1" dirty="0" smtClean="0">
                <a:latin typeface="Calibri" pitchFamily="34" charset="0"/>
                <a:ea typeface="Roboto Light" panose="02000000000000000000" pitchFamily="2" charset="0"/>
                <a:cs typeface="Calibri" pitchFamily="34" charset="0"/>
              </a:rPr>
              <a:t>Stores with maximum similarities have the highest correlation. So stores 233, 119 and 79 are the most correlated.</a:t>
            </a:r>
          </a:p>
          <a:p>
            <a:pPr algn="l"/>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523037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IN" dirty="0" smtClean="0">
                <a:latin typeface="Calibri" pitchFamily="34" charset="0"/>
                <a:cs typeface="Calibri" pitchFamily="34" charset="0"/>
              </a:rPr>
              <a:t>Trial store 77 </a:t>
            </a:r>
            <a:r>
              <a:rPr lang="en-IN" dirty="0" err="1" smtClean="0">
                <a:latin typeface="Calibri" pitchFamily="34" charset="0"/>
                <a:cs typeface="Calibri" pitchFamily="34" charset="0"/>
              </a:rPr>
              <a:t>vs</a:t>
            </a:r>
            <a:r>
              <a:rPr lang="en-IN" dirty="0" smtClean="0">
                <a:latin typeface="Calibri" pitchFamily="34" charset="0"/>
                <a:cs typeface="Calibri" pitchFamily="34" charset="0"/>
              </a:rPr>
              <a:t> Store 233 </a:t>
            </a:r>
          </a:p>
          <a:p>
            <a:endParaRPr lang="en-AU" dirty="0"/>
          </a:p>
        </p:txBody>
      </p:sp>
      <p:pic>
        <p:nvPicPr>
          <p:cNvPr id="2" name="Picture 1">
            <a:extLst>
              <a:ext uri="{FF2B5EF4-FFF2-40B4-BE49-F238E27FC236}">
                <a16:creationId xmlns:a16="http://schemas.microsoft.com/office/drawing/2014/main" xmlns=""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xmlns="" id="{46272D22-5FB1-41CA-BD0D-4E9EB04D46B3}"/>
              </a:ext>
            </a:extLst>
          </p:cNvPr>
          <p:cNvPicPr>
            <a:picLocks noChangeAspect="1"/>
          </p:cNvPicPr>
          <p:nvPr/>
        </p:nvPicPr>
        <p:blipFill>
          <a:blip r:embed="rId3"/>
          <a:stretch>
            <a:fillRect/>
          </a:stretch>
        </p:blipFill>
        <p:spPr>
          <a:xfrm>
            <a:off x="1503792" y="1187124"/>
            <a:ext cx="3391373" cy="2333951"/>
          </a:xfrm>
          <a:prstGeom prst="rect">
            <a:avLst/>
          </a:prstGeom>
        </p:spPr>
      </p:pic>
      <p:pic>
        <p:nvPicPr>
          <p:cNvPr id="6" name="Picture 5">
            <a:extLst>
              <a:ext uri="{FF2B5EF4-FFF2-40B4-BE49-F238E27FC236}">
                <a16:creationId xmlns:a16="http://schemas.microsoft.com/office/drawing/2014/main" xmlns="" id="{73EBDE98-55D6-4347-BE9F-DA22005D713F}"/>
              </a:ext>
            </a:extLst>
          </p:cNvPr>
          <p:cNvPicPr>
            <a:picLocks noChangeAspect="1"/>
          </p:cNvPicPr>
          <p:nvPr/>
        </p:nvPicPr>
        <p:blipFill>
          <a:blip r:embed="rId4"/>
          <a:stretch>
            <a:fillRect/>
          </a:stretch>
        </p:blipFill>
        <p:spPr>
          <a:xfrm>
            <a:off x="5114896" y="1198881"/>
            <a:ext cx="3553321" cy="2372056"/>
          </a:xfrm>
          <a:prstGeom prst="rect">
            <a:avLst/>
          </a:prstGeom>
        </p:spPr>
      </p:pic>
      <p:pic>
        <p:nvPicPr>
          <p:cNvPr id="7" name="Picture 6">
            <a:extLst>
              <a:ext uri="{FF2B5EF4-FFF2-40B4-BE49-F238E27FC236}">
                <a16:creationId xmlns:a16="http://schemas.microsoft.com/office/drawing/2014/main" xmlns="" id="{5059D311-943C-4E1F-8AB5-F574239E0A30}"/>
              </a:ext>
            </a:extLst>
          </p:cNvPr>
          <p:cNvPicPr>
            <a:picLocks noChangeAspect="1"/>
          </p:cNvPicPr>
          <p:nvPr/>
        </p:nvPicPr>
        <p:blipFill rotWithShape="1">
          <a:blip r:embed="rId5"/>
          <a:srcRect t="-30"/>
          <a:stretch/>
        </p:blipFill>
        <p:spPr>
          <a:xfrm>
            <a:off x="1460249" y="3800672"/>
            <a:ext cx="3639058" cy="2353386"/>
          </a:xfrm>
          <a:prstGeom prst="rect">
            <a:avLst/>
          </a:prstGeom>
        </p:spPr>
      </p:pic>
      <p:pic>
        <p:nvPicPr>
          <p:cNvPr id="8" name="Picture 7">
            <a:extLst>
              <a:ext uri="{FF2B5EF4-FFF2-40B4-BE49-F238E27FC236}">
                <a16:creationId xmlns:a16="http://schemas.microsoft.com/office/drawing/2014/main" xmlns="" id="{D944937D-E048-40ED-BB2B-E1ADC2336CC6}"/>
              </a:ext>
            </a:extLst>
          </p:cNvPr>
          <p:cNvPicPr>
            <a:picLocks noChangeAspect="1"/>
          </p:cNvPicPr>
          <p:nvPr/>
        </p:nvPicPr>
        <p:blipFill>
          <a:blip r:embed="rId6"/>
          <a:stretch>
            <a:fillRect/>
          </a:stretch>
        </p:blipFill>
        <p:spPr>
          <a:xfrm>
            <a:off x="5210159" y="3898869"/>
            <a:ext cx="3362794" cy="2362530"/>
          </a:xfrm>
          <a:prstGeom prst="rect">
            <a:avLst/>
          </a:prstGeom>
        </p:spPr>
      </p:pic>
      <p:sp>
        <p:nvSpPr>
          <p:cNvPr id="9" name="TextBox 8">
            <a:extLst>
              <a:ext uri="{FF2B5EF4-FFF2-40B4-BE49-F238E27FC236}">
                <a16:creationId xmlns:a16="http://schemas.microsoft.com/office/drawing/2014/main" xmlns=""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Calibri" pitchFamily="34" charset="0"/>
                <a:ea typeface="Roboto Light" panose="02000000000000000000" pitchFamily="2" charset="0"/>
                <a:cs typeface="Calibri" pitchFamily="34"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Calibri" pitchFamily="34" charset="0"/>
                <a:ea typeface="Roboto Light" panose="02000000000000000000" pitchFamily="2" charset="0"/>
                <a:cs typeface="Calibri" pitchFamily="34"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0" name="TextBox 9">
            <a:extLst>
              <a:ext uri="{FF2B5EF4-FFF2-40B4-BE49-F238E27FC236}">
                <a16:creationId xmlns:a16="http://schemas.microsoft.com/office/drawing/2014/main" xmlns=""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Calibri" pitchFamily="34" charset="0"/>
                <a:ea typeface="Roboto Light" panose="02000000000000000000" pitchFamily="2" charset="0"/>
                <a:cs typeface="Calibri" pitchFamily="34" charset="0"/>
              </a:rPr>
              <a:t>Distributions of total sales and customers in pretrial period</a:t>
            </a:r>
          </a:p>
          <a:p>
            <a:pPr algn="l"/>
            <a:endParaRPr lang="en-IN" sz="1400" b="1" dirty="0">
              <a:latin typeface="Calibri" pitchFamily="34" charset="0"/>
              <a:ea typeface="Roboto Light" panose="02000000000000000000" pitchFamily="2" charset="0"/>
              <a:cs typeface="Calibri" pitchFamily="34" charset="0"/>
            </a:endParaRPr>
          </a:p>
          <a:p>
            <a:pPr marL="285750" indent="-285750" algn="l">
              <a:buFont typeface="Arial" panose="020B0604020202020204" pitchFamily="34" charset="0"/>
              <a:buChar char="•"/>
            </a:pPr>
            <a:r>
              <a:rPr lang="en-IN" sz="1400" dirty="0">
                <a:latin typeface="Calibri" pitchFamily="34" charset="0"/>
                <a:ea typeface="Roboto Light" panose="02000000000000000000" pitchFamily="2" charset="0"/>
                <a:cs typeface="Calibri" pitchFamily="34" charset="0"/>
              </a:rPr>
              <a:t>Means vary and there is a significant difference</a:t>
            </a:r>
          </a:p>
        </p:txBody>
      </p:sp>
    </p:spTree>
    <p:extLst>
      <p:ext uri="{BB962C8B-B14F-4D97-AF65-F5344CB8AC3E}">
        <p14:creationId xmlns:p14="http://schemas.microsoft.com/office/powerpoint/2010/main" xmlns="" val="26763498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smtClean="0">
                <a:latin typeface="Calibri" pitchFamily="34" charset="0"/>
                <a:cs typeface="Calibri" pitchFamily="34" charset="0"/>
              </a:rPr>
              <a:t>Correlation of the control store 86 </a:t>
            </a:r>
            <a:r>
              <a:rPr lang="en-AU" dirty="0" err="1" smtClean="0">
                <a:latin typeface="Calibri" pitchFamily="34" charset="0"/>
                <a:cs typeface="Calibri" pitchFamily="34" charset="0"/>
              </a:rPr>
              <a:t>vs</a:t>
            </a:r>
            <a:r>
              <a:rPr lang="en-AU" dirty="0" smtClean="0">
                <a:latin typeface="Calibri" pitchFamily="34" charset="0"/>
                <a:cs typeface="Calibri" pitchFamily="34" charset="0"/>
              </a:rPr>
              <a:t> other stores</a:t>
            </a:r>
          </a:p>
          <a:p>
            <a:endParaRPr lang="en-US" dirty="0"/>
          </a:p>
        </p:txBody>
      </p:sp>
      <p:pic>
        <p:nvPicPr>
          <p:cNvPr id="3" name="Picture 2">
            <a:extLst>
              <a:ext uri="{FF2B5EF4-FFF2-40B4-BE49-F238E27FC236}">
                <a16:creationId xmlns:a16="http://schemas.microsoft.com/office/drawing/2014/main" xmlns=""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4" name="TextBox 3"/>
          <p:cNvSpPr txBox="1"/>
          <p:nvPr/>
        </p:nvSpPr>
        <p:spPr>
          <a:xfrm>
            <a:off x="2264229" y="5791200"/>
            <a:ext cx="8534400" cy="508000"/>
          </a:xfrm>
          <a:prstGeom prst="rect">
            <a:avLst/>
          </a:prstGeom>
          <a:noFill/>
        </p:spPr>
        <p:txBody>
          <a:bodyPr wrap="square" lIns="0" tIns="0" rIns="0" bIns="0" rtlCol="0" anchor="t">
            <a:noAutofit/>
          </a:bodyPr>
          <a:lstStyle/>
          <a:p>
            <a:r>
              <a:rPr lang="en-IN" sz="1400" b="1" dirty="0" smtClean="0">
                <a:latin typeface="Calibri" pitchFamily="34" charset="0"/>
                <a:ea typeface="Roboto Light" panose="02000000000000000000" pitchFamily="2" charset="0"/>
                <a:cs typeface="Calibri" pitchFamily="34" charset="0"/>
              </a:rPr>
              <a:t>Stores with maximum similarities have the highest correlation. So stores 255, 23 and 120 are the most correlated</a:t>
            </a:r>
            <a:endParaRPr lang="en-US" sz="1400" b="1" dirty="0" err="1" smtClean="0">
              <a:latin typeface="Calibri" pitchFamily="34" charset="0"/>
              <a:ea typeface="Roboto Light" panose="02000000000000000000" pitchFamily="2" charset="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latin typeface="Calibri" pitchFamily="34" charset="0"/>
                <a:cs typeface="Calibri" pitchFamily="34" charset="0"/>
              </a:rPr>
              <a:t>Trial store 86 </a:t>
            </a:r>
            <a:r>
              <a:rPr lang="en-IN" dirty="0" err="1" smtClean="0">
                <a:latin typeface="Calibri" pitchFamily="34" charset="0"/>
                <a:cs typeface="Calibri" pitchFamily="34" charset="0"/>
              </a:rPr>
              <a:t>vs</a:t>
            </a:r>
            <a:r>
              <a:rPr lang="en-IN" dirty="0" smtClean="0">
                <a:latin typeface="Calibri" pitchFamily="34" charset="0"/>
                <a:cs typeface="Calibri" pitchFamily="34" charset="0"/>
              </a:rPr>
              <a:t> Store 155 </a:t>
            </a:r>
          </a:p>
          <a:p>
            <a:endParaRPr lang="en-US" dirty="0"/>
          </a:p>
        </p:txBody>
      </p:sp>
      <p:pic>
        <p:nvPicPr>
          <p:cNvPr id="3" name="Picture 2">
            <a:extLst>
              <a:ext uri="{FF2B5EF4-FFF2-40B4-BE49-F238E27FC236}">
                <a16:creationId xmlns:a16="http://schemas.microsoft.com/office/drawing/2014/main" xmlns="" id="{825EBE6F-3DF7-45DE-B2FF-AD056DC89635}"/>
              </a:ext>
            </a:extLst>
          </p:cNvPr>
          <p:cNvPicPr>
            <a:picLocks noChangeAspect="1"/>
          </p:cNvPicPr>
          <p:nvPr/>
        </p:nvPicPr>
        <p:blipFill>
          <a:blip r:embed="rId2"/>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xmlns="" id="{C549A73F-23CB-40ED-87B8-F5718DEA0D30}"/>
              </a:ext>
            </a:extLst>
          </p:cNvPr>
          <p:cNvPicPr>
            <a:picLocks noChangeAspect="1"/>
          </p:cNvPicPr>
          <p:nvPr/>
        </p:nvPicPr>
        <p:blipFill>
          <a:blip r:embed="rId3"/>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xmlns="" id="{D6564C5E-FC0A-4B0C-B5E0-A1AD50B055B2}"/>
              </a:ext>
            </a:extLst>
          </p:cNvPr>
          <p:cNvPicPr>
            <a:picLocks noChangeAspect="1"/>
          </p:cNvPicPr>
          <p:nvPr/>
        </p:nvPicPr>
        <p:blipFill>
          <a:blip r:embed="rId4"/>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xmlns="" id="{D5C04ABE-8E30-488B-B8FB-4808FEBD620B}"/>
              </a:ext>
            </a:extLst>
          </p:cNvPr>
          <p:cNvPicPr>
            <a:picLocks noChangeAspect="1"/>
          </p:cNvPicPr>
          <p:nvPr/>
        </p:nvPicPr>
        <p:blipFill>
          <a:blip r:embed="rId5"/>
          <a:stretch>
            <a:fillRect/>
          </a:stretch>
        </p:blipFill>
        <p:spPr>
          <a:xfrm>
            <a:off x="5200333" y="3505208"/>
            <a:ext cx="3580393" cy="2478733"/>
          </a:xfrm>
          <a:prstGeom prst="rect">
            <a:avLst/>
          </a:prstGeom>
        </p:spPr>
      </p:pic>
      <p:sp>
        <p:nvSpPr>
          <p:cNvPr id="7" name="TextBox 6">
            <a:extLst>
              <a:ext uri="{FF2B5EF4-FFF2-40B4-BE49-F238E27FC236}">
                <a16:creationId xmlns:a16="http://schemas.microsoft.com/office/drawing/2014/main" xmlns=""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Calibri" pitchFamily="34" charset="0"/>
                <a:ea typeface="Roboto Light" panose="02000000000000000000" pitchFamily="2" charset="0"/>
                <a:cs typeface="Calibri" pitchFamily="34" charset="0"/>
              </a:rPr>
              <a:t>Distributions of total sales and customers in pretrial period</a:t>
            </a:r>
          </a:p>
          <a:p>
            <a:pPr marL="285750" indent="-285750">
              <a:buFont typeface="Arial" panose="020B0604020202020204" pitchFamily="34" charset="0"/>
              <a:buChar char="•"/>
            </a:pPr>
            <a:r>
              <a:rPr lang="en-IN" sz="1400" dirty="0">
                <a:latin typeface="Calibri" pitchFamily="34" charset="0"/>
                <a:ea typeface="Roboto Light" panose="02000000000000000000" pitchFamily="2" charset="0"/>
                <a:cs typeface="Calibri" pitchFamily="34"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8" name="TextBox 7">
            <a:extLst>
              <a:ext uri="{FF2B5EF4-FFF2-40B4-BE49-F238E27FC236}">
                <a16:creationId xmlns:a16="http://schemas.microsoft.com/office/drawing/2014/main" xmlns=""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Calibri" pitchFamily="34" charset="0"/>
                <a:ea typeface="Roboto Light" panose="02000000000000000000" pitchFamily="2" charset="0"/>
                <a:cs typeface="Calibri" pitchFamily="34" charset="0"/>
              </a:rPr>
              <a:t>Distributions of total sales and customers in pretrial period</a:t>
            </a:r>
          </a:p>
          <a:p>
            <a:pPr algn="l"/>
            <a:endParaRPr lang="en-IN" sz="1400" b="1" dirty="0">
              <a:latin typeface="Calibri" pitchFamily="34" charset="0"/>
              <a:ea typeface="Roboto Light" panose="02000000000000000000" pitchFamily="2" charset="0"/>
              <a:cs typeface="Calibri" pitchFamily="34" charset="0"/>
            </a:endParaRPr>
          </a:p>
          <a:p>
            <a:pPr marL="285750" indent="-285750" algn="l">
              <a:buFont typeface="Arial" panose="020B0604020202020204" pitchFamily="34" charset="0"/>
              <a:buChar char="•"/>
            </a:pPr>
            <a:r>
              <a:rPr lang="en-IN" sz="1400" dirty="0">
                <a:latin typeface="Calibri" pitchFamily="34" charset="0"/>
                <a:ea typeface="Roboto Light" panose="02000000000000000000" pitchFamily="2" charset="0"/>
                <a:cs typeface="Calibri" pitchFamily="34" charset="0"/>
              </a:rPr>
              <a:t>Means vary and there is a significant difference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latin typeface="Calibri" pitchFamily="34" charset="0"/>
                <a:cs typeface="Calibri" pitchFamily="34" charset="0"/>
              </a:rPr>
              <a:t>Trial store 88 </a:t>
            </a:r>
            <a:r>
              <a:rPr lang="en-IN" dirty="0" err="1" smtClean="0">
                <a:latin typeface="Calibri" pitchFamily="34" charset="0"/>
                <a:cs typeface="Calibri" pitchFamily="34" charset="0"/>
              </a:rPr>
              <a:t>vs</a:t>
            </a:r>
            <a:r>
              <a:rPr lang="en-IN" dirty="0" smtClean="0">
                <a:latin typeface="Calibri" pitchFamily="34" charset="0"/>
                <a:cs typeface="Calibri" pitchFamily="34" charset="0"/>
              </a:rPr>
              <a:t> Store 237 – Similarly selecting store 237 as trial store for </a:t>
            </a:r>
            <a:r>
              <a:rPr lang="en-IN" dirty="0" smtClean="0"/>
              <a:t>store 88</a:t>
            </a:r>
          </a:p>
          <a:p>
            <a:endParaRPr lang="en-US" dirty="0"/>
          </a:p>
        </p:txBody>
      </p:sp>
      <p:pic>
        <p:nvPicPr>
          <p:cNvPr id="3" name="Picture 2">
            <a:extLst>
              <a:ext uri="{FF2B5EF4-FFF2-40B4-BE49-F238E27FC236}">
                <a16:creationId xmlns:a16="http://schemas.microsoft.com/office/drawing/2014/main" xmlns=""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4" name="Picture 3">
            <a:extLst>
              <a:ext uri="{FF2B5EF4-FFF2-40B4-BE49-F238E27FC236}">
                <a16:creationId xmlns:a16="http://schemas.microsoft.com/office/drawing/2014/main" xmlns=""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5" name="Picture 4">
            <a:extLst>
              <a:ext uri="{FF2B5EF4-FFF2-40B4-BE49-F238E27FC236}">
                <a16:creationId xmlns:a16="http://schemas.microsoft.com/office/drawing/2014/main" xmlns=""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6" name="Picture 5">
            <a:extLst>
              <a:ext uri="{FF2B5EF4-FFF2-40B4-BE49-F238E27FC236}">
                <a16:creationId xmlns:a16="http://schemas.microsoft.com/office/drawing/2014/main" xmlns=""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sp>
        <p:nvSpPr>
          <p:cNvPr id="7" name="TextBox 6">
            <a:extLst>
              <a:ext uri="{FF2B5EF4-FFF2-40B4-BE49-F238E27FC236}">
                <a16:creationId xmlns:a16="http://schemas.microsoft.com/office/drawing/2014/main" xmlns=""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Calibri" pitchFamily="34" charset="0"/>
                <a:ea typeface="Roboto Light" panose="02000000000000000000" pitchFamily="2" charset="0"/>
                <a:cs typeface="Calibri" pitchFamily="34" charset="0"/>
              </a:rPr>
              <a:t>Distributions of total sales and customers in pretrial period</a:t>
            </a:r>
          </a:p>
          <a:p>
            <a:pPr marL="285750" indent="-285750">
              <a:buFont typeface="Arial" panose="020B0604020202020204" pitchFamily="34" charset="0"/>
              <a:buChar char="•"/>
            </a:pPr>
            <a:r>
              <a:rPr lang="en-IN" sz="1400" dirty="0">
                <a:latin typeface="Calibri" pitchFamily="34" charset="0"/>
                <a:ea typeface="Roboto Light" panose="02000000000000000000" pitchFamily="2" charset="0"/>
                <a:cs typeface="Calibri" pitchFamily="34"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8" name="TextBox 7">
            <a:extLst>
              <a:ext uri="{FF2B5EF4-FFF2-40B4-BE49-F238E27FC236}">
                <a16:creationId xmlns:a16="http://schemas.microsoft.com/office/drawing/2014/main" xmlns=""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Calibri" pitchFamily="34" charset="0"/>
                <a:ea typeface="Roboto Light" panose="02000000000000000000" pitchFamily="2" charset="0"/>
                <a:cs typeface="Calibri" pitchFamily="34" charset="0"/>
              </a:rPr>
              <a:t>Distributions of total sales and customers in pretrial period</a:t>
            </a:r>
          </a:p>
          <a:p>
            <a:pPr algn="l"/>
            <a:endParaRPr lang="en-IN" sz="1400" b="1" dirty="0">
              <a:latin typeface="Calibri" pitchFamily="34" charset="0"/>
              <a:ea typeface="Roboto Light" panose="02000000000000000000" pitchFamily="2" charset="0"/>
              <a:cs typeface="Calibri" pitchFamily="34" charset="0"/>
            </a:endParaRPr>
          </a:p>
          <a:p>
            <a:pPr marL="285750" indent="-285750" algn="l">
              <a:buFont typeface="Arial" panose="020B0604020202020204" pitchFamily="34" charset="0"/>
              <a:buChar char="•"/>
            </a:pPr>
            <a:r>
              <a:rPr lang="en-IN" sz="1400" dirty="0">
                <a:latin typeface="Calibri" pitchFamily="34" charset="0"/>
                <a:ea typeface="Roboto Light" panose="02000000000000000000" pitchFamily="2" charset="0"/>
                <a:cs typeface="Calibri" pitchFamily="34" charset="0"/>
              </a:rPr>
              <a:t>Means vary and there is a significant difference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Calibri" pitchFamily="34" charset="0"/>
                <a:cs typeface="Calibri" pitchFamily="34" charset="0"/>
              </a:rPr>
              <a:t>The control store were set up to measure sales whether trial store are doing better during the trial period or not.</a:t>
            </a:r>
            <a:endParaRPr lang="en-IN" dirty="0" smtClean="0">
              <a:latin typeface="Calibri" pitchFamily="34" charset="0"/>
              <a:cs typeface="Calibri" pitchFamily="34" charset="0"/>
            </a:endParaRPr>
          </a:p>
          <a:p>
            <a:endParaRPr lang="en-US" dirty="0"/>
          </a:p>
        </p:txBody>
      </p:sp>
      <p:pic>
        <p:nvPicPr>
          <p:cNvPr id="3" name="Picture 2">
            <a:extLst>
              <a:ext uri="{FF2B5EF4-FFF2-40B4-BE49-F238E27FC236}">
                <a16:creationId xmlns:a16="http://schemas.microsoft.com/office/drawing/2014/main" xmlns=""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pic>
        <p:nvPicPr>
          <p:cNvPr id="4" name="Picture 3">
            <a:extLst>
              <a:ext uri="{FF2B5EF4-FFF2-40B4-BE49-F238E27FC236}">
                <a16:creationId xmlns:a16="http://schemas.microsoft.com/office/drawing/2014/main" xmlns=""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5" name="TextBox 4"/>
          <p:cNvSpPr txBox="1"/>
          <p:nvPr/>
        </p:nvSpPr>
        <p:spPr>
          <a:xfrm>
            <a:off x="2583543" y="5660571"/>
            <a:ext cx="1654628" cy="232229"/>
          </a:xfrm>
          <a:prstGeom prst="rect">
            <a:avLst/>
          </a:prstGeom>
          <a:noFill/>
        </p:spPr>
        <p:txBody>
          <a:bodyPr wrap="squar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2018</a:t>
            </a:r>
            <a:endParaRPr lang="en-US" sz="1200" dirty="0" smtClean="0">
              <a:latin typeface="Roboto Light" panose="02000000000000000000" pitchFamily="2" charset="0"/>
              <a:ea typeface="Roboto Light" panose="02000000000000000000" pitchFamily="2" charset="0"/>
            </a:endParaRPr>
          </a:p>
        </p:txBody>
      </p:sp>
      <p:cxnSp>
        <p:nvCxnSpPr>
          <p:cNvPr id="8" name="Straight Connector 7"/>
          <p:cNvCxnSpPr/>
          <p:nvPr/>
        </p:nvCxnSpPr>
        <p:spPr>
          <a:xfrm rot="16200000" flipH="1">
            <a:off x="6335486" y="3127827"/>
            <a:ext cx="3004457" cy="29029"/>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852229" y="4586514"/>
            <a:ext cx="1843314" cy="43543"/>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08686" y="1654629"/>
            <a:ext cx="1799771" cy="1588"/>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8193315" y="3084285"/>
            <a:ext cx="2917371" cy="58058"/>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5400000">
            <a:off x="7561943" y="4717143"/>
            <a:ext cx="1146628" cy="914400"/>
          </a:xfrm>
          <a:prstGeom prst="curvedConnector3">
            <a:avLst>
              <a:gd name="adj1" fmla="val 50000"/>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13600" y="5791200"/>
            <a:ext cx="2743200" cy="362857"/>
          </a:xfrm>
          <a:prstGeom prst="rect">
            <a:avLst/>
          </a:prstGeom>
          <a:noFill/>
        </p:spPr>
        <p:txBody>
          <a:bodyPr wrap="square" lIns="0" tIns="0" rIns="0" bIns="0" rtlCol="0" anchor="t">
            <a:noAutofit/>
          </a:bodyPr>
          <a:lstStyle/>
          <a:p>
            <a:pPr algn="l"/>
            <a:r>
              <a:rPr lang="en-US" sz="1200" dirty="0" smtClean="0">
                <a:latin typeface="Roboto Light" panose="02000000000000000000" pitchFamily="2" charset="0"/>
                <a:ea typeface="Roboto Light" panose="02000000000000000000" pitchFamily="2" charset="0"/>
              </a:rPr>
              <a:t>Time Period</a:t>
            </a:r>
            <a:endParaRPr lang="en-US" sz="1200" dirty="0" smtClean="0">
              <a:latin typeface="Roboto Light" panose="02000000000000000000" pitchFamily="2" charset="0"/>
              <a:ea typeface="Roboto Light" panose="020000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smtClean="0"/>
              <a:t>Conclusion</a:t>
            </a:r>
          </a:p>
          <a:p>
            <a:endParaRPr lang="en-US" dirty="0"/>
          </a:p>
        </p:txBody>
      </p:sp>
      <p:sp>
        <p:nvSpPr>
          <p:cNvPr id="3" name="TextBox 2"/>
          <p:cNvSpPr txBox="1"/>
          <p:nvPr/>
        </p:nvSpPr>
        <p:spPr>
          <a:xfrm>
            <a:off x="1480457" y="1059543"/>
            <a:ext cx="10203543" cy="2133600"/>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US" sz="1600" b="1" dirty="0" smtClean="0">
                <a:solidFill>
                  <a:srgbClr val="000000"/>
                </a:solidFill>
                <a:latin typeface="Calibri" pitchFamily="34" charset="0"/>
                <a:cs typeface="Calibri" pitchFamily="34" charset="0"/>
              </a:rPr>
              <a:t>We've found control stores 233, 155, 237 for trial stores 77, 86 and 88 respectively</a:t>
            </a:r>
            <a:r>
              <a:rPr lang="en-US" sz="1600" b="1" dirty="0" smtClean="0">
                <a:solidFill>
                  <a:srgbClr val="000000"/>
                </a:solidFill>
                <a:latin typeface="Calibri" pitchFamily="34" charset="0"/>
                <a:cs typeface="Calibri" pitchFamily="34" charset="0"/>
              </a:rPr>
              <a:t>.</a:t>
            </a:r>
          </a:p>
          <a:p>
            <a:pPr marL="285750" indent="-285750">
              <a:buFont typeface="Arial" panose="020B0604020202020204" pitchFamily="34" charset="0"/>
              <a:buChar char="•"/>
            </a:pPr>
            <a:endParaRPr lang="en-US" sz="1600" b="1" dirty="0" smtClean="0">
              <a:solidFill>
                <a:srgbClr val="000000"/>
              </a:solidFill>
              <a:latin typeface="Calibri" pitchFamily="34" charset="0"/>
              <a:cs typeface="Calibri" pitchFamily="34" charset="0"/>
            </a:endParaRPr>
          </a:p>
          <a:p>
            <a:pPr marL="285750" indent="-285750">
              <a:buFont typeface="Arial" panose="020B0604020202020204" pitchFamily="34" charset="0"/>
              <a:buChar char="•"/>
            </a:pPr>
            <a:r>
              <a:rPr lang="en-US" sz="1600" b="1" dirty="0" smtClean="0">
                <a:solidFill>
                  <a:srgbClr val="000000"/>
                </a:solidFill>
                <a:latin typeface="Calibri" pitchFamily="34" charset="0"/>
                <a:cs typeface="Calibri" pitchFamily="34" charset="0"/>
              </a:rPr>
              <a:t>The results for trial stores 77 and 88 during the trial period show a significant difference in at least two of the three trial months but this is not the case for trial store 86. </a:t>
            </a:r>
            <a:endParaRPr lang="en-US" sz="1600" b="1" dirty="0" smtClean="0">
              <a:solidFill>
                <a:srgbClr val="000000"/>
              </a:solidFill>
              <a:latin typeface="Calibri" pitchFamily="34" charset="0"/>
              <a:cs typeface="Calibri" pitchFamily="34" charset="0"/>
            </a:endParaRPr>
          </a:p>
          <a:p>
            <a:pPr marL="285750" indent="-285750">
              <a:buFont typeface="Arial" panose="020B0604020202020204" pitchFamily="34" charset="0"/>
              <a:buChar char="•"/>
            </a:pPr>
            <a:endParaRPr lang="en-US" sz="1600" b="1" dirty="0" smtClean="0">
              <a:solidFill>
                <a:srgbClr val="000000"/>
              </a:solidFill>
              <a:latin typeface="Calibri" pitchFamily="34" charset="0"/>
              <a:cs typeface="Calibri" pitchFamily="34" charset="0"/>
            </a:endParaRPr>
          </a:p>
          <a:p>
            <a:pPr marL="285750" indent="-285750">
              <a:buFont typeface="Arial" panose="020B0604020202020204" pitchFamily="34" charset="0"/>
              <a:buChar char="•"/>
            </a:pPr>
            <a:r>
              <a:rPr lang="en-US" sz="1600" b="1" dirty="0" smtClean="0">
                <a:solidFill>
                  <a:srgbClr val="000000"/>
                </a:solidFill>
                <a:latin typeface="Calibri" pitchFamily="34" charset="0"/>
                <a:cs typeface="Calibri" pitchFamily="34" charset="0"/>
              </a:rPr>
              <a:t>We can check with the client if the </a:t>
            </a:r>
            <a:r>
              <a:rPr lang="en-US" sz="1600" b="1" dirty="0" smtClean="0">
                <a:solidFill>
                  <a:srgbClr val="000000"/>
                </a:solidFill>
                <a:latin typeface="Calibri" pitchFamily="34" charset="0"/>
                <a:cs typeface="Calibri" pitchFamily="34" charset="0"/>
              </a:rPr>
              <a:t>implementation </a:t>
            </a:r>
            <a:r>
              <a:rPr lang="en-US" sz="1600" b="1" dirty="0" smtClean="0">
                <a:solidFill>
                  <a:srgbClr val="000000"/>
                </a:solidFill>
                <a:latin typeface="Calibri" pitchFamily="34" charset="0"/>
                <a:cs typeface="Calibri" pitchFamily="34" charset="0"/>
              </a:rPr>
              <a:t>of the trial was different in trial store 86 but overall, the trial shows a significant increase in sales.</a:t>
            </a:r>
          </a:p>
          <a:p>
            <a:pPr algn="l"/>
            <a:endParaRPr lang="en-US" sz="1200" dirty="0" err="1" smtClean="0">
              <a:latin typeface="Roboto Light" panose="02000000000000000000" pitchFamily="2" charset="0"/>
              <a:ea typeface="Roboto Light" panose="02000000000000000000" pitchFamily="2" charset="0"/>
            </a:endParaRPr>
          </a:p>
        </p:txBody>
      </p:sp>
      <p:sp>
        <p:nvSpPr>
          <p:cNvPr id="4" name="TextBox 3"/>
          <p:cNvSpPr txBox="1"/>
          <p:nvPr/>
        </p:nvSpPr>
        <p:spPr>
          <a:xfrm>
            <a:off x="1219200" y="3077029"/>
            <a:ext cx="3251200" cy="566057"/>
          </a:xfrm>
          <a:prstGeom prst="rect">
            <a:avLst/>
          </a:prstGeom>
          <a:noFill/>
        </p:spPr>
        <p:txBody>
          <a:bodyPr wrap="square" lIns="0" tIns="0" rIns="0" bIns="0" rtlCol="0" anchor="t">
            <a:noAutofit/>
          </a:bodyPr>
          <a:lstStyle/>
          <a:p>
            <a:r>
              <a:rPr lang="en-AU" sz="2400" b="1" dirty="0" smtClean="0">
                <a:latin typeface="Calibri" pitchFamily="34" charset="0"/>
                <a:cs typeface="Calibri" pitchFamily="34" charset="0"/>
              </a:rPr>
              <a:t>R</a:t>
            </a:r>
            <a:r>
              <a:rPr lang="en-AU" sz="2800" dirty="0" smtClean="0">
                <a:latin typeface="Calibri" pitchFamily="34" charset="0"/>
                <a:cs typeface="Calibri" pitchFamily="34" charset="0"/>
              </a:rPr>
              <a:t>ecommendations</a:t>
            </a:r>
            <a:endParaRPr lang="en-AU" sz="2800" dirty="0" smtClean="0">
              <a:latin typeface="Calibri" pitchFamily="34" charset="0"/>
              <a:cs typeface="Calibri" pitchFamily="34" charset="0"/>
            </a:endParaRPr>
          </a:p>
          <a:p>
            <a:pPr algn="l"/>
            <a:endParaRPr lang="en-US" sz="1200" dirty="0" err="1" smtClean="0">
              <a:latin typeface="Roboto Light" panose="02000000000000000000" pitchFamily="2" charset="0"/>
              <a:ea typeface="Roboto Light" panose="02000000000000000000" pitchFamily="2" charset="0"/>
            </a:endParaRPr>
          </a:p>
        </p:txBody>
      </p:sp>
      <p:sp>
        <p:nvSpPr>
          <p:cNvPr id="5" name="TextBox 4"/>
          <p:cNvSpPr txBox="1"/>
          <p:nvPr/>
        </p:nvSpPr>
        <p:spPr>
          <a:xfrm>
            <a:off x="1683657" y="3715657"/>
            <a:ext cx="8200572" cy="1451429"/>
          </a:xfrm>
          <a:prstGeom prst="rect">
            <a:avLst/>
          </a:prstGeom>
          <a:noFill/>
        </p:spPr>
        <p:txBody>
          <a:bodyPr wrap="square" lIns="0" tIns="0" rIns="0" bIns="0" rtlCol="0" anchor="t">
            <a:noAutofit/>
          </a:bodyPr>
          <a:lstStyle/>
          <a:p>
            <a:pPr marL="228600" indent="-228600">
              <a:buFont typeface="+mj-lt"/>
              <a:buAutoNum type="arabicPeriod"/>
            </a:pPr>
            <a:r>
              <a:rPr lang="en-AU" sz="1600" b="1" dirty="0" smtClean="0">
                <a:latin typeface="Calibri" pitchFamily="34" charset="0"/>
                <a:ea typeface="Roboto Light" panose="02000000000000000000" pitchFamily="2" charset="0"/>
                <a:cs typeface="Calibri" pitchFamily="34" charset="0"/>
              </a:rPr>
              <a:t>Stocks should be high in December before the </a:t>
            </a:r>
            <a:r>
              <a:rPr lang="en-AU" sz="1600" b="1" dirty="0" smtClean="0">
                <a:latin typeface="Calibri" pitchFamily="34" charset="0"/>
                <a:ea typeface="Roboto Light" panose="02000000000000000000" pitchFamily="2" charset="0"/>
                <a:cs typeface="Calibri" pitchFamily="34" charset="0"/>
              </a:rPr>
              <a:t>Christmas</a:t>
            </a:r>
          </a:p>
          <a:p>
            <a:pPr marL="228600" indent="-228600">
              <a:buFont typeface="+mj-lt"/>
              <a:buAutoNum type="arabicPeriod"/>
            </a:pPr>
            <a:endParaRPr lang="en-AU" sz="1600"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r>
              <a:rPr lang="en-AU" sz="1600" b="1" dirty="0" smtClean="0">
                <a:latin typeface="Calibri" pitchFamily="34" charset="0"/>
                <a:ea typeface="Roboto Light" panose="02000000000000000000" pitchFamily="2" charset="0"/>
                <a:cs typeface="Calibri" pitchFamily="34" charset="0"/>
              </a:rPr>
              <a:t>Kettle, Smiths, Doritos and Pringles should be kept in stocks as they are the most </a:t>
            </a:r>
            <a:r>
              <a:rPr lang="en-AU" sz="1600" b="1" dirty="0" smtClean="0">
                <a:latin typeface="Calibri" pitchFamily="34" charset="0"/>
                <a:ea typeface="Roboto Light" panose="02000000000000000000" pitchFamily="2" charset="0"/>
                <a:cs typeface="Calibri" pitchFamily="34" charset="0"/>
              </a:rPr>
              <a:t>sold</a:t>
            </a:r>
          </a:p>
          <a:p>
            <a:pPr marL="228600" indent="-228600">
              <a:buFont typeface="+mj-lt"/>
              <a:buAutoNum type="arabicPeriod"/>
            </a:pPr>
            <a:endParaRPr lang="en-AU" sz="1600"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r>
              <a:rPr lang="en-AU" sz="1600" b="1" dirty="0" smtClean="0">
                <a:latin typeface="Calibri" pitchFamily="34" charset="0"/>
                <a:ea typeface="Roboto Light" panose="02000000000000000000" pitchFamily="2" charset="0"/>
                <a:cs typeface="Calibri" pitchFamily="34" charset="0"/>
              </a:rPr>
              <a:t>Mainstream </a:t>
            </a:r>
            <a:r>
              <a:rPr lang="en-IN" sz="1600" b="1" dirty="0" smtClean="0">
                <a:solidFill>
                  <a:srgbClr val="000000"/>
                </a:solidFill>
                <a:latin typeface="Calibri" pitchFamily="34" charset="0"/>
                <a:ea typeface="Roboto Light" panose="02000000000000000000" pitchFamily="2" charset="0"/>
                <a:cs typeface="Calibri" pitchFamily="34" charset="0"/>
              </a:rPr>
              <a:t>young singles/couples, retirees are the account for a great share of chips sale so they need much attention. </a:t>
            </a:r>
            <a:endParaRPr lang="en-IN" sz="1600" b="1" dirty="0" smtClean="0">
              <a:solidFill>
                <a:srgbClr val="000000"/>
              </a:solidFill>
              <a:latin typeface="Calibri" pitchFamily="34" charset="0"/>
              <a:ea typeface="Roboto Light" panose="02000000000000000000" pitchFamily="2" charset="0"/>
              <a:cs typeface="Calibri" pitchFamily="34" charset="0"/>
            </a:endParaRPr>
          </a:p>
          <a:p>
            <a:pPr marL="228600" indent="-228600">
              <a:buFont typeface="+mj-lt"/>
              <a:buAutoNum type="arabicPeriod"/>
            </a:pPr>
            <a:endParaRPr lang="en-IN" sz="1600" b="1" dirty="0" smtClean="0">
              <a:solidFill>
                <a:srgbClr val="000000"/>
              </a:solidFill>
              <a:latin typeface="Calibri" pitchFamily="34" charset="0"/>
              <a:ea typeface="Roboto Light" panose="02000000000000000000" pitchFamily="2" charset="0"/>
              <a:cs typeface="Calibri" pitchFamily="34" charset="0"/>
            </a:endParaRPr>
          </a:p>
          <a:p>
            <a:pPr marL="228600" indent="-228600">
              <a:buFont typeface="+mj-lt"/>
              <a:buAutoNum type="arabicPeriod"/>
            </a:pPr>
            <a:r>
              <a:rPr lang="en-AU" sz="1600" b="1" dirty="0" smtClean="0">
                <a:latin typeface="Calibri" pitchFamily="34" charset="0"/>
                <a:ea typeface="Roboto Light" panose="02000000000000000000" pitchFamily="2" charset="0"/>
                <a:cs typeface="Calibri" pitchFamily="34" charset="0"/>
              </a:rPr>
              <a:t>Budget older families have the maximum contribution to sales</a:t>
            </a:r>
            <a:r>
              <a:rPr lang="en-AU" sz="1600" b="1" dirty="0" smtClean="0">
                <a:latin typeface="Calibri" pitchFamily="34" charset="0"/>
                <a:ea typeface="Roboto Light" panose="02000000000000000000" pitchFamily="2" charset="0"/>
                <a:cs typeface="Calibri" pitchFamily="34" charset="0"/>
              </a:rPr>
              <a:t>.</a:t>
            </a:r>
          </a:p>
          <a:p>
            <a:pPr marL="228600" indent="-228600">
              <a:buFont typeface="+mj-lt"/>
              <a:buAutoNum type="arabicPeriod"/>
            </a:pPr>
            <a:endParaRPr lang="en-AU" sz="1600"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r>
              <a:rPr lang="en-US" sz="1600" b="1" dirty="0" smtClean="0">
                <a:solidFill>
                  <a:srgbClr val="000000"/>
                </a:solidFill>
                <a:latin typeface="Calibri" pitchFamily="34" charset="0"/>
                <a:cs typeface="Calibri" pitchFamily="34" charset="0"/>
              </a:rPr>
              <a:t>Control stores 233, 155, 237 for trial stores 77, 86 and 88 respectively would be a good choice</a:t>
            </a:r>
            <a:endParaRPr lang="en-AU" sz="1600"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endParaRPr lang="en-AU" sz="1200" dirty="0" smtClean="0">
              <a:ea typeface="Roboto Light" panose="02000000000000000000" pitchFamily="2" charset="0"/>
            </a:endParaRPr>
          </a:p>
          <a:p>
            <a:pPr algn="l"/>
            <a:endParaRPr lang="en-US" sz="1200" dirty="0" err="1" smtClean="0">
              <a:latin typeface="Roboto Light" panose="02000000000000000000" pitchFamily="2" charset="0"/>
              <a:ea typeface="Roboto Light" panose="020000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16208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60116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xmlns=""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xmlns=""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xmlns=""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xmlns=""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xmlns=""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buFont typeface="+mj-lt"/>
              <a:buAutoNum type="arabicPeriod"/>
            </a:pPr>
            <a:r>
              <a:rPr lang="en-AU" sz="1400" dirty="0" smtClean="0">
                <a:ea typeface="Roboto Light" panose="02000000000000000000" pitchFamily="2" charset="0"/>
              </a:rPr>
              <a:t>The sales increase in the month of December before the Christmas (except the day itself). So, these are the crucial times.</a:t>
            </a:r>
          </a:p>
          <a:p>
            <a:pPr marL="228600" indent="-228600">
              <a:buFont typeface="+mj-lt"/>
              <a:buAutoNum type="arabicPeriod"/>
            </a:pPr>
            <a:r>
              <a:rPr lang="en-AU" sz="1400" dirty="0" smtClean="0">
                <a:ea typeface="Roboto Light" panose="02000000000000000000" pitchFamily="2" charset="0"/>
              </a:rPr>
              <a:t>Kettle is the most popular brand followed by Smiths, Doritos and Pringles. So, they need to be in stock. Also 175 gram packets are the most sold.</a:t>
            </a:r>
          </a:p>
          <a:p>
            <a:pPr marL="228600" indent="-228600">
              <a:buFont typeface="+mj-lt"/>
              <a:buAutoNum type="arabicPeriod"/>
            </a:pPr>
            <a:r>
              <a:rPr lang="en-AU" sz="1400" dirty="0" smtClean="0">
                <a:ea typeface="Roboto Light" panose="02000000000000000000" pitchFamily="2" charset="0"/>
              </a:rPr>
              <a:t>Mainstream </a:t>
            </a:r>
            <a:r>
              <a:rPr lang="en-IN" sz="1400" dirty="0" smtClean="0">
                <a:solidFill>
                  <a:srgbClr val="000000"/>
                </a:solidFill>
                <a:ea typeface="Roboto Light" panose="02000000000000000000" pitchFamily="2" charset="0"/>
              </a:rPr>
              <a:t>young singles/couples, retirees are the most common customers and also account for a great share of chips sale. </a:t>
            </a:r>
          </a:p>
          <a:p>
            <a:pPr marL="228600" indent="-228600">
              <a:buFont typeface="+mj-lt"/>
              <a:buAutoNum type="arabicPeriod"/>
            </a:pPr>
            <a:r>
              <a:rPr lang="en-AU" sz="1400" dirty="0" smtClean="0">
                <a:ea typeface="Roboto Light" panose="02000000000000000000" pitchFamily="2" charset="0"/>
              </a:rPr>
              <a:t>Budget older families have the maximum contribution to sales.</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xmlns=""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400" dirty="0" smtClean="0"/>
              <a:t>One control store was selected for each trial store and the values of metrics were compared in trial and pre trial period.</a:t>
            </a:r>
            <a:r>
              <a:rPr lang="en-US" sz="1400" dirty="0" smtClean="0">
                <a:solidFill>
                  <a:srgbClr val="000000"/>
                </a:solidFill>
              </a:rPr>
              <a:t> </a:t>
            </a:r>
          </a:p>
          <a:p>
            <a:pPr marL="228600" indent="-228600">
              <a:buFont typeface="+mj-lt"/>
              <a:buAutoNum type="arabicPeriod"/>
            </a:pPr>
            <a:r>
              <a:rPr lang="en-US" sz="1400" dirty="0" smtClean="0">
                <a:solidFill>
                  <a:srgbClr val="000000"/>
                </a:solidFill>
              </a:rPr>
              <a:t>The results for trial stores 77 and 88 during the trial period show a significant difference in at least two of the three trial months but this is not the case for trial store 86. </a:t>
            </a:r>
            <a:endParaRPr lang="en-AU" sz="1400" dirty="0" smtClean="0">
              <a:ea typeface="Roboto Light" panose="02000000000000000000" pitchFamily="2" charset="0"/>
            </a:endParaRP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1173541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xmlns="" id="{64B546C5-F3D3-4F8C-85D4-8EBF7F09F047}"/>
              </a:ext>
            </a:extLst>
          </p:cNvPr>
          <p:cNvSpPr>
            <a:spLocks noGrp="1"/>
          </p:cNvSpPr>
          <p:nvPr>
            <p:ph type="body" idx="1"/>
          </p:nvPr>
        </p:nvSpPr>
        <p:spPr/>
        <p:txBody>
          <a:bodyPr/>
          <a:lstStyle/>
          <a:p>
            <a:r>
              <a:rPr lang="en-AU" dirty="0" smtClean="0"/>
              <a:t>Customer Analysis</a:t>
            </a:r>
            <a:endParaRPr lang="en-AU" dirty="0"/>
          </a:p>
        </p:txBody>
      </p:sp>
    </p:spTree>
    <p:extLst>
      <p:ext uri="{BB962C8B-B14F-4D97-AF65-F5344CB8AC3E}">
        <p14:creationId xmlns:p14="http://schemas.microsoft.com/office/powerpoint/2010/main" xmlns="" val="1176063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latin typeface="Calibri" pitchFamily="34" charset="0"/>
                <a:cs typeface="Calibri" pitchFamily="34" charset="0"/>
              </a:rPr>
              <a:t>Sales Distribution</a:t>
            </a:r>
            <a:endParaRPr lang="en-AU" dirty="0">
              <a:latin typeface="Calibri" pitchFamily="34" charset="0"/>
              <a:cs typeface="Calibri" pitchFamily="34" charset="0"/>
            </a:endParaRPr>
          </a:p>
        </p:txBody>
      </p:sp>
      <p:pic>
        <p:nvPicPr>
          <p:cNvPr id="10" name="Picture 9">
            <a:extLst>
              <a:ext uri="{FF2B5EF4-FFF2-40B4-BE49-F238E27FC236}">
                <a16:creationId xmlns:a16="http://schemas.microsoft.com/office/drawing/2014/main" xmlns=""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8194" name="AutoShape 2" descr="data:image/png;base64,iVBORw0KGgoAAAANSUhEUgAABLAAAALmCAYAAABSJm0fAAAAAXNSR0IArs4c6QAAIABJREFUeF7snQvYFkX5/8cjAeIBBPOAWIqntDDRLAgs1PKAlqgpSUr4Vzyf8pCmaCYppqVJoj8tU0NTIVMhfx4qDMp+apmklmgh5hGPEBAe/9e9NK/zzDu7O/vs7PPu7vPZ6/Iq3md35p7Pfe/M7Hdn7l3p/ffff19xQAACEIAABCAAAQhAAAIQgAAEIAABCECgpARWQsAqqWcwCwIQgAAEIAABCEAAAhCAAAQgAAEIQCAigIBFI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pRWw5syZo4YOHRrcQ5/4xCfUz3/+c7XFFlsEL5sC60/g73//u/rKV76i/vKXvzQ0dvbs2WrIkCH1B2C18JVXXlFjxoxRd911V8MvAwcOVLfeeqv6+Mc/nonJkiVL1DHHHKOuvfbahuu22mordcstt6iPfexjmcorw8mt6Mt+9rOfqYMPPrihuV/4wheU/L1Pnz5lwIANEIAABCAAAQhAAAIQgAAEchFAwMqFj4vrRODVV19VN998s9p1113VZptt5mwaAlYjlvfff1+df/756qyzzurEa8qUKeqII47IFCKPPfaY2n///dUTTzzRcN2hhx6qLr/8ctWzZ89M5ZXhZASsMngBGyAAAQhAAAIQgAAEIACBqhNAwKq6B7E/NwFZ9SPC1YUXXqg+9KEPJa7QQ8DqjFsEmt13310tXry44UdZmTV58mTVq1cvbx9dc8016rDDDut0/tVXX63GjRvnXU6ZTkTAKpM3sAUCEIAABCAAAQhAAAIQqCoBBKyqeg67cxNYvny5uvPOOyPh6sEHH4zKS9tiioDVGXvcNsKs2/7itg+m+SR3IBRcAAJWwYApHgIQgAAEIAABCEAAAhBoCwIIWG3hZhrpIuASFqoulnSFp5O2EWZZORUnDh533HFq0qRJqlu3bl3RvNx1tkLAym0kBUAAAhCAAAQgAAEIQAACECg5gdIKWGncli1bpk488UR15ZVXNpz67W9/25mPJ608fm8/AghY4Xwet41QcmB9//vfV927d0+tzJWIXC6aNm2a2nfffVOvr+oJ9GVV9Rx2QwACEIAABCAAAQhAAAKtJICA1Ura1FUqAghY4dwRt43Qd0VbnIjzqU99St14443qIx/5SDhjS1YSAlbJHII5EIAABCAAAQhAAAIQgEApCSBgldItGNUKAghY4SjLNkJZaXXyySd3KtRnBVXc9kFZZXnBBReo1VdfPZyxJSsJAatkDsEcCEAAAhCAAAQgAAEIQKCUBNpSwHr11VfVV7/6VfW///u/HU7RK0U22mgjdd1110Vfops1a5bq3bu3GjFihPr617+uPve5z3XKw/POO++oP/7xj2rGjBlq9uzZ6pFHHun4Gpt8fW3QoEFq2223Vfvss4/67Gc/m7qV6rzzzlNnn312Q7DccMMNkb0iEjzzzDPRF/Puvvtu9X//939RXdttt11U9oEHHqhkxcrKK6+cGmzy0Cx2SzlJdu+xxx5R2WuuuWZqmfoEKft3v/ud+uUvf6n+9Kc/qQceeKDjWuEprHfaaSe15557Rvauuuqq3mW/9957SsSOO+64Q/3617+Okq+/9tpr0fXCYYsttlAjR45Uu+yyi+rXr1+ncl2+T6r8C1/4gpKtbX369IlOy5vEfdGiRVHczZw5U/3lL39Rf/7zn6NyBwwYEHH54he/qPbaay8lcbjSSiulcmlVvKQaolQUj1/60pfUCy+80HC6Tw6ruO2DEp+77rprbPVFxrFPm0OcE0LAcvGzY1dsddVlrpKTDxvcf//9aurUqeoPf/hDFO+6D5RtnHJv9ezZs6PZ0if985//VD/5yU+iPlDiWfq9HXfcMfoy5ejRo9X666/vjUn3p9LHSTzpvkPua7m/k+5t70o4EQIQgAAEIAABCEAAAhCoJAEErP+6TR7irrnmGvXjH/9Y/ehHP+rkTNcX1USckYdzWcnjc+ywww7RahIRwuLEiThBQh4GJZG12CaiVdwhQpvU0bdvX+cp8sD5m9/8Rp1++ukdX95Ls10eYCW32GGHHZaYSFvKFnHmhBNOiB58fQ4Ra6TNIvSlHfPnz1cTJkyIBMa0Q2z+1re+pcaPH98gGnaVgCVf2LvqqqvUd77znQ7BLa4NIgDst99+6txzz1X9+/dPbGrR8ZLG2fz99ddfV+PGjVO/+MUvGi77zGc+EwkiItK5DhFNTj31VHXZZZc1/LzzzjtH4uEGG2zQ6bIi4zhLm0OcWxYBS/oVuXeT+rPddttNXX755WrgwIFRPyR9zQ9/+MPYPkl8fskll6gvf/nLqYKsiP9nnXVW9GXQpEPf24cffniDmBbCF5QBAQhAAAIQgAAEIAABCJSXAALWf30jD2SyUmr69OlOb9mrSGR11iGHHBKtiMpyyAPdT3/6UzV8+HDnZS5BQh4SZTWErGjyOY466qhI7DJXSsh18tAv+YRE1EkSweLqEDtki5hrxVSesmUVlqzgEJEw7pBVIfLA6iuM6XJsFl0hYM2bN08dc8wx0Wq3LIesOpkyZUoUK1kEz1DxksVWHV9x2wgldvfee29nkbKC56CDDopWBJqHiBkiWK6yyioNf88Ta1JQUhxnbXOI87tawJJ+TwQm6Zd8+jNZTTpx4kT1gx/8QP3P//xPKoK0Pk/8edddd6kjjzzSq35d4ZgxY9TFF18cK9anGsYJEIAABCAAAQhAAAIQgEClCCBgebhLVsTIqhLZSijHiy++GK1Gki0zzRzysCirvdZZZ51Ol7sErKx1iL3XX399tG3RPB577DG1//77qyeeeCJrkdH5ceXKb1KmiBCyLa6ZI2mb2aOPPqq+9rWvNV22KVi0WsASLmPHju0kzvgySnv4LzJefG00z4vbRpiUy0pE41GjRjVUZ99zrYrjZtqc95quFrDy2u9zfVKf1+zLAKk3Tqz3sYlzIAABCEAAAhCAAAQgAIFqEUDA8vCX/fAl4pMIWOYhQsP3vve9KK9T9+7d1VtvvRVtxZFVJPaWHFntdeutt6qPf/zjnWpPEiRk+86ZZ54Z5Y9abbXVotwzsk1OVlXZh0swkNUxJ510UsOpukzZ3ih2y/Hmm29GeXDEdluQcj2Ivvvuu9F2N7HdPGRllYhHQ4cOjVZtyTY62WJ4xhlndFpJFbddTHJGHXvssZ22DQpvyRUm9ogQKLx/+9vfRjwkL5btG+E9ePDghr83k8Q9Sw4saa/4wbVKRQS5b3zjG9GqM1lh9NJLL0Wio/DSOb20scJRfpO4sY8i48Xj1uh0Stw2wjj/xm0flFxg0uZ11123Ux1FxXEz7Q1xTZkELIlXEZPl/vrPf/6jJP+erLqMW7EpW68lZj//+c9H97jce3K+3edJHizJW7f99ts3IJN4OeKII9Qtt9zS8HdZfSirvCSPV48ePdTzzz8fbVV0baHWOQJD+IIyIAABCEAAAhCAAAQgAIHyEkDAsnwjD26Si0ceoPWXz0Qc0f9fHuSOPvro6OHaPCS/kYha9lavX/3qV0oSoduHrDoYNmyYtyAhq6muvPJKtd566zVc89xzzynZSiN5rcxDhDSxUa/yintIjrNDyhIR65vf/GaUn2rIkCFREmXJybTGGms01CUPl5JkXgQkfcgKGhGNRCAzD9kuJNviZOWEecg2JkncvOWWWzb8/b777otEKvMBWh6GJQ+WrIizectqLUlmb68yc21HK1rAki2DksvKfviXB3MRErt169aJjfhR8pjZW7nittPFCVh546XZLivpa4SuhOzSTkn0/fvf/76hSmmXiLW2f4uM42bbnPe6sghYwlxy45lbhOMERmmziK833XRTJyE+rs+Tc7/yla804HKtvotbdSgJ3mXLoNhoHkmru/L6hushAAEIQAACEIAABCAAgfIQQMCyfCGij4gxSV+AkwdOSSguX9wSEeRf//pXJHq5klTHrdiJWzUQJ0hMmzZNyVfA7ENWP4m48d3vfrfhJ/sLZM08+GcJ03//+9/qqaeeUg8//HD0VUP5WqAwWWuttToV4xKO5CS5ToQyfYhwKA+rsuLGPJK2G8oDt6zCevLJJ6MvHH7yk59U22yzTfRFQi1C6rKKFLBk9ZXkvbr22msbbJeVV7KSJO6rjiIACTdJpm0e0hZZafeRj3yk4e9FxUsW39vnxm0jFDFU7DVzWt1+++2dtrqKQHnbbbdFX7Kzj6LjOE+7m722DAKW6yMVuj0iFku+P/uIE1V9+7y4dseVK/VLXyuCp3zlVB8ilotoZvYdzfqC6yAAAQhAAAIQgAAEIACB8hJAwDJ8k/a1tGbc6Pswp8t2CRLmZ+5dNsjKLEnMbh62gBUndMkKKRF8Pv3pTzuTszfT5rRrfAWshQsXRg+r9957b0ORkmxahKC8R5ECVpzf44RIsy1x17pWsBQVL3nYxm0j3GWXXaKVcyJQyREnUCatqClTHOdhZF5bBgFLVgpeffXVTsFZvgR58MEHd2qua0WdnBSXZ86+b+NW38WVmxQz8qVD2f7IAQEIQAACEIAABCAAAQjUlwACluFb2QJ46aWXRjlX8hzyQPr4449HqwTkk/CyDc4+sqzAssUouyzXA6bkmhHBY7PNNus43bUdT/8oq8ckT5EIWiLkbbTRRkEFLcmr9de//lX9+te/jpLf21+cEzvsFVhZ8k01468iBax77rmn0/bJuG2Stu1x21S//e1vR6vtzMMlYIWKl2aYyjVx2wjtxOxxAkaaGNGVcdwsk6TryiBgSR4qWemo8+CZ9rr6l7icVnJdnIBlx6+s1hw5cqR64YUXGvDY/YDNzhXzSR8JKMJnlAkBCEAAAhCAAAQgAAEItJ4AApbBfMKECUr+S9o+aLtI8rI8/fTTkfgi/0nSc9lamHYULWC5Vm3F5ZBx2dq7d+8ox9SXvvSlKEGz5N7y5SIra+bOnRvlNZL/hIeIUWmH/eDqu1Irrdy434sUsFwP/bICaerUqapv376JJkvybEmELQmrzcMlMoQSsNJW+WVlHLeN0MxtFbd90JXs26y/VXGctc3Nnl8GASup73PFclK8+ApYcfd3MxxDvXxopm6ugQAEIAABCEAAAhCAAARaQwABy+DsWuES5wZ5SJP8RpLPyE647eO6LAJW2sNZlgdMeViWJOrf+c53On3tLsnugw46SJ122mlRwuY4IWvBggWR6CJf3bO/pOfDpO4CVtrKKJORS5jyFbBCxouP31znxG0j1F8XlI8LuHK3yQcJJk+erGS1VtJRZBw32+ZmryuDgJXU92XpX4RBVwhYWe6tZv3EdRCAAAQgAAEIQAACEIBA1xJAwDL4i7AjIkHaIauJxo0b1+lT8XKdPHhLMuHPfe5z0f9+6EMfis6VlVnmkUXAStreI2VmfcCUa15++eUoUbZ8+c+1xdHFQNom24wkobP5pTI5V75YePjhhztXWunVXJ/97Gej7YmLFi2KVnXZR90FrFatwCoiXtLuCfv3pG2EknBbktHbX66UMiQPk9wvvkfoOPatN+R5CFj5aSJg5WdICRCAAAQgAAEIQAACECg7AQQsw0NxopLpREksLgLBL37xiwbf7rXXXuqUU05RO+20U8PX7kIkcS9akJDVMg8++KD67W9/q+66667ELZCSK+vWW29VgwcP7mj/vHnzlKycsfNaSaL1b3zjG0q+cGYKXr5bA+PYJSV5znLDFbmFUAS94cOHN5jTqhxYRceLL+O4bYQXX3xx9GVIER3MI+lLeD515o1jnzqKOAcB6wOqobeyFuEvyoQABCAAAQhAAAIQgAAEuoYAAlZGAcuVt0dWW11//fVqww037OTFKghYttHyQC05rKRN8uUwSSpuHmYeI/m7rMo66aSTGs4R8Uq2V6655pqdmPgKWHFfIUxL8i1fLZQtUSImDho0SG233Xaqf//+ao011miwpUgBq4ivEP7yl79Ue++9dydfnH322Q1/K4uAFbeNUNqw7rrrqh//+McNdh966KHq8ssvVz179gzSG2aN4yCVNlFIuwpYTz31lDrwwAOVJHPXh6zylBV6snqVAwIQgAAEIAABCEAAAhCAgEkAASujgOWbm0gXKyLJ7rvv3kkE6uothD63wdKlS9Xxxx8fbesyD1Mgaebh27XlUcq3txBKMvjTTz89EsjM48tf/rK65pprlORRso93331XnXvuuUr8ZB6ydVESqMsKMtM3Q4cObTgvbQWI75cR474kmCTsiSGy9e6yyy5TJ5xwQoNdn/rUp9SNN94Ybb0zj6zxKNc2s+XUJ15c57jEzbiyfFZANmOHTxw3U26oa5q5h+y6XT51batrpq6s8eKbAyvuHpk4caI69dRT1SqrrBIKMeVAAAIQgAAEIAABCEAAAjUggIBlONHnAdolGMStwJIVRMcdd5y66aabOoVKqwWs9957T8mKGNnu96c//SnaMijJ53/wgx9EidldR9wDpvnJ+rgH4jihRr7YOHbsWPW73/2uU5W2gCUnSH4uEazMVWCySkPylUlieTuh/BNPPBH93c45Jn6YNGmS6tatW0e9rhVY66+/vkr6Cp6vgBUnFMnf5QFdVqyZtsjfRbz6zW9+o77+9a93+jBA3EN92QUsWV0zcuRI9cILLyR2l3ECnX1RUXGs6/FdHRiy729GVKqDgCVtECFaPjpgHiIyy8pPewuunPPoo49G4q6cs8MOO6hPfvKTauDAgZGYvfLKK4d0C2VBAAIQgAAEIAABCEAAAiUjgICVUcD67ne/q84444xObhTRRL7sJytk3n77bfXAAw+oiy66SN15551Ol7dawHIJQWKYrDiSPFWySkySrYsg9M4770QCinwNzl79JNeYtv/nP/9RJ598cvT1QfuQckWoEVFoyZIlUY4tWR0l4pnrcAlYkvD92GOPVdddd13DJSJinXnmmVFC+fXWWy9iLuKDfNlO/tc8pH4REYcNG9bw9zhxRUS98ePHKxFLRPCTB+Tu3btH12YRsEQwlNVqt9xyS6fmmvnBZKXJSy+9FG3ZvOCCCzp9wTFpi2rZBaw333wzEigkb1rS4RIYXecXFce6LgSsztSLWoElNT333HNR/jwRbs1jiy22iL56+qUvfSkSp2Q1Ztb7u2RjLeZAAAIQgAAEIAABCEAAAjkJIGAZAH1WYMUlps7qh7g8TkUJErLKQ7blSI6hPIeshrryyitV3759O4qZPn26GjVqVJ5io2tdOZ7k77KqSlZt2UnifSsUUUhENvvLiSLSjR49Wv3+97+PLcrehpVFwAphuzzIX3XVVZ3EN21wUfHiy9bnPJ9thNOmTVP77rtvanFFxrFUjoDV2QVFClj6vhcRy861lxoM/z1BXiiIMG7f377Xcx4EIAABCEAAAhCAAAQgUA0CCFiGn3wELFmdJF9Rk9xMPodsdRFxRwQr84hLtF2kICFbGkXIkZU+zRySWFm2/IioYh6yukrEMdcqLFc9sl1MkquLEGYednJ48zf5qt/hhx8erYDKchx11FHR1kFXYvDly5dHdkvOqbjDzomVVcCScmXLpqwwsleGpbVD6r7iiivUpz/96dhTi4yXNPt8f0/bRujKT5ZUdlFxLHUiYHUmX7SAJX2qbBmUrclZRaz/9//+X7RqUVaPckAAAhCAAAQgAAEIQAAC9SaAgGX410fAktNFsJGHpksvvTTxgWuvvfaKthHK9jN7pU9XJeWWFSzXXnttZLuvGCTb9eRrYfJlvw9/+MPOO0JEBRH17C/L2SdLfqfzzz8/2jpk50ZKSs4u5cyfP19NmDCh03ZCl0HyQPutb30r2gqot/+5zhMG48aNixWX7JxYzQhYUq9spZOVVK4tgrZdwluENxEbzZVuLvurIGClbSM0c6r5drdFxTECVusFLKlR53+TPiRui7Fpme/97RtPnAcBCEAAAhCAAAQgAAEIlJ8AAlYTApZ+4Prb3/4Wfdnu3nvvjXJeybHddtupz372s5HgIyKVJBaOS9IsuZZkZY6ZiLxVgoTYJFvyJC+VPDA+9thjDYnDpR2y0mrnnXdWe+yxh9poo406JUy3w1tyRkmZkm9KkrT/+c9/jk7Zaaed1C677BKJeFtuuWVUziuvvBLlvrnrrrs6ihHhRlaH7bPPPrF3jtQhIpIkWv/1r38d2f7aa691sJdVS2KvbP1bc801ve5A+WqafOFP8jTNmjUrukbavtVWW6nddttN7b///mrdddeN/t6sgKUNkZxewmbmzJnqD3/4QwcjWakn8SL1ibDXr18/L9tbFS9exiSclLSN8O6771a77rprU1WEjmMErM5uKHoFllmjrMaSPmTGjBnRV0kfeeSRjpcE0o9I/7HffvtFfazv/d1UYHERBCAAAQhAAAIQgAAEIFA6ApUVsEpHEoMgAAEIQAACEIAABCAAAQhAAAIQgAAECiGAgFUIVgqFAAQgAAEIQAACEIAABCAAAQhAAAIQCEUAASsUScqBAAQgAAEIQAACEIAABCAAAQhAAAIQKIQAAlYhWCkUAhCAAAQgAAEIQAACEIAABCAAAQhAIBQBBKxQJCkHAhCAAAQgAAEIQAACEIAABCAAAQhAoBACCFiFYKVQCEAAAhCAAAQgAAEIQAACEIAABCAAgVAEELBCkaQcCEAAAhCAAAQgAAEIQAACEIAABCAAgUIIIGAVgpVCIQABCEAAAhCAAAQgAAEIQAACEIAABEIRQMAKRZJyIAABCEAAAhCAAAQgAAEIQAACEIAABAohgIBVCFYKhQAEIAABCEAAAhCAAAQgAAEIQAACEAhFAAErFEnKgQAEIAABCEAAAhCAAAQgAAEIQAACECiEAAJWIVgpFAIQgAAEIAABCEAAAhCAAAQgAAEIQCAUAQSsUCQpBwIQgAAEIAABCEAAAhCAAAQgAAEIQKAQAghYhWClUAhAAAIQgAAEIAABCEAAAhCAAAQgAIFQBBCwQpGkHAhAAAIQgAAEIAABCEAAAhCAAAQgAIFCCCBgFYKVQiEAAQhAAAIQgAAEIAABCEAAAhCAAARCEUDACkWSciAAAQhAAAIQgAAEIAABCEAAAhCAAAQKIYCAVQhWCoUABCAAAQhAAAIQgAAEIAABCEAAAhAIRQABKxRJyoEABCAAAQhAAAIQgAAEIAABCEAAAhAohAACViFYKRQCEIAABCAAAQhAAAIQgAAEIAABCEAgFAEErFAkKQcCEIAABCAAAQhAAAIQgAAEIAABCECgEAIIWIVgpVAIQAACEIAABCAAAQhAAAIQgAAEIACBUAQQsEKRpBwIQAACEIAABCAAAQhAAAIQgAAEIACBQgggYBWClUIhAAEIQAACEIAABCAAAQhAAAIQgAAEQhFAwApFknIgAAEIQAACEIAABCAAAQhAAAIQgAAECiGAgFUIVgqFAAQgAAEIQAACEIAABCAAAQhAAAIQCEUAASsUScqBAAQgAAEIQAACEIAABCAAAQhAAAIQKIQAAlYhWCkUAhCAAAQgAAEIQAACEIAABCAAAQhAIBQBBKxQJCkHAhCAAAQgAAEIQAACEIAABCAAAQhAoBACCFiFYKVQCEAAAhCAAAQgAAEIQAADtydMAAAgAElEQVQCEIAABCAAgVAEELBCkaQcCEAAAhCAAAQgAAEIQAACEIAABCAAgUIIIGAVgpVCIQABCEAAAhCAAAQgAAEIQAACEIAABEIRQMAKRZJyIAABCEAAAhCAAAQgAAEIQAACEIAABAohgIBVCFYKhQAEIAABCEAAAhCAAAQgAAEIQAACEAhFAAErFEnKgQAEIAABCEAAAhCAAAQgAAEIQAACECiEAAJWIVjDFPrOO++oCRMmqIcfflj97Gc/U3369HEW/N5776lZs2apK664Qt13333q7bffVkOGDFGHHXaY2muvvVS3bt2c182fP1/98Ic/VDNmzFB///vf1XbbbacOOOAANW7cONW3b1/nNcuXL1d33nmnuvrqq9WcOXPUaqutpkaMGKGOPPJINXz4cLXyyiuHaTylQAACEIAABCAAAQhAAAIQgAAEIACB/xJAwCppKIh4NWXKFHXGGWeoz3zmM7EC1rvvvqtuuOEGdeyxx6rFixernXbaKRKVHnnkkejfcr3817Nnz4aWyu/jx49Xf/zjH9UWW2yh+vfvr+bNm6eeeeYZtdtuu6nLL79cDRw4sOEaEa8mTZqkzj77bNWrVy81aNCgSCx74IEHon9PnDgxKnPVVVctKVXMggAEIAABCEAAAhCAAAQgAAEIQKCKBBCwSug1EZ5EDLrgggsi677whS/ECliyCuqrX/2q+vCHP6wmT56stt9+++iaf/zjH+q4445T999/v7rqqqvUgQce2NHShQsXqiOOOELde++96vvf/7465JBDItFpyZIl6qKLLlLnnnuuOuaYYyKxqnv37h3X3XTTTerwww9Xw4YNi+oaMGCAev/999VDDz0UCWgvvvhiZKes/uKAAAQgAAEIQAACEIAABCAAAQhAAAKhCCBghSIZoBxZdfWb3/xGnXnmmerBBx9U/fr1U8uWLYtdgSUrok499VR12WWXqWnTpql99923wYpHH300Eq623HJLdc0116h11lkn+n369Olq1KhRkcAlIpW5xXDRokWRGHXPPfeo2267Te24447RNa+//nq0tVBWW5l/1xXefffdar/99lNjx47tVGYANBQBAQhAAAIQgAAEIAABCEAAAhCAQBsTQMAqkfNlNdXQoUOj7XhHHXWU2nvvvaP/ldVVrhxYst1v9OjRavXVV49+32CDDRpas3TpUnX88cdHOa7uuOOOaHXWW2+9pU4//fRo5ZWITrvuumsnAtddd120KuuSSy5RJ554YvS75OEaOXKk2mWXXaLVV2KjeciqLrFF6pw6dWq0OosDAhCAAAQgAAEIQAACEIAABCAAAQiEIICAFYJioDJk1dVdd90ViUcbb7xxlFj9K1/5SqyAJauhJF+VnHPppZeqHj16dLLkvPPOi3JWSZ4s2WooK6nGjBmjFixYoG6++eZodZZ9aCFNthmK0CXbCH/+859Hq7kkqbz8t9JKKzVcJivFROy68sor1ezZs9lGGCgmKAYCEIAABCAAAQhAAAIQgAAEIAABpRCwShwFaQLW7bffrvbZZ59IOJJ8WbISyz5kZdbBBx+svv3tb6uzzjorStIuK6XkiFsp5apXhKyTTjqpYVWWXZctlpUYLaZBAAIQgAAEIAABCEAAAhCAAAQgUCECCFgldlaagGWLU66m2OeklSlluM7xEad8zikxbkyDAAQgAAEIQAACEIAABCAAAQhAoKQEELBK6pg4Ick0t24CluTZ4oAABCAAAQhAAAIQgAAEIAABCECgawlIDu2yHQhYZfOIYU/aaqk6CViIVyUOREyDAAQgAAEIQAACEIAABCAAgbYigIDVVu7O39g0Aeuee+6Jkrh/85vfVLJ9b5VVVulUqRa5Jk6cGJ33/PPPR8nc5XB9uVD+ruvdaKON1PXXX6/WWWedKDn7+PHj1ZQpU5Qkd3cdegvhTTfdFCWWz3JoAauMN0mWdnBuvQkQp/X2b9VbR3xW3YP1tp/4rLd/q9I64rAqnmovO4nL9vI3rc1HgBVY+fgVenWagFWnrxDScRcaShQeiABxGggkxRRCgPgsBCuFBiJAfAYCSTG5CBCHufBxcUEEiMuCwFJsLQkgYJXYrWkClv6ioHx90LWaavHixeroo49W9957r7rjjjuUrG5666231Omnn67kq4J333232nXXXTsR0KutLrnkkugLh3JIxzpy5Ei1yy67qMmTJ6tevXo1XKdXdkn5cV83TEJNx13iQMS0DgLEKcFQZgLEZ5m9g23EJzFQBgLEYRm8gA02AeKSmICAPwEELH9WLT8zTcBavny5OvXUU9Vll12mpk2bpvbdd98GGx999FF14IEHqi233FJdc8010VZAOaZPn65GjRqljjvuODVp0iTVrVu3jusWLVqkjj32WCXbE2+77Ta14447Rr+9/vrraty4cUpWfZl/1xeKGLbffvupsWPHdirTBxwdtw8lzulqAsRpV3uA+nkRQAxUlQD9Z1U9Vy+7icN6+bMurSEu6+JJ2tEKAghYraDcZB1pApYUO2fOnCin1Yc//GH1wx/+UA0ePFittNJK6h//+EckUM2YMUPdcMMNHXmv5JqFCxdGeaxkZZasxDr44IMjEWvJkiXqoosuUueee270u/zWvXv3Duslt9Xhhx+uhg0bFolmH/3oR9X777+vHnrooUj0WrBggZJz5PesBx13VmKc3xUEiNOuoE6dvgSIT19SnNcVBIjPrqBOnTYB4pCYKCMB4rKMXsGmshJAwCqrZ4xk6iJOyRbBPn36dLL2nXfeiRKrn3HGGUq2DO60005qtdVWU4888kj0b/m7/NezZ8+Ga//whz+oI488Uv3lL39RW2yxherfv7+aN2+ekm2Jkhj+8ssvVwMHDmy4RgQuSQYv/8kWwkGDBqm33347WpUl/5a/S6L3VVddNTNVOu7MyLigCwgQp10AnSq9CRCf3qg4sQsIEJ9dAJ0qOxEgDgmKMhIgLsvoFWwqKwEErLJ6xlPAEvPfe+89NWvWLHXFFVeo++67LxKVhgwZog477DC11157NWwRNJs7f/78aNWWrNKS1V7bbbedOuCAA6Ktgn379nWSkW2Ld955p7r66quj1V8ilo0YMSISw4YPH65WXnnlpojScTeFjYtaTIA4bTFwqstEgPjMhIuTW0yA+GwxcKpzEiAOCYwyEiAuy+gVbCorAQSssnqmzeyi424zh1e0ucRpRR3XJmYTn23i6Io2k/isqONqZjZxWDOH1qQ5xGVNHEkzWkIAAaslmKkkjQAddxohfi8DAeK0DF7AhjgCxCexUWYCxGeZvdM+thGH7ePrKrWUuKySt7C1qwkgYHW1B6g/IkDHTSBUgQBxWgUvta+NxGf7+r4KLSc+q+Cl+ttIHNbfx1VsIXFZRa9hc1cRQMDqKvLU20CAjpuAqAIB4rQKXmpfG4nP9vV9FVpOfFbBS/W3kTisv4+r2ELisopew+auIoCA1VXkqRcBixioHAEmGJVzWVsZTHy2lbsr11jis3Iuq6XBxGEt3Vr5RhGXlXchDWghAQSsFsKmqngCdNxERxUIEKdV8FL72kh8tq/vq9By4rMKXqq/jcRh/X1cxRYSl1X0GjZ3FQEErK4iT72swCIGKkeACUblXNZWBhOfbeXuyjWW+Kycy2ppMHFYS7dWvlHEZeVdSANaSAABq4WwqYoVWMRAtQkwwai2/+puPfFZdw9Xu33EZ7X9VxfricO6eLJe7SAu6+VPWlMsAQSsYvlSuicBOm5PUJzWpQSI0y7FT+UpBIhPQqTMBIjPMnunfWwjDtvH11VqKXFZJW9ha1cTQMDqag9Qf0SAjptAqAIB4rQKXmpfG4nP9vV9FVpOfFbBS/W3kTisv4+r2ELisopew+auIoCA1VXkqbeBAB03AVEFAsRpFbzUvjYSn+3r+9Atnzt/qdp2kx5BiyU+g+KksCYJEIdNguOyQgkQl4XipfCaEUDAqplDq9ocOu6qeq697CZO28vfVWst8Vk1j5XX3itmvKyO3LNfUAOJz6A4KaxJAsRhk+C4rFACxGWheCm8ZgQQsGrm0Ko2h467qp5rL7uJ0/byd9VaS3xWzWPltFdWX8188A112v4bBDWQ+AyKk8KaJEAcNgmOywolQFwWipfCa0YAAatmDq1qc+i4q+q59rKbOG0vf1ettcRn1TxWTntl9dWcxxerG07ZNKiBxGdQnBTWJAHisElwXFYoAeKyULwUXjMCCFg1c2hVm0PHXVXPtZfdxGl7+btqrSU+q+axctp78EVPqzeXvKvuOGfzoAYSn0FxUliTBIjDJsFxWaEEiMtC8VJ4zQggYNXMoVVtDh13VT3XXnYTp+3l76q1lvismsfKae9Hxj6ithnQAwGrnO7BqpwE6CdzAuTyQggQl4VgpdCaEkDAqqljq9YsOu6qeaw97SVO29PvVWk18VkVT5XXTsl/NfzUJ9SQrXshYJXXTViWgwD9ZA54XFoYAeKyMLQUXEMCCFg1dGoVm0THXUWvtZ/NxGn7+bxKLSY+q+Stctoq+a/O/OmzauO+q6tHJm8b1EjiMyhOCmuSAHHYJDguK5QAcVkoXgqvGQEErJo5tKrNoeOuqufay27itL38XbXWEp9V81j57JX8V/IFQjleu3n7oAYSn0FxUliTBIjDJsFxWaEEiMtC8VJ4zQggYNXMoVVtDh13VT3XXnYTp+3l76q1lvismsfKZ2/vAx7uMAoBq3z+waL8BOgn8zOkhPAEiMvwTCmxvgQQsOrr20q1jI67Uu5qW2OJ07Z1fSUaTnxWwk2lNXL2Y4vV3uc+iYBVWg9hWAgC9JMhKFJGaALEZWiilFdnAghYdfZuhdpGx10hZ7WxqcRpGzu/Ak0nPivgpBKbeOEtz6sLb3mhw8J//mSQWqvnKsEsJj6DoaSgHASIwxzwuLQwAsRlYWgpuIYEELBq6NQqNomOu4peaz+bidP283mVWkx8VslbxdsqXxTcdpMe3hWNPOdJNefxxR3n3z5hczX0Y728r087kfhMI8TvrSBAHLaCMnVkJUBcZiXG+e1MAAGrnb1forbTcZfIGZgSS4A4JTjKTID4LLN3Wm+bbAnMIkCZ+a/EWgSs1vuMGosnQD9ZPGNqyE6AuMzOjCvalwACVvv6vlQtp+MulTswJoYAcUpolJkA8Vlm77TetjOufVZNPLS/V8V2/isELC9snFRBAvSTFXRaG5hMXLaBk2liMAIIWMFQUlAeAnTceehxbasIEKetIk09zRAgPpuhVt9rZEvgHeds7tVAO/8VApYXNk6qIAH6yQo6rQ1MJi7bwMk0MRgBBKxgKCkoDwE67jz0uLZVBIjTVpGmnmYIEJ/NUKvvNbIl8LWbt/dqoJ3/Si46bf/11Wn7b+B1vc9JxKcPJc4pmgBxWDRhym+GAHHZDDWuaVcCCFjt6vmStZuOu2QOwRwnAeKUwCgzAeKzzN5pvW0iYPnmsbLzXyFgtd5f1NgaAvSTreFMLdkIEJfZeHF2exNAwGpv/5em9XTcpXEFhiQQIE4JjzITID7L7J3W2qZzWvkIWK78VwhYrfUXtbWOAP1k61hTkz8B4tKfFWdCAAGLGCgFATruUrgBI1IIEKeESJkJEJ9l9k5rbdOi1PmH9FdH7tkvsXJX/isErNb6i9paR4B+snWsqcmfAHHpz4ozIYCARQyUggAddyncgBEIWMRAhQnQj1bYeYFN16KUTx4rV/4rMWfI1r28k8D7mE98+lDinKIJEIdFE6b8ZggQl81Q45p2JYCA1a6eL1m76bhL5hDMcRIgTgmMMhMgPsvsndbapgWsg4b3UZOP3iSxclf+KwSs1vqL2lpHgH6ydaypyZ8AcenPijMhgIBFDJSCAB13KdyAESkEiFNCpMwEiM8ye6e1tulVVUmrqBYsfEtdOfMldcWMl53GsQKrtT6jttYQoJ9sDWdqyUaAuMzGi7PbmwACVnv7vzStp+MujSswJIEAcUp4lJkA8Vlm77TWNi1gbbtJDzVr0lYNlYtwNeaip9Xc+UsTjULAaq3PqK01BOgnW8OZWrIRIC6z8eLs9iaAgNXe/i9N6+m4S+MKDEHAIgYqSoB+tKKOK8Bsc1vgazdv31BD3FcHbTPW6rmK+udPBgWzjvgMhpKCchAgDnPA49LCCBCXhaGl4BoSQMCqoVOr2CQ67ip6rf1sJk7bz+dVajHxWSVvFWtrkoA148E3ohVY9jFsm17q/r8ubvizLX7lsZr4zEOPa0MRIA5DkaSckASIy5A0KavuBBCw6u7hirSPjrsijmpzM4nTNg+Akjef+Cy5g1pknr3CSrYQylZCfegE7/rfIlx9bZe+qke3ldXoC59CwGqRn6imawjQT3YNd2pNJkBcEiEQ8CeAgOXPijMLJEDHXSBcig5GgDgNhpKCCiBAfBYAtYJF2gLW7RM2V0M/1itWwBo1pLcaNbR39DsCVgUdjsmZCNBPZsLFyS0iQFy2CDTV1IIAAlYt3Fj9RtBxV9+H7dAC4rQdvFzdNhKf1fVdSMvtFVaXH7WJGr1zHy8B67gr5qtXFr3Tce4jk7dVG/ddPYh5xGcQjBSSkwBxmBMglxdCgLgsBCuF1pQAAlZNHVu1ZtFxV81j7Wkvcdqefq9Kq4nPqniqWDttAeu0/ddXp+2/QUelB1/0tJr54Bsd/z5p3/XV4IE9o3+fN/U59cSzyzp+s1dv5bGc+MxDj2tDESAOQ5GknJAEiMuQNCmr7gQQsOru4Yq0j467Io5qczOJ0zYPgJI3n/gsuYNaZN7Ic55Ucx7/IBn7+D36qYmH9u+o3f79WwdtqLbeuDsCVov8QzVdS4B+smv5U7ubAHFJZEDAnwAClj8rziyQAB13gXApOhgB4jQYSgoqgADxWQDUChZpC1RDtu6l7jhncwSsCvoSk8MToJ8Mz5QS8xMgLvMzpIT2IYCA1T6+LnVL6bhL7R6M+y8B4pRQKDMB4rPM3mmdbb0PeLihMlvAGnT0XLVg4Vsd51w6foDqu9Zq0b8vnv6Cenjeko7frj9lU7XnDmsHMZ74DIKRQnISIA5zAuTyQggQl4VgpdCaEkDAqqljq9YsOu6qeaw97SVO29PvVWk18VkVTxVrpy1gSW2v3bx9R6X271NP26zjt2mzX1PT5rzW8W87f1Yey4nPPPS4NhQB4jAUScoJSYC4DEmTsupOAAGr7h6uSPvouCviqDY3kzht8wAoefOJz5I7qAXmzX5ssdr73Cc71YSA1QL4VFEJAvSTlXBT2xlJXLady2lwDgIIWDngcWk4AnTc4VhSUnEEiNPi2FJyfgLEZ36GVS9hxoNvqDEXPd2pGbMmbaW23aSHenPJu+ojYx/p+L1Ht5XV1Sd8tOPfrMCqegRgfxoB+sk0QvzeFQSIy66gTp1VJYCAVVXP1cxuOu6aObSmzSFOa+rYmjSL+KyJI3M048JbnlcX3vJCpxJun7C5GvqxXspeobVV/+7qrNEbxgpY9hcMc5imiM889Lg2FAHiMBRJyglJgLgMSZOy6k4AAavuHq5I++i4K+KoNjeTOG3zACh584nPkjuoBeadce2zasrMlzvVpJOxpwlYjy9Ypr5z43Md19sJ4PM0gfjMQ49rQxEgDkORpJyQBIjLkDQpq+4EELDq7uGKtI+OuyKOanMzidM2D4CSN5/4LLmDWmDeyHOeVHMeX9ypJp2MHQGrBU6gilIToJ8stXva1jjism1dT8ObIICA1QQ0LglPgI47PFNKDE+AOA3PlBLDESA+w7GsaknDT31CzZ2/NFbAsrcYfnHw2uprI9btOJ8VWFX1PHb7EqCf9CXFea0kQFy2kjZ1VZ0AAlbVPVgT++m4a+LImjeDOK25gyvePOKz4g4MYH7vAx52lqK3AtoC1qghvdWoob0RsAKwp4hqEKCfrIaf2s1K4rLdPE578xBAwMpDj2uDEaDjDoaSggokQJwWCJeicxMgPnMjrHQB9hcGzcb4ClhLl7+nDvvBPxo4vHbz9kG4EJ9BMFJITgLEYU6AXF4IAeKyEKwUWlMCCFg1dWzVmkXHXTWPtae9xGl7+r0qrSY+q+KpYuy081uZtazVcxX1z58MUgdf9LSa+eAbHT/JVwaHbbtmg0GjL3wKAasYF1FqCQjQT5bACZjQiQBxSVBAwJ8AApY/K84skAAdd4FwKToYAeI0GEoKKoAA8VkA1AoVOePBN9SYi56OtVhWUtlJ3r910IZq6427I2BVyM+Ymo8A/WQ+flxdDAHishiulFpPAghY9fRr5VpFx105l7WlwcRpW7q9Mo0mPivjqkIMtfNb2ZU8MnlbdfTk+Q1fKUTAKsQVFFpiAvSTJXZOG5tGXLax82l6ZgIIWJmRcUERBOi4i6BKmaEJEKehiVJeSALEZ0ia1SvrjGufVVNmvhxr+O0TNlfH/Gi+WrDwrY5zvju2vxrQr1vDNd/8ybPqmZeXd/xt1qSt1Lab9MgNhPjMjZACAhAgDgNApIjgBIjL4EgpsMYEELBq7NwqNY2Ou0real9bidP29X0VWk58VsFLxdlobw+0a7r+lE07bTGcetpmnQw6b+pz6olnl3X8XYSvoR/rldtw4jM3QgoIQIA4DACRIoITIC6DI6XAGhNAwKqxc6vUNDruKnmrfW0lTtvX91VoOfFZBS8VZ+PwU59Qc+cv7ahgq/7dG4So0/ZfX114ywsNBiBgFecPSi4nAfrJcvql3a0iLts9Amh/FgIIWFlocW5hBOi4C0NLwQEJEKcBYVJUcALEZ3CklSqw9wEPN9g7akhvNW3Oax1/ky8O2lsMEbAq5WKMDUCAfjIARIoIToC4DI6UAmtMAAGrxs6tUtPouKvkrfa1lThtX99XoeXEZxW8VIyNby55V31k7CMNhZ+07/rqkukfrLhas8cqatHSdzvOkRVaZ43esJNBU2a8pO7/6+KOv19+1CZq9M59chtOfOZGSAEBCBCHASBSRHACxGVwpBRYYwIIWDV2bpWaRsddJW+1r63Eafv6vgotJz6r4KVibJz92GK197lPNohTo4b2Vt+58bnYCuMErGmzX2tYuSVbD0/bf4PchhOfuRFSQAACxGEAiBQRnABxGRwpBdaYAAJWjZ1bpabRcVfJW+1rK3Havr6vQsuJzyp4qRgbXQLW13ZZV8kXBeMOBKxifEGp5SZAP1lu/7SrdcRlu3qedjdDAAGrGWpcE5wAHXdwpBRYAAHitACoFBmMAPEZDGXlCrpixsvqzJ9+IFYN26aXGr/nemr0hU/FtuWLg9dWXxuxbqffWYFVOfdjcAYC9JMZYHFqywgQly1DTUU1IICAVQMn1qEJdNx18GL920Cc1t/HVW4h8Vll7+Wz/cJbnm/4wqAkcJcthEkClj7HrvlXD72hrr/vlY4/HzS8j5p89Cb5DFRKEZ+5EVJAAALEYQCIFBGcAHEZHCkF1pgAAlaNnVulptFxV8lb7Wsrcdq+vq9Cy4nPKnipGBvjBKzzpj6nnnh2mbPSOAHr8QXLGnJnDdm6l7rjnM1zG0585kZIAQEIEIcBIFJEcALEZXCkFFhjAghYNXZulZpGx10lb7WvrcRp+/q+Ci0nPqvgpWJsPOPaZ9WUmS93FD5mxLpq98FrK/uLgmbt4/fop4Ztu2YngxCwivERpZaDAP1kOfyAFY0EiEsiAgL+BBCw/FlxZoEE6LgLhEvRwQgQp8FQUlABBIjPAqBWpMiR5zyp5jy+uMPabx20odp64+5q4Ztvq+OnPONshT7H/hEBqyJOx8ymCNBPNoWNiwomQFwWDJjia0UAAatW7qxuY+i4q+u7drKcOG0nb1evrcRn9XwWyuI4AUvKj9tG6CtgbbtJDzVr0la5TSU+cyOkgAAEiMMAECkiOAHiMjhSCqwxAQSsGju3Sk2j466St9rXVuK0fX1fhZYTn1XwUjE2JglYD81boi6Z/kKniuMELDnRTv7+2s3b5zac+MyNkAICECAOA0CkiOAEiMvgSCmwxgQQsGrs3Co1jY67St5qX1uJ0/b1fRVaTnxWwUvF2Nj7gIcbCr76hI+qHt1W7vjbcVfMV68seqfhnKmnbRZrDAJWMX6i1K4nQD/Z9T7Ags4EiEuiAgL+BBCw/FlxZoEE6LgLhEvRwQgQp8FQUlABBIjPAqBWpEhbwLLFqV899Ia6/r5XELAq4k/MLI4A/WRxbCm5eQLEZfPsuLL9CCBgtZ/PS9liOu5SugWjLALEKSFRZgLEZ5m9U6xtaQLW0uXvKVmFJf+rD1ZgFesTSi8nAfrJcvql3a0iLts9Amh/FgIIWFlocW5hBOi4C0NLwQEJEKcBYVJUcALEZ3CklShwwcK31KCj53bYKlsHZQuhfUyZ8ZK6/68rvlQ4oF839d2x/WPbZyd+v33C5mrox3rl4kF85sLHxYEIEIeBQFJMUALEZVCcFFZzAghYNXdwVZpHx10VT7W3ncRpe/u/7K0nPsvuoWLsm/3YYrX3uU92FL5V/+7qrNEbdqps4Ztvq+OnPBP9Pe4cfRECVjG+otSuJ0A/2fU+wILOBIhLogIC/gQQsPxZcWaBBOi4C4RL0cEIEKfBUFJQAQSIzwKgVqBIXwFLmqKFKQSsCjgWEwshQD9ZCFYKzUmAuMwJkMvbigACVlu5u7yNpeMur2+w7AMCxCnRUGYCxGeZvVOcbVkErIfmLVGXTH9BDdumlxq/53qxRrECqzh/UXLXEqCf7Fr+1O4mQFwSGRDwJ4CA5c+KMwskQMddIFyKDkaAOA2GkoIKIEB8FgC1AkVeeMvz6sJbXuiwdNSQ3mrU0N6xlksy9+Hbrpl4znX3vaLueuiNjjLOP6S/OnLPfrloEJ+58HFxIALEYSCQFBOUAHEZFCeF1ZwAAlbNHVyV5tFxV8VT7W0ncdre/i9764nPsnuoGPuyCljTZr8WGZIkcsk50+asOE+O0/ZfX522/wa5GkB85sLHxYEIEIeBQFJMUKlWkEYAACAASURBVALEZVCcFFZzAghYNXdwVZpHx10VT7W3ncRpe/u/7K0nPsvuoWLsyypgLV3+npo1d5HaffDasQYhYBXjK0rtegL0k13vAyzoTIC4JCog4E8AAcufFWcWSICOu0C4FB2MAHEaDCUFFUCA+CwAagWKPPiip9XMBz/Y7jd+j35q2LZr5rIcASsXPi4uMQH6yRI7p41NIy7b2Pk0PTMBBKzMyLigCAJ03EVQpczQBIjT0EQpLyQB4jMkzeqUNfKcJ9Wcxxd3GPytgzZUW2/cPVcD7p+7SE2Z+XJHGQcN76MmH71JrjKJz1z4uDgQAeIwEEiKCUqAuAyKk8JqTgABq+YOrkrz6Lir4qn2tpM4bW//l731xGfZPVSMfUUIWI8vWKa+c+NzHQYP2bqXuuOczXM1gPjMhY+LAxEgDgOBpJigBIjLoDgprOYEELBq7uCqNI+Ouyqeam87idP29n/ZW098lt1Dxdg3/NQn1Nz5SzsKD7ECCwGrGF9RatcToJ/seh9gQWcCxCVRAQF/AghY/qw4s0ACdNwFwqXoYASI02AoKagAAsRnAVArUGTvAx5usHLqaZvlthoBKzdCCigpAfrJkjqmJGbJy4BtN+nRcmuIy5Yjp8IKE0DAqrDz6mQ6HXedvFnfthCn9fVtHVpGfNbBi9nbUISA9czLy9U3f/JshzEb911dPTJ52+zGGVcQn7nwcXEgAsRhIJA1LWb2Y4vVxv26KenzWnkQl62kTV1VJ4CAVXUP1sR+Ou6aOLLmzSBOa+7gijeP+Ky4A5s0vwgBS0wZfeFTDRa9dvP2TVq44jLiMxc+Lg5EgDgMBLKmxYiA9ebSd9WeO6zd0hYSly3FTWUVJ4CAVXEH1sV8Ou66eLLe7SBO6+3fqreO+Ky6B7PbL9tdJAeWPgb066a+O7Z/9oIcVyBgBcFIISUjQD9ZMoeUzBwRsOSrrqftv0FLLSMuW4qbyipOAAGr4g6si/l03HXxZL3bQZzW279Vb10d41MEmo37dlNr9Vyl6u4pxH552Nr73Cc7yt6qf3d11ugNg9SFgBUEI4WUjEAd+8mSIa60ORfe8ryaO3+ZuuGUTVvaDuKypbiprOIEELAq7sC6mE/HXRdP1rsdxGm9/Vv11tUxPq+Y8bLadpPuaujHelXdPYXYX6SAddgP/qGWLn+vw+5//mRQLiGxjvFZiFMptFACxGGheCtfuAhYN/721dw5/7KCqEtcyphUl/FaXqCd+dN/dbhymwHd1cRDw6xwzhofnN9IAAGLiCgFgbp03KWAiRGFESBOC0NLwQEI1DE+ZXvc+YdsVJsJcQA3NxQx9bevqmN+NL/jb9sP7KlO3nf9INWcN/U59cSzyzrKun3C5rn8UMf4DAKaQlpKgDhsKe7KVSYC1oW3vKDy5vzL2vC6xKW8dDpyz35Zm1/K83UsaOOGbN1L3XHO5qW0td2MQsBqN4+XtL116bhLihezAhEgTgOBpJhCCNQtPhcsfEsNOnquyiucFAK7JIXaE+xRQ3qrUUN7B7EOASsIRgopGYGy9pNvLnnXucKxTitaShYKTnOOnjxf3Tjr1ZaPO2WNy6w+kzE77xdrs9ZZ1Pn2+CqpDGQlMkfXE0DA6nofYAFfJyIGKkIgbYIhD9yt/vRyRdBhZgsIpMVnC0wIWoVeXXT9KZu2/ItQQRtSYGEIWAXCbbOi4wSUumEoaz8ZJ1TNePAN+r8WBuHIc56Mkriff0j/lq4kKmtcZkUvX8UVAasOc2F7fBUWrV6Zl5V/u5yPgNUuni55O+vScZccM+blJJAWp2V+U9oODyft0MakEE6Lz5zh3/LLD77oaTXzwTfUafuv3/IvQrW8sU1WiIDVJDgu60SgzONXSHeVtZ+ME6pEUGHbUsgISC5LC1jj9+jX0nxHZY3LrORFwLr8qE3U6J37ZL20dOfrWDANy5sLsnSNrKhBCFgVdVzdzK5Lx103v9CeRgJpcSp7/4d+bA217SY9SoeuHd7iygOYHHVJIJo1iNLiM2t5XXm+iJEfGftIZAICVrwn7An2SfuurwYP7BnEddNmv6amzXmto6y8fqhTfAYBXLJC2mGMEORljcMzrn3WKZggYLX2RtF9aqvzHZU1LrPSFwGr1eJfVht9z3cJWKQ08KVX7HkIWMXypXRPAnXpuD2by2kVJZAWp7IaQiY9ZRRQxLbT9t+gouT9zJYHsAUvv9XSZf9+lrXmrLT4bI0VYWoRX4656GkErBSc9gT7WwdtqLbeuHsQJyBgBcFYmULaRSgpaz8ZlztIBAFWfbTuNhLecrQ631FZ4zILef3iSV7izpq0VZZLS3kuAlYp3RIZhYBVXt+0lWV16LjbymFt2ti0OJU3qDLpaUYoKnr7hnzNrQ4TiqTQE5FOJlDt+pnjtPis0m2rE+mKzXV5m1sEfwSsIqi2Z5ntMEaIZ8vaT4pw4sqvI39n1Ufr7kktYEmNrczllDcuy5BCQeaxe5/7ZOSsOuSKMmNBR2Delciti+R614SAVW//VqZ1eTvuyjQUQytNIC1O5WFy2026dwgosqXwplmvqp4fWlmtuspKapsBH/xmgyh6hVTc5LjSDrGMFwFx7vxlbZsvJC0+q+Rr2T4oE3I54rZy8NEEFX2lUTjo47tj+6sB/boFcTUrsIJgrEQheuVEHR4604CXsZ/U/G3BZO78pUqERQSsNK+G+90ULVrJPU9cyhiw4OXlXb763xSwWskunPcbSwotYBX9orooDmUsFwGrjF5pQ5vydNxtiIsmdxGBtDgVAUsOnXDVTrCclFNBVpxMPnqTQlomkxt50K37NgS9GqUdHsJcgZIWn6GDq6hJszkJThKwmAwqZU+wp562WTA3PzRvibpk+gsd5e2xw9rqhlM2bbr8Vsdn04a24YX6nmuHvrOMcaj52w/9+u98ibU1N6WeK+naWrnaJk9cliX/pzl2t5JdUdHhErAOGt6n6bm6lCcpRk7db/0uFxuLYtaqchGwWkWaehIJ5Om4QQuBVhFIi1MZnOTTwfIWVY4sApasOBGBqYgjbnJcRF1dWaZejSJbJcuYSL9oNmnxGbp+ie/+fbsF/9qQrKSbMvPlDnPjhF9Z4Xjknv1CN6tS5RUpYD2+YJn6zo3PpfrBF1ir49PXLs5Tql3GCPF1GeNQ87e/3iZ93Jk/fZYPWbToJrVfnuQV7bOYnScuJU4WLX2nqfQVWWxMO9fk10p2aXY187sdC7oMcz6SdRW4OV7LVxpP3X+D6JmBIzsBBKzszLiiAAJ5Ou4CzKFICDgJpMWpHpz0W2w7P01cYsui337rhNh1f4ur+dflE85Zb8O0+MxaXtr5IhgetHOf4JNme1tc3H1Tp5w9slUoq+hqT7DXXXNVddmR4VZxImCl3QH1+X3qb19Vx/xofltsVWt1P+kTJfpetlet6JdgdVjN4sOhq8+x+9S0ZORZBYyk9uWJyzz5V0My14KrlNnqJPgh2yFl+QhY0m+KAOX74SbXii55CXfqfhtEvIo8mpljFGlP3rIRsPIS5PogBPJ03EkG1O2GDQKbQpomkBSnOleFFK5XALm+YOLaoqEfHoravtEOk2Bz6X+7TvaL6kddN4yO2dAJ1s37yKw3LrlxUfdM051Ekxc2kwPPXuE5bJteavye6zVpQefLELCCoSx9Qe0wRmgntLKf9HW85m9vTzr4oqfVzAff4EMWviBznucSLZLGGDlfhIesLx9cZuaJS5lrih15tnjnRBddbo9JrUiCH1JENBnECVhyjo4JuT9lDuQjYOk8dy7OoedRrjqamWOEiImiykDAKoos5WYikKfjTqoo7xYTBLBMbqz9yUlxag52eqWTvZLEHPhMWHrQL2qw1+W3YpDsqiAw+SflGusq+1pRb1H9qMt2+dKQMA/N2nyDa9YbJ2AVdc+0wl+6Dhln5CE169dL9cOtLmfMiHXV7oPXDmb6wjffVsdPeaajvLxv1FsZn8EgtElBCFjNOTrUl980f7s/1S/BQvezzbW2/le5xp+klATitwUvv9V0TiSTaJ7+Ueaasp1f51/tKk/ZAlYrVsMXJczYbbHnI1qQ8n1hmiSIteL+lvlCVwucIeMSASskTcpqmkCejjup0rw3bF4BrGkgXFhKAklxqlekiOF6QHMtF3Y9iOtJalFfbdEPulkGSRls5zz+7w4/7LHDWmqtnquqG3/7asff+vddPXj+o2YdX6el680yKKofte0xV0lliSmfdsm2QCnfPuz7Rq+4K+qe8bE11Dmyxfev85dmFrDMLzWKLSG/QKjbNvrCpxqamWfFW6viM5Rf2qmcdhJKQsZhqA9J6IdlM4emxJ++x0P3s+0U21na6hItkkQYOV/yNYbIX5onLmWumbbdMQuHZs+1+bXipWmWVVBZ2pUkYMmLM7n3Zdu1bxuTBCz7vs9ip++5InLq/Ly+15T5PASsMnunjWxrpuNOWzYq6rh0bHneSBSZWDuUe1shsoV6yxiqzV1VTlKcmoOd3gbgErBcK0b0Sq2iHsb1w0mWCY69/VFEOZlEy8ob88jzQNuMH+Pu+65Yut6M/UVe00w/2ow98sXMG2etEDLzrsox67e/AGX+Zt83ejJ4/iH9K5/IvZm3+C5WIb9AmEfAihsvWhWfzcR0u19TBwHLd54SMg5Drf4wx1tzTNVziCxjd7vHcp72u0SLpBU22m8hVho1G5emMNLq+ZjN2v4ASyviVl56HTi8T/B5gN0Ws60yVxfhUlZO+4rLSQKWlF2k7/RLxyLryHPfNXMtAlYz1LgmOIGsHbdMVKRzmXx0fMJa6SzGfO/pXG9GZPJQ9i0qMoDmEel8nBnqLaOuq6pbM5Pi1BzsZECbeOhGSgZW+3CJVHqSWlSSdXNVi+8A5hKwttmkhxpz0dNdJmDJfS+x48o3YG+nKoqlz/3SVedcdtPDashApbbffvvCTHDlcfCNqTSjzFWMafeNngz6vv1Mq7srfxdBUASpLP24zWqr/t3VWaM3DN6MZlZgxY0XWcf54I2hwFgCzYwRZcIp/ZLcEz5fJfWJQynr2YVvdTRRPlbh+lpYqPmXOd7qOactUvv2s/aLM1kdVHSC6DLFQh5bXKJFkkCh75sQX9zziUtX2/RHeooWQXy4+uZ99SnL9xyJdzt3nO+1See52qLPl/mlngv7inRpAlaRz5p1/MosAlaIKKeM3ASydtxanHrk8m1jB+a8X3bTinWINyu5ASUUIAPo5UcNCJJEMq4aeSslA3SIRJVSh9gsA0DVPh+bFKfmYCeTxeu/sWmn1UrSdlvAMgc13730WePJnND6TmbtwXuF/7urC295oaF630l1Vptd5wsrmdTL54ftwyW4Zc0pFMLGrixj3KSH1VEjihWwXG+oQ028bBHSZGnfN3rS7vv2syv9kla3xK4cWQQs+0Fr1JDeatTQ3mlVZf79uCvmq1cWvdNxnY+vxbaJh/bvVFfWcT6zsVzQNAFzjGhln960wdaFKwSn5V7bcH3i0Hc8yTL/SnoRaNan+zr7gdfXL7aAVdTK7lC+K1M5LtEiaZVxM3OruPb6xKXrWnNMNn0d+sWzj59c/IqMP/2c5isi+bRBn5MkYEn6DFPg9rk30wSsIjnVacW69g8CVpZo5tzCCGTtuOM+OWwaqDv1pASMSQ3SdRSh7GcFKZMz10O7lCMDaNEimzyQiIDh86WNtLbplQNF25xmRzO/+wpYUrYMRvZ2O/13k6Mrd1YztiVdY06yfAdJe/AWoWDox9boJGD5CmJin4hPC15e3nQcJeUKsiftVRI2bNt9JkMuf2885mH1ixOKFbBcHybwjamkGE36Qo/rvonLGRP63mlFeeL/rPFq5wo7ad/11eCBPYObe97U59QTzy7rKNfH13GrUrKO86Ea47u1LFR9ZSknS7ubGSPK0k6xQ1YxypG0Kl/b6xOHvgKWcPO5J+RB+8yf/is613WY+ez03MheZekz1rq+4upjX5l82ZW2xIkWLvb2mJV3O7tPXLrYmC9+TF/LfEleEod68ezjFxe/ol7Mij1Frj6Ly8fp4uBzbyatMJcy88ZPkn/qtGJdtxMBy+eOLOk5c+bMUUOHDvWy7ogjjlDf//73Vffu3aPzH330UbXffvupefPmxV4/e/ZsNWTIkIbfly9fru6880519dVXK6l/tdVWUyNGjFBHHnmkGj58uFp55ZW97LFPytpx64cXeTMStwpLn9Ps4K2TQheh7GeFFPdGW8opavmsaaMMSiJeZFnRIskNZSJmHjLgDz/18UjICLHkOivHvPkqkuLUTqgsD6RzHl/cyUR7kDLfnhUx0NtvfXy31tntkftA3jrJnn/zyHJ/yWRDjj13aO5LaUm5gmwRqBVJMbPGX9z5Id6Y6+0m95xWnIAVNwHLEgNxDMyJqOscW/A275tmBb9Q/stTjvZb1lxidsxcfcJHVY9uzY2/SfY3I2CJyCn+sl94ZB3n83A1r+2KlQihbG+2HGmzHD4vneytaiHu52bt1h9wyPrQLePVNgN6eK1i9IlD+/5yjc1awPB5GadXTMaxNevTddmrXX384lrlUcS8oln/lv26OAHLxd5mnfdZwScuXfxMm835pcTPmj1W9dpWG8ovLn5FzvXjVp+FaI8rh21cuT73ZlJSeCm3yPtUP89mfVEWgmNRZSBgFUW2BeVmEbBOPfVUdd5556nVV189suz2229X++yzT6KVtoAl4tWkSZPU2WefrXr16qUGDRqk3n77bfXAAw9E/544caIaP368WnXVVTO3PmvHbXYEcZMHnWi4WVXbrMNHXc/c6AwXxCWTL2r5rAzMMhjrvAnyQCIdn8/bTWmWntgliTVZH9gy4Io9VWLCtw2uQpLi1B7sthnQXf31mQ9WLujy7EHKHPCLGFzsSZbvIOkavF2inM/Ardsuk3jxexYh1PSD3JOzH/t3p4eUuKXZXX3f+sSsy/YsTHUdupzvHaTU179cTA4sWVGoH4zNtvnGVBIPMzG86zy7DrN/bnaVrY9/zHOyrGjxLbuZBLx2zKy75qrqsiPj80H62uI6rxkBS/oOl1CedZzPY7fdbzTb54SyoZXl6BdFR+yxntfDa9IYIb9t3K9by7b7i0guLx98hDe77/MdP33i0B7/XA/hPjsBtI165aq0y7UKy6xPr/q3+0SfcQEBK9+dZr+406W5niNcL3TyjEU+celqnUv8lPOyrErMR+2Dq138ipzrm6vPmn3Wi2t7FgHLR8S2BawB/bqpZ15e3lG9b//VjK/q8sLPbDsCVjORUJFrZs2apQ455JBIaLryyivVeuut12G5rMY66aST1C9/+Uu19957e7XopptuUocffrgaNmyYmjx5showYIB6//331UMPPaSOPfZY9eKLL6qf/exnnVZt+RSeteM2O624lRZaGIh7uJK3jpIzwT7kLZ50uGYdvqtWfNqa9ZykXF7NPPwk1S9MJt3yfJQM1ZwsZd3iYtqlO3aZVA86Zm4kbukjz2DfDEfJ35Qlz4xdR1ycJn09zS7DjkdzS1YRA5g9yfJNeu0avEXU1G/Idbt8JtX6XLknJY+WKz+Ojz/l+kVL31USN+YRt3oni20+9RdxTigBS/v5nH2VOu7A8AJWUv6GEAKWPfHdfmBP9fC8JR3Ik4Rfn/45hPhUxEoe/WZUGuq7ksyeCA/bppcav+cH43vIOL14+gsNfkhjrV+quGIi6zjv0w6fD4LIWH7DKZv6FJf7HB97cleSUoCOD9/7MknAkviU+VBcCoPQbZGXHP37dvMS3nTdZj44n3soLQ5d47lrbNbjTtqYmrbCzf5d12WvZkm794SH2Z9oPqb4Vob4DB0zIcuLEy1cqURcK2rSYiHJ1rS4dF1rx45pZ9x8KSQvu6w4fq7ciXL/NLsa35xT6p0OIdO9pKU0SJvXuxjb8SIfXjG35+ddwZfk16544VdknEnZCFhFE+6i8mVr4JgxYyJR6dZbb1WDBw/usOQ///mPOvnkk9U999wT/fbxj3881crXX39djRs3Llptddttt6kdd9yx4Zq777472pI4duzYaJVWt27dUss0T8jacdsDu0v9Tvo6iLmVzTZUTxLMOnwngpka7XmynpC4VpOYD+55HtaFx5k/fTYSrvShy9MPJFneotgTYvHPnMcWqxtnfVC+1BP6jUkSUrEp71cp4+I0LTmjaZc9wTEH/CIELHvQ9K3D9+2T696LEwuyCKGuMvQ9aT+kxC3N7sr71vP2jlY02bnSmrkvNIMxQ5S69Ph4ASvrA4wpase1Ke/E0WYgW+F2H7y2mjbntY4qkwQsHz8n5RH09VXSVm7fMuzzsj58y/V2svsxI9aNeBVxTJv9WqIf7DqTckdmHed92iNxP36P9RK/sha3gtmn/KznhHgoy1qneb6ZA8l3607SGCGrOGTsb/alQ9a2NJOuIOsXFNPi0NUnu8ZNzS1tTLVFJXsVll2ffilr5+Dx6edcY6G2T/ryKTNeaokvdc4v2//ST/l8KTJr3Lj6oSyr+PT1cfMel49dq4azzJNtm9Pi0sXEjh3TTv1SyEfUzcs7jZ9rnhjiC56mv0KmjbC52qulbF72HEiun/P4vztOG7L1GlFKEfMjSPLhFXOOIyc366u09Chmv+AjhIeKhyLLQcAqkm4Xlb1s2TIlWwYvv/xyddVVV6nDDjtMrbTSSh3WiBgl4taSJUuiFVMbbLBBqqXSsY4cOVLtsssu0eor2TJoHgsXLlSjR49WS5cuVVOnTo1WZ2U5snbcdiJhV8elOzbXwOP6VK62V08SzBUBaROULG3Neq4eJF0CVd78SSISTJn5spoy86WGlVFio+ZgduS+W7J8BR3fCXZWZq7zNatmBwgpMy5O0/L3mPaYseTilMU+n4dyO9Z93/L4CliuSbXLLt1W30mGa7WLtsmOw7j7uZXx1WyMuh44fB5U7Pq0qPGZgUrdeX68gJVFhPG9j/P2j7b/ZEXRgPW6qevve6WjmfYE0XzB4COgpU3wfPwnD5T26j+f65LOMdvhuyLVHv++ddCGauuNV+S3DH1kFbCSHuqzjvM+bRF+B+3cJ3GFkPQbvmOXT51p/syzyjdv/eY2X9/7MknAavUqDpl3id2+K+bsFSg+X8lMi0NXv+cSJnS/lTamupJB21+Ls19iyDzAJw+XHS+u8USPuTIuywp7YVTkIfMhyYFqrrbX9fnGZF77mhFH0lbd2HOzuHxZzQoEaXHpYmKLo2Ys6vjJ83I7qx/i5o32i1sROM+49l+pOyKSVk67VkqG6uftPsBeLWVzsePaFjdlTieHLWD96qE31NLl73UU59N/2XVLPzR3/rJElqY9zcwvs8ZBK85HwGoF5RbXoVdDffGLX4y2Dq6zzjoNFvztb39TBxxwgPrUpz6lTjjhBHXppZeqadOmRedIXqzjjz8+WpVlil4///nP1YEHHqgmTJgQ/Wf+JteJaHbiiSdG9bmSv6chyNpxuzpJu5PW59gTjzSxQd/cdh1ZhIW09mb5XU9+0gSsZh7WfbYFNZMk0bWMPa7NIbkmDXZpSVR9fBIXp2nJGc2yzYHOlUMhCw+fh3LXJCutDteXjOL42IOhXCuDtP0AknWrlJwvHw4wk/nGTcjiJpJpDxY+Pi/6nFAClmbw8f5K/fbieAFLxI/bz9nCK6dNXFxLzqVXFr3TgSYvZ1uQkS/qySqs79z4XEcd9gQx69ZbEfgkVrMmh9YG6Hsi7d7JGi/mi5K4Bw25F8xVC/bYNPW0zbJW631+swKW64E/6zjvY2Sa4KH91qqHOPFN6Bjx4SDn2OOJ78sC1wsA3QYda61ok34gzSJy2G328XNaHMbNX5IEjDg+caKIuQorLpeSzP3Mw2d7mr06U18v9oWYA6XFYtqX1vKOFWn169+bWXWZ9sLGfsEQly/L54WKqx1pcem6Ju7eNdvSzIpuuRdvNHZkyAd80rYRJwmAtt99xFQ5R9K8xOUvDJV+wcXVfk4UAUvyVZlik3mdPd65vmIq+VvNDzvJiycZX7N+5desV9uZtvKv6Fy7vvdlyPMQsELSLEFZeqvfvffeG20P3G233TpZdf/990dfDNxuu+2iFVM9evRQffv2Vc8884z6+9//Hq2ukhxZkj9LJ2TXObMuueSSSKhyHZIkXhK833DDDeqrX/1qJhpZOm6fCYH9AK4nF648TPKgZHZKMnmaeOhGyp48+EyMMjXa42SzrS7V3CcXWFI1SZMNLYiZA6RPokKpL4ugE5JrUgJY3YH7tiHLBCNLe83Jueu6LA8KPpM0l7iT9pYqbSJnsrHjMi5nmxmrPm+Z5I2RrKzQ2wDMe9qOmaTPHWfh6XFLBj/FNQFtZgJsihpxbdaTHd97zrZNhCvJtSSrfUZf+FQDi6yc9ZvIRUvfifK2mIcIMo8vWJYoYJntTZu8SdlyH0isNrOtRK7X7HxXSfkGitmOOL/Ifa6/tmuPbUUmcJc2ZBWwzP7Gjoks47wPP/MNfFz86f7IN+Z96o07R9vj07/lqcd1rWtuI+f53JdxLzmS+tzQ9kt52lc+97Ou3xZsfFa/pMVh3Hhus/TZupg0x9IxGfcSw1ytIe31EfbiXubImC+rvMSnzYwvPv5OE690GT4x6VNf2n2Y9Z5Pm/fYsZW0Sj1tjpVlfpnEIu7eNQWYZvydtDUxzp40fqbf9dwiLhZ0LCXFfKiXf6722GXLdj+Zk5hik32d2RZfAUtWYJm5PrM8n8i9LPe0XumYdF+Z9vi+2MhzD7biWgSsVlBuYR3Tp09Xo0aNUoceemi0hbBnz56dapdVUvK1QNnmJ9sBd999d7Xyyiurd955R8n1sv3wrbfeioSoz3/+89H1PuKUzzlxKNImFOZ1SZ2kHrDsc/RDx5iLno4eRMxD8oeYW1Wkw5QHnRB5aaSerDln4trqErDsTjLrxDlJeHElEvVdeppF0PEt0+c2Ep8dsUc/Z2JIQS4p/wAAIABJREFUPdnMU19cnMZNGl02m4OH67osD8g+b/tdbwnTJnZpExGzXfbKP32tPdkzV8yk1S/li7/22GGtjrdvpk22D5Mmkj51+cRWUee4YsDnQcW2x2QQN3lO2o7sap9tm7lVLY+AlRRfkrz95H3XzyRgie1pDwx2PGX1p+7TfB6Qfcu2ObhiVYsIul7Xm+GzRm/oW2Xm89KERLtA86Hebk+Wcd7HUJNfnF/0g1AzqxB8bHCN1yFjJMkGyVspCc/lwxhTf/NqpxyTcq05J4jLz+Xqg8R3by59V8mcSY60cdNnO3saT3Pe4CtyNLPNLi0O4+Yv9tjsIz7HrYgSFnoVlqs+GVdnWnNVn3Ehbi4i/tRz2iwCYZrPzN9ddcv8WkTwvNukstih+8is92HavMe8B9JWqWcRInTb0uLSxcBevSznSJxK7GgBtJlVb3ZM+pSRxs8cD+LymYr9phCaFPOuHGTN7ERxcW1GwDL7B/teELtEaLJXYD2xYFmmHJPaVilLC9L6b0lzINuetPlSlvutq85FwOoq8gXUa66++sUvfqFGjBjRqZb33nsvWl114403Rl8hPOiggxq2A8pXBa+++uroa4OmCOYjTvmcE9ds3XH7YPnLAqW+caP7zN22UeqUPZW6e65SF8384Bz5tPwnNlZq1wsbr/vcVkp9eqBSE29v/PuRI5S64r7Gv0lumXP39bGw8RyxVepv5rhutlLXz1lxpW6bWc74nyj1tLF4Qb5ANmSgf00XzVDq7r+6z19vLaVuGK/UwVOUeunNFefI9qSLR6eXn1TuoAFKPfLMB2X4lplWq9gotkoS668N7Xy29n2zfkyq/+SpSj36bJqFH/x+z2kr/r/JVv+qYzWtNPG7+H/KWKU27Rd/th3zcuYpeyi1W0IajKR7zK7J9p+OWTNetW/0tXJ/7fvBdyWcxovdXx6s1FH/7camP/TBPWn62C7bLkzX9ft5SvXstqIfKNPhip2s94TtL1cM/Xu5Ul/+wYqWx90jNhfbtrHDlPpI3xVn/ehepV78b78g/06LQ7PsH92n1C8ecntBfL7dAKXeWKrUJb/64BzdH8lfzLb43jd2PGWNAd2n+bLzKd8ep1xl63P0/WSOCVKHjGGf29qntubO+edCpX5yv9sPrhLN/ibreJTVwrTxUcrT54Tym8TeGjHfqNH3Yai6knjYsRN3rtkXTJjunsPEjUPSHj3/SBo3hbHMI2S+kOcQ+6SflkPKkns+6ZgzT6lzpjeeEYJ93HhusrT7oLQ+N64d0m/+79z4/tC8TsZ5OT/pcI33cr5w0b6Ufxdxb9rcdv+EUp/eTKkf36/U/IUfWO07x9FXyFwnaY5j82j2nrfvqQ+tptR/3v6gdHNOkzZHcs3X89wbcde6/C18pS3m3F7POX1tsMcZuS6tjDQmZsxpu+37XHz9jakrxng5pK/9xQluq133qTlP8G2r6zx7jiLjrMTCHxoXnjdcasa13afKnE4O8zlB5lMyzzHnQr7PJ9LvSf9nHkn3lW1P1ntw++3Df9k6j3/kWgSsvARLdP2cOXOi1VSSaP2aa67plPvK11TZRviVr3wl2j540003qc0226xlK7B8bHR1rOZ10sna58hDrDy4ygO/PtbuodRJu6/419krUoB1HPZgn9aRxtmtRYZmJwvmhM71UGsPXlknb2nCi7A060gbHGQAE852uR9ea8XDrohXn9+68cFU2MkApR8Ksk5WNHstcLgmDuZkM6s4YPpWt8/2twgDesD1iWE9EYibfPiILHqykDQQxYk7aXGSNhEx2xgnYJkTD/tBw7d+s2zznjb/nmarTHyFg/gn5KQy6UHWJwb0ObYILX9Pu8/s8m2+LoHQnJyn8dfl2/F5xt5KyaRejjwPJa426zrNOux+Wd83Lp+nibLSljz3vu7TfCeYPjFgj1Muv2jhTMeE/XJAPyT61NfsObYf4sQFu79JijPpr9NE7DR7zfEx7kFHP4j4xnxSndI+ib048V/7M2SMxNljtj3JZj330HMR10OoaxwSXtJW/cAVx9fsV9IecNP8aT5k6XEtqZ91CeEh2PsIWHYf5Opz7X5Z5pxr92wUc6TfEgHL9wVYGuM4Actmn2Us9B3r7H5dXj59eG2l5F43X1r6vMAy7bX9kfbwrc83X4ClxZ78bvfHm/Rt9FXcfESuFd+KGKEPH7HRx6akc+LmPq6YSmNm11OEgKX7YN0XSZ2mXbZ4pW2Ki/m4WDefJ3QZci9mebnvenknIuxvjLR0dnyYY4xtW5yAJfaZL4h85ihxz8BJPs7yrGiKh5ofAlbeu5XrYwm8++676txzz42EpqQ8VT4IX3311SiH1YsvvqgkefsWW2wRJWeXbYdTpkxRRxxxhLMYvQJLRC8RwLIcWZbOpm1Pk6Xn9jmy9FeWoprbAiUpn9568c2fPBsl6NPHmj1WUYuWvtupCVm36Ol93s3sQZfKzeXBriW89vJ5nyXmZqOScgfJeeayc31dUq4RWR4rCRddW4/un7tIjRraW/VdazVl8zaXeks+HFninpYw0naOZuViYC9t9t2eYNex15kPR6vw7M7c94t9JsO45dZxS88lv4psP9SHTjSbtLUjro60eMyShD/p6yt6ybidSyltmbdeQm7GvLlcPCkRvp3TzvRh1vsjqQ/zSaDv0wfGxU6WGHX1d3biU/NeT/O/tjspWfjF019oKneD68tBkl9Cjh4fWlnJZ9b1EbdN0RXXPvdBUu4HWZI/+/HFzu3HYo/eiuuzlcLH73KOK0+G7TdzDJAtCvLlJnsbQlFfINTtOG/qcw25P+L6KNsvdpzpcX6zLQdFX751JecVP8jWNbOvi+Npj1+uLZiacYh7X7YmXTnz5WhcdB36Piw6x4jrHopjpO8L3ae6tqi7+iC5TpI4S136sOc/zSRQT7o3TDt0jEkdEhPmRwx0Ga7tUz5+Tptvxs2LzG2odttd/Y+9xemLg9dWPbut3GnLkJ3cOYlR2rjgOxfJso3QzkcZZ1/ceJE1j55dvp0GIW17nj7fJxbMuuxxVLazm/mJzPvaPld8e9dDjelJknwlfaWMJeIHfaTFpc0l7oNUEovydXHzK5BpW4Dtsl1bX9Niz5432nMxPR6Y947us+18TqY9rueupD7QNQ7Is5/Ejc+44hqbJX3CK2++HXGVQ3JPDt92zdjtf65nM3mmlHbq47tj+0fPQ4f94B8N+JM4J32ELGmbvG1P0hxQ+0dYbdyvm/rC9mupo/daz3da07LzWIHVMtTFVvTKK6+oMWPGqKeffjpK3i5fEYw7ZBvh4sWLo2TtkvvKPhYuXKhGjx6t5H+1gFWmrxAm5RSQtkjnJXu/zUm+PDDLf/JpX33oXCvyb3uCHsdOOkD5KoZ0RAcO75P6RSs9wWpmQutKVm92bHHiRNogY7bN7tTsT8XKoGcnEo3L0SQDRP91V1eTj94kyl9kdtT2Z96vu++VhsHe/LqO+Ff4xj0kuHxj5iNwsbY7/axCpK5z4zEPR0vvv/7lD5bTZnmY0OVI2+Q6Mx71b3ETDfG3mYBaT6CSvkwUFyNpE7s0kdj2QVzySm2b/aCeVr8peOmyzTLMybfPRFLbm2XS7oozU0TMmxRclx9CwLIFQpuvHaNp/MW2tGThzT6U2JNc80WCzTyLgJUkipr3QVz/KHEkk1OdLN20xe6Ls/SxSSO//QBu3/t2va7++OoTPhp9sbHIw/Z1HGv7od6OM/2AtuxDm0fiiIwVctjx6/uwZd87rr5Qj0U+MZ/GUPc1ceOHKViEihGXTVleMGiWmrH98J80RphzKLHDvNaVsDtNWNBtceUFte3Qdmvm9kNp3LjrM9dKEwri+mQzLu1xx3VP2MKLzINcOW9mPvhmw3wpKQ7jctcIjwUvL++UuzWpLPPFofhEythzhw9eIOhrpR1r9VhFzZq0dYPgYpcdJ2DJy0v94C/XpL3ASitX+8H11WkzLnxiwazLlfdo2pzXGsxxzUfkBPlyrvST5ovwpPyb0lfIPFd8oI+0uLS5xM3TpB80eWdhfuOsV6Mk/658ZmnzZtse+3lC98FmP6lFl6Q8si6OSfm27PFDx0SWnGiuZxjhqL+MPGybXmrw5muoS6a/0OEWc4xxCVh2f6q/HmzPc5LyU7k++pP27CC/2/YkvYiz2/7hdVZTj18ZrymkjZtF/Y6AVRTZFpcrHd/IkSPVkCFDohxWa63lTh4gXxoUcUoErJtvvlltueWWnSx99NFH1X777ac23XRTdf3116t1111X6fJle6Ikfhfxyzyef/75aNWWJH+fOnVqlCA+y5Gl405LmO0SsKRjGfqxNRrEGHnrLyuC5Jgy4yV1/18Xp5osN70pzMgAKV/lkgHZVvZt0SRLcm4xxNVB+whYvvW4BDLXgGN3uq5BwP78ddpn3h+at6Sh4zc7U/1QlzZYms6y33TaDw/2wNpMYm/dRlkmfOnxHwhYaYkrXUEl9QtXWxyUc+Me3kTYu8GY7Og2Z/1Ki9SRNrELJWDpeux4SBOSzHtcx4H9sK99bAvaMnm7dfZr6pVF7zjv5zwPlpLQWE84pU1pHPV9HPfluyTxM0uSTbtPtCcntj99HubtuLaFpmYFLNtfkuTXXHVlOu24K+Y3+FHHgis+kyZk5sO2q380xTrXm8m4j4KkDhgpJ6StoLXHEHv8keL1JDivLUnXy0OZrJrVR9z9a/vFPk+P8//3Yv8oyfAd56xYyWTHb5Ior21w9buu+1Ez9rlX0xhqO+PedJvtaGaMiatf4nPjvt06xAP7AUPfQ+KnZ15a3vDwqu91fY3NNsv4pa+NWy3hIzzKvOPoH81vGMuk3bYop+9D3V9ILImAoudZSSJeWh+fNt/0EbDsOYfdp9ovAERkFrHZnvu4krUnxWHcw7wIwvLVXvvjQ0llaSFJ+1PaYM4x5FqzDxJxyxRc7LLj5n1ZPwRhlutKlq7jTGLAXplnC6tmLLgEL7Mu184BEShcCejjdhmYzxFJK2L0fMb0Z1pc2rzTXuab56f1fyJcXXjz85GIKcziPuyQ9BVf3xVsZv+lfZlVwPL5AJVuvxZ9fPonfY0rls04FsFS7mktaMl1ug/wfamtx257AUXS2JHEKW7cjLPH1U+6zt2kXzf1p8u3SRseW/47AlbLkRdT4c9+9jN18MEHqwkTJkT/rbTSSs6KlixZoo455hh17bXXqquuukoddthhDefKlwgvuOACddZZZ0X/SVmrrLKK0gniH3jgAXXbbbepHXfcsaH8u+++OxK9xo4dqyZNmqS6dYvJchrT/Cwdt/0gO6Bft4a3HvIWUL7OYy6flcnPHoPXbvhKj/ngZD+MNeMluzOwJzg+k3KzXlcHbT58xX2y2PctqOsBdcB63Totg7ZZJC2V1w+RaQKWTAhcy2ZNUS0LL/tNp/2QavuimS9S6Ymc7FH/7cX5BSx7laDm7Gq3TOJk65B+4DMf+pImJkmDvI5XYf7XZ1Ysa5YvWkl5eQQs2xfCWu5H+0h6yHB93cmOKe1j10TS/DSxvYzdV+C17dX3m7Zb25N0v+kvxUid5qFX0/l8UdWnL3JtpTH5pv3uqsPuX8wVq3J+sw8lth9lGb304a4jbmIXF59Jq6u0WBy3vUB8oQ/7HJtFlje5cf5zPZjZD8FJb1ul3KTVaz5xk+Uc6a/NBznXfZS27USP8/f+Y30lq070fZF1habYHSdgJH0pLk3YSOORtqLabIfvOJxWp/wuXOWFx8RD+6ttBnSPVjibh7kKL+6+1PedLfQmbUmxbZNrJfaHn/p4w/xKn+cjjMu9JGKLOZbJ9XGrSE2mUr/cmzKfS3qQEz8nff05ab6Z9PBpitt2/fY4bPcZ+l51+cd+SZgUE3H9l4w15x+yUSYBS+oRf8pKcLne9RLAnjvF9X1JLzzi5ns+sZ+0XVzGgW026dGwasyOI7M/sFex2/W75hLybPDEs8s6jQ32OCb34Ky5ixq+aB630sxeJaZXtmV5DhKD0l7m2+1zvRQTJpNufSF6Ya4PeVEkL+vMl/XyW5oo77uCzWSnnyeStr76bM8122q/OMm6pdT1ct9cLaXF6Li49n0poMvMko7B9VXxtP43zh7XGO6aW+205Rpq5re38LldW3oOAlZLcRdTmXw5UPJfyX833HBDtBIq6dBiU+/evaPVVJL4XbYSLl++PBK1zjzzTLX11ltHq68GDvzgk3aS20q+Tjhs2DB12WWXqY9+9KNK6n7ooYfUscceqxYsWBAlfZffsx5ZOm67o5OVVOYyX9c2C7FHJldxuUPsJc5Z7bc7d1cHmPYGxK7T9TBgDiBJy4dlopt2uCYckkvFXjJtl2OvULAnfDJ5TBOwpEx7dYX92e60VTraLpeQZw+0Prlm0niZvM2JgI/YY4soMgk889pnG/KLJA1C+iEjTpSIezBLekOnV7PYcSDcRURzrQ6LY2TysH0vcW/mUdFlxE2G7Ad7EcAkH5oM3Oahr7cH9EvHD4i2acghS7wvnvaCcwKa5m/7d/3wagtYwsu17Uyu17FpryaUB1CxX7/5dtmSNlk0r3FN/vTkpNmtxq7JqF6xKnX7CljS586dv8IfklvQ3DYreSQuO3LFNjLXkVXAilu1aT7U2JNhV/9h99U+OcayxpNLOLAFgLQHFNnGICuAW3HYk2zXS4C0t/Z6nD/njhVjcdx2HM0hacVEnLhn2mXHfh4Byx7TXZN/sy/K8gImzX9JDy22sOx6qLJzWZocfMYv0764FxJyjnnfxAlI0ve9ueQdJfeqecStIrXbLmOB2GCPB/bYIOPX2j1XibY9mnmG5Lyk+WbSw6d5f6a9FIjrP+1+07WqMike7HHB7EdcW8fSYsv+3b5HbP72Sjh9fdqK3bjt4Gn2uYRq7QeZ38hhrhqz48ieM6/YjdG4g0TbkPYyTM6TeJKVaHb8iRhh+zZuzm+3SY9JWZ6DxBbffGe6fSYL6c/GfO/pBuHKPM+1kk9fHycE2n2yPJvJy0TzxYfwM+cA2pdZBay0sVHPBczx3feZwr53tWAlfCSOzXHXtf0vaV5nxrsWsHxXs7ueK83y4l4gxPVprpcsdr8mud2i9u6R8KnztJu4oN8RsAoC28pily1bpk488cQo0frs2bOjbYRJh6yykmTsZ5xxRrSVcLvttlN9+vRR8+bNU7LF8BOf+IS64oor1Kc//emGYmT11sSJE6P/ZAvhoEGD1Ntvv61kVZb8W/4uid7l64VZD9+O23UD2wKWCCyyHDbtMPMy2QNP2rWu35MSfOrzs2yLc01azQ4nbuJpvkVLegBw5Q7apN/qnfbO221NWyUgE3vzDbGsrpBVFvbhSgws+cVM4cTnLbZLpLEfUu1O2edNsW2vWY/5FtLnAcDempk00XTZpuuIE4riVhX5LMt2PUg3u60hbYA1mcYJNK7kuMLEnlDp2EgTS+3twc2svjNtkgm+LdrGLU3XcWfGsWYkMST/35UHTTj5CliulTzm9fYbdO2DtJVorsmoKWAtfPNtdfyUZzpcak4OhdekW1ZsR0g6ZHL0tRHrxp4SJ2DFtSmOmXkfmMKC8B90zFznahLTp3YfkzWHi6uBPtsg0x5QzG3wzYxZWa6RB5Hr73ul4xKfnD9ystlX6nF+3I9XiNr6Ydk11slvwkhWhbo+6BHXt5njnz1x972nXFzsslxbTU1/NTPGuOqNu7/1uRLPw7Zds+FS+6HKFp18XoRliQ3zXO1TmQOI783UCmZbbKHEFeuul2FSV9xLEW2HtE8ezvX85/pvbNogWoQQsFz2muOza1us9pPtnyysk+Y29kvaLOW6xoW41XkiAAlj80gTsOwP9/jei65+Ut9bmnHSCzRzvJfzpd8ytx2aQqs9T5R560NPLun0gtyej5grYX3yGbnmrPJssHDB3AipzxfffLepmT5KyuFmz81cApZmaaez0Nf6rGCz55Y+ApbPWCMvw8y0EXrckXbYq8uSErm75gTmOCsv3r+2S181eGDPqNmuOYr83Wcrrxaw7LE1LsG6fY/ZbY4T6OIErLTt5CLcyQvGddZYVX3u427Rt5k+JtQ1CFihSHZhObK9TxK4P/nkk6kJ3LWZsnJKcl398Ic/VPfee28kXImQdcABB6hx48apvn37Olskq7TuvPPOKM/WnDlz1GqrraZGjBihjjzySDV8+HBnUngfNL4ClmuQlIcqcx+yT31yjpk7xM7xkVaGiDLSgZmrlcxOx+crNkl1xA1O5gCUtoReJh+yysd+06nrdb0h3Grj7l4sze1n9gOgvQIubpuL662D/TUe10TJ5BYnmNgds2tVUByXOL+Ykxs76bzkc9GHPajI3+UNhpkbIWmi6Xrw0b7Wkz673XGTwaSvTGpRJW6C2My2Bt+l08IkTvSx7ZHJi+T2kCXt9mTMnki6VvT4vt1Kuh9N3+uJuzlBcb2VNlmYfYMWwySG5Lq4lW6++RrimMv14/dYL1agSXuAcE1G7a/dxb1V983NIXkk9ETQxd8WH3XMxvV9PrmJzPsrTggTW0yf2vdRiC8RxjHSfavPvZTGL20cy/K7LVjKtT4ihBnHepzXn/TWMRgnXmg/u15kJIl7+kWRvdIhLeZtHtIXHbTzus5t1fbDgt0n+77tT/NBXKoAuc5cGWCWY69u7t939f/P3rtA/VVUZ+NDuIQEQiAxINiQiFiLNSg25dOioYKYAiL9ICoYQakUA8glQBFBpNS/gCCkoFCpCDYQgxUpUPgElWVFEPi+UEWxVBFNsHI1RAhJCCTkv/YJ8zLvzlz2OWfmd+a88/zWcql55/rs58zseWZmj/qtISab34n0W3W1k893hDG9XEVjJp+HXUHufSK8ZCHI22Y7hU8vXtK/08/nb/o2pPSJGpd/ZvKLiyHmhmksAatOMP8Qz/TfTcHZNz7ysZa3hW9O8IW+9Bq2jZ88rptuiy9eFvWPhHIKJaIfj6B/o3bvuO1m1akq22aYTVzYb/eth/kjvhfNbWOObewiX/es966/xicRsCTzA7e5KQT5vnvXLRYzXhX9b36STRIXjMZFM7wLzaWhq6/cJ7b5/fwVSGofjd30HZq/EO9sp69IxNEPpdBJ5JMPWj+O0M/Ga9/GpM5nbuxLT7Pzb4yvK2xzMv2bS4jmuPLvXZ80G73pKAhY0gEU6cpDoGsBixB3ORU8xhalpZ2ZFc+/NEzs0Ysa386IdOHjex5XPz3uE7DMY+muAZvnp8XQpPGbDAvW62Ki3vGyOXtSAYsHM6XBlGIxmZMb1e87teZy4MyBuU4AQ9+XZzodph05jrZJhZ8S5JM4r9d1jF8v5Ljz4lq4S45l267i8AVPaEQyj5ZLFxyuKza2eDj8AQZqD4lCPGitTSxt+wKS7al4qp/3k++amQ6ieZVAOwnEof3+fHxrAcv1DRC+FB/EdcLLHBd0HDS66vfA4pXqT6eMVdf+YKn3JVHbmKnHBZ9wanIpFIDcJT66xj4Xp8wTPtoWkgWAFtBdAkvou/D93dUH/e1LTnb64oe1aZsrr+3at17EuPA0vwua5x9+Uqk5V62vwSdg0QnBT1y2ZIiDJl9Dpw9c4rzkRK/uu14M6zy2BZ9Znq3/dU5cuzD3iQiuK6ShV5V9sZzq8IZ8I1rYmTGCCBMaTyjuoXm9mp9sMBf2Pn8ndJWd2jBl281EG0Q6htav/nv9dXSbUBD67uj7dHHd5KjvZDD/jupgrkUE3+lRX3k63qD5Wp6Z3hScfVdXuUAbunLu20iiOdZ2ypLaZRsneaxV/f9tYq/2BfX3zH1w+q7phUUStUKBu6k9668gyh+E4htRvnnn7/ZT6j3TZAJWE/HS9ENsV2A1D1wn8HVfiBc01+q1iM5nE7D4q5s2bvIrzjzkBreZ7SDDntPGDbs9Qn2lfvDXGH0bg7Zvip9wJX/SPPFq4zX1MTRumb6q7zS7iZftVDwP+WKLc+Ya08xv2NZ3vUEGAavOCI20xSEgFbBs1972nT5+2FUWCXi2hS4PUqvL4cq+Pk7qCuAXcoAkr4u5ygjFYLD13XUc1XXCQrI76Io/RPVTkNkHlrwS9NLlZNtetuLiFZXniyXiWiibE3WdAIYu7tjK0HbkjgA9DmBetdF94BOpj6f85Rwdb0FPvtzhd03KPgFL8yIUS0DyPemFXB2nynXFxuY023YEbY6k7UqadHfL1U9uX9sJLJ1XX8uzLbD1YtbsH/9WXAsJnw18YwU5KObpQF4+Xc/iD15QGulrd64rfpx3NN7S927GwuCxe2x9dC16XN+9i1O8Pfp6mulk0sKO5hL+nZLd+C4utTV0BTP03bi+Tf3tS07GhATAUBvq/p2fiDPnFskuL83zdz2k1N9fv75mEt73331rK758UUNcpn8jboYCj+uTBhxD6alGmocoUDl9x7osG+fMEw22OaLuiS+bPXyP1rgETB6vjJfr24Cpwwma61Y+/9IGV6zMk9R6brBtBGjx0zWG+cZHaqce7+s8wkP+xMHTnqy6aROwQg8n0PfpOhWn+WW76mPG+gsJjD4b6DEu5GdSGbbNV/LH6LEe7qPoOjWn+TemT6DYXuSjvCEBy3VNivIRX3hQf90el4jGr5fSOE3jEx+/NV48DIAuX4/tlN8mYHE/lXxLKtMMU2I+CBW6au3j15ajlbr6aKX2/ItXHglycSHEU1c+6icJdr4Ycq7vTvObcLJtxtvWFL9/5sVgWBI+1vOQG9QX0ye2nUSia30kDJv8tGHgu9rNORyK0Unl23hNJ/rqCFhUjiRGnOSKpm3O8Y0Vtlhh1B6z7xCw6syKSFscAjYBi5xHflfZNUlKRBcTVJuA5XIq6Og3TYx0v5rn4ztptKihq06+2C+SXWCXqGAOvqH4KLq/rqsMtuDXk8Zv6jyJZuJHCw8q13W6w0zri9MisZur/aHYIHrCczmbdRYXNmHGF4PJ7Bc5keTg1Lnmak7WpjNvTRAIAAAgAElEQVSsnUv+Hdgm5dAJE34Mv82gox0biVOt67E5QK6TFbYrl5R/jzduOcw5snGtzQtINu4Q959ducbqoOgTOzbnkvhC45n0hJo0ho5rrAid8iOb0Ykrl8DF+WATS2wCFtVrxsDTjhDtMtJCU1+lNZ1+F/dcApZr7LMFzbVxisZpcjDNvuudVj6mu65ThK4i+L4n3wkiLYz7Tj9wB7PNt1snLz81S3m1AyzZ5aV5fv6dSl191/paCVtbfDv6my1OoBaxyG7mAsG14OHfhlTAMr9fPf+4OKftZZsjJPWRUPCON47bINA4YWDjiQ4WTScBXAH8JYIOf4yiDg90Wv1ghika8MWv/ia5AGj6QdJNFH0yg/6b+q6vH9eJYUrt+erfrI/NZxOwQm0hvi/8j99bx39tb9cLhBq3tgIWnRayierchrbvgsZdwo3iFxKOFILDFLP0vMznMBK+nnpmjfNBFNur2+ZJFdtG0pz9tx26iud6YMH13fFYqzRe0HxmC31AZZvts4Vi4HHizCte3E/l/oh5PdQmeJnhKkKnk//+IKWOPyQsYHGe2mxt+6Zp3iIBS+qHmGVQv8/56B8Nze98M962piDOhHxfHreYHxqgNpj8cMXnlIx7vqvdvrh1rvHRxmvbjQHbt3nmh14z9M+SGHE2fL98y5PBR4p8frn+Fvhmj7kZDAGryeyIPMUgYBOwaID9+H7bDnsil39ketEhEUJCoorLqaBdzm//vz8oct7pf5PIo398p9MWQJ4PxpIAwK7Fizn4SgUsaqttseU64i5xrshRo6ewQ0GaqW6fgMUHbRfhbaJfSCwJLawkiwvdHts1DrI1vfZoe43GPM1HjkUoThs/Mu0KsuvafbWJQVzA4nXohUUdHmk8uLPURMDiTgn9/9DJCs4PnyNpppXsblF6WoTSdRT6RulnO2av46i4dtjIET7/ukc3uAqrX3GRnsRrK2CFJg/qI500kcQ6cz3EMP/236tbF70S/42woWuLZrwyLvqTkEX5KHi7OZba2uu6/unjLF8IuU7GkP1sr9LyMd11nbbO+MH75hOX6dvnIiD/dqk8V2zBkN3b/p0LfPoUlu9EgLYJzfMX3KLUdx5Y3wrbNWDdPtcpAMKGFmDm3GMTu6jOJo932GzjEjGprfr6tm0+cp1+1n3UQodLDA0JIS5b8lMBtnS+65sSjugxQSIe2V4uNL8f33Umsy10pYXqm/WOCUMxaejvkjaY5Xz5CKVet20zAYtwI9/H9lCQa37mPhAfNyV46zRUB83dkoeKbN+FPrVHm7Lkl9g2LW3fjsaej/eukBamqENttwk7z6xcOzRP2m4m+DYp+akdX2B/KpvWE1Se+c2a3zofb8zxld/O4HXxk5Dc3/CdzOYhJw7bQ6mLTwgLWPyboRPN9z20Ikglm/9ii9tqK4i4R/m1+MXHLduawraBGPLj6Huh9ZZ5zdUUHfXpWF2O5hrVJTmF5brazdt/xYk7DRtnbJhITujZ8vH5OxQjzhb3izYzJI8U+eZm81qoeQPG5DQErOBnhQQlI6AFrEk7TqsmZz2x8ODIrmtvEtHFxNcmqrjUexokyCHcYvSoDV77CSn+NDnt++dbbxBXyneNMBTfwxaDwXZU3Oyv6UjTIPXIU6utpyQoT10sQ7z1CVihqw66bFsw99BOqWtnQZcZWlyY/bLVRTwlYc3cydKTkokhORb7Tt/auQtFzgM5kWYcEVPA4uIZ2d/WHr5w54sfm4NDPPQdJXfZ1iVghWzCF+LckQiJkrw9/JQRnQiwiSKS3S0qWzswZFt9VYnXGRKwXJhRefTTTnTou+ECFol7FGiW/6QCJB8jbKfafPY2dwt1Okn8hzYv5bmuf/r6zK/2SQUJ7ayGxnTdd8lGhAvP0I4ozQHm6Vb6dumqljlGtME1xD3f37moqOMc0eaSSwzV4xnN8yd/Xamf/nZ9DXxB1LRd5GzTTjRf8PBTBiFR2BVXyHea0XVihfrii3lJQjYtLOjnuibPx36pzSWCDolKFHdIMv7b4jqaJyjrbiBSn81YTpI2UB4uimi+hBbJfL7639OVOmZvu4DFhQHb5hIXv3U7NL9s8UXNxyqkY0zT70HnI7z46RfbSVouSpNfY44/+rEA3m6Tt00e/TD7ZzsR7xP6baKoCy8SWsxNFe37+cZhU2AI+cQcU56exg8dG87EleZkEhEvuv6xoabvOlmp/7gwLGDxOZAERrMcXSAXp4ijPLQAj9HqwpGHbQg9lqRxCY0P3Beh9tAYZvOJbWKM6fdJvi3XhoEvbp3vWwyd0LPl5QJW6LEh/i3oDYRQPqrb55eTH0NjsXlqnj8OAgGr7UiM/CMagSuuv0/9w78pdcDbJlbBFM2nT03xwvbMLX3IoQmGg2d7vck28OkPmRwkHQPALMt2pcL8u66HOwi+uE6hUygkOtAimAsnVC8N+NROOrpt7pTpk1uUjybyz310svOURJvdQRtJXU4npZVMNrpMLnbY4uyYE57eGZdcxwx9XK4FM3f09KRk7orQZEwiJu3i2X6ho/n8yDnZ37ZYDIlB1A4SYs0YAbz9Lhy4E893dvVi3jdRhoQ6qlsS98dnK1dMIFesJrOskHCs01LfaaEr2QEP8cr3dx5gkxZ5/CSi6xVOW7ncSbXFuXK1xxXHzhb/gXbVzat5kquCrnptApa5A2zLx51T18kYbj/NHcnin+qVPshha6NvR9R2woNsN3bzUcOu+rTBtQ0vKa/tmqXvRK62CQlY+gVCjaHvIQNpO8l2/Bu3jW22K6ZmHTQ30vxb90ei6elf+x/n9SVeHi1iaYNB/1zt8r1k52ujhMM0ZtNYxv0Icw7VddiEEHPR2CQouRZ7QlfdzX76Yr65Fsk0d9FpT/Pk63bjlbpmjl3A4nM93/ghLtPrzrbT53rMdvmpui+SE3I6rfR0DOcD9Zs2HWjzRv9cpzb5t8PnBj3+++JJcj/FFp/NxxPbKXvfC5x1NmD4zQg9dvv8DTNGo2+j1XY62eXX8pNbNK7PmDZugxi+ruuU2o78ZBpxhK7U2q7qcfHZdoKVbGXyxDW2UPvp4Rx9+pzPgS4BKHTTgm8Q0Lpp0S+fG/YwA/nz06aO2eDqI497KjmFZTs97RKIJHMBH3tCsfuoTL4ZwTnDN9j5FXXNT5+orNvu88vJph/fb7sqFqr+8fikELAkLECaYhH4+BfuU9/8v+u7b3M8tRjhGiDrii42UcXm9IWuadieFtdGNFVs24TmCgIcCs5ICxzbDj2dPFnyxGpFcQXof/NjzzRokxNHi14+kZoDVh1RSUJYn4DlcrRpQt5i842tR4ipTj6BE9Z0ysl8kcN1NFa3WfrMue8YO79eZAsqqycql4PtmqyP3n/bqqmc8/zovO4P38G0xYvju1q2KwY2m/IdbL6g0YsR3+41cYx+5jF37rRKr5LY2ui65kZpbVfd+As6IeFY10l9pZ952sR2QkHybYTSaEdWt80MZE15pYs/PRb5dkJ9MTRcJz9sC5pnV64Nvl4Y6rf+exMBizunklN95jgfOs1htj200HD10+dQ0jdx/jcfHbZApu9ti81HDVtk+MZVKb5N0/EFuCTeGn1vP/jRfep//+PwWn3X88yUrlPG+rvn37hrgeuymW+xzHHigj71wQxcbqbn8zwXr3RavgHhujIitVno1IPrBDH5NBTvU//o2zj54O2HbcDwsbbuBiKVXScYuW6LT8ByPcJjaz+V94VDlXr42W3VVmM3qRbGNJfTgpzPt1z4D/GVBxenuni7fQIjF6xCsY1s8YKoTj2mmTxwjeMhn09vxPpeS5OcXvHxxCYq+MbuOgKW7ZuxXZM005lY+fBxbSSEMKW6tMjne93V1nbbK3zk91NcM/6jeYJOZvmCmxM/Q+OF6f+Yvo++TeIbr+qOD9Rm/noh+aq06WRec6Nv5by/2XGDwwUce/4NSWLGhtZ+Js51+0d5+bcYemzIFf85lI/qCt2M4PM35zQELOmsi3RFImAKWC5n2LZw146BZLIwgbXdbbY5FZKXslyOk3lqgSaP0658ZJhjaNvBlzjRhANNIGYMHhoMp//xFtWrM/rH70b7iGUOpvyKCOWjiYJ+pmOrywst3n0LLZcASGWO3XzjDeLraNHBdj1uz2lbDTtCrScpabwcmhiJe/wnFTbMSck8meeL0+Y6mu96zYjq4MfhdXu1yKv/v+1IPy08TQEptPDUZZkOALWZHFpzt8+FtckN14tV2qZ1ThPZuOz7ViXHrCVCB9VrE7CI4/Td6ADlTQZx2wJdL7Z5UGn9Ghv/DjbfVKnnX9ywdj0W+ZxUm8CoS3I56T4BX+eVxJFw4WVbMF19yuu8AWj5zqXkVB/njmtM5+1s+hKhL0C7bYGs5zlzodMG1yb8NPNIdrnN9NomV/7bfeqUhcNrDwkCJo9ooWBeE6S/aW7zb9y1C65foNxx29FVDC76hR4E4Xhx0cAXE9IU6X1cpHR0RfiwLzxcCSo0HpqntOosqKi9kgUpx952GlhvypinKPh4UNf/ovZp/8cWX9LGz1D/XYtI3X5+ioZefHtu9fCa+HxIfg/5FebGmC3OqVmKLxi4TucTsLg/ZbOJWR/NxYQ//y5sApbt5gGVZfP5zDrMsYbzSgsYEgHL55ParmT7uOGLeSUZ31x+lM4rFbBcYQtCuJob3JI4RmafbP7vyQdtb/3mqX3fXvTMMF/aLMsW9sKHHxcO9elam6imww7UHR/InyI+u17K1O1zvcJqzk82f9W2eW174Z5Obkp+MQSsUPB/17XkJgJW6FQn5zQELAkLkKZYBEwBywUCdy5Mh6bOkWwq37aTZ9t5l8SccA1e3FmwOS2m6OASr/gRdtsraLZ2hq43mjibDqnrJBqlt10voMHuousf38CBMhcetuuX+u82R5vaQz9zAjMdHFtskF12HDNMVCEH+UvHTBl2t5tzyzy1RPiTU6Sf9tZppcIGpdc4mhhqAc+2KHYdA3a9ZkR1EA62l+P4DqZNwJI4BRwjmuym//GWQw6QLSi9S8Ay4zLYnBJTbJCeJnKND75vlX8Lth04vrh0nfhwCVhv3HFMdULGXEi4dsdtfSBc+ekHLZBwW7peY5s6SanFT21YuuuFPTOl7Zqa/rtPhPZdC+GxFJpMcHx84Cd0bTE+zCfZQ7uP1CbOHalDKnlRlvc5JNTy79t8zto8ZeQ7jdIE57p56px61t/bGZffp/7p9uE1bTV2Y0Wn9nw/zSP6tsg25mkCbTvpfEdjPolEesOCRCMae8wrYVQfzSe2oMhkD3qy3Yw34zsNIg1WTmPhHn86zvmyL78qE7JX6NoO5bfFnqExyBTi9dhhLrL5AsclgNgeHzDbTWJi6FU2nT60mej6ZvWcHBJpXGMybQyafkjoehAXuGzt9gn//FS0LR6Q2Vayhfm6K8fLxMUlevsENd5+VzxJiYDlEzJsc7Jk7A59B66/u/wond6cE1z4+E5963KId9fd+fQGm78mrnz9Eoqv6DqNY/MxaZ7w8U2PK9I5j+Opw6HEFLCI06HXC0NrM8011+adJOQGxSeT/OocFrDxS/+b77Eh17Vk36lIXS7/Nm1XwnVa09/Q/wYBS8ICpCkWgU/Mu099/e563TcFLEnMB98H6hpAJHFGbJOybRCgOvguoN4JcJ3ycZ1a4dcVXDtr0pMEvmeAqd22E1H63+nuvW/yCy20bHmpPfQzT/mYJ9a406vbzycA13U7bW9zAUqiGJ1sM588pnRSJ4qcdfOVSt0W3TZbP/XigDvXvpe9XDuP3Olp+qQx/wrpOyNxRu9C23Z2KQ9/1pqcO9qB07G/9PPvtpNblL+OUGgbKTSWtr/x8cF2+tEWb2bqdqMr5y8UH0IvDMydP97/0OhGuNLPFrjUdoqQxo53vHHcsJg979pFqe8/uGFNun2+75Twm7LdaGtffQKWz3kLnZoIYUJ/5980PzUSuh4gWSBz7kh3jKkt9N2d8S//o+hkmO0EJ+9jSKjlooKJoRZpYuAqwd6Xxrco4jbR89wJF9+nrr6rfs02DHQpmptSHyA0J1C5xIdXjd/UGlPG9iiHT8AyF+a+08A0ro/fYhPnIw+uOd6Fpu1bD+2806KQfuaJI42vnqNsi3Yb9rbTS7yttut2ro0D6YKV12G+UOaKQ+nC0LZZE2KvLc6RbSHsOiHHF5fkAy765Qrr5qEWdm3inMZL88Dlk7p8X/3vfGzkPiz5UNRn22M2HKuQyMyv9zYNKRDieciG9Hfze3ONLZL1ga6L+k5xnei/yU8wceWnb0LhLfgGrm4H/+bNb9UVx0u3Q/qgEsdO+1I+AUs6Nuuybb4ir9d38o3Sal+MfFBbnGQeKzP08IKPM1J/wSzDNp7xzUDzhLdPIHYJX7QpQ9+mLa9r49EW7xQClmTEQJpiEbjwmvvU527asPu++//mjqRrgKz7/DjfXZLEGbFNyq7dUtspLxJMPv+vj24QFFpPLLZAyTQw2Z6A5whKdwZCzwC7TmfoScRXT0jAsuV1vV6iHRzXc7ehxS7Hx9wd1wtdfpKJC0Fbj1XqD+tfYx766YCp5hVOLR76xAP9N9cxYKl4Rg3hO5iuCU9ytcTsG32D5i605nZILNSLTnKM6AU1ciR8u0WSq16+ATL0rfp2t0LxZkKYmRzXzqj+fiUnIahfhCvFsOMCFv2Nv6bmwuGIGUpddcfwv5pOrE/A8p0U9H3DvkVJ3VMjtn6FvmnbC0rmQkjySiPnjqtPfGFkngq2xXCx9YfHOORl8gUwF6sID1dQ/UE7EC4+uWzylyffN/QCYZ22ch6ZCwZTPJYIFKErYGZdtg2g0KMcvF/mAyrmS09kd/IHfLFpzLLqXhm1nZCz2cWsgxbtK59fOyzguf729bjmWrTz75Rw3Hf6eGtcHl2n7TSledrXbFtILHAtIs2xy7ZI1y98Uv+4LQgvfrK7Dm8prUt4tM0pehPMjGVkiwek26DHBi6A0N/1AlnzIDRmuBa0XCiwXccn30MiYJl+DtmTyjIxDz3UI8U+FNZCUg6fE2z2CokornpIcCRemS8m87GGY2GWJX2NXbLJr33/JiKMbpPrYSl9hbCJgOWLRSk5+UZto3lcv/4ZioMqeUXTZc8m2Nk2XF2PDYUCzLuu9dI3SWMsCcHmj8ZE160lW7sgYElGDKQpFoGbb79PHX758O7TJERH9XnsKJ3KVLBdg51NAPNN5HwAcd2xNltqcx58+XgdtBNw/jcfG7bz6rvSR87Cb59aPezKg6s+cyFGzhGdliLBiDtqfIHKB0Rywii/eXrGxNE1gId2/QhHPpCak64tuCVf0PsW6HxnnC8W9aklLmBo58EmbOz7ZqW+ff9wrtqcVG1njS23u8+50GKUL1aObbDQC3ceKNi8ylX3qDjfhXYFpecxJXT/yFlb/OQL1UtQ9HMJSZKTMr4BMiSU8nrJxvRymlLrKvHPdMC5g1RHwKI2Up/pJVD62RaS/FqwXnAsfnL1BkHu6Vs34935MDhpX6WuXzT8GqE0lodeINsWeT5sfY5maNEpmfD4GGC79mSeGKEy6wpYXBxwnS6y2U33gYSKn3xp2rBTWHSylq6omT9+qiB0zZTv1JJ9pr78/LoEv5RpXNeybHF56OTT3/7jL9UTz9RvkY1HhAMJvpccPXWowNB3Sgl9V8C4WGj7FvRYL6lLN4wWeHf+1/INXv6llyVt1xQpn/mQiXTBZiLL52Qqj4Kx+06T8pPPvF5aZOsTDdyK/DvVPoneoKI5iMozBXrbaUrztK9ZR2iDwhW70+SHmYbiBR5zwPZDC1wax+iql/l6s0TACl2TdPlmtnnYdrqZ8tMJLD7G6TlDn+7iAoj+ZjQPQmOxrT023nGcaTzmL8P6ToiaArxrwU59k74KbBtNqK93/Gy5M6yFZAQKCVhNvklfvRwLesSH/M83TR1bnfKljQ39c91A4N88nztsImXTOMJmX8j3e+TJF4a9ZMfXWdLx0lwzuPI02Riz8dYMNWC7sWAKjD7b1RXoqCzbeOYS2VwvEOo22b6jny1eVdnDFTva5bfZNkogYElGDKQpFoHv33mfOuM6pf770Vcg0LsbtJggIYZPSFwptg12tsWB7yg6H0BCi2LdWrPukGjD67DtCJv12k7nmKevqA2h13kojXY8bY4ez88HRBpsJ43fZNhuqrn75FLzJVddeP/MyYkvIGzxv8yJMnQMmvNBC0X8CifFwaKBn+98UIyhg6YrddG3X+Gp6+qadtw1tvykmelQchGUjmWTU8B3TkIDBIkyJF5Ru82faYe6u0VcwNLt5g6zLXYHOdf0/S558oWhhQJ3oiiIO4k0ZsBianudXVRJrCWXcGd7Rpg7X23iPNm+N/p2+ItBtus7tDAgR8SMeea7HvEPB6vqKrY5jpoLKJ/tNU95eyWOugvb0KIzxGf6e0hwtcVz0AJW6Lqert82ftpO3/hiR1BZ+uovLTzOv+5RRY6nuZNuW5SZceJsePD5isZacqz1zrIEw5RpXDgR10yxIhQ02ddGG4+04GAG2pWedjTr0iehaAzhL1rZ5jU979Wpy/bwCs1FNKe6AhWbmyI0P5ineyX25N+xjrnjW0jSWEE/LXLx+Ec0h9EmmO1nfqemD6Tnd9sJUy4mUpqp22427ASYriu0mSh5RVoL03oen77rzht0hdLomFJ6rvNh5jvV5puXfAKWOd/Q2OQat02O2Hw2EgM1D0L42eqwiV626/iH7DlxmHjhExiIW+SLEja+4OXSsZsMyEVEGi/4+CP5Zsw0fMzh+IYEwbr1hfwy8kkP/cuJar/pWysSW8yfS4TibeRjgu9qdp32k+9HGzj8YSnz6qw5T/hu1vg2sHWbmvgVtoMGZggRSQw3FyaxBCzOAR1fjN9O4Hbl3KR1Evkf5Ifw9aWJL//+XL4eBKw6XwPSFocACVg3/+SV6y+uU1I0CP3gZ8uru+TkSNEErX82R9q2OPBNPOYAIlkU67rNASS0OxCKA2AbREK7Fz4Bi/rEXyg022sTmfiAyK/0cfu4BnCJgMV3AkxByDag0yLQXNCb9gw5ATY+0GKXX+shu9Lkxk+/vGXKegHrku9uUgXl9MVdorYQLq6XWPjxc27jJgs+26uC/HpjiH988NEnIfX1HFdML9vJGO3AkI11IP+QIEH10zdAC3TbrrNNwJHwzFdvKG6JL2+obn6aRy8KuShmuypCAtaX/8+Tw56OpoXIt//fHzZ48ZBwOX6fNer7//VKHCwuprtOzJh94O0N9Y/s5fru6l57Ci2MbX8n3EgEMIPn68cZJIsgV/9sNqdvlv7d9hqrbhs/UWs+FGHbSd13+tbWWEu6PD7GkH3oe6oraKRyKmwnDMnuxFHz+23z7L2UR5KxheOg5w/Cle+482+h6UlWWlA8sHjlsDABJHzQvGw7EVXH95AuqlxxcmwLYT0XcfHUHMd5vSYPuA9EYx3Ng7QJaRvTdVm+E0+hzUTfNTqzrTQG7jDmyeqfdt55QwFLp6XyyA7ECZ//Rbi6REjfZqktdIIeizSPNQ9cc7bpQ/AxmMeGC+FnmxtcopfkWrcrALbJIdt1RNdL076TboQbicH68QHqa51HJmzfUGhTNyQI1h1vpSIIf+WS6tFt5TzhQg9/PVYSqF7SD9pw3e/Px3sFLL5GMk86mnWY87FrPA9x2dVm23dMcabox693myc3Qxj4TqG78tpEOFcoEX46jHOPjyXmOsAXU9N3eMBsNwSsEAPw96IRIAHr5797RRiQ3C3nzpRtsLMtbnzqvTmJSxZu2mjmZBma2EJPz9sEMJ8DJTkhwclltsHWT7M/Nqed26eNgEVtM8VHEz/bgO67Phl6aYgWQjxOCp2QOOyChzcInmsLkk3XB9++s1Lf+8W4yrH1vVJCbScHzSZgSURK6fPyvoGD6jnpoFcPW5jVnWz5lUGXgDV50mbqt0+9MNQcl7gncSxJNKNYKOZLX1Sw7RoK/XtINKY0IXHTxDG0++pyuFy2MMUqvZDkTgfVyV+J5M6H+S1yHOk7PnT3VerBR5Va+PKDGFKhmZ+0MNsrwda2eIyxCCc8Q6KEbbddi0aul11NO7leN7PxlBznUHs4B2xx9nQa+kYoFgo/jefjYm6Ogm0+I5zqCuWuftXhkWRs4fWEdvPNb6HpSVbaBXfFrbRtvEm+uRAPuF10P20vOeqy9MJQtymEjdkG87Qa94H0CbLQGEwbTFO23WyD7yF0ql23g/tJrjnoV7/6VZXFJ2CZffP5X4SZ6+8+P9aGhZ5r9dyg+eYKkm8usnkabQPCfv73fj/kh7h4w/P7MOec5S/6hQLu6zb4XgemK/3mSfLQqZ19/3zryl/QvlWIayYOttPeXCQxy5PyMfSN8r+HNqopPT+16AtFYeOfOUbyU56hx2p8/XGdwNd5zNsRlJYOItheNTd9FttcG3qN1NdG2/qA/PxTZ+0w7ARhnbWfa+wJ2V4iYNHGKm2ImeKabT70cZ375bxv5vzmitcHAStkTfy9aAS0gPXoqm2rUyuuY+o+kGyDHU3iNHmbA6VPYDIn8ToDpe+FHlubfa8D2pwu3xWmJoMttUkPejZnwxwQzfJpEtri5VhakslX6sjwHUdddkjso3S+65a8jbYFqG1Hy8UzCpL92klKbbrV5OAJCHIcKabGyQdtXxVnYioRKUPPPIcGDHKy+JUYnafO9RdtQ81BV0wv3h7X4oe+MVrsuJ6o1ycrXVdCzJ1WXaeEZ3UcWn7iw3c1VfL92Z6g584Ujz9jsy+vyyyDOPUXU/6gfvPUKydZuUPiEpo5fmZ7JdhSW/mYJsElxGH6e+ghCrLVhd96zPp6o+RlS1f/XNctTB6RGElCNhdazX7pa4W264N6geFbuNQRESR4pkhjO9FbVyh3tasOj+p847q+0GaZueCTxpPjV9XphMIjT60edpLS9wBKqE1SG54h34cAACAASURBVJq8MudJmlcvuv7xYacWzUW5tqf05Bu1R48tvsV9aINJc51/D1IO8HwuX6+ugOUag/Ri0vb9hoKm+wQs/TefgMX9U/69mfam8nybbbZFuE9E5b42P/ntO5luctd2HZFOxNhOzvquWmusyUehWxnkQ9jmOtcLl1T2D3727DCfxCdgxRCYbd/wSV/+lXr85RiBxC06hU7hF8zTxTyf7/S07aSS6VOHbgFIxxlKR2Pczxa/8roRn1dNvtvWZTZfTnqttU47XSIWXbfTv9C3a6tP+uK7zuua1/lYwtcntnVpnXmPj6XmxoNrvIeAVYdhSFscAlrA2mHyTmrF82s3OMovAcT2EduOEvuOn5qDu3ThZjpv0nvxvgWxzXn17frXEdo4jjTh7zltqw2cG3OQ58HaZ0xbf/qI/2xOnBRDvUiwOaq+iYGnl7xcwuOa2K7dufh2+vuUouCv0p1b03E0HSqbY133ZEfom/BxMSQKmGVrG+r2uWJ68faEFt5kK3Ia6VoJffOz3jFhKPC5zaGmfyN724L8huoyv1FdtutKQt0dLokzaxO4bQuO0DUC2/eky6a/vfnVT1fd+8y31vfS5pDYvlO+4DB3xqWLEc4pCS4hDtPfQ84Z8dEVS0UiYLn6x0+V6XGW8P72omfUnP23HRKxfd+ujrPHT4OZpzBDJzwkOHWZxnVyuY5QTu23LTDr8CgkkNgwCl1HMb8FUxD2fauhWGnUDlfMOalYI7G3njttJ35p/CHe6sUx36h68JFV1fgh/enxzGev0PimMeEbdtIFJeeby7Z1BSzCgLhFG1Lm9WGNmY3nIRHSdkJRj+/mmE7Ck82vsc0FZjvMvpuvsfnsaeLu2+gNnXSUzMeuOZ5COthOX9FJdtc4qbGgdtEGF13LtnHNdd2TbEV8p+v69LOJsCH/Tfqd+NJ98Vu/UstWKrXf2155XCC0icu/N42R72YGrT9s37fkBJi0n5wD5thM3HStgUKbBKHvStK+0DwhXbeYddX1311iEV/v8PAWkrh0Pgw4X/TY4pt3IGBJWIU0xSKgBSypMGADyiVg8X8POax6EJeKUeZELB1cXYsy13UJ3+DYZLDVbaZJmQYwHhDYnKzN8n0xMGxOnLRtWlSypff13eYsu06r6QHadt0p9OGRXShYsCR2hlkWTZT6NbrQDnXdCTDUZh8XbRO4S9AxBSxypvS1hZCwUGf33tUX7lBRW+jlLh5zRPLdabuTEEG2NB1Ws37bRO7rq4Tj2gnlfOULjhA3XQsDvQh98dnfVl057+b1L37p66tm/2xOqi1WBo95FuIb55QEl1CZ9PcQz2g8d8VS4U9j2+rzLbZMrHR/9AuuOqYblRlamNOizBeIte8CFmGgHW/T7qGFLreH7ZpQnXk4ZAden+T6vSke+K63m2XbQheYfzfr5QtUqWAs+Xb0nOISlahv/3TLE9XJE3490ozfKKlLc8D1SmHoO/HFF5OOJeYc6rNtEwFLY0DjHPGasNOiNp+7JZuKNq7yuFVmv/kYYRu3tJDf9Iqb6yQ8t39oTK4jYPEFO8UepYdo+PdEG1chAYvmwRXPvzQUG5ent8Uw1Lwzv3ObDxDy36TfiC+di5e+TVz+beg++wQJHt5Ct8nmO/sejfH1hXNA46fb5eKQOf5xkbcpr23t9GFaZ87RZdf1313r0NBDVDZhuc68ZxtLadzwhUSBgBXj60YZIxaBGAKW68qHOQhKdjebxH8gw/he6OGGcw04Lsen7QLaRxybKGUupF33onmZtgFcmlfjYUvvWgT5rsiZTqZup+nE+65kmvEQyLmh3TyKr0D/u67ja2Kr++jaTfZNgC4nwvXvIQfatqvnijFhPsdtLmpCTmxIKJYMZhwTmnwpZtD/t/B3w7JL66L264cfeEBTXaBtgo/x/RHn+MMTmtvm4s31oie1L9RPzc+F/3dMFSCauMt/Nu7bxEYtroVi+unyXTF3JHb2pfE5Z9qhlQpYtu/FJ7Sa/AsJC2bcGh7bg+Ls8RdFTVxdJ5ViOuxt7RDKr7lsOv9142DR2Ej2Nk+51FkMh04r8D5I/AHKw0+f6nJcC+pQEGlXHJI68b5C9jDbLeHu2M03roR9+tEYtPL5l0TXzsx2SHwgF2YmJvxEpdSPMPP55sC68zjHmuYOeqSANlNojLXFMzQfGLLZyrZZobmueWxyn+NmG7e0DyzlNW+XHkdDJ95CC2bpnGFyVLeFn4g3++ISHVxjhJlef1tcIOAnD7mYa2JENqhzIlTyjZppXLz0+Yb829BpQ6Kvubmq22Crx+UXuq5j6rK4TTSndbtcPpWZj/MsxMs6ePtuIdSZc3SddTdrXL6c79tyzQ915j0bL2ieprJdYxYErDrMQtriEIghYPEP3xY/QDKx60G87iBme8XIZUjXVTfXpOM7sUXOgu1KX1sSaYdJioNtQpDmpbZSfT6njPcnVLZ2MitnfPVLysTWN3nRLh3hTQ49XWszT1q0cXy1w+pyxn0ToC3IKOFBfbK96hRasFBe7gzyuC3cESFMpAJWrIUYdzbJ5ltsPmrYy12SUxSub8HGA5t9fE6FdLfOtrjTC3w+LvleqPJ915qfP1qytdp3+njruGBzUm3OlOZjSDQz22MKMZJTcdIxyrVw0bjxzQsdd4q/3iMJ1ssX5Pplq9B4Q+M/XYelKz8cY/4gAxemXAsUyXwlxTB1Oj2+mTjVjYNF4xl9a6YAWPckZ51rMKFFnsaM5pBFv1yxwYlGn4Dlu6bC69Xfe+zFsfYbJIKCDrROfa5ExGde3OBKd4hDEh/IhZkpOHF/J/Tt6XaZ+Xy2bTOP2zAw663zzfpOVdHfzH6bY6tL2NbfYJ02mP3RnA0JhqEFc505IxTOwJxHXOOkix9mes0vzi2TJ3rzyIUf2UTyLYW+E9ffXbz0baDxvus+S/0Ssy11BCzCiMZ3V3wum00IP80t1/ho5uM8C/GyDu6+zZUmNg5t6PK2+b4RF899orx03pPOeWZ7IWDVYRbSFodACgFLq/WmEy35ePWiuc4k3MRgtl1310RsG2zJiTn5YHq1Z3ST6oN59IAoxcE2gEsdT2oMDdq2K0+2nco6jj7Zf/73nqqccb3D4Jq8Qice2jq+tBB3xRUJnfKhNnNngfjM/10qHnFxyCWGaRuSw/HUM2uGduV9ok5TB5qT0rWQMSfr0GkzH9Ft3Kp7RFvKcXOBaLaJ+mKL5WbGp6H0Es5rftJjGPrqKu+/bwfaTKu/Een3T3lNEbZOvtBg5Frk2DYpqCwdd2rCB+4bVjQPBBziqXkark5/uBjNTxVwzo4EAYuApjmNv3paJw4WjUGLn1ztDaYc4orthKHrerR0kUffLr2apU8o6TbY7KbnEN8in9erv7WYoi+1kcZP4nCdWFaUT88zKXwLlxhtExI0zlIR05wvfIvdtvM456C5GK+zyPadqiIem68M2sQY27dA+FJIiCYPIek5XTLW+a46SfLrtvv8Hn7ixjVOur4b22Mk3G8x7cVPCXF8JScMQ+OT7+8uXvp8Ld53PfdI/RKzPTZbuDY26d/pQSfbBiqVabOJOT+4+sT9L/MbkY4DEhv4Nlfq8FfXFYqrxdvkq8OFjW++MnFynZqjNtQZn3SbIWBJGIU0xSIQQ8Ai8GwxS8x/lwhYehBvMojVMaBtUSY9Vqrj25ing+rULUmrF9BS59d29amOQ075bVeeuF1j9d22YxE6otzW8fU5QKFdNvo7v5pETgr/91AftO1NexGmNDnyq3mU1ozLQXGjzNeMUi+8Oae0A+P6ziW85mkkgX99DmQTR9FsA2FIV1H0a5X6b+RMU9t0zCWJ4yHhJ+eZTwB0icounHmciyb2sOVxOYc+Aeuav3udohNY+kdjJWFocjwkfur+SEVh27dl6w93RF3fkWS+ioVxjHJs11JsJ0t98faoHXpRFBIYbW22YRkS5yV9twXCti3im1x5om+cXtK0beBI2ub7Hul7j11umza5uG6eGubjrdQXM/P5TlFIxsk6fUwRH4mPvSZuvnGB0tFGneTVQVsfidN8LqozJlNaqb0orWtupTGC3y5wccdVnznX6XmaCxfcR6U5lwRAG37SYPh1uGOmdfGyjtii+1zH99ZtcG1C2/xC4iCFKSC8bD+bTUxuuezO80liejXF28anunO9rjt0rdZso6QOW9t8Y5p5ddScQzk2TfxVCFhNGYZ8RSCQQsAyFwl6kSpZBPKrUqkMwBfnvqtQ5kmRWAJOqF80INJP6vzaBvA6joyvPabI0OR4r8tRo3gH5i909a6t42tb4On6XYHVdQwuirnBd7toMiJRyfx36QRl2osWXeSw+QQs4iCdwDID/rsmbamIFuKgayFjTu4hm4XqcL2gZubznaaQ4u1qB4039HM5zBdd/1j1d8nuo4SfvisUvI2Utu5CiBzOWPbX7QldueYn6ejlHgoGTK9Z6Z8WFuqKn7YTciFOhZxZzhnX9eG+CVi2eIq2066uHWI+njXhkW1jyCVgSb4pn61tCz5bTB1ehm1x6TqhGeKa7+/VdUy26dCmvBh5JdfAzO+5johpfnc+30MyTtbpq25v27nIrJP7CuYY4ZtzfPOJpE+EYSh+ly7Hdpqujr2oHNfDJTZf3XUS12Vr/vKdbrc+pWkTEprGf5NgG0rj46UrwLp5So/K131u4nvbNqGJaza/UNvHFU/WVr8pALrmdJ7PFGbq+iIhvG39rctfXUdozjfbIqmDlxcSvQgnwpTWR77TYE38VQhYISbh70UjEEvAMoUO80PVg6Dk46WBYxC7lnziDl0RSrEw9JGuemnn+bXio+gpBSztuMRc0DU5MdbW8fW94sjxIz6YMbhs7aUF2A9+9uzQq3yhK5Dc3noxT3WRMGVzVPjLW9y5dZ14iOFsmMKRKfCadUq+aR/PzWDuvgWzK8ZA20VwaJFJYxHZmDuqtj5J+MkFBd+iy8dXF6a0yzp129G1ha/QBBh65ZTb56az/tgqYJmLLsmCk+qdsu1m4nGQ+hGK/cSddNfpS+kVtxB2Xf7dhoUv3h61VY9DTcZ7jiWNGzQWaSHYxKLJIs/MbxuTzTa77Nq2Xqk9CXsaX/grw9L8KdK5xFo+jjY5eaHni9ACUTJO1u07v/JXNz9Pz4Ukk0uh60dN4pc1aW/TWI0uP0T/e53HjHy21j4V3xzWJydt9RCHSPR1XcFvgpM0j4+XodOeppBCdpH4CzbOcR/QJWBpv6uuqGjWyedsm0ijfb1YG9dm/TbxNHQq22dL160OHUdT5w2NTzqd9NowpSc70DxH8ZBj3xiAgCX9gpGuSARiCViuha12miSLzdCCMqaBzAEvtJhKff+e96vJTp7Oo8uKIWJQWSlOxfFTNRLxJ4Xjazoe5DyQiKInItMmLoHQ/Pe6Cz5zd2vGtHHqhC8v2YDeprNsOyVga1fddkicAnPSlzrz0m9VO2HSGANmuTEWo6GrCaG/6/ZI+Mnt1VYA5BjTop4WDNJdfKmNbGKAyTPuPPLA6XqDoK74GXpi2tX+UOB5M59L6IhtGynWsdNx8ZEWI7arJ9Rf+ulFVJP+214jtp0ulS4ifFiExj7b39s8OtHELk1E6Cb1SPNIRT39/dSdSyQbfZJxUtofnc4XAqFuWZSe203jFuIP5Vv8xOro46+tDzZ+N/muzFM8JGKQ+GILjxE68cjbqMVzvjmsy3Fxq6tvxsdLW99tG27ko83/3u/FNydCPiatmXg8Tsqj11KueLISv4jP2Tbu0NqNxnRpKJO63xo/QVZ3vDHrswlYttO/0m/E/L5Cm1kmZ303BppcLYWAVZdVSF8UArEELHOXwhSr6sa1anJ1ponBzMVUk4GlSZ3SPDRp0Et8Oeze0qRMDk3s1xbNhZVk5yWF46vtQZMOTUKuwLl8UtKOrLmLVJdD+rvQx8FtE7DEEeGnsJosPF281DYynTXd7tCxainXtaPga7dLkJDgI21H23QSfvJdR4moX6ddxFP6xf5Wbbul5jUTbh/aEPjy/3lyqOnaMTV3jCV9J67tsuOY2gtC11Up20nbkS5g8VM39M3Yxhq9SCFb0q/ueEZ5bCdZ95w2bgPBTDLeh3hv4yTfiOL9jFFvqF05/912as0myujvJ7Rw430l7tC1e9/mmWSczA1DLRRIrtUOUoDhAkDoJoENV+mmgm2cDH1P9P3xb1Iy33dhfx8vQ2K52V4ab/mDE5L+2E7L0lhtm8u032PLIxVoeLm2fGRz8imaPEog6TOfm9oIWLbrlG0ELGp/0xNorhsDTfxVCFgSJiFNsQjEErBcJzNo8K9zrLZOHIA2RtODZ6yFeJu28LyEAf1in6SI2ca2ZZmTl8RR7trx5S+N6PhkTeL0EHbaKdbCTVMBK+WpHlsMBN1uqaMk4UnoCkjMgJ+S9jRJI+WnaecmDk2TtsXIwx1E2zVxXc/kSZup3z71wlC1ehFT9/QecXuLzUfVfu3VdVXKFtvFdeRfIrDFwDV1GeYu/dZjlbrsuJ0rQYm/qqq5qPnZhJtc6NcLEj62tVmomHjxcrkIzvsZq97UNktVvvTUTp2wD2ZbKR+JVz6/RTpOpsKgSbkaN4mf0qT8pnnqxFR01aHHypD4VUfE0XXZXkbVY0Ru46uPlzahyMWFNhvwtlsU3PdxXcnUmEv9Ml6uTYykjXT6pbrSyU+Qtdl8dYXT4LFrpfhQv4nzdP297gk01+u/TeZUCFhNR0fkKwKB2AIWvw5WN67VoHaw9OAZ2kXqggQpgsp20Q9fnaZDJLlj37Xja05K5k4sLewpXlbdSV47Rfqkg+2UkXTCMydvCZZSLmjn1vZKVcjhldahxTzfaUObc1LHEanTlqZppfxsEl+maZti5uPxNnwCFq9Xp60rfjadC2wnTahNtlNFLgFL+u3FxDhFWebia+okpc75G/+uPo1ndIJP+oAIb7Ptaj4XmkJX9qU48DEzFKA/Vr3S9uWWTipCaGGk7lxC4/Sc/bf1ngCVjpM5YZfrqSGXYFwHOx3n8by/2dF6dVCXJeWOWbfrVUXypYhbOf1CvPRt4KTsR+ikFJ/rpH4RL9cm7pPNJ43fJPqJbhMvc26IKWDROpT8cvMkeCXGvWlcrRNlTa4nu06AN/EpIGCl/LpQdu8RiCVg+RYng44hJTGKnvxL35WVYJUqjb6uItnhCDkYqdqoyzUnJZMz9O8nH7y91/lztc105PikV+dkoOlcNpkkXe3TCxnTsdAL4kF+NyNJwNJCaI7Cue8b4rulphjkcth0eTqt5mnqvtsWW644e7a0db691ONOjPI15961i1J/+76dqxPRZnBbs79kS1q0NL02Yi709LiRavHHecdPdfCYXG0WSDHs0HUZtvgstnG8btgH3S/J6ZOu5/EmNtBzXsy5tUk7bHnMb6CJQCs95WobJ0Mvi7s2YpuIArHwcpUT4iUP5F5X3G3afn7Kjm8c8m9aKmBJTu813UCq01cT1zbfF++P63XvQfitthPgkji/NtwgYNVhE9IWh0AsAUtPcK671LGCisc0EAkoNAmP5Kt6MfGKXRZNXvQ7+aDtg0WHHIxgAS0TmBOk6Si2OS1nOnKhnbZQ83X+Nk4Ar0N/09xZo12zQS4G6waQDWGV4u9SftquZaZoT+wy+TUKk2euOFK6DWZa4k5qJ9J25cMlmkmvVcXGc5DlaYd63zcrddhf7Vw9zGFerTDn7LYvWdpOg4aEpqZYcCGOj318cZfbtaWm/W6TL3TtkspuenVGEv5BOk626WOKvDmeGqJ+miJtyjnZJn6mrC+FDX1lhnjJTzrF9LN87SL/ctEvVwwlscWENDcI6p4wGjTOvD6Tv20wzUnAiumvQsDqmqGoP2sEYglYOqiqbXHSZpGfEjzXEeeUdaLsVxCgyWvF6peqwK+hX8jBCOVv+3fTgYnluJFTqANutxWwaPFw9e2/j3o0X3/T3LEgh4muGMUOFu6ykc0hiHmFsS03KL+Un3rHsclueYx2tinD5KhUwOIbGrRpQEFu6165rdtufr2sziuX0l3sum3qKr0+PXfEDKX2efvOynftpGngfN03U1TSHOFjW5uFiomhOS64Ts2ZPIhVb1d2jFEvF7BsJ0nqhn3Q7ZKc2JCOkzH6GrOMHG8RUP9MsT6WX+LCTcKdmJgPsqwQL/lGR05jiXniJ/XmUGybaGG07ZxrnhCnsqZsN7p6BEu/qqvbPQh8bK9DNu0fBKzYjEN5IwqBWAIWgTKI3fWY4NNAk8NLfzH71KeyyPmiCcz1+p/Zl5CDkbrfdWN21W0PP3bcZMKTXOGo2y5aAPIrnrQgbRojp279lN4mYA3CEanTVik/bdcy69TTZVpT+JAKWHxHWBLoOUYfuWjiW9zxhVlu4mhbPPQi9/T3KfWmXXauxtw7fra8Knbs5qOqE8h6DCZ+zpg2rrE4bXul1Px+m4xrrv6bu/eucrVgHLPetvboMr9UTEwl2EjHyS4xstUtOV3WVZu1aJz6Whtxh34P/nb9I0M5iThtsZfwMtf4laZgkptfJLELnW6kDYjYPmWTuG2S9obSxDzVDQErhDb+XjQCsQWs0L34osFG5xsjIHEwGhcuyGgeoU/huPmu9QiaVyWR7IBLy9LpbKcUBx3Dgseyobbl5qhJ+ant3MfrTK7dUtuOo+YPP/lEi63D3z2pUcy4OtzlgrDvm031Sl6d9qZOe9KXf6WOebdSO++8s7eqtgt1/a2agpE5tsW84mIuFFwCla47ddy11PaLVb4pYPnisqTYDKE+SMfJWP0toRw9/qbwS0rAT8pLHUswRzFcnzTNzS+S8IfmavrRyeyYP1sogUHgY6u36bwHASsmI1DWiEMgpoA1qN31EWcEdCiIQA6OLy10UwV45gJWLgsu20Jm0FeCbTtauT1pLuVn3xcbtlfqXC/50UfNTz6lWhjzAcQ8LRZacNS5bhgcqDJN8O93/ErtskNYwGorgttiYZoCdMwFhLmp4Do1p9sTs95MTSxqlnnF0/ddmNfbRQULE0nHSWFxSPYyAjQuX3L0VODREAEJL/W3k+NYok+a5ti2kElojH7wkVUqRZxkScy/UPua/D3WphgErCboI08xCMQWsA5/96tEV8KKARgdjYKAxMGIUpGnkFRHnalKWjA89cyaodpTP18sxSrVQkZaP6WzCSSp433UaR+llfKzaXyZuu1JlZ52S5c8sXrYcX+fgMVPmrUVSKT9MtsUuhJY57qhtP7c0j3w4K/U5puGBay27bbFwjRtEfuEtl4o+BZulKaPMefa2sKWP9VpOGlbpeOktDykW48AjcuxT7CUhK2El3pTJEeRSG8S5OYXSTnU9uSvq56uBCzuUzTlDAQsKYOQrkgEYgpYqeImFGkYdHoYAhIHIzVkOgZE7Lv6qdvd9/L1otjsR26OmpSf1Jfr7nxa9PJmjnajE2TkbJqLJduReWp706ejY/TbbFNINCGbrHj+paFqp243OvkVxxh9rFOGlJ91yvQtGkyH3RSwYn+3+lqPb4FAaejEJl4bHh5PsOmiqg1HBsnDNu1E3rIQkPBSj2Oh+aQL5PRp1Njjaxd9iVknBKyYaL5S1kbr1q1bl6ZolAoE5AjEFLAGdT1E3jukHCkISByM1H0lftMvxVHn1G3ve/ldOSJS3Orws+/jpC0GGrcP4Ra6uifFtmk6fTXw4jlTGgclb1p3bvnq8LNt2wn3OftvN+yBFM2P2HF69E63b+FGp1NmvWPCiBMlm9gp5Wk4SXsGyUNJe5AGCBACUl7SOJarSAShfkMu8/AAg7IdjbNmqI2mNypwAgvjExDwIBBTwEp1DBQGBAJSByMlUrRwX/n8SxCwUoLsKJsLJLkFQa/DTzruP2PaVh2gGKdKWww0m4DVxQkPs4ckbtDONGLDyBdoMRhii4WZKn6gDtbvW5jgteFXrJryNJyEO3XGSUl5SAMEYiAg5SWJRHQCn2Kh5vajsZBeVcdJ01cso0Me6H/pW4gbCFi5fWVoT1YIxBSwsuoYGjOiEJA6GCk7Tc4//eAgpETZXrbGXv81NxvU4eeg4kAN0koURPj3z74Sw43q7jruEDmvJGCdfND2g4Qiy7rq8LNtByig8NH7bzdskWcL/t+2HsqvYzrhlJ0MTfM6dhebAIPkoQwRpAICcoE/51hj9G2TsDZp/KYw6QhBAALWCDEkupEGAQhYaXBFqXERyMHx1YHWcxNP4iKN0pogkAM/m7Q7Vh4etJTKPfeIyZ0+6EEnJum37/StY3Wzt+UMkp+2K7LED7pGQVcLY/76/qpnTCykZaW6zimpf5A8lLQHaYAAISDlJW6ZgC+DRAAC1iDRRl29QwACVu9MVmSDpQ5GanBG4umZ1JiVUH4u/OwKa5uAFTveUd2+4cTkK4gNkp+2K3vEDxL+Y8cP1FfiuuZaXW52mZ4ErK7i0w2Sh11ijLr7hQB42S97ldJaCFilWBr9bIQABKxGsCHTgBGAgzFgwFFdLQRK5ye9QHvHA8uHMJuy7ejqBFaXP4jN3QhYNpvTqawp240eFtg9BjfIxhd+67EqLg1+MgQojs+rxm/SydXa0sdJmYWQatAIgJeDRhz1SRCAgCVBCWmKRQACVrGm71XH4WD0ylzFNbZ0fupYRNrwM940Lvp1seJIFbHDXfOT+LHLjmOSxA+k010QsORkSXUaTtKCrnkoaSPSlIcAeFmezfvQYwhYfbAS2tgZAhCwOoMeFddAAA5GDbCQdOAIlM5PLmB1/QLhwAmQeYVd8zPly5spy87crI2aR0H26TpnF7HhuuZhI8CQacQjAF6OeBP3soMQsHppNjR6UAhAwBoU0qinDQJwMNqgh7ypESidnxQw/erbfz8E86cPfU2S0zap7ThSy++an/QARqrXsRBYuR5rU56GC7Wkax6G2oe/l4kAeFmm3XPvNQSs3C2E9nWKAASsTuFH5UIE4GAIgUKyThAoHS2USgAAIABJREFUnZ86mLYG/4oTd6qe9MYvDwRK52ceVsijFSRgzZg2Lpmg6OsleJgHB9CK4QiAl2BEjghAwMrRKmhTNghAwMrGFGiIBwE4GKBHzgiUzk9TwCLhigQs/PJBoHR+5mOJ7ltieyVyUK0CDweFNOqpgwB4WQctpB0UAhCwBoU06uklAhCwemm24hoNB6M4k/eqw6Xz0xSwdpk8BkG1M2Nv6fzMzBydNqfL1znBw05Nj8odCICXoEaOCEDAytEqaFM2CEDAysYUaIgHATgYoEfOCICfSn3o87+qTPRX07dWh+/9qpzNVVzbwM/iTJ5lh8HDLM1SfKPAy+IpkCUAELCyNAsalQsCELBysQTa4UMADgb4kTMC4OcrAtac/bZVM6ZtlbO5imsb+FmcybPsMHiYpVmKbxR4WTwFsgQAAlaWZkGjckEAAlYulkA7IGCBA31FAA7wKwIWXiDMj8XgZ342KbFF4GGJVs+/z+Bl/jYqsYUQsEq0OvosRgAClhgqJOwQATgYHYKPqoMIgJ9Kffbrv1MP/naV+vondw7ihQSDRQD8HCzeqM2OAHgIZuSIAHiZo1XQJghY4AAQ8CAAAQv06AMCcDD6YKVy2wh+rhewKED0uUdMLpcImfYc/MzUMIU1CzwszOA96S542RNDFdZMCFiFGRzdrYcABKx6eCF1NwjAwegGd9QqQwD8XC9gjd18lDr5oO1loCHVwBAAPwcGNSryIAAegh45IgBe5mgVtAkCFjgABDwIQMACPfqAAByMPlip3DaCn0rNv/33aovRo9TB75hQLhEy7Tn4malhCmsWeFiYwXvSXfCyJ4YqrJkQsAozOLpbDwEIWPXwQupuEICD0Q3uqFWGAPip1LfufFpN2W60mv76LWSgIdXAEAA/BwY1KvIgAB6CHjkiAF7maBW0CQIWOAAEPAhAwAI9+oAAHIw+WKncNoKf6wWsGdPGqUnjNy2XCJn2HPzM1DCFNQs8LMzgPekueNkTQxXWTAhYhRkc3a2HAASsenghdTcIwMHoBnfUKkMA/FRq0UMrcPpKRpeBpwI/Bw45KrQgAB6CFjkiAF7maBW0CQIWOAAEPAhAwAI9+oAAHIw+WKncNoKf5dq+Dz0HP/tgpZHfRvBw5Nu4jz0EL/totZHfZghYI9/G6GELBCBgtQAPWQeGAByMgUGNihogAH42AA1ZBoYA+DkwqFGRBwHwEPTIEQHwMkeroE0QsMABIOBBAAIW6NEHBOBg9MFK5bYR/CzX9n3oOfjZByuN/DaChyPfxn3sIXjZR6uN/DZDwBr5NkYPWyAAAasFeMg6MATgYAwMalTUAAHwswFoyDIwBMDPgUGNijwIgIegR44IgJc5WgVtgoAFDgABDwIQsECPPiAAB6MPViq3jeBnubbvQ8/Bzz5YaeS3ETwc+TbuYw/Byz5abeS3GQLWyLcxetgCAQhYLcBD1oEhAAdjYFCjogYIgJ8NQEOWgSEAfg4MalTkQQA8BD1yRAC8zNEqaBMELHAACHgQgIAFevQBATgYfbBSuW0EP8u1fR96Dn72wUojv43g4ci3cR97CF720Wojv80QsEa+jdHDFghAwGoBHrIODAE4GAODGhU1QAD8bAAasgwMAfBzYFCjIg8C4CHokSMC4GWOVkGbIGCBA0DAgwAELNCjDwjAweiDlcptI/hZru370HPwsw9WGvltBA9Hvo372EPwso9WG/lthoCVwMYvvPCCWr58ubPkUaNGqfHjxyv6b/zyRgACVt72QevWIwAHA0zIGQHwM2froG3gJziQAwLgYQ5WQBs4AuAlOJEjAhCwIlhl3bp16sc//rE677zz1K233uoVr6i6mTNnqgULFqiJEydGqB1FpEQAAlZKdFF2LATgYMRCEuWkQAD8TIEqyoyFAPgZC0mU0wYB8LANesibCgHwMhWyKLcNAhCw2qD3ct5FixapWbNmqSVLlohKg4AlgimLRBCwsjADGhFAAA4GKJIzAuBnztZB28BPcCAHBMDDHKyANnAEwEtwIkcEIGC1tMratWvVmWeeqc4991x1yimnqBNPPFHtsMMOaqONNmpZMrLngAAErBysgDaEEICDEUIIf+8SAfCzS/RRdwgB8DOEEP4+CATAw0GgjDrqIgBe1kUM6QeBAASsligvW7ZMHXbYYWr16tVq/vz5avvtt29ZIrLnhAAErJysgba4EICDAW7kjAD4mbN10DbwExzIAQHwMAcroA0cAfASnMgRAQhYLa2ydOlSNXv2bDV16lQ1b948NWbMmJYlIntOCEDAyskaaAsELHCgjwjAAe6j1cppM/hZjq1z7il4mLN1ym0beFmu7XPuOQSsltZZtWqVmjt3rlq5cqW69NJL1bhx41qWiOw5IQABKydroC0QsMCBPiIAB7iPViunzeBnObbOuafgYc7WKbdt4GW5ts+55xCwIljnxhtvVCeccIK68sor1V577RWhRBSRCwIQsHKxBNrhQwAOBviRMwLgZ87WQdvAT3AgBwTAwxysgDZwBMBLcCJHBCBgRbDKmjVr1IUXXqiuuuoq9clPflLtt99+aquttsJ1wgjYdl0EBKyuLYD6JQjAwZCghDRdIQB+doU86pUgAH5KUEKa1AiAh6kRRvlNEAAvm6CGPKkRgIDVEmEK4n7qqaeqhx9+WN1///3q6aefDpY4c+ZMtWDBAjVx4sRgWiToFgEIWN3ij9plCMDBkOGEVN0gAH52gztqlSEAfspwQqq0CICHafFF6c0QAC+b4YZcaRGAgNUSXx3E/bbbbhOXBAFLDFXnCSFgdW4CNECAABwMAUhI0hkC4Gdn0KNiAQLgpwAkJEmOAHiYHGJU0AAB8LIBaMiSHAEIWMkhRgV9RgACVp+tV07b4WCUY+s+9hT87KPVymkz+FmOrXPuKXiYs3XKbRt4Wa7tc+45BKycrYO2dY4ABKzOTYAGCBCAgyEACUk6QwD87Ax6VCxAAPwUgIQkyREAD5NDjAoaIABeNgANWZIjAAErMsRPPvmkuueee9SDDz44VPIuu+yidt99d7XddtupjTbaKHKNKC4lAhCwUqKLsmMhAAcjFpIoJwUC4GcKVFFmLATAz1hIopw2CICHbdBD3lQIgJepkEW5bRCAgNUGPSPvihUr1HnnnacuvvhitXz58g1KHTdunDruuOPUaaedpuh/49cPBCBg9cNOpbcSDkbpDMi7/+Bn3vYpvXXgZ+kMyKP/4GEedkArhiMAXoIROSIAASuCVUi8opcIL7vsMjVhwgS1//77qz/90z8dKvnnP/+5uuWWW6oXCo855hh1/vnnqy222CJCzSgiNQIQsFIjjPJjIAAHIwaKKCMVAuBnKmRRbgwEwM8YKKKMtgiAh20RRP4UCICXKVBFmW0RgIDVFkGl1I033qgOO+wwNWPGDHXJJZeonXbaaYNSf/3rX6vjjz9e3XHHHeq6665T73nPeyLUjCJSIwABKzXCKD8GAnAwYqCIMlIhAH6mQhblxkAA/IyBIspoiwB42BZB5E+BAHiZAlWU2RYBCFgtEXzhhReqa4G33nqruvbaa9Wuu+7qLPGnP/2pOuSQQ9Rf/dVfVdcNN9tss5a1I3tqBCBgpUYY5cdAAA5GDBRRRioEwM9UyKLcGAiAnzFQRBltEQAP2yKI/CkQAC9ToIoy2yIAAaslgkuXLlWzZ89WkydPruJfjR071lniypUr1QknnKAee+wxdfXVV6ttttmmZe3InhoBCFipEUb5MRCAgxEDRZSRCgHwMxWyKDcGAuBnDBRRRlsEwMO2CCJ/CgTAyxSoosy2CEDAaomgFrCmTp2q5s2bp8aMGeMscdWqVWru3Llq8eLFasGCBWrixIkta0f21AhAwEqNMMqPgQAcjBgoooxUCICfqZBFuTEQAD9joIgy2iIAHrZFEPlTIABepkAVZbZFAAJWSwT1qSoSpebPn6+23357Z4l08urwww9XJHaFTmu1bBayR0IAAlYkIFFMUgTgYCSFF4W3RAD8bAkgsidFAPxMCi8KFyIAHgqBQrKBIgBeDhRuVCZEAAKWEChfsq9+9avqyCOPVOecc4466aST1OjRozdIvnr1anXRRRep008/vfpvOomFX/4IQMDK30ZooVJwMMCCnBEAP3O2DtoGfoIDOSAAHuZgBbSBIwBeghM5IgABK4JVfve731WvEH7/+99Xhx56qProRz+q3vzmN6tNNtlErVmzRt1///3qa1/7mlq4cKF617veVcW/es1rXhOhZhSRGgEIWKkRRvkxEICDEQNFlJEKAfAzFbIoNwYC4GcMFFFGWwTAw7YIIn8KBMDLFKiizLYIQMBqi+DL+f/zP/9THX/88equu+5ylrjHHnuoSy65RL31rW+NVCuKSY0ABKzUCKP8GAjAwYiBIspIhQD4mQpZlBsDAfAzBooooy0C4GFbBJE/BQLgZQpUUWZbBCBgtUXQyL9ixQp14403VietfvSjH6mnn35aTZgwQf3FX/xFdTLrwAMPVFtssUXEGlFUagQgYKVGGOXHQAAORgwUUUYqBMDPVMii3BgIgJ8xUEQZbREAD9siiPwpEAAvU6CKMtsiAAGrLYLIP6IRgIA1os07YjoHB2PEmHJEdgT8HJFmHTGdAj9HjCl73RHwsNfmG7GNBy9HrGl73TEIWL02HxqfGgEIWKkRRvkxEICDEQNFlJEKAfAzFbIoNwYC4GcMFFFGWwTAw7YIIn8KBMDLFKiizLYIQMCqieBzzz2nrrnmmirXhz/84eq/6f8/88wz4pLGjx9f5d1yyy3FeZCwGwQgYHWDO2qthwAcjHp4IfVgEQA/B4s3aquHAPhZDy+kToMAeJgGV5TaDgHwsh1+yJ0GAQhYNXFdunSpmj17dpVrwYIF1X/T/7/tttvEJc2cObPKO3HiRHEeJOwGAQhY3eCOWushAAejHl5IPVgEwM/B4o3a6iEAftbDC6nTIAAepsEVpbZDALxshx9yp0EAAlZNXHECqyZgPU8OAavnBiyk+XAwCjF0T7sJfvbUcIU0G/wsxNCZdxM8zNxAhTYPvCzU8Jl3GwJW5gZC87pFAAJWt/ijdhkCcDBkOCFVNwiAn93gjlplCICfMpyQKi0C4GFafFF6MwTAy2a4IVdaBCBgtcR39erV6sc//rHafPPN1bRp09TGG2/sLHHt2rXq7rvvVg8++KA69NBDEQOrJfaDyA4BaxAoo462CMDBaIsg8qdEAPxMiS7KbosA+NkWQeSPgQB4GANFlBEbAfAyNqIoLwYCELBaoqhjYk2dOlXNmzdPjRkzxlniqlWr1Ny5c9XixYsRA6sl7oPKDgFrUEijnjYIwMFogx7ypkYA/EyNMMpvgwD42QY95I2FAHgYC0mUExMB8DImmigrFgIQsGoiuW7dOvXss8+qNWvWVDmXLVum5syZo3bccUf12c9+tjqJ5frdf//96vTTT1evetWr1NVXX6222WabmrUj+aARgIA1aMRRXxME4GA0QQ15BoUA+DkopFFPEwTAzyaoIU9sBMDD2IiivBgIgJcxUEQZsRGAgFUTURKwrrjiCnXUUUfVzPlK8jPPPFOdddZZ3uuGjQtHxqgIQMCKCicKS4QAHIxEwKLYKAiAn1FgRCGJEAA/EwGLYmshAB7WgguJB4QAeDkgoFFNLQQgYNWCa33ip556Sn3605+urgK++OKLik5WjRs3Tr3+9a9Xo0aNcpa46aabqne9613qiCOOUBMmTGhQM7IMGgEIWINGHPU1QQAORhPUkGdQCICfg0Ia9TRBAPxsghryxEYAPIyNKMqLgQB4GQNFlBEbAQhYLRGtEwOrZVXI3gECELA6AB1V1kYADkZtyJBhgAiAnwMEG1XVRgD8rA0ZMiRAADxMACqKbI0AeNkaQhSQAAEIWC1BrfMKYcuqkL0DBCBgdQA6qqyNAByM2pAhwwARAD8HCDaqqo0A+FkbMmRIgAB4mABUFNkaAfCyNYQoIAECELAigfrSSy+pH/7wh9W1wsMPP1xttNFGVcnPP/+8ophX9PfjjjtO0WuF+PUHAQhY/bFVyS2Fg1Gy9fPvO/iZv41KbiH4WbL18+k7eJiPLdCSVxAAL8GGHBGAgBXBKvQi4YUXXqhOO+00deSRR6qLL75YjR07tir5mWeeqf7tuuuuq+JeXXrppeqDH/zgkMAVoXoUkRABCFgJwUXR0RCAgxENShSUAAHwMwGoKDIaAuBnNChRUAsEwMMW4CFrMgTAy2TQouAWCEDAagGeznrjjTeqww47TP3Jn/yJOvvss9U+++yjNtlkk+rPdPKK4mTdfPPN6vOf/3x1IovErOnTp0eoOe8iLr/8cjVnzhxnI2fOnKkWLFigJk6cOCwNnWL74he/qG655Rb1i1/8Qu22227qAx/4gPrYxz6mJk2aZC2PrnISxvRC5F133aUoYP7ee++tjj76aLXnnnt6g+v7UISAlTfH0Lr1CMDBABNyRgD8zNk6aBv4CQ7kgAB4mIMV0AaOAHgJTuSIAASsllZ54YUXqpNXt956q7r22mvVrrvu6izxBz/4gfrIRz6iPvShD6nPfvazauONN25Ze77ZNS7z5s2rJWD95Cc/qUSve++9V73hDW9QkydPVg899JBasmSJes973qO+9KUvVa89mj8Sr84//3z1mc98pnoN8i1veUv1OuQ999xT/f9zzjmnKlOLinVQg4BVBy2k7QoBOBhdIY96JQiAnxKUkKYrBMDPrpBHvSYC4CH4kCMC4GWOVkGbIGC15IB+hZCEFvPqoK3Y5cuXq2OPPVY9/fTT6uqrr1bbbLNNy9rzza6vTj766KPq61//upoyZUqwsU899ZT6+Mc/rr73ve8pEr5I7CPRacWKFeqCCy6oTrd94hOfqMSqMWPGDJVHwuFRRx2lZsyYUV3RpLrWrVunFi1aVMUde/zxx6uTXnvssUewDTwBBKzakCFDBwjAwegAdFQpRgD8FEOFhB0gAH52ADqq3AAB8BCkyBEB8DJHq6BNELBackALWBScnUQXU1jhRa9atUrNnTu3CvRuuzrXsilZZacB75BDDlFvfOMbK1GJTkKFftdff706+OCD1fHHH1+JVKNHjx7K8uyzz1Zi1He/+111ww03qN13373627Jly6qrhXTayvx3nfE73/mOmjVrljriiCM2KDPUHvo7BCwJSkjTNQJwMLq2AOr3IQB+gh85IwB+5mydctoGHpZj6z71FLzsk7XKaSsErJa2XrlypTrhhBOqWE100uiP/uiPnCU+9thj1QuFJHaFTmu1bFbn2UlQoit/dGJKcl3SvHJIohPFEeO/+fPnV6eyLrrookoIpN99992nDjjgAPXud7/bKpTRqS66skl2kp4EM+uFgNU5ldAAAQJwMAQgIUlnCICfnUGPigUIgJ8CkJAkOQLgYXKIUUEDBMDLBqAhS3IEIGBFgPirX/1q9dLg3//936tTTz3VegqL4jSR8HL66adXAcpJ2BnJPy02XXXVVZWod95556nbb7+9imv10Y9+dIOA7HSSigLhP/LII+pf//Vfq4D4/EfB2d/xjndU1wz1abdvfOMb1Umvs846q/rPRhttNCybPvVGAeXvvPPO2tcIIWCNZJaOnL7BwRg5thyJPQE/R6JVR06fwM+RY8s+9wQ87LP1Rm7bwcuRa9s+9wwCVgTrPfHEE5WoQq8RvvOd71SHHnqo2mWXXYZK/u1vf1tdGbztttvUgQceqEhM2W677SLUnGcRFH+K4lXRf/7yL/9S/dd//VclXFE8q/vvv7+KAfa//tf/qk5M/dmf/VnVCQrSTiel6Oc6KUWn3D74wQ+qV7/61UNXMEnIOumkk4adyuKo0AkwCvB+zTXXqNmzZ9cCDQJWLbiQuCME4GB0BDyqFSEAfopgQqKOEAA/OwIe1Q5DADwEIXJEALzM0SpoEwSsSBygl/JISLn55pudJb73ve+thBb+il6kJmRTjA5WT4Hq999/f3XJJZeonXbaqWofnbSi+FZ0Iov+dsUVV1SClE2c4h2ypZGIU5I0LvAgYGVDKzTEgwAcDNAjZwTAz5ytg7aBn+BADgiAhzlYAW3gCICX4ESOCEDAimiVNWvWqHvvvVfdcsstVWwm/aNTRhQP6u1vf/uwwOQRq86qKIo79Xd/93fVqarLLrts2Gk0aqgOyE7XDEnAoiDsuQtYWQGMxgABIAAEgAAQAAJAAAgAASAABIAAECgMgc02Ueqog9ff4srpt9E6uoeG34hFgK5UfvjDH1bHHHOMuvDCCyuxi18P5J3v8gTWiDUEOgYEgAAQAAJAAAgAASAABIAAEAACQKAHCEDA6oGRRmITeUB2ulqo41ORuLXDDjts0G0tYFFQeLqeuM0221TxxObMmaO+/OUvV3HIbD99hfDaa6+tRLI6P1whrIMW0naFAI54d4U86pUgAH5KUEKarhAAP7tCHvWaCICH4EOOCICXOVoFbcIVwkgceOmllxTFwXrsscecJT788MPq0UcfVb/+9a/VF77wBTVx4sRItedXzAsvvKDoP1tuuaW1cXfccYfac889h14UfP755/EKYX5mRIt6ggAcjJ4YqtBmgp+FGr4n3QY/e2KoEd5M8HCEG7in3QMve2q4Ed5sCFgRDLxixQp1xhlnqIsvvlhU2syZM4de0RNl6Fmim266qXpt8cgjj6wwGTt27AY90Cen6HQUYffiiy+q0047TdGrgt/5znfUPvvs48xDgfDnzp1b/Z1ijR1wwAHq3e9+d/Wq4bhx44blI8GQTnaRmOZ63dAHL05g9Yx8hTYXDkahhu9Jt8HPnhiq0GaCn4UaPrNug4eZGQTNqRAAL0GEHBGAgBXBKjqe04QJE6qX9XbeeWd1/fXXV6ePKHj7z3/+8yq4O8V5+vznP19dY5s8ebIaNWpUhNrzK4L6+/73v79qGF3b23XXXYc18vHHH6/ELTqF9W//9m9q7733rv5OmB188MHq+OOPr14qHD169FA+Hfj9u9/9rrrhhhvU7rvvXv2Nrh5SEPh77rln2L/rjCSGzZo1Sx1xxBEblClBDgKWBCWk6RoBOBhdWwD1+xAAP8GPnBEAP3O2TjltAw/LsXWfegpe9sla5bQVAlZLW9PVt5NPPrkSYq655hq11157qbVr16ozzzxT3X333dVJK4rnRKINnRpavXp1Fbdp0qRJLWvONzu9xnjWWWepc845pxL0LrnkErXTTjtVDSYcTj311CqG1Sc+8YlKVBozZkz1N3q9kOJYfe9736tOYlGQdxKx6ITbBRdcoM4+++yhK4c6jxbJjjrqKDVjxoyhuugNgEWLFqnjjjtOPfLII5WQRn+v+4OAVRcxpO8CATgYXaCOOqUIgJ9SpJCuCwTAzy5QR50cAfAQnMgRAfAyR6ugTRCwWnJg6dKl1RU1urp2xRVXqPHjx1clzp8/v7oS9+///u/qz/5s/TOPP/3pT9UhhxxSCV50amgk/0iMon6SUEXYvOUtb6m6+5Of/EQtX768indFrw9yIY9Ev6OPPlrdf//96g1veEN1Uo1ii9HpNTrN9qUvfUm9/vWvHwYdCVwkltF/dF10JZFOZdH/p3+nQO+bbLJJbcghYNWGDBk6QAAORgego0oxAuCnGCok7AAB8LMD0FHlBgiAhyBFjgiAlzlaBW2CgNWSA1rAmjp1anVqSJ8M0q/s3Xjjjep973tfVQsJN8cee2wlqpB4s/nmm7esPe/sdNrs5ptvroQ9woN+e+yxR3V98L3vfe+wK4JmTxYvXqy++MUvqltuuUXRy4O77bab+sAHPlCJfq6Ta7yuTTfdtLqaSGIYBYtvel0TAlbeHEPr1iMABwNMyBkB8DNn66Bt4Cc4kAMC4GEOVkAbOALgJTiRIwIQsFpa5ZlnnqkEGXpR0BSwSHihWFckoNC1OPqtWrWqukZIAg1dLRzJrxC2hDWb7BCwsjEFGuJBAA4G6JEzAuBnztZB28BPcCAHBMDDHKyANkDAAgf6gAAErJZWotft6Krgj370I7Vw4UL12te+tipRv35Hp4fOO+88tdlmmw2dwHryySchYLXEfVDZIWANCmnU0wYBOL5t0EPe1AiAn6kRRvltEAA/26CHvLEQAA9jIYlyYiIAXsZEE2XFQgACVgQk9et5hx56aBVo/HWve10VrJ1OW1EcJooD9aY3vUndfvvt6vDDD68Cm1988cVq7NixEWpHESkRgICVEl2UHQsBOBixkEQ5KRAAP1OgijJjIQB+xkIS5bRBADxsgx7ypkIAvEyFLMptgwAErDbovZyXgojTy3qXXXaZmjVr1lAwd4p/RcHKKfaV+aPXCinwO375IwABK38boYWIgQUO5I0AHOC87VN668DP0hmQR//BwzzsgFYMRwC8BCNyRAACViSrkIhFLw/+7ne/U5/+9KerAO1r1qxRX/nKV6r///TTT1fB20844YTqyuEWW2wRqWYUkxIBCFgp0UXZsRCAgxELSZSTAgHwMwWqKDMWAuBnLCRRThsEwMM26CFvKgTAy1TIotw2CEDAaoOeMC8Fev/Nb36jJk+erCZMmKA22mgjYU4k6xoBCFhdWwD1SxCAgyFBCWm6QgD87Ap51CtBAPyUoIQ0qREAD1MjjPKbIABeNkENeVIjAAErNcIov9cIQMDqtfmKaTwcjGJM3cuOgp+9NFsxjQY/izF11h0FD7M2T7GNAy+LNX3WHYeAFdE8dI3wiSeeqF4ipFNWdIXwpptuqoK4v/jii1XwdgrijuuDEUFPXBQErMQAo/goCMDBiAIjCkmEAPiZCFgUGwUB8DMKjCikJQLgYUsAkT0JAuBlElhRaEsEIGC1BJCyk1C1YMECddJJJ6n3v//9at68eVUMrCuuuEIdddRRw2o45phj1Pnnnw8RKwLugygCAtYgUEYdbRGAg9EWQeRPiQD4mRJdlN0WAfCzLYLIHwMB8DAGiigqFx4EAAAgAElEQVQjNgLgZWxEUV4MBCBgRUDxjjvuUIcccoh67rnn1Ec+8hF17rnnVi8P0mmre++9V33uc59T06ZNU//8z/+sFi5cqL71rW+pgw46KELNKCI1AhCwUiOM8mMgAAcjBoooIxUC4GcqZFFuDATAzxgoooy2CICHbRFE/hQIgJcpUEWZbRGAgNUSwbVr16ozzzxTfe1rX6teIdx7772r64N33XWX2nfffdVf//Vfq0svvbR6gfB//ud/1Ic+9KFKzLrwwgurU1r45Y0ABKy87YPWrUcADgaYkDMC4GfO1kHbwE9wIAcEwMMcrIA2cATAS3AiRwQgYLW0Cr0weOSRR6oxY8YMCVVUJJ3COv3009VFF12k5s6dW9WyatWq6n8vXry4unI4ceLElrUje2oEIGClRhjlx0AADkYMFFFGKgTAz1TIotwYCICfMVBEGW0RAA/bIoj8KRAAL1OgijLbIgABqyWCS5cuVbNnz1ZTp06tYl+RkEXXB4899lh1ww03qG9/+9tqjz32gIDVEueuskPA6gp51FsHATgYddBC2kEjAH4OGnHUVwcB8LMOWkibCgHwMBWyKLcNAuBlG/SQNxUCELBaIms7gfXzn/+8Cua+3XbbVSetdthhh6qWZcuWqY997GNqyy23HHZaq2UTkD0hAhCwEoKLoqMhAAcjGpQoKAEC4GcCUFFkNATAz2hQoqAWCICHLcBD1mQIgJfJoEXBLRCAgNUCPMpKMbDOPvvsKv7VlVdeqd75zndW1wZPO+009alPfUp99rOfVRtvvLFat25dFcB9zpw56sQTT1RnnXVW9e/45Y0ABKy87YPWrUcADgaYkDMC4GfO1kHbwE9wIAcEwMMcrIA2cATAS3AiRwQgYEWwyqJFi9SsWbPUkiVLhkqbMmVKdfqKrg/S64QkZv3Lv/yLmjBhgrruuuvU9OnTI9SMIlIjAAErNcIoPwYCcDBioIgyUiEAfqZCFuXGQAD8jIEiymiLAHjYFkHkT4EAeJkCVZTZFgEIWG0RVKo6XXX33XdXp65++MMfVq8M/sM//IM68MADqxcJdfD2//iP/6iCu9PLhPTv+OWPAASs/G2EFuIEFjiQNwJwgPO2T+mtAz9LZ0Ae/QcP87ADWjEcAfASjMgRAQhYka3y/PPPq9GjR28gUD300ENVTKytttoqco0oLiUCELBSoouyYyEAByMWkignBQLgZwpUUWYsBMDPWEiinDYIgIdt0EPeVAiAl6mQRbltEICA1QY95B3xCEDAGvEmHhEdhIMxIsw4YjsBfo5Y046IjoGfI8KMve8EeNh7E47IDoCXI9Ksve8UBKwEJnzhhRfU8uXLnSWPGjVKjR8/XtF/45c3AhCw8rYPWrceATgYYELOCICfOVsHbQM/wYEcEAAPc7AC2sARAC/BiRwRgIAVwSoUA+vHP/6xOu+889Stt97qFa+oupkzZ1YB3idOnBihdhSREgEIWCnRRdmxEICDEQtJlJMCAfAzBaooMxYC4GcsJFFOGwTAwzboIW8qBMDLVMii3DYIQMBqg97LeW2vEPqKhYAVAfQBFQEBa0BAo5pWCMDBaAUfMidGAPxMDDCKb4UA+NkKPmSOhAB4GAlIFBMVAfAyKpwoLBICELBaArl27Vp15plnVq8LnnLKKerEE09UO+ywA14ZbIlrLtkhYOViCbTDhwAcDPAjZwTAz5ytg7aBn+BADgiAhzlYAW3gCICX4ESOCEDAammVZcuWqcMOO0ytXr1azZ8/X22//fYtS0T2nBCAgJWTNdAWFwJwMMCNnBEAP3O2DtoGfoIDOSAAHuZgBbQBAhY40AcEIGC1tNLSpUvV7Nmz1dSpU9W8efPUmDFjWpaI7DkhAAErJ2ugLRCwwIE+IoCFWR+tVk6bwc9ybJ1zT8HDnK1TbtvAy3Jtn3PPIWC1tM6qVavU3Llz1cqVK9Wll16qxo0b17JEZM8JAQhYOVkDbYGABQ70EQE4wH20WjltBj/LsXXOPQUPc7ZOuW0DL8u1fc49h4AVwTo33nijOuGEE9SVV16p9tprrwgloohcEICAlYsl0A4fAnAwwI+cEQA/c7YO2gZ+ggM5IAAe5mAFtIEjAF6CEzkiAAErglXWrFmjLrzwQnXVVVepT37yk2q//fZTW221Fa4TRsC26yIgYHVtAdQvQQAOhgQlpOkKAfCzK+RRrwQB8FOCEtKkRgA8TI0wym+CAHjZBDXkSY0ABKyWCFMQ91NPPVU9/PDD6v7771dPP/10sMSZM2eqBQsWqIkTJwbTIkG3CEDA6hZ/1C5DAA6GDCek6gYB8LMb3FGrDAHwU4YTUqVFADxMiy9Kb4YAeNkMN+RKiwAErJb46iDut912m7gkCFhiqDpPCAGrcxOgAQIE4GAIQEKSzhAAPzuDHhULEAA/BSAhSXIEwMPkEKOCBgiAlw1AQ5bkCEDASg4xKugzAhCw+my9ctoOB6McW/exp+BnH61WTpvBz3JsnXNPwcOcrVNu28DLcm2fc88hYOVsHbStcwQgYHVuAjRAgAAcDAFISNIZAuBnZ9CjYgEC4KcAJCRJjgB4mBxiVNAAAfCyAWjIkhwBCFjJIR5ewUsvvaQeeeQRtf3226vRo0cPuHZUVxcBCFh1EUP6LhCAg9EF6qhTigD4KUUK6bpAAPzsAnXUyREAD8GJHBEAL3O0CtoEASsSBxYvXqy++MUvqgceeMBZ4pIlS9QvfvELhRhYkUAfQDEQsAYAMqpojQAcjNYQooCECICfCcFF0a0RAD9bQ4gCIiAAHkYAEUVERwC8jA4pCoyAAASsCCA+9NBD6rDDDlP33nuvqLRDDz1UXXrppWqbbbYRpUei7hCAgNUd9qhZjgAcDDlWSDl4BMDPwWOOGuUIgJ9yrJAyHQLgYTpsUXJzBMDL5tghZzoEIGC1xHbdunXqc5/7nDrzzDMVCVMnnniievWrX61OO+00tWbNGvX5z39ePfHEE+pb3/qWuvzyy9WFF16ojjzySLXRRhu1rBnZB4EABKxBoIw62iIAB6MtgsifEgHwMyW6KLstAuBnWwSRPwYC4GEMFFFGbATAy9iIorwYCEDAaoni8uXL1bHHHqt++ctfqoULF6rXvva1VYnnnntuJVpde+21auedd1YU++riiy9WX/nKV6p/23XXXVvWjOyDQAAC1iBQRh1tEYCD0RZB5E+JAPiZEl2U3RYB8LMtgsgfAwHwMAaKKCM2AuBlbERRXgwEIGC1RHHp0qVq9uzZavLkyZVANXbs2KrEm266SR144IHqzjvvVHvssUf1b48++miVdu+991ZnnHEGTmG1xH4Q2SFgDQJl1NEWATgYbRFE/pQIgJ8p0UXZbREAP9siiPwxEAAPY6CIMmIjAF7GRhTlxUAAAlZLFLWANXXqVDVv3jw1ZsyYqsT77rtPHXDAAeqCCy6oRCv6rVq1Ss2dO1etXLmyioE1bty4lrUje2oEIGClRhjlx0AADkYMFFFGKgTAz1TIotwYCICfMVBEGW0RAA/bIoj8KRAAL1OgijLbIgABqyWCJEadcMIJavXq1cNEKXpt8IMf/GD1n0996lPDBCx6sXDBggVq4sSJLWtH9tQIQMBKjTDKj4EAHIwYKKKMVAiAn6mQRbkxEAA/Y6CIMtoiAB62RRD5UyAAXqZAFWW2RQACVksEdRD3yy67TF1zzTVqr732qkpctmxZ9TLhhAkThoStxx57TB1++OFq9OjR6uqrr8YrhC2xH0R2CFiDQBl1tEUADkZbBJE/JQLgZ0p0UXZbBMDPtggifwwEwMMYKKKM2AiAl7ERRXkxEICAFQHFRYsWqVmzZikK6E6vENI1QbpKePbZZ6t//Md/VJ/85CfV2972NnXLLbdU1wzp7+edd57abLPNItSOIlIiAAErJbooOxYCcDBiIYlyUiAAfqZAFWXGQgD8jIUkymmDAHjYBj3kTYUAeJkKWZTbBgEIWG3QezkvncL6xje+Ub1GeNBBBw0Fc3/wwQfVEUccoe69996hWqZMmaKuu+46NX369Ag1o4jUCEDASo0wyo+BAByMGCiijFQIgJ+pkEW5MRAAP2OgiDLaIgAetkUQ+VMgAF6mQBVltkUAAlZbBI38Tz75pPrNb35TiVMbb7xx9ReKd3XuueeqH/zgB+qtb32rOuWUU9Ruu+2GFwgj4p6yKAhYKdFF2bEQgIMRC0mUkwIB8DMFqigzFgLgZywkUU4bBMDDNughbyoEwMtUyKLcNghAwGqD3st5//u//1tNmjQJQdkjYJlbERCwcrMI2mNDAA4GeJEzAuBnztZB28BPcCAHBMDDHKyANnAEwEtwIkcEIGC1tMqqVauqmFYPPPCAWrhwoZo8eXLLEpE9JwQgYOVkDbTFhQAcDHAjZwTAz5ytg7aBn+BADgiAhzlYAW2AgAUO9AEBCFgtrbR06VI1e/ZsNXXq1CpAOwVvx2/kIAABa+TYciT3BI7vSLZu//sGfvbfhiO5B+DnSLZuf/oGHvbHViW1FLwsydr96SsErJa2WrFihfrEJz6hnnnmGfXVr35VbbPNNi1LRPacEICAlZM10BYXAnAwwI2cEQA/c7YO2gZ+ggM5IAAe5mAFtIEjAF6CEzkiAAErglXuvvtudfTRR6t99tlHHX/88eo1r3mNGjVqVISSUUTXCEDA6toCqF+CABwMCUpI0xUC4GdXyKNeCQLgpwQlpEmNAHiYGmGU3wQB8LIJasiTGgEIWC0Rfu6559Q111yjfvKTn6jLL798qLS3ve1taquttrKWvuOOO6rzzz8fp7VaYj+I7BCwBoEy6miLAByMtggif0oEwM+U6KLstgiAn20RRP4YCICHMVBEGbERAC9jI4ryYiAAAaslijoG1m233SYuaebMmWrBggV4tVCMWHcJIWB1hz1qliMAB0OOFVIOHgHwc/CYo0Y5AuCnHCukTIcAeJgOW5TcHAHwsjl2yJkOAQhYLbF96aWXqvhX9N/SH10vHD9+PK4ZSgHrMB0ErA7BR9ViBOBgiKFCwg4QAD87AB1VihEAP8VQIWFCBMDDhOCi6MYIgJeNoUPGhAhAwKoJrr4ySNk+/OEPqy233LJmCUjeJwQgYPXJWuW2FQ5GubbvQ8/Bzz5Yqdw2gp/l2j6nnoOHOVkDbdEIgJfgQo4IQMCqaRV9ZZCy4RpgTfB6mBwCVg+NVmCT4WAUaPQedRn87JGxCmwq+Fmg0TPsMniYoVHQJAVeggQ5IgABq6ZVIGDVBKznySFg9dyAhTQfDkYhhu5pN8HPnhqukGaDn4UYOvNugoeZG6jQ5oGXhRo+825DwKppIAhYNQHreXIIWD03YCHNh4NRiKF72k3ws6eGK6TZ4Gchhs68m+Bh5gYqtHngZaGGz7zbELBqGggCVk3Aep4cAlbPDVhI8+FgFGLonnYT/Oyp4QppNvhZiKEz7yZ4mLmBCm0eeFmo4TPvNgSsmgaCgFUTsJ4nh4DVcwMW0nw4GIUYuqfdBD97arhCmg1+FmLozLsJHmZuoEKbB14WavjMuw0Bq6aBtIB122231cz5SvKZM2ciAHxj9AabEQLWYPFGbc0QgIPRDDfkGgwC4OdgcEYtzRAAP5vhhlxxEQAP4+KJ0uIgAF7GwRGlxEUAAlZNPCFg1QSs58khYPXcgIU0Hw5GIYbuaTfBz54arpBmg5+FGDrzboKHmRuo0OaBl4UaPvNuQ8CqaSAtYP3hD39QZ5xxhho3blzNEpTafPPN1W677aZGjx5dOy8yDBYBCFiDxRu1NUMADkYz3JBrMAiAn4PBGbU0QwD8bIYbcsVFADyMiydKi4MAeBkHR5QSFwEIWDXxRAysmoD1PDkErJ4bsJDmw8EoxNA97Sb42VPDFdJs8LMQQ2feTfAwcwMV2jzwslDDZ95tCFg1DQQBqyZgPU8OAavnBiyk+XAwCjF0T7sJfvbUcIU0G/wsxNCZdxM8zNxAhTYPvCzU8Jl3GwJWTQNBwKoJWM+TQ8DquQELaT4cjEIM3dNugp89NVwhzQY/CzF05t0EDzM3UKHNAy8LNXzm3YaAVdNAELBqAtbz5BCwem7AQpoPB6MQQ/e0m+BnTw1XSLPBz0IMnXk3wcPMDVRo88DLQg2febchYNU0EASsmoD1PDkErJ4bsJDmw8EoxNA97Sb42VPDFdJs8LMQQ2feTfAwcwMV2jzwslDDZ95tCFiZGwjN6xYBCFjd4o/aZQjAwZDhhFTdIAB+doM7apUhAH7KcEKqtAiAh2nxRenNEAAvm+GGXGkRgICVFl+U3nMEIGD13ICFNB8ORiGG7mk3wc+eGq6QZoOfhRg6826Ch5kbqNDmgZeFGj7zbkPAytxAaF63CEDA6hZ/1C5DAA6GDCek6gYB8LMb3FGrDAHwU4YTUqVFADxMiy9Kb4YAeNkMN+RKiwAErLT4ovSeIwABq+cGLKT5cDAKMXRPuwl+9tRwhTQb/CzE0Jl3EzzM3ECFNg+8LNTwmXcbAlbmBkLzukUAAla3+KN2GQJwMGQ4IVU3CICf3eCOWmUIgJ8ynJAqLQLgYVp8UXozBMDLZrghV1oEIGClxRel9xwBCFg9N2AhzYeDUYihe9pN8LOnhiuk2eBnIYbOvJvgYeYGKrR54GWhhs+82xCwMjcQmtctAhCwusUftcsQgIMhwwmpukEA/OwGd9QqQwD8lOGEVGkRAA/T4ovSmyEAXjbDDbnSIgABKy2+KL3nCEDA6rkBC2k+HIxCDN3TboKfPTVcIc0GPwsxdObdBA8zN1ChzQMvCzV85t2GgJW5gdC8bhGAgNUt/qhdhgAcDBlOSNUNAuBnN7ijVhkC4KcMJ6RKiwB4mBZflN4MAfCyGW7IlRYBCFhp8UXpPUcAAlbPDVhI8+FgFGLonnYT/Oyp4QppNvhZiKEz7yZ4mLmBCm0eeFmo4TPvNgSszA2E5nWLAASsbvFH7TIE4GDIcEKqbhAAP7vBHbXKEAA/ZTghVVoEwMO0+KL0ZgiAl81wQ660CEDASosvSu85AhCwem7AQpoPB6MQQ/e0m+BnTw1XSLPBz0IMnXk3wcPMDVRo88DLQg2febchYGVuIDSvWwQgYHWLP2qXIQAHQ4YTUnWDAPjZDe6oVYYA+CnDCanSIgAepsUXpTdDALxshhtypUUAAlZafFF6zxGAgNVzAxbSfDgYhRi6p90EP3tquEKaDX4WYujMuwkeZm6gQpsHXhZq+My7DQErcwOhed0iAAGrW/xRuwwBOBgynJCqGwTAz25wR60yBMBPGU5IlRYB8DAtvii9GQLgZTPckCstAhCw0uKL0nuOAASsnhuwkObDwSjE0D3tJvjZU8MV0mzwsxBDZ95N8DBzAxXaPPCyUMNn3m0IWJkbCM3rFgEIWN3ij9plCMDBkOGEVN0gAH52gztqlSEAfspwQqq0CICHafFF6c0QAC+b4YZcaRGAgJUWX5TecwQgYPXcgIU0Hw5GIYbuaTfBz54arpBmg5+FGDrzboKHmRuo0OaBl4UaPvNuQ8DK3EBoXrcIQMDqFn/ULkMADoYMJ6TqBgHwsxvcUasMAfBThhNSpUUAPEyLL0pvhgB42Qw35EqLAASstPii9J4jAAGr5wYspPlwMAoxdE+7CX721HCFNBv8LMTQmXcTPMzcQIU2D7ws1PCZdxsCVuYGQvO6RQACVrf4o3YZAnAwZDghVTcIgJ/d4I5aZQiAnzKckCotAuBhWnxRejMEwMtmuCFXWgQgYKXFF6X3HAEIWD03YCHNh4NRiKF72k3ws6eGK6TZ4Gchhs68m+Bh5gYqtHngZaGGz7zbELAyNxCa1y0CELC6xR+1yxCAgyHDCam6QQD87AZ31CpDAPyU4YRUaREAD9Pii9KbIQBeNsMNudIiAAErLb4ovecIQMDquQELaT4cjEIM3dNugp89NVwhzQY/CzF05t0EDzM3UKHNAy8LNXzm3YaAlbmB0LxuEYCA1S3+qF2GABwMGU5I1Q0C4Gc3uKNWGQLgpwwnpEqLAHiYFl+U3gwB8LIZbsiVFgEIWGnxRek9RwACVs8NWEjz4WAUYuiedhP87KnhCmk2+FmIoTPvJniYuYEKbR54WajhM+82BKzMDYTmdYsABKxu8UftMgTgYMhwQqpuEAA/u8EdtcoQAD9lOCFVWgTAw7T4ovRmCICXzXBDrrQIQMBKiy9K7zkCELB6bsBCmg8HoxBD97Sb4GdPDVdIs8HPQgydeTfBw8wNVGjzwMtCDZ95tyFgZW4gNK9bBCBgdYs/apchAAdDhhNSdYMA+NkN7qhVhgD4KcMJqdIiAB6mxRelN0MAvGyGG3KlRQACVlp8UXrPEYCA1XMDFtJ8OBiFGLqn3QQ/e2q4QpoNfhZi6My7CR5mbqBCmwdeFmr4zLsNAStzA6F53SIAAatb/FG7DAE4GDKckKobBMDPbnBHrTIEwE8ZTkiVFgHwMC2+KL0ZAuBlM9yQKy0CELDS4ovSe44ABKyeG7CQ5sPBKMTQPe0m+NlTwxXSbPCzEENn3k3wMHMDFdo88LJQw2febQhYmRsIzesWAQhY3eKP2mUIwMGQ4YRU3SAAfnaDO2qVIQB+ynBCqrQIgIdp8UXpzRAAL5vhhlxpEYCAlRZflN5zBCBg9dyAhTQfDkYhhu5pN8HPnhqukGaDn4UYOvNugoeZG6jQ5oGXhRo+825DwMrcQGhetwhAwOoWf9QuQwAOhgwnpOoGAfCzG9xRqwwB8FOGE1KlRQA8TIsvSm+GAHjZDDfkSosABKy0+KL0niMAAavnBiyk+XAwCjF0T7sJfvbUcIU0G/wsxNCZdxM8zNxAhTYPvCzU8Jl3GwJW5gZC87pFAAJWt/ijdhkCcDBkOCFVNwiAn93gjlplCICfMpyQKi0C4GFafFF6MwTAy2a4IVdaBCBgpcUXpfccAQhYPTdgIc2Hg1GIoXvaTfCzp4YrpNngZyGGzryb4GHmBiq0eeBloYbPvNsQsDI3EJrXLQIQsLrFH7XLEICDIcMJqbpBAPzsBnfUKkMA/JThhFRpEQAP0+KL0pshAF42ww250iIAASstvii95whAwOq5AQtpPhyMQgzd026Cnz01XCHNBj8LMXTm3QQPMzdQoc0DLws1fObdhoCVuYH63LwVK1aoG2+8UV199dXqrrvuUsuXL1e77bab+sAHPqA+9rGPqUmTJm3QvZ/+9Kdq1qxZ6qGHHnJ2/c4771R77LHHsL+vXr1a3XzzzeqKK66o6tp0003V3nvvrY4++mi15557qlGjRjWCEgJWI9iQacAIwMEYMOCorhYC4GctuJB4wAiAnwMGHNVZEQAPQYwcEQAvc7QK2gQBCxxIgsATTzyhjjvuOPXNb35TjRs3Tr3lLW9Ro0eProSpJUuWqDe/+c3qn/7pn9Tb3/72YfXfdNNN6sADD/S2iQtYJF6df/756jOf+cxQXS+++KK65557qv9/zjnnqDlz5qhNNtmkdl8hYNWGDBk6QAAORgego0oxAuCnGCok7AAB8LMD0FHlBgiAhyBFjgiAlzlaBW2CgAUOREdgzZo16qyzzqqEo7/9279Vn/vc54ZOW9GprAsuuECdffbZ6n3ve5/6yle+orbddtuhNsybN0+ddNJJ1ckt+rvkd+2116qjjjpKzZgxQ1166aVqypQpat26dWrRokWViPb444+rBQsWbHBqS1I2BCwJSkjTNQJwMLq2AOr3IQB+gh85IwB+5mydctoGHpZj6z71FLzsk7XKaSsErHJsPbCe0gmrD33oQ2rt2rVq4cKF6rWvfe2wup999tlKWJo/f776zne+o/bZZ5/q788//7w6+eST1Xe/+1113XXXqV133TXY5mXLllXXEem01Q033KB23333YXmofLqSeMQRR1SntOgUWJ0fBKw6aCFtVwjAwegKedQrQQD8lKCENF0hAH52hTzqNREAD8GHHBEAL3O0CtoEAQsciI7A/9/e+UDfUZTnfxIIESlQQbRoaZRKoWAlVBug2nA0QUo1KBhIIPwxhgYiCQhWqiCgIgHSAhWDEI2VQghEBCLGaiMWRVODJVWoPZVDj7TYAjaFaDmQhij5nWfOmfw2l3t3Z3dv5s7Mfu45HIXvzp13Pu+zs+99dnZ23bp15txzzzUHHXSQufrqq83OO+/8oj4uvfRS+8jfsmXLzKxZs+zfZUadcsopRqu0tGLqVa96VWVs6mvatGlm6tSpdvWVHhksftavX2/NtOeee84sX77crs6q88HAqkOLY0dFgAJjVOTp14cA+vShxDGjIoA+R0WefjGw0EDsBJgfY89QN+PDwOpm3kc6aq3Muuiii8zll1++jYH14x//2G7wfuihh5oPfOAD5lOf+pS54447bKzaF+ucc86xq7LGjBmzNf4VK1aYmTNn2kcW9U/xbzpo48aN1kxbsmSJ6bf5exUIDKwqQvw9BgIUGDFkgRgGEUCfaCNmAugz5ux0JzZ02J1cpzRSdJlStroTKwZWd3IdzUgfffRRc+KJJxo9SqhN3rVSS5/77rvPvjFQbyrUiqmXvvSldu8sPZL48MMP29VV2iPrtNNO27ohu9szSyu9ZFT1+/Rb7eULAwPLlxTHjZIABcYo6dN3FQH0WUWIv4+SAPocJX36dgTQIVqIkQC6jDErxISBhQaCEtDjgeeff775zGc+Yy644AK7mbt7O6BWSeltgXrMT48DHn300Wbs2LFGm8Lfeeedtt3zzz9vV2297W1vs3H7mFM+xwyCgIEVVB501pAABUZDcDQLQgB9BsFMJw0JoM+G4Gg2VALocKg4+bIhEUCXQwLJ1wyVAAbWUHHyZWUEZF7pzYT6R48EyrB65StfaZu88MILdnWVNn3XWwi1Qqv4OKDeKrh06VL7tsH3vve9ZvHixWaXXXbBwEJyEDDGUGAgg5gJoM+Ys0Ns6BMNxEAAHcaQBWLoJYAu0USMBDCwYsxKhjE9/XFrTNgAACAASURBVPTTdt8rrbx6xzveYVdY1d1QXY8Rzpgxw67Yuu2228zrXve6YAZWhilhSBCAAAQgAAEIQAACEIAABCAAgWQI7LSjMXPf88bo4h2zRUtu+GRBQHtYaX+qu+66yxx//PF2pdWrX/3q2mN76qmn7BsLn3zySaPN2/fff3+7ikuPHd5www3mjDPO6Pud7hFCmV4ywOp83COEddpwLAQgAAEIQAACEIAABCAAAQhAAALDJYCBNVyefFsPge9973tm3rx55sEHHzQLFiwwl112md2Mvd9HjxE+88wz9u/a+6r3s379enPSSScZ/a8zsHgLIZKDAI8QooG4CfAIQtz56Xp06LPrCohj/OgwjjwQxbYE0CWKiJEAjxDGmJUMYtICunvvvde8733vM3p8UMaV9q8aP35839FplZbMKRlYX/ziF80BBxzwouMeeughM336dPPbv/3b5uabbzYvf/nLzbp168y0adPM1KlT7WOJvebY448/bldtafP35cuX135skU3cMxBjB4ZAgdGBJCc8RPSZcPI6EDr67ECSExgiOkwgSR0MEV12MOkJDBkDK4EkpRjit7/9bXPaaadZQ+rTn/60mTlzZt9VVW5s2uB9/vz55sYbbzSf/exnzemnn77NJu56E+EVV1xh99HSP5dcconZYYcdzIYNG8ycOXPM2rVrzcqVK82kSZO2wbV69Wpres2ePdssWrRooIE2iDEGVorq617MFBjdy3lKI0afKWWre7Giz+7lPMYRo8MYs0JM6BINxEgAAyvGrCQekx7x035U99xzj92bqveNgoOG58ymPfbYw66mOvroo63ptWnTJmtqXXjhhebAAw+0q6/222+/rV+jva20umvy5Mnm2muvNfvuu6/RCrAHHnjAPrb42GOP2U3f9fe6HwysusQ4fhQEKDBGQZ0+fQmgT19SHDcKAuhzFNTps5cAOkQTMRJAlzFmhZgwsNDA0Anccsst5uSTT/b63mXLltlH/PTRKisZXhdccIFduXXIIYeYPffc0zzyyCNGjxgefPDB5vrrrzeHH374Nt+t1VsLFy60/+gRwokTJ5rNmzfbVVn6d/13bfSutxfW/WBg1SXG8aMgQIExCur06UsAffqS4rhREECfo6BOnxhYaCAFAsyPKWSpezFiYHUv59t1xNpr6sMf/rB906DPp2hg6XitnNJeV3rsUCu4ZFzJyDrhhBPso4J77bVX36/VKq1Vq1aZpUuXmjVr1phx48aZKVOm2A3kjzjiiNLHF8vixMDyySLHjJoABcaoM0D/ZQTQJ/qImQD6jDk73YkNHXYn1ymNFF2mlK3uxIqB1Z1cM9IGBDCwGkCjSXACFBjBkdNhDQLoswYsDg1OAH0GR06HfQigQ2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BAFgQ2bdpkVq1aZZYuXWrWrFljxo0bZ6ZMmWLmzZtnjjjiCDN27NhG48TAaoSNRoEJUGAEBk53tQigz1q4ODgwAfQZGDjd9SWADhFGjATQZYxZISYMLDSQPAGZV4sWLTIXX3yx2XXXXc3EiRPN5s2bzdq1a+2/L1y40Jx55plmxx13rD1WDKzayGgwAgIUGCOATpfeBNCnNyoOHAEB9DkC6HT5IgLoEFHESABdxpgVYsLAQgPJE7jtttvM3LlzzeTJk811111nJkyYYLZs2WIeeOABs2DBAvPkk0+aW265xbz5zW+uPVYMrNrIaDACAhQYI4BOl94E0Kc3Kg4cAQH0OQLodImBhQaSIMD8mESaOhckBlbnUp7XgDds2GDmzJljV1utXLnSTJo0aZsBrl692kyfPt3Mnj3brtIaP358LQAYWLVwcfCICFBgjAg83XoRQJ9emDhoRATQ54jA0+02BNAhgoiRALqMMSvEhIGFBpImsG7dOjNt2jQzdepUu/pKjwwWP+vXrzcnnXSSee6558zy5cvt6qw6HwysOrQ4dlQEKDBGRZ5+fQigTx9KHDMqAuhzVOTpt0gAHaKHGAmgyxizQkwYWGggaQIrVqwwM2fONJdccon9Z8yYMduMZ+PGjebcc881S5YsMd/97ndrP0aIgZW0PDoTPAVGZ1Kd5EDRZ5Jp60zQ6LMzqY56oOgw6vR0Njh02dnURz1wDKyo00NwVQSuueYac95555mrr77aGlX9Ppdeeqnd4H3ZsmVm1qxZVV+5zd8xsGrh4uAREaDAGBF4uvUigD69MHHQiAigzxGBp9ttCKBDBBEjAXQZY1aICQMLDSRNwMec8jlmEAQMrKTl0ZngKTA6k+okB4o+k0xbZ4JGn51JddQDRYdRp6ezwaHLzqY+6oFjYEWdHoKrIuBjTvkcg4FVRZq/x0yAAiPm7BAb+kQDMRNAnzFnpzuxocPu5DqlkaLLlLLVnVgxsLqT6yxH6mNO+RwzCM631qwzZ33kU1myY1AQgAAEIAABCEAAAhCAAAQgAIFUCIzZ8kvzo+8sjy7cMVu2bNkSXVQEFB0Bbc5+5plnmhtuuMGcccYZfeNzBtZtt91mZsyYUXsMb3rTm2q3oQEEIAABCEAAAhCAAAQgAAEIQAACwyXwwAMPDPcLh/BtGFhDgNiFr9jebyHsAkPGCAEIQAACEIAABCAAAQhAAAIQgEAzAhhYzbh1rtW6devMtGnTzNSpU811111ndt11120YPP744/bNg88//7xZvny5mTBhQucYMWAIQAACEIAABCAAAQhAAAIQgAAEtg8BDKztwzW7b92wYYOZM2eOWbt2rVm5cqWZNGnSNmNcvXq1mT59upk9e7ZZtGiRGT9+fHYMGBAEIAABCEAAAhCAAAQgAAEIQAACoyGAgTUa7kn2qr2t5s6dayZPnmyuvfZas++++xptoaZnYxcsWGAee+wxo2P0dz4QgAAEIAABCEAAAhCAAAQgAAEIQGBYBDCwhkWyA9/z7LPPmoULF9p/9AjhxIkTzebNm+2qLP27/rs2et9xxx07QIMhQgACEIAABCAAAQhAAAIQgAAEIBCKAAZWKNKZ9LNp0yazatUqs3TpUrNmzRozbtw4M2XKFDNv3jxzxBFHmLFjx2YyUoYBAQhAAAIQgAAEIAABCEAAAhCAQCwEMLBiyQRxQAACEIAABCAAAQhAAAIQgAAEIAABCPQlgIGFMCAAAQhAAAIQgAAEIAABCEAAAhCAAASiJoCBFXV6CA4CEIAABCAAAQhAAAIQgAAEIAABCEAAAwsNQAACEIAABCAAAQhAAAIQgAAEIAABCERNAAMr6vQQHAQgAAEIQAACEIAABCAAAQhAAAIQgAAGFhqAAAQgAAEIQAACEIAABCAAAQhAAAIQiJoABlbU6SE4CEAAAhCAAAQgAAEIQAACEIAABCAAAQysiDWwZcsW8+Mf/9gsXbrUfPWrXzUPP/yw2WOPPcyUKVPMvHnzzBFHHGHGjh37ohG88MIL5tvf/ra5/vrrzTe/+U2zefNm8+Y3v9mcfvrp5p3vfKcZP3585aj/93//1yxYsMDsvPPO5pprrrH/2++zadMms2rVqq197brrrja+M8880/7vjjvuWNlX7wF14n/qqafMrFmzzN/93d9V9nPwwQebFStWmP3337/yWHeAG59ysGbNGjNu3LhK/r1f/tBDD5mZM2eaCy+80Maa4+fZZ581X/7yl83NN99sOT3zzDPmkEMOMSeccIKZM2eO2WuvvfoO+9///d/Npz/96a369mnT+0WrV68206dPN1/72teszvt9nKauvfZae04oPulTsb373e8eqO+qXK1fv958/vOfN1/84hfND37wA6utd7zjHfbcec1rXtO3uVjddNNNVos6TydMmGCmTp1q27zhDW8wY8aMqep2u5zzv/zlL80ll1xi1q1bZ2655Raz55571o4j1gYpzKVOSzfeeKOd66WL4447zpxxxhm15qyyHNSZi4alh2HMob7Xo1j1VxaX5qb777/fziP33HOP+Y//+A+vOWEYXH30oHNHx2mekVSslgAAIABJREFUdvGp9pgxY4Y59dRTzS677NIIe6j4fYJrMo83uQ75xDKqY5rOkcPIo+/5PYx6oZdvk/i31zkxDB36nNOj0libfpvWmMNg6lNjxqKJX/3qV+aiiy4yl19++UDcqinKftcNatj2/BtWTdFGR7TNhwAGVqS51GSoH7hnnXWWefrpp+0PGP2g0YV+7dq1NuoLLrjA/lMsIDV5LVu2zP4Y1o/0ww47zJouP/zhD+2/92vTi0AXioULF9p/yiY6HXf++eebz3zmM0bG1cSJE+1X1emrt++68dcxsFR0yzj4rd/6La+sq7BZtGiRufjii7eOT2ag+Gu84iOjrsyke+SRR8z8+fONLoDKS44G1s9+9jOrt9tvv30rJ5mkGrt+jMk4lJl6+OGHb8NdOhE//XiTvvfZZ5+tbd7+9rebxYsXm/322680V9/73vesmfvggw+a7373u30NLF00r7rqKvPhD3/YfpfOCRmyaqNz65RTTrF/H2SyDQrgP//zP238Mpd1birWn/70p9Z8GDTmoh56zxn146OptudMv/GI0Q033GDnhz/8wz/MysBKYS7913/9VzN79mx7LjgtaW6TKap/v/rqq82xxx7byNx0+a4zFw1LD8OYQ32vR16TemQHibN+SFx66aVbTX/NQ/rRpdwPus4Mg6uPHoo6UP3g6hDN65rnfOfpfqZBLNfWJvN473h8rkORSW+bcJrOkcPQoc/5rfjuuusuc9555201eHW9dXPkoOttFfMm8fey0k033exx9U7Tc2IYOvQ5p6uYxPj3pjXmMJj6nNvba55sEv8vfvELu1jhS1/60lANrLb1+rBqihj1SUyjIYCBNRrulb26uyjPPfecue6668zRRx9tV1vp4vnAAw9Yw0A/dnpNEa1+kUnyG7/xG7bdG9/4RtvXT37yE3P22Web++67z3z2s5+1K4L6fZ588klrSmkljT5lBpbuGGui1IoTrWzZd999bRutGjvnnHOMJn59z7ve9a7K8boD2sbf25EufBqDJt+/+Zu/savWfD+33XabmTt3rpk8ebJlqR+SRf5ipZUq/Vb96Lh/+Id/sAakjBJ9cjSw3B0VGS9/+qd/ai677LKtRpAK07/4i78wH//4x80xxxxjPve5z5lXvOIVloV+oCkvuqOvH3CnnXaaNQKLbWT86UdOv9V/WrVwxx13mA996EO2oNVnkIGlFVf68X/ggQfaVQRvetObrBFQ1Ppf/dVf2fPDd/XTxo0b7Xkik+1jH/uY/f+KUwWx8nzuuefaVVVLlizZysPdZZaJKtNMzH7zN3/zRedn6HNGP0wVyxVXXGFjOeqoo7IysGKfS6V5aV0rr7QCTprWTYmixqUT6WrQqr6yOa3uXDRMPbSZQzWmOtcj33k9puPcnf3euUm514pSXT+ef/55I466DrlPG6519ODi08pvzcVaEah5ujjP/fEf/7Gd5172spd5ow0Vf1VATebx4nfWuQ5VxTLKvzedI9vksc757eLTD3qZvarLdL0tnidN5sgm8RdZ/fVf/7V561vfauuGYu3ywQ9+0NZCPk87iENbHdY5p0epsyZ9N60x2zKtc25vj3myafyqh0866STzqle9yj69s/vuuzfBvk2btvX6MGuK1oPhC7IhgIEVaSr1o153m7QyRD+Ge39YuwlTjz/JXNGdWhWV+iEtM0k/7lVsFj/uwnvAAQfYxxWKBacmS7X55Cc/ae+s7r333uaJJ54YaGBpQlJxLQNi5cqVZtKkSdv0peL7T/7kT8z73/9+O4aXvOQllaTbxN/vy4sXgLoGxYYNG+zjZVpt1W98jr9WTaiwLxYq4vapT33KrkzTR4XWf//3f2dpYLmLpVbO3Xrrrea1r33tNqkomjZiduSRR9q/33nnneY973mPNY16+bk23/jGN17EXoXao48+ak0xGUHSvePbz8AqLqfud05olYMehfmd3/kda7b6/gj7/ve/bx891Gqu3nOpWHAV+5Q5KyNaBpr6evWrX70NK63COfHEE60R3Pudg06eNueM4rz33nvto63/+I//aM1FnTO5rcCKfS7VvKxHYF//+tf31ZLyo3NEP7ak1TqfOnPRsPXQZg6tez2qwySWY2VMaVWo9NlvbtJcpx8g+rH+kY98xP5w32GHHUwbrnX0oByo9pA5pZteullVrEOkF5neelylX/yDOIeK3yfPTeZxfW/d65BPLKM8pskc2SaPdc5vsZYZJJ1phbCu/cVV7/q7biS6ldT96uV+bJvEX4ylX23++OOP2xvIqo81X7/uda/zSmtTHerL65zTXsFEdlDTGrMp07rn9vaaJ5vGr98sWgWom2LumtE2pU3r9WHXFG3HQfu8CGBgRZjP//u//7MXbD2SpR+y/Vb4yGTSjxmttHL71biJfqeddrL/TQ588aPVXFoZpUeevvKVr2xdnaVjdPzJJ59s99j66Ec/an7v937Pmg2DVmC5R/d0h7zfvlJa8SSDQt/zhS98wcsYaBN/vzS6u2tafaOVN7vttpt3trUP0LRp0+wqGmcQFhvrjoTucojp8uXL7eosfYoXsz/4gz+wBb6MFa2syHEFljipYDzooIPsY079VkvpIqrHMN34iz/ciqZWka/MKa3K0nfq+92n+Mio9nPTDzsdqx9Z/QysYj76/V13dJVHxaQ8ulWEVUJxBb8eu9M50vvRSket9lPs0oDOSddGPGRK9JrSLta77777RefnoHjanDMy1N7ylrdYE1BGs1bJ6X+Lc0oVh9j/nsJc6vIwaK7V/KNi9Morr7Q3KHw/deeiYeuh6Rza5HrkyySm4/QD+s/+7M/sDSNd5/vtzdhPG0251tWDm1u0smTQ3pHOlJe55ea5Ksah4q+KQ39vMo+rXd3rkE8sozqm6RzZNI91z2/3SJT2OR20z6Wrh/VYoe+qkybx6xySZnRz7S//8i+3qaGLutBTCLrx6bbVqMptUx3WPaer4ojx701qzJDn9vaaJ5tqQnO1nrAZVJvWzXGben3YNUXd2Dk+bwIYWInm19211w9uZ2A5513GllYAvfSlL33R6HrNBHeALrb6Ma8VIHqev+pHVfHC+bd/+7d2ZUnx4xz74g/4KtRt4u/97v/6r/+yd+T06KSeBdeqlzofdxGQ8aR/BpkNvcaJuGi1l/ZF0NJyrcwaxLxOPKkeW1wB5Qws/XBTbh577DG7+blWBPZ+BulPbVU4yrw69NBD7apDt0qgn0FVvGOqFXHas6qYS3eXSyaxb+Grgl+PCOj7tAl78dEeN45+BrOPDtwxvqtt2pwzWnX19a9/3RqF2heuX8yp6q5O3KOeSx13GewyUd1jpRpDcYWdXpIgk9H3U3cuGrYems6hGl/d65Evk9SO0w9l3U0vmptNudbVg8984I6RZn1XsIaKvyrXTedxfW/d61BVLLH/vd8c2TSPdc/vqpul+j53zP/8z/94r3xqE/+gfLmnHLS6WjfW9CRD1aeNDuue01WxpPj3fjVmG6Z1z+3tMU82jV/1rlYo6h/dHNb5oN+C2m5G9bJqvbov3mhTrw+7pkhRn8S8/QhgYG0/ttvtmzVJyZ3Xj2gtq5bBokcLtHJD+02VmUZupdUnPvEJ23bQp8rAUjv9eNeEqBUbikcrjvT5+7//e7tS4Oc///nAPaL69Tus+It8+i0590mMu/vRuwKo2NbHkNDxvsf5xJXaMXrcT6aoHgvUikKt1HJ3rDSW4uq14th8igIdX7XCSse4DbK1WlCP12rPFj2C8E//9E92JZT2aivbF66XubsjrHOkdyWjO7Zf0V11R61YtPjePRvWOaO4fZmnpsGyeGOYS4svGdA+cprPtXpWj6FIl5qre/dTa5qDOnNRWz0Mcw71uR41ZRJru6J5KXNdj7TrM0yuZXqoWt2pWJyBrr02+6367sc2VPxVeW06j/f7Xp/rUFU8sf590Bw5zDyWnd8uT9pLVDcj9abe3s+//du/2VUnqjMGHdPbZpjxa5XKt771Lfv0glZf6fqtusdnT81h6rCL9Wa/GnOYTKvO7e0xTzaNv/iUjbbzkBb1ggPVGO7lWtqz2O3p6zPnDLNeb1tT+MTLMd0hgIGVYK6dcaQVVlqp4S7oPuaUzzFC4vODQYWN9hDSY1xy+4sfrZBRcey7hFptfWLzOabfBa1umn1+6Pkc08WCwrEuvqWyaCT6XMR8jlE/VcWFi0Wv/1UM2qer+HGPebqNWH10UueOcPERW7eZ/KBNj51udbesymB2cfqcDz7H6Pt8mfswSuWYWOZSmRUyePUDyL2UQAzd4526IaDHu9t+fOesYejBpy+fY3yvR23ZxNRe11bNVVox2rtnng8zn2Oqrk3u5QLa36rfiyWKxoZ+JA16zLCXq09sPsdUxV+Vz6bzeL/v9b0OVcUU498HzZE+OfI5pur81gobrSjRdw3ay9St+Nd3DXqZy/bQYTHv+n5tJaGbZKp/9dIln88wddj2nPCJN6ZjBtWYw2RadW5vj3myafxuDzaZqb0vVdITNqqBNZfrbzJwi2+wH5RXn7rQ55hh1BQxaY9YRk8AA2v0OagVgXulqx6N673L4/ND1eeYqoLCBawf59rbSCbauHHjtnH6dYz206nzw8sntqpjBt0trAXZc9WUb3Hme1zdGGM+vvhqbK0K1KOWr3zlK23IPhc7n2P0XVXFhY7RSha9DVF3nTZv3mxNVa3A0h3dp59+2i6p1ssL9tlnHy+kTYsLLcXWo0AyKrR5s84Nt2l8sbhQEBhYXqlodVAsc6nmLMUiTXznO9+xeyHph5D22dMNAv27VmUdf/zx22xe3GTwdeYi33NwUBw+ffkc43s9asIjxjbSw1133WVf4qJP79tzfZj5HOPzY1ePrepxb21VoH0k9ai1fpjrjr5MA81hMlwxsP7/hve+BkqM2uuNqWyO9NGYzzE+57fevK0XXehTfBum3hSnm616K7d727Mvf5/Yqo7RShk9CfHTn/5063ytGw2qJ2QSFDebH5TvpvVEm3k3Be1VxVhWYw6TqU+NOex5smn8umZrTpbutMWFq7kdS7e1is4nXWOmTJlShXmo9XrbmqIyWA7oFAEMrETSraJWm1h+4AMfMHLZ5Z7r8b3iBbLK3NFQfY7xKSjca1U1CRZf/a62+puKDO1VJBNL/9/H6feJreoYPfOtglvFTL+3B/qmu6pw8Sn+XV8+3+UbVwrHyRTS46m6gPZbruxzEfM5Riyqiovimyh770ipALr++uutWfS2t71tG5OtjHPT4kLf6R5n1CorFbrF5d1amaVHcWRklD26Woyt6nyoc877Mk9Bg2UxxjaX6geY3lylj0xW7Scok6C4wlU/JOs8ljKMHzdt9eAz7/kc43M9Sl2TLn4ZQzqnZV5p9Z3mJ80LxUeRfJj5HONzDSs+3qrjtbfjXnvtZU0rXed17ddj1L0vMynLh09sPsf4xL+95vHe7626DqWmT5850idHPsf4nN/FFYm6IVU0+fX4oLbN0J6aqpEHPdbfmwOf2HyOcd8rM02rrD/0oQ/ZvVd9tyVoU0/001WdmFPTpYu3qsYcJlOfc3vY8+Qw4y/muLgn7MKFC+3TM1UfnzrA5xj143tcVUz8HQIigIGVgA6KRa3C1Z1QPe/fu0TZbfhafOV27/DcD96qyavqEUK3ZHvQUlTtRaC7YjK4nNPvLqy9MbkNanXnTBvWtonfPaZ11FFHDdyUu3fZdzEet/JFK4b0+EbZXkRuPFUbbnehoHAM9cNGxaRyrhUjMlq1oWnx45Y5678N2jfFd3PgquLCbdL++7//+1YP2q+t+NG5pR9hOh/cPjOub3dHt3i8NKpHds866yy7/8ug/TbKNpXVDz+9dezGG2+0F3Rtrjlv3jx7h1mP68iYdhvehzhn3Pi6UFzENpcW9znS0n4ZWb37pvTbGLhKF/3eBlr3B3+ZHkLPoVXXowQu45UhiulVV11lb/hoDzRde/Qm0149hL426Ye5HiPTo1G6vmq1td4wrHleL3yRZrUHp+ZybWvgXqrRO+DQ19btPY8Xx1d1HapMfkQH+M6Rw9Shz/mtH9+aC7UptVa8aDW1zN2zzz7brqqW7rRptB5l1UtJQuqwmD5XG+t6rppCTyroxUrbq57olU7u9aZPjSmTs02N1uTcrjNP6kZ7SE0Ux9N709Ode706cqtqdSPF3WBrW693ocaMaCrPPhQMrMhTXFwmq7tOg4paDaPNG8l6MVQVFO4iqccb9AhWv48rcNxqkqofXbrAy8Bq8hZF9V+8u1BmPPn8+BrmG2pyLyhc7t3jBsqjzMvLLrvMriLo/bR5q0nvd1X9cHAX60Fvk9T3OePXvfxAe1GVFRdaJdXkLYRVU03xbTru7Ybb+5wpxpR7cRHjXOqMTpm6g97I6Yrxe+65Z+vqgipdxGBgDXMOrboeVZ1bsf9dprbmFJmYekxP10698KLfZ5hc216b3NvpZLTJWJDZVmUchIq/ysAa5jxedR2KXX8uvjpz5DDz2Pb8djfF9ESCXgzza7/2a0F12O86qqcOFItezhKynmh7TsesVd8as+lb/PqNfRjndu88qUdOt5cmFK8+g2oAvR1TN0ndDYUqA+sVr3hF47eG9/LMvcaM+dzJMTYMrIizqh8uf/7nf24fI5CxowLxgAMOGBhx1dsw+v0QGvRlVQVFHQOrarWXi6Ft/D5v7vBN97p168y0adPs27/0WE+vEeMKJr19ZtCb9FxfORcUzji89957zfve9z67p5SMq7lz55rx48f3xS1mekxOq7O0+f+RRx75ouN6zc9BeasqLuoYWHrcVSsgXvKSl1TKpOqNgr2m2E477VT5nU888YQ1g+s8jtP2nOmKgRXrXFrHwNIj0TpfDjvssEotDTqgzlzUttgc5hxadT1qDCSChtqXRKsF3D4qWoHVu1K0GOYwudbRQz9UWkl6+umnez/yrO+IKf5hzeNV16EIZFYZQt05cph5bHt+u5X30uIVV1xhfK63TeLXy2BUk+sJA2lfKyV7P3rz2wknnGD3H1JtqEduqz7D0qH6aXtOV8U6ir/r5nSdGlMxDovpMM7tJvNkk/hdm0E3bIs3Sd0q/6p8DrNeb1tTVMXK37tFAAMr0nwX364x6FGs3tCLj6PoUaTjjjtum0PcoygywTShug2k+yGoKijuvvtuo8259YNbjzTutttu23yNe4RQbr8K82OOOaaSdNv43eSogsG3cBgUlFYJ6bXlWtXWby8t/ZDUEvHZs2fbRz4GmTW5FhRFbu4tRSqABz3e2svZLbPX8v9efk47MoGq9jGrKi5ckSrNa3VD7+OMxUcIffed0ljco4kyE3rPpeJ3Fs9DbcitR271VjEVGsU7ZCrQZLZp/zatxJAJWKYpx7PtOVPMS67FRcxzabE41J4p+gE26BFCzddVZnnVJFvnx01bPQxzDq26HlWNO9a//+xnP7MvdtA1smzVajH+YXIt04PmFm1GrflNL57QyrDiR49GSa8/+tGP7KPUmtd8PqHi94mlyTze73urrkM+sYzymCZz5DDzWHV+6yaiXsSi66J7nMnxUuxa9aetHPq9LXOYNZ67Cax++tXYuo7rsUHdwOtX2wyKZVg6zLXebFJjDotp1bm9vebJJvE7I7f3zbVOd9qD9cQTTzSqOzSnD1rlu73q9bY1xSjnSPqOjwAGVnw5sRHpYqyLYJ3NpdXObQisO7gyEzSR6QeRNpXUBfWrX/3q1v11yoZeVVD0buKuTWediSUDQmaAXn0s802racrMsmIcbeK/77777J4hbk+tQUtofVPucjB58mS7/4fexKQCRW/w0I8NbRqqY/T3sk+dH42+scVynNOBHm+qs8l0sZ3MnJNPPtkaNipGVahKOz55rCouejdx1/fuvffeFp/+prtQMoy0r5X+/2te8xovtMXvLb7EQMWMvkcF9Vvf+lbzuc99zmgJtj6u4BcrbXB/0kkn2X3stHfC1772NbsKQ3vISFOKx/fT5pwp9pFrcRH7XFrcxF1ztjZx16MwmmvcBsWatwe9Qt5XJ3V/3AxDD8OaQ6uuR3UYxHKs7obrOqm3RtV52UmxPtje1yZ3o0E3q2QiuBsAmr8vvPBCO7/p1eyaV33euObYD0sXba+tTebxfvqpug7ForlBcTSdI4eVx6rz2/2Y195WMohe//rX26EU64VBN1PL2DeJ362UPPDAA7epsXXtlynw0Y9+1HapG1K9pu+gWIalw7pzfOy6VHxNa8xhMfU5t7fHPNkk/uLCgd6XFmll4DnnnGNXceumsX6zae9Cn8+w6vVh1BQ+8XJMNwhgYEWYZ/cmva9//euV0Wmzcl0otZmqPlr9ISNBRaXuFmmFiDZd/eEPf2j/Xf9d/1S9FbCqoFBfmoy0SknHujeq6b9rDyQ9SqaLt+7eau8u30+b+H3eyOYbhyuO9Pij/tEjhNooVBuHalWW/l3/XRu9VxXubYvsOjGHPtYx9+m3d8lycT8DaWSfffYxjzzyiH3DlR6ZXbx4sdlvv/1Kv9qnuNAqBxmOKi5dHmWWub7Ut1a/VBmRvYGo/fz5821BMGHCBBur9jbQeaENMPXo7+GHH75NM3cnUWN0b1LS/1cbfUe/t45VsW1zzhS/O8fiIoW5VEaV9pORgal50+lCxajmGn1UeGr1QdW8XaWVOnPRMPRQ3FOnzRzqcz2qGntsfy/bo6k31l4zf1hcq/RQXJnj8qfYXD2hH0l6ZEvX/zqfUPH7xNRkHu/9Xp/rkE8sozimzRw5rDxWnd+9b3lTXasblK7W7Pe2Yx+WTeJXLLrppnNHNbXezKn629UTuo7LmD722GNftJq2LKZh6FDfX3VO+3CJ6Zg2NeYwmPqc29trnmwSf7GN+12mMbhawvc3YK8GhlGvD6OmiEmbxDJaAhhYo+Xft3f32JP2xKn69BpYOt69DUM/hrWkVKaLzCQt93/nO9/p9WhSVUHh4tIeLrfeeqt9hEA/zlXkTpo0yb6lSHfEmvzgahr/5Zdfbs25sg3cq3j2/l131VatWmXv+omJzMApU6bYt8ZptVfvmyD7fX9uBYUbY/HxJx+u/Z65154SWnWiFSa6uKkY1P4RMkZ99o7wKS4UmwoM3TnV0n/l0Zm7Wlng21e/Mbo3CmoDbj0iKPNBxbQMs0GruXrH7NOmim/Tc6b4vTkWF6nMpTKxdIdU84w7F/RDSG+olEnuO9dU6aTOXDQsPQxjDvW9HlWNP6a/u8fwfWLqtxp1GFx99NDbj+KtW0/0G2Oo+H34NpnHi9/rex3yiSX0MW3nyGHk0ef87r3GyezXvKjNsJvWmmLdJH7Fcv/999sbtFpRrZtQql20bYdi0UqxJp+2OlSfPud0k9hG0WYYNWZbpr7n9vaaJ5vEr3pX27foxph+l8nIqvu7pV++29brw6opRqFF+oyPAAZWfDkhIghAAAIQgAAEIAABCEAAAhCAAAQgAIECAQws5AABCEAAAhCAAAQgAAEIQAACEIAABCAQNQEMrKjTQ3AQgAAEIAABCEAAAhCAAAQgAAEIQAACGFhoAAIQgAAEIAABCEAAAhCAAAQgAAEIQCBqAhhYUaeH4CAAAQhAAAIQgAAEIAABCEAAAhCAAAQwsNAABCAAAQhAAAIQgAAEIAABCEAAAhCAQNQEMLCiTg/BQQACEIAABCAAAQhAAAIQgAAEIAABCGBgoQEIQAACEIAABCAAAQhAAAIQgAAEIACBqAlgYEWdHoKDAAQgAAEIQAACEIAABCAAAQhAAAIQwMBCAxCAAAQgAAEIQAACEIAABCAAAQhAAAJRE8DAijo9BAcBCEAAAhCAAAQgAAEIQAACEIAABCCAgYUGIAABCEAAAhCAAAQgAAEIQAACEIAABKImgIEVdXoIDgIQgAAEIAABCEAAAhCAAAQgAAEIQAADCw1AAAIQgAAEIAABCEAAAhCAAAQgAAEIRE0AAyvq9BAcBCAAAQhAAAIQgAAEIAABCEAAAhCAAAYWGoAABCAAAQhAAAIQgAAEIAABCEAAAhCImgAGVtTpITgIQAACEIAABCAAAQhAAAIQgAAEIAABDCw0AAEIQAACEIAABCAAAQhAAAIQgAAEIBA1AQysqNNDcBCAAAQgAAEIQAACEIAABCAAAQhAAAIYWGgAAhCAAAQgAAEIQAACEIAABCAAAQhAIGoCGFhRp4fgIAABCEAAAhCAAAQgAAEIQAACEIAABDCw0AAEIAABCEAAAhCAAAQgAAEIQAACEIBA1AQwsKJOD8FBAAIQgAAEIAABCEAAAhCAAAQgAAEIYGChAQhAAAIQgAAEIAABCEAAAhCAAAQgAIGoCWBgRZ0egoMABCAAAQhAAAIQgAAEIAABCEAAAhDAwEIDEIAABCAAAQhAAAIQgAAEIAABCEAAAlETwMCKOj0EBwEIQAACEIAABCAAAQhAAAIQgAAEIICBhQYgAAEIQAACEIAABCAAAQhAAAIQgAAEoiaAgRV1eggOAhCAAAQgAAEIQAACEIAABCAAAQhAAAMLDUAAAhCAAAQgAAEIQAACEIAABCAAAQhETQADK+r0EBwEIAABCEAAAhCAAAQgAAEIQAACEIAABhYagAAEIAABCEAAAhCAAAQgAAEIQAACEIiaAAZW1OkhOAhAAAIQgAAEIAABCEAAAhCAAAQgAAEMLDQAAQhAAAIQgAAEIAABCEAAAhCAAAQgEDUBDKyo00NwEIAABCAAAQhAAAIQgAAEIAABCEAAAhhYaAACEIAABCAAAQhAAAIQgAAEIAABCEAgagIYWFGnh+AgAAEIQAACEIAABCAAAQhAAAIQgAAEMLDQAAQgAAEIQAACEIAABCAAAQhAAAIQgEDUBDCwok4PwUEAAhCAAAQgAAEIQAACEIAABCAAAQhgYKEBCEAAAhCAAAQgAAEIQAACEIAABCAAgagJYGBFnR6CgwAEIAABCEDWSBWaAAALXElEQVQAAhCAAAQgAAEIQAACEMDAQgMQgAAEIAABCEAAAhCAAAQgAAEIQAACURPAwIo6PQQHAQhAAAIQgAAEIAABCEAAAhCAAAQggIGFBiAAAQhAAAIQgECGBC699FJz8cUXDxzZIYccYv7oj/7IzJw50xx66KFm7NixlRS2bNlirrnmGvPBD37Q/O7v/q65/fbbzUEHHbRNu4cfftjMmDHDPPjgg5XfVzxg2bJlZtasWWbNmjXmLW95i3fbgw8+2KxYscLsv//+3m04EAIQgAAEIACB9AhgYKWXMyKGAAQgAAEIQAAClQSqDKziF7z//e83On6PPfYo/d4nnnjCnHrqqeahhx4yGzduNB/72MfMueeea8aMGbO1HQZWZWo4AAIQgAAEIACBBgQwsBpAowkEIAABCEAAAhCInYAzsD7xiU+Yiy66aJtwtZLq6aefNnfffbe58sorjUwnmViLFi0yu+yyy8ChfeMb3zBvf/vbzfz5882PfvQjs+OOO5qbbrrJ7L333pU4brnlFnPyySebM844w67i2nnnnfu2cSuwjjrqKKM2e+65Z+V3cwAEIAABCEAAAvkTwMDKP8eMEAIQgAAEIACBDhIoM7CKOGREnX766eb+++837jG+frg2bdpkzj//fPOFL3zBfOUrXzHf/OY37aqtO+64wxx33HGVhDGwKhFxAAQgAAEIQAACJQQwsJAHBCAAAQhAAAIQyJCAr4Gl1VhLly41c+fONdOnT7f/f/fdd38RkX/5l38xxx9/vJkwYYK5+eab7R5Xxx57rHnPe95jFi9eXLpyS1+GgZWhyBgSBCAAAQhAICABDKyAsOkKAhCAAAQgAAEIhCLga2ApnkcffdSceOKJ9rHCL33pS+YNb3jDi8L8/Oc/b1dqXXXVVXbfq5///Odmzpw5Zu3atWblypVm0qRJpUPDwAqVefqBAAQgAAEI5EkAAyvPvDIqCEAAAhCAAAQ6TqCOgfXMM8+Ys846y66s+vKXv2yOOeaYbeht2LBhq1mlxwff+MY32r9rL6vzzjvP7rF1ySWXmB122GEgdQysjguS4UMAAhCAAARaEsDAagmQ5hCAAAQgAAEIQCBGAnUMLL1RUKuqlixZ0ncfLO131e9xQfdY4W677WZuvfVW89rXvnZoBpYv07J9u3y/g+MgAAEIQAACEIifAAZW/DkiQghAAAIQgAAEIFCbwLAMrF/96lfm4x//uN2wvdcschu7X3vttXbvLD1SOOhTdwWW74AxsHxJcRwEIAABCEAgbQIYWGnnj+ghAAEIQAACEIBAXwLDMrDc/ljqpN8qqzvvvNNu5K4VWton62Uve1nfeOoaWEcddZTd+H3PPfckwxCAAAQgAAEIQMBgYCECCEAAAhCAAAQgkCGBOgbWL37xC7tBuzZwX716tTnyyCO3EnGbt1ch2nXXXc1dd91lpkyZgoFVBYu/QwACEIAABCBQmwAGVm1kNIAABCAAAQhAAALxE6hjYLm9rHbaaSezYsUKs//++9sBPvvss2b+/PnmjjvuMBMnTjQ777xz34GvX7/e/OAHPzBnn322WbRokRk/fvyLjmMFVvyaIUIIQAACEIBAzAQwsGLODrFBAAIQgAAEIACBhgR8DawtW7bY/avmzp1r3vve95rFixebXXbZxfb6/e9/37z73e82Bx98sH1D4ctf/vK+0bjjfv3Xf93cfvvt5qCDDsLAapg3mkEAAhCAAAQg0J8ABhbKgAAEIAABCEAAAhkS8DWw/vmf/9mccsop5ic/+Yk1qd71rndZGsXN26+66ir7lsIxY8b0JeVWat14441m0LGswMpQZAwJAhCAAAQgEJAABlZA2HQFAQhAAAIQgAAEQhEoM7BeeOEF89RTT5lVq1aZK6+80jz88MP2UUE9/uceE3ziiSfMqaeeavR44cqVK82kSZNKQ3d7ZU2dOtXcdNNNZu+9997meAysUJmnHwhAAAIQgECeBDCw8swro4IABCAAAQhAoOMEnIHlg2HBggXmsssuM9qI3X3c2wWnT59uHzHcfffdS7/Kva3w/vvvt3tmHXfcca0MLJ+43THLli0zs2bNqtOEYyEAAQhAAAIQSIwABlZiCSNcCEAAAhCAAAQg4EOgysA67LDDjFZLzZgxwxx44IFm7NixW79248aN9pHBJUuWWPNqzpw5lV3qkcOLLrrIXH755S/aS0uN667AquywcAAGVh1aHAsBCEAAAhBIkwAGVpp5I2oIQAACEIAABCAAAQhAAAIQgAAEINAZAhhYnUk1A4UABCAAAQhAAAIQgAAEIAABCEAAAmkSwMBKM29EDQEIQAACEIAABCAAAQhAAAIQgAAEOkMAA6szqWagEIAABCAAAQhAAAIQgAAEIAABCEAgTQIYWGnmjaghAAEIQAACEIAABCAAAQhAAAIQgEBnCGBgdSbVDBQCEIAABCAAAQhAAAIQgAAEIAABCKRJAAMrzbwRNQQgAAEIQAACEIAABCAAAQhAAAIQ6AwBDKzOpJqBQgACEIAABCAAAQhAAAIQgAAEIACBNAlgYKWZN6KGAAQgAAEIQAACEIAABCAAAQhAAAKdIYCB1ZlUM1AIQAACEIAABCAAAQhAAAIQgAAEIJAmAQysNPNG1BCAAAQgAAEIQAACEIAABCAAAQhAoDMEMLA6k2oGCgEIQAACEIAABCAAAQhAAAIQgAAE0iSAgZVm3ogaAhCAAAQgAAEIQAACEIAABCAAAQh0hgAGVmdSzUAhAAEIQAACEIAABCAAAQhAAAIQgECaBDCw0swbUUMAAhCAAAQgAAEIQAACEIAABCAAgc4QwMDqTKoZKAQgAAEIQAACEIAABCAAAQhAAAIQSJMABlaaeSNqCEAAAhCAAAQgAAEIQAACEIAABCDQGQIYWJ1JNQOFAAQgAAEIQAACEIAABCAAAQhAAAJpEsDASjNvRA0BCEAAAhCAAAQgAAEIQAACEIAABDpDAAOrM6lmoBCAAAQgAAEIQAACEIAABCAAAQhAIE0CGFhp5o2oIQABCEAAAhCAAAQgAAEIQAACEIBAZwhgYHUm1QwUAhCAAAQgAAEIQAACEIAABCAAAQikSQADK828ETUEIAABCEAAAhCAAAQgAAEIQAACEOgMAQyszqSagUIAAhCAAAQgAAEIQAACEIAABCAAgTQJYGClmTeihgAEIAABCEAAAhCAAAQgAAEIQAACnSGAgdWZVDNQCEAAAhCAAAQgAAEIQAACEIAABCCQJgEMrDTzRtQQgAAEIAABCEAAAhCAAAQgAAEIQKAzBDCwOpNqBgoBCEAAAhCAAAQgAAEIQAACEIAABNIkgIGVZt6IGgIQgAAEIAABCEAAAhCAAAQgAAEIdIYABlZnUs1AIQABCEAAAhCAAAQgAAEIQAACEIBAmgQwsNLMG1FDAAIQgAAEIAABCEAAAhCAAAQgAIHOEMDA6kyqGSgEIAABCEAAAhCAAAQgAAEIQAACEEiTAAZWmnkjaghAAAIQgAAEIAABCEAAAhCAAAQg0BkCGFidSTUDhQAEIAABCEAAAhCAAAQgAAEIQAACaRLAwEozb0QNAQhAAAIQgAAEIAABCEAAAhCAAAQ6QwADqzOpZqAQgAAEIAABCEAAAhCAAAQgAAEIQCBNAhhYaeaNqCEAAQhAAAIQgAAEIAABCEAAAhCAQGcIYGB1JtUMFAIQgAAEIAABCEAAAhCAAAQgAAEIpEkAAyvNvBE1BCAAAQhAAAIQgAAEIAABCEAAAhDoDAEMrM6kmoFCAAIQgAAEIAABCEAAAhCAAAQgAIE0CWBgpZk3ooYABCAAAQhAAAIQgAAEIAABCEAAAp0hgIHVmVQzUAhAAAIQgAAEIAABCEAAAhCAAAQgkCaB/wfO4vUVXU72f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data:image/png;base64,iVBORw0KGgoAAAANSUhEUgAABLAAAALmCAYAAABSJm0fAAAAAXNSR0IArs4c6QAAIABJREFUeF7snQvYFkX5/8cjAeIBBPOAWIqntDDRLAgs1PKAlqgpSUr4Vzyf8pCmaCYppqVJoj8tU0NTIVMhfx4qDMp+apmklmgh5hGPEBAe/9e9NK/zzDu7O/vs7PPu7vPZ6/Iq3md35p7Pfe/M7Hdn7l3p/ffff19xQAACEIAABCAAAQhAAAIQgAAEIAABCECgpARWQsAqqWcwCwIQgAAEIAABCEAAAhCAAAQgAAEIQCAigIBFI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pRWw5syZo4YOHRrcQ5/4xCfUz3/+c7XFFlsEL5sC60/g73//u/rKV76i/vKXvzQ0dvbs2WrIkCH1B2C18JVXXlFjxoxRd911V8MvAwcOVLfeeqv6+Mc/nonJkiVL1DHHHKOuvfbahuu22mordcstt6iPfexjmcorw8mt6Mt+9rOfqYMPPrihuV/4wheU/L1Pnz5lwIANEIAABCAAAQhAAAIQgAAEchFAwMqFj4vrRODVV19VN998s9p1113VZptt5mwaAlYjlvfff1+df/756qyzzurEa8qUKeqII47IFCKPPfaY2n///dUTTzzRcN2hhx6qLr/8ctWzZ89M5ZXhZASsMngBGyAAAQhAAAIQgAAEIACBqhNAwKq6B7E/NwFZ9SPC1YUXXqg+9KEPJa7QQ8DqjFsEmt13310tXry44UdZmTV58mTVq1cvbx9dc8016rDDDut0/tVXX63GjRvnXU6ZTkTAKpM3sAUCEIAABCAAAQhAAAIQqCoBBKyqeg67cxNYvny5uvPOOyPh6sEHH4zKS9tiioDVGXvcNsKs2/7itg+m+SR3IBRcAAJWwYApHgIQgAAEIAABCEAAAhBoCwIIWG3hZhrpIuASFqoulnSFp5O2EWZZORUnDh533HFq0qRJqlu3bl3RvNx1tkLAym0kBUAAAhCAAAQgAAEIQAACECg5gdIKWGncli1bpk488UR15ZVXNpz67W9/25mPJ608fm8/AghY4Xwet41QcmB9//vfV927d0+tzJWIXC6aNm2a2nfffVOvr+oJ9GVV9Rx2QwACEIAABCAAAQhAAAKtJICA1Ura1FUqAghY4dwRt43Qd0VbnIjzqU99St14443qIx/5SDhjS1YSAlbJHII5EIAABCAAAQhAAAIQgEApCSBgldItGNUKAghY4SjLNkJZaXXyySd3KtRnBVXc9kFZZXnBBReo1VdfPZyxJSsJAatkDsEcCEAAAhCAAAQgAAEIQKCUBNpSwHr11VfVV7/6VfW///u/HU7RK0U22mgjdd1110Vfops1a5bq3bu3GjFihPr617+uPve5z3XKw/POO++oP/7xj2rGjBlq9uzZ6pFHHun4Gpt8fW3QoEFq2223Vfvss4/67Gc/m7qV6rzzzlNnn312Q7DccMMNkb0iEjzzzDPRF/Puvvtu9X//939RXdttt11U9oEHHqhkxcrKK6+cGmzy0Cx2SzlJdu+xxx5R2WuuuWZqmfoEKft3v/ud+uUvf6n+9Kc/qQceeKDjWuEprHfaaSe15557Rvauuuqq3mW/9957SsSOO+64Q/3617+Okq+/9tpr0fXCYYsttlAjR45Uu+yyi+rXr1+ncl2+T6r8C1/4gpKtbX369IlOy5vEfdGiRVHczZw5U/3lL39Rf/7zn6NyBwwYEHH54he/qPbaay8lcbjSSiulcmlVvKQaolQUj1/60pfUCy+80HC6Tw6ruO2DEp+77rprbPVFxrFPm0OcE0LAcvGzY1dsddVlrpKTDxvcf//9aurUqeoPf/hDFO+6D5RtnHJv9ezZs6PZ0if985//VD/5yU+iPlDiWfq9HXfcMfoy5ejRo9X666/vjUn3p9LHSTzpvkPua7m/k+5t70o4EQIQgAAEIAABCEAAAhCoJAEErP+6TR7irrnmGvXjH/9Y/ehHP+rkTNcX1USckYdzWcnjc+ywww7RahIRwuLEiThBQh4GJZG12CaiVdwhQpvU0bdvX+cp8sD5m9/8Rp1++ukdX95Ls10eYCW32GGHHZaYSFvKFnHmhBNOiB58fQ4Ra6TNIvSlHfPnz1cTJkyIBMa0Q2z+1re+pcaPH98gGnaVgCVf2LvqqqvUd77znQ7BLa4NIgDst99+6txzz1X9+/dPbGrR8ZLG2fz99ddfV+PGjVO/+MUvGi77zGc+EwkiItK5DhFNTj31VHXZZZc1/LzzzjtH4uEGG2zQ6bIi4zhLm0OcWxYBS/oVuXeT+rPddttNXX755WrgwIFRPyR9zQ9/+MPYPkl8fskll6gvf/nLqYKsiP9nnXVW9GXQpEPf24cffniDmBbCF5QBAQhAAAIQgAAEIAABCJSXAALWf30jD2SyUmr69OlOb9mrSGR11iGHHBKtiMpyyAPdT3/6UzV8+HDnZS5BQh4SZTWErGjyOY466qhI7DJXSsh18tAv+YRE1EkSweLqEDtki5hrxVSesmUVlqzgEJEw7pBVIfLA6iuM6XJsFl0hYM2bN08dc8wx0Wq3LIesOpkyZUoUK1kEz1DxksVWHV9x2wgldvfee29nkbKC56CDDopWBJqHiBkiWK6yyioNf88Ta1JQUhxnbXOI87tawJJ+TwQm6Zd8+jNZTTpx4kT1gx/8QP3P//xPKoK0Pk/8edddd6kjjzzSq35d4ZgxY9TFF18cK9anGsYJEIAABCAAAQhAAAIQgEClCCBgebhLVsTIqhLZSijHiy++GK1Gki0zzRzysCirvdZZZ51Ol7sErKx1iL3XX399tG3RPB577DG1//77qyeeeCJrkdH5ceXKb1KmiBCyLa6ZI2mb2aOPPqq+9rWvNV22KVi0WsASLmPHju0kzvgySnv4LzJefG00z4vbRpiUy0pE41GjRjVUZ99zrYrjZtqc95quFrDy2u9zfVKf1+zLAKk3Tqz3sYlzIAABCEAAAhCAAAQgAIFqEUDA8vCX/fAl4pMIWOYhQsP3vve9KK9T9+7d1VtvvRVtxZFVJPaWHFntdeutt6qPf/zjnWpPEiRk+86ZZ54Z5Y9abbXVotwzsk1OVlXZh0swkNUxJ510UsOpukzZ3ih2y/Hmm29GeXDEdluQcj2Ivvvuu9F2N7HdPGRllYhHQ4cOjVZtyTY62WJ4xhlndFpJFbddTHJGHXvssZ22DQpvyRUm9ogQKLx/+9vfRjwkL5btG+E9ePDghr83k8Q9Sw4saa/4wbVKRQS5b3zjG9GqM1lh9NJLL0Wio/DSOb20scJRfpO4sY8i48Xj1uh0Stw2wjj/xm0flFxg0uZ11123Ux1FxXEz7Q1xTZkELIlXEZPl/vrPf/6jJP+erLqMW7EpW68lZj//+c9H97jce3K+3edJHizJW7f99ts3IJN4OeKII9Qtt9zS8HdZfSirvCSPV48ePdTzzz8fbVV0baHWOQJD+IIyIAABCEAAAhCAAAQgAIHyEkDAsnwjD26Si0ceoPWXz0Qc0f9fHuSOPvro6OHaPCS/kYha9lavX/3qV0oSoduHrDoYNmyYtyAhq6muvPJKtd566zVc89xzzynZSiN5rcxDhDSxUa/yintIjrNDyhIR65vf/GaUn2rIkCFREmXJybTGGms01CUPl5JkXgQkfcgKGhGNRCAzD9kuJNviZOWEecg2JkncvOWWWzb8/b777otEKvMBWh6GJQ+WrIizectqLUlmb68yc21HK1rAki2DksvKfviXB3MRErt169aJjfhR8pjZW7nittPFCVh546XZLivpa4SuhOzSTkn0/fvf/76hSmmXiLW2f4uM42bbnPe6sghYwlxy45lbhOMERmmziK833XRTJyE+rs+Tc7/yla804HKtvotbdSgJ3mXLoNhoHkmru/L6hushAAEIQAACEIAABCAAgfIQQMCyfCGij4gxSV+AkwdOSSguX9wSEeRf//pXJHq5klTHrdiJWzUQJ0hMmzZNyVfA7ENWP4m48d3vfrfhJ/sLZM08+GcJ03//+9/qqaeeUg8//HD0VUP5WqAwWWuttToV4xKO5CS5ToQyfYhwKA+rsuLGPJK2G8oDt6zCevLJJ6MvHH7yk59U22yzTfRFQi1C6rKKFLBk9ZXkvbr22msbbJeVV7KSJO6rjiIACTdJpm0e0hZZafeRj3yk4e9FxUsW39vnxm0jFDFU7DVzWt1+++2dtrqKQHnbbbdFX7Kzj6LjOE+7m722DAKW6yMVuj0iFku+P/uIE1V9+7y4dseVK/VLXyuCp3zlVB8ilotoZvYdzfqC6yAAAQhAAAIQgAAEIACB8hJAwDJ8k/a1tGbc6Pswp8t2CRLmZ+5dNsjKLEnMbh62gBUndMkKKRF8Pv3pTzuTszfT5rRrfAWshQsXRg+r9957b0ORkmxahKC8R5ECVpzf44RIsy1x17pWsBQVL3nYxm0j3GWXXaKVcyJQyREnUCatqClTHOdhZF5bBgFLVgpeffXVTsFZvgR58MEHd2qua0WdnBSXZ86+b+NW38WVmxQz8qVD2f7IAQEIQAACEIAABCAAAQjUlwACluFb2QJ46aWXRjlX8hzyQPr4449HqwTkk/CyDc4+sqzAssUouyzXA6bkmhHBY7PNNus43bUdT/8oq8ckT5EIWiLkbbTRRkEFLcmr9de//lX9+te/jpLf21+cEzvsFVhZ8k01468iBax77rmn0/bJuG2Stu1x21S//e1vR6vtzMMlYIWKl2aYyjVx2wjtxOxxAkaaGNGVcdwsk6TryiBgSR4qWemo8+CZ9rr6l7icVnJdnIBlx6+s1hw5cqR64YUXGvDY/YDNzhXzSR8JKMJnlAkBCEAAAhCAAAQgAAEItJ4AApbBfMKECUr+S9o+aLtI8rI8/fTTkfgi/0nSc9lamHYULWC5Vm3F5ZBx2dq7d+8ox9SXvvSlKEGz5N7y5SIra+bOnRvlNZL/hIeIUWmH/eDqu1Irrdy434sUsFwP/bICaerUqapv376JJkvybEmELQmrzcMlMoQSsNJW+WVlHLeN0MxtFbd90JXs26y/VXGctc3Nnl8GASup73PFclK8+ApYcfd3MxxDvXxopm6ugQAEIAABCEAAAhCAAARaQwABy+DsWuES5wZ5SJP8RpLPyE647eO6LAJW2sNZlgdMeViWJOrf+c53On3tLsnugw46SJ122mlRwuY4IWvBggWR6CJf3bO/pOfDpO4CVtrKKJORS5jyFbBCxouP31znxG0j1F8XlI8LuHK3yQcJJk+erGS1VtJRZBw32+ZmryuDgJXU92XpX4RBVwhYWe6tZv3EdRCAAAQgAAEIQAACEIBA1xJAwDL4i7AjIkHaIauJxo0b1+lT8XKdPHhLMuHPfe5z0f9+6EMfis6VlVnmkUXAStreI2VmfcCUa15++eUoUbZ8+c+1xdHFQNom24wkobP5pTI5V75YePjhhztXWunVXJ/97Gej7YmLFi2KVnXZR90FrFatwCoiXtLuCfv3pG2EknBbktHbX66UMiQPk9wvvkfoOPatN+R5CFj5aSJg5WdICRCAAAQgAAEIQAACECg7AQQsw0NxopLpREksLgLBL37xiwbf7rXXXuqUU05RO+20U8PX7kIkcS9akJDVMg8++KD67W9/q+66667ELZCSK+vWW29VgwcP7mj/vHnzlKycsfNaSaL1b3zjG0q+cGYKXr5bA+PYJSV5znLDFbmFUAS94cOHN5jTqhxYRceLL+O4bYQXX3xx9GVIER3MI+lLeD515o1jnzqKOAcB6wOqobeyFuEvyoQABCAAAQhAAAIQgAAEuoYAAlZGAcuVt0dWW11//fVqww037OTFKghYttHyQC05rKRN8uUwSSpuHmYeI/m7rMo66aSTGs4R8Uq2V6655pqdmPgKWHFfIUxL8i1fLZQtUSImDho0SG233Xaqf//+ao011miwpUgBq4ivEP7yl79Ue++9dydfnH322Q1/K4uAFbeNUNqw7rrrqh//+McNdh966KHq8ssvVz179gzSG2aN4yCVNlFIuwpYTz31lDrwwAOVJHPXh6zylBV6snqVAwIQgAAEIAABCEAAAhCAgEkAASujgOWbm0gXKyLJ7rvv3kkE6uothD63wdKlS9Xxxx8fbesyD1Mgaebh27XlUcq3txBKMvjTTz89EsjM48tf/rK65pprlORRso93331XnXvuuUr8ZB6ydVESqMsKMtM3Q4cObTgvbQWI75cR474kmCTsiSGy9e6yyy5TJ5xwQoNdn/rUp9SNN94Ybb0zj6zxKNc2s+XUJ15c57jEzbiyfFZANmOHTxw3U26oa5q5h+y6XT51batrpq6s8eKbAyvuHpk4caI69dRT1SqrrBIKMeVAAAIQgAAEIAABCEAAAjUggIBlONHnAdolGMStwJIVRMcdd5y66aabOoVKqwWs9957T8mKGNnu96c//SnaMijJ53/wgx9EidldR9wDpvnJ+rgH4jihRr7YOHbsWPW73/2uU5W2gCUnSH4uEazMVWCySkPylUlieTuh/BNPPBH93c45Jn6YNGmS6tatW0e9rhVY66+/vkr6Cp6vgBUnFMnf5QFdVqyZtsjfRbz6zW9+o77+9a93+jBA3EN92QUsWV0zcuRI9cILLyR2l3ECnX1RUXGs6/FdHRiy729GVKqDgCVtECFaPjpgHiIyy8pPewuunPPoo49G4q6cs8MOO6hPfvKTauDAgZGYvfLKK4d0C2VBAAIQgAAEIAABCEAAAiUjgICVUcD67ne/q84444xObhTRRL7sJytk3n77bfXAAw+oiy66SN15551Ol7dawHIJQWKYrDiSPFWySkySrYsg9M4770QCinwNzl79JNeYtv/nP/9RJ598cvT1QfuQckWoEVFoyZIlUY4tWR0l4pnrcAlYkvD92GOPVdddd13DJSJinXnmmVFC+fXWWy9iLuKDfNlO/tc8pH4REYcNG9bw9zhxRUS98ePHKxFLRPCTB+Tu3btH12YRsEQwlNVqt9xyS6fmmvnBZKXJSy+9FG3ZvOCCCzp9wTFpi2rZBaw333wzEigkb1rS4RIYXecXFce6LgSsztSLWoElNT333HNR/jwRbs1jiy22iL56+qUvfSkSp2Q1Ztb7u2RjLeZAAAIQgAAEIAABCEAAAjkJIGAZAH1WYMUlps7qh7g8TkUJErLKQ7blSI6hPIeshrryyitV3759O4qZPn26GjVqVJ5io2tdOZ7k77KqSlZt2UnifSsUUUhENvvLiSLSjR49Wv3+97+PLcrehpVFwAphuzzIX3XVVZ3EN21wUfHiy9bnPJ9thNOmTVP77rtvanFFxrFUjoDV2QVFClj6vhcRy861lxoM/z1BXiiIMG7f377Xcx4EIAABCEAAAhCAAAQgUA0CCFiGn3wELFmdJF9Rk9xMPodsdRFxRwQr84hLtF2kICFbGkXIkZU+zRySWFm2/IioYh6yukrEMdcqLFc9sl1MkquLEGYednJ48zf5qt/hhx8erYDKchx11FHR1kFXYvDly5dHdkvOqbjDzomVVcCScmXLpqwwsleGpbVD6r7iiivUpz/96dhTi4yXNPt8f0/bRujKT5ZUdlFxLHUiYHUmX7SAJX2qbBmUrclZRaz/9//+X7RqUVaPckAAAhCAAAQgAAEIQAAC9SaAgGX410fAktNFsJGHpksvvTTxgWuvvfaKthHK9jN7pU9XJeWWFSzXXnttZLuvGCTb9eRrYfJlvw9/+MPOO0JEBRH17C/L2SdLfqfzzz8/2jpk50ZKSs4u5cyfP19NmDCh03ZCl0HyQPutb30r2gqot/+5zhMG48aNixWX7JxYzQhYUq9spZOVVK4tgrZdwluENxEbzZVuLvurIGClbSM0c6r5drdFxTECVusFLKlR53+TPiRui7Fpme/97RtPnAcBCEAAAhCAAAQgAAEIlJ8AAlYTApZ+4Prb3/4Wfdnu3nvvjXJeybHddtupz372s5HgIyKVJBaOS9IsuZZkZY6ZiLxVgoTYJFvyJC+VPDA+9thjDYnDpR2y0mrnnXdWe+yxh9poo406JUy3w1tyRkmZkm9KkrT/+c9/jk7Zaaed1C677BKJeFtuuWVUziuvvBLlvrnrrrs6ihHhRlaH7bPPPrF3jtQhIpIkWv/1r38d2f7aa691sJdVS2KvbP1bc801ve5A+WqafOFP8jTNmjUrukbavtVWW6nddttN7b///mrdddeN/t6sgKUNkZxewmbmzJnqD3/4QwcjWakn8SL1ibDXr18/L9tbFS9exiSclLSN8O6771a77rprU1WEjmMErM5uKHoFllmjrMaSPmTGjBnRV0kfeeSRjpcE0o9I/7HffvtFfazv/d1UYHERBCAAAQhAAAIQgAAEIFA6ApUVsEpHEoMgAAEIQAACEIAABCAAAQhAAAIQgAAECiGAgFUIVgqFAAQgAAEIQAACEIAABCAAAQhAAAIQCEUAASsUScqBAAQgAAEIQAACEIAABCAAAQhAAAIQKIQAAlYhWCkUAhCAAAQgAAEIQAACEIAABCAAAQhAIBQBBKxQJCkHAhCAAAQgAAEIQAACEIAABCAAAQhAoBACCFiFYKVQCEAAAhCAAAQgAAEIQAACEIAABCAAgVAEELBCkaQcCEAAAhCAAAQgAAEIQAACEIAABCAAgUIIIGAVgpVCIQABCEAAAhCAAAQgAAEIQAACEIAABEIRQMAKRZJyIAABCEAAAhCAAAQgAAEIQAACEIAABAohgIBVCFYKhQAEIAABCEAAAhCAAAQgAAEIQAACEAhFAAErFEnKgQAEIAABCEAAAhCAAAQgAAEIQAACECiEAAJWIVgpFAIQgAAEIAABCEAAAhCAAAQgAAEIQCAUAQSsUCQpBwIQgAAEIAABCEAAAhCAAAQgAAEIQKAQAghYhWClUAhAAAIQgAAEIAABCEAAAhCAAAQgAIFQBBCwQpGkHAhAAAIQgAAEIAABCEAAAhCAAAQgAIFCCCBgFYKVQiEAAQhAAAIQgAAEIAABCEAAAhCAAARCEUDACkWSciAAAQhAAAIQgAAEIAABCEAAAhCAAAQKIYCAVQhWCoUABCAAAQhAAAIQgAAEIAABCEAAAhAIRQABKxRJyoEABCAAAQhAAAIQgAAEIAABCEAAAhAohAACViFYKRQCEIAABCAAAQhAAAIQgAAEIAABCEAgFAEErFAkKQcCEIAABCAAAQhAAAIQgAAEIAABCECgEAIIWIVgpVAIQAACEIAABCAAAQhAAAIQgAAEIACBUAQQsEKRpBwIQAACEIAABCAAAQhAAAIQgAAEIACBQgggYBWClUIhAAEIQAACEIAABCAAAQhAAAIQgAAEQhFAwApFknIgAAEIQAACEIAABCAAAQhAAAIQgAAECiGAgFUIVgqFAAQgAAEIQAACEIAABCAAAQhAAAIQCEUAASsUScqBAAQgAAEIQAACEIAABCAAAQhAAAIQKIQAAlYhWCkUAhCAAAQgAAEIQAACEIAABCAAAQhAIBQBBKxQJCkHAhCAAAQgAAEIQAACEIAABCAAAQhAoBACCFiFYKVQCEAAAhCAAAQgAAEIQAADtydMAAAgAElEQVQCEIAABCAAgVAEELBCkaQcCEAAAhCAAAQgAAEIQAACEIAABCAAgUIIIGAVgpVCIQABCEAAAhCAAAQgAAEIQAACEIAABEIRQMAKRZJyIAABCEAAAhCAAAQgAAEIQAACEIAABAohgIBVCFYKhQAEIAABCEAAAhCAAAQgAAEIQAACEAhFAAErFEnKgQAEIAABCEAAAhCAAAQgAAEIQAACECiEAAJWIVjDFPrOO++oCRMmqIcfflj97Gc/U3369HEW/N5776lZs2apK664Qt13333q7bffVkOGDFGHHXaY2muvvVS3bt2c182fP1/98Ic/VDNmzFB///vf1XbbbacOOOAANW7cONW3b1/nNcuXL1d33nmnuvrqq9WcOXPUaqutpkaMGKGOPPJINXz4cLXyyiuHaTylQAACEIAABCAAAQhAAAIQgAAEIACB/xJAwCppKIh4NWXKFHXGGWeoz3zmM7EC1rvvvqtuuOEGdeyxx6rFixernXbaKRKVHnnkkejfcr3817Nnz4aWyu/jx49Xf/zjH9UWW2yh+vfvr+bNm6eeeeYZtdtuu6nLL79cDRw4sOEaEa8mTZqkzj77bNWrVy81aNCgSCx74IEHon9PnDgxKnPVVVctKVXMggAEIAABCEAAAhCAAAQgAAEIQKCKBBCwSug1EZ5EDLrgggsi677whS/ECliyCuqrX/2q+vCHP6wmT56stt9+++iaf/zjH+q4445T999/v7rqqqvUgQce2NHShQsXqiOOOELde++96vvf/7465JBDItFpyZIl6qKLLlLnnnuuOuaYYyKxqnv37h3X3XTTTerwww9Xw4YNi+oaMGCAev/999VDDz0UCWgvvvhiZKes/uKAAAQgAAEIQAACEIAABCAAAQhAAAKhCCBghSIZoBxZdfWb3/xGnXnmmerBBx9U/fr1U8uWLYtdgSUrok499VR12WWXqWnTpql99923wYpHH300Eq623HJLdc0116h11lkn+n369Olq1KhRkcAlIpW5xXDRokWRGHXPPfeo2267Te24447RNa+//nq0tVBWW5l/1xXefffdar/99lNjx47tVGYANBQBAQhAAAIQgAAEIAABCEAAAhCAQBsTQMAqkfNlNdXQoUOj7XhHHXWU2nvvvaP/ldVVrhxYst1v9OjRavXVV49+32CDDRpas3TpUnX88cdHOa7uuOOOaHXWW2+9pU4//fRo5ZWITrvuumsnAtddd120KuuSSy5RJ554YvS75OEaOXKk2mWXXaLVV2KjeciqLrFF6pw6dWq0OosDAhCAAAQgAAEIQAACEIAABCAAAQiEIICAFYJioDJk1dVdd90ViUcbb7xxlFj9K1/5SqyAJauhJF+VnHPppZeqHj16dLLkvPPOi3JWSZ4s2WooK6nGjBmjFixYoG6++eZodZZ9aCFNthmK0CXbCH/+859Hq7kkqbz8t9JKKzVcJivFROy68sor1ezZs9lGGCgmKAYCEIAABCAAAQhAAAIQgAAEIAABpRCwShwFaQLW7bffrvbZZ59IOJJ8WbISyz5kZdbBBx+svv3tb6uzzjorStIuK6XkiFsp5apXhKyTTjqpYVWWXZctlpUYLaZBAAIQgAAEIAABCEAAAhCAAAQgUCECCFgldlaagGWLU66m2OeklSlluM7xEad8zikxbkyDAAQgAAEIQAACEIAABCAAAQhAoKQEELBK6pg4Ick0t24CluTZ4oAABCAAAQhAAAIQgAAEIAABCECgawlIDu2yHQhYZfOIYU/aaqk6CViIVyUOREyDAAQgAAEIQAACEIAABCAAgbYigIDVVu7O39g0Aeuee+6Jkrh/85vfVLJ9b5VVVulUqRa5Jk6cGJ33/PPPR8nc5XB9uVD+ruvdaKON1PXXX6/WWWedKDn7+PHj1ZQpU5Qkd3cdegvhTTfdFCWWz3JoAauMN0mWdnBuvQkQp/X2b9VbR3xW3YP1tp/4rLd/q9I64rAqnmovO4nL9vI3rc1HgBVY+fgVenWagFWnrxDScRcaShQeiABxGggkxRRCgPgsBCuFBiJAfAYCSTG5CBCHufBxcUEEiMuCwFJsLQkgYJXYrWkClv6ioHx90LWaavHixeroo49W9957r7rjjjuUrG5666231Omnn67kq4J333232nXXXTsR0KutLrnkkugLh3JIxzpy5Ei1yy67qMmTJ6tevXo1XKdXdkn5cV83TEJNx13iQMS0DgLEKcFQZgLEZ5m9g23EJzFQBgLEYRm8gA02AeKSmICAPwEELH9WLT8zTcBavny5OvXUU9Vll12mpk2bpvbdd98GGx999FF14IEHqi233FJdc8010VZAOaZPn65GjRqljjvuODVp0iTVrVu3jusWLVqkjj32WCXbE2+77Ta14447Rr+9/vrraty4cUpWfZl/1xeKGLbffvupsWPHdirTBxwdtw8lzulqAsRpV3uA+nkRQAxUlQD9Z1U9Vy+7icN6+bMurSEu6+JJ2tEKAghYraDcZB1pApYUO2fOnCin1Yc//GH1wx/+UA0ePFittNJK6h//+EckUM2YMUPdcMMNHXmv5JqFCxdGeaxkZZasxDr44IMjEWvJkiXqoosuUueee270u/zWvXv3Duslt9Xhhx+uhg0bFolmH/3oR9X777+vHnrooUj0WrBggZJz5PesBx13VmKc3xUEiNOuoE6dvgSIT19SnNcVBIjPrqBOnTYB4pCYKCMB4rKMXsGmshJAwCqrZ4xk6iJOyRbBPn36dLL2nXfeiRKrn3HGGUq2DO60005qtdVWU4888kj0b/m7/NezZ8+Ga//whz+oI488Uv3lL39RW2yxherfv7+aN2+ekm2Jkhj+8ssvVwMHDmy4RgQuSQYv/8kWwkGDBqm33347WpUl/5a/S6L3VVddNTNVOu7MyLigCwgQp10AnSq9CRCf3qg4sQsIEJ9dAJ0qOxEgDgmKMhIgLsvoFWwqKwEErLJ6xlPAEvPfe+89NWvWLHXFFVeo++67LxKVhgwZog477DC11157NWwRNJs7f/78aNWWrNKS1V7bbbedOuCAA6Ktgn379nWSkW2Ld955p7r66quj1V8ilo0YMSISw4YPH65WXnnlpojScTeFjYtaTIA4bTFwqstEgPjMhIuTW0yA+GwxcKpzEiAOCYwyEiAuy+gVbCorAQSssnqmzeyi424zh1e0ucRpRR3XJmYTn23i6Io2k/isqONqZjZxWDOH1qQ5xGVNHEkzWkIAAaslmKkkjQAddxohfi8DAeK0DF7AhjgCxCexUWYCxGeZvdM+thGH7ePrKrWUuKySt7C1qwkgYHW1B6g/IkDHTSBUgQBxWgUvta+NxGf7+r4KLSc+q+Cl+ttIHNbfx1VsIXFZRa9hc1cRQMDqKvLU20CAjpuAqAIB4rQKXmpfG4nP9vV9FVpOfFbBS/W3kTisv4+r2ELisopew+auIoCA1VXkqRcBixioHAEmGJVzWVsZTHy2lbsr11jis3Iuq6XBxGEt3Vr5RhGXlXchDWghAQSsFsKmqngCdNxERxUIEKdV8FL72kh8tq/vq9By4rMKXqq/jcRh/X1cxRYSl1X0GjZ3FQEErK4iT72swCIGKkeACUblXNZWBhOfbeXuyjWW+Kycy2ppMHFYS7dWvlHEZeVdSANaSAABq4WwqYoVWMRAtQkwwai2/+puPfFZdw9Xu33EZ7X9VxfricO6eLJe7SAu6+VPWlMsAQSsYvlSuicBOm5PUJzWpQSI0y7FT+UpBIhPQqTMBIjPMnunfWwjDtvH11VqKXFZJW9ha1cTQMDqag9Qf0SAjptAqAIB4rQKXmpfG4nP9vV9FVpOfFbBS/W3kTisv4+r2ELisopew+auIoCA1VXkqbeBAB03AVEFAsRpFbzUvjYSn+3r+9Atnzt/qdp2kx5BiyU+g+KksCYJEIdNguOyQgkQl4XipfCaEUDAqplDq9ocOu6qeq697CZO28vfVWst8Vk1j5XX3itmvKyO3LNfUAOJz6A4KaxJAsRhk+C4rFACxGWheCm8ZgQQsGrm0Ko2h467qp5rL7uJ0/byd9VaS3xWzWPltFdWX8188A112v4bBDWQ+AyKk8KaJEAcNgmOywolQFwWipfCa0YAAatmDq1qc+i4q+q59rKbOG0vf1ettcRn1TxWTntl9dWcxxerG07ZNKiBxGdQnBTWJAHisElwXFYoAeKyULwUXjMCCFg1c2hVm0PHXVXPtZfdxGl7+btqrSU+q+axctp78EVPqzeXvKvuOGfzoAYSn0FxUliTBIjDJsFxWaEEiMtC8VJ4zQggYNXMoVVtDh13VT3XXnYTp+3l76q1lvismsfKae9Hxj6ithnQAwGrnO7BqpwE6CdzAuTyQggQl4VgpdCaEkDAqqljq9YsOu6qeaw97SVO29PvVWk18VkVT5XXTsl/NfzUJ9SQrXshYJXXTViWgwD9ZA54XFoYAeKyMLQUXEMCCFg1dGoVm0THXUWvtZ/NxGn7+bxKLSY+q+Stctoq+a/O/OmzauO+q6tHJm8b1EjiMyhOCmuSAHHYJDguK5QAcVkoXgqvGQEErJo5tKrNoeOuqufay27itL38XbXWEp9V81j57JX8V/IFQjleu3n7oAYSn0FxUliTBIjDJsFxWaEEiMtC8VJ4zQggYNXMoVVtDh13VT3XXnYTp+3l76q1lvismsfKZ2/vAx7uMAoBq3z+waL8BOgn8zOkhPAEiMvwTCmxvgQQsOrr20q1jI67Uu5qW2OJ07Z1fSUaTnxWwk2lNXL2Y4vV3uc+iYBVWg9hWAgC9JMhKFJGaALEZWiilFdnAghYdfZuhdpGx10hZ7WxqcRpGzu/Ak0nPivgpBKbeOEtz6sLb3mhw8J//mSQWqvnKsEsJj6DoaSgHASIwxzwuLQwAsRlYWgpuIYEELBq6NQqNomOu4peaz+bidP283mVWkx8VslbxdsqXxTcdpMe3hWNPOdJNefxxR3n3z5hczX0Y728r087kfhMI8TvrSBAHLaCMnVkJUBcZiXG+e1MAAGrnb1forbTcZfIGZgSS4A4JTjKTID4LLN3Wm+bbAnMIkCZ+a/EWgSs1vuMGosnQD9ZPGNqyE6AuMzOjCvalwACVvv6vlQtp+MulTswJoYAcUpolJkA8Vlm77TetjOufVZNPLS/V8V2/isELC9snFRBAvSTFXRaG5hMXLaBk2liMAIIWMFQUlAeAnTceehxbasIEKetIk09zRAgPpuhVt9rZEvgHeds7tVAO/8VApYXNk6qIAH6yQo6rQ1MJi7bwMk0MRgBBKxgKCkoDwE67jz0uLZVBIjTVpGmnmYIEJ/NUKvvNbIl8LWbt/dqoJ3/Si46bf/11Wn7b+B1vc9JxKcPJc4pmgBxWDRhym+GAHHZDDWuaVcCCFjt6vmStZuOu2QOwRwnAeKUwCgzAeKzzN5pvW0iYPnmsbLzXyFgtd5f1NgaAvSTreFMLdkIEJfZeHF2exNAwGpv/5em9XTcpXEFhiQQIE4JjzITID7L7J3W2qZzWvkIWK78VwhYrfUXtbWOAP1k61hTkz8B4tKfFWdCAAGLGCgFATruUrgBI1IIEKeESJkJEJ9l9k5rbdOi1PmH9FdH7tkvsXJX/isErNb6i9paR4B+snWsqcmfAHHpz4ozIYCARQyUggAddyncgBEIWMRAhQnQj1bYeYFN16KUTx4rV/4rMWfI1r28k8D7mE98+lDinKIJEIdFE6b8ZggQl81Q45p2JYCA1a6eL1m76bhL5hDMcRIgTgmMMhMgPsvsndbapgWsg4b3UZOP3iSxclf+KwSs1vqL2lpHgH6ydaypyZ8AcenPijMhgIBFDJSCAB13KdyAESkEiFNCpMwEiM8ye6e1tulVVUmrqBYsfEtdOfMldcWMl53GsQKrtT6jttYQoJ9sDWdqyUaAuMzGi7PbmwACVnv7vzStp+MujSswJIEAcUp4lJkA8Vlm77TWNi1gbbtJDzVr0lYNlYtwNeaip9Xc+UsTjULAaq3PqK01BOgnW8OZWrIRIC6z8eLs9iaAgNXe/i9N6+m4S+MKDEHAIgYqSoB+tKKOK8Bsc1vgazdv31BD3FcHbTPW6rmK+udPBgWzjvgMhpKCchAgDnPA49LCCBCXhaGl4BoSQMCqoVOr2CQ67ip6rf1sJk7bz+dVajHxWSVvFWtrkoA148E3ohVY9jFsm17q/r8ubvizLX7lsZr4zEOPa0MRIA5DkaSckASIy5A0KavuBBCw6u7hirSPjrsijmpzM4nTNg+Akjef+Cy5g1pknr3CSrYQylZCfegE7/rfIlx9bZe+qke3ldXoC59CwGqRn6imawjQT3YNd2pNJkBcEiEQ8CeAgOXPijMLJEDHXSBcig5GgDgNhpKCCiBAfBYAtYJF2gLW7RM2V0M/1itWwBo1pLcaNbR39DsCVgUdjsmZCNBPZsLFyS0iQFy2CDTV1IIAAlYt3Fj9RtBxV9+H7dAC4rQdvFzdNhKf1fVdSMvtFVaXH7WJGr1zHy8B67gr5qtXFr3Tce4jk7dVG/ddPYh5xGcQjBSSkwBxmBMglxdCgLgsBCuF1pQAAlZNHVu1ZtFxV81j7Wkvcdqefq9Kq4nPqniqWDttAeu0/ddXp+2/QUelB1/0tJr54Bsd/z5p3/XV4IE9o3+fN/U59cSzyzp+s1dv5bGc+MxDj2tDESAOQ5GknJAEiMuQNCmr7gQQsOru4Yq0j467Io5qczOJ0zYPgJI3n/gsuYNaZN7Ic55Ucx7/IBn7+D36qYmH9u+o3f79WwdtqLbeuDsCVov8QzVdS4B+smv5U7ubAHFJZEDAnwAClj8rziyQAB13gXApOhgB4jQYSgoqgADxWQDUChZpC1RDtu6l7jhncwSsCvoSk8MToJ8Mz5QS8xMgLvMzpIT2IYCA1T6+LnVL6bhL7R6M+y8B4pRQKDMB4rPM3mmdbb0PeLihMlvAGnT0XLVg4Vsd51w6foDqu9Zq0b8vnv6Cenjeko7frj9lU7XnDmsHMZ74DIKRQnISIA5zAuTyQggQl4VgpdCaEkDAqqljq9YsOu6qeaw97SVO29PvVWk18VkVTxVrpy1gSW2v3bx9R6X271NP26zjt2mzX1PT5rzW8W87f1Yey4nPPPS4NhQB4jAUScoJSYC4DEmTsupOAAGr7h6uSPvouCviqDY3kzht8wAoefOJz5I7qAXmzX5ssdr73Cc71YSA1QL4VFEJAvSTlXBT2xlJXLady2lwDgIIWDngcWk4AnTc4VhSUnEEiNPi2FJyfgLEZ36GVS9hxoNvqDEXPd2pGbMmbaW23aSHenPJu+ojYx/p+L1Ht5XV1Sd8tOPfrMCqegRgfxoB+sk0QvzeFQSIy66gTp1VJYCAVVXP1cxuOu6aObSmzSFOa+rYmjSL+KyJI3M048JbnlcX3vJCpxJun7C5GvqxXspeobVV/+7qrNEbxgpY9hcMc5imiM889Lg2FAHiMBRJyglJgLgMSZOy6k4AAavuHq5I++i4K+KoNjeTOG3zACh584nPkjuoBeadce2zasrMlzvVpJOxpwlYjy9Ypr5z43Md19sJ4PM0gfjMQ49rQxEgDkORpJyQBIjLkDQpq+4EELDq7uGKtI+OuyKOanMzidM2D4CSN5/4LLmDWmDeyHOeVHMeX9ypJp2MHQGrBU6gilIToJ8stXva1jjism1dT8ObIICA1QQ0LglPgI47PFNKDE+AOA3PlBLDESA+w7GsaknDT31CzZ2/NFbAsrcYfnHw2uprI9btOJ8VWFX1PHb7EqCf9CXFea0kQFy2kjZ1VZ0AAlbVPVgT++m4a+LImjeDOK25gyvePOKz4g4MYH7vAx52lqK3AtoC1qghvdWoob0RsAKwp4hqEKCfrIaf2s1K4rLdPE578xBAwMpDj2uDEaDjDoaSggokQJwWCJeicxMgPnMjrHQB9hcGzcb4ClhLl7+nDvvBPxo4vHbz9kG4EJ9BMFJITgLEYU6AXF4IAeKyEKwUWlMCCFg1dWzVmkXHXTWPtae9xGl7+r0qrSY+q+KpYuy081uZtazVcxX1z58MUgdf9LSa+eAbHT/JVwaHbbtmg0GjL3wKAasYF1FqCQjQT5bACZjQiQBxSVBAwJ8AApY/K84skAAdd4FwKToYAeI0GEoKKoAA8VkA1AoVOePBN9SYi56OtVhWUtlJ3r910IZq6427I2BVyM+Ymo8A/WQ+flxdDAHishiulFpPAghY9fRr5VpFx105l7WlwcRpW7q9Mo0mPivjqkIMtfNb2ZU8MnlbdfTk+Q1fKUTAKsQVFFpiAvSTJXZOG5tGXLax82l6ZgIIWJmRcUERBOi4i6BKmaEJEKehiVJeSALEZ0ia1SvrjGufVVNmvhxr+O0TNlfH/Gi+WrDwrY5zvju2vxrQr1vDNd/8ybPqmZeXd/xt1qSt1Lab9MgNhPjMjZACAhAgDgNApIjgBIjL4EgpsMYEELBq7NwqNY2Ou0real9bidP29X0VWk58VsFLxdlobw+0a7r+lE07bTGcetpmnQw6b+pz6olnl3X8XYSvoR/rldtw4jM3QgoIQIA4DACRIoITIC6DI6XAGhNAwKqxc6vUNDruKnmrfW0lTtvX91VoOfFZBS8VZ+PwU59Qc+cv7ahgq/7dG4So0/ZfX114ywsNBiBgFecPSi4nAfrJcvql3a0iLts9Amh/FgIIWFlocW5hBOi4C0NLwQEJEKcBYVJUcALEZ3CklSqw9wEPN9g7akhvNW3Oax1/ky8O2lsMEbAq5WKMDUCAfjIARIoIToC4DI6UAmtMAAGrxs6tUtPouKvkrfa1lThtX99XoeXEZxW8VIyNby55V31k7CMNhZ+07/rqkukfrLhas8cqatHSdzvOkRVaZ43esJNBU2a8pO7/6+KOv19+1CZq9M59chtOfOZGSAEBCBCHASBSRHACxGVwpBRYYwIIWDV2bpWaRsddJW+1r63Eafv6vgotJz6r4KVibJz92GK197lPNohTo4b2Vt+58bnYCuMErGmzX2tYuSVbD0/bf4PchhOfuRFSQAACxGEAiBQRnABxGRwpBdaYAAJWjZ1bpabRcVfJW+1rK3Havr6vQsuJzyp4qRgbXQLW13ZZV8kXBeMOBKxifEGp5SZAP1lu/7SrdcRlu3qedjdDAAGrGWpcE5wAHXdwpBRYAAHitACoFBmMAPEZDGXlCrpixsvqzJ9+IFYN26aXGr/nemr0hU/FtuWLg9dWXxuxbqffWYFVOfdjcAYC9JMZYHFqywgQly1DTUU1IICAVQMn1qEJdNx18GL920Cc1t/HVW4h8Vll7+Wz/cJbnm/4wqAkcJcthEkClj7HrvlXD72hrr/vlY4/HzS8j5p89Cb5DFRKEZ+5EVJAAALEYQCIFBGcAHEZHCkF1pgAAlaNnVulptFxV8lb7Wsrcdq+vq9Cy4nPKnipGBvjBKzzpj6nnnh2mbPSOAHr8QXLGnJnDdm6l7rjnM1zG0585kZIAQEIEIcBIFJEcALEZXCkFFhjAghYNXZulZpGx10lb7WvrcRp+/q+Ci0nPqvgpWJsPOPaZ9WUmS93FD5mxLpq98FrK/uLgmbt4/fop4Ztu2YngxCwivERpZaDAP1kOfyAFY0EiEsiAgL+BBCw/FlxZoEE6LgLhEvRwQgQp8FQUlABBIjPAqBWpMiR5zyp5jy+uMPabx20odp64+5q4Ztvq+OnPONshT7H/hEBqyJOx8ymCNBPNoWNiwomQFwWDJjia0UAAatW7qxuY+i4q+u7drKcOG0nb1evrcRn9XwWyuI4AUvKj9tG6CtgbbtJDzVr0la5TSU+cyOkgAAEiMMAECkiOAHiMjhSCqwxAQSsGju3Sk2j466St9rXVuK0fX1fhZYTn1XwUjE2JglYD81boi6Z/kKniuMELDnRTv7+2s3b5zac+MyNkAICECAOA0CkiOAEiMvgSCmwxgQQsGrs3Co1jY67St5qX1uJ0/b1fRVaTnxWwUvF2Nj7gIcbCr76hI+qHt1W7vjbcVfMV68seqfhnKmnbRZrDAJWMX6i1K4nQD/Z9T7Ags4EiEuiAgL+BBCw/FlxZoEE6LgLhEvRwQgQp8FQUlABBIjPAqBWpEhbwLLFqV899Ia6/r5XELAq4k/MLI4A/WRxbCm5eQLEZfPsuLL9CCBgtZ/PS9liOu5SugWjLALEKSFRZgLEZ5m9U6xtaQLW0uXvKVmFJf+rD1ZgFesTSi8nAfrJcvql3a0iLts9Amh/FgIIWFlocW5hBOi4C0NLwQEJEKcBYVJUcALEZ3CklShwwcK31KCj53bYKlsHZQuhfUyZ8ZK6/68rvlQ4oF839d2x/WPbZyd+v33C5mrox3rl4kF85sLHxYEIEIeBQFJMUALEZVCcFFZzAghYNXdwVZpHx10VT7W3ncRpe/u/7K0nPsvuoWLsm/3YYrX3uU92FL5V/+7qrNEbdqps4Ztvq+OnPBP9Pe4cfRECVjG+otSuJ0A/2fU+wILOBIhLogIC/gQQsPxZcWaBBOi4C4RL0cEIEKfBUFJQAQSIzwKgVqBIXwFLmqKFKQSsCjgWEwshQD9ZCFYKzUmAuMwJkMvbigACVlu5u7yNpeMur2+w7AMCxCnRUGYCxGeZvVOcbVkErIfmLVGXTH9BDdumlxq/53qxRrECqzh/UXLXEqCf7Fr+1O4mQFwSGRDwJ4CA5c+KMwskQMddIFyKDkaAOA2GkoIKIEB8FgC1AkVeeMvz6sJbXuiwdNSQ3mrU0N6xlksy9+Hbrpl4znX3vaLueuiNjjLOP6S/OnLPfrloEJ+58HFxIALEYSCQFBOUAHEZFCeF1ZwAAlbNHVyV5tFxV8VT7W0ncdre/i9764nPsnuoGPuyCljTZr8WGZIkcsk50+asOE+O0/ZfX522/wa5GkB85sLHxYEIEIeBQFJMUKlWkEYAACAASURBVALEZVCcFFZzAghYNXdwVZpHx10VT7W3ncRpe/u/7K0nPsvuoWLsyypgLV3+npo1d5HaffDasQYhYBXjK0rtegL0k13vAyzoTIC4JCog4E8AAcufFWcWSICOu0C4FB2MAHEaDCUFFUCA+CwAagWKPPiip9XMBz/Y7jd+j35q2LZr5rIcASsXPi4uMQH6yRI7p41NIy7b2Pk0PTMBBKzMyLigCAJ03EVQpczQBIjT0EQpLyQB4jMkzeqUNfKcJ9Wcxxd3GPytgzZUW2/cPVcD7p+7SE2Z+XJHGQcN76MmH71JrjKJz1z4uDgQAeIwEEiKCUqAuAyKk8JqTgABq+YOrkrz6Lir4qn2tpM4bW//l731xGfZPVSMfUUIWI8vWKa+c+NzHQYP2bqXuuOczXM1gPjMhY+LAxEgDgOBpJigBIjLoDgprOYEELBq7uCqNI+Ouyqeam87idP29n/ZW098lt1Dxdg3/NQn1Nz5SzsKD7ECCwGrGF9RatcToJ/seh9gQWcCxCVRAQF/AghY/qw4s0ACdNwFwqXoYASI02AoKagAAsRnAVArUGTvAx5usHLqaZvlthoBKzdCCigpAfrJkjqmJGbJy4BtN+nRcmuIy5Yjp8IKE0DAqrDz6mQ6HXedvFnfthCn9fVtHVpGfNbBi9nbUISA9czLy9U3f/JshzEb911dPTJ52+zGGVcQn7nwcXEgAsRhIJA1LWb2Y4vVxv26KenzWnkQl62kTV1VJ4CAVXUP1sR+Ou6aOLLmzSBOa+7gijeP+Ky4A5s0vwgBS0wZfeFTDRa9dvP2TVq44jLiMxc+Lg5EgDgMBLKmxYiA9ebSd9WeO6zd0hYSly3FTWUVJ4CAVXEH1sV8Ou66eLLe7SBO6+3fqreO+Ky6B7PbL9tdJAeWPgb066a+O7Z/9oIcVyBgBcFIISUjQD9ZMoeUzBwRsOSrrqftv0FLLSMuW4qbyipOAAGr4g6si/l03HXxZL3bQZzW279Vb10d41MEmo37dlNr9Vyl6u4pxH552Nr73Cc7yt6qf3d11ugNg9SFgBUEI4WUjEAd+8mSIa60ORfe8ryaO3+ZuuGUTVvaDuKypbiprOIEELAq7sC6mE/HXRdP1rsdxGm9/Vv11tUxPq+Y8bLadpPuaujHelXdPYXYX6SAddgP/qGWLn+vw+5//mRQLiGxjvFZiFMptFACxGGheCtfuAhYN/721dw5/7KCqEtcyphUl/FaXqCd+dN/dbhymwHd1cRDw6xwzhofnN9IAAGLiCgFgbp03KWAiRGFESBOC0NLwQEI1DE+ZXvc+YdsVJsJcQA3NxQx9bevqmN+NL/jb9sP7KlO3nf9INWcN/U59cSzyzrKun3C5rn8UMf4DAKaQlpKgDhsKe7KVSYC1oW3vKDy5vzL2vC6xKW8dDpyz35Zm1/K83UsaOOGbN1L3XHO5qW0td2MQsBqN4+XtL116bhLihezAhEgTgOBpJhCCNQtPhcsfEsNOnquyiucFAK7JIXaE+xRQ3qrUUN7B7EOASsIRgopGYGy9pNvLnnXucKxTitaShYKTnOOnjxf3Tjr1ZaPO2WNy6w+kzE77xdrs9ZZ1Pn2+CqpDGQlMkfXE0DA6nofYAFfJyIGKkIgbYIhD9yt/vRyRdBhZgsIpMVnC0wIWoVeXXT9KZu2/ItQQRtSYGEIWAXCbbOi4wSUumEoaz8ZJ1TNePAN+r8WBuHIc56Mkriff0j/lq4kKmtcZkUvX8UVAasOc2F7fBUWrV6Zl5V/u5yPgNUuni55O+vScZccM+blJJAWp2V+U9oODyft0MakEE6Lz5zh3/LLD77oaTXzwTfUafuv3/IvQrW8sU1WiIDVJDgu60SgzONXSHeVtZ+ME6pEUGHbUsgISC5LC1jj9+jX0nxHZY3LrORFwLr8qE3U6J37ZL20dOfrWDANy5sLsnSNrKhBCFgVdVzdzK5Lx103v9CeRgJpcSp7/4d+bA217SY9SoeuHd7iygOYHHVJIJo1iNLiM2t5XXm+iJEfGftIZAICVrwn7An2SfuurwYP7BnEddNmv6amzXmto6y8fqhTfAYBXLJC2mGMEORljcMzrn3WKZggYLX2RtF9aqvzHZU1LrPSFwGr1eJfVht9z3cJWKQ08KVX7HkIWMXypXRPAnXpuD2by2kVJZAWp7IaQiY9ZRRQxLbT9t+gouT9zJYHsAUvv9XSZf9+lrXmrLT4bI0VYWoRX4656GkErBSc9gT7WwdtqLbeuHsQJyBgBcFYmULaRSgpaz8ZlztIBAFWfbTuNhLecrQ631FZ4zILef3iSV7izpq0VZZLS3kuAlYp3RIZhYBVXt+0lWV16LjbymFt2ti0OJU3qDLpaUYoKnr7hnzNrQ4TiqTQE5FOJlDt+pnjtPis0m2rE+mKzXV5m1sEfwSsIqi2Z5ntMEaIZ8vaT4pw4sqvI39n1Ufr7kktYEmNrczllDcuy5BCQeaxe5/7ZOSsOuSKMmNBR2Delciti+R614SAVW//VqZ1eTvuyjQUQytNIC1O5WFy2026dwgosqXwplmvqp4fWlmtuspKapsBH/xmgyh6hVTc5LjSDrGMFwFx7vxlbZsvJC0+q+Rr2T4oE3I54rZy8NEEFX2lUTjo47tj+6sB/boFcTUrsIJgrEQheuVEHR4604CXsZ/U/G3BZO78pUqERQSsNK+G+90ULVrJPU9cyhiw4OXlXb763xSwWskunPcbSwotYBX9orooDmUsFwGrjF5pQ5vydNxtiIsmdxGBtDgVAUsOnXDVTrCclFNBVpxMPnqTQlomkxt50K37NgS9GqUdHsJcgZIWn6GDq6hJszkJThKwmAwqZU+wp562WTA3PzRvibpk+gsd5e2xw9rqhlM2bbr8Vsdn04a24YX6nmuHvrOMcaj52w/9+u98ibU1N6WeK+naWrnaJk9cliX/pzl2t5JdUdHhErAOGt6n6bm6lCcpRk7db/0uFxuLYtaqchGwWkWaehIJ5Om4QQuBVhFIi1MZnOTTwfIWVY4sApasOBGBqYgjbnJcRF1dWaZejSJbJcuYSL9oNmnxGbp+ie/+fbsF/9qQrKSbMvPlDnPjhF9Z4Xjknv1CN6tS5RUpYD2+YJn6zo3PpfrBF1ir49PXLs5Tql3GCPF1GeNQ87e/3iZ93Jk/fZYPWbToJrVfnuQV7bOYnScuJU4WLX2nqfQVWWxMO9fk10p2aXY187sdC7oMcz6SdRW4OV7LVxpP3X+D6JmBIzsBBKzszLiiAAJ5Ou4CzKFICDgJpMWpHpz0W2w7P01cYsui337rhNh1f4ur+dflE85Zb8O0+MxaXtr5IhgetHOf4JNme1tc3H1Tp5w9slUoq+hqT7DXXXNVddmR4VZxImCl3QH1+X3qb19Vx/xofltsVWt1P+kTJfpetlet6JdgdVjN4sOhq8+x+9S0ZORZBYyk9uWJyzz5V0My14KrlNnqJPgh2yFl+QhY0m+KAOX74SbXii55CXfqfhtEvIo8mpljFGlP3rIRsPIS5PogBPJ03EkG1O2GDQKbQpomkBSnOleFFK5XALm+YOLaoqEfHoravtEOk2Bz6X+7TvaL6kddN4yO2dAJ1s37yKw3LrlxUfdM051Ekxc2kwPPXuE5bJteavye6zVpQefLELCCoSx9Qe0wRmgntLKf9HW85m9vTzr4oqfVzAff4EMWviBznucSLZLGGDlfhIesLx9cZuaJS5lrih15tnjnRBddbo9JrUiCH1JENBnECVhyjo4JuT9lDuQjYOk8dy7OoedRrjqamWOEiImiykDAKoos5WYikKfjTqoo7xYTBLBMbqz9yUlxag52eqWTvZLEHPhMWHrQL2qw1+W3YpDsqiAw+SflGusq+1pRb1H9qMt2+dKQMA/N2nyDa9YbJ2AVdc+0wl+6Dhln5CE169dL9cOtLmfMiHXV7oPXDmb6wjffVsdPeaajvLxv1FsZn8EgtElBCFjNOTrUl980f7s/1S/BQvezzbW2/le5xp+klATitwUvv9V0TiSTaJ7+Ueaasp1f51/tKk/ZAlYrVsMXJczYbbHnI1qQ8n1hmiSIteL+lvlCVwucIeMSASskTcpqmkCejjup0rw3bF4BrGkgXFhKAklxqlekiOF6QHMtF3Y9iOtJalFfbdEPulkGSRls5zz+7w4/7LHDWmqtnquqG3/7asff+vddPXj+o2YdX6el680yKKofte0xV0lliSmfdsm2QCnfPuz7Rq+4K+qe8bE11Dmyxfev85dmFrDMLzWKLSG/QKjbNvrCpxqamWfFW6viM5Rf2qmcdhJKQsZhqA9J6IdlM4emxJ++x0P3s+0U21na6hItkkQYOV/yNYbIX5onLmWumbbdMQuHZs+1+bXipWmWVVBZ2pUkYMmLM7n3Zdu1bxuTBCz7vs9ip++5InLq/Ly+15T5PASsMnunjWxrpuNOWzYq6rh0bHneSBSZWDuUe1shsoV6yxiqzV1VTlKcmoOd3gbgErBcK0b0Sq2iHsb1w0mWCY69/VFEOZlEy8ob88jzQNuMH+Pu+65Yut6M/UVe00w/2ow98sXMG2etEDLzrsox67e/AGX+Zt83ejJ4/iH9K5/IvZm3+C5WIb9AmEfAihsvWhWfzcR0u19TBwHLd54SMg5Drf4wx1tzTNVziCxjd7vHcp72u0SLpBU22m8hVho1G5emMNLq+ZjN2v4ASyviVl56HTi8T/B5gN0Ws60yVxfhUlZO+4rLSQKWlF2k7/RLxyLryHPfNXMtAlYz1LgmOIGsHbdMVKRzmXx0fMJa6SzGfO/pXG9GZPJQ9i0qMoDmEel8nBnqLaOuq6pbM5Pi1BzsZECbeOhGSgZW+3CJVHqSWlSSdXNVi+8A5hKwttmkhxpz0dNdJmDJfS+x48o3YG+nKoqlz/3SVedcdtPDashApbbffvvCTHDlcfCNqTSjzFWMafeNngz6vv1Mq7srfxdBUASpLP24zWqr/t3VWaM3DN6MZlZgxY0XWcf54I2hwFgCzYwRZcIp/ZLcEz5fJfWJQynr2YVvdTRRPlbh+lpYqPmXOd7qOactUvv2s/aLM1kdVHSC6DLFQh5bXKJFkkCh75sQX9zziUtX2/RHeooWQXy4+uZ99SnL9xyJdzt3nO+1See52qLPl/mlngv7inRpAlaRz5p1/MosAlaIKKeM3ASydtxanHrk8m1jB+a8X3bTinWINyu5ASUUIAPo5UcNCJJEMq4aeSslA3SIRJVSh9gsA0DVPh+bFKfmYCeTxeu/sWmn1UrSdlvAMgc13730WePJnND6TmbtwXuF/7urC295oaF630l1Vptd5wsrmdTL54ftwyW4Zc0pFMLGrixj3KSH1VEjihWwXG+oQ028bBHSZGnfN3rS7vv2syv9kla3xK4cWQQs+0Fr1JDeatTQ3mlVZf79uCvmq1cWvdNxnY+vxbaJh/bvVFfWcT6zsVzQNAFzjGhln960wdaFKwSn5V7bcH3i0Hc8yTL/SnoRaNan+zr7gdfXL7aAVdTK7lC+K1M5LtEiaZVxM3OruPb6xKXrWnNMNn0d+sWzj59c/IqMP/2c5isi+bRBn5MkYEn6DFPg9rk30wSsIjnVacW69g8CVpZo5tzCCGTtuOM+OWwaqDv1pASMSQ3SdRSh7GcFKZMz10O7lCMDaNEimzyQiIDh86WNtLbplQNF25xmRzO/+wpYUrYMRvZ2O/13k6Mrd1YztiVdY06yfAdJe/AWoWDox9boJGD5CmJin4hPC15e3nQcJeUKsiftVRI2bNt9JkMuf2885mH1ixOKFbBcHybwjamkGE36Qo/rvonLGRP63mlFeeL/rPFq5wo7ad/11eCBPYObe97U59QTzy7rKNfH13GrUrKO86Ea47u1LFR9ZSknS7ubGSPK0k6xQ1YxypG0Kl/b6xOHvgKWcPO5J+RB+8yf/is613WY+ez03MheZekz1rq+4upjX5l82ZW2xIkWLvb2mJV3O7tPXLrYmC9+TF/LfEleEod68ezjFxe/ol7Mij1Frj6Ly8fp4uBzbyatMJcy88ZPkn/qtGJdtxMBy+eOLOk5c+bMUUOHDvWy7ogjjlDf//73Vffu3aPzH330UbXffvupefPmxV4/e/ZsNWTIkIbfly9fru6880519dVXK6l/tdVWUyNGjFBHHnmkGj58uFp55ZW97LFPytpx64cXeTMStwpLn9Ps4K2TQheh7GeFFPdGW8opavmsaaMMSiJeZFnRIskNZSJmHjLgDz/18UjICLHkOivHvPkqkuLUTqgsD6RzHl/cyUR7kDLfnhUx0NtvfXy31tntkftA3jrJnn/zyHJ/yWRDjj13aO5LaUm5gmwRqBVJMbPGX9z5Id6Y6+0m95xWnIAVNwHLEgNxDMyJqOscW/A275tmBb9Q/stTjvZb1lxidsxcfcJHVY9uzY2/SfY3I2CJyCn+sl94ZB3n83A1r+2KlQihbG+2HGmzHD4vneytaiHu52bt1h9wyPrQLePVNgN6eK1i9IlD+/5yjc1awPB5GadXTMaxNevTddmrXX384lrlUcS8oln/lv26OAHLxd5mnfdZwScuXfxMm835pcTPmj1W9dpWG8ovLn5FzvXjVp+FaI8rh21cuT73ZlJSeCm3yPtUP89mfVEWgmNRZSBgFUW2BeVmEbBOPfVUdd5556nVV189suz2229X++yzT6KVtoAl4tWkSZPU2WefrXr16qUGDRqk3n77bfXAAw9E/544caIaP368WnXVVTO3PmvHbXYEcZMHnWi4WVXbrMNHXc/c6AwXxCWTL2r5rAzMMhjrvAnyQCIdn8/bTWmWntgliTVZH9gy4Io9VWLCtw2uQpLi1B7sthnQXf31mQ9WLujy7EHKHPCLGFzsSZbvIOkavF2inM/Ardsuk3jxexYh1PSD3JOzH/t3p4eUuKXZXX3f+sSsy/YsTHUdupzvHaTU179cTA4sWVGoH4zNtvnGVBIPMzG86zy7DrN/bnaVrY9/zHOyrGjxLbuZBLx2zKy75qrqsiPj80H62uI6rxkBS/oOl1CedZzPY7fdbzTb54SyoZXl6BdFR+yxntfDa9IYIb9t3K9by7b7i0guLx98hDe77/MdP33i0B7/XA/hPjsBtI165aq0y7UKy6xPr/q3+0SfcQEBK9+dZr+406W5niNcL3TyjEU+celqnUv8lPOyrErMR+2Dq138ipzrm6vPmn3Wi2t7FgHLR8S2BawB/bqpZ15e3lG9b//VjK/q8sLPbDsCVjORUJFrZs2apQ455JBIaLryyivVeuut12G5rMY66aST1C9/+Uu19957e7XopptuUocffrgaNmyYmjx5showYIB6//331UMPPaSOPfZY9eKLL6qf/exnnVZt+RSeteM2O624lRZaGIh7uJK3jpIzwT7kLZ50uGYdvqtWfNqa9ZykXF7NPPwk1S9MJt3yfJQM1ZwsZd3iYtqlO3aZVA86Zm4kbukjz2DfDEfJ35Qlz4xdR1ycJn09zS7DjkdzS1YRA5g9yfJNeu0avEXU1G/Idbt8JtX6XLknJY+WKz+Ojz/l+kVL31USN+YRt3oni20+9RdxTigBS/v5nH2VOu7A8AJWUv6GEAKWPfHdfmBP9fC8JR3Ik4Rfn/45hPhUxEoe/WZUGuq7ksyeCA/bppcav+cH43vIOL14+gsNfkhjrV+quGIi6zjv0w6fD4LIWH7DKZv6FJf7HB97cleSUoCOD9/7MknAkviU+VBcCoPQbZGXHP37dvMS3nTdZj44n3soLQ5d47lrbNbjTtqYmrbCzf5d12WvZkm794SH2Z9oPqb4Vob4DB0zIcuLEy1cqURcK2rSYiHJ1rS4dF1rx45pZ9x8KSQvu6w4fq7ciXL/NLsa35xT6p0OIdO9pKU0SJvXuxjb8SIfXjG35+ddwZfk16544VdknEnZCFhFE+6i8mVr4JgxYyJR6dZbb1WDBw/usOQ///mPOvnkk9U999wT/fbxj3881crXX39djRs3Llptddttt6kdd9yx4Zq777472pI4duzYaJVWt27dUss0T8jacdsDu0v9Tvo6iLmVzTZUTxLMOnwngpka7XmynpC4VpOYD+55HtaFx5k/fTYSrvShy9MPJFneotgTYvHPnMcWqxtnfVC+1BP6jUkSUrEp71cp4+I0LTmjaZc9wTEH/CIELHvQ9K3D9+2T696LEwuyCKGuMvQ9aT+kxC3N7sr71vP2jlY02bnSmrkvNIMxQ5S69Ph4ASvrA4wpase1Ke/E0WYgW+F2H7y2mjbntY4qkwQsHz8n5RH09VXSVm7fMuzzsj58y/V2svsxI9aNeBVxTJv9WqIf7DqTckdmHed92iNxP36P9RK/sha3gtmn/KznhHgoy1qneb6ZA8l3607SGCGrOGTsb/alQ9a2NJOuIOsXFNPi0NUnu8ZNzS1tTLVFJXsVll2ffilr5+Dx6edcY6G2T/ryKTNeaokvdc4v2//ST/l8KTJr3Lj6oSyr+PT1cfMel49dq4azzJNtm9Pi0sXEjh3TTv1SyEfUzcs7jZ9rnhjiC56mv0KmjbC52qulbF72HEiun/P4vztOG7L1GlFKEfMjSPLhFXOOIyc366u09Chmv+AjhIeKhyLLQcAqkm4Xlb1s2TIlWwYvv/xyddVVV6nDDjtMrbTSSh3WiBgl4taSJUuiFVMbbLBBqqXSsY4cOVLtsssu0eor2TJoHgsXLlSjR49WS5cuVVOnTo1WZ2U5snbcdiJhV8elOzbXwOP6VK62V08SzBUBaROULG3Neq4eJF0CVd78SSISTJn5spoy86WGlVFio+ZgduS+W7J8BR3fCXZWZq7zNatmBwgpMy5O0/L3mPaYseTilMU+n4dyO9Z93/L4CliuSbXLLt1W30mGa7WLtsmOw7j7uZXx1WyMuh44fB5U7Pq0qPGZgUrdeX68gJVFhPG9j/P2j7b/ZEXRgPW6qevve6WjmfYE0XzB4COgpU3wfPwnD5T26j+f65LOMdvhuyLVHv++ddCGauuNV+S3DH1kFbCSHuqzjvM+bRF+B+3cJ3GFkPQbvmOXT51p/syzyjdv/eY2X9/7MknAavUqDpl3id2+K+bsFSg+X8lMi0NXv+cSJnS/lTamupJB21+Ls19iyDzAJw+XHS+u8USPuTIuywp7YVTkIfMhyYFqrrbX9fnGZF77mhFH0lbd2HOzuHxZzQoEaXHpYmKLo2Ys6vjJ83I7qx/i5o32i1sROM+49l+pOyKSVk67VkqG6uftPsBeLWVzsePaFjdlTieHLWD96qE31NLl73UU59N/2XVLPzR3/rJElqY9zcwvs8ZBK85HwGoF5RbXoVdDffGLX4y2Dq6zzjoNFvztb39TBxxwgPrUpz6lTjjhBHXppZeqadOmRedIXqzjjz8+WpVlil4///nP1YEHHqgmTJgQ/Wf+JteJaHbiiSdG9bmSv6chyNpxuzpJu5PW59gTjzSxQd/cdh1ZhIW09mb5XU9+0gSsZh7WfbYFNZMk0bWMPa7NIbkmDXZpSVR9fBIXp2nJGc2yzYHOlUMhCw+fh3LXJCutDteXjOL42IOhXCuDtP0AknWrlJwvHw4wk/nGTcjiJpJpDxY+Pi/6nFAClmbw8f5K/fbieAFLxI/bz9nCK6dNXFxLzqVXFr3TgSYvZ1uQkS/qySqs79z4XEcd9gQx69ZbEfgkVrMmh9YG6Hsi7d7JGi/mi5K4Bw25F8xVC/bYNPW0zbJW631+swKW64E/6zjvY2Sa4KH91qqHOPFN6Bjx4SDn2OOJ78sC1wsA3QYda61ok34gzSJy2G328XNaHMbNX5IEjDg+caKIuQorLpeSzP3Mw2d7mr06U18v9oWYA6XFYtqX1vKOFWn169+bWXWZ9sLGfsEQly/L54WKqx1pcem6Ju7eNdvSzIpuuRdvNHZkyAd80rYRJwmAtt99xFQ5R9K8xOUvDJV+wcXVfk4UAUvyVZlik3mdPd65vmIq+VvNDzvJiycZX7N+5desV9uZtvKv6Fy7vvdlyPMQsELSLEFZeqvfvffeG20P3G233TpZdf/990dfDNxuu+2iFVM9evRQffv2Vc8884z6+9//Hq2ukhxZkj9LJ2TXObMuueSSSKhyHZIkXhK833DDDeqrX/1qJhpZOm6fCYH9AK4nF648TPKgZHZKMnmaeOhGyp48+EyMMjXa42SzrS7V3CcXWFI1SZMNLYiZA6RPokKpL4ugE5JrUgJY3YH7tiHLBCNLe83Jueu6LA8KPpM0l7iT9pYqbSJnsrHjMi5nmxmrPm+Z5I2RrKzQ2wDMe9qOmaTPHWfh6XFLBj/FNQFtZgJsihpxbdaTHd97zrZNhCvJtSSrfUZf+FQDi6yc9ZvIRUvfifK2mIcIMo8vWJYoYJntTZu8SdlyH0isNrOtRK7X7HxXSfkGitmOOL/Ifa6/tmuPbUUmcJc2ZBWwzP7Gjoks47wPP/MNfFz86f7IN+Z96o07R9vj07/lqcd1rWtuI+f53JdxLzmS+tzQ9kt52lc+97Ou3xZsfFa/pMVh3Hhus/TZupg0x9IxGfcSw1ytIe31EfbiXubImC+rvMSnzYwvPv5OE690GT4x6VNf2n2Y9Z5Pm/fYsZW0Sj1tjpVlfpnEIu7eNQWYZvydtDUxzp40fqbf9dwiLhZ0LCXFfKiXf6722GXLdj+Zk5hik32d2RZfAUtWYJm5PrM8n8i9LPe0XumYdF+Z9vi+2MhzD7biWgSsVlBuYR3Tp09Xo0aNUoceemi0hbBnz56dapdVUvK1QNnmJ9sBd999d7Xyyiurd955R8n1sv3wrbfeioSoz3/+89H1PuKUzzlxKNImFOZ1SZ2kHrDsc/RDx5iLno4eRMxD8oeYW1Wkw5QHnRB5aaSerDln4trqErDsTjLrxDlJeHElEvVdeppF0PEt0+c2Ep8dsUc/Z2JIQS4p/wAAIABJREFUPdnMU19cnMZNGl02m4OH67osD8g+b/tdbwnTJnZpExGzXfbKP32tPdkzV8yk1S/li7/22GGtjrdvpk22D5Mmkj51+cRWUee4YsDnQcW2x2QQN3lO2o7sap9tm7lVLY+AlRRfkrz95H3XzyRgie1pDwx2PGX1p+7TfB6Qfcu2ObhiVYsIul7Xm+GzRm/oW2Xm89KERLtA86Hebk+Wcd7HUJNfnF/0g1AzqxB8bHCN1yFjJMkGyVspCc/lwxhTf/NqpxyTcq05J4jLz+Xqg8R3by59V8mcSY60cdNnO3saT3Pe4CtyNLPNLi0O4+Yv9tjsIz7HrYgSFnoVlqs+GVdnWnNVn3Ehbi4i/tRz2iwCYZrPzN9ddcv8WkTwvNukstih+8is92HavMe8B9JWqWcRInTb0uLSxcBevSznSJxK7GgBtJlVb3ZM+pSRxs8cD+LymYr9phCaFPOuHGTN7ERxcW1GwDL7B/teELtEaLJXYD2xYFmmHJPaVilLC9L6b0lzINuetPlSlvutq85FwOoq8gXUa66++sUvfqFGjBjRqZb33nsvWl114403Rl8hPOiggxq2A8pXBa+++uroa4OmCOYjTvmcE9ds3XH7YPnLAqW+caP7zN22UeqUPZW6e65SF8384Bz5tPwnNlZq1wsbr/vcVkp9eqBSE29v/PuRI5S64r7Gv0lumXP39bGw8RyxVepv5rhutlLXz1lxpW6bWc74nyj1tLF4Qb5ANmSgf00XzVDq7r+6z19vLaVuGK/UwVOUeunNFefI9qSLR6eXn1TuoAFKPfLMB2X4lplWq9gotkoS668N7Xy29n2zfkyq/+SpSj36bJqFH/x+z2kr/r/JVv+qYzWtNPG7+H/KWKU27Rd/th3zcuYpeyi1W0IajKR7zK7J9p+OWTNetW/0tXJ/7fvBdyWcxovdXx6s1FH/7camP/TBPWn62C7bLkzX9ft5SvXstqIfKNPhip2s94TtL1cM/Xu5Ul/+wYqWx90jNhfbtrHDlPpI3xVn/ehepV78b78g/06LQ7PsH92n1C8ecntBfL7dAKXeWKrUJb/64BzdH8lfzLb43jd2PGWNAd2n+bLzKd8ep1xl63P0/WSOCVKHjGGf29qntubO+edCpX5yv9sPrhLN/ibreJTVwrTxUcrT54Tym8TeGjHfqNH3Yai6knjYsRN3rtkXTJjunsPEjUPSHj3/SBo3hbHMI2S+kOcQ+6SflkPKkns+6ZgzT6lzpjeeEYJ93HhusrT7oLQ+N64d0m/+79z4/tC8TsZ5OT/pcI33cr5w0b6Ufxdxb9rcdv+EUp/eTKkf36/U/IUfWO07x9FXyFwnaY5j82j2nrfvqQ+tptR/3v6gdHNOkzZHcs3X89wbcde6/C18pS3m3F7POX1tsMcZuS6tjDQmZsxpu+37XHz9jakrxng5pK/9xQluq133qTlP8G2r6zx7jiLjrMTCHxoXnjdcasa13afKnE4O8zlB5lMyzzHnQr7PJ9LvSf9nHkn3lW1P1ntw++3Df9k6j3/kWgSsvARLdP2cOXOi1VSSaP2aa67plPvK11TZRviVr3wl2j540003qc0226xlK7B8bHR1rOZ10sna58hDrDy4ygO/PtbuodRJu6/419krUoB1HPZgn9aRxtmtRYZmJwvmhM71UGsPXlknb2nCi7A060gbHGQAE852uR9ea8XDrohXn9+68cFU2MkApR8Ksk5WNHstcLgmDuZkM6s4YPpWt8/2twgDesD1iWE9EYibfPiILHqykDQQxYk7aXGSNhEx2xgnYJkTD/tBw7d+s2zznjb/nmarTHyFg/gn5KQy6UHWJwb0ObYILX9Pu8/s8m2+LoHQnJyn8dfl2/F5xt5KyaRejjwPJa426zrNOux+Wd83Lp+nibLSljz3vu7TfCeYPjFgj1Muv2jhTMeE/XJAPyT61NfsObYf4sQFu79JijPpr9NE7DR7zfEx7kFHP4j4xnxSndI+ib048V/7M2SMxNljtj3JZj330HMR10OoaxwSXtJW/cAVx9fsV9IecNP8aT5k6XEtqZ91CeEh2PsIWHYf5Opz7X5Z5pxr92wUc6TfEgHL9wVYGuM4Actmn2Us9B3r7H5dXj59eG2l5F43X1r6vMAy7bX9kfbwrc83X4ClxZ78bvfHm/Rt9FXcfESuFd+KGKEPH7HRx6akc+LmPq6YSmNm11OEgKX7YN0XSZ2mXbZ4pW2Ki/m4WDefJ3QZci9mebnvenknIuxvjLR0dnyYY4xtW5yAJfaZL4h85ihxz8BJPs7yrGiKh5ofAlbeu5XrYwm8++676txzz42EpqQ8VT4IX3311SiH1YsvvqgkefsWW2wRJWeXbYdTpkxRRxxxhLMYvQJLRC8RwLIcWZbOpm1Pk6Xn9jmy9FeWoprbAiUpn9568c2fPBsl6NPHmj1WUYuWvtupCVm36Ol93s3sQZfKzeXBriW89vJ5nyXmZqOScgfJeeayc31dUq4RWR4rCRddW4/un7tIjRraW/VdazVl8zaXeks+HFninpYw0naOZuViYC9t9t2eYNex15kPR6vw7M7c94t9JsO45dZxS88lv4psP9SHTjSbtLUjro60eMyShD/p6yt6ybidSyltmbdeQm7GvLlcPCkRvp3TzvRh1vsjqQ/zSaDv0wfGxU6WGHX1d3biU/NeT/O/tjspWfjF019oKneD68tBkl9Cjh4fWlnJZ9b1EbdN0RXXPvdBUu4HWZI/+/HFzu3HYo/eiuuzlcLH73KOK0+G7TdzDJAtCvLlJnsbQlFfINTtOG/qcw25P+L6KNsvdpzpcX6zLQdFX751JecVP8jWNbOvi+Npj1+uLZiacYh7X7YmXTnz5WhcdB36Piw6x4jrHopjpO8L3ae6tqi7+iC5TpI4S136sOc/zSRQT7o3TDt0jEkdEhPmRwx0Ga7tUz5+Tptvxs2LzG2odttd/Y+9xemLg9dWPbut3GnLkJ3cOYlR2rjgOxfJso3QzkcZZ1/ceJE1j55dvp0GIW17nj7fJxbMuuxxVLazm/mJzPvaPld8e9dDjelJknwlfaWMJeIHfaTFpc0l7oNUEovydXHzK5BpW4Dtsl1bX9Niz5432nMxPR6Y947us+18TqY9rueupD7QNQ7Is5/Ejc+44hqbJX3CK2++HXGVQ3JPDt92zdjtf65nM3mmlHbq47tj+0fPQ4f94B8N+JM4J32ELGmbvG1P0hxQ+0dYbdyvm/rC9mupo/daz3da07LzWIHVMtTFVvTKK6+oMWPGqKeffjpK3i5fEYw7ZBvh4sWLo2TtkvvKPhYuXKhGjx6t5H+1gFWmrxAm5RSQtkjnJXu/zUm+PDDLf/JpX33oXCvyb3uCHsdOOkD5KoZ0RAcO75P6RSs9wWpmQutKVm92bHHiRNogY7bN7tTsT8XKoGcnEo3L0SQDRP91V1eTj94kyl9kdtT2Z96vu++VhsHe/LqO+Ff4xj0kuHxj5iNwsbY7/axCpK5z4zEPR0vvv/7lD5bTZnmY0OVI2+Q6Mx71b3ETDfG3mYBaT6CSvkwUFyNpE7s0kdj2QVzySm2b/aCeVr8peOmyzTLMybfPRFLbm2XS7oozU0TMmxRclx9CwLIFQpuvHaNp/MW2tGThzT6U2JNc80WCzTyLgJUkipr3QVz/KHEkk1OdLN20xe6Ls/SxSSO//QBu3/t2va7++OoTPhp9sbHIw/Z1HGv7od6OM/2AtuxDm0fiiIwVctjx6/uwZd87rr5Qj0U+MZ/GUPc1ceOHKViEihGXTVleMGiWmrH98J80RphzKLHDvNaVsDtNWNBtceUFte3Qdmvm9kNp3LjrM9dKEwri+mQzLu1xx3VP2MKLzINcOW9mPvhmw3wpKQ7jctcIjwUvL++UuzWpLPPFofhEythzhw9eIOhrpR1r9VhFzZq0dYPgYpcdJ2DJy0v94C/XpL3ASitX+8H11WkzLnxiwazLlfdo2pzXGsxxzUfkBPlyrvST5ovwpPyb0lfIPFd8oI+0uLS5xM3TpB80eWdhfuOsV6Mk/658ZmnzZtse+3lC98FmP6lFl6Q8si6OSfm27PFDx0SWnGiuZxjhqL+MPGybXmrw5muoS6a/0OEWc4xxCVh2f6q/HmzPc5LyU7k++pP27CC/2/YkvYiz2/7hdVZTj18ZrymkjZtF/Y6AVRTZFpcrHd/IkSPVkCFDohxWa63lTh4gXxoUcUoErJtvvlltueWWnSx99NFH1X777ac23XRTdf3116t1111X6fJle6Ikfhfxyzyef/75aNWWJH+fOnVqlCA+y5Gl405LmO0SsKRjGfqxNRrEGHnrLyuC5Jgy4yV1/18Xp5osN70pzMgAKV/lkgHZVvZt0SRLcm4xxNVB+whYvvW4BDLXgGN3uq5BwP78ddpn3h+at6Sh4zc7U/1QlzZYms6y33TaDw/2wNpMYm/dRlkmfOnxHwhYaYkrXUEl9QtXWxyUc+Me3kTYu8GY7Og2Z/1Ki9SRNrELJWDpeux4SBOSzHtcx4H9sK99bAvaMnm7dfZr6pVF7zjv5zwPlpLQWE84pU1pHPV9HPfluyTxM0uSTbtPtCcntj99HubtuLaFpmYFLNtfkuTXXHVlOu24K+Y3+FHHgis+kyZk5sO2q380xTrXm8m4j4KkDhgpJ6StoLXHEHv8keL1JDivLUnXy0OZrJrVR9z9a/vFPk+P8//3Yv8oyfAd56xYyWTHb5Ior21w9buu+1Ez9rlX0xhqO+PedJvtaGaMiatf4nPjvt06xAP7AUPfQ+KnZ15a3vDwqu91fY3NNsv4pa+NWy3hIzzKvOPoH81vGMuk3bYop+9D3V9ILImAoudZSSJeWh+fNt/0EbDsOYfdp9ovAERkFrHZnvu4krUnxWHcw7wIwvLVXvvjQ0llaSFJ+1PaYM4x5FqzDxJxyxRc7LLj5n1ZPwRhlutKlq7jTGLAXplnC6tmLLgEL7Mu184BEShcCejjdhmYzxFJK2L0fMb0Z1pc2rzTXuab56f1fyJcXXjz85GIKcziPuyQ9BVf3xVsZv+lfZlVwPL5AJVuvxZ9fPonfY0rls04FsFS7mktaMl1ug/wfamtx257AUXS2JHEKW7cjLPH1U+6zt2kXzf1p8u3SRseW/47AlbLkRdT4c9+9jN18MEHqwkTJkT/rbTSSs6KlixZoo455hh17bXXqquuukoddthhDefKlwgvuOACddZZZ0X/SVmrrLKK0gniH3jgAXXbbbepHXfcsaH8u+++OxK9xo4dqyZNmqS6dYvJchrT/Cwdt/0gO6Bft4a3HvIWUL7OYy6flcnPHoPXbvhKj/ngZD+MNeMluzOwJzg+k3KzXlcHbT58xX2y2PctqOsBdcB63Totg7ZZJC2V1w+RaQKWTAhcy2ZNUS0LL/tNp/2QavuimS9S6Ymc7FH/7cX5BSx7laDm7Gq3TOJk65B+4DMf+pImJkmDvI5XYf7XZ1Ysa5YvWkl5eQQs2xfCWu5H+0h6yHB93cmOKe1j10TS/DSxvYzdV+C17dX3m7Zb25N0v+kvxUid5qFX0/l8UdWnL3JtpTH5pv3uqsPuX8wVq3J+sw8lth9lGb304a4jbmIXF59Jq6u0WBy3vUB8oQ/7HJtFlje5cf5zPZjZD8FJb1ul3KTVaz5xk+Uc6a/NBznXfZS27USP8/f+Y30lq070fZF1habYHSdgJH0pLk3YSOORtqLabIfvOJxWp/wuXOWFx8RD+6ttBnSPVjibh7kKL+6+1PedLfQmbUmxbZNrJfaHn/p4w/xKn+cjjMu9JGKLOZbJ9XGrSE2mUr/cmzKfS3qQEz8nff05ab6Z9PBpitt2/fY4bPcZ+l51+cd+SZgUE3H9l4w15x+yUSYBS+oRf8pKcLne9RLAnjvF9X1JLzzi5ns+sZ+0XVzGgW026dGwasyOI7M/sFex2/W75hLybPDEs8s6jQ32OCb34Ky5ixq+aB630sxeJaZXtmV5DhKD0l7m2+1zvRQTJpNufSF6Ya4PeVEkL+vMl/XyW5oo77uCzWSnnyeStr76bM8122q/OMm6pdT1ct9cLaXF6Li49n0poMvMko7B9VXxtP43zh7XGO6aW+205Rpq5re38LldW3oOAlZLcRdTmXw5UPJfyX833HBDtBIq6dBiU+/evaPVVJL4XbYSLl++PBK1zjzzTLX11ltHq68GDvzgk3aS20q+Tjhs2DB12WWXqY9+9KNK6n7ooYfUscceqxYsWBAlfZffsx5ZOm67o5OVVOYyX9c2C7FHJldxuUPsJc5Z7bc7d1cHmPYGxK7T9TBgDiBJy4dlopt2uCYckkvFXjJtl2OvULAnfDJ5TBOwpEx7dYX92e60VTraLpeQZw+0Prlm0niZvM2JgI/YY4soMgk889pnG/KLJA1C+iEjTpSIezBLekOnV7PYcSDcRURzrQ6LY2TysH0vcW/mUdFlxE2G7Ad7EcAkH5oM3Oahr7cH9EvHD4i2acghS7wvnvaCcwKa5m/7d/3wagtYwsu17Uyu17FpryaUB1CxX7/5dtmSNlk0r3FN/vTkpNmtxq7JqF6xKnX7CljS586dv8IfklvQ3DYreSQuO3LFNjLXkVXAilu1aT7U2JNhV/9h99U+OcayxpNLOLAFgLQHFNnGICuAW3HYk2zXS4C0t/Z6nD/njhVjcdx2HM0hacVEnLhn2mXHfh4Byx7TXZN/sy/K8gImzX9JDy22sOx6qLJzWZocfMYv0764FxJyjnnfxAlI0ve9ueQdJfeqecStIrXbLmOB2GCPB/bYIOPX2j1XibY9mnmG5Lyk+WbSw6d5f6a9FIjrP+1+07WqMike7HHB7EdcW8fSYsv+3b5HbP72Sjh9fdqK3bjt4Gn2uYRq7QeZ38hhrhqz48ieM6/YjdG4g0TbkPYyTM6TeJKVaHb8iRhh+zZuzm+3SY9JWZ6DxBbffGe6fSYL6c/GfO/pBuHKPM+1kk9fHycE2n2yPJvJy0TzxYfwM+cA2pdZBay0sVHPBczx3feZwr53tWAlfCSOzXHXtf0vaV5nxrsWsHxXs7ueK83y4l4gxPVprpcsdr8mud2i9u6R8KnztJu4oN8RsAoC28pily1bpk488cQo0frs2bOjbYRJh6yykmTsZ5xxRrSVcLvttlN9+vRR8+bNU7LF8BOf+IS64oor1Kc//emGYmT11sSJE6P/ZAvhoEGD1Ntvv61kVZb8W/4uid7l64VZD9+O23UD2wKWCCyyHDbtMPMy2QNP2rWu35MSfOrzs2yLc01azQ4nbuJpvkVLegBw5Q7apN/qnfbO221NWyUgE3vzDbGsrpBVFvbhSgws+cVM4cTnLbZLpLEfUu1O2edNsW2vWY/5FtLnAcDempk00XTZpuuIE4riVhX5LMt2PUg3u60hbYA1mcYJNK7kuMLEnlDp2EgTS+3twc2svjNtkgm+LdrGLU3XcWfGsWYkMST/35UHTTj5CliulTzm9fYbdO2DtJVorsmoKWAtfPNtdfyUZzpcak4OhdekW1ZsR0g6ZHL0tRHrxp4SJ2DFtSmOmXkfmMKC8B90zFznahLTp3YfkzWHi6uBPtsg0x5QzG3wzYxZWa6RB5Hr73ul4xKfnD9ystlX6nF+3I9XiNr6Ydk11slvwkhWhbo+6BHXt5njnz1x972nXFzsslxbTU1/NTPGuOqNu7/1uRLPw7Zds+FS+6HKFp18XoRliQ3zXO1TmQOI783UCmZbbKHEFeuul2FSV9xLEW2HtE8ezvX85/pvbNogWoQQsFz2muOza1us9pPtnyysk+Y29kvaLOW6xoW41XkiAAlj80gTsOwP9/jei65+Ut9bmnHSCzRzvJfzpd8ytx2aQqs9T5R560NPLun0gtyej5grYX3yGbnmrPJssHDB3AipzxfffLepmT5KyuFmz81cApZmaaez0Nf6rGCz55Y+ApbPWCMvw8y0EXrckXbYq8uSErm75gTmOCsv3r+2S181eGDPqNmuOYr83Wcrrxaw7LE1LsG6fY/ZbY4T6OIErLTt5CLcyQvGddZYVX3u427Rt5k+JtQ1CFihSHZhObK9TxK4P/nkk6kJ3LWZsnJKcl398Ic/VPfee28kXImQdcABB6hx48apvn37Olskq7TuvPPOKM/WnDlz1GqrraZGjBihjjzySDV8+HBnUngfNL4ClmuQlIcqcx+yT31yjpk7xM7xkVaGiDLSgZmrlcxOx+crNkl1xA1O5gCUtoReJh+yysd+06nrdb0h3Grj7l4sze1n9gOgvQIubpuL662D/TUe10TJ5BYnmNgds2tVUByXOL+Ykxs76bzkc9GHPajI3+UNhpkbIWmi6Xrw0b7Wkz673XGTwaSvTGpRJW6C2My2Bt+l08IkTvSx7ZHJi+T2kCXt9mTMnki6VvT4vt1Kuh9N3+uJuzlBcb2VNlmYfYMWwySG5Lq4lW6++RrimMv14/dYL1agSXuAcE1G7a/dxb1V983NIXkk9ETQxd8WH3XMxvV9PrmJzPsrTggTW0yf2vdRiC8RxjHSfavPvZTGL20cy/K7LVjKtT4ihBnHepzXn/TWMRgnXmg/u15kJIl7+kWRvdIhLeZtHtIXHbTzus5t1fbDgt0n+77tT/NBXKoAuc5cGWCWY69u7t939f/P3rtA/VVUZ+NDuIQEQiAxINiQiFiLNSg25dOioYKYAiL9ICoYQakUA8glQBFBpNS/gCCkoFCpCDYQgxUpUPgElWVFEPi+UEWxVBFNsHI1RAhJCCTkv/YJ8zLvzlz2OWfmd+a88/zWcql55/rs58zseWZmj/qtISab34n0W3W1k893hDG9XEVjJp+HXUHufSK8ZCHI22Y7hU8vXtK/08/nb/o2pPSJGpd/ZvKLiyHmhmksAatOMP8Qz/TfTcHZNz7ysZa3hW9O8IW+9Bq2jZ88rptuiy9eFvWPhHIKJaIfj6B/o3bvuO1m1akq22aYTVzYb/eth/kjvhfNbWOObewiX/es966/xicRsCTzA7e5KQT5vnvXLRYzXhX9b36STRIXjMZFM7wLzaWhq6/cJ7b5/fwVSGofjd30HZq/EO9sp69IxNEPpdBJ5JMPWj+O0M/Ga9/GpM5nbuxLT7Pzb4yvK2xzMv2bS4jmuPLvXZ80G73pKAhY0gEU6cpDoGsBixB3ORU8xhalpZ2ZFc+/NEzs0Ysa386IdOHjex5XPz3uE7DMY+muAZvnp8XQpPGbDAvW62Ki3vGyOXtSAYsHM6XBlGIxmZMb1e87teZy4MyBuU4AQ9+XZzodph05jrZJhZ8S5JM4r9d1jF8v5Ljz4lq4S45l267i8AVPaEQyj5ZLFxyuKza2eDj8AQZqD4lCPGitTSxt+wKS7al4qp/3k++amQ6ieZVAOwnEof3+fHxrAcv1DRC+FB/EdcLLHBd0HDS66vfA4pXqT6eMVdf+YKn3JVHbmKnHBZ9wanIpFIDcJT66xj4Xp8wTPtoWkgWAFtBdAkvou/D93dUH/e1LTnb64oe1aZsrr+3at17EuPA0vwua5x9+Uqk5V62vwSdg0QnBT1y2ZIiDJl9Dpw9c4rzkRK/uu14M6zy2BZ9Znq3/dU5cuzD3iQiuK6ShV5V9sZzq8IZ8I1rYmTGCCBMaTyjuoXm9mp9sMBf2Pn8ndJWd2jBl281EG0Q6htav/nv9dXSbUBD67uj7dHHd5KjvZDD/jupgrkUE3+lRX3k63qD5Wp6Z3hScfVdXuUAbunLu20iiOdZ2ypLaZRsneaxV/f9tYq/2BfX3zH1w+q7phUUStUKBu6k9668gyh+E4htRvnnn7/ZT6j3TZAJWE/HS9ENsV2A1D1wn8HVfiBc01+q1iM5nE7D4q5s2bvIrzjzkBreZ7SDDntPGDbs9Qn2lfvDXGH0bg7Zvip9wJX/SPPFq4zX1MTRumb6q7zS7iZftVDwP+WKLc+Ya08xv2NZ3vUEGAavOCI20xSEgFbBs1972nT5+2FUWCXi2hS4PUqvL4cq+Pk7qCuAXcoAkr4u5ygjFYLD13XUc1XXCQrI76Io/RPVTkNkHlrwS9NLlZNtetuLiFZXniyXiWiibE3WdAIYu7tjK0HbkjgA9DmBetdF94BOpj6f85Rwdb0FPvtzhd03KPgFL8yIUS0DyPemFXB2nynXFxuY023YEbY6k7UqadHfL1U9uX9sJLJ1XX8uzLbD1YtbsH/9WXAsJnw18YwU5KObpQF4+Xc/iD15QGulrd64rfpx3NN7S927GwuCxe2x9dC16XN+9i1O8Pfp6mulk0sKO5hL+nZLd+C4utTV0BTP03bi+Tf3tS07GhATAUBvq/p2fiDPnFskuL83zdz2k1N9fv75mEt73331rK758UUNcpn8jboYCj+uTBhxD6alGmocoUDl9x7osG+fMEw22OaLuiS+bPXyP1rgETB6vjJfr24Cpwwma61Y+/9IGV6zMk9R6brBtBGjx0zWG+cZHaqce7+s8wkP+xMHTnqy6aROwQg8n0PfpOhWn+WW76mPG+gsJjD4b6DEu5GdSGbbNV/LH6LEe7qPoOjWn+TemT6DYXuSjvCEBy3VNivIRX3hQf90el4jGr5fSOE3jEx+/NV48DIAuX4/tlN8mYHE/lXxLKtMMU2I+CBW6au3j15ajlbr6aKX2/ItXHglycSHEU1c+6icJdr4Ycq7vTvObcLJtxtvWFL9/5sVgWBI+1vOQG9QX0ye2nUSia30kDJv8tGHgu9rNORyK0Unl23hNJ/rqCFhUjiRGnOSKpm3O8Y0Vtlhh1B6z7xCw6syKSFscAjYBi5xHflfZNUlKRBcTVJuA5XIq6Og3TYx0v5rn4ztptKihq06+2C+SXWCXqGAOvqH4KLq/rqsMtuDXk8Zv6jyJZuJHCw8q13W6w0zri9MisZur/aHYIHrCczmbdRYXNmHGF4PJ7Bc5keTg1Lnmak7WpjNvTRAIAAAgAElEQVSsnUv+Hdgm5dAJE34Mv82gox0biVOt67E5QK6TFbYrl5R/jzduOcw5snGtzQtINu4Q959ducbqoOgTOzbnkvhC45n0hJo0ho5rrAid8iOb0Ykrl8DF+WATS2wCFtVrxsDTjhDtMtJCU1+lNZ1+F/dcApZr7LMFzbVxisZpcjDNvuudVj6mu65ThK4i+L4n3wkiLYz7Tj9wB7PNt1snLz81S3m1AyzZ5aV5fv6dSl191/paCVtbfDv6my1OoBaxyG7mAsG14OHfhlTAMr9fPf+4OKftZZsjJPWRUPCON47bINA4YWDjiQ4WTScBXAH8JYIOf4yiDg90Wv1ghika8MWv/ia5AGj6QdJNFH0yg/6b+q6vH9eJYUrt+erfrI/NZxOwQm0hvi/8j99bx39tb9cLhBq3tgIWnRayierchrbvgsZdwo3iFxKOFILDFLP0vMznMBK+nnpmjfNBFNur2+ZJFdtG0pz9tx26iud6YMH13fFYqzRe0HxmC31AZZvts4Vi4HHizCte3E/l/oh5PdQmeJnhKkKnk//+IKWOPyQsYHGe2mxt+6Zp3iIBS+qHmGVQv8/56B8Nze98M962piDOhHxfHreYHxqgNpj8cMXnlIx7vqvdvrh1rvHRxmvbjQHbt3nmh14z9M+SGHE2fL98y5PBR4p8frn+Fvhmj7kZDAGryeyIPMUgYBOwaID9+H7bDnsil39ketEhEUJCoorLqaBdzm//vz8oct7pf5PIo398p9MWQJ4PxpIAwK7Fizn4SgUsaqttseU64i5xrshRo6ewQ0GaqW6fgMUHbRfhbaJfSCwJLawkiwvdHts1DrI1vfZoe43GPM1HjkUoThs/Mu0KsuvafbWJQVzA4nXohUUdHmk8uLPURMDiTgn9/9DJCs4PnyNpppXsblF6WoTSdRT6RulnO2av46i4dtjIET7/ukc3uAqrX3GRnsRrK2CFJg/qI500kcQ6cz3EMP/236tbF70S/42woWuLZrwyLvqTkEX5KHi7OZba2uu6/unjLF8IuU7GkP1sr9LyMd11nbbO+MH75hOX6dvnIiD/dqk8V2zBkN3b/p0LfPoUlu9EgLYJzfMX3KLUdx5Y3wrbNWDdPtcpAMKGFmDm3GMTu6jOJo932GzjEjGprfr6tm0+cp1+1n3UQodLDA0JIS5b8lMBtnS+65sSjugxQSIe2V4uNL8f33Umsy10pYXqm/WOCUMxaejvkjaY5Xz5CKVet20zAYtwI9/H9lCQa37mPhAfNyV46zRUB83dkoeKbN+FPrVHm7Lkl9g2LW3fjsaej/eukBamqENttwk7z6xcOzRP2m4m+DYp+akdX2B/KpvWE1Se+c2a3zofb8zxld/O4HXxk5Dc3/CdzOYhJw7bQ6mLTwgLWPyboRPN9z20Ikglm/9ii9tqK4i4R/m1+MXHLduawraBGPLj6Huh9ZZ5zdUUHfXpWF2O5hrVJTmF5brazdt/xYk7DRtnbJhITujZ8vH5OxQjzhb3izYzJI8U+eZm81qoeQPG5DQErOBnhQQlI6AFrEk7TqsmZz2x8ODIrmtvEtHFxNcmqrjUexokyCHcYvSoDV77CSn+NDnt++dbbxBXyneNMBTfwxaDwXZU3Oyv6UjTIPXIU6utpyQoT10sQ7z1CVihqw66bFsw99BOqWtnQZcZWlyY/bLVRTwlYc3cydKTkokhORb7Tt/auQtFzgM5kWYcEVPA4uIZ2d/WHr5w54sfm4NDPPQdJXfZ1iVghWzCF+LckQiJkrw9/JQRnQiwiSKS3S0qWzswZFt9VYnXGRKwXJhRefTTTnTou+ECFol7FGiW/6QCJB8jbKfafPY2dwt1Okn8hzYv5bmuf/r6zK/2SQUJ7ayGxnTdd8lGhAvP0I4ozQHm6Vb6dumqljlGtME1xD3f37moqOMc0eaSSwzV4xnN8yd/Xamf/nZ9DXxB1LRd5GzTTjRf8PBTBiFR2BVXyHea0XVihfrii3lJQjYtLOjnuibPx36pzSWCDolKFHdIMv7b4jqaJyjrbiBSn81YTpI2UB4uimi+hBbJfL7639OVOmZvu4DFhQHb5hIXv3U7NL9s8UXNxyqkY0zT70HnI7z46RfbSVouSpNfY44/+rEA3m6Tt00e/TD7ZzsR7xP6baKoCy8SWsxNFe37+cZhU2AI+cQcU56exg8dG87EleZkEhEvuv6xoabvOlmp/7gwLGDxOZAERrMcXSAXp4ijPLQAj9HqwpGHbQg9lqRxCY0P3Beh9tAYZvOJbWKM6fdJvi3XhoEvbp3vWwyd0LPl5QJW6LEh/i3oDYRQPqrb55eTH0NjsXlqnj8OAgGr7UiM/CMagSuuv0/9w78pdcDbJlbBFM2nT03xwvbMLX3IoQmGg2d7vck28OkPmRwkHQPALMt2pcL8u66HOwi+uE6hUygkOtAimAsnVC8N+NROOrpt7pTpk1uUjybyz310svOURJvdQRtJXU4npZVMNrpMLnbY4uyYE57eGZdcxwx9XK4FM3f09KRk7orQZEwiJu3i2X6ho/n8yDnZ37ZYDIlB1A4SYs0YAbz9Lhy4E893dvVi3jdRhoQ6qlsS98dnK1dMIFesJrOskHCs01LfaaEr2QEP8cr3dx5gkxZ5/CSi6xVOW7ncSbXFuXK1xxXHzhb/gXbVzat5kquCrnptApa5A2zLx51T18kYbj/NHcnin+qVPshha6NvR9R2woNsN3bzUcOu+rTBtQ0vKa/tmqXvRK62CQlY+gVCjaHvIQNpO8l2/Bu3jW22K6ZmHTQ30vxb90ei6elf+x/n9SVeHi1iaYNB/1zt8r1k52ujhMM0ZtNYxv0Icw7VddiEEHPR2CQouRZ7QlfdzX76Yr65Fsk0d9FpT/Pk63bjlbpmjl3A4nM93/ghLtPrzrbT53rMdvmpui+SE3I6rfR0DOcD9Zs2HWjzRv9cpzb5t8PnBj3+++JJcj/FFp/NxxPbKXvfC5x1NmD4zQg9dvv8DTNGo2+j1XY62eXX8pNbNK7PmDZugxi+ruuU2o78ZBpxhK7U2q7qcfHZdoKVbGXyxDW2UPvp4Rx9+pzPgS4BKHTTgm8Q0Lpp0S+fG/YwA/nz06aO2eDqI497KjmFZTs97RKIJHMBH3tCsfuoTL4ZwTnDN9j5FXXNT5+orNvu88vJph/fb7sqFqr+8fikELAkLECaYhH4+BfuU9/8v+u7b3M8tRjhGiDrii42UcXm9IWuadieFtdGNFVs24TmCgIcCs5ICxzbDj2dPFnyxGpFcQXof/NjzzRokxNHi14+kZoDVh1RSUJYn4DlcrRpQt5i842tR4ipTj6BE9Z0ysl8kcN1NFa3WfrMue8YO79eZAsqqycql4PtmqyP3n/bqqmc8/zovO4P38G0xYvju1q2KwY2m/IdbL6g0YsR3+41cYx+5jF37rRKr5LY2ui65kZpbVfd+As6IeFY10l9pZ952sR2QkHybYTSaEdWt80MZE15pYs/PRb5dkJ9MTRcJz9sC5pnV64Nvl4Y6rf+exMBizunklN95jgfOs1htj200HD10+dQ0jdx/jcfHbZApu9ti81HDVtk+MZVKb5N0/EFuCTeGn1vP/jRfep//+PwWn3X88yUrlPG+rvn37hrgeuymW+xzHHigj71wQxcbqbn8zwXr3RavgHhujIitVno1IPrBDH5NBTvU//o2zj54O2HbcDwsbbuBiKVXScYuW6LT8ByPcJjaz+V94VDlXr42W3VVmM3qRbGNJfTgpzPt1z4D/GVBxenuni7fQIjF6xCsY1s8YKoTj2mmTxwjeMhn09vxPpeS5OcXvHxxCYq+MbuOgKW7ZuxXZM005lY+fBxbSSEMKW6tMjne93V1nbbK3zk91NcM/6jeYJOZvmCmxM/Q+OF6f+Yvo++TeIbr+qOD9Rm/noh+aq06WRec6Nv5by/2XGDwwUce/4NSWLGhtZ+Js51+0d5+bcYemzIFf85lI/qCt2M4PM35zQELOmsi3RFImAKWC5n2LZw146BZLIwgbXdbbY5FZKXslyOk3lqgSaP0658ZJhjaNvBlzjRhANNIGYMHhoMp//xFtWrM/rH70b7iGUOpvyKCOWjiYJ+pmOrywst3n0LLZcASGWO3XzjDeLraNHBdj1uz2lbDTtCrScpabwcmhiJe/wnFTbMSck8meeL0+Y6mu96zYjq4MfhdXu1yKv/v+1IPy08TQEptPDUZZkOALWZHFpzt8+FtckN14tV2qZ1ThPZuOz7ViXHrCVCB9VrE7CI4/Td6ADlTQZx2wJdL7Z5UGn9Ghv/DjbfVKnnX9ywdj0W+ZxUm8CoS3I56T4BX+eVxJFw4WVbMF19yuu8AWj5zqXkVB/njmtM5+1s+hKhL0C7bYGs5zlzodMG1yb8NPNIdrnN9NomV/7bfeqUhcNrDwkCJo9ooWBeE6S/aW7zb9y1C65foNxx29FVDC76hR4E4Xhx0cAXE9IU6X1cpHR0RfiwLzxcCSo0HpqntOosqKi9kgUpx952GlhvypinKPh4UNf/ovZp/8cWX9LGz1D/XYtI3X5+ioZefHtu9fCa+HxIfg/5FebGmC3OqVmKLxi4TucTsLg/ZbOJWR/NxYQ//y5sApbt5gGVZfP5zDrMsYbzSgsYEgHL55ParmT7uOGLeSUZ31x+lM4rFbBcYQtCuJob3JI4RmafbP7vyQdtb/3mqX3fXvTMMF/aLMsW9sKHHxcO9elam6imww7UHR/InyI+u17K1O1zvcJqzk82f9W2eW174Z5Obkp+MQSsUPB/17XkJgJW6FQn5zQELAkLkKZYBEwBywUCdy5Mh6bOkWwq37aTZ9t5l8SccA1e3FmwOS2m6OASr/gRdtsraLZ2hq43mjibDqnrJBqlt10voMHuousf38CBMhcetuuX+u82R5vaQz9zAjMdHFtskF12HDNMVCEH+UvHTBl2t5tzyzy1RPiTU6Sf9tZppcIGpdc4mhhqAc+2KHYdA3a9ZkR1EA62l+P4DqZNwJI4BRwjmuym//GWQw6QLSi9S8Ay4zLYnBJTbJCeJnKND75vlX8Lth04vrh0nfhwCVhv3HFMdULGXEi4dsdtfSBc+ekHLZBwW7peY5s6SanFT21YuuuFPTOl7Zqa/rtPhPZdC+GxFJpMcHx84Cd0bTE+zCfZQ7uP1CbOHalDKnlRlvc5JNTy79t8zto8ZeQ7jdIE57p56px61t/bGZffp/7p9uE1bTV2Y0Wn9nw/zSP6tsg25mkCbTvpfEdjPolEesOCRCMae8wrYVQfzSe2oMhkD3qy3Yw34zsNIg1WTmPhHn86zvmyL78qE7JX6NoO5bfFnqExyBTi9dhhLrL5AsclgNgeHzDbTWJi6FU2nT60mej6ZvWcHBJpXGMybQyafkjoehAXuGzt9gn//FS0LR6Q2Vayhfm6K8fLxMUlevsENd5+VzxJiYDlEzJsc7Jk7A59B66/u/wond6cE1z4+E5963KId9fd+fQGm78mrnz9Eoqv6DqNY/MxaZ7w8U2PK9I5j+Opw6HEFLCI06HXC0NrM8011+adJOQGxSeT/OocFrDxS/+b77Eh17Vk36lIXS7/Nm1XwnVa09/Q/wYBS8ICpCkWgU/Mu099/e563TcFLEnMB98H6hpAJHFGbJOybRCgOvguoN4JcJ3ycZ1a4dcVXDtr0pMEvmeAqd22E1H63+nuvW/yCy20bHmpPfQzT/mYJ9a406vbzycA13U7bW9zAUqiGJ1sM588pnRSJ4qcdfOVSt0W3TZbP/XigDvXvpe9XDuP3Olp+qQx/wrpOyNxRu9C23Z2KQ9/1pqcO9qB07G/9PPvtpNblL+OUGgbKTSWtr/x8cF2+tEWb2bqdqMr5y8UH0IvDMydP97/0OhGuNLPFrjUdoqQxo53vHHcsJg979pFqe8/uGFNun2+75Twm7LdaGtffQKWz3kLnZoIYUJ/5980PzUSuh4gWSBz7kh3jKkt9N2d8S//o+hkmO0EJ+9jSKjlooKJoRZpYuAqwd6Xxrco4jbR89wJF9+nrr6rfs02DHQpmptSHyA0J1C5xIdXjd/UGlPG9iiHT8AyF+a+08A0ro/fYhPnIw+uOd6Fpu1bD+2806KQfuaJI42vnqNsi3Yb9rbTS7yttut2ro0D6YKV12G+UOaKQ+nC0LZZE2KvLc6RbSHsOiHHF5fkAy765Qrr5qEWdm3inMZL88Dlk7p8X/3vfGzkPiz5UNRn22M2HKuQyMyv9zYNKRDieciG9Hfze3ONLZL1ga6L+k5xnei/yU8wceWnb0LhLfgGrm4H/+bNb9UVx0u3Q/qgEsdO+1I+AUs6Nuuybb4ir9d38o3Sal+MfFBbnGQeKzP08IKPM1J/wSzDNp7xzUDzhLdPIHYJX7QpQ9+mLa9r49EW7xQClmTEQJpiEbjwmvvU527asPu++//mjqRrgKz7/DjfXZLEGbFNyq7dUtspLxJMPv+vj24QFFpPLLZAyTQw2Z6A5whKdwZCzwC7TmfoScRXT0jAsuV1vV6iHRzXc7ehxS7Hx9wd1wtdfpKJC0Fbj1XqD+tfYx766YCp5hVOLR76xAP9N9cxYKl4Rg3hO5iuCU9ytcTsG32D5i605nZILNSLTnKM6AU1ciR8u0WSq16+ATL0rfp2t0LxZkKYmRzXzqj+fiUnIahfhCvFsOMCFv2Nv6bmwuGIGUpddcfwv5pOrE/A8p0U9H3DvkVJ3VMjtn6FvmnbC0rmQkjySiPnjqtPfGFkngq2xXCx9YfHOORl8gUwF6sID1dQ/UE7EC4+uWzylyffN/QCYZ22ch6ZCwZTPJYIFKErYGZdtg2g0KMcvF/mAyrmS09kd/IHfLFpzLLqXhm1nZCz2cWsgxbtK59fOyzguf729bjmWrTz75Rw3Hf6eGtcHl2n7TSledrXbFtILHAtIs2xy7ZI1y98Uv+4LQgvfrK7Dm8prUt4tM0pehPMjGVkiwek26DHBi6A0N/1AlnzIDRmuBa0XCiwXccn30MiYJl+DtmTyjIxDz3UI8U+FNZCUg6fE2z2CokornpIcCRemS8m87GGY2GWJX2NXbLJr33/JiKMbpPrYSl9hbCJgOWLRSk5+UZto3lcv/4ZioMqeUXTZc8m2Nk2XF2PDYUCzLuu9dI3SWMsCcHmj8ZE160lW7sgYElGDKQpFoGbb79PHX758O7TJERH9XnsKJ3KVLBdg51NAPNN5HwAcd2xNltqcx58+XgdtBNw/jcfG7bz6rvSR87Cb59aPezKg6s+cyFGzhGdliLBiDtqfIHKB0Rywii/eXrGxNE1gId2/QhHPpCak64tuCVf0PsW6HxnnC8W9aklLmBo58EmbOz7ZqW+ff9wrtqcVG1njS23u8+50GKUL1aObbDQC3ceKNi8ylX3qDjfhXYFpecxJXT/yFlb/OQL1UtQ9HMJSZKTMr4BMiSU8nrJxvRymlLrKvHPdMC5g1RHwKI2Up/pJVD62RaS/FqwXnAsfnL1BkHu6Vs34935MDhpX6WuXzT8GqE0lodeINsWeT5sfY5maNEpmfD4GGC79mSeGKEy6wpYXBxwnS6y2U33gYSKn3xp2rBTWHSylq6omT9+qiB0zZTv1JJ9pr78/LoEv5RpXNeybHF56OTT3/7jL9UTz9RvkY1HhAMJvpccPXWowNB3Sgl9V8C4WGj7FvRYL6lLN4wWeHf+1/INXv6llyVt1xQpn/mQiXTBZiLL52Qqj4Kx+06T8pPPvF5aZOsTDdyK/DvVPoneoKI5iMozBXrbaUrztK9ZR2iDwhW70+SHmYbiBR5zwPZDC1wax+iql/l6s0TACl2TdPlmtnnYdrqZ8tMJLD7G6TlDn+7iAoj+ZjQPQmOxrT023nGcaTzmL8P6ToiaArxrwU59k74KbBtNqK93/Gy5M6yFZAQKCVhNvklfvRwLesSH/M83TR1bnfKljQ39c91A4N88nztsImXTOMJmX8j3e+TJF4a9ZMfXWdLx0lwzuPI02Riz8dYMNWC7sWAKjD7b1RXoqCzbeOYS2VwvEOo22b6jny1eVdnDFTva5bfZNkogYElGDKQpFoHv33mfOuM6pf770Vcg0LsbtJggIYZPSFwptg12tsWB7yg6H0BCi2LdWrPukGjD67DtCJv12k7nmKevqA2h13kojXY8bY4ez88HRBpsJ43fZNhuqrn75FLzJVddeP/MyYkvIGzxv8yJMnQMmvNBC0X8CifFwaKBn+98UIyhg6YrddG3X+Gp6+qadtw1tvykmelQchGUjmWTU8B3TkIDBIkyJF5Ru82faYe6u0VcwNLt5g6zLXYHOdf0/S558oWhhQJ3oiiIO4k0ZsBianudXVRJrCWXcGd7Rpg7X23iPNm+N/p2+ItBtus7tDAgR8SMeea7HvEPB6vqKrY5jpoLKJ/tNU95eyWOugvb0KIzxGf6e0hwtcVz0AJW6Lqert82ftpO3/hiR1BZ+uovLTzOv+5RRY6nuZNuW5SZceJsePD5isZacqz1zrIEw5RpXDgR10yxIhQ02ddGG4+04GAG2pWedjTr0iehaAzhL1rZ5jU979Wpy/bwCs1FNKe6AhWbmyI0P5ineyX25N+xjrnjW0jSWEE/LXLx+Ec0h9EmmO1nfqemD6Tnd9sJUy4mUpqp22427ASYriu0mSh5RVoL03oen77rzht0hdLomFJ6rvNh5jvV5puXfAKWOd/Q2OQat02O2Hw2EgM1D0L42eqwiV626/iH7DlxmHjhExiIW+SLEja+4OXSsZsMyEVEGi/4+CP5Zsw0fMzh+IYEwbr1hfwy8kkP/cuJar/pWysSW8yfS4TibeRjgu9qdp32k+9HGzj8YSnz6qw5T/hu1vg2sHWbmvgVtoMGZggRSQw3FyaxBCzOAR1fjN9O4Hbl3KR1Evkf5Ifw9aWJL//+XL4eBKw6XwPSFocACVg3/+SV6y+uU1I0CP3gZ8uru+TkSNEErX82R9q2OPBNPOYAIlkU67rNASS0OxCKA2AbREK7Fz4Bi/rEXyg022sTmfiAyK/0cfu4BnCJgMV3AkxByDag0yLQXNCb9gw5ATY+0GKXX+shu9Lkxk+/vGXKegHrku9uUgXl9MVdorYQLq6XWPjxc27jJgs+26uC/HpjiH988NEnIfX1HFdML9vJGO3AkI11IP+QIEH10zdAC3TbrrNNwJHwzFdvKG6JL2+obn6aRy8KuShmuypCAtaX/8+Tw56OpoXIt//fHzZ48ZBwOX6fNer7//VKHCwuprtOzJh94O0N9Y/s5fru6l57Ci2MbX8n3EgEMIPn68cZJIsgV/9sNqdvlv7d9hqrbhs/UWs+FGHbSd13+tbWWEu6PD7GkH3oe6oraKRyKmwnDMnuxFHz+23z7L2UR5KxheOg5w/Cle+482+h6UlWWlA8sHjlsDABJHzQvGw7EVXH95AuqlxxcmwLYT0XcfHUHMd5vSYPuA9EYx3Ng7QJaRvTdVm+E0+hzUTfNTqzrTQG7jDmyeqfdt55QwFLp6XyyA7ECZ//Rbi6REjfZqktdIIeizSPNQ9cc7bpQ/AxmMeGC+FnmxtcopfkWrcrALbJIdt1RNdL076TboQbicH68QHqa51HJmzfUGhTNyQI1h1vpSIIf+WS6tFt5TzhQg9/PVYSqF7SD9pw3e/Px3sFLL5GMk86mnWY87FrPA9x2dVm23dMcabox693myc3Qxj4TqG78tpEOFcoEX46jHOPjyXmOsAXU9N3eMBsNwSsEAPw96IRIAHr5797RRiQ3C3nzpRtsLMtbnzqvTmJSxZu2mjmZBma2EJPz9sEMJ8DJTkhwclltsHWT7M/Nqed26eNgEVtM8VHEz/bgO67Phl6aYgWQjxOCp2QOOyChzcInmsLkk3XB9++s1Lf+8W4yrH1vVJCbScHzSZgSURK6fPyvoGD6jnpoFcPW5jVnWz5lUGXgDV50mbqt0+9MNQcl7gncSxJNKNYKOZLX1Sw7RoK/XtINKY0IXHTxDG0++pyuFy2MMUqvZDkTgfVyV+J5M6H+S1yHOk7PnT3VerBR5Va+PKDGFKhmZ+0MNsrwda2eIyxCCc8Q6KEbbddi0aul11NO7leN7PxlBznUHs4B2xx9nQa+kYoFgo/jefjYm6Ogm0+I5zqCuWuftXhkWRs4fWEdvPNb6HpSVbaBXfFrbRtvEm+uRAPuF10P20vOeqy9MJQtymEjdkG87Qa94H0CbLQGEwbTFO23WyD7yF0ql23g/tJrjnoV7/6VZXFJ2CZffP5X4SZ6+8+P9aGhZ5r9dyg+eYKkm8usnkabQPCfv73fj/kh7h4w/P7MOec5S/6hQLu6zb4XgemK/3mSfLQqZ19/3zryl/QvlWIayYOttPeXCQxy5PyMfSN8r+HNqopPT+16AtFYeOfOUbyU56hx2p8/XGdwNd5zNsRlJYOItheNTd9FttcG3qN1NdG2/qA/PxTZ+0w7ARhnbWfa+wJ2V4iYNHGKm2ImeKabT70cZ375bxv5vzmitcHAStkTfy9aAS0gPXoqm2rUyuuY+o+kGyDHU3iNHmbA6VPYDIn8ToDpe+FHlubfa8D2pwu3xWmJoMttUkPejZnwxwQzfJpEtri5VhakslX6sjwHUdddkjso3S+65a8jbYFqG1Hy8UzCpL92klKbbrV5OAJCHIcKabGyQdtXxVnYioRKUPPPIcGDHKy+JUYnafO9RdtQ81BV0wv3h7X4oe+MVrsuJ6o1ycrXVdCzJ1WXaeEZ3UcWn7iw3c1VfL92Z6g584Ujz9jsy+vyyyDOPUXU/6gfvPUKydZuUPiEpo5fmZ7JdhSW/mYJsElxGH6e+ghCrLVhd96zPp6o+RlS1f/XNctTB6RGElCNhdazX7pa4W264N6geFbuNQRESR4pkhjO9FbVyh3tasOj+p847q+0GaZueCTxpPjV9XphMIjT60edpLS9wBKqE1SG54h34cAACAASURBVJq8MudJmlcvuv7xYacWzUW5tqf05Bu1R48tvsV9aINJc51/D1IO8HwuX6+ugOUag/Ri0vb9hoKm+wQs/TefgMX9U/69mfam8nybbbZFuE9E5b42P/ntO5luctd2HZFOxNhOzvquWmusyUehWxnkQ9jmOtcLl1T2D3727DCfxCdgxRCYbd/wSV/+lXr85RiBxC06hU7hF8zTxTyf7/S07aSS6VOHbgFIxxlKR2Pczxa/8roRn1dNvtvWZTZfTnqttU47XSIWXbfTv9C3a6tP+uK7zuua1/lYwtcntnVpnXmPj6XmxoNrvIeAVYdhSFscAlrA2mHyTmrF82s3OMovAcT2EduOEvuOn5qDu3ThZjpv0nvxvgWxzXn17frXEdo4jjTh7zltqw2cG3OQ58HaZ0xbf/qI/2xOnBRDvUiwOaq+iYGnl7xcwuOa2K7dufh2+vuUouCv0p1b03E0HSqbY133ZEfom/BxMSQKmGVrG+r2uWJ68faEFt5kK3Ia6VoJffOz3jFhKPC5zaGmfyN724L8huoyv1FdtutKQt0dLokzaxO4bQuO0DUC2/eky6a/vfnVT1fd+8y31vfS5pDYvlO+4DB3xqWLEc4pCS4hDtPfQ84Z8dEVS0UiYLn6x0+V6XGW8P72omfUnP23HRKxfd+ujrPHT4OZpzBDJzwkOHWZxnVyuY5QTu23LTDr8CgkkNgwCl1HMb8FUxD2fauhWGnUDlfMOalYI7G3njttJ35p/CHe6sUx36h68JFV1fgh/enxzGev0PimMeEbdtIFJeeby7Z1BSzCgLhFG1Lm9WGNmY3nIRHSdkJRj+/mmE7Ck82vsc0FZjvMvpuvsfnsaeLu2+gNnXSUzMeuOZ5COthOX9FJdtc4qbGgdtEGF13LtnHNdd2TbEV8p+v69LOJsCH/Tfqd+NJ98Vu/UstWKrXf2155XCC0icu/N42R72YGrT9s37fkBJi0n5wD5thM3HStgUKbBKHvStK+0DwhXbeYddX1311iEV/v8PAWkrh0Pgw4X/TY4pt3IGBJWIU0xSKgBSypMGADyiVg8X8POax6EJeKUeZELB1cXYsy13UJ3+DYZLDVbaZJmQYwHhDYnKzN8n0xMGxOnLRtWlSypff13eYsu06r6QHadt0p9OGRXShYsCR2hlkWTZT6NbrQDnXdCTDUZh8XbRO4S9AxBSxypvS1hZCwUGf33tUX7lBRW+jlLh5zRPLdabuTEEG2NB1Ws37bRO7rq4Tj2gnlfOULjhA3XQsDvQh98dnfVl057+b1L37p66tm/2xOqi1WBo95FuIb55QEl1CZ9PcQz2g8d8VS4U9j2+rzLbZMrHR/9AuuOqYblRlamNOizBeIte8CFmGgHW/T7qGFLreH7ZpQnXk4ZAden+T6vSke+K63m2XbQheYfzfr5QtUqWAs+Xb0nOISlahv/3TLE9XJE3490ozfKKlLc8D1SmHoO/HFF5OOJeYc6rNtEwFLY0DjHPGasNOiNp+7JZuKNq7yuFVmv/kYYRu3tJDf9Iqb6yQ8t39oTK4jYPEFO8UepYdo+PdEG1chAYvmwRXPvzQUG5ent8Uw1Lwzv3ObDxDy36TfiC+di5e+TVz+beg++wQJHt5Ct8nmO/sejfH1hXNA46fb5eKQOf5xkbcpr23t9GFaZ87RZdf1313r0NBDVDZhuc68ZxtLadzwhUSBgBXj60YZIxaBGAKW68qHOQhKdjebxH8gw/he6OGGcw04Lsen7QLaRxybKGUupF33onmZtgFcmlfjYUvvWgT5rsiZTqZup+nE+65kmvEQyLmh3TyKr0D/u67ja2Kr++jaTfZNgC4nwvXvIQfatqvnijFhPsdtLmpCTmxIKJYMZhwTmnwpZtD/t/B3w7JL66L264cfeEBTXaBtgo/x/RHn+MMTmtvm4s31oie1L9RPzc+F/3dMFSCauMt/Nu7bxEYtroVi+unyXTF3JHb2pfE5Z9qhlQpYtu/FJ7Sa/AsJC2bcGh7bg+Ls8RdFTVxdJ5ViOuxt7RDKr7lsOv9142DR2Ej2Nk+51FkMh04r8D5I/AHKw0+f6nJcC+pQEGlXHJI68b5C9jDbLeHu2M03roR9+tEYtPL5l0TXzsx2SHwgF2YmJvxEpdSPMPP55sC68zjHmuYOeqSANlNojLXFMzQfGLLZyrZZobmueWxyn+NmG7e0DyzlNW+XHkdDJ95CC2bpnGFyVLeFn4g3++ISHVxjhJlef1tcIOAnD7mYa2JENqhzIlTyjZppXLz0+Yb829BpQ6Kvubmq22Crx+UXuq5j6rK4TTSndbtcPpWZj/MsxMs6ePtuIdSZc3SddTdrXL6c79tyzQ915j0bL2ieprJdYxYErDrMQtriEIghYPEP3xY/QDKx60G87iBme8XIZUjXVTfXpOM7sUXOgu1KX1sSaYdJioNtQpDmpbZSfT6njPcnVLZ2MitnfPVLysTWN3nRLh3hTQ49XWszT1q0cXy1w+pyxn0ToC3IKOFBfbK96hRasFBe7gzyuC3cESFMpAJWrIUYdzbJ5ltsPmrYy12SUxSub8HGA5t9fE6FdLfOtrjTC3w+LvleqPJ915qfP1qytdp3+njruGBzUm3OlOZjSDQz22MKMZJTcdIxyrVw0bjxzQsdd4q/3iMJ1ssX5Pplq9B4Q+M/XYelKz8cY/4gAxemXAsUyXwlxTB1Oj2+mTjVjYNF4xl9a6YAWPckZ51rMKFFnsaM5pBFv1yxwYlGn4Dlu6bC69Xfe+zFsfYbJIKCDrROfa5ExGde3OBKd4hDEh/IhZkpOHF/J/Tt6XaZ+Xy2bTOP2zAw663zzfpOVdHfzH6bY6tL2NbfYJ02mP3RnA0JhqEFc505IxTOwJxHXOOkix9mes0vzi2TJ3rzyIUf2UTyLYW+E9ffXbz0baDxvus+S/0Ssy11BCzCiMZ3V3wum00IP80t1/ho5uM8C/GyDu6+zZUmNg5t6PK2+b4RF899orx03pPOeWZ7IWDVYRbSFodACgFLq/WmEy35ePWiuc4k3MRgtl1310RsG2zJiTn5YHq1Z3ST6oN59IAoxcE2gEsdT2oMDdq2K0+2nco6jj7Zf/73nqqccb3D4Jq8Qice2jq+tBB3xRUJnfKhNnNngfjM/10qHnFxyCWGaRuSw/HUM2uGduV9ok5TB5qT0rWQMSfr0GkzH9Ft3Kp7RFvKcXOBaLaJ+mKL5WbGp6H0Es5rftJjGPrqKu+/bwfaTKu/Een3T3lNEbZOvtBg5Frk2DYpqCwdd2rCB+4bVjQPBBziqXkark5/uBjNTxVwzo4EAYuApjmNv3paJw4WjUGLn1ztDaYc4orthKHrerR0kUffLr2apU8o6TbY7KbnEN8in9erv7WYoi+1kcZP4nCdWFaUT88zKXwLlxhtExI0zlIR05wvfIvdtvM456C5GK+zyPadqiIem68M2sQY27dA+FJIiCYPIek5XTLW+a46SfLrtvv8Hn7ixjVOur4b22Mk3G8x7cVPCXF8JScMQ+OT7+8uXvp8Ld53PfdI/RKzPTZbuDY26d/pQSfbBiqVabOJOT+4+sT9L/MbkY4DEhv4Nlfq8FfXFYqrxdvkq8OFjW++MnFynZqjNtQZn3SbIWBJGIU0xSIQQ8Ai8GwxS8x/lwhYehBvMojVMaBtUSY9Vqrj25ing+rULUmrF9BS59d29amOQ075bVeeuF1j9d22YxE6otzW8fU5QKFdNvo7v5pETgr/91AftO1NexGmNDnyq3mU1ozLQXGjzNeMUi+8Oae0A+P6ziW85mkkgX99DmQTR9FsA2FIV1H0a5X6b+RMU9t0zCWJ4yHhJ+eZTwB0icounHmciyb2sOVxOYc+Aeuav3udohNY+kdjJWFocjwkfur+SEVh27dl6w93RF3fkWS+ioVxjHJs11JsJ0t98faoHXpRFBIYbW22YRkS5yV9twXCti3im1x5om+cXtK0beBI2ub7Hul7j11umza5uG6eGubjrdQXM/P5TlFIxsk6fUwRH4mPvSZuvnGB0tFGneTVQVsfidN8LqozJlNaqb0orWtupTGC3y5wccdVnznX6XmaCxfcR6U5lwRAG37SYPh1uGOmdfGyjtii+1zH99ZtcG1C2/xC4iCFKSC8bD+bTUxuuezO80liejXF28anunO9rjt0rdZso6QOW9t8Y5p5ddScQzk2TfxVCFhNGYZ8RSCQQsAyFwl6kSpZBPKrUqkMwBfnvqtQ5kmRWAJOqF80INJP6vzaBvA6joyvPabI0OR4r8tRo3gH5i909a6t42tb4On6XYHVdQwuirnBd7toMiJRyfx36QRl2osWXeSw+QQs4iCdwDID/rsmbamIFuKgayFjTu4hm4XqcL2gZubznaaQ4u1qB4039HM5zBdd/1j1d8nuo4SfvisUvI2Utu5CiBzOWPbX7QldueYn6ejlHgoGTK9Z6Z8WFuqKn7YTciFOhZxZzhnX9eG+CVi2eIq2066uHWI+njXhkW1jyCVgSb4pn61tCz5bTB1ehm1x6TqhGeKa7+/VdUy26dCmvBh5JdfAzO+5johpfnc+30MyTtbpq25v27nIrJP7CuYY4ZtzfPOJpE+EYSh+ly7Hdpqujr2oHNfDJTZf3XUS12Vr/vKdbrc+pWkTEprGf5NgG0rj46UrwLp5So/K131u4nvbNqGJaza/UNvHFU/WVr8pALrmdJ7PFGbq+iIhvG39rctfXUdozjfbIqmDlxcSvQgnwpTWR77TYE38VQhYISbh70UjEEvAMoUO80PVg6Dk46WBYxC7lnziDl0RSrEw9JGuemnn+bXio+gpBSztuMRc0DU5MdbW8fW94sjxIz6YMbhs7aUF2A9+9uzQq3yhK5Dc3noxT3WRMGVzVPjLW9y5dZ14iOFsmMKRKfCadUq+aR/PzWDuvgWzK8ZA20VwaJFJYxHZmDuqtj5J+MkFBd+iy8dXF6a0yzp129G1ha/QBBh65ZTb56az/tgqYJmLLsmCk+qdsu1m4nGQ+hGK/cSddNfpS+kVtxB2Xf7dhoUv3h61VY9DTcZ7jiWNGzQWaSHYxKLJIs/MbxuTzTa77Nq2Xqk9CXsaX/grw9L8KdK5xFo+jjY5eaHni9ACUTJO1u07v/JXNz9Pz4Ukk0uh60dN4pc1aW/TWI0uP0T/e53HjHy21j4V3xzWJydt9RCHSPR1XcFvgpM0j4+XodOeppBCdpH4CzbOcR/QJWBpv6uuqGjWyedsm0ijfb1YG9dm/TbxNHQq22dL160OHUdT5w2NTzqd9NowpSc70DxH8ZBj3xiAgCX9gpGuSARiCViuha12miSLzdCCMqaBzAEvtJhKff+e96vJTp7Oo8uKIWJQWSlOxfFTNRLxJ4Xjazoe5DyQiKInItMmLoHQ/Pe6Cz5zd2vGtHHqhC8v2YDeprNsOyVga1fddkicAnPSlzrz0m9VO2HSGANmuTEWo6GrCaG/6/ZI+Mnt1VYA5BjTop4WDNJdfKmNbGKAyTPuPPLA6XqDoK74GXpi2tX+UOB5M59L6IhtGynWsdNx8ZEWI7arJ9Rf+ulFVJP+214jtp0ulS4ifFiExj7b39s8OtHELk1E6Cb1SPNIRT39/dSdSyQbfZJxUtofnc4XAqFuWZSe203jFuIP5Vv8xOro46+tDzZ+N/muzFM8JGKQ+GILjxE68cjbqMVzvjmsy3Fxq6tvxsdLW99tG27ko83/3u/FNydCPiatmXg8Tsqj11KueLISv4jP2Tbu0NqNxnRpKJO63xo/QVZ3vDHrswlYttO/0m/E/L5Cm1kmZ303BppcLYWAVZdVSF8UArEELHOXwhSr6sa1anJ1ponBzMVUk4GlSZ3SPDRp0Et8Oeze0qRMDk3s1xbNhZVk5yWF46vtQZMOTUKuwLl8UtKOrLmLVJdD+rvQx8FtE7DEEeGnsJosPF281DYynTXd7tCxainXtaPga7dLkJDgI21H23QSfvJdR4moX6ddxFP6xf5Wbbul5jUTbh/aEPjy/3lyqOnaMTV3jCV9J67tsuOY2gtC11Up20nbkS5g8VM39M3Yxhq9SCFb0q/ueEZ5bCdZ95w2bgPBTDLeh3hv4yTfiOL9jFFvqF05/912as0myujvJ7Rw430l7tC1e9/mmWSczA1DLRRIrtUOUoDhAkDoJoENV+mmgm2cDH1P9P3xb1Iy33dhfx8vQ2K52V4ab/mDE5L+2E7L0lhtm8u032PLIxVoeLm2fGRz8imaPEog6TOfm9oIWLbrlG0ELGp/0xNorhsDTfxVCFgSJiFNsQjEErBcJzNo8K9zrLZOHIA2RtODZ6yFeJu28LyEAf1in6SI2ca2ZZmTl8RR7trx5S+N6PhkTeL0EHbaKdbCTVMBK+WpHlsMBN1uqaMk4UnoCkjMgJ+S9jRJI+WnaecmDk2TtsXIwx1E2zVxXc/kSZup3z71wlC1ehFT9/QecXuLzUfVfu3VdVXKFtvFdeRfIrDFwDV1GeYu/dZjlbrsuJ0rQYm/qqq5qPnZhJtc6NcLEj62tVmomHjxcrkIzvsZq97UNktVvvTUTp2wD2ZbKR+JVz6/RTpOpsKgSbkaN4mf0qT8pnnqxFR01aHHypD4VUfE0XXZXkbVY0Ru46uPlzahyMWFNhvwtlsU3PdxXcnUmEv9Ml6uTYykjXT6pbrSyU+Qtdl8dYXT4LFrpfhQv4nzdP297gk01+u/TeZUCFhNR0fkKwKB2AIWvw5WN67VoHaw9OAZ2kXqggQpgsp20Q9fnaZDJLlj37Xja05K5k4sLewpXlbdSV47Rfqkg+2UkXTCMydvCZZSLmjn1vZKVcjhldahxTzfaUObc1LHEanTlqZppfxsEl+maZti5uPxNnwCFq9Xp60rfjadC2wnTahNtlNFLgFL+u3FxDhFWebia+okpc75G/+uPo1ndIJP+oAIb7Ptaj4XmkJX9qU48DEzFKA/Vr3S9uWWTipCaGGk7lxC4/Sc/bf1ngCVjpM5YZfrqSGXYFwHOx3n8by/2dF6dVCXJeWOWbfrVUXypYhbOf1CvPRt4KTsR+ikFJ/rpH4RL9cm7pPNJ43fJPqJbhMvc26IKWDROpT8cvMkeCXGvWlcrRNlTa4nu06AN/EpIGCl/LpQdu8RiCVg+RYng44hJTGKnvxL35WVYJUqjb6uItnhCDkYqdqoyzUnJZMz9O8nH7y91/lztc105PikV+dkoOlcNpkkXe3TCxnTsdAL4kF+NyNJwNJCaI7Cue8b4rulphjkcth0eTqt5mnqvtsWW644e7a0db691ONOjPI15961i1J/+76dqxPRZnBbs79kS1q0NL02Yi709LiRavHHecdPdfCYXG0WSDHs0HUZtvgstnG8btgH3S/J6ZOu5/EmNtBzXsy5tUk7bHnMb6CJQCs95WobJ0Mvi7s2YpuIArHwcpUT4iUP5F5X3G3afn7Kjm8c8m9aKmBJTu813UCq01cT1zbfF++P63XvQfitthPgkji/NtwgYNVhE9IWh0AsAUtPcK671LGCisc0EAkoNAmP5Kt6MfGKXRZNXvQ7+aDtg0WHHIxgAS0TmBOk6Si2OS1nOnKhnbZQ83X+Nk4Ar0N/09xZo12zQS4G6waQDWGV4u9SftquZaZoT+wy+TUKk2euOFK6DWZa4k5qJ9J25cMlmkmvVcXGc5DlaYd63zcrddhf7Vw9zGFerTDn7LYvWdpOg4aEpqZYcCGOj318cZfbtaWm/W6TL3TtkspuenVGEv5BOk626WOKvDmeGqJ+miJtyjnZJn6mrC+FDX1lhnjJTzrF9LN87SL/ctEvVwwlscWENDcI6p4wGjTOvD6Tv20wzUnAiumvQsDqmqGoP2sEYglYOqiqbXHSZpGfEjzXEeeUdaLsVxCgyWvF6peqwK+hX8jBCOVv+3fTgYnluJFTqANutxWwaPFw9e2/j3o0X3/T3LEgh4muGMUOFu6ykc0hiHmFsS03KL+Un3rHsclueYx2tinD5KhUwOIbGrRpQEFu6165rdtufr2sziuX0l3sum3qKr0+PXfEDKX2efvOynftpGngfN03U1TSHOFjW5uFiomhOS64Ts2ZPIhVb1d2jFEvF7BsJ0nqhn3Q7ZKc2JCOkzH6GrOMHG8RUP9MsT6WX+LCTcKdmJgPsqwQL/lGR05jiXniJ/XmUGybaGG07ZxrnhCnsqZsN7p6BEu/qqvbPQh8bK9DNu0fBKzYjEN5IwqBWAIWgTKI3fWY4NNAk8NLfzH71KeyyPmiCcz1+p/Zl5CDkbrfdWN21W0PP3bcZMKTXOGo2y5aAPIrnrQgbRojp279lN4mYA3CEanTVik/bdcy69TTZVpT+JAKWHxHWBLoOUYfuWjiW9zxhVlu4mhbPPQi9/T3KfWmXXauxtw7fra8Knbs5qOqE8h6DCZ+zpg2rrE4bXul1Px+m4xrrv6bu/eucrVgHLPetvboMr9UTEwl2EjHyS4xstUtOV3WVZu1aJz6Whtxh34P/nb9I0M5iThtsZfwMtf4laZgkptfJLELnW6kDYjYPmWTuG2S9obSxDzVDQErhDb+XjQCsQWs0L34osFG5xsjIHEwGhcuyGgeoU/huPmu9QiaVyWR7IBLy9LpbKcUBx3Dgseyobbl5qhJ+ant3MfrTK7dUtuOo+YPP/lEi63D3z2pUcy4OtzlgrDvm031Sl6d9qZOe9KXf6WOebdSO++8s7eqtgt1/a2agpE5tsW84mIuFFwCla47ddy11PaLVb4pYPnisqTYDKE+SMfJWP0toRw9/qbwS0rAT8pLHUswRzFcnzTNzS+S8IfmavrRyeyYP1sogUHgY6u36bwHASsmI1DWiEMgpoA1qN31EWcEdCiIQA6OLy10UwV45gJWLgsu20Jm0FeCbTtauT1pLuVn3xcbtlfqXC/50UfNTz6lWhjzAcQ8LRZacNS5bhgcqDJN8O93/ErtskNYwGorgttiYZoCdMwFhLmp4Do1p9sTs95MTSxqlnnF0/ddmNfbRQULE0nHSWFxSPYyAjQuX3L0VODREAEJL/W3k+NYok+a5ti2kElojH7wkVUqRZxkScy/UPua/D3WphgErCboI08xCMQWsA5/96tEV8KKARgdjYKAxMGIUpGnkFRHnalKWjA89cyaodpTP18sxSrVQkZaP6WzCSSp433UaR+llfKzaXyZuu1JlZ52S5c8sXrYcX+fgMVPmrUVSKT9MtsUuhJY57qhtP7c0j3w4K/U5puGBay27bbFwjRtEfuEtl4o+BZulKaPMefa2sKWP9VpOGlbpeOktDykW48AjcuxT7CUhK2El3pTJEeRSG8S5OYXSTnU9uSvq56uBCzuUzTlDAQsKYOQrkgEYgpYqeImFGkYdHoYAhIHIzVkOgZE7Lv6qdvd9/L1otjsR26OmpSf1Jfr7nxa9PJmjnajE2TkbJqLJduReWp706ejY/TbbFNINCGbrHj+paFqp243OvkVxxh9rFOGlJ91yvQtGkyH3RSwYn+3+lqPb4FAaejEJl4bHh5PsOmiqg1HBsnDNu1E3rIQkPBSj2Oh+aQL5PRp1Njjaxd9iVknBKyYaL5S1kbr1q1bl6ZolAoE5AjEFLAGdT1E3jukHCkISByM1H0lftMvxVHn1G3ve/ldOSJS3Orws+/jpC0GGrcP4Ra6uifFtmk6fTXw4jlTGgclb1p3bvnq8LNt2wn3OftvN+yBFM2P2HF69E63b+FGp1NmvWPCiBMlm9gp5Wk4SXsGyUNJe5AGCBACUl7SOJarSAShfkMu8/AAg7IdjbNmqI2mNypwAgvjExDwIBBTwEp1DBQGBAJSByMlUrRwX/n8SxCwUoLsKJsLJLkFQa/DTzruP2PaVh2gGKdKWww0m4DVxQkPs4ckbtDONGLDyBdoMRhii4WZKn6gDtbvW5jgteFXrJryNJyEO3XGSUl5SAMEYiAg5SWJRHQCn2Kh5vajsZBeVcdJ01cso0Me6H/pW4gbCFi5fWVoT1YIxBSwsuoYGjOiEJA6GCk7Tc4//eAgpETZXrbGXv81NxvU4eeg4kAN0koURPj3z74Sw43q7jruEDmvJGCdfND2g4Qiy7rq8LNtByig8NH7bzdskWcL/t+2HsqvYzrhlJ0MTfM6dhebAIPkoQwRpAICcoE/51hj9G2TsDZp/KYw6QhBAALWCDEkupEGAQhYaXBFqXERyMHx1YHWcxNP4iKN0pogkAM/m7Q7Vh4etJTKPfeIyZ0+6EEnJum37/StY3Wzt+UMkp+2K7LED7pGQVcLY/76/qpnTCykZaW6zimpf5A8lLQHaYAAISDlJW6ZgC+DRAAC1iDRRl29QwACVu9MVmSDpQ5GanBG4umZ1JiVUH4u/OwKa5uAFTveUd2+4cTkK4gNkp+2K3vEDxL+Y8cP1FfiuuZaXW52mZ4ErK7i0w2Sh11ijLr7hQB42S97ldJaCFilWBr9bIQABKxGsCHTgBGAgzFgwFFdLQRK5ye9QHvHA8uHMJuy7ejqBFaXP4jN3QhYNpvTqawp240eFtg9BjfIxhd+67EqLg1+MgQojs+rxm/SydXa0sdJmYWQatAIgJeDRhz1SRCAgCVBCWmKRQACVrGm71XH4WD0ylzFNbZ0fupYRNrwM940Lvp1seJIFbHDXfOT+LHLjmOSxA+k010QsORkSXUaTtKCrnkoaSPSlIcAeFmezfvQYwhYfbAS2tgZAhCwOoMeFddAAA5GDbCQdOAIlM5PLmB1/QLhwAmQeYVd8zPly5spy87crI2aR0H26TpnF7HhuuZhI8CQacQjAF6OeBP3soMQsHppNjR6UAhAwBoU0qinDQJwMNqgh7ypESidnxQw/erbfz8E86cPfU2S0zap7ThSy++an/QARqrXsRBYuR5rU56GC7Wkax6G2oe/l4kAeFmm3XPvNQSs3C2E9nWKAASsTuFH5UIE4GAIgUKyThAoHS2USgAAIABJREFUnZ86mLYG/4oTd6qe9MYvDwRK52ceVsijFSRgzZg2Lpmg6OsleJgHB9CK4QiAl2BEjghAwMrRKmhTNghAwMrGFGiIBwE4GKBHzgiUzk9TwCLhigQs/PJBoHR+5mOJ7ltieyVyUK0CDweFNOqpgwB4WQctpB0UAhCwBoU06uklAhCwemm24hoNB6M4k/eqw6Xz0xSwdpk8BkG1M2Nv6fzMzBydNqfL1znBw05Nj8odCICXoEaOCEDAytEqaFM2CEDAysYUaIgHATgYoEfOCICfSn3o87+qTPRX07dWh+/9qpzNVVzbwM/iTJ5lh8HDLM1SfKPAy+IpkCUAELCyNAsalQsCELBysQTa4UMADgb4kTMC4OcrAtac/bZVM6ZtlbO5imsb+FmcybPsMHiYpVmKbxR4WTwFsgQAAlaWZkGjckEAAlYulkA7IGCBA31FAA7wKwIWXiDMj8XgZ342KbFF4GGJVs+/z+Bl/jYqsYUQsEq0OvosRgAClhgqJOwQATgYHYKPqoMIgJ9Kffbrv1MP/naV+vondw7ihQSDRQD8HCzeqM2OAHgIZuSIAHiZo1XQJghY4AAQ8CAAAQv06AMCcDD6YKVy2wh+rhewKED0uUdMLpcImfYc/MzUMIU1CzwszOA96S542RNDFdZMCFiFGRzdrYcABKx6eCF1NwjAwegGd9QqQwD8XC9gjd18lDr5oO1loCHVwBAAPwcGNSryIAAegh45IgBe5mgVtAkCFjgABDwIQMACPfqAAByMPlip3DaCn0rNv/33aovRo9TB75hQLhEy7Tn4malhCmsWeFiYwXvSXfCyJ4YqrJkQsAozOLpbDwEIWPXwQupuEICD0Q3uqFWGAPip1LfufFpN2W60mv76LWSgIdXAEAA/BwY1KvIgAB6CHjkiAF7maBW0CQIWOAAEPAhAwAI9+oAAHIw+WKncNoKf6wWsGdPGqUnjNy2XCJn2HPzM1DCFNQs8LMzgPekueNkTQxXWTAhYhRkc3a2HAASsenghdTcIwMHoBnfUKkMA/FRq0UMrcPpKRpeBpwI/Bw45KrQgAB6CFjkiAF7maBW0CQIWOAAEPAhAwAI9+oAAHIw+WKncNoKf5dq+Dz0HP/tgpZHfRvBw5Nu4jz0EL/totZHfZghYI9/G6GELBCBgtQAPWQeGAByMgUGNihogAH42AA1ZBoYA+DkwqFGRBwHwEPTIEQHwMkeroE0QsMABIOBBAAIW6NEHBOBg9MFK5bYR/CzX9n3oOfjZByuN/DaChyPfxn3sIXjZR6uN/DZDwBr5NkYPWyAAAasFeMg6MATgYAwMalTUAAHwswFoyDIwBMDPgUGNijwIgIegR44IgJc5WgVtgoAFDgABDwIQsECPPiAAB6MPViq3jeBnubbvQ8/Bzz5YaeS3ETwc+TbuYw/Byz5abeS3GQLWyLcxetgCAQhYLcBD1oEhAAdjYFCjogYIgJ8NQEOWgSEAfg4MalTkQQA8BD1yRAC8zNEqaBMELHAACHgQgIAFevQBATgYfbBSuW0EP8u1fR96Dn72wUojv43g4ci3cR97CF720Wojv80QsEa+jdHDFghAwGoBHrIODAE4GAODGhU1QAD8bAAasgwMAfBzYFCjIg8C4CHokSMC4GWOVkGbIGCBA0DAgwAELNCjDwjAweiDlcptI/hZru370HPwsw9WGvltBA9Hvo372EPwso9WG/lthoCVwMYvvPCCWr58ubPkUaNGqfHjxyv6b/zyRgACVt72QevWIwAHA0zIGQHwM2froG3gJziQAwLgYQ5WQBs4AuAlOJEjAhCwIlhl3bp16sc//rE677zz1K233uoVr6i6mTNnqgULFqiJEydGqB1FpEQAAlZKdFF2LATgYMRCEuWkQAD8TIEqyoyFAPgZC0mU0wYB8LANesibCgHwMhWyKLcNAhCw2qD3ct5FixapWbNmqSVLlohKg4AlgimLRBCwsjADGhFAAA4GKJIzAuBnztZB28BPcCAHBMDDHKyANnAEwEtwIkcEIGC1tMratWvVmWeeqc4991x1yimnqBNPPFHtsMMOaqONNmpZMrLngAAErBysgDaEEICDEUIIf+8SAfCzS/RRdwgB8DOEEP4+CATAw0GgjDrqIgBe1kUM6QeBAASsligvW7ZMHXbYYWr16tVq/vz5avvtt29ZIrLnhAAErJysgba4EICDAW7kjAD4mbN10DbwExzIAQHwMAcroA0cAfASnMgRAQhYLa2ydOlSNXv2bDV16lQ1b948NWbMmJYlIntOCEDAyskaaAsELHCgjwjAAe6j1cppM/hZjq1z7il4mLN1ym0beFmu7XPuOQSsltZZtWqVmjt3rlq5cqW69NJL1bhx41qWiOw5IQABKydroC0QsMCBPiIAB7iPViunzeBnObbOuafgYc7WKbdt4GW5ts+55xCwIljnxhtvVCeccIK68sor1V577RWhRBSRCwIQsHKxBNrhQwAOBviRMwLgZ87WQdvAT3AgBwTAwxysgDZwBMBLcCJHBCBgRbDKmjVr1IUXXqiuuuoq9clPflLtt99+aquttsJ1wgjYdl0EBKyuLYD6JQjAwZCghDRdIQB+doU86pUgAH5KUEKa1AiAh6kRRvlNEAAvm6CGPKkRgIDVEmEK4n7qqaeqhx9+WN1///3q6aefDpY4c+ZMtWDBAjVx4sRgWiToFgEIWN3ij9plCMDBkOGEVN0gAH52gztqlSEAfspwQqq0CICHafFF6c0QAC+b4YZcaRGAgNUSXx3E/bbbbhOXBAFLDFXnCSFgdW4CNECAABwMAUhI0hkC4Gdn0KNiAQLgpwAkJEmOAHiYHGJU0AAB8LIBaMiSHAEIWMkhRgV9RgACVp+tV07b4WCUY+s+9hT87KPVymkz+FmOrXPuKXiYs3XKbRt4Wa7tc+45BKycrYO2dY4ABKzOTYAGCBCAgyEACUk6QwD87Ax6VCxAAPwUgIQkyREAD5NDjAoaIABeNgANWZIjAAErMsRPPvmkuueee9SDDz44VPIuu+yidt99d7XddtupjTbaKHKNKC4lAhCwUqKLsmMhAAcjFpIoJwUC4GcKVFFmLATAz1hIopw2CICHbdBD3lQIgJepkEW5bRCAgNUGPSPvihUr1HnnnacuvvhitXz58g1KHTdunDruuOPUaaedpuh/49cPBCBg9cNOpbcSDkbpDMi7/+Bn3vYpvXXgZ+kMyKP/4GEedkArhiMAXoIROSIAASuCVUi8opcIL7vsMjVhwgS1//77qz/90z8dKvnnP/+5uuWWW6oXCo855hh1/vnnqy222CJCzSgiNQIQsFIjjPJjIAAHIwaKKCMVAuBnKmRRbgwEwM8YKKKMtgiAh20RRP4UCICXKVBFmW0RgIDVFkGl1I033qgOO+wwNWPGDHXJJZeonXbaaYNSf/3rX6vjjz9e3XHHHeq6665T73nPeyLUjCJSIwABKzXCKD8GAnAwYqCIMlIhAH6mQhblxkAA/IyBIspoiwB42BZB5E+BAHiZAlWU2RYBCFgtEXzhhReqa4G33nqruvbaa9Wuu+7qLPGnP/2pOuSQQ9Rf/dVfVdcNN9tss5a1I3tqBCBgpUYY5cdAAA5GDBRRRioEwM9UyKLcGAiAnzFQRBltEQAP2yKI/CkQAC9ToIoy2yIAAaslgkuXLlWzZ89WkydPruJfjR071lniypUr1QknnKAee+wxdfXVV6ttttmmZe3InhoBCFipEUb5MRCAgxEDRZSRCgHwMxWyKDcGAuBnDBRRRlsEwMO2CCJ/CgTAyxSoosy2CEDAaomgFrCmTp2q5s2bp8aMGeMscdWqVWru3Llq8eLFasGCBWrixIkta0f21AhAwEqNMMqPgQAcjBgoooxUCICfqZBFuTEQAD9joIgy2iIAHrZFEPlTIABepkAVZbZFAAJWSwT1qSoSpebPn6+23357Z4l08urwww9XJHaFTmu1bBayR0IAAlYkIFFMUgTgYCSFF4W3RAD8bAkgsidFAPxMCi8KFyIAHgqBQrKBIgBeDhRuVCZEAAKWEChfsq9+9avqyCOPVOecc4466aST1OjRozdIvnr1anXRRRep008/vfpvOomFX/4IQMDK30ZooVJwMMCCnBEAP3O2DtoGfoIDOSAAHuZgBbSBIwBeghM5IgABK4JVfve731WvEH7/+99Xhx56qProRz+q3vzmN6tNNtlErVmzRt1///3qa1/7mlq4cKF617veVcW/es1rXhOhZhSRGgEIWKkRRvkxEICDEQNFlJEKAfAzFbIoNwYC4GcMFFFGWwTAw7YIIn8KBMDLFKiizLYIQMBqi+DL+f/zP/9THX/88equu+5ylrjHHnuoSy65RL31rW+NVCuKSY0ABKzUCKP8GAjAwYiBIspIhQD4mQpZlBsDAfAzBooooy0C4GFbBJE/BQLgZQpUUWZbBCBgtUXQyL9ixQp14403VietfvSjH6mnn35aTZgwQf3FX/xFdTLrwAMPVFtssUXEGlFUagQgYKVGGOXHQAAORgwUUUYqBMDPVMii3BgIgJ8xUEQZbREAD9siiPwpEAAvU6CKMtsiAAGrLYLIP6IRgIA1os07YjoHB2PEmHJEdgT8HJFmHTGdAj9HjCl73RHwsNfmG7GNBy9HrGl73TEIWL02HxqfGgEIWKkRRvkxEICDEQNFlJEKAfAzFbIoNwYC4GcMFFFGWwTAw7YIIn8KBMDLFKiizLYIQMCqieBzzz2nrrnmmirXhz/84eq/6f8/88wz4pLGjx9f5d1yyy3FeZCwGwQgYHWDO2qthwAcjHp4IfVgEQA/B4s3aquHAPhZDy+kToMAeJgGV5TaDgHwsh1+yJ0GAQhYNXFdunSpmj17dpVrwYIF1X/T/7/tttvEJc2cObPKO3HiRHEeJOwGAQhY3eCOWushAAejHl5IPVgEwM/B4o3a6iEAftbDC6nTIAAepsEVpbZDALxshx9yp0EAAlZNXHECqyZgPU8OAavnBiyk+XAwCjF0T7sJfvbUcIU0G/wsxNCZdxM8zNxAhTYPvCzU8Jl3GwJW5gZC87pFAAJWt/ijdhkCcDBkOCFVNwiAn93gjlplCICfMpyQKi0C4GFafFF6MwTAy2a4IVdaBCBgtcR39erV6sc//rHafPPN1bRp09TGG2/sLHHt2rXq7rvvVg8++KA69NBDEQOrJfaDyA4BaxAoo462CMDBaIsg8qdEAPxMiS7KbosA+NkWQeSPgQB4GANFlBEbAfAyNqIoLwYCELBaoqhjYk2dOlXNmzdPjRkzxlniqlWr1Ny5c9XixYsRA6sl7oPKDgFrUEijnjYIwMFogx7ypkYA/EyNMMpvgwD42QY95I2FAHgYC0mUExMB8DImmigrFgIQsGoiuW7dOvXss8+qNWvWVDmXLVum5syZo3bccUf12c9+tjqJ5frdf//96vTTT1evetWr1NVXX6222WabmrUj+aARgIA1aMRRXxME4GA0QQ15BoUA+DkopFFPEwTAzyaoIU9sBMDD2IiivBgIgJcxUEQZsRGAgFUTURKwrrjiCnXUUUfVzPlK8jPPPFOdddZZ3uuGjQtHxqgIQMCKCicKS4QAHIxEwKLYKAiAn1FgRCGJEAA/EwGLYmshAB7WgguJB4QAeDkgoFFNLQQgYNWCa33ip556Sn3605+urgK++OKLik5WjRs3Tr3+9a9Xo0aNcpa46aabqne9613qiCOOUBMmTGhQM7IMGgEIWINGHPU1QQAORhPUkGdQCICfg0Ia9TRBAPxsghryxEYAPIyNKMqLgQB4GQNFlBEbAQhYLRGtEwOrZVXI3gECELA6AB1V1kYADkZtyJBhgAiAnwMEG1XVRgD8rA0ZMiRAADxMACqKbI0AeNkaQhSQAAEIWC1BrfMKYcuqkL0DBCBgdQA6qqyNAByM2pAhwwARAD8HCDaqqo0A+FkbMmRIgAB4mABUFNkaAfCyNYQoIAECELAigfrSSy+pH/7wh9W1wsMPP1xttNFGVcnPP/+8ophX9PfjjjtO0WuF+PUHAQhY/bFVyS2Fg1Gy9fPvO/iZv41KbiH4WbL18+k7eJiPLdCSVxAAL8GGHBGAgBXBKvQi4YUXXqhOO+00deSRR6qLL75YjR07tir5mWeeqf7tuuuuq+JeXXrppeqDH/zgkMAVoXoUkRABCFgJwUXR0RCAgxENShSUAAHwMwGoKDIaAuBnNChRUAsEwMMW4CFrMgTAy2TQouAWCEDAagGeznrjjTeqww47TP3Jn/yJOvvss9U+++yjNtlkk+rPdPKK4mTdfPPN6vOf/3x1IovErOnTp0eoOe8iLr/8cjVnzhxnI2fOnKkWLFigJk6cOCwNnWL74he/qG655Rb1i1/8Qu22227qAx/4gPrYxz6mJk2aZC2PrnISxvRC5F133aUoYP7ee++tjj76aLXnnnt6g+v7UISAlTfH0Lr1CMDBABNyRgD8zNk6aBv4CQ7kgAB4mIMV0AaOAHgJTuSIAASsllZ54YUXqpNXt956q7r22mvVrrvu6izxBz/4gfrIRz6iPvShD6nPfvazauONN25Ze77ZNS7z5s2rJWD95Cc/qUSve++9V73hDW9QkydPVg899JBasmSJes973qO+9KUvVa89mj8Sr84//3z1mc98pnoN8i1veUv1OuQ999xT/f9zzjmnKlOLinVQg4BVBy2k7QoBOBhdIY96JQiAnxKUkKYrBMDPrpBHvSYC4CH4kCMC4GWOVkGbIGC15IB+hZCEFvPqoK3Y5cuXq2OPPVY9/fTT6uqrr1bbbLNNy9rzza6vTj766KPq61//upoyZUqwsU899ZT6+Mc/rr73ve8pEr5I7CPRacWKFeqCCy6oTrd94hOfqMSqMWPGDJVHwuFRRx2lZsyYUV3RpLrWrVunFi1aVMUde/zxx6uTXnvssUewDTwBBKzakCFDBwjAwegAdFQpRgD8FEOFhB0gAH52ADqq3AAB8BCkyBEB8DJHq6BNELBackALWBScnUQXU1jhRa9atUrNnTu3CvRuuzrXsilZZacB75BDDlFvfOMbK1GJTkKFftdff706+OCD1fHHH1+JVKNHjx7K8uyzz1Zi1He/+111ww03qN13373627Jly6qrhXTayvx3nfE73/mOmjVrljriiCM2KDPUHvo7BCwJSkjTNQJwMLq2AOr3IQB+gh85IwB+5mydctoGHpZj6z71FLzsk7XKaSsErJa2XrlypTrhhBOqWE100uiP/uiPnCU+9thj1QuFJHaFTmu1bFbn2UlQoit/dGJKcl3SvHJIohPFEeO/+fPnV6eyLrrookoIpN99992nDjjgAPXud7/bKpTRqS66skl2kp4EM+uFgNU5ldAAAQJwMAQgIUlnCICfnUGPigUIgJ8CkJAkOQLgYXKIUUEDBMDLBqAhS3IEIGBFgPirX/1q9dLg3//936tTTz3VegqL4jSR8HL66adXAcpJ2BnJPy02XXXVVZWod95556nbb7+9imv10Y9+dIOA7HSSigLhP/LII+pf//Vfq4D4/EfB2d/xjndU1wz1abdvfOMb1Umvs846q/rPRhttNCybPvVGAeXvvPPO2tcIIWCNZJaOnL7BwRg5thyJPQE/R6JVR06fwM+RY8s+9wQ87LP1Rm7bwcuRa9s+9wwCVgTrPfHEE5WoQq8RvvOd71SHHnqo2mWXXYZK/u1vf1tdGbztttvUgQceqEhM2W677SLUnGcRFH+K4lXRf/7yL/9S/dd//VclXFE8q/vvv7+KAfa//tf/qk5M/dmf/VnVCQrSTiel6Oc6KUWn3D74wQ+qV7/61UNXMEnIOumkk4adyuKo0AkwCvB+zTXXqNmzZ9cCDQJWLbiQuCME4GB0BDyqFSEAfopgQqKOEAA/OwIe1Q5DADwEIXJEALzM0SpoEwSsSBygl/JISLn55pudJb73ve+thBb+il6kJmRTjA5WT4Hq999/f3XJJZeonXbaqWofnbSi+FZ0Iov+dsUVV1SClE2c4h2ypZGIU5I0LvAgYGVDKzTEgwAcDNAjZwTAz5ytg7aBn+BADgiAhzlYAW3gCICX4ESOCEDAimiVNWvWqHvvvVfdcsstVWwm/aNTRhQP6u1vf/uwwOQRq86qKIo79Xd/93fVqarLLrts2Gk0aqgOyE7XDEnAoiDsuQtYWQGMxgABIAAEgAAQAAJAAAgAASAABIAAECgMgc02Ueqog9ff4srpt9E6uoeG34hFgK5UfvjDH1bHHHOMuvDCCyuxi18P5J3v8gTWiDUEOgYEgAAQAAJAAAgAASAABIAAEAACQKAHCEDA6oGRRmITeUB2ulqo41ORuLXDDjts0G0tYFFQeLqeuM0221TxxObMmaO+/OUvV3HIbD99hfDaa6+tRLI6P1whrIMW0naFAI54d4U86pUgAH5KUEKarhAAP7tCHvWaCICH4EOOCICXOVoFbcIVwkgceOmllxTFwXrsscecJT788MPq0UcfVb/+9a/VF77wBTVx4sRItedXzAsvvKDoP1tuuaW1cXfccYfac889h14UfP755/EKYX5mRIt6ggAcjJ4YqtBmgp+FGr4n3QY/e2KoEd5M8HCEG7in3QMve2q4Ed5sCFgRDLxixQp1xhlnqIsvvlhU2syZM4de0RNl6Fmim266qXpt8cgjj6wwGTt27AY90Cen6HQUYffiiy+q0047TdGrgt/5znfUPvvs48xDgfDnzp1b/Z1ijR1wwAHq3e9+d/Wq4bhx44blI8GQTnaRmOZ63dAHL05g9Yx8hTYXDkahhu9Jt8HPnhiq0GaCn4UaPrNug4eZGQTNqRAAL0GEHBGAgBXBKjqe04QJE6qX9XbeeWd1/fXXV6ePKHj7z3/+8yq4O8V5+vznP19dY5s8ebIaNWpUhNrzK4L6+/73v79qGF3b23XXXYc18vHHH6/ELTqF9W//9m9q7733rv5OmB188MHq+OOPr14qHD169FA+Hfj9u9/9rrrhhhvU7rvvXv2Nrh5SEPh77rln2L/rjCSGzZo1Sx1xxBEblClBDgKWBCWk6RoBOBhdWwD1+xAAP8GPnBEAP3O2TjltAw/LsXWfegpe9sla5bQVAlZLW9PVt5NPPrkSYq655hq11157qbVr16ozzzxT3X333dVJK4rnRKINnRpavXp1Fbdp0qRJLWvONzu9xnjWWWepc845pxL0LrnkErXTTjtVDSYcTj311CqG1Sc+8YlKVBozZkz1N3q9kOJYfe9736tOYlGQdxKx6ITbBRdcoM4+++yhK4c6jxbJjjrqKDVjxoyhuugNgEWLFqnjjjtOPfLII5WQRn+v+4OAVRcxpO8CATgYXaCOOqUIgJ9SpJCuCwTAzy5QR50cAfAQnMgRAfAyR6ugTRCwWnJg6dKl1RU1urp2xRVXqPHjx1clzp8/v7oS9+///u/qz/5s/TOPP/3pT9UhhxxSCV50amgk/0iMon6SUEXYvOUtb6m6+5Of/EQtX768indFrw9yIY9Ev6OPPlrdf//96g1veEN1Uo1ii9HpNTrN9qUvfUm9/vWvHwYdCVwkltF/dF10JZFOZdH/p3+nQO+bbLJJbcghYNWGDBk6QAAORgego0oxAuCnGCok7AAB8LMD0FHlBgiAhyBFjgiAlzlaBW2CgNWSA1rAmjp1anVqSJ8M0q/s3Xjjjep973tfVQsJN8cee2wlqpB4s/nmm7esPe/sdNrs5ptvroQ9woN+e+yxR3V98L3vfe+wK4JmTxYvXqy++MUvqltuuUXRy4O77bab+sAHPlCJfq6Ta7yuTTfdtLqaSGIYBYtvel0TAlbeHEPr1iMABwNMyBkB8DNn66Bt4Cc4kAMC4GEOVkAbOALgJTiRIwIQsFpa5ZlnnqkEGXpR0BSwSHihWFckoNC1OPqtWrWqukZIAg1dLRzJrxC2hDWb7BCwsjEFGuJBAA4G6JEzAuBnztZB28BPcCAHBMDDHKyANkDAAgf6gAAErJZWotft6Krgj370I7Vw4UL12te+tipRv35Hp4fOO+88tdlmmw2dwHryySchYLXEfVDZIWANCmnU0wYBOL5t0EPe1AiAn6kRRvltEAA/26CHvLEQAA9jIYlyYiIAXsZEE2XFQgACVgQk9et5hx56aBVo/HWve10VrJ1OW1EcJooD9aY3vUndfvvt6vDDD68Cm1988cVq7NixEWpHESkRgICVEl2UHQsBOBixkEQ5KRAAP1OgijJjIQB+xkIS5bRBADxsgx7ypkIAvEyFLMptgwAErDbovZyXgojTy3qXXXaZmjVr1lAwd4p/RcHKKfaV+aPXCinwO375IwABK38boYWIgQUO5I0AHOC87VN668DP0hmQR//BwzzsgFYMRwC8BCNyRAACViSrkIhFLw/+7ne/U5/+9KerAO1r1qxRX/nKV6r///TTT1fB20844YTqyuEWW2wRqWYUkxIBCFgp0UXZsRCAgxELSZSTAgHwMwWqKDMWAuBnLCRRThsEwMM26CFvKgTAy1TIotw2CEDAaoOeMC8Fev/Nb36jJk+erCZMmKA22mgjYU4k6xoBCFhdWwD1SxCAgyFBCWm6QgD87Ap51CtBAPyUoIQ0qREAD1MjjPKbIABeNkENeVIjAAErNcIov9cIQMDqtfmKaTwcjGJM3cuOgp+9NFsxjQY/izF11h0FD7M2T7GNAy+LNX3WHYeAFdE8dI3wiSeeqF4ipFNWdIXwpptuqoK4v/jii1XwdgrijuuDEUFPXBQErMQAo/goCMDBiAIjCkmEAPiZCFgUGwUB8DMKjCikJQLgYUsAkT0JAuBlElhRaEsEIGC1BJCyk1C1YMECddJJJ6n3v//9at68eVUMrCuuuEIdddRRw2o45phj1Pnnnw8RKwLugygCAtYgUEYdbRGAg9EWQeRPiQD4mRJdlN0WAfCzLYLIHwMB8DAGiigqFx4EAAAgAElEQVQjNgLgZWxEUV4MBCBgRUDxjjvuUIcccoh67rnn1Ec+8hF17rnnVi8P0mmre++9V33uc59T06ZNU//8z/+sFi5cqL71rW+pgw46KELNKCI1AhCwUiOM8mMgAAcjBoooIxUC4GcqZFFuDATAzxgoooy2CICHbRFE/hQIgJcpUEWZbRGAgNUSwbVr16ozzzxTfe1rX6teIdx7772r64N33XWX2nfffdVf//Vfq0svvbR6gfB//ud/1Ic+9KFKzLrwwgurU1r45Y0ABKy87YPWrUcADgaYkDMC4GfO1kHbwE9wIAcEwMMcrIA2cATAS3AiRwQgYLW0Cr0weOSRR6oxY8YMCVVUJJ3COv3009VFF12k5s6dW9WyatWq6n8vXry4unI4ceLElrUje2oEIGClRhjlx0AADkYMFFFGKgTAz1TIotwYCICfMVBEGW0RAA/bIoj8KRAAL1OgijLbIgABqyWCS5cuVbNnz1ZTp06tYl+RkEXXB4899lh1ww03qG9/+9tqjz32gIDVEueuskPA6gp51FsHATgYddBC2kEjAH4OGnHUVwcB8LMOWkibCgHwMBWyKLcNAuBlG/SQNxUCELBaIms7gfXzn/+8Cua+3XbbVSetdthhh6qWZcuWqY997GNqyy23HHZaq2UTkD0hAhCwEoKLoqMhAAcjGpQoKAEC4GcCUFFkNATAz2hQoqAWCICHLcBD1mQIgJfJoEXBLRCAgNUCPMpKMbDOPvvsKv7VlVdeqd75zndW1wZPO+009alPfUp99rOfVRtvvLFat25dFcB9zpw56sQTT1RnnXVW9e/45Y0ABKy87YPWrUcADgaYkDMC4GfO1kHbwE9wIAcEwMMcrIA2cATAS3AiRwQgYEWwyqJFi9SsWbPUkiVLhkqbMmVKdfqKrg/S64QkZv3Lv/yLmjBhgrruuuvU9OnTI9SMIlIjAAErNcIoPwYCcDBioIgyUiEAfqZCFuXGQAD8jIEiymiLAHjYFkHkT4EAeJkCVZTZFgEIWG0RVKo6XXX33XdXp65++MMfVq8M/sM//IM68MADqxcJdfD2//iP/6iCu9PLhPTv+OWPAASs/G2EFuIEFjiQNwJwgPO2T+mtAz9LZ0Ae/QcP87ADWjEcAfASjMgRAQhYka3y/PPPq9GjR28gUD300ENVTKytttoqco0oLiUCELBSoouyYyEAByMWkignBQLgZwpUUWYsBMDPWEiinDYIgIdt0EPeVAiAl6mQRbltEICA1QY95B3xCEDAGvEmHhEdhIMxIsw4YjsBfo5Y046IjoGfI8KMve8EeNh7E47IDoCXI9Ksve8UBKwEJnzhhRfU8uXLnSWPGjVKjR8/XtF/45c3AhCw8rYPWrceATgYYELOCICfOVsHbQM/wYEcEAAPc7AC2sARAC/BiRwRgIAVwSoUA+vHP/6xOu+889Stt97qFa+oupkzZ1YB3idOnBihdhSREgEIWCnRRdmxEICDEQtJlJMCAfAzBaooMxYC4GcsJFFOGwTAwzboIW8qBMDLVMii3DYIQMBqg97LeW2vEPqKhYAVAfQBFQEBa0BAo5pWCMDBaAUfMidGAPxMDDCKb4UA+NkKPmSOhAB4GAlIFBMVAfAyKpwoLBICELBaArl27Vp15plnVq8LnnLKKerEE09UO+ywA14ZbIlrLtkhYOViCbTDhwAcDPAjZwTAz5ytg7aBn+BADgiAhzlYAW3gCICX4ESOCEDAammVZcuWqcMOO0ytXr1azZ8/X22//fYtS0T2nBCAgJWTNdAWFwJwMMCNnBEAP3O2DtoGfoIDOSAAHuZgBbQBAhY40AcEIGC1tNLSpUvV7Nmz1dSpU9W8efPUmDFjWpaI7DkhAAErJ2ugLRCwwIE+IoCFWR+tVk6bwc9ybJ1zT8HDnK1TbtvAy3Jtn3PPIWC1tM6qVavU3Llz1cqVK9Wll16qxo0b17JEZM8JAQhYOVkDbYGABQ70EQE4wH20WjltBj/LsXXOPQUPc7ZOuW0DL8u1fc49h4AVwTo33nijOuGEE9SVV16p9tprrwgloohcEICAlYsl0A4fAnAwwI+cEQA/c7YO2gZ+ggM5IAAe5mAFtIEjAF6CEzkiAAErglXWrFmjLrzwQnXVVVepT37yk2q//fZTW221Fa4TRsC26yIgYHVtAdQvQQAOhgQlpOkKAfCzK+RRrwQB8FOCEtKkRgA8TI0wym+CAHjZBDXkSY0ABKyWCFMQ91NPPVU9/PDD6v7771dPP/10sMSZM2eqBQsWqIkTJwbTIkG3CEDA6hZ/1C5DAA6GDCek6gYB8LMb3FGrDAHwU4YTUqVFADxMiy9Kb4YAeNkMN+RKiwAErJb46iDut912m7gkCFhiqDpPCAGrcxOgAQIE4GAIQEKSzhAAPzuDHhULEAA/BSAhSXIEwMPkEKOCBgiAlw1AQ5bkCEDASg4xKugzAhCw+my9ctoOB6McW/exp+BnH61WTpvBz3JsnXNPwcOcrVNu28DLcm2fc88hYOVsHbStcwQgYHVuAjRAgAAcDAFISNIZAuBnZ9CjYgEC4KcAJCRJjgB4mBxiVNAAAfCyAWjIkhwBCFjJIR5ewUsvvaQeeeQRtf3226vRo0cPuHZUVxcBCFh1EUP6LhCAg9EF6qhTigD4KUUK6bpAAPzsAnXUyREAD8GJHBEAL3O0CtoEASsSBxYvXqy++MUvqgceeMBZ4pIlS9QvfvELhRhYkUAfQDEQsAYAMqpojQAcjNYQooCECICfCcFF0a0RAD9bQ4gCIiAAHkYAEUVERwC8jA4pCoyAAASsCCA+9NBD6rDDDlP33nuvqLRDDz1UXXrppWqbbbYRpUei7hCAgNUd9qhZjgAcDDlWSDl4BMDPwWOOGuUIgJ9yrJAyHQLgYTpsUXJzBMDL5tghZzoEIGC1xHbdunXqc5/7nDrzzDMVCVMnnniievWrX61OO+00tWbNGvX5z39ePfHEE+pb3/qWuvzyy9WFF16ojjzySLXRRhu1rBnZB4EABKxBoIw62iIAB6MtgsifEgHwMyW6KLstAuBnWwSRPwYC4GEMFFFGbATAy9iIorwYCEDAaoni8uXL1bHHHqt++ctfqoULF6rXvva1VYnnnntuJVpde+21auedd1YU++riiy9WX/nKV6p/23XXXVvWjOyDQAAC1iBQRh1tEYCD0RZB5E+JAPiZEl2U3RYB8LMtgsgfAwHwMAaKKCM2AuBlbERRXgwEIGC1RHHp0qVq9uzZavLkyZVANXbs2KrEm266SR144IHqzjvvVHvssUf1b48++miVdu+991ZnnHEGTmG1xH4Q2SFgDQJl1NEWATgYbRFE/pQIgJ8p0UXZbREAP9siiPwxEAAPY6CIMmIjAF7GRhTlxUAAAlZLFLWANXXqVDVv3jw1ZsyYqsT77rtPHXDAAeqCCy6oRCv6rVq1Ss2dO1etXLmyioE1bty4lrUje2oEIGClRhjlx0AADkYMFFFGKgTAz1TIotwYCICfMVBEGW0RAA/bIoj8KRAAL1OgijLbIgABqyWCJEadcMIJavXq1cNEKXpt8IMf/GD1n0996lPDBCx6sXDBggVq4sSJLWtH9tQIQMBKjTDKj4EAHIwYKKKMVAiAn6mQRbkxEAA/Y6CIMtoiAB62RRD5UyAAXqZAFWW2RQACVksEdRD3yy67TF1zzTVqr732qkpctmxZ9TLhhAkThoStxx57TB1++OFq9OjR6uqrr8YrhC2xH0R2CFiDQBl1tEUADkZbBJE/JQLgZ0p0UXZbBMDPtggifwwEwMMYKKKM2AiAl7ERRXkxEICAFQHFRYsWqVmzZikK6E6vENI1QbpKePbZZ6t//Md/VJ/85CfV2972NnXLLbdU1wzp7+edd57abLPNItSOIlIiAAErJbooOxYCcDBiIYlyUiAAfqZAFWXGQgD8jIUkymmDAHjYBj3kTYUAeJkKWZTbBgEIWG3QezkvncL6xje+Ub1GeNBBBw0Fc3/wwQfVEUccoe69996hWqZMmaKuu+46NX369Ag1o4jUCEDASo0wyo+BAByMGCiijFQIgJ+pkEW5MRAAP2OgiDLaIgAetkUQ+VMgAF6mQBVltkUAAlZbBI38Tz75pPrNb35TiVMbb7xx9ReKd3XuueeqH/zgB+qtb32rOuWUU9Ruu+2GFwgj4p6yKAhYKdFF2bEQgIMRC0mUkwIB8DMFqigzFgLgZywkUU4bBMDDNughbyoEwMtUyKLcNghAwGqD3st5//u//1tNmjQJQdkjYJlbERCwcrMI2mNDAA4GeJEzAuBnztZB28BPcCAHBMDDHKyANnAEwEtwIkcEIGC1tMqqVauqmFYPPPCAWrhwoZo8eXLLEpE9JwQgYOVkDbTFhQAcDHAjZwTAz5ytg7aBn+BADgiAhzlYAW2AgAUO9AEBCFgtrbR06VI1e/ZsNXXq1CpAOwVvx2/kIAABa+TYciT3BI7vSLZu//sGfvbfhiO5B+DnSLZuf/oGHvbHViW1FLwsydr96SsErJa2WrFihfrEJz6hnnnmGfXVr35VbbPNNi1LRPacEICAlZM10BYXAnAwwI2cEQA/c7YO2gZ+ggM5IAAe5mAFtIEjAF6CEzkiAAErglXuvvtudfTRR6t99tlHHX/88eo1r3mNGjVqVISSUUTXCEDA6toCqF+CABwMCUpI0xUC4GdXyKNeCQLgpwQlpEmNAHiYGmGU3wQB8LIJasiTGgEIWC0Rfu6559Q111yjfvKTn6jLL798qLS3ve1taquttrKWvuOOO6rzzz8fp7VaYj+I7BCwBoEy6miLAByMtggif0oEwM+U6KLstgiAn20RRP4YCICHMVBEGbERAC9jI4ryYiAAAaslijoG1m233SYuaebMmWrBggV4tVCMWHcJIWB1hz1qliMAB0OOFVIOHgHwc/CYo0Y5AuCnHCukTIcAeJgOW5TcHAHwsjl2yJkOAQhYLbF96aWXqvhX9N/SH10vHD9+PK4ZSgHrMB0ErA7BR9ViBOBgiKFCwg4QAD87AB1VihEAP8VQIWFCBMDDhOCi6MYIgJeNoUPGhAhAwKoJrr4ySNk+/OEPqy233LJmCUjeJwQgYPXJWuW2FQ5GubbvQ8/Bzz5Yqdw2gp/l2j6nnoOHOVkDbdEIgJfgQo4IQMCqaRV9ZZCy4RpgTfB6mBwCVg+NVmCT4WAUaPQedRn87JGxCmwq+Fmg0TPsMniYoVHQJAVeggQ5IgABq6ZVIGDVBKznySFg9dyAhTQfDkYhhu5pN8HPnhqukGaDn4UYOvNugoeZG6jQ5oGXhRo+825DwKppIAhYNQHreXIIWD03YCHNh4NRiKF72k3ws6eGK6TZ4Gchhs68m+Bh5gYqtHngZaGGz7zbELBqGggCVk3Aep4cAlbPDVhI8+FgFGLonnYT/Oyp4QppNvhZiKEz7yZ4mLmBCm0eeFmo4TPvNgSsmgaCgFUTsJ4nh4DVcwMW0nw4GIUYuqfdBD97arhCmg1+FmLozLsJHmZuoEKbB14WavjMuw0Bq6aBtIB122231cz5SvKZM2ciAHxj9AabEQLWYPFGbc0QgIPRDDfkGgwC4OdgcEYtzRAAP5vhhlxxEQAP4+KJ0uIgAF7GwRGlxEUAAlZNPCFg1QSs58khYPXcgIU0Hw5GIYbuaTfBz54arpBmg5+FGDrzboKHmRuo0OaBl4UaPvNuQ8CqaSAtYP3hD39QZ5xxhho3blzNEpTafPPN1W677aZGjx5dOy8yDBYBCFiDxRu1NUMADkYz3JBrMAiAn4PBGbU0QwD8bIYbcsVFADyMiydKi4MAeBkHR5QSFwEIWDXxRAysmoD1PDkErJ4bsJDmw8EoxNA97Sb42VPDFdJs8LMQQ2feTfAwcwMV2jzwslDDZ95tCFg1DQQBqyZgPU8OAavnBiyk+XAwCjF0T7sJfvbUcIU0G/wsxNCZdxM8zNxAhTYPvCzU8Jl3GwJWTQNBwKoJWM+TQ8DquQELaT4cjEIM3dNugp89NVwhzQY/CzF05t0EDzM3UKHNAy8LNXzm3YaAVdNAELBqAtbz5BCwem7AQpoPB6MQQ/e0m+BnTw1XSLPBz0IMnXk3wcPMDVRo88DLQg2febchYNU0EASsmoD1PDkErJ4bsJDmw8EoxNA97Sb42VPDFdJs8LMQQ2feTfAwcwMV2jzwslDDZ95tCFiZGwjN6xYBCFjd4o/aZQjAwZDhhFTdIAB+doM7apUhAH7KcEKqtAiAh2nxRenNEAAvm+GGXGkRgICVFl+U3nMEIGD13ICFNB8ORiGG7mk3wc+eGq6QZoOfhRg6826Ch5kbqNDmgZeFGj7zbkPAytxAaF63CEDA6hZ/1C5DAA6GDCek6gYB8LMb3FGrDAHwU4YTUqVFADxMiy9Kb4YAeNkMN+RKiwAErLT4ovSeIwABq+cGLKT5cDAKMXRPuwl+9tRwhTQb/CzE0Jl3EzzM3ECFNg+8LNTwmXcbAlbmBkLzukUAAla3+KN2GQJwMGQ4IVU3CICf3eCOWmUIgJ8ynJAqLQLgYVp8UXozBMDLZrghV1oEIGClxRel9xwBCFg9N2AhzYeDUYihe9pN8LOnhiuk2eBnIYbOvJvgYeYGKrR54GWhhs+82xCwMjcQmtctAhCwusUftcsQgIMhwwmpukEA/OwGd9QqQwD8lOGEVGkRAA/T4ovSmyEAXjbDDbnSIgABKy2+KL3nCEDA6rkBC2k+HIxCDN3TboKfPTVcIc0GPwsxdObdBA8zN1ChzQMvCzV85t2GgJW5gdC8bhGAgNUt/qhdhgAcDBlOSNUNAuBnN7ijVhkC4KcMJ6RKiwB4mBZflN4MAfCyGW7IlRYBCFhp8UXpPUcAAlbPDVhI8+FgFGLonnYT/Oyp4QppNvhZiKEz7yZ4mLmBCm0eeFmo4TPvNgSszA2E5nWLAASsbvFH7TIE4GDIcEKqbhAAP7vBHbXKEAA/ZTghVVoEwMO0+KL0ZgiAl81wQ660CEDASosvSu85AhCwem7AQpoPB6MQQ/e0m+BnTw1XSLPBz0IMnXk3wcPMDVRo88DLQg2febchYGVuIDSvWwQgYHWLP2qXIQAHQ4YTUnWDAPjZDe6oVYYA+CnDCanSIgAepsUXpTdDALxshhtypUUAAlZafFF6zxGAgNVzAxbSfDgYhRi6p90EP3tquEKaDX4WYujMuwkeZm6gQpsHXhZq+My7DQErcwOhed0iAAGrW/xRuwwBOBgynJCqGwTAz25wR60yBMBPGU5IlRYB8DAtvii9GQLgZTPckCstAhCw0uKL0nuOAASsnhuwkObDwSjE0D3tJvjZU8MV0mzwsxBDZ95N8DBzAxXaPPCyUMNn3m0IWJkbCM3rFgEIWN3ij9plCMDBkOGEVN0gAH52gztqlSEAfspwQqq0CICHafFF6c0QAC+b4YZcaRGAgJUWX5TecwQgYPXcgIU0Hw5GIYbuaTfBz54arpBmg5+FGDrzboKHmRuo0OaBl4UaPvNuQ8DK3EBoXrcIQMDqFn/ULkMADoYMJ6TqBgHwsxvcUasMAfBThhNSpUUAPEyLL0pvhgB42Qw35EqLAASstPii9J4jAAGr5wYspPlwMAoxdE+7CX721HCFNBv8LMTQmXcTPMzcQIU2D7ws1PCZdxsCVuYGQvO6RQACVrf4o3YZAnAwZDghVTcIgJ/d4I5aZQiAnzKckCotAuBhWnxRejMEwMtmuCFXWgQgYKXFF6X3HAEIWD03YCHNh4NRiKF72k3ws6eGK6TZ4Gchhs68m+Bh5gYqtHngZaGGz7zbELAyNxCa1y0CELC6xR+1yxCAgyHDCam6QQD87AZ31CpDAPyU4YRUaREAD9Pii9KbIQBeNsMNudIiAAErLb4ovecIQMDquQELaT4cjEIM3dNugp89NVwhzQY/CzF05t0EDzM3UKHNAy8LNXzm3YaAlbmB0LxuEYCA1S3+qF2GABwMGU5I1Q0C4Gc3uKNWGQLgpwwnpEqLAHiYFl+U3gwB8LIZbsiVFgEIWGnxRek9RwACVs8NWEjz4WAUYuiedhP87KnhCmk2+FmIoTPvJniYuYEKbR54WajhM+82BKzMDYTmdYsABKxu8UftMgTgYMhwQqpuEAA/u8EdtcoQAD9lOCFVWgTAw7T4ovRmCICXzXBDrrQIQMBKiy9K7zkCELB6bsBCmg8HoxBD97Sb4GdPDVdIs8HPQgydeTfBw8wNVGjzwMtCDZ95tyFgZW4gNK9bBCBgdYs/apchAAdDhhNSdYMA+NkN7qhVhgD4KcMJqdIiAB6mxRelN0MAvGyGG3KlRQACVlp8UXrPEYCA1XMDFtJ8OBiFGLqn3QQ/e2q4QpoNfhZi6My7CR5mbqBCmwdeFmr4zLsNAStzA6F53SIAAatb/FG7DAE4GDKckKobBMDPbnBHrTIEwE8ZTkiVFgHwMC2+KL0ZAuBlM9yQKy0CELDS4ovSe44ABKyeG7CQ5sPBKMTQPe0m+NlTwxXSbPCzEENn3k3wMHMDFdo88LJQw2febQhYmRsIzesWAQhY3eKP2mUIwMGQ4YRU3SAAfnaDO2qVIQB+ynBCqrQIgIdp8UXpzRAAL5vhhlxpEYCAlRZflN5zBCBg9dyAhTQfDkYhhu5pN8HPnhqukGaDn4UYOvNugoeZG6jQ5oGXhRo+825DwMrcQGhetwhAwOoWf9QuQwAOhgwnpOoGAfCzG9xRqwwB8FOGE1KlRQA8TIsvSm+GAHjZDDfkSosABKy0+KL0niMAAavnBiyk+XAwCjF0T7sJfvbUcIU0G/wsxNCZdxM8zNxAhTYPvCzU8Jl3GwJW5gZC87pFAAJWt/ijdhkCcDBkOCFVNwiAn93gjlplCICfMpyQKi0C4GFafFF6MwTAy2a4IVdaBCBgpcUXpfccAQhYPTdgIc2Hg1GIoXvaTfCzp4YrpNngZyGGzryb4GHmBiq0eeBloYbPvNsQsDI3EJrXLQIQsLrFH7XLEICDIcMJqbpBAPzsBnfUKkMA/JThhFRpEQAP0+KL0pshAF42ww250iIAASstvii95whAwOq5AQtpPhyMQgzd026Cnz01XCHNBj8LMXTm3QQPMzdQoc0DLws1fObdhoCVuYH63LwVK1aoG2+8UV199dXqrrvuUsuXL1e77bab+sAHPqA+9rGPqUmTJm3QvZ/+9Kdq1qxZ6qGHHnJ2/c4771R77LHHsL+vXr1a3XzzzeqKK66o6tp0003V3nvvrY4++mi15557qlGjRjWCEgJWI9iQacAIwMEYMOCorhYC4GctuJB4wAiAnwMGHNVZEQAPQYwcEQAvc7QK2gQBCxxIgsATTzyhjjvuOPXNb35TjRs3Tr3lLW9Ro0eProSpJUuWqDe/+c3qn/7pn9Tb3/72YfXfdNNN6sADD/S2iQtYJF6df/756jOf+cxQXS+++KK65557qv9/zjnnqDlz5qhNNtmkdl8hYNWGDBk6QAAORgego0oxAuCnGCok7AAB8LMD0FHlBgiAhyBFjgiAlzlaBW2CgAUOREdgzZo16qyzzqqEo7/9279Vn/vc54ZOW9GprAsuuECdffbZ6n3ve5/6yle+orbddtuhNsybN0+ddNJJ1ckt+rvkd+2116qjjjpKzZgxQ1166aVqypQpat26dWrRokWViPb444+rBQsWbHBqS1I2BCwJSkjTNQJwMLq2AOr3IQB+gh85IwB+5mydctoGHpZj6z71FLzsk7XKaSsErHJsPbCe0gmrD33oQ2rt2rVq4cKF6rWvfe2wup999tlKWJo/f776zne+o/bZZ5/q788//7w6+eST1Xe/+1113XXXqV133TXY5mXLllXXEem01Q033KB23333YXmofLqSeMQRR1SntOgUWJ0fBKw6aCFtVwjAwegKedQrQQD8lKCENF0hAH52hTzqNREAD8GHHBEAL3O0CtoEAQsciI7A/9/e+UDfUZTnfxIIESlQQbRoaZRKoWAlVBug2nA0QUo1KBhIIPwxhgYiCQhWqiCgIgHSAhWDEI2VQghEBCLGaiMWRVODJVWoPZVDj7TYAjaFaDmQhij5nWfOmfw2l3t3Z3dv5s7Mfu45HIXvzp13Pu+zs+99dnZ23bp15txzzzUHHXSQufrqq83OO+/8oj4uvfRS+8jfsmXLzKxZs+zfZUadcsopRqu0tGLqVa96VWVs6mvatGlm6tSpdvWVHhksftavX2/NtOeee84sX77crs6q88HAqkOLY0dFgAJjVOTp14cA+vShxDGjIoA+R0WefjGw0EDsBJgfY89QN+PDwOpm3kc6aq3Muuiii8zll1++jYH14x//2G7wfuihh5oPfOAD5lOf+pS54447bKzaF+ucc86xq7LGjBmzNf4VK1aYmTNn2kcW9U/xbzpo48aN1kxbsmSJ6bf5exUIDKwqQvw9BgIUGDFkgRgGEUCfaCNmAugz5ux0JzZ02J1cpzRSdJlStroTKwZWd3IdzUgfffRRc+KJJxo9SqhN3rVSS5/77rvPvjFQbyrUiqmXvvSldu8sPZL48MMP29VV2iPrtNNO27ohu9szSyu9ZFT1+/Rb7eULAwPLlxTHjZIABcYo6dN3FQH0WUWIv4+SAPocJX36dgTQIVqIkQC6jDErxISBhQaCEtDjgeeff775zGc+Yy644AK7mbt7O6BWSeltgXrMT48DHn300Wbs2LFGm8Lfeeedtt3zzz9vV2297W1vs3H7mFM+xwyCgIEVVB501pAABUZDcDQLQgB9BsFMJw0JoM+G4Gg2VALocKg4+bIhEUCXQwLJ1wyVAAbWUHHyZWUEZF7pzYT6R48EyrB65StfaZu88MILdnWVNn3XWwi1Qqv4OKDeKrh06VL7tsH3vve9ZvHixWaXXXbBwEJyEDDGUGAgg5gJoM+Ys0Ns6BMNxEAAHcaQBWLoJYAu0USMBDCwYsxKhjE9/XFrTNgAACAASURBVPTTdt8rrbx6xzveYVdY1d1QXY8Rzpgxw67Yuu2228zrXve6YAZWhilhSBCAAAQgAAEIQAACEIAABCAAgWQI7LSjMXPf88bo4h2zRUtu+GRBQHtYaX+qu+66yxx//PF2pdWrX/3q2mN76qmn7BsLn3zySaPN2/fff3+7ikuPHd5www3mjDPO6Pud7hFCmV4ywOp83COEddpwLAQgAAEIQAACEIAABCAAAQhAAALDJYCBNVyefFsPge9973tm3rx55sEHHzQLFiwwl112md2Mvd9HjxE+88wz9u/a+6r3s379enPSSScZ/a8zsHgLIZKDAI8QooG4CfAIQtz56Xp06LPrCohj/OgwjjwQxbYE0CWKiJEAjxDGmJUMYtICunvvvde8733vM3p8UMaV9q8aP35839FplZbMKRlYX/ziF80BBxzwouMeeughM336dPPbv/3b5uabbzYvf/nLzbp168y0adPM1KlT7WOJvebY448/bldtafP35cuX135skU3cMxBjB4ZAgdGBJCc8RPSZcPI6EDr67ECSExgiOkwgSR0MEV12MOkJDBkDK4EkpRjit7/9bXPaaadZQ+rTn/60mTlzZt9VVW5s2uB9/vz55sYbbzSf/exnzemnn77NJu56E+EVV1xh99HSP5dcconZYYcdzIYNG8ycOXPM2rVrzcqVK82kSZO2wbV69Wpres2ePdssWrRooIE2iDEGVorq617MFBjdy3lKI0afKWWre7Giz+7lPMYRo8MYs0JM6BINxEgAAyvGrCQekx7x035U99xzj92bqveNgoOG58ymPfbYw66mOvroo63ptWnTJmtqXXjhhebAAw+0q6/222+/rV+jva20umvy5Mnm2muvNfvuu6/RCrAHHnjAPrb42GOP2U3f9fe6HwysusQ4fhQEKDBGQZ0+fQmgT19SHDcKAuhzFNTps5cAOkQTMRJAlzFmhZgwsNDA0Anccsst5uSTT/b63mXLltlH/PTRKisZXhdccIFduXXIIYeYPffc0zzyyCNGjxgefPDB5vrrrzeHH374Nt+t1VsLFy60/+gRwokTJ5rNmzfbVVn6d/13bfSutxfW/WBg1SXG8aMgQIExCur06UsAffqS4rhREECfo6BOnxhYaCAFAsyPKWSpezFiYHUv59t1xNpr6sMf/rB906DPp2hg6XitnNJeV3rsUCu4ZFzJyDrhhBPso4J77bVX36/VKq1Vq1aZpUuXmjVr1phx48aZKVOm2A3kjzjiiNLHF8vixMDyySLHjJoABcaoM0D/ZQTQJ/qImQD6jDk73YkNHXYn1ymNFF2mlK3uxIqB1Z1cM9IGBDCwGkCjSXACFBjBkdNhDQLoswYsDg1OAH0GR06HfQigQ2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BAFgQ2bdpkVq1aZZYuXWrWrFljxo0bZ6ZMmWLmzZtnjjjiCDN27NhG48TAaoSNRoEJUGAEBk53tQigz1q4ODgwAfQZGDjd9SWADhFGjATQZYxZISYMLDSQPAGZV4sWLTIXX3yx2XXXXc3EiRPN5s2bzdq1a+2/L1y40Jx55plmxx13rD1WDKzayGgwAgIUGCOATpfeBNCnNyoOHAEB9DkC6HT5IgLoEFHESABdxpgVYsLAQgPJE7jtttvM3LlzzeTJk811111nJkyYYLZs2WIeeOABs2DBAvPkk0+aW265xbz5zW+uPVYMrNrIaDACAhQYI4BOl94E0Kc3Kg4cAQH0OQLodImBhQaSIMD8mESaOhckBlbnUp7XgDds2GDmzJljV1utXLnSTJo0aZsBrl692kyfPt3Mnj3brtIaP358LQAYWLVwcfCICFBgjAg83XoRQJ9emDhoRATQ54jA0+02BNAhgoiRALqMMSvEhIGFBpImsG7dOjNt2jQzdepUu/pKjwwWP+vXrzcnnXSSee6558zy5cvt6qw6HwysOrQ4dlQEKDBGRZ5+fQigTx9KHDMqAuhzVOTpt0gAHaKHGAmgyxizQkwYWGggaQIrVqwwM2fONJdccon9Z8yYMduMZ+PGjebcc881S5YsMd/97ndrP0aIgZW0PDoTPAVGZ1Kd5EDRZ5Jp60zQ6LMzqY56oOgw6vR0Njh02dnURz1wDKyo00NwVQSuueYac95555mrr77aGlX9Ppdeeqnd4H3ZsmVm1qxZVV+5zd8xsGrh4uAREaDAGBF4uvUigD69MHHQiAigzxGBp9ttCKBDBBEjAXQZY1aICQMLDSRNwMec8jlmEAQMrKTl0ZngKTA6k+okB4o+k0xbZ4JGn51JddQDRYdRp6ezwaHLzqY+6oFjYEWdHoKrIuBjTvkcg4FVRZq/x0yAAiPm7BAb+kQDMRNAnzFnpzuxocPu5DqlkaLLlLLVnVgxsLqT6yxH6mNO+RwzCM631qwzZ33kU1myY1AQgAAEIAABCEAAAhCAAAQgAIFUCIzZ8kvzo+8sjy7cMVu2bNkSXVQEFB0Bbc5+5plnmhtuuMGcccYZfeNzBtZtt91mZsyYUXsMb3rTm2q3oQEEIAABCEAAAhCAAAQgAAEIQAACwyXwwAMPDPcLh/BtGFhDgNiFr9jebyHsAkPGCAEIQAACEIAABCAAAQhAAAIQgEAzAhhYzbh1rtW6devMtGnTzNSpU811111ndt11120YPP744/bNg88//7xZvny5mTBhQucYMWAIQAACEIAABCAAAQhAAAIQgAAEtg8BDKztwzW7b92wYYOZM2eOWbt2rVm5cqWZNGnSNmNcvXq1mT59upk9e7ZZtGiRGT9+fHYMGBAEIAABCEAAAhCAAAQgAAEIQAACoyGAgTUa7kn2qr2t5s6dayZPnmyuvfZas++++xptoaZnYxcsWGAee+wxo2P0dz4QgAAEIAABCEAAAhCAAAQgAAEIQGBYBDCwhkWyA9/z7LPPmoULF9p/9AjhxIkTzebNm+2qLP27/rs2et9xxx07QIMhQgACEIAABCAAAQhAAAIQgAAEIBCKAAZWKNKZ9LNp0yazatUqs3TpUrNmzRozbtw4M2XKFDNv3jxzxBFHmLFjx2YyUoYBAQhAAAIQgAAEIAABCEAAAhCAQCwEMLBiyQRxQAACEIAABCAAAQhAAAIQgAAEIAABCPQlgIGFMCAAAQhAAAIQgAAEIAABCEAAAhCAAASiJoCBFXV6CA4CEIAABCAAAQhAAAIQgAAEIAABCEAAAwsNQAACEIAABCAAAQhAAAIQgAAEIAABCERNAAMr6vQQHAQgAAEIQAACEIAABCAAAQhAAAIQgAAGFhqAAAQgAAEIQAACEIAABCAAAQhAAAIQiJoABlbU6SE4CEAAAhCAAAQgAAEIQAACEIAABCAAAQysiDWwZcsW8+Mf/9gsXbrUfPWrXzUPP/yw2WOPPcyUKVPMvHnzzBFHHGHGjh37ohG88MIL5tvf/ra5/vrrzTe/+U2zefNm8+Y3v9mcfvrp5p3vfKcZP3585aj/93//1yxYsMDsvPPO5pprrrH/2++zadMms2rVqq197brrrja+M8880/7vjjvuWNlX7wF14n/qqafMrFmzzN/93d9V9nPwwQebFStWmP3337/yWHeAG59ysGbNGjNu3LhK/r1f/tBDD5mZM2eaCy+80Maa4+fZZ581X/7yl83NN99sOT3zzDPmkEMOMSeccIKZM2eO2WuvvfoO+9///d/Npz/96a369mnT+0WrV68206dPN1/72teszvt9nKauvfZae04oPulTsb373e8eqO+qXK1fv958/vOfN1/84hfND37wA6utd7zjHfbcec1rXtO3uVjddNNNVos6TydMmGCmTp1q27zhDW8wY8aMqep2u5zzv/zlL80ll1xi1q1bZ2655Raz55571o4j1gYpzKVOSzfeeKOd66WL4447zpxxxhm15qyyHNSZi4alh2HMob7Xo1j1VxaX5qb777/fziP33HOP+Y//+A+vOWEYXH30oHNHx2mekVSslgAAIABJREFUdvGp9pgxY4Y59dRTzS677NIIe6j4fYJrMo83uQ75xDKqY5rOkcPIo+/5PYx6oZdvk/i31zkxDB36nNOj0libfpvWmMNg6lNjxqKJX/3qV+aiiy4yl19++UDcqinKftcNatj2/BtWTdFGR7TNhwAGVqS51GSoH7hnnXWWefrpp+0PGP2g0YV+7dq1NuoLLrjA/lMsIDV5LVu2zP4Y1o/0ww47zJouP/zhD+2/92vTi0AXioULF9p/yiY6HXf++eebz3zmM0bG1cSJE+1X1emrt++68dcxsFR0yzj4rd/6La+sq7BZtGiRufjii7eOT2ag+Gu84iOjrsyke+SRR8z8+fONLoDKS44G1s9+9jOrt9tvv30rJ5mkGrt+jMk4lJl6+OGHb8NdOhE//XiTvvfZZ5+tbd7+9rebxYsXm/322680V9/73vesmfvggw+a7373u30NLF00r7rqKvPhD3/YfpfOCRmyaqNz65RTTrF/H2SyDQrgP//zP238Mpd1birWn/70p9Z8GDTmoh56zxn146OptudMv/GI0Q033GDnhz/8wz/MysBKYS7913/9VzN79mx7LjgtaW6TKap/v/rqq82xxx7byNx0+a4zFw1LD8OYQ32vR16TemQHibN+SFx66aVbTX/NQ/rRpdwPus4Mg6uPHoo6UP3g6hDN65rnfOfpfqZBLNfWJvN473h8rkORSW+bcJrOkcPQoc/5rfjuuusuc9555201eHW9dXPkoOttFfMm8fey0k033exx9U7Tc2IYOvQ5p6uYxPj3pjXmMJj6nNvba55sEv8vfvELu1jhS1/60lANrLb1+rBqihj1SUyjIYCBNRrulb26uyjPPfecue6668zRRx9tV1vp4vnAAw9Yw0A/dnpNEa1+kUnyG7/xG7bdG9/4RtvXT37yE3P22Web++67z3z2s5+1K4L6fZ588klrSmkljT5lBpbuGGui1IoTrWzZd999bRutGjvnnHOMJn59z7ve9a7K8boD2sbf25EufBqDJt+/+Zu/savWfD+33XabmTt3rpk8ebJlqR+SRf5ipZUq/Vb96Lh/+Id/sAakjBJ9cjSw3B0VGS9/+qd/ai677LKtRpAK07/4i78wH//4x80xxxxjPve5z5lXvOIVloV+oCkvuqOvH3CnnXaaNQKLbWT86UdOv9V/WrVwxx13mA996EO2oNVnkIGlFVf68X/ggQfaVQRvetObrBFQ1Ppf/dVf2fPDd/XTxo0b7Xkik+1jH/uY/f+KUwWx8nzuuefaVVVLlizZysPdZZaJKtNMzH7zN3/zRedn6HNGP0wVyxVXXGFjOeqoo7IysGKfS6V5aV0rr7QCTprWTYmixqUT6WrQqr6yOa3uXDRMPbSZQzWmOtcj33k9puPcnf3euUm514pSXT+ef/55I466DrlPG6519ODi08pvzcVaEah5ujjP/fEf/7Gd5172spd5ow0Vf1VATebx4nfWuQ5VxTLKvzedI9vksc757eLTD3qZvarLdL0tnidN5sgm8RdZ/fVf/7V561vfauuGYu3ywQ9+0NZCPk87iENbHdY5p0epsyZ9N60x2zKtc25vj3myafyqh0866STzqle9yj69s/vuuzfBvk2btvX6MGuK1oPhC7IhgIEVaSr1o153m7QyRD+Ge39YuwlTjz/JXNGdWhWV+iEtM0k/7lVsFj/uwnvAAQfYxxWKBacmS7X55Cc/ae+s7r333uaJJ54YaGBpQlJxLQNi5cqVZtKkSdv0peL7T/7kT8z73/9+O4aXvOQllaTbxN/vy4sXgLoGxYYNG+zjZVpt1W98jr9WTaiwLxYq4vapT33KrkzTR4XWf//3f2dpYLmLpVbO3Xrrrea1r33tNqkomjZiduSRR9q/33nnneY973mPNY16+bk23/jGN17EXoXao48+ak0xGUHSvePbz8AqLqfud05olYMehfmd3/kda7b6/gj7/ve/bx891Gqu3nOpWHAV+5Q5KyNaBpr6evWrX70NK63COfHEE60R3Pudg06eNueM4rz33nvto63/+I//aM1FnTO5rcCKfS7VvKxHYF//+tf31ZLyo3NEP7ak1TqfOnPRsPXQZg6tez2qwySWY2VMaVWo9NlvbtJcpx8g+rH+kY98xP5w32GHHUwbrnX0oByo9pA5pZteullVrEOkF5neelylX/yDOIeK3yfPTeZxfW/d65BPLKM8pskc2SaPdc5vsZYZJJ1phbCu/cVV7/q7biS6ldT96uV+bJvEX4ylX23++OOP2xvIqo81X7/uda/zSmtTHerL65zTXsFEdlDTGrMp07rn9vaaJ5vGr98sWgWom2LumtE2pU3r9WHXFG3HQfu8CGBgRZjP//u//7MXbD2SpR+y/Vb4yGTSjxmttHL71biJfqeddrL/TQ588aPVXFoZpUeevvKVr2xdnaVjdPzJJ59s99j66Ec/an7v937Pmg2DVmC5R/d0h7zfvlJa8SSDQt/zhS98wcsYaBN/vzS6u2tafaOVN7vttpt3trUP0LRp0+wqGmcQFhvrjoTucojp8uXL7eosfYoXsz/4gz+wBb6MFa2syHEFljipYDzooIPsY079VkvpIqrHMN34iz/ciqZWka/MKa3K0nfq+92n+Mio9nPTDzsdqx9Z/QysYj76/V13dJVHxaQ8ulWEVUJxBb8eu9M50vvRSket9lPs0oDOSddGPGRK9JrSLta77777RefnoHjanDMy1N7ylrdYE1BGs1bJ6X+Lc0oVh9j/nsJc6vIwaK7V/KNi9Morr7Q3KHw/deeiYeuh6Rza5HrkyySm4/QD+s/+7M/sDSNd5/vtzdhPG0251tWDm1u0smTQ3pHOlJe55ea5Ksah4q+KQ39vMo+rXd3rkE8sozqm6RzZNI91z2/3SJT2OR20z6Wrh/VYoe+qkybx6xySZnRz7S//8i+3qaGLutBTCLrx6bbVqMptUx3WPaer4ojx701qzJDn9vaaJ5tqQnO1nrAZVJvWzXGben3YNUXd2Dk+bwIYWInm19211w9uZ2A5513GllYAvfSlL33R6HrNBHeALrb6Ma8VIHqev+pHVfHC+bd/+7d2ZUnx4xz74g/4KtRt4u/97v/6r/+yd+T06KSeBdeqlzofdxGQ8aR/BpkNvcaJuGi1l/ZF0NJyrcwaxLxOPKkeW1wB5Qws/XBTbh577DG7+blWBPZ+BulPbVU4yrw69NBD7apDt0qgn0FVvGOqFXHas6qYS3eXSyaxb+Grgl+PCOj7tAl78dEeN45+BrOPDtwxvqtt2pwzWnX19a9/3RqF2heuX8yp6q5O3KOeSx13GewyUd1jpRpDcYWdXpIgk9H3U3cuGrYems6hGl/d65Evk9SO0w9l3U0vmptNudbVg8984I6RZn1XsIaKvyrXTedxfW/d61BVLLH/vd8c2TSPdc/vqpul+j53zP/8z/94r3xqE/+gfLmnHLS6WjfW9CRD1aeNDuue01WxpPj3fjVmG6Z1z+3tMU82jV/1rlYo6h/dHNb5oN+C2m5G9bJqvbov3mhTrw+7pkhRn8S8/QhgYG0/ttvtmzVJyZ3Xj2gtq5bBokcLtHJD+02VmUZupdUnPvEJ23bQp8rAUjv9eNeEqBUbikcrjvT5+7//e7tS4Oc///nAPaL69Tus+It8+i0590mMu/vRuwKo2NbHkNDxvsf5xJXaMXrcT6aoHgvUikKt1HJ3rDSW4uq14th8igIdX7XCSse4DbK1WlCP12rPFj2C8E//9E92JZT2aivbF66XubsjrHOkdyWjO7Zf0V11R61YtPjePRvWOaO4fZmnpsGyeGOYS4svGdA+cprPtXpWj6FIl5qre/dTa5qDOnNRWz0Mcw71uR41ZRJru6J5KXNdj7TrM0yuZXqoWt2pWJyBrr02+6367sc2VPxVeW06j/f7Xp/rUFU8sf590Bw5zDyWnd8uT9pLVDcj9abe3s+//du/2VUnqjMGHdPbZpjxa5XKt771Lfv0glZf6fqtusdnT81h6rCL9Wa/GnOYTKvO7e0xTzaNv/iUjbbzkBb1ggPVGO7lWtqz2O3p6zPnDLNeb1tT+MTLMd0hgIGVYK6dcaQVVlqp4S7oPuaUzzFC4vODQYWN9hDSY1xy+4sfrZBRcey7hFptfWLzOabfBa1umn1+6Pkc08WCwrEuvqWyaCT6XMR8jlE/VcWFi0Wv/1UM2qer+HGPebqNWH10UueOcPERW7eZ/KBNj51udbesymB2cfqcDz7H6Pt8mfswSuWYWOZSmRUyePUDyL2UQAzd4526IaDHu9t+fOesYejBpy+fY3yvR23ZxNRe11bNVVox2rtnng8zn2Oqrk3u5QLa36rfiyWKxoZ+JA16zLCXq09sPsdUxV+Vz6bzeL/v9b0OVcUU498HzZE+OfI5pur81gobrSjRdw3ay9St+Nd3DXqZy/bQYTHv+n5tJaGbZKp/9dIln88wddj2nPCJN6ZjBtWYw2RadW5vj3myafxuDzaZqb0vVdITNqqBNZfrbzJwi2+wH5RXn7rQ55hh1BQxaY9YRk8AA2v0OagVgXulqx6N673L4/ND1eeYqoLCBawf59rbSCbauHHjtnH6dYz206nzw8sntqpjBt0trAXZc9WUb3Hme1zdGGM+vvhqbK0K1KOWr3zlK23IPhc7n2P0XVXFhY7RSha9DVF3nTZv3mxNVa3A0h3dp59+2i6p1ssL9tlnHy+kTYsLLcXWo0AyKrR5s84Nt2l8sbhQEBhYXqlodVAsc6nmLMUiTXznO9+xeyHph5D22dMNAv27VmUdf/zx22xe3GTwdeYi33NwUBw+ffkc43s9asIjxjbSw1133WVf4qJP79tzfZj5HOPzY1ePrepxb21VoH0k9ai1fpjrjr5MA81hMlwxsP7/hve+BkqM2uuNqWyO9NGYzzE+57fevK0XXehTfBum3hSnm616K7d727Mvf5/Yqo7RShk9CfHTn/5063ytGw2qJ2QSFDebH5TvpvVEm3k3Be1VxVhWYw6TqU+NOex5smn8umZrTpbutMWFq7kdS7e1is4nXWOmTJlShXmo9XrbmqIyWA7oFAEMrETSraJWm1h+4AMfMHLZ5Z7r8b3iBbLK3NFQfY7xKSjca1U1CRZf/a62+puKDO1VJBNL/9/H6feJreoYPfOtglvFTL+3B/qmu6pw8Sn+XV8+3+UbVwrHyRTS46m6gPZbruxzEfM5Riyqiovimyh770ipALr++uutWfS2t71tG5OtjHPT4kLf6R5n1CorFbrF5d1amaVHcWRklD26Woyt6nyoc877Mk9Bg2UxxjaX6geY3lylj0xW7Scok6C4wlU/JOs8ljKMHzdt9eAz7/kc43M9Sl2TLn4ZQzqnZV5p9Z3mJ80LxUeRfJj5HONzDSs+3qrjtbfjXnvtZU0rXed17ddj1L0vMynLh09sPsf4xL+95vHe7626DqWmT5850idHPsf4nN/FFYm6IVU0+fX4oLbN0J6aqpEHPdbfmwOf2HyOcd8rM02rrD/0oQ/ZvVd9tyVoU0/001WdmFPTpYu3qsYcJlOfc3vY8+Qw4y/muLgn7MKFC+3TM1UfnzrA5xj143tcVUz8HQIigIGVgA6KRa3C1Z1QPe/fu0TZbfhafOV27/DcD96qyavqEUK3ZHvQUlTtRaC7YjK4nNPvLqy9MbkNanXnTBvWtonfPaZ11FFHDdyUu3fZdzEet/JFK4b0+EbZXkRuPFUbbnehoHAM9cNGxaRyrhUjMlq1oWnx45Y5678N2jfFd3PgquLCbdL++7//+1YP2q+t+NG5pR9hOh/cPjOub3dHt3i8NKpHds866yy7/8ug/TbKNpXVDz+9dezGG2+0F3Rtrjlv3jx7h1mP68iYdhvehzhn3Pi6UFzENpcW9znS0n4ZWb37pvTbGLhKF/3eBlr3B3+ZHkLPoVXXowQu45UhiulVV11lb/hoDzRde/Qm0149hL426Ye5HiPTo1G6vmq1td4wrHleL3yRZrUHp+ZybWvgXqrRO+DQ19btPY8Xx1d1HapMfkQH+M6Rw9Shz/mtH9+aC7UptVa8aDW1zN2zzz7brqqW7rRptB5l1UtJQuqwmD5XG+t6rppCTyroxUrbq57olU7u9aZPjSmTs02N1uTcrjNP6kZ7SE0Ux9N709Ode706cqtqdSPF3WBrW693ocaMaCrPPhQMrMhTXFwmq7tOg4paDaPNG8l6MVQVFO4iqccb9AhWv48rcNxqkqofXbrAy8Bq8hZF9V+8u1BmPPn8+BrmG2pyLyhc7t3jBsqjzMvLLrvMriLo/bR5q0nvd1X9cHAX60Fvk9T3OePXvfxAe1GVFRdaJdXkLYRVU03xbTru7Ybb+5wpxpR7cRHjXOqMTpm6g97I6Yrxe+65Z+vqgipdxGBgDXMOrboeVZ1bsf9dprbmFJmYekxP10698KLfZ5hc216b3NvpZLTJWJDZVmUchIq/ysAa5jxedR2KXX8uvjpz5DDz2Pb8djfF9ESCXgzza7/2a0F12O86qqcOFItezhKynmh7TsesVd8as+lb/PqNfRjndu88qUdOt5cmFK8+g2oAvR1TN0ndDYUqA+sVr3hF47eG9/LMvcaM+dzJMTYMrIizqh8uf/7nf24fI5CxowLxgAMOGBhx1dsw+v0QGvRlVQVFHQOrarWXi6Ft/D5v7vBN97p168y0adPs27/0WE+vEeMKJr19ZtCb9FxfORcUzji89957zfve9z67p5SMq7lz55rx48f3xS1mekxOq7O0+f+RRx75ouN6zc9BeasqLuoYWHrcVSsgXvKSl1TKpOqNgr2m2E477VT5nU888YQ1g+s8jtP2nOmKgRXrXFrHwNIj0TpfDjvssEotDTqgzlzUttgc5hxadT1qDCSChtqXRKsF3D4qWoHVu1K0GOYwudbRQz9UWkl6+umnez/yrO+IKf5hzeNV16EIZFYZQt05cph5bHt+u5X30uIVV1xhfK63TeLXy2BUk+sJA2lfKyV7P3rz2wknnGD3H1JtqEduqz7D0qH6aXtOV8U6ir/r5nSdGlMxDovpMM7tJvNkk/hdm0E3bIs3Sd0q/6p8DrNeb1tTVMXK37tFAAMr0nwX364x6FGs3tCLj6PoUaTjjjtum0PcoygywTShug2k+yGoKijuvvtuo8259YNbjzTutttu23yNe4RQbr8K82OOOaaSdNv43eSogsG3cBgUlFYJ6bXlWtXWby8t/ZDUEvHZs2fbRz4GmTW5FhRFbu4tRSqABz3e2svZLbPX8v9efk47MoGq9jGrKi5ckSrNa3VD7+OMxUcIffed0ljco4kyE3rPpeJ3Fs9DbcitR271VjEVGsU7ZCrQZLZp/zatxJAJWKYpx7PtOVPMS67FRcxzabE41J4p+gE26BFCzddVZnnVJFvnx01bPQxzDq26HlWNO9a//+xnP7MvdtA1smzVajH+YXIt04PmFm1GrflNL57QyrDiR49GSa8/+tGP7KPUmtd8PqHi94mlyTze73urrkM+sYzymCZz5DDzWHV+6yaiXsSi66J7nMnxUuxa9aetHPq9LXOYNZ67Cax++tXYuo7rsUHdwOtX2wyKZVg6zLXebFJjDotp1bm9vebJJvE7I7f3zbVOd9qD9cQTTzSqOzSnD1rlu73q9bY1xSjnSPqOjwAGVnw5sRHpYqyLYJ3NpdXObQisO7gyEzSR6QeRNpXUBfWrX/3q1v11yoZeVVD0buKuTWediSUDQmaAXn0s802racrMsmIcbeK/77777J4hbk+tQUtofVPucjB58mS7/4fexKQCRW/w0I8NbRqqY/T3sk+dH42+scVynNOBHm+qs8l0sZ3MnJNPPtkaNipGVahKOz55rCouejdx1/fuvffeFp/+prtQMoy0r5X+/2te8xovtMXvLb7EQMWMvkcF9Vvf+lbzuc99zmgJtj6u4BcrbXB/0kkn2X3stHfC1772NbsKQ3vISFOKx/fT5pwp9pFrcRH7XFrcxF1ztjZx16MwmmvcBsWatwe9Qt5XJ3V/3AxDD8OaQ6uuR3UYxHKs7obrOqm3RtV52UmxPtje1yZ3o0E3q2QiuBsAmr8vvPBCO7/p1eyaV33euObYD0sXba+tTebxfvqpug7ForlBcTSdI4eVx6rz2/2Y195WMohe//rX26EU64VBN1PL2DeJ362UPPDAA7epsXXtlynw0Y9+1HapG1K9pu+gWIalw7pzfOy6VHxNa8xhMfU5t7fHPNkk/uLCgd6XFmll4DnnnGNXceumsX6zae9Cn8+w6vVh1BQ+8XJMNwhgYEWYZ/cmva9//euV0Wmzcl0otZmqPlr9ISNBRaXuFmmFiDZd/eEPf2j/Xf9d/1S9FbCqoFBfmoy0SknHujeq6b9rDyQ9SqaLt+7eau8u30+b+H3eyOYbhyuO9Pij/tEjhNooVBuHalWW/l3/XRu9VxXubYvsOjGHPtYx9+m3d8lycT8DaWSfffYxjzzyiH3DlR6ZXbx4sdlvv/1Kv9qnuNAqBxmOKi5dHmWWub7Ut1a/VBmRvYGo/fz5821BMGHCBBur9jbQeaENMPXo7+GHH75NM3cnUWN0b1LS/1cbfUe/t45VsW1zzhS/O8fiIoW5VEaV9pORgal50+lCxajmGn1UeGr1QdW8XaWVOnPRMPRQ3FOnzRzqcz2qGntsfy/bo6k31l4zf1hcq/RQXJnj8qfYXD2hH0l6ZEvX/zqfUPH7xNRkHu/9Xp/rkE8sozimzRw5rDxWnd+9b3lTXasblK7W7Pe2Yx+WTeJXLLrppnNHNbXezKn629UTuo7LmD722GNftJq2LKZh6FDfX3VO+3CJ6Zg2NeYwmPqc29trnmwSf7GN+12mMbhawvc3YK8GhlGvD6OmiEmbxDJaAhhYo+Xft3f32JP2xKn69BpYOt69DUM/hrWkVKaLzCQt93/nO9/p9WhSVUHh4tIeLrfeeqt9hEA/zlXkTpo0yb6lSHfEmvzgahr/5Zdfbs25sg3cq3j2/l131VatWmXv+omJzMApU6bYt8ZptVfvmyD7fX9uBYUbY/HxJx+u/Z65154SWnWiFSa6uKkY1P4RMkZ99o7wKS4UmwoM3TnV0n/l0Zm7Wlng21e/Mbo3CmoDbj0iKPNBxbQMs0GruXrH7NOmim/Tc6b4vTkWF6nMpTKxdIdU84w7F/RDSG+olEnuO9dU6aTOXDQsPQxjDvW9HlWNP6a/u8fwfWLqtxp1GFx99NDbj+KtW0/0G2Oo+H34NpnHi9/rex3yiSX0MW3nyGHk0ef87r3GyezXvKjNsJvWmmLdJH7Fcv/999sbtFpRrZtQql20bYdi0UqxJp+2OlSfPud0k9hG0WYYNWZbpr7n9vaaJ5vEr3pX27foxph+l8nIqvu7pV++29brw6opRqFF+oyPAAZWfDkhIghAAAIQgAAEIAABCEAAAhCAAAQgAIECAQws5AABCEAAAhCAAAQgAAEIQAACEIAABCAQNQEMrKjTQ3AQgAAEIAABCEAAAhCAAAQgAAEIQAACGFhoAAIQgAAEIAABCEAAAhCAAAQgAAEIQCBqAhhYUaeH4CAAAQhAAAIQgAAEIAABCEAAAhCAAAQwsNAABCAAAQhAAAIQgAAEIAABCEAAAhCAQNQEMLCiTg/BQQACEIAABCAAAQhAAAIQgAAEIAABCGBgoQEIQAACEIAABCAAAQhAAAIQgAAEIACBqAlgYEWdHoKDAAQgAAEIQAACEIAABCAAAQhAAAIQwMBCAxCAAAQgAAEIQAACEIAABCAAAQhAAAJRE8DAijo9BAcBCEAAAhCAAAQgAAEIQAACEIAABCCAgYUGIAABCEAAAhCAAAQgAAEIQAACEIAABKImgIEVdXoIDgIQgAAEIAABCEAAAhCAAAQgAAEIQAADCw1AAAIQgAAEIAABCEAAAhCAAAQgAAEIRE0AAyvq9BAcBCAAAQhAAAIQgAAEIAABCEAAAhCAAAYWGoAABCAAAQhAAAIQgAAEIAABCEAAAhCImgAGVtTpITgIQAACEIAABCAAAQhAAAIQgAAEIAABDCw0AAEIQAACEIAABCAAAQhAAAIQgAAEIBA1AQysqNNDcBCAAAQgAAEIQAACEIAABCAAAQhAAAIYWGgAAhCAAAQgAAEIQAACEIAABCAAAQhAIGoCGFhRp4fgIAABCEAAAhCAAAQgAAEIQAACEIAABDCw0AAEIAABCEAAAhCAAAQgAAEIQAACEIBA1AQwsKJOD8FBAAIQgAAEIAABCEAAAhCAAAQgAAEIYGChAQhAAAIQgAAEIAABCEAAAhCAAAQgAIGoCWBgRZ0egoMABCAAAQhAAAIQgAAEIAABCEAAAhDAwEIDEIAABCAAAQhAAAIQgAAEIAABCEAAAlETwMCKOj0EBwEIQAACEIAABCAAAQhAAAIQgAAEIICBhQYgAAEIQAACEIAABCAAAQhAAAIQgAAEoiaAgRV1eggOAhCAAAQgAAEIQAACEIAABCAAAQhAAAMLDUAAAhCAAAQgAAEIQAACEIAABCAAAQhETQADK+r0EBwEIAABCEAAAhCAAAQgAAEIQAACEIAABhYagAAEIAABCEAAAhCAAAQgAAEIQAACEIiaAAZW1OkhOAhAAAIQgAAEIAABCEAAAhCAAAQgAAEMLDQAAQhAAAIQgAAEIAABCEAAAhCAAAQgEDUBDKyo00NwEIAABCAAAQhAAAIQgAAEIAABCEAAAhhYaAACEIAABCAAAQhAAAIQgAAEIAABCEAgagIYWFGnh+AgAAEIQAACEIAABCAAAQhAAAIQgAAEMLDQAAQgAAEIQAACEIAABCAAAQhAAAIQgEDUBDCwok4PwUEAAhCAAAQgAAEIQAACEIAABCAAAQhgYKEBCEAAAhCAAAQgAAEIQAACEIAABCAAgagJYGBFnR6CgwAEIAABCEDWSBWaAAALXElEQVQAAhCAAAQgAAEIQAACEMDAQgMQgAAEIAABCEAAAhCAAAQgAAEIQAACURPAwIo6PQQHAQhAAAIQgAAEIAABCEAAAhCAAAQggIGFBiAAAQhAAAIQgECGBC699FJz8cUXDxzZIYccYv7oj/7IzJw50xx66KFm7NixlRS2bNlirrnmGvPBD37Q/O7v/q65/fbbzUEHHbRNu4cfftjMmDHDPPjgg5XfVzxg2bJlZtasWWbNmjXmLW95i3fbgw8+2KxYscLsv//+3m04EAIQgAAEIACB9AhgYKWXMyKGAAQgAAEIQAAClQSqDKziF7z//e83On6PPfYo/d4nnnjCnHrqqeahhx4yGzduNB/72MfMueeea8aMGbO1HQZWZWo4AAIQgAAEIACBBgQwsBpAowkEIAABCEAAAhCInYAzsD7xiU+Yiy66aJtwtZLq6aefNnfffbe58sorjUwnmViLFi0yu+yyy8ChfeMb3zBvf/vbzfz5882PfvQjs+OOO5qbbrrJ7L333pU4brnlFnPyySebM844w67i2nnnnfu2cSuwjjrqKKM2e+65Z+V3cwAEIAABCEAAAvkTwMDKP8eMEAIQgAAEIACBDhIoM7CKOGREnX766eb+++837jG+frg2bdpkzj//fPOFL3zBfOUrXzHf/OY37aqtO+64wxx33HGVhDGwKhFxAAQgAAEIQAACJQQwsJAHBCAAAQhAAAIQyJCAr4Gl1VhLly41c+fONdOnT7f/f/fdd38RkX/5l38xxx9/vJkwYYK5+eab7R5Xxx57rHnPe95jFi9eXLpyS1+GgZWhyBgSBCAAAQhAICABDKyAsOkKAhCAAAQgAAEIhCLga2ApnkcffdSceOKJ9rHCL33pS+YNb3jDi8L8/Oc/b1dqXXXVVXbfq5///Odmzpw5Zu3atWblypVm0qRJpUPDwAqVefqBAAQgAAEI5EkAAyvPvDIqCEAAAhCAAAQ6TqCOgfXMM8+Ys846y66s+vKXv2yOOeaYbeht2LBhq1mlxwff+MY32r9rL6vzzjvP7rF1ySWXmB122GEgdQysjguS4UMAAhCAAARaEsDAagmQ5hCAAAQgAAEIQCBGAnUMLL1RUKuqlixZ0ncfLO131e9xQfdY4W677WZuvfVW89rXvnZoBpYv07J9u3y/g+MgAAEIQAACEIifAAZW/DkiQghAAAIQgAAEIFCbwLAMrF/96lfm4x//uN2wvdcschu7X3vttXbvLD1SOOhTdwWW74AxsHxJcRwEIAABCEAgbQIYWGnnj+ghAAEIQAACEIBAXwLDMrDc/ljqpN8qqzvvvNNu5K4VWton62Uve1nfeOoaWEcddZTd+H3PPfckwxCAAAQgAAEIQMBgYCECCEAAAhCAAAQgkCGBOgbWL37xC7tBuzZwX716tTnyyCO3EnGbt1ch2nXXXc1dd91lpkyZgoFVBYu/QwACEIAABCBQmwAGVm1kNIAABCAAAQhAAALxE6hjYLm9rHbaaSezYsUKs//++9sBPvvss2b+/PnmjjvuMBMnTjQ777xz34GvX7/e/OAHPzBnn322WbRokRk/fvyLjmMFVvyaIUIIQAACEIBAzAQwsGLODrFBAAIQgAAEIACBhgR8DawtW7bY/avmzp1r3vve95rFixebXXbZxfb6/e9/37z73e82Bx98sH1D4ctf/vK+0bjjfv3Xf93cfvvt5qCDDsLAapg3mkEAAhCAAAQg0J8ABhbKgAAEIAABCEAAAhkS8DWw/vmf/9mccsop5ic/+Yk1qd71rndZGsXN26+66ir7lsIxY8b0JeVWat14441m0LGswMpQZAwJAhCAAAQgEJAABlZA2HQFAQhAAAIQgAAEQhEoM7BeeOEF89RTT5lVq1aZK6+80jz88MP2UUE9/uceE3ziiSfMqaeeavR44cqVK82kSZNKQ3d7ZU2dOtXcdNNNZu+9997meAysUJmnHwhAAAIQgECeBDCw8swro4IABCAAAQhAoOMEnIHlg2HBggXmsssuM9qI3X3c2wWnT59uHzHcfffdS7/Kva3w/vvvt3tmHXfcca0MLJ+43THLli0zs2bNqtOEYyEAAQhAAAIQSIwABlZiCSNcCEAAAhCAAAQg4EOgysA67LDDjFZLzZgxwxx44IFm7NixW79248aN9pHBJUuWWPNqzpw5lV3qkcOLLrrIXH755S/aS0uN667AquywcAAGVh1aHAsBCEAAAhBIkwAGVpp5I2oIQAACEIAABCAAAQhAAAIQgAAEINAZAhhYnUk1A4UABCAAAQhAAAIQgAAEIAABCEAAAmkSwMBKM29EDQEIQAACEIAABCAAAQhAAAIQgAAEOkMAA6szqWagEIAABCAAAQhAAAIQgAAEIAABCEAgTQIYWGnmjaghAAEIQAACEIAABCAAAQhAAAIQgEBnCGBgdSbVDBQCEIAABCAAAQhAAAIQgAAEIAABCKRJAAMrzbwRNQQgAAEIQAACEIAABCAAAQhAAAIQ6AwBDKzOpJqBQgACEIAABCAAAQhAAAIQgAAEIACBNAlgYKWZN6KGAAQgAAEIQAACEIAABCAAAQhAAAKdIYCB1ZlUM1AIQAACEIAABCAAAQhAAAIQgAAEIJAmAQysNPNG1BCAAAQgAAEIQAACEIAABCAAAQhAoDMEMLA6k2oGCgEIQAACEIAABCAAAQhAAAIQgAAE0iSAgZVm3ogaAhCAAAQgAAEIQAACEIAABCAAAQh0hgAGVmdSzUAhAAEIQAACEIAABCAAAQhAAAIQgECaBDCw0swbUUMAAhCAAAQgAAEIQAACEIAABCAAgc4QwMDqTKoZKAQgAAEIQAACEIAABCAAAQhAAAIQSJMABlaaeSNqCEAAAhCAAAQgAAEIQAACEIAABCDQGQIYWJ1JNQOFAAQgAAEIQAACEIAABCAAAQhAAAJpEsDASjNvRA0BCEAAAhCAAAQgAAEIQAACEIAABDpDAAOrM6lmoBCAAAQgAAEIQAACEIAABCAAAQhAIE0CGFhp5o2oIQABCEAAAhCAAAQgAAEIQAACEIBAZwhgYHUm1QwUAhCAAAQgAAEIQAACEIAABCAAAQikSQADK828ETUEIAABCEAAAhCAAAQgAAEIQAACEOgMAQyszqSagUIAAhCAAAQgAAEIQAACEIAABCAAgTQJYGClmTeihgAEIAABCEAAAhCAAAQgAAEIQAACnSGAgdWZVDNQCEAAAhCAAAQgAAEIQAACEIAABCCQJgEMrDTzRtQQgAAEIAABCEAAAhCAAAQgAAEIQKAzBDCwOpNqBgoBCEAAAhCAAAQgAAEIQAACEIAABNIkgIGVZt6IGgIQgAAEIAABCEAAAhCAAAQgAAEIdIYABlZnUs1AIQABCEAAAhCAAAQgAAEIQAACEIBAmgQwsNLMG1FDAAIQgAAEIAABCEAAAhCAAAQgAIHOEMDA6kyqGSgEIAABCEAAAhCAAAQgAAEIQAACEEiTAAZWmnkjaghAAAIQgAAEIAABCEAAAhCAAAQg0BkCGFidSTUDhQAEIAABCEAAAhCAAAQgAAEIQAACaRLAwEozb0QNAQhAAAIQgAAEIAABCEAAAhCAAAQ6QwADqzOpZqAQgAAEIAABCEAAAhCAAAQgAAEIQCBNAhhYaeaNqCEAAQhAAAIQgAAEIAABCEAAAhCAQGcIYGB1JtUMFAIQgAAEIAABCEAAAhCAAAQgAAEIpEkAAyvNvBE1BCAAAQhAAAIQgAAEIAABCEAAAhDoDAEMrM6kmoFCAAIQgAAEIAABCEAAAhCAAAQgAIE0CWBgpZk3ooYABCAAAQhAAAIQgAAEIAABCEAAAp0hgIHVmVQzUAhAAAIQgAAEIAABCEAAAhCAAAQgkCaB/wfO4vUVXU72f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656114" y="1828800"/>
            <a:ext cx="914400" cy="914400"/>
          </a:xfrm>
          <a:prstGeom prst="rect">
            <a:avLst/>
          </a:prstGeom>
          <a:noFill/>
        </p:spPr>
        <p:txBody>
          <a:bodyPr wrap="none" lIns="0" tIns="0" rIns="0" bIns="0" rtlCol="0" anchor="t">
            <a:noAutofit/>
          </a:bodyPr>
          <a:lstStyle/>
          <a:p>
            <a:pPr algn="l"/>
            <a:endParaRPr lang="en-US" sz="1200" dirty="0" err="1" smtClean="0">
              <a:latin typeface="Roboto Light" panose="02000000000000000000" pitchFamily="2" charset="0"/>
              <a:ea typeface="Roboto Light" panose="02000000000000000000" pitchFamily="2" charset="0"/>
            </a:endParaRPr>
          </a:p>
        </p:txBody>
      </p:sp>
      <p:sp>
        <p:nvSpPr>
          <p:cNvPr id="7" name="TextBox 6"/>
          <p:cNvSpPr txBox="1"/>
          <p:nvPr/>
        </p:nvSpPr>
        <p:spPr>
          <a:xfrm>
            <a:off x="2808514" y="1981200"/>
            <a:ext cx="914400" cy="914400"/>
          </a:xfrm>
          <a:prstGeom prst="rect">
            <a:avLst/>
          </a:prstGeom>
          <a:noFill/>
        </p:spPr>
        <p:txBody>
          <a:bodyPr wrap="none" lIns="0" tIns="0" rIns="0" bIns="0" rtlCol="0" anchor="t">
            <a:noAutofit/>
          </a:bodyPr>
          <a:lstStyle/>
          <a:p>
            <a:pPr algn="l"/>
            <a:endParaRPr lang="en-US" sz="1200" dirty="0" err="1" smtClean="0">
              <a:latin typeface="Roboto Light" panose="02000000000000000000" pitchFamily="2" charset="0"/>
              <a:ea typeface="Roboto Light" panose="02000000000000000000" pitchFamily="2" charset="0"/>
            </a:endParaRPr>
          </a:p>
        </p:txBody>
      </p:sp>
      <p:sp>
        <p:nvSpPr>
          <p:cNvPr id="8" name="TextBox 7"/>
          <p:cNvSpPr txBox="1"/>
          <p:nvPr/>
        </p:nvSpPr>
        <p:spPr>
          <a:xfrm>
            <a:off x="2960913" y="1465943"/>
            <a:ext cx="5109029" cy="1582057"/>
          </a:xfrm>
          <a:prstGeom prst="rect">
            <a:avLst/>
          </a:prstGeom>
          <a:noFill/>
        </p:spPr>
        <p:txBody>
          <a:bodyPr wrap="none" lIns="0" tIns="0" rIns="0" bIns="0" rtlCol="0" anchor="t">
            <a:noAutofit/>
          </a:bodyPr>
          <a:lstStyle/>
          <a:p>
            <a:pPr algn="l"/>
            <a:endParaRPr lang="en-US" sz="1200" dirty="0" err="1" smtClean="0">
              <a:latin typeface="Roboto Light" panose="02000000000000000000" pitchFamily="2" charset="0"/>
              <a:ea typeface="Roboto Light" panose="02000000000000000000" pitchFamily="2" charset="0"/>
            </a:endParaRPr>
          </a:p>
        </p:txBody>
      </p:sp>
      <p:sp>
        <p:nvSpPr>
          <p:cNvPr id="9" name="TextBox 8"/>
          <p:cNvSpPr txBox="1"/>
          <p:nvPr/>
        </p:nvSpPr>
        <p:spPr>
          <a:xfrm>
            <a:off x="3222171" y="1886857"/>
            <a:ext cx="4833258" cy="2307772"/>
          </a:xfrm>
          <a:prstGeom prst="rect">
            <a:avLst/>
          </a:prstGeom>
          <a:noFill/>
        </p:spPr>
        <p:txBody>
          <a:bodyPr wrap="square" lIns="0" tIns="0" rIns="0" bIns="0" rtlCol="0" anchor="t">
            <a:noAutofit/>
          </a:bodyPr>
          <a:lstStyle/>
          <a:p>
            <a:pPr algn="l"/>
            <a:endParaRPr lang="en-US" sz="1200" dirty="0" err="1" smtClean="0">
              <a:latin typeface="Roboto Light" panose="02000000000000000000" pitchFamily="2" charset="0"/>
              <a:ea typeface="Roboto Light" panose="02000000000000000000" pitchFamily="2" charset="0"/>
            </a:endParaRPr>
          </a:p>
        </p:txBody>
      </p:sp>
      <p:sp>
        <p:nvSpPr>
          <p:cNvPr id="8198" name="AutoShape 6" descr="data:image/png;base64,iVBORw0KGgoAAAANSUhEUgAABLAAAALmCAYAAABSJm0fAAAAAXNSR0IArs4c6QAAIABJREFUeF7snQvYFkX5/8cjAeIBBPOAWIqntDDRLAgs1PKAlqgpSUr4Vzyf8pCmaCYppqVJoj8tU0NTIVMhfx4qDMp+apmklmgh5hGPEBAe/9e9NK/zzDu7O/vs7PPu7vPZ6/Iq3md35p7Pfe/M7Hdn7l3p/ffff19xQAACEIAABCAAAQhAAAIQgAAEIAABCECgpARWQsAqqWcwCwIQgAAEIAABCEAAAhCAAAQgAAEIQCAigIBFI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CFjEAAQgAAEIQAACEIAABCAAAQhAAAIQgECpCSBgldo9GAcBCEAAAhCAAAQgAAEIQAACEIAABCCAgEUMQAACEIAABCAAAQhAAAIQgAAEIAABCJSaAAJWqd2DcRCAAAQgAAEIQAACEIAABCAAAQhAAAIIWMQABCAAAQhAAAIQgAAEIAABCEAAAhCAQKkJIGCV2j0YBwEIQAACEIAABCAAAQhAAAIQgAAEIICARQxAAAIQgAAEIAABCEAAAhCAAAQgAAEIlJoAAlap3YNxEIAABCAAAQhAAAIQgAAEIAABCEAAAghYxAAEIAABCEAAAhCAAAQgAAEIQAACEIBAqQkgYJXaPRgHAQhAAAIQgAAEIAABCEAAAhCAAAQggIBFDEAAAhCAAAQgAAEIQAACEIAABCAAAQiUmgACVqndg3EQgAAEIAABCEAAAhCAAAQgAAEIQAACpRWw5syZo4YOHRrcQ5/4xCfUz3/+c7XFFlsEL5sC60/g73//u/rKV76i/vKXvzQ0dvbs2WrIkCH1B2C18JVXXlFjxoxRd911V8MvAwcOVLfeeqv6+Mc/nonJkiVL1DHHHKOuvfbahuu22mordcstt6iPfexjmcorw8mt6Mt+9rOfqYMPPrihuV/4wheU/L1Pnz5lwIANEIAABCAAAQhAAAIQgAAEchFAwMqFj4vrRODVV19VN998s9p1113VZptt5mwaAlYjlvfff1+df/756qyzzurEa8qUKeqII47IFCKPPfaY2n///dUTTzzRcN2hhx6qLr/8ctWzZ89M5ZXhZASsMngBGyAAAQhAAAIQgAAEIACBqhNAwKq6B7E/NwFZ9SPC1YUXXqg+9KEPJa7QQ8DqjFsEmt13310tXry44UdZmTV58mTVq1cvbx9dc8016rDDDut0/tVXX63GjRvnXU6ZTkTAKpM3sAUCEIAABCAAAQhAAAIQqCoBBKyqeg67cxNYvny5uvPOOyPh6sEHH4zKS9tiioDVGXvcNsKs2/7itg+m+SR3IBRcAAJWwYApHgIQgAAEIAABCEAAAhBoCwIIWG3hZhrpIuASFqoulnSFp5O2EWZZORUnDh533HFq0qRJqlu3bl3RvNx1tkLAym0kBUAAAhCAAAQgAAEIQAACECg5gdIKWGncli1bpk488UR15ZVXNpz67W9/25mPJ608fm8/AghY4Xwet41QcmB9//vfV927d0+tzJWIXC6aNm2a2nfffVOvr+oJ9GVV9Rx2QwACEIAABCAAAQhAAAKtJICA1Ura1FUqAghY4dwRt43Qd0VbnIjzqU99St14443qIx/5SDhjS1YSAlbJHII5EIAABCAAAQhAAAIQgEApCSBgldItGNUKAghY4SjLNkJZaXXyySd3KtRnBVXc9kFZZXnBBReo1VdfPZyxJSsJAatkDsEcCEAAAhCAAAQgAAEIQKCUBNpSwHr11VfVV7/6VfW///u/HU7RK0U22mgjdd1110Vfops1a5bq3bu3GjFihPr617+uPve5z3XKw/POO++oP/7xj2rGjBlq9uzZ6pFHHun4Gpt8fW3QoEFq2223Vfvss4/67Gc/m7qV6rzzzlNnn312Q7DccMMNkb0iEjzzzDPRF/Puvvtu9X//939RXdttt11U9oEHHqhkxcrKK6+cGmzy0Cx2SzlJdu+xxx5R2WuuuWZqmfoEKft3v/ud+uUvf6n+9Kc/qQceeKDjWuEprHfaaSe15557Rvauuuqq3mW/9957SsSOO+64Q/3617+Okq+/9tpr0fXCYYsttlAjR45Uu+yyi+rXr1+ncl2+T6r8C1/4gpKtbX369IlOy5vEfdGiRVHczZw5U/3lL39Rf/7zn6NyBwwYEHH54he/qPbaay8lcbjSSiulcmlVvKQaolQUj1/60pfUCy+80HC6Tw6ruO2DEp+77rprbPVFxrFPm0OcE0LAcvGzY1dsddVlrpKTDxvcf//9aurUqeoPf/hDFO+6D5RtnHJv9ezZs6PZ0if985//VD/5yU+iPlDiWfq9HXfcMfoy5ejRo9X666/vjUn3p9LHSTzpvkPua7m/k+5t70o4EQIQgAAEIAABCEAAAhCoJAEErP+6TR7irrnmGvXjH/9Y/ehHP+rkTNcX1USckYdzWcnjc+ywww7RahIRwuLEiThBQh4GJZG12CaiVdwhQpvU0bdvX+cp8sD5m9/8Rp1++ukdX95Ls10eYCW32GGHHZaYSFvKFnHmhBNOiB58fQ4Ra6TNIvSlHfPnz1cTJkyIBMa0Q2z+1re+pcaPH98gGnaVgCVf2LvqqqvUd77znQ7BLa4NIgDst99+6txzz1X9+/dPbGrR8ZLG2fz99ddfV+PGjVO/+MUvGi77zGc+EwkiItK5DhFNTj31VHXZZZc1/LzzzjtH4uEGG2zQ6bIi4zhLm0OcWxYBS/oVuXeT+rPddttNXX755WrgwIFRPyR9zQ9/+MPYPkl8fskll6gvf/nLqYKsiP9nnXVW9GXQpEPf24cffniDmBbCF5QBAQhAAAIQgAAEIAABCJSXAALWf30jD2SyUmr69OlOb9mrSGR11iGHHBKtiMpyyAPdT3/6UzV8+HDnZS5BQh4SZTWErGjyOY466qhI7DJXSsh18tAv+YRE1EkSweLqEDtki5hrxVSesmUVlqzgEJEw7pBVIfLA6iuM6XJsFl0hYM2bN08dc8wx0Wq3LIesOpkyZUoUK1kEz1DxksVWHV9x2wgldvfee29nkbKC56CDDopWBJqHiBkiWK6yyioNf88Ta1JQUhxnbXOI87tawJJ+TwQm6Zd8+jNZTTpx4kT1gx/8QP3P//xPKoK0Pk/8edddd6kjjzzSq35d4ZgxY9TFF18cK9anGsYJEIAABCAAAQhAAAIQgEClCCBgebhLVsTIqhLZSijHiy++GK1Gki0zzRzysCirvdZZZ51Ol7sErKx1iL3XX399tG3RPB577DG1//77qyeeeCJrkdH5ceXKb1KmiBCyLa6ZI2mb2aOPPqq+9rWvNV22KVi0WsASLmPHju0kzvgySnv4LzJefG00z4vbRpiUy0pE41GjRjVUZ99zrYrjZtqc95quFrDy2u9zfVKf1+zLAKk3Tqz3sYlzIAABCEAAAhCAAAQgAIFqEUDA8vCX/fAl4pMIWOYhQsP3vve9KK9T9+7d1VtvvRVtxZFVJPaWHFntdeutt6qPf/zjnWpPEiRk+86ZZ54Z5Y9abbXVotwzsk1OVlXZh0swkNUxJ510UsOpukzZ3ih2y/Hmm29GeXDEdluQcj2Ivvvuu9F2N7HdPGRllYhHQ4cOjVZtyTY62WJ4xhlndFpJFbddTHJGHXvssZ22DQpvyRUm9ogQKLx/+9vfRjwkL5btG+E9ePDghr83k8Q9Sw4saa/4wbVKRQS5b3zjG9GqM1lh9NJLL0Wio/DSOb20scJRfpO4sY8i48Xj1uh0Stw2wjj/xm0flFxg0uZ11123Ux1FxXEz7Q1xTZkELIlXEZPl/vrPf/6jJP+erLqMW7EpW68lZj//+c9H97jce3K+3edJHizJW7f99ts3IJN4OeKII9Qtt9zS8HdZfSirvCSPV48ePdTzzz8fbVV0baHWOQJD+IIyIAABCEAAAhCAAAQgAIHyEkDAsnwjD26Si0ceoPWXz0Qc0f9fHuSOPvro6OHaPCS/kYha9lavX/3qV0oSoduHrDoYNmyYtyAhq6muvPJKtd566zVc89xzzynZSiN5rcxDhDSxUa/yintIjrNDyhIR65vf/GaUn2rIkCFREmXJybTGGms01CUPl5JkXgQkfcgKGhGNRCAzD9kuJNviZOWEecg2JkncvOWWWzb8/b777otEKvMBWh6GJQ+WrIizectqLUlmb68yc21HK1rAki2DksvKfviXB3MRErt169aJjfhR8pjZW7nittPFCVh546XZLivpa4SuhOzSTkn0/fvf/76hSmmXiLW2f4uM42bbnPe6sghYwlxy45lbhOMERmmziK833XRTJyE+rs+Tc7/yla804HKtvotbdSgJ3mXLoNhoHkmru/L6hushAAEIQAACEIAABCAAgfIQQMCyfCGij4gxSV+AkwdOSSguX9wSEeRf//pXJHq5klTHrdiJWzUQJ0hMmzZNyVfA7ENWP4m48d3vfrfhJ/sLZM08+GcJ03//+9/qqaeeUg8//HD0VUP5WqAwWWuttToV4xKO5CS5ToQyfYhwKA+rsuLGPJK2G8oDt6zCevLJJ6MvHH7yk59U22yzTfRFQi1C6rKKFLBk9ZXkvbr22msbbJeVV7KSJO6rjiIACTdJpm0e0hZZafeRj3yk4e9FxUsW39vnxm0jFDFU7DVzWt1+++2dtrqKQHnbbbdFX7Kzj6LjOE+7m722DAKW6yMVuj0iFku+P/uIE1V9+7y4dseVK/VLXyuCp3zlVB8ilotoZvYdzfqC6yAAAQhAAAIQgAAEIACB8hJAwDJ8k/a1tGbc6Pswp8t2CRLmZ+5dNsjKLEnMbh62gBUndMkKKRF8Pv3pTzuTszfT5rRrfAWshQsXRg+r9957b0ORkmxahKC8R5ECVpzf44RIsy1x17pWsBQVL3nYxm0j3GWXXaKVcyJQyREnUCatqClTHOdhZF5bBgFLVgpeffXVTsFZvgR58MEHd2qua0WdnBSXZ86+b+NW38WVmxQz8qVD2f7IAQEIQAACEIAABCAAAQjUlwACluFb2QJ46aWXRjlX8hzyQPr4449HqwTkk/CyDc4+sqzAssUouyzXA6bkmhHBY7PNNus43bUdT/8oq8ckT5EIWiLkbbTRRkEFLcmr9de//lX9+te/jpLf21+cEzvsFVhZ8k01468iBax77rmn0/bJuG2Stu1x21S//e1vR6vtzMMlYIWKl2aYyjVx2wjtxOxxAkaaGNGVcdwsk6TryiBgSR4qWemo8+CZ9rr6l7icVnJdnIBlx6+s1hw5cqR64YUXGvDY/YDNzhXzSR8JKMJnlAkBCEAAAhCAAAQgAAEItJ4AApbBfMKECUr+S9o+aLtI8rI8/fTTkfgi/0nSc9lamHYULWC5Vm3F5ZBx2dq7d+8ox9SXvvSlKEGz5N7y5SIra+bOnRvlNZL/hIeIUWmH/eDqu1Irrdy434sUsFwP/bICaerUqapv376JJkvybEmELQmrzcMlMoQSsNJW+WVlHLeN0MxtFbd90JXs26y/VXGctc3Nnl8GASup73PFclK8+ApYcfd3MxxDvXxopm6ugQAEIAABCEAAAhCAAARaQwABy+DsWuES5wZ5SJP8RpLPyE647eO6LAJW2sNZlgdMeViWJOrf+c53On3tLsnugw46SJ122mlRwuY4IWvBggWR6CJf3bO/pOfDpO4CVtrKKJORS5jyFbBCxouP31znxG0j1F8XlI8LuHK3yQcJJk+erGS1VtJRZBw32+ZmryuDgJXU92XpX4RBVwhYWe6tZv3EdRCAAAQgAAEIQAACEIBA1xJAwDL4i7AjIkHaIauJxo0b1+lT8XKdPHhLMuHPfe5z0f9+6EMfis6VlVnmkUXAStreI2VmfcCUa15++eUoUbZ8+c+1xdHFQNom24wkobP5pTI5V75YePjhhztXWunVXJ/97Gej7YmLFi2KVnXZR90FrFatwCoiXtLuCfv3pG2EknBbktHbX66UMiQPk9wvvkfoOPatN+R5CFj5aSJg5WdICRCAAAQgAAEIQAACECg7AQQsw0NxopLpREksLgLBL37xiwbf7rXXXuqUU05RO+20U8PX7kIkcS9akJDVMg8++KD67W9/q+66667ELZCSK+vWW29VgwcP7mj/vHnzlKycsfNaSaL1b3zjG0q+cGYKXr5bA+PYJSV5znLDFbmFUAS94cOHN5jTqhxYRceLL+O4bYQXX3xx9GVIER3MI+lLeD515o1jnzqKOAcB6wOqobeyFuEvyoQABCAAAQhAAAIQgAAEuoYAAlZGAcuVt0dWW11//fVqww037OTFKghYttHyQC05rKRN8uUwSSpuHmYeI/m7rMo66aSTGs4R8Uq2V6655pqdmPgKWHFfIUxL8i1fLZQtUSImDho0SG233Xaqf//+ao011miwpUgBq4ivEP7yl79Ue++9dydfnH322Q1/K4uAFbeNUNqw7rrrqh//+McNdh966KHq8ssvVz179gzSG2aN4yCVNlFIuwpYTz31lDrwwAOVJHPXh6zylBV6snqVAwIQgAAEIAABCEAAAhCAgEkAASujgOWbm0gXKyLJ7rvv3kkE6uothD63wdKlS9Xxxx8fbesyD1Mgaebh27XlUcq3txBKMvjTTz89EsjM48tf/rK65pprlORRso93331XnXvuuUr8ZB6ydVESqMsKMtM3Q4cObTgvbQWI75cR474kmCTsiSGy9e6yyy5TJ5xwQoNdn/rUp9SNN94Ybb0zj6zxKNc2s+XUJ15c57jEzbiyfFZANmOHTxw3U26oa5q5h+y6XT51batrpq6s8eKbAyvuHpk4caI69dRT1SqrrBIKMeVAAAIQgAAEIAABCEAAAjUggIBlONHnAdolGMStwJIVRMcdd5y66aabOoVKqwWs9957T8mKGNnu96c//SnaMijJ53/wgx9EidldR9wDpvnJ+rgH4jihRr7YOHbsWPW73/2uU5W2gCUnSH4uEazMVWCySkPylUlieTuh/BNPPBH93c45Jn6YNGmS6tatW0e9rhVY66+/vkr6Cp6vgBUnFMnf5QFdVqyZtsjfRbz6zW9+o77+9a93+jBA3EN92QUsWV0zcuRI9cILLyR2l3ECnX1RUXGs6/FdHRiy729GVKqDgCVtECFaPjpgHiIyy8pPewuunPPoo49G4q6cs8MOO6hPfvKTauDAgZGYvfLKK4d0C2VBAAIQgAAEIAABCEAAAiUjgICVUcD67ne/q84444xObhTRRL7sJytk3n77bfXAAw+oiy66SN15551Ol7dawHIJQWKYrDiSPFWySkySrYsg9M4770QCinwNzl79JNeYtv/nP/9RJ598cvT1QfuQckWoEVFoyZIlUY4tWR0l4pnrcAlYkvD92GOPVdddd13DJSJinXnmmVFC+fXWWy9iLuKDfNlO/tc8pH4REYcNG9bw9zhxRUS98ePHKxFLRPCTB+Tu3btH12YRsEQwlNVqt9xyS6fmmvnBZKXJSy+9FG3ZvOCCCzp9wTFpi2rZBaw333wzEigkb1rS4RIYXecXFce6LgSsztSLWoElNT333HNR/jwRbs1jiy22iL56+qUvfSkSp2Q1Ztb7u2RjLeZAAAIQgAAEIAABCEAAAjkJIGAZAH1WYMUlps7qh7g8TkUJErLKQ7blSI6hPIeshrryyitV3759O4qZPn26GjVqVJ5io2tdOZ7k77KqSlZt2UnifSsUUUhENvvLiSLSjR49Wv3+97+PLcrehpVFwAphuzzIX3XVVZ3EN21wUfHiy9bnPJ9thNOmTVP77rtvanFFxrFUjoDV2QVFClj6vhcRy861lxoM/z1BXiiIMG7f377Xcx4EIAABCEAAAhCAAAQgUA0CCFiGn3wELFmdJF9Rk9xMPodsdRFxRwQr84hLtF2kICFbGkXIkZU+zRySWFm2/IioYh6yukrEMdcqLFc9sl1MkquLEGYednJ48zf5qt/hhx8erYDKchx11FHR1kFXYvDly5dHdkvOqbjDzomVVcCScmXLpqwwsleGpbVD6r7iiivUpz/96dhTi4yXNPt8f0/bRujKT5ZUdlFxLHUiYHUmX7SAJX2qbBmUrclZRaz/9//+X7RqUVaPckAAAhCAAAQgAAEIQAAC9SaAgGX410fAktNFsJGHpksvvTTxgWuvvfaKthHK9jN7pU9XJeWWFSzXXnttZLuvGCTb9eRrYfJlvw9/+MPOO0JEBRH17C/L2SdLfqfzzz8/2jpk50ZKSs4u5cyfP19NmDCh03ZCl0HyQPutb30r2gqot/+5zhMG48aNixWX7JxYzQhYUq9spZOVVK4tgrZdwluENxEbzZVuLvurIGClbSM0c6r5drdFxTECVusFLKlR53+TPiRui7Fpme/97RtPnAcBCEAAAhCAAAQgAAEIlJ8AAlYTApZ+4Prb3/4Wfdnu3nvvjXJeybHddtupz372s5HgIyKVJBaOS9IsuZZkZY6ZiLxVgoTYJFvyJC+VPDA+9thjDYnDpR2y0mrnnXdWe+yxh9poo406JUy3w1tyRkmZkm9KkrT/+c9/jk7Zaaed1C677BKJeFtuuWVUziuvvBLlvrnrrrs6ihHhRlaH7bPPPrF3jtQhIpIkWv/1r38d2f7aa691sJdVS2KvbP1bc801ve5A+WqafOFP8jTNmjUrukbavtVWW6nddttN7b///mrdddeN/t6sgKUNkZxewmbmzJnqD3/4QwcjWakn8SL1ibDXr18/L9tbFS9exiSclLSN8O6771a77rprU1WEjmMErM5uKHoFllmjrMaSPmTGjBnRV0kfeeSRjpcE0o9I/7HffvtFfazv/d1UYHERBCAAAQhAAAIQgAAEIFA6ApUVsEpHEoMgAAEIQAACEIAABCAAAQhAAAIQgAAECiGAgFUIVgqFAAQgAAEIQAACEIAABCAAAQhAAAIQCEUAASsUScqBAAQgAAEIQAACEIAABCAAAQhAAAIQKIQAAlYhWCkUAhCAAAQgAAEIQAACEIAABCAAAQhAIBQBBKxQJCkHAhCAAAQgAAEIQAACEIAABCAAAQhAoBACCFiFYKVQCEAAAhCAAAQgAAEIQAACEIAABCAAgVAEELBCkaQcCEAAAhCAAAQgAAEIQAACEIAABCAAgUIIIGAVgpVCIQABCEAAAhCAAAQgAAEIQAACEIAABEIRQMAKRZJyIAABCEAAAhCAAAQgAAEIQAACEIAABAohgIBVCFYKhQAEIAABCEAAAhCAAAQgAAEIQAACEAhFAAErFEnKgQAEIAABCEAAAhCAAAQgAAEIQAACECiEAAJWIVgpFAIQgAAEIAABCEAAAhCAAAQgAAEIQCAUAQSsUCQpBwIQgAAEIAABCEAAAhCAAAQgAAEIQKAQAghYhWClUAhAAAIQgAAEIAABCEAAAhCAAAQgAIFQBBCwQpGkHAhAAAIQgAAEIAABCEAAAhCAAAQgAIFCCCBgFYKVQiEAAQhAAAIQgAAEIAABCEAAAhCAAARCEUDACkWSciAAAQhAAAIQgAAEIAABCEAAAhCAAAQKIYCAVQhWCoUABCAAAQhAAAIQgAAEIAABCEAAAhAIRQABKxRJyoEABCAAAQhAAAIQgAAEIAABCEAAAhAohAACViFYKRQCEIAABCAAAQhAAAIQgAAEIAABCEAgFAEErFAkKQcCEIAABCAAAQhAAAIQgAAEIAABCECgEAIIWIVgpVAIQAACEIAABCAAAQhAAAIQgAAEIACBUAQQsEKRpBwIQAACEIAABCAAAQhAAAIQgAAEIACBQgggYBWClUIhAAEIQAACEIAABCAAAQhAAAIQgAAEQhFAwApFknIgAAEIQAACEIAABCAAAQhAAAIQgAAECiGAgFUIVgqFAAQgAAEIQAACEIAABCAAAQhAAAIQCEUAASsUScqBAAQgAAEIQAACEIAABCAAAQhAAAIQKIQAAlYhWCkUAhCAAAQgAAEIQAACEIAABCAAAQhAIBQBBKxQJCkHAhCAAAQgAAEIQAACEIAABCAAAQhAoBACCFiFYKVQCEAAAhCAAAQgAAEIQAADtydMAAAgAElEQVQCEIAABCAAgVAEELBCkaQcCEAAAhCAAAQgAAEIQAACEIAABCAAgUIIIGAVgpVCIQABCEAAAhCAAAQgAAEIQAACEIAABEIRQMAKRZJyIAABCEAAAhCAAAQgAAEIQAACEIAABAohgIBVCFYKhQAEIAABCEAAAhCAAAQgAAEIQAACEAhFAAErFEnKgQAEIAABCEAAAhCAAAQgAAEIQAACECiEAAJWIVjDFPrOO++oCRMmqIcfflj97Gc/U3369HEW/N5776lZs2apK664Qt13333q7bffVkOGDFGHHXaY2muvvVS3bt2c182fP1/98Ic/VDNmzFB///vf1XbbbacOOOAANW7cONW3b1/nNcuXL1d33nmnuvrqq9WcOXPUaqutpkaMGKGOPPJINXz4cLXyyiuHaTylQAACEIAABCAAAQhAAAIQgAAEIACB/xJAwCppKIh4NWXKFHXGGWeoz3zmM7EC1rvvvqtuuOEGdeyxx6rFixernXbaKRKVHnnkkejfcr3817Nnz4aWyu/jx49Xf/zjH9UWW2yh+vfvr+bNm6eeeeYZtdtuu6nLL79cDRw4sOEaEa8mTZqkzj77bNWrVy81aNCgSCx74IEHon9PnDgxKnPVVVctKVXMggAEIAABCEAAAhCAAAQgAAEIQKCKBBCwSug1EZ5EDLrgggsi677whS/ECliyCuqrX/2q+vCHP6wmT56stt9+++iaf/zjH+q4445T999/v7rqqqvUgQce2NHShQsXqiOOOELde++96vvf/7465JBDItFpyZIl6qKLLlLnnnuuOuaYYyKxqnv37h3X3XTTTerwww9Xw4YNi+oaMGCAev/999VDDz0UCWgvvvhiZKes/uKAAAQgAAEIQAACEIAABCAAAQhAAAKhCCBghSIZoBxZdfWb3/xGnXnmmerBBx9U/fr1U8uWLYtdgSUrok499VR12WWXqWnTpql99923wYpHH300Eq623HJLdc0116h11lkn+n369Olq1KhRkcAlIpW5xXDRokWRGHXPPfeo2267Te24447RNa+//nq0tVBWW5l/1xXefffdar/99lNjx47tVGYANBQBAQhAAAIQgAAEIAABCEAAAhCAQBsTQMAqkfNlNdXQoUOj7XhHHXWU2nvvvaP/ldVVrhxYst1v9OjRavXVV49+32CDDRpas3TpUnX88cdHOa7uuOOOaHXWW2+9pU4//fRo5ZWITrvuumsnAtddd120KuuSSy5RJ554YvS75OEaOXKk2mWXXaLVV2KjeciqLrFF6pw6dWq0OosDAhCAAAQgAAEIQAACEIAABCAAAQiEIICAFYJioDJk1dVdd90ViUcbb7xxlFj9K1/5SqyAJauhJF+VnHPppZeqHj16dLLkvPPOi3JWSZ4s2WooK6nGjBmjFixYoG6++eZodZZ9aCFNthmK0CXbCH/+859Hq7kkqbz8t9JKKzVcJivFROy68sor1ezZs9lGGCgmKAYCEIAABCAAAQhAAAIQgAAEIAABpRCwShwFaQLW7bffrvbZZ59IOJJ8WbISyz5kZdbBBx+svv3tb6uzzjorStIuK6XkiFsp5apXhKyTTjqpYVWWXZctlpUYLaZBAAIQgAAEIAABCEAAAhCAAAQgUCECCFgldlaagGWLU66m2OeklSlluM7xEad8zikxbkyDAAQgAAEIQAACEIAABCAAAQhAoKQEELBK6pg4Ick0t24CluTZ4oAABCAAAQhAAAIQgAAEIAABCECgawlIDu2yHQhYZfOIYU/aaqk6CViIVyUOREyDAAQgAAEIQAACEIAABCAAgbYigIDVVu7O39g0Aeuee+6Jkrh/85vfVLJ9b5VVVulUqRa5Jk6cGJ33/PPPR8nc5XB9uVD+ruvdaKON1PXXX6/WWWedKDn7+PHj1ZQpU5Qkd3cdegvhTTfdFCWWz3JoAauMN0mWdnBuvQkQp/X2b9VbR3xW3YP1tp/4rLd/q9I64rAqnmovO4nL9vI3rc1HgBVY+fgVenWagFWnrxDScRcaShQeiABxGggkxRRCgPgsBCuFBiJAfAYCSTG5CBCHufBxcUEEiMuCwFJsLQkgYJXYrWkClv6ioHx90LWaavHixeroo49W9957r7rjjjuUrG5666231Omnn67kq4J333232nXXXTsR0KutLrnkkugLh3JIxzpy5Ei1yy67qMmTJ6tevXo1XKdXdkn5cV83TEJNx13iQMS0DgLEKcFQZgLEZ5m9g23EJzFQBgLEYRm8gA02AeKSmICAPwEELH9WLT8zTcBavny5OvXUU9Vll12mpk2bpvbdd98GGx999FF14IEHqi233FJdc8010VZAOaZPn65GjRqljjvuODVp0iTVrVu3jusWLVqkjj32WCXbE2+77Ta14447Rr+9/vrraty4cUpWfZl/1xeKGLbffvupsWPHdirTBxwdtw8lzulqAsRpV3uA+nkRQAxUlQD9Z1U9Vy+7icN6+bMurSEu6+JJ2tEKAghYraDcZB1pApYUO2fOnCin1Yc//GH1wx/+UA0ePFittNJK6h//+EckUM2YMUPdcMMNHXmv5JqFCxdGeaxkZZasxDr44IMjEWvJkiXqoosuUueee270u/zWvXv3Duslt9Xhhx+uhg0bFolmH/3oR9X777+vHnrooUj0WrBggZJz5PesBx13VmKc3xUEiNOuoE6dvgSIT19SnNcVBIjPrqBOnTYB4pCYKCMB4rKMXsGmshJAwCqrZ4xk6iJOyRbBPn36dLL2nXfeiRKrn3HGGUq2DO60005qtdVWU4888kj0b/m7/NezZ8+Ga//whz+oI488Uv3lL39RW2yxherfv7+aN2+ekm2Jkhj+8ssvVwMHDmy4RgQuSQYv/8kWwkGDBqm33347WpUl/5a/S6L3VVddNTNVOu7MyLigCwgQp10AnSq9CRCf3qg4sQsIEJ9dAJ0qOxEgDgmKMhIgLsvoFWwqKwEErLJ6xlPAEvPfe+89NWvWLHXFFVeo++67LxKVhgwZog477DC11157NWwRNJs7f/78aNWWrNKS1V7bbbedOuCAA6Ktgn379nWSkW2Ld955p7r66quj1V8ilo0YMSISw4YPH65WXnnlpojScTeFjYtaTIA4bTFwqstEgPjMhIuTW0yA+GwxcKpzEiAOCYwyEiAuy+gVbCorAQSssnqmzeyi424zh1e0ucRpRR3XJmYTn23i6Io2k/isqONqZjZxWDOH1qQ5xGVNHEkzWkIAAaslmKkkjQAddxohfi8DAeK0DF7AhjgCxCexUWYCxGeZvdM+thGH7ePrKrWUuKySt7C1qwkgYHW1B6g/IkDHTSBUgQBxWgUvta+NxGf7+r4KLSc+q+Cl+ttIHNbfx1VsIXFZRa9hc1cRQMDqKvLU20CAjpuAqAIB4rQKXmpfG4nP9vV9FVpOfFbBS/W3kTisv4+r2ELisopew+auIoCA1VXkqRcBixioHAEmGJVzWVsZTHy2lbsr11jis3Iuq6XBxGEt3Vr5RhGXlXchDWghAQSsFsKmqngCdNxERxUIEKdV8FL72kh8tq/vq9By4rMKXqq/jcRh/X1cxRYSl1X0GjZ3FQEErK4iT72swCIGKkeACUblXNZWBhOfbeXuyjWW+Kycy2ppMHFYS7dWvlHEZeVdSANaSAABq4WwqYoVWMRAtQkwwai2/+puPfFZdw9Xu33EZ7X9VxfricO6eLJe7SAu6+VPWlMsAQSsYvlSuicBOm5PUJzWpQSI0y7FT+UpBIhPQqTMBIjPMnunfWwjDtvH11VqKXFZJW9ha1cTQMDqag9Qf0SAjptAqAIB4rQKXmpfG4nP9vV9FVpOfFbBS/W3kTisv4+r2ELisopew+auIoCA1VXkqbeBAB03AVEFAsRpFbzUvjYSn+3r+9Atnzt/qdp2kx5BiyU+g+KksCYJEIdNguOyQgkQl4XipfCaEUDAqplDq9ocOu6qeq697CZO28vfVWst8Vk1j5XX3itmvKyO3LNfUAOJz6A4KaxJAsRhk+C4rFACxGWheCm8ZgQQsGrm0Ko2h467qp5rL7uJ0/byd9VaS3xWzWPltFdWX8188A112v4bBDWQ+AyKk8KaJEAcNgmOywolQFwWipfCa0YAAatmDq1qc+i4q+q59rKbOG0vf1ettcRn1TxWTntl9dWcxxerG07ZNKiBxGdQnBTWJAHisElwXFYoAeKyULwUXjMCCFg1c2hVm0PHXVXPtZfdxGl7+btqrSU+q+axctp78EVPqzeXvKvuOGfzoAYSn0FxUliTBIjDJsFxWaEEiMtC8VJ4zQggYNXMoVVtDh13VT3XXnYTp+3l76q1lvismsfKae9Hxj6ithnQAwGrnO7BqpwE6CdzAuTyQggQl4VgpdCaEkDAqqljq9YsOu6qeaw97SVO29PvVWk18VkVT5XXTsl/NfzUJ9SQrXshYJXXTViWgwD9ZA54XFoYAeKyMLQUXEMCCFg1dGoVm0THXUWvtZ/NxGn7+bxKLSY+q+Stctoq+a/O/OmzauO+q6tHJm8b1EjiMyhOCmuSAHHYJDguK5QAcVkoXgqvGQEErJo5tKrNoeOuqufay27itL38XbXWEp9V81j57JX8V/IFQjleu3n7oAYSn0FxUliTBIjDJsFxWaEEiMtC8VJ4zQggYNXMoVVtDh13VT3XXnYTp+3l76q1lvismsfKZ2/vAx7uMAoBq3z+waL8BOgn8zOkhPAEiMvwTCmxvgQQsOrr20q1jI67Uu5qW2OJ07Z1fSUaTnxWwk2lNXL2Y4vV3uc+iYBVWg9hWAgC9JMhKFJGaALEZWiilFdnAghYdfZuhdpGx10hZ7WxqcRpGzu/Ak0nPivgpBKbeOEtz6sLb3mhw8J//mSQWqvnKsEsJj6DoaSgHASIwxzwuLQwAsRlYWgpuIYEELBq6NQqNomOu4peaz+bidP283mVWkx8VslbxdsqXxTcdpMe3hWNPOdJNefxxR3n3z5hczX0Y728r087kfhMI8TvrSBAHLaCMnVkJUBcZiXG+e1MAAGrnb1forbTcZfIGZgSS4A4JTjKTID4LLN3Wm+bbAnMIkCZ+a/EWgSs1vuMGosnQD9ZPGNqyE6AuMzOjCvalwACVvv6vlQtp+MulTswJoYAcUpolJkA8Vlm77TetjOufVZNPLS/V8V2/isELC9snFRBAvSTFXRaG5hMXLaBk2liMAIIWMFQUlAeAnTceehxbasIEKetIk09zRAgPpuhVt9rZEvgHeds7tVAO/8VApYXNk6qIAH6yQo6rQ1MJi7bwMk0MRgBBKxgKCkoDwE67jz0uLZVBIjTVpGmnmYIEJ/NUKvvNbIl8LWbt/dqoJ3/Si46bf/11Wn7b+B1vc9JxKcPJc4pmgBxWDRhym+GAHHZDDWuaVcCCFjt6vmStZuOu2QOwRwnAeKUwCgzAeKzzN5pvW0iYPnmsbLzXyFgtd5f1NgaAvSTreFMLdkIEJfZeHF2exNAwGpv/5em9XTcpXEFhiQQIE4JjzITID7L7J3W2qZzWvkIWK78VwhYrfUXtbWOAP1k61hTkz8B4tKfFWdCAAGLGCgFATruUrgBI1IIEKeESJkJEJ9l9k5rbdOi1PmH9FdH7tkvsXJX/isErNb6i9paR4B+snWsqcmfAHHpz4ozIYCARQyUggAddyncgBEIWMRAhQnQj1bYeYFN16KUTx4rV/4rMWfI1r28k8D7mE98+lDinKIJEIdFE6b8ZggQl81Q45p2JYCA1a6eL1m76bhL5hDMcRIgTgmMMhMgPsvsndbapgWsg4b3UZOP3iSxclf+KwSs1vqL2lpHgH6ydaypyZ8AcenPijMhgIBFDJSCAB13KdyAESkEiFNCpMwEiM8ye6e1tulVVUmrqBYsfEtdOfMldcWMl53GsQKrtT6jttYQoJ9sDWdqyUaAuMzGi7PbmwACVnv7vzStp+MujSswJIEAcUp4lJkA8Vlm77TWNi1gbbtJDzVr0lYNlYtwNeaip9Xc+UsTjULAaq3PqK01BOgnW8OZWrIRIC6z8eLs9iaAgNXe/i9N6+m4S+MKDEHAIgYqSoB+tKKOK8Bsc1vgazdv31BD3FcHbTPW6rmK+udPBgWzjvgMhpKCchAgDnPA49LCCBCXhaGl4BoSQMCqoVOr2CQ67ip6rf1sJk7bz+dVajHxWSVvFWtrkoA148E3ohVY9jFsm17q/r8ubvizLX7lsZr4zEOPa0MRIA5DkaSckASIy5A0KavuBBCw6u7hirSPjrsijmpzM4nTNg+Akjef+Cy5g1pknr3CSrYQylZCfegE7/rfIlx9bZe+qke3ldXoC59CwGqRn6imawjQT3YNd2pNJkBcEiEQ8CeAgOXPijMLJEDHXSBcig5GgDgNhpKCCiBAfBYAtYJF2gLW7RM2V0M/1itWwBo1pLcaNbR39DsCVgUdjsmZCNBPZsLFyS0iQFy2CDTV1IIAAlYt3Fj9RtBxV9+H7dAC4rQdvFzdNhKf1fVdSMvtFVaXH7WJGr1zHy8B67gr5qtXFr3Tce4jk7dVG/ddPYh5xGcQjBSSkwBxmBMglxdCgLgsBCuF1pQAAlZNHVu1ZtFxV81j7Wkvcdqefq9Kq4nPqniqWDttAeu0/ddXp+2/QUelB1/0tJr54Bsd/z5p3/XV4IE9o3+fN/U59cSzyzp+s1dv5bGc+MxDj2tDESAOQ5GknJAEiMuQNCmr7gQQsOru4Yq0j467Io5qczOJ0zYPgJI3n/gsuYNaZN7Ic55Ucx7/IBn7+D36qYmH9u+o3f79WwdtqLbeuDsCVov8QzVdS4B+smv5U7ubAHFJZEDAnwAClj8rziyQAB13gXApOhgB4jQYSgoqgADxWQDUChZpC1RDtu6l7jhncwSsCvoSk8MToJ8Mz5QS8xMgLvMzpIT2IYCA1T6+LnVL6bhL7R6M+y8B4pRQKDMB4rPM3mmdbb0PeLihMlvAGnT0XLVg4Vsd51w6foDqu9Zq0b8vnv6Cenjeko7frj9lU7XnDmsHMZ74DIKRQnISIA5zAuTyQggQl4VgpdCaEkDAqqljq9YsOu6qeaw97SVO29PvVWk18VkVTxVrpy1gSW2v3bx9R6X271NP26zjt2mzX1PT5rzW8W87f1Yey4nPPPS4NhQB4jAUScoJSYC4DEmTsupOAAGr7h6uSPvouCviqDY3kzht8wAoefOJz5I7qAXmzX5ssdr73Cc71YSA1QL4VFEJAvSTlXBT2xlJXLady2lwDgIIWDngcWk4AnTc4VhSUnEEiNPi2FJyfgLEZ36GVS9hxoNvqDEXPd2pGbMmbaW23aSHenPJu+ojYx/p+L1Ht5XV1Sd8tOPfrMCqegRgfxoB+sk0QvzeFQSIy66gTp1VJYCAVVXP1cxuOu6aObSmzSFOa+rYmjSL+KyJI3M048JbnlcX3vJCpxJun7C5GvqxXspeobVV/+7qrNEbxgpY9hcMc5imiM889Lg2FAHiMBRJyglJgLgMSZOy6k4AAavuHq5I++i4K+KoNjeTOG3zACh584nPkjuoBeadce2zasrMlzvVpJOxpwlYjy9Ypr5z43Md19sJ4PM0gfjMQ49rQxEgDkORpJyQBIjLkDQpq+4EELDq7uGKtI+OuyKOanMzidM2D4CSN5/4LLmDWmDeyHOeVHMeX9ypJp2MHQGrBU6gilIToJ8stXva1jjism1dT8ObIICA1QQ0LglPgI47PFNKDE+AOA3PlBLDESA+w7GsaknDT31CzZ2/NFbAsrcYfnHw2uprI9btOJ8VWFX1PHb7EqCf9CXFea0kQFy2kjZ1VZ0AAlbVPVgT++m4a+LImjeDOK25gyvePOKz4g4MYH7vAx52lqK3AtoC1qghvdWoob0RsAKwp4hqEKCfrIaf2s1K4rLdPE578xBAwMpDj2uDEaDjDoaSggokQJwWCJeicxMgPnMjrHQB9hcGzcb4ClhLl7+nDvvBPxo4vHbz9kG4EJ9BMFJITgLEYU6AXF4IAeKyEKwUWlMCCFg1dWzVmkXHXTWPtae9xGl7+r0qrSY+q+KpYuy081uZtazVcxX1z58MUgdf9LSa+eAbHT/JVwaHbbtmg0GjL3wKAasYF1FqCQjQT5bACZjQiQBxSVBAwJ8AApY/K84skAAdd4FwKToYAeI0GEoKKoAA8VkA1AoVOePBN9SYi56OtVhWUtlJ3r910IZq6427I2BVyM+Ymo8A/WQ+flxdDAHishiulFpPAghY9fRr5VpFx105l7WlwcRpW7q9Mo0mPivjqkIMtfNb2ZU8MnlbdfTk+Q1fKUTAKsQVFFpiAvSTJXZOG5tGXLax82l6ZgIIWJmRcUERBOi4i6BKmaEJEKehiVJeSALEZ0ia1SvrjGufVVNmvhxr+O0TNlfH/Gi+WrDwrY5zvju2vxrQr1vDNd/8ybPqmZeXd/xt1qSt1Lab9MgNhPjMjZACAhAgDgNApIjgBIjL4EgpsMYEELBq7NwqNY2Ou0real9bidP29X0VWk58VsFLxdlobw+0a7r+lE07bTGcetpmnQw6b+pz6olnl3X8XYSvoR/rldtw4jM3QgoIQIA4DACRIoITIC6DI6XAGhNAwKqxc6vUNDruKnmrfW0lTtvX91VoOfFZBS8VZ+PwU59Qc+cv7ahgq/7dG4So0/ZfX114ywsNBiBgFecPSi4nAfrJcvql3a0iLts9Amh/FgIIWFlocW5hBOi4C0NLwQEJEKcBYVJUcALEZ3CklSqw9wEPN9g7akhvNW3Oax1/ky8O2lsMEbAq5WKMDUCAfjIARIoIToC4DI6UAmtMAAGrxs6tUtPouKvkrfa1lThtX99XoeXEZxW8VIyNby55V31k7CMNhZ+07/rqkukfrLhas8cqatHSdzvOkRVaZ43esJNBU2a8pO7/6+KOv19+1CZq9M59chtOfOZGSAEBCBCHASBSRHACxGVwpBRYYwIIWDV2bpWaRsddJW+1r63Eafv6vgotJz6r4KVibJz92GK197lPNohTo4b2Vt+58bnYCuMErGmzX2tYuSVbD0/bf4PchhOfuRFSQAACxGEAiBQRnABxGRwpBdaYAAJWjZ1bpabRcVfJW+1rK3Havr6vQsuJzyp4qRgbXQLW13ZZV8kXBeMOBKxifEGp5SZAP1lu/7SrdcRlu3qedjdDAAGrGWpcE5wAHXdwpBRYAAHitACoFBmMAPEZDGXlCrpixsvqzJ9+IFYN26aXGr/nemr0hU/FtuWLg9dWXxuxbqffWYFVOfdjcAYC9JMZYHFqywgQly1DTUU1IICAVQMn1qEJdNx18GL920Cc1t/HVW4h8Vll7+Wz/cJbnm/4wqAkcJcthEkClj7HrvlXD72hrr/vlY4/HzS8j5p89Cb5DFRKEZ+5EVJAAALEYQCIFBGcAHEZHCkF1pgAAlaNnVulptFxV8lb7Wsrcdq+vq9Cy4nPKnipGBvjBKzzpj6nnnh2mbPSOAHr8QXLGnJnDdm6l7rjnM1zG0585kZIAQEIEIcBIFJEcALEZXCkFFhjAghYNXZulZpGx10lb7WvrcRp+/q+Ci0nPqvgpWJsPOPaZ9WUmS93FD5mxLpq98FrK/uLgmbt4/fop4Ztu2YngxCwivERpZaDAP1kOfyAFY0EiEsiAgL+BBCw/FlxZoEE6LgLhEvRwQgQp8FQUlABBIjPAqBWpMiR5zyp5jy+uMPabx20odp64+5q4Ztvq+OnPONshT7H/hEBqyJOx8ymCNBPNoWNiwomQFwWDJjia0UAAatW7qxuY+i4q+u7drKcOG0nb1evrcRn9XwWyuI4AUvKj9tG6CtgbbtJDzVr0la5TSU+cyOkgAAEiMMAECkiOAHiMjhSCqwxAQSsGju3Sk2j466St9rXVuK0fX1fhZYTn1XwUjE2JglYD81boi6Z/kKniuMELDnRTv7+2s3b5zac+MyNkAICECAOA0CkiOAEiMvgSCmwxgQQsGrs3Co1jY67St5qX1uJ0/b1fRVaTnxWwUvF2Nj7gIcbCr76hI+qHt1W7vjbcVfMV68seqfhnKmnbRZrDAJWMX6i1K4nQD/Z9T7Ags4EiEuiAgL+BBCw/FlxZoEE6LgLhEvRwQgQp8FQUlABBIjPAqBWpEhbwLLFqV899Ia6/r5XELAq4k/MLI4A/WRxbCm5eQLEZfPsuLL9CCBgtZ/PS9liOu5SugWjLALEKSFRZgLEZ5m9U6xtaQLW0uXvKVmFJf+rD1ZgFesTSi8nAfrJcvql3a0iLts9Amh/FgIIWFlocW5hBOi4C0NLwQEJEKcBYVJUcALEZ3CklShwwcK31KCj53bYKlsHZQuhfUyZ8ZK6/68rvlQ4oF839d2x/WPbZyd+v33C5mrox3rl4kF85sLHxYEIEIeBQFJMUALEZVCcFFZzAghYNXdwVZpHx10VT7W3ncRpe/u/7K0nPsvuoWLsm/3YYrX3uU92FL5V/+7qrNEbdqps4Ztvq+OnPBP9Pe4cfRECVjG+otSuJ0A/2fU+wILOBIhLogIC/gQQsPxZcWaBBOi4C4RL0cEIEKfBUFJQAQSIzwKgVqBIXwFLmqKFKQSsCjgWEwshQD9ZCFYKzUmAuMwJkMvbigACVlu5u7yNpeMur2+w7AMCxCnRUGYCxGeZvVOcbVkErIfmLVGXTH9BDdumlxq/53qxRrECqzh/UXLXEqCf7Fr+1O4mQFwSGRDwJ4CA5c+KMwskQMddIFyKDkaAOA2GkoIKIEB8FgC1AkVeeMvz6sJbXuiwdNSQ3mrU0N6xlksy9+Hbrpl4znX3vaLueuiNjjLOP6S/OnLPfrloEJ+58HFxIALEYSCQFBOUAHEZFCeF1ZwAAlbNHVyV5tFxV8VT7W0ncdre/i9764nPsnuoGPuyCljTZr8WGZIkcsk50+asOE+O0/ZfX522/wa5GkB85sLHxYEIEIeBQFJMUKlWkEYAACAASURBVALEZVCcFFZzAghYNXdwVZpHx10VT7W3ncRpe/u/7K0nPsvuoWLsyypgLV3+npo1d5HaffDasQYhYBXjK0rtegL0k13vAyzoTIC4JCog4E8AAcufFWcWSICOu0C4FB2MAHEaDCUFFUCA+CwAagWKPPiip9XMBz/Y7jd+j35q2LZr5rIcASsXPi4uMQH6yRI7p41NIy7b2Pk0PTMBBKzMyLigCAJ03EVQpczQBIjT0EQpLyQB4jMkzeqUNfKcJ9Wcxxd3GPytgzZUW2/cPVcD7p+7SE2Z+XJHGQcN76MmH71JrjKJz1z4uDgQAeIwEEiKCUqAuAyKk8JqTgABq+YOrkrz6Lir4qn2tpM4bW//l731xGfZPVSMfUUIWI8vWKa+c+NzHQYP2bqXuuOczXM1gPjMhY+LAxEgDgOBpJigBIjLoDgprOYEELBq7uCqNI+Ouyqeam87idP29n/ZW098lt1Dxdg3/NQn1Nz5SzsKD7ECCwGrGF9RatcToJ/seh9gQWcCxCVRAQF/AghY/qw4s0ACdNwFwqXoYASI02AoKagAAsRnAVArUGTvAx5usHLqaZvlthoBKzdCCigpAfrJkjqmJGbJy4BtN+nRcmuIy5Yjp8IKE0DAqrDz6mQ6HXedvFnfthCn9fVtHVpGfNbBi9nbUISA9czLy9U3f/JshzEb911dPTJ52+zGGVcQn7nwcXEgAsRhIJA1LWb2Y4vVxv26KenzWnkQl62kTV1VJ4CAVXUP1sR+Ou6aOLLmzSBOa+7gijeP+Ky4A5s0vwgBS0wZfeFTDRa9dvP2TVq44jLiMxc+Lg5EgDgMBLKmxYiA9ebSd9WeO6zd0hYSly3FTWUVJ4CAVXEH1sV8Ou66eLLe7SBO6+3fqreO+Ky6B7PbL9tdJAeWPgb066a+O7Z/9oIcVyBgBcFIISUjQD9ZMoeUzBwRsOSrrqftv0FLLSMuW4qbyipOAAGr4g6si/l03HXxZL3bQZzW279Vb10d41MEmo37dlNr9Vyl6u4pxH552Nr73Cc7yt6qf3d11ugNg9SFgBUEI4WUjEAd+8mSIa60ORfe8ryaO3+ZuuGUTVvaDuKypbiprOIEELAq7sC6mE/HXRdP1rsdxGm9/Vv11tUxPq+Y8bLadpPuaujHelXdPYXYX6SAddgP/qGWLn+vw+5//mRQLiGxjvFZiFMptFACxGGheCtfuAhYN/721dw5/7KCqEtcyphUl/FaXqCd+dN/dbhymwHd1cRDw6xwzhofnN9IAAGLiCgFgbp03KWAiRGFESBOC0NLwQEI1DE+ZXvc+YdsVJsJcQA3NxQx9bevqmN+NL/jb9sP7KlO3nf9INWcN/U59cSzyzrKun3C5rn8UMf4DAKaQlpKgDhsKe7KVSYC1oW3vKDy5vzL2vC6xKW8dDpyz35Zm1/K83UsaOOGbN1L3XHO5qW0td2MQsBqN4+XtL116bhLihezAhEgTgOBpJhCCNQtPhcsfEsNOnquyiucFAK7JIXaE+xRQ3qrUUN7B7EOASsIRgopGYGy9pNvLnnXucKxTitaShYKTnOOnjxf3Tjr1ZaPO2WNy6w+kzE77xdrs9ZZ1Pn2+CqpDGQlMkfXE0DA6nofYAFfJyIGKkIgbYIhD9yt/vRyRdBhZgsIpMVnC0wIWoVeXXT9KZu2/ItQQRtSYGEIWAXCbbOi4wSUumEoaz8ZJ1TNePAN+r8WBuHIc56Mkriff0j/lq4kKmtcZkUvX8UVAasOc2F7fBUWrV6Zl5V/u5yPgNUuni55O+vScZccM+blJJAWp2V+U9oODyft0MakEE6Lz5zh3/LLD77oaTXzwTfUafuv3/IvQrW8sU1WiIDVJDgu60SgzONXSHeVtZ+ME6pEUGHbUsgISC5LC1jj9+jX0nxHZY3LrORFwLr8qE3U6J37ZL20dOfrWDANy5sLsnSNrKhBCFgVdVzdzK5Lx103v9CeRgJpcSp7/4d+bA217SY9SoeuHd7iygOYHHVJIJo1iNLiM2t5XXm+iJEfGftIZAICVrwn7An2SfuurwYP7BnEddNmv6amzXmto6y8fqhTfAYBXLJC2mGMEORljcMzrn3WKZggYLX2RtF9aqvzHZU1LrPSFwGr1eJfVht9z3cJWKQ08KVX7HkIWMXypXRPAnXpuD2by2kVJZAWp7IaQiY9ZRRQxLbT9t+gouT9zJYHsAUvv9XSZf9+lrXmrLT4bI0VYWoRX4656GkErBSc9gT7WwdtqLbeuHsQJyBgBcFYmULaRSgpaz8ZlztIBAFWfbTuNhLecrQ631FZ4zILef3iSV7izpq0VZZLS3kuAlYp3RIZhYBVXt+0lWV16LjbymFt2ti0OJU3qDLpaUYoKnr7hnzNrQ4TiqTQE5FOJlDt+pnjtPis0m2rE+mKzXV5m1sEfwSsIqi2Z5ntMEaIZ8vaT4pw4sqvI39n1Ufr7kktYEmNrczllDcuy5BCQeaxe5/7ZOSsOuSKMmNBR2Delciti+R614SAVW//VqZ1eTvuyjQUQytNIC1O5WFy2026dwgosqXwplmvqp4fWlmtuspKapsBH/xmgyh6hVTc5LjSDrGMFwFx7vxlbZsvJC0+q+Rr2T4oE3I54rZy8NEEFX2lUTjo47tj+6sB/boFcTUrsIJgrEQheuVEHR4604CXsZ/U/G3BZO78pUqERQSsNK+G+90ULVrJPU9cyhiw4OXlXb763xSwWskunPcbSwotYBX9orooDmUsFwGrjF5pQ5vydNxtiIsmdxGBtDgVAUsOnXDVTrCclFNBVpxMPnqTQlomkxt50K37NgS9GqUdHsJcgZIWn6GDq6hJszkJThKwmAwqZU+wp562WTA3PzRvibpk+gsd5e2xw9rqhlM2bbr8Vsdn04a24YX6nmuHvrOMcaj52w/9+u98ibU1N6WeK+naWrnaJk9cliX/pzl2t5JdUdHhErAOGt6n6bm6lCcpRk7db/0uFxuLYtaqchGwWkWaehIJ5Om4QQuBVhFIi1MZnOTTwfIWVY4sApasOBGBqYgjbnJcRF1dWaZejSJbJcuYSL9oNmnxGbp+ie/+fbsF/9qQrKSbMvPlDnPjhF9Z4Xjknv1CN6tS5RUpYD2+YJn6zo3PpfrBF1ir49PXLs5Tql3GCPF1GeNQ87e/3iZ93Jk/fZYPWbToJrVfnuQV7bOYnScuJU4WLX2nqfQVWWxMO9fk10p2aXY187sdC7oMcz6SdRW4OV7LVxpP3X+D6JmBIzsBBKzszLiiAAJ5Ou4CzKFICDgJpMWpHpz0W2w7P01cYsui337rhNh1f4ur+dflE85Zb8O0+MxaXtr5IhgetHOf4JNme1tc3H1Tp5w9slUoq+hqT7DXXXNVddmR4VZxImCl3QH1+X3qb19Vx/xofltsVWt1P+kTJfpetlet6JdgdVjN4sOhq8+x+9S0ZORZBYyk9uWJyzz5V0My14KrlNnqJPgh2yFl+QhY0m+KAOX74SbXii55CXfqfhtEvIo8mpljFGlP3rIRsPIS5PogBPJ03EkG1O2GDQKbQpomkBSnOleFFK5XALm+YOLaoqEfHoravtEOk2Bz6X+7TvaL6kddN4yO2dAJ1s37yKw3LrlxUfdM051Ekxc2kwPPXuE5bJteavye6zVpQefLELCCoSx9Qe0wRmgntLKf9HW85m9vTzr4oqfVzAff4EMWviBznucSLZLGGDlfhIesLx9cZuaJS5lrih15tnjnRBddbo9JrUiCH1JENBnECVhyjo4JuT9lDuQjYOk8dy7OoedRrjqamWOEiImiykDAKoos5WYikKfjTqoo7xYTBLBMbqz9yUlxag52eqWTvZLEHPhMWHrQL2qw1+W3YpDsqiAw+SflGusq+1pRb1H9qMt2+dKQMA/N2nyDa9YbJ2AVdc+0wl+6Dhln5CE169dL9cOtLmfMiHXV7oPXDmb6wjffVsdPeaajvLxv1FsZn8EgtElBCFjNOTrUl980f7s/1S/BQvezzbW2/le5xp+klATitwUvv9V0TiSTaJ7+Ueaasp1f51/tKk/ZAlYrVsMXJczYbbHnI1qQ8n1hmiSIteL+lvlCVwucIeMSASskTcpqmkCejjup0rw3bF4BrGkgXFhKAklxqlekiOF6QHMtF3Y9iOtJalFfbdEPulkGSRls5zz+7w4/7LHDWmqtnquqG3/7asff+vddPXj+o2YdX6el680yKKofte0xV0lliSmfdsm2QCnfPuz7Rq+4K+qe8bE11Dmyxfev85dmFrDMLzWKLSG/QKjbNvrCpxqamWfFW6viM5Rf2qmcdhJKQsZhqA9J6IdlM4emxJ++x0P3s+0U21na6hItkkQYOV/yNYbIX5onLmWumbbdMQuHZs+1+bXipWmWVVBZ2pUkYMmLM7n3Zdu1bxuTBCz7vs9ip++5InLq/Ly+15T5PASsMnunjWxrpuNOWzYq6rh0bHneSBSZWDuUe1shsoV6yxiqzV1VTlKcmoOd3gbgErBcK0b0Sq2iHsb1w0mWCY69/VFEOZlEy8ob88jzQNuMH+Pu+65Yut6M/UVe00w/2ow98sXMG2etEDLzrsox67e/AGX+Zt83ejJ4/iH9K5/IvZm3+C5WIb9AmEfAihsvWhWfzcR0u19TBwHLd54SMg5Drf4wx1tzTNVziCxjd7vHcp72u0SLpBU22m8hVho1G5emMNLq+ZjN2v4ASyviVl56HTi8T/B5gN0Ws60yVxfhUlZO+4rLSQKWlF2k7/RLxyLryHPfNXMtAlYz1LgmOIGsHbdMVKRzmXx0fMJa6SzGfO/pXG9GZPJQ9i0qMoDmEel8nBnqLaOuq6pbM5Pi1BzsZECbeOhGSgZW+3CJVHqSWlSSdXNVi+8A5hKwttmkhxpz0dNdJmDJfS+x48o3YG+nKoqlz/3SVedcdtPDashApbbffvvCTHDlcfCNqTSjzFWMafeNngz6vv1Mq7srfxdBUASpLP24zWqr/t3VWaM3DN6MZlZgxY0XWcf54I2hwFgCzYwRZcIp/ZLcEz5fJfWJQynr2YVvdTRRPlbh+lpYqPmXOd7qOactUvv2s/aLM1kdVHSC6DLFQh5bXKJFkkCh75sQX9zziUtX2/RHeooWQXy4+uZ99SnL9xyJdzt3nO+1See52qLPl/mlngv7inRpAlaRz5p1/MosAlaIKKeM3ASydtxanHrk8m1jB+a8X3bTinWINyu5ASUUIAPo5UcNCJJEMq4aeSslA3SIRJVSh9gsA0DVPh+bFKfmYCeTxeu/sWmn1UrSdlvAMgc13730WePJnND6TmbtwXuF/7urC295oaF630l1Vptd5wsrmdTL54ftwyW4Zc0pFMLGrixj3KSH1VEjihWwXG+oQ028bBHSZGnfN3rS7vv2syv9kla3xK4cWQQs+0Fr1JDeatTQ3mlVZf79uCvmq1cWvdNxnY+vxbaJh/bvVFfWcT6zsVzQNAFzjGhln960wdaFKwSn5V7bcH3i0Hc8yTL/SnoRaNan+zr7gdfXL7aAVdTK7lC+K1M5LtEiaZVxM3OruPb6xKXrWnNMNn0d+sWzj59c/IqMP/2c5isi+bRBn5MkYEn6DFPg9rk30wSsIjnVacW69g8CVpZo5tzCCGTtuOM+OWwaqDv1pASMSQ3SdRSh7GcFKZMz10O7lCMDaNEimzyQiIDh86WNtLbplQNF25xmRzO/+wpYUrYMRvZ2O/13k6Mrd1YztiVdY06yfAdJe/AWoWDox9boJGD5CmJin4hPC15e3nQcJeUKsiftVRI2bNt9JkMuf2885mH1ixOKFbBcHybwjamkGE36Qo/rvonLGRP63mlFeeL/rPFq5wo7ad/11eCBPYObe97U59QTzy7rKNfH13GrUrKO86Ea47u1LFR9ZSknS7ubGSPK0k6xQ1YxypG0Kl/b6xOHvgKWcPO5J+RB+8yf/is613WY+ez03MheZekz1rq+4upjX5l82ZW2xIkWLvb2mJV3O7tPXLrYmC9+TF/LfEleEod68ezjFxe/ol7Mij1Frj6Ly8fp4uBzbyatMJcy88ZPkn/qtGJdtxMBy+eOLOk5c+bMUUOHDvWy7ogjjlDf//73Vffu3aPzH330UbXffvupefPmxV4/e/ZsNWTIkIbfly9fru6880519dVXK6l/tdVWUyNGjFBHHnmkGj58uFp55ZW97LFPytpx64cXeTMStwpLn9Ps4K2TQheh7GeFFPdGW8opavmsaaMMSiJeZFnRIskNZSJmHjLgDz/18UjICLHkOivHvPkqkuLUTqgsD6RzHl/cyUR7kDLfnhUx0NtvfXy31tntkftA3jrJnn/zyHJ/yWRDjj13aO5LaUm5gmwRqBVJMbPGX9z5Id6Y6+0m95xWnIAVNwHLEgNxDMyJqOscW/A275tmBb9Q/stTjvZb1lxidsxcfcJHVY9uzY2/SfY3I2CJyCn+sl94ZB3n83A1r+2KlQihbG+2HGmzHD4vneytaiHu52bt1h9wyPrQLePVNgN6eK1i9IlD+/5yjc1awPB5GadXTMaxNevTddmrXX384lrlUcS8oln/lv26OAHLxd5mnfdZwScuXfxMm835pcTPmj1W9dpWG8ovLn5FzvXjVp+FaI8rh21cuT73ZlJSeCm3yPtUP89mfVEWgmNRZSBgFUW2BeVmEbBOPfVUdd5556nVV189suz2229X++yzT6KVtoAl4tWkSZPU2WefrXr16qUGDRqk3n77bfXAAw9E/544caIaP368WnXVVTO3PmvHbXYEcZMHnWi4WVXbrMNHXc/c6AwXxCWTL2r5rAzMMhjrvAnyQCIdn8/bTWmWntgliTVZH9gy4Io9VWLCtw2uQpLi1B7sthnQXf31mQ9WLujy7EHKHPCLGFzsSZbvIOkavF2inM/Ardsuk3jxexYh1PSD3JOzH/t3p4eUuKXZXX3f+sSsy/YsTHUdupzvHaTU179cTA4sWVGoH4zNtvnGVBIPMzG86zy7DrN/bnaVrY9/zHOyrGjxLbuZBLx2zKy75qrqsiPj80H62uI6rxkBS/oOl1CedZzPY7fdbzTb54SyoZXl6BdFR+yxntfDa9IYIb9t3K9by7b7i0guLx98hDe77/MdP33i0B7/XA/hPjsBtI165aq0y7UKy6xPr/q3+0SfcQEBK9+dZr+406W5niNcL3TyjEU+celqnUv8lPOyrErMR+2Dq138ipzrm6vPmn3Wi2t7FgHLR8S2BawB/bqpZ15e3lG9b//VjK/q8sLPbDsCVjORUJFrZs2apQ455JBIaLryyivVeuut12G5rMY66aST1C9/+Uu19957e7XopptuUocffrgaNmyYmjx5showYIB6//331UMPPaSOPfZY9eKLL6qf/exnnVZt+RSeteM2O624lRZaGIh7uJK3jpIzwT7kLZ50uGYdvqtWfNqa9ZykXF7NPPwk1S9MJt3yfJQM1ZwsZd3iYtqlO3aZVA86Zm4kbukjz2DfDEfJ35Qlz4xdR1ycJn09zS7DjkdzS1YRA5g9yfJNeu0avEXU1G/Idbt8JtX6XLknJY+WKz+Ojz/l+kVL31USN+YRt3oni20+9RdxTigBS/v5nH2VOu7A8AJWUv6GEAKWPfHdfmBP9fC8JR3Ik4Rfn/45hPhUxEoe/WZUGuq7ksyeCA/bppcav+cH43vIOL14+gsNfkhjrV+quGIi6zjv0w6fD4LIWH7DKZv6FJf7HB97cleSUoCOD9/7MknAkviU+VBcCoPQbZGXHP37dvMS3nTdZj44n3soLQ5d47lrbNbjTtqYmrbCzf5d12WvZkm794SH2Z9oPqb4Vob4DB0zIcuLEy1cqURcK2rSYiHJ1rS4dF1rx45pZ9x8KSQvu6w4fq7ciXL/NLsa35xT6p0OIdO9pKU0SJvXuxjb8SIfXjG35+ddwZfk16544VdknEnZCFhFE+6i8mVr4JgxYyJR6dZbb1WDBw/usOQ///mPOvnkk9U999wT/fbxj3881crXX39djRs3Llptddttt6kdd9yx4Zq777472pI4duzYaJVWt27dUss0T8jacdsDu0v9Tvo6iLmVzTZUTxLMOnwngpka7XmynpC4VpOYD+55HtaFx5k/fTYSrvShy9MPJFneotgTYvHPnMcWqxtnfVC+1BP6jUkSUrEp71cp4+I0LTmjaZc9wTEH/CIELHvQ9K3D9+2T696LEwuyCKGuMvQ9aT+kxC3N7sr71vP2jlY02bnSmrkvNIMxQ5S69Ph4ASvrA4wpase1Ke/E0WYgW+F2H7y2mjbntY4qkwQsHz8n5RH09VXSVm7fMuzzsj58y/V2svsxI9aNeBVxTJv9WqIf7DqTckdmHed92iNxP36P9RK/sha3gtmn/KznhHgoy1qneb6ZA8l3607SGCGrOGTsb/alQ9a2NJOuIOsXFNPi0NUnu8ZNzS1tTLVFJXsVll2ffilr5+Dx6edcY6G2T/ryKTNeaokvdc4v2//ST/l8KTJr3Lj6oSyr+PT1cfMel49dq4azzJNtm9Pi0sXEjh3TTv1SyEfUzcs7jZ9rnhjiC56mv0KmjbC52qulbF72HEiun/P4vztOG7L1GlFKEfMjSPLhFXOOIyc366u09Chmv+AjhIeKhyLLQcAqkm4Xlb1s2TIlWwYvv/xyddVVV6nDDjtMrbTSSh3WiBgl4taSJUuiFVMbbLBBqqXSsY4cOVLtsssu0eor2TJoHgsXLlSjR49WS5cuVVOnTo1WZ2U5snbcdiJhV8elOzbXwOP6VK62V08SzBUBaROULG3Neq4eJF0CVd78SSISTJn5spoy86WGlVFio+ZgduS+W7J8BR3fCXZWZq7zNatmBwgpMy5O0/L3mPaYseTilMU+n4dyO9Z93/L4CliuSbXLLt1W30mGa7WLtsmOw7j7uZXx1WyMuh44fB5U7Pq0qPGZgUrdeX68gJVFhPG9j/P2j7b/ZEXRgPW6qevve6WjmfYE0XzB4COgpU3wfPwnD5T26j+f65LOMdvhuyLVHv++ddCGauuNV+S3DH1kFbCSHuqzjvM+bRF+B+3cJ3GFkPQbvmOXT51p/syzyjdv/eY2X9/7MknAavUqDpl3id2+K+bsFSg+X8lMi0NXv+cSJnS/lTamupJB21+Ls19iyDzAJw+XHS+u8USPuTIuywp7YVTkIfMhyYFqrrbX9fnGZF77mhFH0lbd2HOzuHxZzQoEaXHpYmKLo2Ys6vjJ83I7qx/i5o32i1sROM+49l+pOyKSVk67VkqG6uftPsBeLWVzsePaFjdlTieHLWD96qE31NLl73UU59N/2XVLPzR3/rJElqY9zcwvs8ZBK85HwGoF5RbXoVdDffGLX4y2Dq6zzjoNFvztb39TBxxwgPrUpz6lTjjhBHXppZeqadOmRedIXqzjjz8+WpVlil4///nP1YEHHqgmTJgQ/Wf+JteJaHbiiSdG9bmSv6chyNpxuzpJu5PW59gTjzSxQd/cdh1ZhIW09mb5XU9+0gSsZh7WfbYFNZMk0bWMPa7NIbkmDXZpSVR9fBIXp2nJGc2yzYHOlUMhCw+fh3LXJCutDteXjOL42IOhXCuDtP0AknWrlJwvHw4wk/nGTcjiJpJpDxY+Pi/6nFAClmbw8f5K/fbieAFLxI/bz9nCK6dNXFxLzqVXFr3TgSYvZ1uQkS/qySqs79z4XEcd9gQx69ZbEfgkVrMmh9YG6Hsi7d7JGi/mi5K4Bw25F8xVC/bYNPW0zbJW631+swKW64E/6zjvY2Sa4KH91qqHOPFN6Bjx4SDn2OOJ78sC1wsA3QYda61ok34gzSJy2G328XNaHMbNX5IEjDg+caKIuQorLpeSzP3Mw2d7mr06U18v9oWYA6XFYtqX1vKOFWn169+bWXWZ9sLGfsEQly/L54WKqx1pcem6Ju7eNdvSzIpuuRdvNHZkyAd80rYRJwmAtt99xFQ5R9K8xOUvDJV+wcXVfk4UAUvyVZlik3mdPd65vmIq+VvNDzvJiycZX7N+5desV9uZtvKv6Fy7vvdlyPMQsELSLEFZeqvfvffeG20P3G233TpZdf/990dfDNxuu+2iFVM9evRQffv2Vc8884z6+9//Hq2ukhxZkj9LJ2TXObMuueSSSKhyHZIkXhK833DDDeqrX/1qJhpZOm6fCYH9AK4nF648TPKgZHZKMnmaeOhGyp48+EyMMjXa42SzrS7V3CcXWFI1SZMNLYiZA6RPokKpL4ugE5JrUgJY3YH7tiHLBCNLe83Jueu6LA8KPpM0l7iT9pYqbSJnsrHjMi5nmxmrPm+Z5I2RrKzQ2wDMe9qOmaTPHWfh6XFLBj/FNQFtZgJsihpxbdaTHd97zrZNhCvJtSSrfUZf+FQDi6yc9ZvIRUvfifK2mIcIMo8vWJYoYJntTZu8SdlyH0isNrOtRK7X7HxXSfkGitmOOL/Ifa6/tmuPbUUmcJc2ZBWwzP7Gjoks47wPP/MNfFz86f7IN+Z96o07R9vj07/lqcd1rWtuI+f53JdxLzmS+tzQ9kt52lc+97Ou3xZsfFa/pMVh3Hhus/TZupg0x9IxGfcSw1ytIe31EfbiXubImC+rvMSnzYwvPv5OE690GT4x6VNf2n2Y9Z5Pm/fYsZW0Sj1tjpVlfpnEIu7eNQWYZvydtDUxzp40fqbf9dwiLhZ0LCXFfKiXf6722GXLdj+Zk5hik32d2RZfAUtWYJm5PrM8n8i9LPe0XumYdF+Z9vi+2MhzD7biWgSsVlBuYR3Tp09Xo0aNUoceemi0hbBnz56dapdVUvK1QNnmJ9sBd999d7Xyyiurd955R8n1sv3wrbfeioSoz3/+89H1PuKUzzlxKNImFOZ1SZ2kHrDsc/RDx5iLno4eRMxD8oeYW1Wkw5QHnRB5aaSerDln4trqErDsTjLrxDlJeHElEvVdeppF0PEt0+c2Ep8dsUc/Z2JIQS4p/wAAIABJREFUPdnMU19cnMZNGl02m4OH67osD8g+b/tdbwnTJnZpExGzXfbKP32tPdkzV8yk1S/li7/22GGtjrdvpk22D5Mmkj51+cRWUee4YsDnQcW2x2QQN3lO2o7sap9tm7lVLY+AlRRfkrz95H3XzyRgie1pDwx2PGX1p+7TfB6Qfcu2ObhiVYsIul7Xm+GzRm/oW2Xm89KERLtA86Hebk+Wcd7HUJNfnF/0g1AzqxB8bHCN1yFjJMkGyVspCc/lwxhTf/NqpxyTcq05J4jLz+Xqg8R3by59V8mcSY60cdNnO3saT3Pe4CtyNLPNLi0O4+Yv9tjsIz7HrYgSFnoVlqs+GVdnWnNVn3Ehbi4i/tRz2iwCYZrPzN9ddcv8WkTwvNukstih+8is92HavMe8B9JWqWcRInTb0uLSxcBevSznSJxK7GgBtJlVb3ZM+pSRxs8cD+LymYr9phCaFPOuHGTN7ERxcW1GwDL7B/teELtEaLJXYD2xYFmmHJPaVilLC9L6b0lzINuetPlSlvutq85FwOoq8gXUa66++sUvfqFGjBjRqZb33nsvWl114403Rl8hPOiggxq2A8pXBa+++uroa4OmCOYjTvmcE9ds3XH7YPnLAqW+caP7zN22UeqUPZW6e65SF8384Bz5tPwnNlZq1wsbr/vcVkp9eqBSE29v/PuRI5S64r7Gv0lumXP39bGw8RyxVepv5rhutlLXz1lxpW6bWc74nyj1tLF4Qb5ANmSgf00XzVDq7r+6z19vLaVuGK/UwVOUeunNFefI9qSLR6eXn1TuoAFKPfLMB2X4lplWq9gotkoS668N7Xy29n2zfkyq/+SpSj36bJqFH/x+z2kr/r/JVv+qYzWtNPG7+H/KWKU27Rd/th3zcuYpeyi1W0IajKR7zK7J9p+OWTNetW/0tXJ/7fvBdyWcxovdXx6s1FH/7camP/TBPWn62C7bLkzX9ft5SvXstqIfKNPhip2s94TtL1cM/Xu5Ul/+wYqWx90jNhfbtrHDlPpI3xVn/ehepV78b78g/06LQ7PsH92n1C8ecntBfL7dAKXeWKrUJb/64BzdH8lfzLb43jd2PGWNAd2n+bLzKd8ep1xl63P0/WSOCVKHjGGf29qntubO+edCpX5yv9sPrhLN/ibreJTVwrTxUcrT54Tym8TeGjHfqNH3Yai6knjYsRN3rtkXTJjunsPEjUPSHj3/SBo3hbHMI2S+kOcQ+6SflkPKkns+6ZgzT6lzpjeeEYJ93HhusrT7oLQ+N64d0m/+79z4/tC8TsZ5OT/pcI33cr5w0b6Ufxdxb9rcdv+EUp/eTKkf36/U/IUfWO07x9FXyFwnaY5j82j2nrfvqQ+tptR/3v6gdHNOkzZHcs3X89wbcde6/C18pS3m3F7POX1tsMcZuS6tjDQmZsxpu+37XHz9jakrxng5pK/9xQluq133qTlP8G2r6zx7jiLjrMTCHxoXnjdcasa13afKnE4O8zlB5lMyzzHnQr7PJ9LvSf9nHkn3lW1P1ntw++3Df9k6j3/kWgSsvARLdP2cOXOi1VSSaP2aa67plPvK11TZRviVr3wl2j540003qc0226xlK7B8bHR1rOZ10sna58hDrDy4ygO/PtbuodRJu6/419krUoB1HPZgn9aRxtmtRYZmJwvmhM71UGsPXlknb2nCi7A060gbHGQAE852uR9ea8XDrohXn9+68cFU2MkApR8Ksk5WNHstcLgmDuZkM6s4YPpWt8/2twgDesD1iWE9EYibfPiILHqykDQQxYk7aXGSNhEx2xgnYJkTD/tBw7d+s2zznjb/nmarTHyFg/gn5KQy6UHWJwb0ObYILX9Pu8/s8m2+LoHQnJyn8dfl2/F5xt5KyaRejjwPJa426zrNOux+Wd83Lp+nibLSljz3vu7TfCeYPjFgj1Muv2jhTMeE/XJAPyT61NfsObYf4sQFu79JijPpr9NE7DR7zfEx7kFHP4j4xnxSndI+ib048V/7M2SMxNljtj3JZj330HMR10OoaxwSXtJW/cAVx9fsV9IecNP8aT5k6XEtqZ91CeEh2PsIWHYf5Opz7X5Z5pxr92wUc6TfEgHL9wVYGuM4Actmn2Us9B3r7H5dXj59eG2l5F43X1r6vMAy7bX9kfbwrc83X4ClxZ78bvfHm/Rt9FXcfESuFd+KGKEPH7HRx6akc+LmPq6YSmNm11OEgKX7YN0XSZ2mXbZ4pW2Ki/m4WDefJ3QZci9mebnvenknIuxvjLR0dnyYY4xtW5yAJfaZL4h85ihxz8BJPs7yrGiKh5ofAlbeu5XrYwm8++676txzz42EpqQ8VT4IX3311SiH1YsvvqgkefsWW2wRJWeXbYdTpkxRRxxxhLMYvQJLRC8RwLIcWZbOpm1Pk6Xn9jmy9FeWoprbAiUpn9568c2fPBsl6NPHmj1WUYuWvtupCVm36Ol93s3sQZfKzeXBriW89vJ5nyXmZqOScgfJeeayc31dUq4RWR4rCRddW4/un7tIjRraW/VdazVl8zaXeks+HFninpYw0naOZuViYC9t9t2eYNex15kPR6vw7M7c94t9JsO45dZxS88lv4psP9SHTjSbtLUjro60eMyShD/p6yt6ybidSyltmbdeQm7GvLlcPCkRvp3TzvRh1vsjqQ/zSaDv0wfGxU6WGHX1d3biU/NeT/O/tjspWfjF019oKneD68tBkl9Cjh4fWlnJZ9b1EbdN0RXXPvdBUu4HWZI/+/HFzu3HYo/eiuuzlcLH73KOK0+G7TdzDJAtCvLlJnsbQlFfINTtOG/qcw25P+L6KNsvdpzpcX6zLQdFX751JecVP8jWNbOvi+Npj1+uLZiacYh7X7YmXTnz5WhcdB36Piw6x4jrHopjpO8L3ae6tqi7+iC5TpI4S136sOc/zSRQT7o3TDt0jEkdEhPmRwx0Ga7tUz5+Tptvxs2LzG2odttd/Y+9xemLg9dWPbut3GnLkJ3cOYlR2rjgOxfJso3QzkcZZ1/ceJE1j55dvp0GIW17nj7fJxbMuuxxVLazm/mJzPvaPld8e9dDjelJknwlfaWMJeIHfaTFpc0l7oNUEovydXHzK5BpW4Dtsl1bX9Niz5432nMxPR6Y947us+18TqY9rueupD7QNQ7Is5/Ejc+44hqbJX3CK2++HXGVQ3JPDt92zdjtf65nM3mmlHbq47tj+0fPQ4f94B8N+JM4J32ELGmbvG1P0hxQ+0dYbdyvm/rC9mupo/daz3da07LzWIHVMtTFVvTKK6+oMWPGqKeffjpK3i5fEYw7ZBvh4sWLo2TtkvvKPhYuXKhGjx6t5H+1gFWmrxAm5RSQtkjnJXu/zUm+PDDLf/JpX33oXCvyb3uCHsdOOkD5KoZ0RAcO75P6RSs9wWpmQutKVm92bHHiRNogY7bN7tTsT8XKoGcnEo3L0SQDRP91V1eTj94kyl9kdtT2Z96vu++VhsHe/LqO+Ff4xj0kuHxj5iNwsbY7/axCpK5z4zEPR0vvv/7lD5bTZnmY0OVI2+Q6Mx71b3ETDfG3mYBaT6CSvkwUFyNpE7s0kdj2QVzySm2b/aCeVr8peOmyzTLMybfPRFLbm2XS7oozU0TMmxRclx9CwLIFQpuvHaNp/MW2tGThzT6U2JNc80WCzTyLgJUkipr3QVz/KHEkk1OdLN20xe6Ls/SxSSO//QBu3/t2va7++OoTPhp9sbHIw/Z1HGv7od6OM/2AtuxDm0fiiIwVctjx6/uwZd87rr5Qj0U+MZ/GUPc1ceOHKViEihGXTVleMGiWmrH98J80RphzKLHDvNaVsDtNWNBtceUFte3Qdmvm9kNp3LjrM9dKEwri+mQzLu1xx3VP2MKLzINcOW9mPvhmw3wpKQ7jctcIjwUvL++UuzWpLPPFofhEythzhw9eIOhrpR1r9VhFzZq0dYPgYpcdJ2DJy0v94C/XpL3ASitX+8H11WkzLnxiwazLlfdo2pzXGsxxzUfkBPlyrvST5ovwpPyb0lfIPFd8oI+0uLS5xM3TpB80eWdhfuOsV6Mk/658ZmnzZtse+3lC98FmP6lFl6Q8si6OSfm27PFDx0SWnGiuZxjhqL+MPGybXmrw5muoS6a/0OEWc4xxCVh2f6q/HmzPc5LyU7k++pP27CC/2/YkvYiz2/7hdVZTj18ZrymkjZtF/Y6AVRTZFpcrHd/IkSPVkCFDohxWa63lTh4gXxoUcUoErJtvvlltueWWnSx99NFH1X777ac23XRTdf3116t1111X6fJle6Ikfhfxyzyef/75aNWWJH+fOnVqlCA+y5Gl405LmO0SsKRjGfqxNRrEGHnrLyuC5Jgy4yV1/18Xp5osN70pzMgAKV/lkgHZVvZt0SRLcm4xxNVB+whYvvW4BDLXgGN3uq5BwP78ddpn3h+at6Sh4zc7U/1QlzZYms6y33TaDw/2wNpMYm/dRlkmfOnxHwhYaYkrXUEl9QtXWxyUc+Me3kTYu8GY7Og2Z/1Ki9SRNrELJWDpeux4SBOSzHtcx4H9sK99bAvaMnm7dfZr6pVF7zjv5zwPlpLQWE84pU1pHPV9HPfluyTxM0uSTbtPtCcntj99HubtuLaFpmYFLNtfkuTXXHVlOu24K+Y3+FHHgis+kyZk5sO2q380xTrXm8m4j4KkDhgpJ6StoLXHEHv8keL1JDivLUnXy0OZrJrVR9z9a/vFPk+P8//3Yv8oyfAd56xYyWTHb5Ior21w9buu+1Ez9rlX0xhqO+PedJvtaGaMiatf4nPjvt06xAP7AUPfQ+KnZ15a3vDwqu91fY3NNsv4pa+NWy3hIzzKvOPoH81vGMuk3bYop+9D3V9ILImAoudZSSJeWh+fNt/0EbDsOYfdp9ovAERkFrHZnvu4krUnxWHcw7wIwvLVXvvjQ0llaSFJ+1PaYM4x5FqzDxJxyxRc7LLj5n1ZPwRhlutKlq7jTGLAXplnC6tmLLgEL7Mu184BEShcCejjdhmYzxFJK2L0fMb0Z1pc2rzTXuab56f1fyJcXXjz85GIKcziPuyQ9BVf3xVsZv+lfZlVwPL5AJVuvxZ9fPonfY0rls04FsFS7mktaMl1ug/wfamtx257AUXS2JHEKW7cjLPH1U+6zt2kXzf1p8u3SRseW/47AlbLkRdT4c9+9jN18MEHqwkTJkT/rbTSSs6KlixZoo455hh17bXXqquuukoddthhDefKlwgvuOACddZZZ0X/SVmrrLKK0gniH3jgAXXbbbepHXfcsaH8u+++OxK9xo4dqyZNmqS6dYvJchrT/Cwdt/0gO6Bft4a3HvIWUL7OYy6flcnPHoPXbvhKj/ngZD+MNeMluzOwJzg+k3KzXlcHbT58xX2y2PctqOsBdcB63Totg7ZZJC2V1w+RaQKWTAhcy2ZNUS0LL/tNp/2QavuimS9S6Ymc7FH/7cX5BSx7laDm7Gq3TOJk65B+4DMf+pImJkmDvI5XYf7XZ1Ysa5YvWkl5eQQs2xfCWu5H+0h6yHB93cmOKe1j10TS/DSxvYzdV+C17dX3m7Zb25N0v+kvxUid5qFX0/l8UdWnL3JtpTH5pv3uqsPuX8wVq3J+sw8lth9lGb304a4jbmIXF59Jq6u0WBy3vUB8oQ/7HJtFlje5cf5zPZjZD8FJb1ul3KTVaz5xk+Uc6a/NBznXfZS27USP8/f+Y30lq070fZF1habYHSdgJH0pLk3YSOORtqLabIfvOJxWp/wuXOWFx8RD+6ttBnSPVjibh7kKL+6+1PedLfQmbUmxbZNrJfaHn/p4w/xKn+cjjMu9JGKLOZbJ9XGrSE2mUr/cmzKfS3qQEz8nff05ab6Z9PBpitt2/fY4bPcZ+l51+cd+SZgUE3H9l4w15x+yUSYBS+oRf8pKcLne9RLAnjvF9X1JLzzi5ns+sZ+0XVzGgW026dGwasyOI7M/sFex2/W75hLybPDEs8s6jQ32OCb34Ky5ixq+aB630sxeJaZXtmV5DhKD0l7m2+1zvRQTJpNufSF6Ya4PeVEkL+vMl/XyW5oo77uCzWSnnyeStr76bM8122q/OMm6pdT1ct9cLaXF6Li49n0poMvMko7B9VXxtP43zh7XGO6aW+205Rpq5re38LldW3oOAlZLcRdTmXw5UPJfyX833HBDtBIq6dBiU+/evaPVVJL4XbYSLl++PBK1zjzzTLX11ltHq68GDvzgk3aS20q+Tjhs2DB12WWXqY9+9KNK6n7ooYfUscceqxYsWBAlfZffsx5ZOm67o5OVVOYyX9c2C7FHJldxuUPsJc5Z7bc7d1cHmPYGxK7T9TBgDiBJy4dlopt2uCYckkvFXjJtl2OvULAnfDJ5TBOwpEx7dYX92e60VTraLpeQZw+0Prlm0niZvM2JgI/YY4soMgk889pnG/KLJA1C+iEjTpSIezBLekOnV7PYcSDcRURzrQ6LY2TysH0vcW/mUdFlxE2G7Ad7EcAkH5oM3Oahr7cH9EvHD4i2acghS7wvnvaCcwKa5m/7d/3wagtYwsu17Uyu17FpryaUB1CxX7/5dtmSNlk0r3FN/vTkpNmtxq7JqF6xKnX7CljS586dv8IfklvQ3DYreSQuO3LFNjLXkVXAilu1aT7U2JNhV/9h99U+OcayxpNLOLAFgLQHFNnGICuAW3HYk2zXS4C0t/Z6nD/njhVjcdx2HM0hacVEnLhn2mXHfh4Byx7TXZN/sy/K8gImzX9JDy22sOx6qLJzWZocfMYv0764FxJyjnnfxAlI0ve9ueQdJfeqecStIrXbLmOB2GCPB/bYIOPX2j1XibY9mnmG5Lyk+WbSw6d5f6a9FIjrP+1+07WqMike7HHB7EdcW8fSYsv+3b5HbP72Sjh9fdqK3bjt4Gn2uYRq7QeZ38hhrhqz48ieM6/YjdG4g0TbkPYyTM6TeJKVaHb8iRhh+zZuzm+3SY9JWZ6DxBbffGe6fSYL6c/GfO/pBuHKPM+1kk9fHycE2n2yPJvJy0TzxYfwM+cA2pdZBay0sVHPBczx3feZwr53tWAlfCSOzXHXtf0vaV5nxrsWsHxXs7ueK83y4l4gxPVprpcsdr8mud2i9u6R8KnztJu4oN8RsAoC28pily1bpk488cQo0frs2bOjbYRJh6yykmTsZ5xxRrSVcLvttlN9+vRR8+bNU7LF8BOf+IS64oor1Kc//emGYmT11sSJE6P/ZAvhoEGD1Ntvv61kVZb8W/4uid7l64VZD9+O23UD2wKWCCyyHDbtMPMy2QNP2rWu35MSfOrzs2yLc01azQ4nbuJpvkVLegBw5Q7apN/qnfbO221NWyUgE3vzDbGsrpBVFvbhSgws+cVM4cTnLbZLpLEfUu1O2edNsW2vWY/5FtLnAcDempk00XTZpuuIE4riVhX5LMt2PUg3u60hbYA1mcYJNK7kuMLEnlDp2EgTS+3twc2svjNtkgm+LdrGLU3XcWfGsWYkMST/35UHTTj5CliulTzm9fYbdO2DtJVorsmoKWAtfPNtdfyUZzpcak4OhdekW1ZsR0g6ZHL0tRHrxp4SJ2DFtSmOmXkfmMKC8B90zFznahLTp3YfkzWHi6uBPtsg0x5QzG3wzYxZWa6RB5Hr73ul4xKfnD9ystlX6nF+3I9XiNr6Ydk11slvwkhWhbo+6BHXt5njnz1x972nXFzsslxbTU1/NTPGuOqNu7/1uRLPw7Zds+FS+6HKFp18XoRliQ3zXO1TmQOI783UCmZbbKHEFeuul2FSV9xLEW2HtE8ezvX85/pvbNogWoQQsFz2muOza1us9pPtnyysk+Y29kvaLOW6xoW41XkiAAlj80gTsOwP9/jei65+Ut9bmnHSCzRzvJfzpd8ytx2aQqs9T5R560NPLun0gtyej5grYX3yGbnmrPJssHDB3AipzxfffLepmT5KyuFmz81cApZmaaez0Nf6rGCz55Y+ApbPWCMvw8y0EXrckXbYq8uSErm75gTmOCsv3r+2S181eGDPqNmuOYr83Wcrrxaw7LE1LsG6fY/ZbY4T6OIErLTt5CLcyQvGddZYVX3u427Rt5k+JtQ1CFihSHZhObK9TxK4P/nkk6kJ3LWZsnJKcl398Ic/VPfee28kXImQdcABB6hx48apvn37Olskq7TuvPPOKM/WnDlz1GqrraZGjBihjjzySDV8+HBnUngfNL4ClmuQlIcqcx+yT31yjpk7xM7xkVaGiDLSgZmrlcxOx+crNkl1xA1O5gCUtoReJh+yysd+06nrdb0h3Grj7l4sze1n9gOgvQIubpuL662D/TUe10TJ5BYnmNgds2tVUByXOL+Ykxs76bzkc9GHPajI3+UNhpkbIWmi6Xrw0b7Wkz673XGTwaSvTGpRJW6C2My2Bt+l08IkTvSx7ZHJi+T2kCXt9mTMnki6VvT4vt1Kuh9N3+uJuzlBcb2VNlmYfYMWwySG5Lq4lW6++RrimMv14/dYL1agSXuAcE1G7a/dxb1V983NIXkk9ETQxd8WH3XMxvV9PrmJzPsrTggTW0yf2vdRiC8RxjHSfavPvZTGL20cy/K7LVjKtT4ihBnHepzXn/TWMRgnXmg/u15kJIl7+kWRvdIhLeZtHtIXHbTzus5t1fbDgt0n+77tT/NBXKoAuc5cGWCWY69u7t939f/P3rtA/VVUZ+NDuIQEQiAxINiQiFiLNSg25dOioYKYAiL9ICoYQakUA8glQBFBpNS/gCCkoFCpCDYQgxUpUPgElWVFEPi+UEWxVBFNsHI1RAhJCCTkv/YJ8zLvzlz2OWfmd+a88/zWcql55/rs58zseWZmj/qtISab34n0W3W1k893hDG9XEVjJp+HXUHufSK8ZCHI22Y7hU8vXtK/08/nb/o2pPSJGpd/ZvKLiyHmhmksAatOMP8Qz/TfTcHZNz7ysZa3hW9O8IW+9Bq2jZ88rptuiy9eFvWPhHIKJaIfj6B/o3bvuO1m1akq22aYTVzYb/eth/kjvhfNbWOObewiX/es966/xicRsCTzA7e5KQT5vnvXLRYzXhX9b36STRIXjMZFM7wLzaWhq6/cJ7b5/fwVSGofjd30HZq/EO9sp69IxNEPpdBJ5JMPWj+O0M/Ga9/GpM5nbuxLT7Pzb4yvK2xzMv2bS4jmuPLvXZ80G73pKAhY0gEU6cpDoGsBixB3ORU8xhalpZ2ZFc+/NEzs0Ysa386IdOHjex5XPz3uE7DMY+muAZvnp8XQpPGbDAvW62Ki3vGyOXtSAYsHM6XBlGIxmZMb1e87teZy4MyBuU4AQ9+XZzodph05jrZJhZ8S5JM4r9d1jF8v5Ljz4lq4S45l267i8AVPaEQyj5ZLFxyuKza2eDj8AQZqD4lCPGitTSxt+wKS7al4qp/3k++amQ6ieZVAOwnEof3+fHxrAcv1DRC+FB/EdcLLHBd0HDS66vfA4pXqT6eMVdf+YKn3JVHbmKnHBZ9wanIpFIDcJT66xj4Xp8wTPtoWkgWAFtBdAkvou/D93dUH/e1LTnb64oe1aZsrr+3at17EuPA0vwua5x9+Uqk5V62vwSdg0QnBT1y2ZIiDJl9Dpw9c4rzkRK/uu14M6zy2BZ9Znq3/dU5cuzD3iQiuK6ShV5V9sZzq8IZ8I1rYmTGCCBMaTyjuoXm9mp9sMBf2Pn8ndJWd2jBl281EG0Q6htav/nv9dXSbUBD67uj7dHHd5KjvZDD/jupgrkUE3+lRX3k63qD5Wp6Z3hScfVdXuUAbunLu20iiOdZ2ypLaZRsneaxV/f9tYq/2BfX3zH1w+q7phUUStUKBu6k9668gyh+E4htRvnnn7/ZT6j3TZAJWE/HS9ENsV2A1D1wn8HVfiBc01+q1iM5nE7D4q5s2bvIrzjzkBreZ7SDDntPGDbs9Qn2lfvDXGH0bg7Zvip9wJX/SPPFq4zX1MTRumb6q7zS7iZftVDwP+WKLc+Ya08xv2NZ3vUEGAavOCI20xSEgFbBs1972nT5+2FUWCXi2hS4PUqvL4cq+Pk7qCuAXcoAkr4u5ygjFYLD13XUc1XXCQrI76Io/RPVTkNkHlrwS9NLlZNtetuLiFZXniyXiWiibE3WdAIYu7tjK0HbkjgA9DmBetdF94BOpj6f85Rwdb0FPvtzhd03KPgFL8yIUS0DyPemFXB2nynXFxuY023YEbY6k7UqadHfL1U9uX9sJLJ1XX8uzLbD1YtbsH/9WXAsJnw18YwU5KObpQF4+Xc/iD15QGulrd64rfpx3NN7S927GwuCxe2x9dC16XN+9i1O8Pfp6mulk0sKO5hL+nZLd+C4utTV0BTP03bi+Tf3tS07GhATAUBvq/p2fiDPnFskuL83zdz2k1N9fv75mEt73331rK758UUNcpn8jboYCj+uTBhxD6alGmocoUDl9x7osG+fMEw22OaLuiS+bPXyP1rgETB6vjJfr24Cpwwma61Y+/9IGV6zMk9R6brBtBGjx0zWG+cZHaqce7+s8wkP+xMHTnqy6aROwQg8n0PfpOhWn+WW76mPG+gsJjD4b6DEu5GdSGbbNV/LH6LEe7qPoOjWn+TemT6DYXuSjvCEBy3VNivIRX3hQf90el4jGr5fSOE3jEx+/NV48DIAuX4/tlN8mYHE/lXxLKtMMU2I+CBW6au3j15ajlbr6aKX2/ItXHglycSHEU1c+6icJdr4Ycq7vTvObcLJtxtvWFL9/5sVgWBI+1vOQG9QX0ye2nUSia30kDJv8tGHgu9rNORyK0Unl23hNJ/rqCFhUjiRGnOSKpm3O8Y0Vtlhh1B6z7xCw6syKSFscAjYBi5xHflfZNUlKRBcTVJuA5XIq6Og3TYx0v5rn4ztptKihq06+2C+SXWCXqGAOvqH4KLq/rqsMtuDXk8Zv6jyJZuJHCw8q13W6w0zri9MisZur/aHYIHrCczmbdRYXNmHGF4PJ7Bc5keTg1Lnmak7WpjNvTRAIAAAgAElEQVSsnUv+Hdgm5dAJE34Mv82gox0biVOt67E5QK6TFbYrl5R/jzduOcw5snGtzQtINu4Q959ducbqoOgTOzbnkvhC45n0hJo0ho5rrAid8iOb0Ykrl8DF+WATS2wCFtVrxsDTjhDtMtJCU1+lNZ1+F/dcApZr7LMFzbVxisZpcjDNvuudVj6mu65ThK4i+L4n3wkiLYz7Tj9wB7PNt1snLz81S3m1AyzZ5aV5fv6dSl191/paCVtbfDv6my1OoBaxyG7mAsG14OHfhlTAMr9fPf+4OKftZZsjJPWRUPCON47bINA4YWDjiQ4WTScBXAH8JYIOf4yiDg90Wv1ghika8MWv/ia5AGj6QdJNFH0yg/6b+q6vH9eJYUrt+erfrI/NZxOwQm0hvi/8j99bx39tb9cLhBq3tgIWnRayierchrbvgsZdwo3iFxKOFILDFLP0vMznMBK+nnpmjfNBFNur2+ZJFdtG0pz9tx26iud6YMH13fFYqzRe0HxmC31AZZvts4Vi4HHizCte3E/l/oh5PdQmeJnhKkKnk//+IKWOPyQsYHGe2mxt+6Zp3iIBS+qHmGVQv8/56B8Nze98M962piDOhHxfHreYHxqgNpj8cMXnlIx7vqvdvrh1rvHRxmvbjQHbt3nmh14z9M+SGHE2fL98y5PBR4p8frn+Fvhmj7kZDAGryeyIPMUgYBOwaID9+H7bDnsil39ketEhEUJCoorLqaBdzm//vz8oct7pf5PIo398p9MWQJ4PxpIAwK7Fizn4SgUsaqttseU64i5xrshRo6ewQ0GaqW6fgMUHbRfhbaJfSCwJLawkiwvdHts1DrI1vfZoe43GPM1HjkUoThs/Mu0KsuvafbWJQVzA4nXohUUdHmk8uLPURMDiTgn9/9DJCs4PnyNpppXsblF6WoTSdRT6RulnO2av46i4dtjIET7/ukc3uAqrX3GRnsRrK2CFJg/qI500kcQ6cz3EMP/236tbF70S/42woWuLZrwyLvqTkEX5KHi7OZba2uu6/unjLF8IuU7GkP1sr9LyMd11nbbO+MH75hOX6dvnIiD/dqk8V2zBkN3b/p0LfPoUlu9EgLYJzfMX3KLUdx5Y3wrbNWDdPtcpAMKGFmDm3GMTu6jOJo932GzjEjGprfr6tm0+cp1+1n3UQodLDA0JIS5b8lMBtnS+65sSjugxQSIe2V4uNL8f33Umsy10pYXqm/WOCUMxaejvkjaY5Xz5CKVet20zAYtwI9/H9lCQa37mPhAfNyV46zRUB83dkoeKbN+FPrVHm7Lkl9g2LW3fjsaej/eukBamqENttwk7z6xcOzRP2m4m+DYp+akdX2B/KpvWE1Se+c2a3zofb8zxld/O4HXxk5Dc3/CdzOYhJw7bQ6mLTwgLWPyboRPN9z20Ikglm/9ii9tqK4i4R/m1+MXHLduawraBGPLj6Huh9ZZ5zdUUHfXpWF2O5hrVJTmF5brazdt/xYk7DRtnbJhITujZ8vH5OxQjzhb3izYzJI8U+eZm81qoeQPG5DQErOBnhQQlI6AFrEk7TqsmZz2x8ODIrmtvEtHFxNcmqrjUexokyCHcYvSoDV77CSn+NDnt++dbbxBXyneNMBTfwxaDwXZU3Oyv6UjTIPXIU6utpyQoT10sQ7z1CVihqw66bFsw99BOqWtnQZcZWlyY/bLVRTwlYc3cydKTkokhORb7Tt/auQtFzgM5kWYcEVPA4uIZ2d/WHr5w54sfm4NDPPQdJXfZ1iVghWzCF+LckQiJkrw9/JQRnQiwiSKS3S0qWzswZFt9VYnXGRKwXJhRefTTTnTou+ECFol7FGiW/6QCJB8jbKfafPY2dwt1Okn8hzYv5bmuf/r6zK/2SQUJ7ayGxnTdd8lGhAvP0I4ozQHm6Vb6dumqljlGtME1xD3f37moqOMc0eaSSwzV4xnN8yd/Xamf/nZ9DXxB1LRd5GzTTjRf8PBTBiFR2BVXyHea0XVihfrii3lJQjYtLOjnuibPx36pzSWCDolKFHdIMv7b4jqaJyjrbiBSn81YTpI2UB4uimi+hBbJfL7639OVOmZvu4DFhQHb5hIXv3U7NL9s8UXNxyqkY0zT70HnI7z46RfbSVouSpNfY44/+rEA3m6Tt00e/TD7ZzsR7xP6baKoCy8SWsxNFe37+cZhU2AI+cQcU56exg8dG87EleZkEhEvuv6xoabvOlmp/7gwLGDxOZAERrMcXSAXp4ijPLQAj9HqwpGHbQg9lqRxCY0P3Beh9tAYZvOJbWKM6fdJvi3XhoEvbp3vWwyd0LPl5QJW6LEh/i3oDYRQPqrb55eTH0NjsXlqnj8OAgGr7UiM/CMagSuuv0/9w78pdcDbJlbBFM2nT03xwvbMLX3IoQmGg2d7vck28OkPmRwkHQPALMt2pcL8u66HOwi+uE6hUygkOtAimAsnVC8N+NROOrpt7pTpk1uUjybyz310svOURJvdQRtJXU4npZVMNrpMLnbY4uyYE57eGZdcxwx9XK4FM3f09KRk7orQZEwiJu3i2X6ho/n8yDnZ37ZYDIlB1A4SYs0YAbz9Lhy4E893dvVi3jdRhoQ6qlsS98dnK1dMIFesJrOskHCs01LfaaEr2QEP8cr3dx5gkxZ5/CSi6xVOW7ncSbXFuXK1xxXHzhb/gXbVzat5kquCrnptApa5A2zLx51T18kYbj/NHcnin+qVPshha6NvR9R2woNsN3bzUcOu+rTBtQ0vKa/tmqXvRK62CQlY+gVCjaHvIQNpO8l2/Bu3jW22K6ZmHTQ30vxb90ei6elf+x/n9SVeHi1iaYNB/1zt8r1k52ujhMM0ZtNYxv0Icw7VddiEEHPR2CQouRZ7QlfdzX76Yr65Fsk0d9FpT/Pk63bjlbpmjl3A4nM93/ghLtPrzrbT53rMdvmpui+SE3I6rfR0DOcD9Zs2HWjzRv9cpzb5t8PnBj3+++JJcj/FFp/NxxPbKXvfC5x1NmD4zQg9dvv8DTNGo2+j1XY62eXX8pNbNK7PmDZugxi+ruuU2o78ZBpxhK7U2q7qcfHZdoKVbGXyxDW2UPvp4Rx9+pzPgS4BKHTTgm8Q0Lpp0S+fG/YwA/nz06aO2eDqI497KjmFZTs97RKIJHMBH3tCsfuoTL4ZwTnDN9j5FXXNT5+orNvu88vJph/fb7sqFqr+8fikELAkLECaYhH4+BfuU9/8v+u7b3M8tRjhGiDrii42UcXm9IWuadieFtdGNFVs24TmCgIcCs5ICxzbDj2dPFnyxGpFcQXof/NjzzRokxNHi14+kZoDVh1RSUJYn4DlcrRpQt5i842tR4ipTj6BE9Z0ysl8kcN1NFa3WfrMue8YO79eZAsqqycql4PtmqyP3n/bqqmc8/zovO4P38G0xYvju1q2KwY2m/IdbL6g0YsR3+41cYx+5jF37rRKr5LY2ui65kZpbVfd+As6IeFY10l9pZ952sR2QkHybYTSaEdWt80MZE15pYs/PRb5dkJ9MTRcJz9sC5pnV64Nvl4Y6rf+exMBizunklN95jgfOs1htj200HD10+dQ0jdx/jcfHbZApu9ti81HDVtk+MZVKb5N0/EFuCTeGn1vP/jRfep//+PwWn3X88yUrlPG+rvn37hrgeuymW+xzHHigj71wQxcbqbn8zwXr3RavgHhujIitVno1IPrBDH5NBTvU//o2zj54O2HbcDwsbbuBiKVXScYuW6LT8ByPcJjaz+V94VDlXr42W3VVmM3qRbGNJfTgpzPt1z4D/GVBxenuni7fQIjF6xCsY1s8YKoTj2mmTxwjeMhn09vxPpeS5OcXvHxxCYq+MbuOgKW7ZuxXZM005lY+fBxbSSEMKW6tMjne93V1nbbK3zk91NcM/6jeYJOZvmCmxM/Q+OF6f+Yvo++TeIbr+qOD9Rm/noh+aq06WRec6Nv5by/2XGDwwUce/4NSWLGhtZ+Js51+0d5+bcYemzIFf85lI/qCt2M4PM35zQELOmsi3RFImAKWC5n2LZw146BZLIwgbXdbbY5FZKXslyOk3lqgSaP0658ZJhjaNvBlzjRhANNIGYMHhoMp//xFtWrM/rH70b7iGUOpvyKCOWjiYJ+pmOrywst3n0LLZcASGWO3XzjDeLraNHBdj1uz2lbDTtCrScpabwcmhiJe/wnFTbMSck8meeL0+Y6mu96zYjq4MfhdXu1yKv/v+1IPy08TQEptPDUZZkOALWZHFpzt8+FtckN14tV2qZ1ThPZuOz7ViXHrCVCB9VrE7CI4/Td6ADlTQZx2wJdL7Z5UGn9Ghv/DjbfVKnnX9ywdj0W+ZxUm8CoS3I56T4BX+eVxJFw4WVbMF19yuu8AWj5zqXkVB/njmtM5+1s+hKhL0C7bYGs5zlzodMG1yb8NPNIdrnN9NomV/7bfeqUhcNrDwkCJo9ooWBeE6S/aW7zb9y1C65foNxx29FVDC76hR4E4Xhx0cAXE9IU6X1cpHR0RfiwLzxcCSo0HpqntOosqKi9kgUpx952GlhvypinKPh4UNf/ovZp/8cWX9LGz1D/XYtI3X5+ioZefHtu9fCa+HxIfg/5FebGmC3OqVmKLxi4TucTsLg/ZbOJWR/NxYQ//y5sApbt5gGVZfP5zDrMsYbzSgsYEgHL55ParmT7uOGLeSUZ31x+lM4rFbBcYQtCuJob3JI4RmafbP7vyQdtb/3mqX3fXvTMMF/aLMsW9sKHHxcO9elam6imww7UHR/InyI+u17K1O1zvcJqzk82f9W2eW174Z5Obkp+MQSsUPB/17XkJgJW6FQn5zQELAkLkKZYBEwBywUCdy5Mh6bOkWwq37aTZ9t5l8SccA1e3FmwOS2m6OASr/gRdtsraLZ2hq43mjibDqnrJBqlt10voMHuousf38CBMhcetuuX+u82R5vaQz9zAjMdHFtskF12HDNMVCEH+UvHTBl2t5tzyzy1RPiTU6Sf9tZppcIGpdc4mhhqAc+2KHYdA3a9ZkR1EA62l+P4DqZNwJI4BRwjmuym//GWQw6QLSi9S8Ay4zLYnBJTbJCeJnKND75vlX8Lth04vrh0nfhwCVhv3HFMdULGXEi4dsdtfSBc+ekHLZBwW7peY5s6SanFT21YuuuFPTOl7Zqa/rtPhPZdC+GxFJpMcHx84Cd0bTE+zCfZQ7uP1CbOHalDKnlRlvc5JNTy79t8zto8ZeQ7jdIE57p56px61t/bGZffp/7p9uE1bTV2Y0Wn9nw/zSP6tsg25mkCbTvpfEdjPolEesOCRCMae8wrYVQfzSe2oMhkD3qy3Yw34zsNIg1WTmPhHn86zvmyL78qE7JX6NoO5bfFnqExyBTi9dhhLrL5AsclgNgeHzDbTWJi6FU2nT60mej6ZvWcHBJpXGMybQyafkjoehAXuGzt9gn//FS0LR6Q2Vayhfm6K8fLxMUlevsENd5+VzxJiYDlEzJsc7Jk7A59B66/u/wond6cE1z4+E5963KId9fd+fQGm78mrnz9Eoqv6DqNY/MxaZ7w8U2PK9I5j+Opw6HEFLCI06HXC0NrM8011+adJOQGxSeT/OocFrDxS/+b77Eh17Vk36lIXS7/Nm1XwnVa09/Q/wYBS8ICpCkWgU/Mu099/e563TcFLEnMB98H6hpAJHFGbJOybRCgOvguoN4JcJ3ycZ1a4dcVXDtr0pMEvmeAqd22E1H63+nuvW/yCy20bHmpPfQzT/mYJ9a406vbzycA13U7bW9zAUqiGJ1sM588pnRSJ4qcdfOVSt0W3TZbP/XigDvXvpe9XDuP3Olp+qQx/wrpOyNxRu9C23Z2KQ9/1pqcO9qB07G/9PPvtpNblL+OUGgbKTSWtr/x8cF2+tEWb2bqdqMr5y8UH0IvDMydP97/0OhGuNLPFrjUdoqQxo53vHHcsJg979pFqe8/uGFNun2+75Twm7LdaGtffQKWz3kLnZoIYUJ/5980PzUSuh4gWSBz7kh3jKkt9N2d8S//o+hkmO0EJ+9jSKjlooKJoRZpYuAqwd6Xxrco4jbR89wJF9+nrr6rfs02DHQpmptSHyA0J1C5xIdXjd/UGlPG9iiHT8AyF+a+08A0ro/fYhPnIw+uOd6Fpu1bD+2806KQfuaJI42vnqNsi3Yb9rbTS7yttut2ro0D6YKV12G+UOaKQ+nC0LZZE2KvLc6RbSHsOiHHF5fkAy765Qrr5qEWdm3inMZL88Dlk7p8X/3vfGzkPiz5UNRn22M2HKuQyMyv9zYNKRDieciG9Hfze3ONLZL1ga6L+k5xnei/yU8wceWnb0LhLfgGrm4H/+bNb9UVx0u3Q/qgEsdO+1I+AUs6Nuuybb4ir9d38o3Sal+MfFBbnGQeKzP08IKPM1J/wSzDNp7xzUDzhLdPIHYJX7QpQ9+mLa9r49EW7xQClmTEQJpiEbjwmvvU527asPu++//mjqRrgKz7/DjfXZLEGbFNyq7dUtspLxJMPv+vj24QFFpPLLZAyTQw2Z6A5whKdwZCzwC7TmfoScRXT0jAsuV1vV6iHRzXc7ehxS7Hx9wd1wtdfpKJC0Fbj1XqD+tfYx766YCp5hVOLR76xAP9N9cxYKl4Rg3hO5iuCU9ytcTsG32D5i605nZILNSLTnKM6AU1ciR8u0WSq16+ATL0rfp2t0LxZkKYmRzXzqj+fiUnIahfhCvFsOMCFv2Nv6bmwuGIGUpddcfwv5pOrE/A8p0U9H3DvkVJ3VMjtn6FvmnbC0rmQkjySiPnjqtPfGFkngq2xXCx9YfHOORl8gUwF6sID1dQ/UE7EC4+uWzylyffN/QCYZ22ch6ZCwZTPJYIFKErYGZdtg2g0KMcvF/mAyrmS09kd/IHfLFpzLLqXhm1nZCz2cWsgxbtK59fOyzguf729bjmWrTz75Rw3Hf6eGtcHl2n7TSledrXbFtILHAtIs2xy7ZI1y98Uv+4LQgvfrK7Dm8prUt4tM0pehPMjGVkiwek26DHBi6A0N/1AlnzIDRmuBa0XCiwXccn30MiYJl+DtmTyjIxDz3UI8U+FNZCUg6fE2z2CokornpIcCRemS8m87GGY2GWJX2NXbLJr33/JiKMbpPrYSl9hbCJgOWLRSk5+UZto3lcv/4ZioMqeUXTZc8m2Nk2XF2PDYUCzLuu9dI3SWMsCcHmj8ZE160lW7sgYElGDKQpFoGbb79PHX758O7TJERH9XnsKJ3KVLBdg51NAPNN5HwAcd2xNltqcx58+XgdtBNw/jcfG7bz6rvSR87Cb59aPezKg6s+cyFGzhGdliLBiDtqfIHKB0Rywii/eXrGxNE1gId2/QhHPpCak64tuCVf0PsW6HxnnC8W9aklLmBo58EmbOz7ZqW+ff9wrtqcVG1njS23u8+50GKUL1aObbDQC3ceKNi8ylX3qDjfhXYFpecxJXT/yFlb/OQL1UtQ9HMJSZKTMr4BMiSU8nrJxvRymlLrKvHPdMC5g1RHwKI2Up/pJVD62RaS/FqwXnAsfnL1BkHu6Vs34935MDhpX6WuXzT8GqE0lodeINsWeT5sfY5maNEpmfD4GGC79mSeGKEy6wpYXBxwnS6y2U33gYSKn3xp2rBTWHSylq6omT9+qiB0zZTv1JJ9pr78/LoEv5RpXNeybHF56OTT3/7jL9UTz9RvkY1HhAMJvpccPXWowNB3Sgl9V8C4WGj7FvRYL6lLN4wWeHf+1/INXv6llyVt1xQpn/mQiXTBZiLL52Qqj4Kx+06T8pPPvF5aZOsTDdyK/DvVPoneoKI5iMozBXrbaUrztK9ZR2iDwhW70+SHmYbiBR5zwPZDC1wax+iql/l6s0TACl2TdPlmtnnYdrqZ8tMJLD7G6TlDn+7iAoj+ZjQPQmOxrT023nGcaTzmL8P6ToiaArxrwU59k74KbBtNqK93/Gy5M6yFZAQKCVhNvklfvRwLesSH/M83TR1bnfKljQ39c91A4N88nztsImXTOMJmX8j3e+TJF4a9ZMfXWdLx0lwzuPI02Riz8dYMNWC7sWAKjD7b1RXoqCzbeOYS2VwvEOo22b6jny1eVdnDFTva5bfZNkogYElGDKQpFoHv33mfOuM6pf770Vcg0LsbtJggIYZPSFwptg12tsWB7yg6H0BCi2LdWrPukGjD67DtCJv12k7nmKevqA2h13kojXY8bY4ez88HRBpsJ43fZNhuqrn75FLzJVddeP/MyYkvIGzxv8yJMnQMmvNBC0X8CifFwaKBn+98UIyhg6YrddG3X+Gp6+qadtw1tvykmelQchGUjmWTU8B3TkIDBIkyJF5Ru82faYe6u0VcwNLt5g6zLXYHOdf0/S558oWhhQJ3oiiIO4k0ZsBianudXVRJrCWXcGd7Rpg7X23iPNm+N/p2+ItBtus7tDAgR8SMeea7HvEPB6vqKrY5jpoLKJ/tNU95eyWOugvb0KIzxGf6e0hwtcVz0AJW6Lqert82ftpO3/hiR1BZ+uovLTzOv+5RRY6nuZNuW5SZceJsePD5isZacqz1zrIEw5RpXDgR10yxIhQ02ddGG4+04GAG2pWedjTr0iehaAzhL1rZ5jU979Wpy/bwCs1FNKe6AhWbmyI0P5ineyX25N+xjrnjW0jSWEE/LXLx+Ec0h9EmmO1nfqemD6Tnd9sJUy4mUpqp22427ASYriu0mSh5RVoL03oen77rzht0hdLomFJ6rvNh5jvV5puXfAKWOd/Q2OQat02O2Hw2EgM1D0L42eqwiV626/iH7DlxmHjhExiIW+SLEja+4OXSsZsMyEVEGi/4+CP5Zsw0fMzh+IYEwbr1hfwy8kkP/cuJar/pWysSW8yfS4TibeRjgu9qdp32k+9HGzj8YSnz6qw5T/hu1vg2sHWbmvgVtoMGZggRSQw3FyaxBCzOAR1fjN9O4Hbl3KR1Evkf5Ifw9aWJL//+XL4eBKw6XwPSFocACVg3/+SV6y+uU1I0CP3gZ8uru+TkSNEErX82R9q2OPBNPOYAIlkU67rNASS0OxCKA2AbREK7Fz4Bi/rEXyg022sTmfiAyK/0cfu4BnCJgMV3AkxByDag0yLQXNCb9gw5ATY+0GKXX+shu9Lkxk+/vGXKegHrku9uUgXl9MVdorYQLq6XWPjxc27jJgs+26uC/HpjiH988NEnIfX1HFdML9vJGO3AkI11IP+QIEH10zdAC3TbrrNNwJHwzFdvKG6JL2+obn6aRy8KuShmuypCAtaX/8+Tw56OpoXIt//fHzZ48ZBwOX6fNer7//VKHCwuprtOzJh94O0N9Y/s5fru6l57Ci2MbX8n3EgEMIPn68cZJIsgV/9sNqdvlv7d9hqrbhs/UWs+FGHbSd13+tbWWEu6PD7GkH3oe6oraKRyKmwnDMnuxFHz+23z7L2UR5KxheOg5w/Cle+482+h6UlWWlA8sHjlsDABJHzQvGw7EVXH95AuqlxxcmwLYT0XcfHUHMd5vSYPuA9EYx3Ng7QJaRvTdVm+E0+hzUTfNTqzrTQG7jDmyeqfdt55QwFLp6XyyA7ECZ//Rbi6REjfZqktdIIeizSPNQ9cc7bpQ/AxmMeGC+FnmxtcopfkWrcrALbJIdt1RNdL076TboQbicH68QHqa51HJmzfUGhTNyQI1h1vpSIIf+WS6tFt5TzhQg9/PVYSqF7SD9pw3e/Px3sFLL5GMk86mnWY87FrPA9x2dVm23dMcabox693myc3Qxj4TqG78tpEOFcoEX46jHOPjyXmOsAXU9N3eMBsNwSsEAPw96IRIAHr5797RRiQ3C3nzpRtsLMtbnzqvTmJSxZu2mjmZBma2EJPz9sEMJ8DJTkhwclltsHWT7M/Nqed26eNgEVtM8VHEz/bgO67Phl6aYgWQjxOCp2QOOyChzcInmsLkk3XB9++s1Lf+8W4yrH1vVJCbScHzSZgSURK6fPyvoGD6jnpoFcPW5jVnWz5lUGXgDV50mbqt0+9MNQcl7gncSxJNKNYKOZLX1Sw7RoK/XtINKY0IXHTxDG0++pyuFy2MMUqvZDkTgfVyV+J5M6H+S1yHOk7PnT3VerBR5Va+PKDGFKhmZ+0MNsrwda2eIyxCCc8Q6KEbbddi0aul11NO7leN7PxlBznUHs4B2xx9nQa+kYoFgo/jefjYm6Ogm0+I5zqCuWuftXhkWRs4fWEdvPNb6HpSVbaBXfFrbRtvEm+uRAPuF10P20vOeqy9MJQtymEjdkG87Qa94H0CbLQGEwbTFO23WyD7yF0ql23g/tJrjnoV7/6VZXFJ2CZffP5X4SZ6+8+P9aGhZ5r9dyg+eYKkm8usnkabQPCfv73fj/kh7h4w/P7MOec5S/6hQLu6zb4XgemK/3mSfLQqZ19/3zryl/QvlWIayYOttPeXCQxy5PyMfSN8r+HNqopPT+16AtFYeOfOUbyU56hx2p8/XGdwNd5zNsRlJYOItheNTd9FttcG3qN1NdG2/qA/PxTZ+0w7ARhnbWfa+wJ2V4iYNHGKm2ImeKabT70cZ375bxv5vzmitcHAStkTfy9aAS0gPXoqm2rUyuuY+o+kGyDHU3iNHmbA6VPYDIn8ToDpe+FHlubfa8D2pwu3xWmJoMttUkPejZnwxwQzfJpEtri5VhakslX6sjwHUdddkjso3S+65a8jbYFqG1Hy8UzCpL92klKbbrV5OAJCHIcKabGyQdtXxVnYioRKUPPPIcGDHKy+JUYnafO9RdtQ81BV0wv3h7X4oe+MVrsuJ6o1ycrXVdCzJ1WXaeEZ3UcWn7iw3c1VfL92Z6g584Ujz9jsy+vyyyDOPUXU/6gfvPUKydZuUPiEpo5fmZ7JdhSW/mYJsElxGH6e+ghCrLVhd96zPp6o+RlS1f/XNctTB6RGElCNhdazX7pa4W264N6geFbuNQRESR4pkhjO9FbVyh3tasOj+p847q+0GaZueCTxpPjV9XphMIjT60edpLS9wBKqE1SG54h34cAACAASURBVJq8MudJmlcvuv7xYacWzUW5tqf05Bu1R48tvsV9aINJc51/D1IO8HwuX6+ugOUag/Ri0vb9hoKm+wQs/TefgMX9U/69mfam8nybbbZFuE9E5b42P/ntO5luctd2HZFOxNhOzvquWmusyUehWxnkQ9jmOtcLl1T2D3727DCfxCdgxRCYbd/wSV/+lXr85RiBxC06hU7hF8zTxTyf7/S07aSS6VOHbgFIxxlKR2Pczxa/8roRn1dNvtvWZTZfTnqttU47XSIWXbfTv9C3a6tP+uK7zuua1/lYwtcntnVpnXmPj6XmxoNrvIeAVYdhSFscAlrA2mHyTmrF82s3OMovAcT2EduOEvuOn5qDu3ThZjpv0nvxvgWxzXn17frXEdo4jjTh7zltqw2cG3OQ58HaZ0xbf/qI/2xOnBRDvUiwOaq+iYGnl7xcwuOa2K7dufh2+vuUouCv0p1b03E0HSqbY133ZEfom/BxMSQKmGVrG+r2uWJ68faEFt5kK3Ia6VoJffOz3jFhKPC5zaGmfyN724L8huoyv1FdtutKQt0dLokzaxO4bQuO0DUC2/eky6a/vfnVT1fd+8y31vfS5pDYvlO+4DB3xqWLEc4pCS4hDtPfQ84Z8dEVS0UiYLn6x0+V6XGW8P72omfUnP23HRKxfd+ujrPHT4OZpzBDJzwkOHWZxnVyuY5QTu23LTDr8CgkkNgwCl1HMb8FUxD2fauhWGnUDlfMOalYI7G3njttJ35p/CHe6sUx36h68JFV1fgh/enxzGev0PimMeEbdtIFJeeby7Z1BSzCgLhFG1Lm9WGNmY3nIRHSdkJRj+/mmE7Ck82vsc0FZjvMvpuvsfnsaeLu2+gNnXSUzMeuOZ5COthOX9FJdtc4qbGgdtEGF13LtnHNdd2TbEV8p+v69LOJsCH/Tfqd+NJ98Vu/UstWKrXf2155XCC0icu/N42R72YGrT9s37fkBJi0n5wD5thM3HStgUKbBKHvStK+0DwhXbeYddX1311iEV/v8PAWkrh0Pgw4X/TY4pt3IGBJWIU0xSKgBSypMGADyiVg8X8POax6EJeKUeZELB1cXYsy13UJ3+DYZLDVbaZJmQYwHhDYnKzN8n0xMGxOnLRtWlSypff13eYsu06r6QHadt0p9OGRXShYsCR2hlkWTZT6NbrQDnXdCTDUZh8XbRO4S9AxBSxypvS1hZCwUGf33tUX7lBRW+jlLh5zRPLdabuTEEG2NB1Ws37bRO7rq4Tj2gnlfOULjhA3XQsDvQh98dnfVl057+b1L37p66tm/2xOqi1WBo95FuIb55QEl1CZ9PcQz2g8d8VS4U9j2+rzLbZMrHR/9AuuOqYblRlamNOizBeIte8CFmGgHW/T7qGFLreH7ZpQnXk4ZAden+T6vSke+K63m2XbQheYfzfr5QtUqWAs+Xb0nOISlahv/3TLE9XJE3490ozfKKlLc8D1SmHoO/HFF5OOJeYc6rNtEwFLY0DjHPGasNOiNp+7JZuKNq7yuFVmv/kYYRu3tJDf9Iqb6yQ8t39oTK4jYPEFO8UepYdo+PdEG1chAYvmwRXPvzQUG5ent8Uw1Lwzv3ObDxDy36TfiC+di5e+TVz+beg++wQJHt5Ct8nmO/sejfH1hXNA46fb5eKQOf5xkbcpr23t9GFaZ87RZdf1313r0NBDVDZhuc68ZxtLadzwhUSBgBXj60YZIxaBGAKW68qHOQhKdjebxH8gw/he6OGGcw04Lsen7QLaRxybKGUupF33onmZtgFcmlfjYUvvWgT5rsiZTqZup+nE+65kmvEQyLmh3TyKr0D/u67ja2Kr++jaTfZNgC4nwvXvIQfatqvnijFhPsdtLmpCTmxIKJYMZhwTmnwpZtD/t/B3w7JL66L264cfeEBTXaBtgo/x/RHn+MMTmtvm4s31oie1L9RPzc+F/3dMFSCauMt/Nu7bxEYtroVi+unyXTF3JHb2pfE5Z9qhlQpYtu/FJ7Sa/AsJC2bcGh7bg+Ls8RdFTVxdJ5ViOuxt7RDKr7lsOv9142DR2Ej2Nk+51FkMh04r8D5I/AHKw0+f6nJcC+pQEGlXHJI68b5C9jDbLeHu2M03roR9+tEYtPL5l0TXzsx2SHwgF2YmJvxEpdSPMPP55sC68zjHmuYOeqSANlNojLXFMzQfGLLZyrZZobmueWxyn+NmG7e0DyzlNW+XHkdDJ95CC2bpnGFyVLeFn4g3++ISHVxjhJlef1tcIOAnD7mYa2JENqhzIlTyjZppXLz0+Yb829BpQ6Kvubmq22Crx+UXuq5j6rK4TTSndbtcPpWZj/MsxMs6ePtuIdSZc3SddTdrXL6c79tyzQ915j0bL2ieprJdYxYErDrMQtriEIghYPEP3xY/QDKx60G87iBme8XIZUjXVTfXpOM7sUXOgu1KX1sSaYdJioNtQpDmpbZSfT6njPcnVLZ2MitnfPVLysTWN3nRLh3hTQ49XWszT1q0cXy1w+pyxn0ToC3IKOFBfbK96hRasFBe7gzyuC3cESFMpAJWrIUYdzbJ5ltsPmrYy12SUxSub8HGA5t9fE6FdLfOtrjTC3w+LvleqPJ915qfP1qytdp3+njruGBzUm3OlOZjSDQz22MKMZJTcdIxyrVw0bjxzQsdd4q/3iMJ1ssX5Pplq9B4Q+M/XYelKz8cY/4gAxemXAsUyXwlxTB1Oj2+mTjVjYNF4xl9a6YAWPckZ51rMKFFnsaM5pBFv1yxwYlGn4Dlu6bC69Xfe+zFsfYbJIKCDrROfa5ExGde3OBKd4hDEh/IhZkpOHF/J/Tt6XaZ+Xy2bTOP2zAw663zzfpOVdHfzH6bY6tL2NbfYJ02mP3RnA0JhqEFc505IxTOwJxHXOOkix9mes0vzi2TJ3rzyIUf2UTyLYW+E9ffXbz0baDxvus+S/0Ssy11BCzCiMZ3V3wum00IP80t1/ho5uM8C/GyDu6+zZUmNg5t6PK2+b4RF899orx03pPOeWZ7IWDVYRbSFodACgFLq/WmEy35ePWiuc4k3MRgtl1310RsG2zJiTn5YHq1Z3ST6oN59IAoxcE2gEsdT2oMDdq2K0+2nco6jj7Zf/73nqqccb3D4Jq8Qice2jq+tBB3xRUJnfKhNnNngfjM/10qHnFxyCWGaRuSw/HUM2uGduV9ok5TB5qT0rWQMSfr0GkzH9Ft3Kp7RFvKcXOBaLaJ+mKL5WbGp6H0Es5rftJjGPrqKu+/bwfaTKu/Een3T3lNEbZOvtBg5Frk2DYpqCwdd2rCB+4bVjQPBBziqXkark5/uBjNTxVwzo4EAYuApjmNv3paJw4WjUGLn1ztDaYc4orthKHrerR0kUffLr2apU8o6TbY7KbnEN8in9erv7WYoi+1kcZP4nCdWFaUT88zKXwLlxhtExI0zlIR05wvfIvdtvM456C5GK+zyPadqiIem68M2sQY27dA+FJIiCYPIek5XTLW+a46SfLrtvv8Hn7ixjVOur4b22Mk3G8x7cVPCXF8JScMQ+OT7+8uXvp8Ld53PfdI/RKzPTZbuDY26d/pQSfbBiqVabOJOT+4+sT9L/MbkY4DEhv4Nlfq8FfXFYqrxdvkq8OFjW++MnFynZqjNtQZn3SbIWBJGIU0xSIQQ8Ai8GwxS8x/lwhYehBvMojVMaBtUSY9Vqrj25ing+rULUmrF9BS59d29amOQ075bVeeuF1j9d22YxE6otzW8fU5QKFdNvo7v5pETgr/91AftO1NexGmNDnyq3mU1ozLQXGjzNeMUi+8Oae0A+P6ziW85mkkgX99DmQTR9FsA2FIV1H0a5X6b+RMU9t0zCWJ4yHhJ+eZTwB0icounHmciyb2sOVxOYc+Aeuav3udohNY+kdjJWFocjwkfur+SEVh27dl6w93RF3fkWS+ioVxjHJs11JsJ0t98faoHXpRFBIYbW22YRkS5yV9twXCti3im1x5om+cXtK0beBI2ub7Hul7j11umza5uG6eGubjrdQXM/P5TlFIxsk6fUwRH4mPvSZuvnGB0tFGneTVQVsfidN8LqozJlNaqb0orWtupTGC3y5wccdVnznX6XmaCxfcR6U5lwRAG37SYPh1uGOmdfGyjtii+1zH99ZtcG1C2/xC4iCFKSC8bD+bTUxuuezO80liejXF28anunO9rjt0rdZso6QOW9t8Y5p5ddScQzk2TfxVCFhNGYZ8RSCQQsAyFwl6kSpZBPKrUqkMwBfnvqtQ5kmRWAJOqF80INJP6vzaBvA6joyvPabI0OR4r8tRo3gH5i909a6t42tb4On6XYHVdQwuirnBd7toMiJRyfx36QRl2osWXeSw+QQs4iCdwDID/rsmbamIFuKgayFjTu4hm4XqcL2gZubznaaQ4u1qB4039HM5zBdd/1j1d8nuo4SfvisUvI2Utu5CiBzOWPbX7QldueYn6ejlHgoGTK9Z6Z8WFuqKn7YTciFOhZxZzhnX9eG+CVi2eIq2066uHWI+njXhkW1jyCVgSb4pn61tCz5bTB1ehm1x6TqhGeKa7+/VdUy26dCmvBh5JdfAzO+5johpfnc+30MyTtbpq25v27nIrJP7CuYY4ZtzfPOJpE+EYSh+ly7Hdpqujr2oHNfDJTZf3XUS12Vr/vKdbrc+pWkTEprGf5NgG0rj46UrwLp5So/K131u4nvbNqGJaza/UNvHFU/WVr8pALrmdJ7PFGbq+iIhvG39rctfXUdozjfbIqmDlxcSvQgnwpTWR77TYE38VQhYISbh70UjEEvAMoUO80PVg6Dk46WBYxC7lnziDl0RSrEw9JGuemnn+bXio+gpBSztuMRc0DU5MdbW8fW94sjxIz6YMbhs7aUF2A9+9uzQq3yhK5Dc3noxT3WRMGVzVPjLW9y5dZ14iOFsmMKRKfCadUq+aR/PzWDuvgWzK8ZA20VwaJFJYxHZmDuqtj5J+MkFBd+iy8dXF6a0yzp129G1ha/QBBh65ZTb56az/tgqYJmLLsmCk+qdsu1m4nGQ+hGK/cSddNfpS+kVtxB2Xf7dhoUv3h61VY9DTcZ7jiWNGzQWaSHYxKLJIs/MbxuTzTa77Nq2Xqk9CXsaX/grw9L8KdK5xFo+jjY5eaHni9ACUTJO1u07v/JXNz9Pz4Ukk0uh60dN4pc1aW/TWI0uP0T/e53HjHy21j4V3xzWJydt9RCHSPR1XcFvgpM0j4+XodOeppBCdpH4CzbOcR/QJWBpv6uuqGjWyedsm0ijfb1YG9dm/TbxNHQq22dL160OHUdT5w2NTzqd9NowpSc70DxH8ZBj3xiAgCX9gpGuSARiCViuha12miSLzdCCMqaBzAEvtJhKff+e96vJTp7Oo8uKIWJQWSlOxfFTNRLxJ4Xjazoe5DyQiKInItMmLoHQ/Pe6Cz5zd2vGtHHqhC8v2YDeprNsOyVga1fddkicAnPSlzrz0m9VO2HSGANmuTEWo6GrCaG/6/ZI+Mnt1VYA5BjTop4WDNJdfKmNbGKAyTPuPPLA6XqDoK74GXpi2tX+UOB5M59L6IhtGynWsdNx8ZEWI7arJ9Rf+ulFVJP+214jtp0ulS4ifFiExj7b39s8OtHELk1E6Cb1SPNIRT39/dSdSyQbfZJxUtofnc4XAqFuWZSe203jFuIP5Vv8xOro46+tDzZ+N/muzFM8JGKQ+GILjxE68cjbqMVzvjmsy3Fxq6tvxsdLW99tG27ko83/3u/FNydCPiatmXg8Tsqj11KueLISv4jP2Tbu0NqNxnRpKJO63xo/QVZ3vDHrswlYttO/0m/E/L5Cm1kmZ303BppcLYWAVZdVSF8UArEELHOXwhSr6sa1anJ1ponBzMVUk4GlSZ3SPDRp0Et8Oeze0qRMDk3s1xbNhZVk5yWF46vtQZMOTUKuwLl8UtKOrLmLVJdD+rvQx8FtE7DEEeGnsJosPF281DYynTXd7tCxainXtaPga7dLkJDgI21H23QSfvJdR4moX6ddxFP6xf5Wbbul5jUTbh/aEPjy/3lyqOnaMTV3jCV9J67tsuOY2gtC11Up20nbkS5g8VM39M3Yxhq9SCFb0q/ueEZ5bCdZ95w2bgPBTDLeh3hv4yTfiOL9jFFvqF05/912as0myujvJ7Rw430l7tC1e9/mmWSczA1DLRRIrtUOUoDhAkDoJoENV+mmgm2cDH1P9P3xb1Iy33dhfx8vQ2K52V4ab/mDE5L+2E7L0lhtm8u032PLIxVoeLm2fGRz8imaPEog6TOfm9oIWLbrlG0ELGp/0xNorhsDTfxVCFgSJiFNsQjEErBcJzNo8K9zrLZOHIA2RtODZ6yFeJu28LyEAf1in6SI2ca2ZZmTl8RR7trx5S+N6PhkTeL0EHbaKdbCTVMBK+WpHlsMBN1uqaMk4UnoCkjMgJ+S9jRJI+WnaecmDk2TtsXIwx1E2zVxXc/kSZup3z71wlC1ehFT9/QecXuLzUfVfu3VdVXKFtvFdeRfIrDFwDV1GeYu/dZjlbrsuJ0rQYm/qqq5qPnZhJtc6NcLEj62tVmomHjxcrkIzvsZq97UNktVvvTUTp2wD2ZbKR+JVz6/RTpOpsKgSbkaN4mf0qT8pnnqxFR01aHHypD4VUfE0XXZXkbVY0Ru46uPlzahyMWFNhvwtlsU3PdxXcnUmEv9Ml6uTYykjXT6pbrSyU+Qtdl8dYXT4LFrpfhQv4nzdP297gk01+u/TeZUCFhNR0fkKwKB2AIWvw5WN67VoHaw9OAZ2kXqggQpgsp20Q9fnaZDJLlj37Xja05K5k4sLewpXlbdSV47Rfqkg+2UkXTCMydvCZZSLmjn1vZKVcjhldahxTzfaUObc1LHEanTlqZppfxsEl+maZti5uPxNnwCFq9Xp60rfjadC2wnTahNtlNFLgFL+u3FxDhFWebia+okpc75G/+uPo1ndIJP+oAIb7Ptaj4XmkJX9qU48DEzFKA/Vr3S9uWWTipCaGGk7lxC4/Sc/bf1ngCVjpM5YZfrqSGXYFwHOx3n8by/2dF6dVCXJeWOWbfrVUXypYhbOf1CvPRt4KTsR+ikFJ/rpH4RL9cm7pPNJ43fJPqJbhMvc26IKWDROpT8cvMkeCXGvWlcrRNlTa4nu06AN/EpIGCl/LpQdu8RiCVg+RYng44hJTGKnvxL35WVYJUqjb6uItnhCDkYqdqoyzUnJZMz9O8nH7y91/lztc105PikV+dkoOlcNpkkXe3TCxnTsdAL4kF+NyNJwNJCaI7Cue8b4rulphjkcth0eTqt5mnqvtsWW644e7a0db691ONOjPI15961i1J/+76dqxPRZnBbs79kS1q0NL02Yi709LiRavHHecdPdfCYXG0WSDHs0HUZtvgstnG8btgH3S/J6ZOu5/EmNtBzXsy5tUk7bHnMb6CJQCs95WobJ0Mvi7s2YpuIArHwcpUT4iUP5F5X3G3afn7Kjm8c8m9aKmBJTu813UCq01cT1zbfF++P63XvQfitthPgkji/NtwgYNVhE9IWh0AsAUtPcK671LGCisc0EAkoNAmP5Kt6MfGKXRZNXvQ7+aDtg0WHHIxgAS0TmBOk6Si2OS1nOnKhnbZQ83X+Nk4Ar0N/09xZo12zQS4G6waQDWGV4u9SftquZaZoT+wy+TUKk2euOFK6DWZa4k5qJ9J25cMlmkmvVcXGc5DlaYd63zcrddhf7Vw9zGFerTDn7LYvWdpOg4aEpqZYcCGOj318cZfbtaWm/W6TL3TtkspuenVGEv5BOk626WOKvDmeGqJ+miJtyjnZJn6mrC+FDX1lhnjJTzrF9LN87SL/ctEvVwwlscWENDcI6p4wGjTOvD6Tv20wzUnAiumvQsDqmqGoP2sEYglYOqiqbXHSZpGfEjzXEeeUdaLsVxCgyWvF6peqwK+hX8jBCOVv+3fTgYnluJFTqANutxWwaPFw9e2/j3o0X3/T3LEgh4muGMUOFu6ykc0hiHmFsS03KL+Un3rHsclueYx2tinD5KhUwOIbGrRpQEFu6165rdtufr2sziuX0l3sum3qKr0+PXfEDKX2efvOynftpGngfN03U1TSHOFjW5uFiomhOS64Ts2ZPIhVb1d2jFEvF7BsJ0nqhn3Q7ZKc2JCOkzH6GrOMHG8RUP9MsT6WX+LCTcKdmJgPsqwQL/lGR05jiXniJ/XmUGybaGG07ZxrnhCnsqZsN7p6BEu/qqvbPQh8bK9DNu0fBKzYjEN5IwqBWAIWgTKI3fWY4NNAk8NLfzH71KeyyPmiCcz1+p/Zl5CDkbrfdWN21W0PP3bcZMKTXOGo2y5aAPIrnrQgbRojp279lN4mYA3CEanTVik/bdcy69TTZVpT+JAKWHxHWBLoOUYfuWjiW9zxhVlu4mhbPPQi9/T3KfWmXXauxtw7fra8Knbs5qOqE8h6DCZ+zpg2rrE4bXul1Px+m4xrrv6bu/eucrVgHLPetvboMr9UTEwl2EjHyS4xstUtOV3WVZu1aJz6Whtxh34P/nb9I0M5iThtsZfwMtf4laZgkptfJLELnW6kDYjYPmWTuG2S9obSxDzVDQErhDb+XjQCsQWs0L34osFG5xsjIHEwGhcuyGgeoU/huPmu9QiaVyWR7IBLy9LpbKcUBx3Dgseyobbl5qhJ+ant3MfrTK7dUtuOo+YPP/lEi63D3z2pUcy4OtzlgrDvm031Sl6d9qZOe9KXf6WOebdSO++8s7eqtgt1/a2agpE5tsW84mIuFFwCla47ddy11PaLVb4pYPnisqTYDKE+SMfJWP0toRw9/qbwS0rAT8pLHUswRzFcnzTNzS+S8IfmavrRyeyYP1sogUHgY6u36bwHASsmI1DWiEMgpoA1qN31EWcEdCiIQA6OLy10UwV45gJWLgsu20Jm0FeCbTtauT1pLuVn3xcbtlfqXC/50UfNTz6lWhjzAcQ8LRZacNS5bhgcqDJN8O93/ErtskNYwGorgttiYZoCdMwFhLmp4Do1p9sTs95MTSxqlnnF0/ddmNfbRQULE0nHSWFxSPYyAjQuX3L0VODREAEJL/W3k+NYok+a5ti2kElojH7wkVUqRZxkScy/UPua/D3WphgErCboI08xCMQWsA5/96tEV8KKARgdjYKAxMGIUpGnkFRHnalKWjA89cyaodpTP18sxSrVQkZaP6WzCSSp433UaR+llfKzaXyZuu1JlZ52S5c8sXrYcX+fgMVPmrUVSKT9MtsUuhJY57qhtP7c0j3w4K/U5puGBay27bbFwjRtEfuEtl4o+BZulKaPMefa2sKWP9VpOGlbpeOktDykW48AjcuxT7CUhK2El3pTJEeRSG8S5OYXSTnU9uSvq56uBCzuUzTlDAQsKYOQrkgEYgpYqeImFGkYdHoYAhIHIzVkOgZE7Lv6qdvd9/L1otjsR26OmpSf1Jfr7nxa9PJmjnajE2TkbJqLJduReWp706ejY/TbbFNINCGbrHj+paFqp243OvkVxxh9rFOGlJ91yvQtGkyH3RSwYn+3+lqPb4FAaejEJl4bHh5PsOmiqg1HBsnDNu1E3rIQkPBSj2Oh+aQL5PRp1Njjaxd9iVknBKyYaL5S1kbr1q1bl6ZolAoE5AjEFLAGdT1E3jukHCkISByM1H0lftMvxVHn1G3ve/ldOSJS3Orws+/jpC0GGrcP4Ra6uifFtmk6fTXw4jlTGgclb1p3bvnq8LNt2wn3OftvN+yBFM2P2HF69E63b+FGp1NmvWPCiBMlm9gp5Wk4SXsGyUNJe5AGCBACUl7SOJarSAShfkMu8/AAg7IdjbNmqI2mNypwAgvjExDwIBBTwEp1DBQGBAJSByMlUrRwX/n8SxCwUoLsKJsLJLkFQa/DTzruP2PaVh2gGKdKWww0m4DVxQkPs4ckbtDONGLDyBdoMRhii4WZKn6gDtbvW5jgteFXrJryNJyEO3XGSUl5SAMEYiAg5SWJRHQCn2Kh5vajsZBeVcdJ01cso0Me6H/pW4gbCFi5fWVoT1YIxBSwsuoYGjOiEJA6GCk7Tc4//eAgpETZXrbGXv81NxvU4eeg4kAN0koURPj3z74Sw43q7jruEDmvJGCdfND2g4Qiy7rq8LNtByig8NH7bzdskWcL/t+2HsqvYzrhlJ0MTfM6dhebAIPkoQwRpAICcoE/51hj9G2TsDZp/KYw6QhBAALWCDEkupEGAQhYaXBFqXERyMHx1YHWcxNP4iKN0pogkAM/m7Q7Vh4etJTKPfeIyZ0+6EEnJum37/StY3Wzt+UMkp+2K7LED7pGQVcLY/76/qpnTCykZaW6zimpf5A8lLQHaYAAISDlJW6ZgC+DRAAC1iDRRl29QwACVu9MVmSDpQ5GanBG4umZ1JiVUH4u/OwKa5uAFTveUd2+4cTkK4gNkp+2K3vEDxL+Y8cP1FfiuuZaXW52mZ4ErK7i0w2Sh11ijLr7hQB42S97ldJaCFilWBr9bIQABKxGsCHTgBGAgzFgwFFdLQRK5ye9QHvHA8uHMJuy7ejqBFaXP4jN3QhYNpvTqawp240eFtg9BjfIxhd+67EqLg1+MgQojs+rxm/SydXa0sdJmYWQatAIgJeDRhz1SRCAgCVBCWmKRQACVrGm71XH4WD0ylzFNbZ0fupYRNrwM940Lvp1seJIFbHDXfOT+LHLjmOSxA+k010QsORkSXUaTtKCrnkoaSPSlIcAeFmezfvQYwhYfbAS2tgZAhCwOoMeFddAAA5GDbCQdOAIlM5PLmB1/QLhwAmQeYVd8zPly5spy87crI2aR0H26TpnF7HhuuZhI8CQacQjAF6OeBP3soMQsHppNjR6UAhAwBoU0qinDQJwMNqgh7ypESidnxQw/erbfz8E86cPfU2S0zap7ThSy++an/QARqrXsRBYuR5rU56GC7Wkax6G2oe/l4kAeFmm3XPvNQSs3C2E9nWKAASsTuFH5UIE4GAIgUKyThAoHS2USgAAIABJREFUnZ86mLYG/4oTd6qe9MYvDwRK52ceVsijFSRgzZg2Lpmg6OsleJgHB9CK4QiAl2BEjghAwMrRKmhTNghAwMrGFGiIBwE4GKBHzgiUzk9TwCLhigQs/PJBoHR+5mOJ7ltieyVyUK0CDweFNOqpgwB4WQctpB0UAhCwBoU06uklAhCwemm24hoNB6M4k/eqw6Xz0xSwdpk8BkG1M2Nv6fzMzBydNqfL1znBw05Nj8odCICXoEaOCEDAytEqaFM2CEDAysYUaIgHATgYoEfOCICfSn3o87+qTPRX07dWh+/9qpzNVVzbwM/iTJ5lh8HDLM1SfKPAy+IpkCUAELCyNAsalQsCELBysQTa4UMADgb4kTMC4OcrAtac/bZVM6ZtlbO5imsb+FmcybPsMHiYpVmKbxR4WTwFsgQAAlaWZkGjckEAAlYulkA7IGCBA31FAA7wKwIWXiDMj8XgZ342KbFF4GGJVs+/z+Bl/jYqsYUQsEq0OvosRgAClhgqJOwQATgYHYKPqoMIgJ9Kffbrv1MP/naV+vondw7ihQSDRQD8HCzeqM2OAHgIZuSIAHiZo1XQJghY4AAQ8CAAAQv06AMCcDD6YKVy2wh+rhewKED0uUdMLpcImfYc/MzUMIU1CzwszOA96S542RNDFdZMCFiFGRzdrYcABKx6eCF1NwjAwegGd9QqQwD8XC9gjd18lDr5oO1loCHVwBAAPwcGNSryIAAegh45IgBe5mgVtAkCFjgABDwIQMACPfqAAByMPlip3DaCn0rNv/33aovRo9TB75hQLhEy7Tn4malhCmsWeFiYwXvSXfCyJ4YqrJkQsAozOLpbDwEIWPXwQupuEICD0Q3uqFWGAPip1LfufFpN2W60mv76LWSgIdXAEAA/BwY1KvIgAB6CHjkiAF7maBW0CQIWOAAEPAhAwAI9+oAAHIw+WKncNoKf6wWsGdPGqUnjNy2XCJn2HPzM1DCFNQs8LMzgPekueNkTQxXWTAhYhRkc3a2HAASsenghdTcIwMHoBnfUKkMA/FRq0UMrcPpKRpeBpwI/Bw45KrQgAB6CFjkiAF7maBW0CQIWOAAEPAhAwAI9+oAAHIw+WKncNoKf5dq+Dz0HP/tgpZHfRvBw5Nu4jz0EL/totZHfZghYI9/G6GELBCBgtQAPWQeGAByMgUGNihogAH42AA1ZBoYA+DkwqFGRBwHwEPTIEQHwMkeroE0QsMABIOBBAAIW6NEHBOBg9MFK5bYR/CzX9n3oOfjZByuN/DaChyPfxn3sIXjZR6uN/DZDwBr5NkYPWyAAAasFeMg6MATgYAwMalTUAAHwswFoyDIwBMDPgUGNijwIgIegR44IgJc5WgVtgoAFDgABDwIQsECPPiAAB6MPViq3jeBnubbvQ8/Bzz5YaeS3ETwc+TbuYw/Byz5abeS3GQLWyLcxetgCAQhYLcBD1oEhAAdjYFCjogYIgJ8NQEOWgSEAfg4MalTkQQA8BD1yRAC8zNEqaBMELHAACHgQgIAFevQBATgYfbBSuW0EP8u1fR96Dn72wUojv43g4ci3cR97CF720Wojv80QsEa+jdHDFghAwGoBHrIODAE4GAODGhU1QAD8bAAasgwMAfBzYFCjIg8C4CHokSMC4GWOVkGbIGCBA0DAgwAELNCjDwjAweiDlcptI/hZru370HPwsw9WGvltBA9Hvo372EPwso9WG/lthoCVwMYvvPCCWr58ubPkUaNGqfHjxyv6b/zyRgACVt72QevWIwAHA0zIGQHwM2froG3gJziQAwLgYQ5WQBs4AuAlOJEjAhCwIlhl3bp16sc//rE677zz1K233uoVr6i6mTNnqgULFqiJEydGqB1FpEQAAlZKdFF2LATgYMRCEuWkQAD8TIEqyoyFAPgZC0mU0wYB8LANesibCgHwMhWyKLcNAhCw2qD3ct5FixapWbNmqSVLlohKg4AlgimLRBCwsjADGhFAAA4GKJIzAuBnztZB28BPcCAHBMDDHKyANnAEwEtwIkcEIGC1tMratWvVmWeeqc4991x1yimnqBNPPFHtsMMOaqONNmpZMrLngAAErBysgDaEEICDEUIIf+8SAfCzS/RRdwgB8DOEEP4+CATAw0GgjDrqIgBe1kUM6QeBAASsligvW7ZMHXbYYWr16tVq/vz5avvtt29ZIrLnhAAErJysgba4EICDAW7kjAD4mbN10DbwExzIAQHwMAcroA0cAfASnMgRAQhYLa2ydOlSNXv2bDV16lQ1b948NWbMmJYlIntOCEDAyskaaAsELHCgjwjAAe6j1cppM/hZjq1z7il4mLN1ym0beFmu7XPuOQSsltZZtWqVmjt3rlq5cqW69NJL1bhx41qWiOw5IQABKydroC0QsMCBPiIAB7iPViunzeBnObbOuafgYc7WKbdt4GW5ts+55xCwIljnxhtvVCeccIK68sor1V577RWhRBSRCwIQsHKxBNrhQwAOBviRMwLgZ87WQdvAT3AgBwTAwxysgDZwBMBLcCJHBCBgRbDKmjVr1IUXXqiuuuoq9clPflLtt99+aquttsJ1wgjYdl0EBKyuLYD6JQjAwZCghDRdIQB+doU86pUgAH5KUEKa1AiAh6kRRvlNEAAvm6CGPKkRgIDVEmEK4n7qqaeqhx9+WN1///3q6aefDpY4c+ZMtWDBAjVx4sRgWiToFgEIWN3ij9plCMDBkOGEVN0gAH52gztqlSEAfspwQqq0CICHafFF6c0QAC+b4YZcaRGAgNUSXx3E/bbbbhOXBAFLDFXnCSFgdW4CNECAABwMAUhI0hkC4Gdn0KNiAQLgpwAkJEmOAHiYHGJU0AAB8LIBaMiSHAEIWMkhRgV9RgACVp+tV07b4WCUY+s+9hT87KPVymkz+FmOrXPuKXiYs3XKbRt4Wa7tc+45BKycrYO2dY4ABKzOTYAGCBCAgyEACUk6QwD87Ax6VCxAAPwUgIQkyREAD5NDjAoaIABeNgANWZIjAAErMsRPPvmkuueee9SDDz44VPIuu+yidt99d7XddtupjTbaKHKNKC4lAhCwUqKLsmMhAAcjFpIoJwUC4GcKVFFmLATAz1hIopw2CICHbdBD3lQIgJepkEW5bRCAgNUGPSPvihUr1HnnnacuvvhitXz58g1KHTdunDruuOPUaaedpuh/49cPBCBg9cNOpbcSDkbpDMi7/+Bn3vYpvXXgZ+kMyKP/4GEedkArhiMAXoIROSIAASuCVUi8opcIL7vsMjVhwgS1//77qz/90z8dKvnnP/+5uuWWW6oXCo855hh1/vnnqy222CJCzSgiNQIQsFIjjPJjIAAHIwaKKCMVAuBnKmRRbgwEwM8YKKKMtgiAh20RRP4UCICXKVBFmW0RgIDVFkGl1I033qgOO+wwNWPGDHXJJZeonXbaaYNSf/3rX6vjjz9e3XHHHeq6665T73nPeyLUjCJSIwABKzXCKD8GAnAwYqCIMlIhAH6mQhblxkAA/IyBIspoiwB42BZB5E+BAHiZAlWU2RYBCFgtEXzhhReqa4G33nqruvbaa9Wuu+7qLPGnP/2pOuSQQ9Rf/dVfVdcNN9tss5a1I3tqBCBgpUYY5cdAAA5GDBRRRioEwM9UyKLcGAiAnzFQRBltEQAP2yKI/CkQAC9ToIoy2yIAAaslgkuXLlWzZ89WkydPruJfjR071lniypUr1QknnKAee+wxdfXVV6ttttmmZe3InhoBCFipEUb5MRCAgxEDRZSRCgHwMxWyKDcGAuBnDBRRRlsEwMO2CCJ/CgTAyxSoosy2CEDAaomgFrCmTp2q5s2bp8aMGeMscdWqVWru3Llq8eLFasGCBWrixIkta0f21AhAwEqNMMqPgQAcjBgoooxUCICfqZBFuTEQAD9joIgy2iIAHrZFEPlTIABepkAVZbZFAAJWSwT1qSoSpebPn6+23357Z4l08urwww9XJHaFTmu1bBayR0IAAlYkIFFMUgTgYCSFF4W3RAD8bAkgsidFAPxMCi8KFyIAHgqBQrKBIgBeDhRuVCZEAAKWEChfsq9+9avqyCOPVOecc4466aST1OjRozdIvnr1anXRRRep008/vfpvOomFX/4IQMDK30ZooVJwMMCCnBEAP3O2DtoGfoIDOSAAHuZgBbSBIwBeghM5IgABK4JVfve731WvEH7/+99Xhx56qProRz+q3vzmN6tNNtlErVmzRt1///3qa1/7mlq4cKF617veVcW/es1rXhOhZhSRGgEIWKkRRvkxEICDEQNFlJEKAfAzFbIoNwYC4GcMFFFGWwTAw7YIIn8KBMDLFKiizLYIQMBqi+DL+f/zP/9THX/88equu+5ylrjHHnuoSy65RL31rW+NVCuKSY0ABKzUCKP8GAjAwYiBIspIhQD4mQpZlBsDAfAzBooooy0C4GFbBJE/BQLgZQpUUWZbBCBgtUXQyL9ixQp14403VietfvSjH6mnn35aTZgwQf3FX/xFdTLrwAMPVFtssUXEGlFUagQgYKVGGOXHQAAORgwUUUYqBMDPVMii3BgIgJ8xUEQZbREAD9siiPwpEAAvU6CKMtsiAAGrLYLIP6IRgIA1os07YjoHB2PEmHJEdgT8HJFmHTGdAj9HjCl73RHwsNfmG7GNBy9HrGl73TEIWL02HxqfGgEIWKkRRvkxEICDEQNFlJEKAfAzFbIoNwYC4GcMFFFGWwTAw7YIIn8KBMDLFKiizLYIQMCqieBzzz2nrrnmmirXhz/84eq/6f8/88wz4pLGjx9f5d1yyy3FeZCwGwQgYHWDO2qthwAcjHp4IfVgEQA/B4s3aquHAPhZDy+kToMAeJgGV5TaDgHwsh1+yJ0GAQhYNXFdunSpmj17dpVrwYIF1X/T/7/tttvEJc2cObPKO3HiRHEeJOwGAQhY3eCOWushAAejHl5IPVgEwM/B4o3a6iEAftbDC6nTIAAepsEVpbZDALxshx9yp0EAAlZNXHECqyZgPU8OAavnBiyk+XAwCjF0T7sJfvbUcIU0G/wsxNCZdxM8zNxAhTYPvCzU8Jl3GwJW5gZC87pFAAJWt/ijdhkCcDBkOCFVNwiAn93gjlplCICfMpyQKi0C4GFafFF6MwTAy2a4IVdaBCBgtcR39erV6sc//rHafPPN1bRp09TGG2/sLHHt2rXq7rvvVg8++KA69NBDEQOrJfaDyA4BaxAoo462CMDBaIsg8qdEAPxMiS7KbosA+NkWQeSPgQB4GANFlBEbAfAyNqIoLwYCELBaoqhjYk2dOlXNmzdPjRkzxlniqlWr1Ny5c9XixYsRA6sl7oPKDgFrUEijnjYIwMFogx7ypkYA/EyNMMpvgwD42QY95I2FAHgYC0mUExMB8DImmigrFgIQsGoiuW7dOvXss8+qNWvWVDmXLVum5syZo3bccUf12c9+tjqJ5frdf//96vTTT1evetWr1NVXX6222WabmrUj+aARgIA1aMRRXxME4GA0QQ15BoUA+DkopFFPEwTAzyaoIU9sBMDD2IiivBgIgJcxUEQZsRGAgFUTURKwrrjiCnXUUUfVzPlK8jPPPFOdddZZ3uuGjQtHxqgIQMCKCicKS4QAHIxEwKLYKAiAn1FgRCGJEAA/EwGLYmshAB7WgguJB4QAeDkgoFFNLQQgYNWCa33ip556Sn3605+urgK++OKLik5WjRs3Tr3+9a9Xo0aNcpa46aabqne9613qiCOOUBMmTGhQM7IMGgEIWINGHPU1QQAORhPUkGdQCICfg0Ia9TRBAPxsghryxEYAPIyNKMqLgQB4GQNFlBEbAQhYLRGtEwOrZVXI3gECELA6AB1V1kYADkZtyJBhgAiAnwMEG1XVRgD8rA0ZMiRAADxMACqKbI0AeNkaQhSQAAEIWC1BrfMKYcuqkL0DBCBgdQA6qqyNAByM2pAhwwARAD8HCDaqqo0A+FkbMmRIgAB4mABUFNkaAfCyNYQoIAECELAigfrSSy+pH/7wh9W1wsMPP1xttNFGVcnPP/+8ophX9PfjjjtO0WuF+PUHAQhY/bFVyS2Fg1Gy9fPvO/iZv41KbiH4WbL18+k7eJiPLdCSVxAAL8GGHBGAgBXBKvQi4YUXXqhOO+00deSRR6qLL75YjR07tir5mWeeqf7tuuuuq+JeXXrppeqDH/zgkMAVoXoUkRABCFgJwUXR0RCAgxENShSUAAHwMwGoKDIaAuBnNChRUAsEwMMW4CFrMgTAy2TQouAWCEDAagGeznrjjTeqww47TP3Jn/yJOvvss9U+++yjNtlkk+rPdPKK4mTdfPPN6vOf/3x1IovErOnTp0eoOe8iLr/8cjVnzhxnI2fOnKkWLFigJk6cOCwNnWL74he/qG655Rb1i1/8Qu22227qAx/4gPrYxz6mJk2aZC2PrnISxvRC5F133aUoYP7ee++tjj76aLXnnnt6g+v7UISAlTfH0Lr1CMDBABNyRgD8zNk6aBv4CQ7kgAB4mIMV0AaOAHgJTuSIAASsllZ54YUXqpNXt956q7r22mvVrrvu6izxBz/4gfrIRz6iPvShD6nPfvazauONN25Ze77ZNS7z5s2rJWD95Cc/qUSve++9V73hDW9QkydPVg899JBasmSJes973qO+9KUvVa89mj8Sr84//3z1mc98pnoN8i1veUv1OuQ999xT/f9zzjmnKlOLinVQg4BVBy2k7QoBOBhdIY96JQiAnxKUkKYrBMDPrpBHvSYC4CH4kCMC4GWOVkGbIGC15IB+hZCEFvPqoK3Y5cuXq2OPPVY9/fTT6uqrr1bbbLNNy9rzza6vTj766KPq61//upoyZUqwsU899ZT6+Mc/rr73ve8pEr5I7CPRacWKFeqCCy6oTrd94hOfqMSqMWPGDJVHwuFRRx2lZsyYUV3RpLrWrVunFi1aVMUde/zxx6uTXnvssUewDTwBBKzakCFDBwjAwegAdFQpRgD8FEOFhB0gAH52ADqq3AAB8BCkyBEB8DJHq6BNELBackALWBScnUQXU1jhRa9atUrNnTu3CvRuuzrXsilZZacB75BDDlFvfOMbK1GJTkKFftdff706+OCD1fHHH1+JVKNHjx7K8uyzz1Zi1He/+111ww03qN13373627Jly6qrhXTayvx3nfE73/mOmjVrljriiCM2KDPUHvo7BCwJSkjTNQJwMLq2AOr3IQB+gh85IwB+5mydctoGHpZj6z71FLzsk7XKaSsErJa2XrlypTrhhBOqWE100uiP/uiPnCU+9thj1QuFJHaFTmu1bFbn2UlQoit/dGJKcl3SvHJIohPFEeO/+fPnV6eyLrrookoIpN99992nDjjgAPXud7/bKpTRqS66skl2kp4EM+uFgNU5ldAAAQJwMAQgIUlnCICfnUGPigUIgJ8CkJAkOQLgYXKIUUEDBMDLBqAhS3IEIGBFgPirX/1q9dLg3//936tTTz3VegqL4jSR8HL66adXAcpJ2BnJPy02XXXVVZWod95556nbb7+9imv10Y9+dIOA7HSSigLhP/LII+pf//Vfq4D4/EfB2d/xjndU1wz1abdvfOMb1Umvs846q/rPRhttNCybPvVGAeXvvPPO2tcIIWCNZJaOnL7BwRg5thyJPQE/R6JVR06fwM+RY8s+9wQ87LP1Rm7bwcuRa9s+9wwCVgTrPfHEE5WoQq8RvvOd71SHHnqo2mWXXYZK/u1vf1tdGbztttvUgQceqEhM2W677SLUnGcRFH+K4lXRf/7yL/9S/dd//VclXFE8q/vvv7+KAfa//tf/qk5M/dmf/VnVCQrSTiel6Oc6KUWn3D74wQ+qV7/61UNXMEnIOumkk4adyuKo0AkwCvB+zTXXqNmzZ9cCDQJWLbiQuCME4GB0BDyqFSEAfopgQqKOEAA/OwIe1Q5DADwEIXJEALzM0SpoEwSsSBygl/JISLn55pudJb73ve+thBb+il6kJmRTjA5WT4Hq999/f3XJJZeonXbaqWofnbSi+FZ0Iov+dsUVV1SClE2c4h2ypZGIU5I0LvAgYGVDKzTEgwAcDNAjZwTAz5ytg7aBn+BADgiAhzlYAW3gCICX4ESOCEDAimiVNWvWqHvvvVfdcsstVWwm/aNTRhQP6u1vf/uwwOQRq86qKIo79Xd/93fVqarLLrts2Gk0aqgOyE7XDEnAoiDsuQtYWQGMxgABIAAEgAAQAAJAAAgAASAABIAAECgMgc02Ueqog9ff4srpt9E6uoeG34hFgK5UfvjDH1bHHHOMuvDCCyuxi18P5J3v8gTWiDUEOgYEgAAQAAJAAAgAASAABIAAEAACQKAHCEDA6oGRRmITeUB2ulqo41ORuLXDDjts0G0tYFFQeLqeuM0221TxxObMmaO+/OUvV3HIbD99hfDaa6+tRLI6P1whrIMW0naFAI54d4U86pUgAH5KUEKarhAAP7tCHvWaCICH4EOOCICXOVoFbcIVwkgceOmllxTFwXrsscecJT788MPq0UcfVb/+9a/VF77wBTVx4sRItedXzAsvvKDoP1tuuaW1cXfccYfac889h14UfP755/EKYX5mRIt6ggAcjJ4YqtBmgp+FGr4n3QY/e2KoEd5M8HCEG7in3QMve2q4Ed5sCFgRDLxixQp1xhlnqIsvvlhU2syZM4de0RNl6Fmim266qXpt8cgjj6wwGTt27AY90Cen6HQUYffiiy+q0047TdGrgt/5znfUPvvs48xDgfDnzp1b/Z1ijR1wwAHq3e9+d/Wq4bhx44blI8GQTnaRmOZ63dAHL05g9Yx8hTYXDkahhu9Jt8HPnhiq0GaCn4UaPrNug4eZGQTNqRAAL0GEHBGAgBXBKjqe04QJE6qX9XbeeWd1/fXXV6ePKHj7z3/+8yq4O8V5+vznP19dY5s8ebIaNWpUhNrzK4L6+/73v79qGF3b23XXXYc18vHHH6/ELTqF9W//9m9q7733rv5OmB188MHq+OOPr14qHD169FA+Hfj9u9/9rrrhhhvU7rvvXv2Nrh5SEPh77rln2L/rjCSGzZo1Sx1xxBEblClBDgKWBCWk6RoBOBhdWwD1+xAAP8GPnBEAP3O2TjltAw/LsXWfegpe9sla5bQVAlZLW9PVt5NPPrkSYq655hq11157qbVr16ozzzxT3X333dVJK4rnRKINnRpavXp1Fbdp0qRJLWvONzu9xnjWWWepc845pxL0LrnkErXTTjtVDSYcTj311CqG1Sc+8YlKVBozZkz1N3q9kOJYfe9736tOYlGQdxKx6ITbBRdcoM4+++yhK4c6jxbJjjrqKDVjxoyhuugNgEWLFqnjjjtOPfLII5WQRn+v+4OAVRcxpO8CATgYXaCOOqUIgJ9SpJCuCwTAzy5QR50cAfAQnMgRAfAyR6ugTRCwWnJg6dKl1RU1urp2xRVXqPHjx1clzp8/v7oS9+///u/qz/5s/TOPP/3pT9UhhxxSCV50amgk/0iMon6SUEXYvOUtb6m6+5Of/EQtX768indFrw9yIY9Ev6OPPlrdf//96g1veEN1Uo1ii9HpNTrN9qUvfUm9/vWvHwYdCVwkltF/dF10JZFOZdH/p3+nQO+bbLJJbcghYNWGDBk6QAAORgego0oxAuCnGCok7AAB8LMD0FHlBgiAhyBFjgiAlzlaBW2CgNWSA1rAmjp1anVqSJ8M0q/s3Xjjjep973tfVQsJN8cee2wlqpB4s/nmm7esPe/sdNrs5ptvroQ9woN+e+yxR3V98L3vfe+wK4JmTxYvXqy++MUvqltuuUXRy4O77bab+sAHPlCJfq6Ta7yuTTfdtLqaSGIYBYtvel0TAlbeHEPr1iMABwNMyBkB8DNn66Bt4Cc4kAMC4GEOVkAbOALgJTiRIwIQsFpa5ZlnnqkEGXpR0BSwSHihWFckoNC1OPqtWrWqukZIAg1dLRzJrxC2hDWb7BCwsjEFGuJBAA4G6JEzAuBnztZB28BPcCAHBMDDHKyANkDAAgf6gAAErJZWotft6Krgj370I7Vw4UL12te+tipRv35Hp4fOO+88tdlmmw2dwHryySchYLXEfVDZIWANCmnU0wYBOL5t0EPe1AiAn6kRRvltEAA/26CHvLEQAA9jIYlyYiIAXsZEE2XFQgACVgQk9et5hx56aBVo/HWve10VrJ1OW1EcJooD9aY3vUndfvvt6vDDD68Cm1988cVq7NixEWpHESkRgICVEl2UHQsBOBixkEQ5KRAAP1OgijJjIQB+xkIS5bRBADxsgx7ypkIAvEyFLMptgwAErDbovZyXgojTy3qXXXaZmjVr1lAwd4p/RcHKKfaV+aPXCinwO375IwABK38boYWIgQUO5I0AHOC87VN668DP0hmQR//BwzzsgFYMRwC8BCNyRAACViSrkIhFLw/+7ne/U5/+9KerAO1r1qxRX/nKV6r///TTT1fB20844YTqyuEWW2wRqWYUkxIBCFgp0UXZsRCAgxELSZSTAgHwMwWqKDMWAuBnLCRRThsEwMM26CFvKgTAy1TIotw2CEDAaoOeMC8Fev/Nb36jJk+erCZMmKA22mgjYU4k6xoBCFhdWwD1SxCAgyFBCWm6QgD87Ap51CtBAPyUoIQ0qREAD1MjjPKbIABeNkENeVIjAAErNcIov9cIQMDqtfmKaTwcjGJM3cuOgp+9NFsxjQY/izF11h0FD7M2T7GNAy+LNX3WHYeAFdE8dI3wiSeeqF4ipFNWdIXwpptuqoK4v/jii1XwdgrijuuDEUFPXBQErMQAo/goCMDBiAIjCkmEAPiZCFgUGwUB8DMKjCikJQLgYUsAkT0JAuBlElhRaEsEIGC1BJCyk1C1YMECddJJJ6n3v//9at68eVUMrCuuuEIdddRRw2o45phj1Pnnnw8RKwLugygCAtYgUEYdbRGAg9EWQeRPiQD4mRJdlN0WAfCzLYLIHwMB8DAGiigqFx4EAAAgAElEQVQjNgLgZWxEUV4MBCBgRUDxjjvuUIcccoh67rnn1Ec+8hF17rnnVi8P0mmre++9V33uc59T06ZNU//8z/+sFi5cqL71rW+pgw46KELNKCI1AhCwUiOM8mMgAAcjBoooIxUC4GcqZFFuDATAzxgoooy2CICHbRFE/hQIgJcpUEWZbRGAgNUSwbVr16ozzzxTfe1rX6teIdx7772r64N33XWX2nfffdVf//Vfq0svvbR6gfB//ud/1Ic+9KFKzLrwwgurU1r45Y0ABKy87YPWrUcADgaYkDMC4GfO1kHbwE9wIAcEwMMcrIA2cATAS3AiRwQgYLW0Cr0weOSRR6oxY8YMCVVUJJ3COv3009VFF12k5s6dW9WyatWq6n8vXry4unI4ceLElrUje2oEIGClRhjlx0AADkYMFFFGKgTAz1TIotwYCICfMVBEGW0RAA/bIoj8KRAAL1OgijLbIgABqyWCS5cuVbNnz1ZTp06tYl+RkEXXB4899lh1ww03qG9/+9tqjz32gIDVEueuskPA6gp51FsHATgYddBC2kEjAH4OGnHUVwcB8LMOWkibCgHwMBWyKLcNAuBlG/SQNxUCELBaIms7gfXzn/+8Cua+3XbbVSetdthhh6qWZcuWqY997GNqyy23HHZaq2UTkD0hAhCwEoKLoqMhAAcjGpQoKAEC4GcCUFFkNATAz2hQoqAWCICHLcBD1mQIgJfJoEXBLRCAgNUCPMpKMbDOPvvsKv7VlVdeqd75zndW1wZPO+009alPfUp99rOfVRtvvLFat25dFcB9zpw56sQTT1RnnXVW9e/45Y0ABKy87YPWrUcADgaYkDMC4GfO1kHbwE9wIAcEwMMcrIA2cATAS3AiRwQgYEWwyqJFi9SsWbPUkiVLhkqbMmVKdfqKrg/S64QkZv3Lv/yLmjBhgrruuuvU9OnTI9SMIlIjAAErNcIoPwYCcDBioIgyUiEAfqZCFuXGQAD8jIEiymiLAHjYFkHkT4EAeJkCVZTZFgEIWG0RVKo6XXX33XdXp65++MMfVq8M/sM//IM68MADqxcJdfD2//iP/6iCu9PLhPTv+OWPAASs/G2EFuIEFjiQNwJwgPO2T+mtAz9LZ0Ae/QcP87ADWjEcAfASjMgRAQhYka3y/PPPq9GjR28gUD300ENVTKytttoqco0oLiUCELBSoouyYyEAByMWkignBQLgZwpUUWYsBMDPWEiinDYIgIdt0EPeVAiAl6mQRbltEICA1QY95B3xCEDAGvEmHhEdhIMxIsw4YjsBfo5Y046IjoGfI8KMve8EeNh7E47IDoCXI9Ksve8UBKwEJnzhhRfU8uXLnSWPGjVKjR8/XtF/45c3AhCw8rYPWrceATgYYELOCICfOVsHbQM/wYEcEAAPc7AC2sARAC/BiRwRgIAVwSoUA+vHP/6xOu+889Stt97qFa+oupkzZ1YB3idOnBihdhSREgEIWCnRRdmxEICDEQtJlJMCAfAzBaooMxYC4GcsJFFOGwTAwzboIW8qBMDLVMii3DYIQMBqg97LeW2vEPqKhYAVAfQBFQEBa0BAo5pWCMDBaAUfMidGAPxMDDCKb4UA+NkKPmSOhAB4GAlIFBMVAfAyKpwoLBICELBaArl27Vp15plnVq8LnnLKKerEE09UO+ywA14ZbIlrLtkhYOViCbTDhwAcDPAjZwTAz5ytg7aBn+BADgiAhzlYAW3gCICX4ESOCEDAammVZcuWqcMOO0ytXr1azZ8/X22//fYtS0T2nBCAgJWTNdAWFwJwMMCNnBEAP3O2DtoGfoIDOSAAHuZgBbQBAhY40AcEIGC1tNLSpUvV7Nmz1dSpU9W8efPUmDFjWpaI7DkhAAErJ2ugLRCwwIE+IoCFWR+tVk6bwc9ybJ1zT8HDnK1TbtvAy3Jtn3PPIWC1tM6qVavU3Llz1cqVK9Wll16qxo0b17JEZM8JAQhYOVkDbYGABQ70EQE4wH20WjltBj/LsXXOPQUPc7ZOuW0DL8u1fc49h4AVwTo33nijOuGEE9SVV16p9tprrwgloohcEICAlYsl0A4fAnAwwI+cEQA/c7YO2gZ+ggM5IAAe5mAFtIEjAF6CEzkiAAErglXWrFmjLrzwQnXVVVepT37yk2q//fZTW221Fa4TRsC26yIgYHVtAdQvQQAOhgQlpOkKAfCzK+RRrwQB8FOCEtKkRgA8TI0wym+CAHjZBDXkSY0ABKyWCFMQ91NPPVU9/PDD6v7771dPP/10sMSZM2eqBQsWqIkTJwbTIkG3CEDA6hZ/1C5DAA6GDCek6gYB8LMb3FGrDAHwU4YTUqVFADxMiy9Kb4YAeNkMN+RKiwAErJb46iDut912m7gkCFhiqDpPCAGrcxOgAQIE4GAIQEKSzhAAPzuDHhULEAA/BSAhSXIEwMPkEKOCBgiAlw1AQ5bkCEDASg4xKugzAhCw+my9ctoOB6McW/exp+BnH61WTpvBz3JsnXNPwcOcrVNu28DLcm2fc88hYOVsHbStcwQgYHVuAjRAgAAcDAFISNIZAuBnZ9CjYgEC4KcAJCRJjgB4mBxiVNAAAfCyAWjIkhwBCFjJIR5ewUsvvaQeeeQRtf3226vRo0cPuHZUVxcBCFh1EUP6LhCAg9EF6qhTigD4KUUK6bpAAPzsAnXUyREAD8GJHBEAL3O0CtoEASsSBxYvXqy++MUvqgceeMBZ4pIlS9QvfvELhRhYkUAfQDEQsAYAMqpojQAcjNYQooCECICfCcFF0a0RAD9bQ4gCIiAAHkYAEUVERwC8jA4pCoyAAASsCCA+9NBD6rDDDlP33nuvqLRDDz1UXXrppWqbbbYRpUei7hCAgNUd9qhZjgAcDDlWSDl4BMDPwWOOGuUIgJ9yrJAyHQLgYTpsUXJzBMDL5tghZzoEIGC1xHbdunXqc5/7nDrzzDMVCVMnnniievWrX61OO+00tWbNGvX5z39ePfHEE+pb3/qWuvzyy9WFF16ojjzySLXRRhu1rBnZB4EABKxBoIw62iIAB6MtgsifEgHwMyW6KLstAuBnWwSRPwYC4GEMFFFGbATAy9iIorwYCEDAaoni8uXL1bHHHqt++ctfqoULF6rXvva1VYnnnntuJVpde+21auedd1YU++riiy9WX/nKV6p/23XXXVvWjOyDQAAC1iBQRh1tEYCD0RZB5E+JAPiZEl2U3RYB8LMtgsgfAwHwMAaKKCM2AuBlbERRXgwEIGC1RHHp0qVq9uzZavLkyZVANXbs2KrEm266SR144IHqzjvvVHvssUf1b48++miVdu+991ZnnHEGTmG1xH4Q2SFgDQJl1NEWATgYbRFE/pQIgJ8p0UXZbREAP9siiPwxEAAPY6CIMmIjAF7GRhTlxUAAAlZLFLWANXXqVDVv3jw1ZsyYqsT77rtPHXDAAeqCCy6oRCv6rVq1Ss2dO1etXLmyioE1bty4lrUje2oEIGClRhjlx0AADkYMFFFGKgTAz1TIotwYCICfMVBEGW0RAA/bIoj8KRAAL1OgijLbIgABqyWCJEadcMIJavXq1cNEKXpt8IMf/GD1n0996lPDBCx6sXDBggVq4sSJLWtH9tQIQMBKjTDKj4EAHIwYKKKMVAiAn6mQRbkxEAA/Y6CIMtoiAB62RRD5UyAAXqZAFWW2RQACVksEdRD3yy67TF1zzTVqr732qkpctmxZ9TLhhAkThoStxx57TB1++OFq9OjR6uqrr8YrhC2xH0R2CFiDQBl1tEUADkZbBJE/JQLgZ0p0UXZbBMDPtggifwwEwMMYKKKM2AiAl7ERRXkxEICAFQHFRYsWqVmzZikK6E6vENI1QbpKePbZZ6t//Md/VJ/85CfV2972NnXLLbdU1wzp7+edd57abLPNItSOIlIiAAErJbooOxYCcDBiIYlyUiAAfqZAFWXGQgD8jIUkymmDAHjYBj3kTYUAeJkKWZTbBgEIWG3QezkvncL6xje+Ub1GeNBBBw0Fc3/wwQfVEUccoe69996hWqZMmaKuu+46NX369Ag1o4jUCEDASo0wyo+BAByMGCiijFQIgJ+pkEW5MRAAP2OgiDLaIgAetkUQ+VMgAF6mQBVltkUAAlZbBI38Tz75pPrNb35TiVMbb7xx9ReKd3XuueeqH/zgB+qtb32rOuWUU9Ruu+2GFwgj4p6yKAhYKdFF2bEQgIMRC0mUkwIB8DMFqigzFgLgZywkUU4bBMDDNughbyoEwMtUyKLcNghAwGqD3st5//u//1tNmjQJQdkjYJlbERCwcrMI2mNDAA4GeJEzAuBnztZB28BPcCAHBMDDHKyANnAEwEtwIkcEIGC1tMqqVauqmFYPPPCAWrhwoZo8eXLLEpE9JwQgYOVkDbTFhQAcDHAjZwTAz5ytg7aBn+BADgiAhzlYAW2AgAUO9AEBCFgtrbR06VI1e/ZsNXXq1CpAOwVvx2/kIAABa+TYciT3BI7vSLZu//sGfvbfhiO5B+DnSLZuf/oGHvbHViW1FLwsydr96SsErJa2WrFihfrEJz6hnnnmGfXVr35VbbPNNi1LRPacEICAlZM10BYXAnAwwI2cEQA/c7YO2gZ+ggM5IAAe5mAFtIEjAF6CEzkiAAErglXuvvtudfTRR6t99tlHHX/88eo1r3mNGjVqVISSUUTXCEDA6toCqF+CABwMCUpI0xUC4GdXyKNeCQLgpwQlpEmNAHiYGmGU3wQB8LIJasiTGgEIWC0Rfu6559Q111yjfvKTn6jLL798qLS3ve1taquttrKWvuOOO6rzzz8fp7VaYj+I7BCwBoEy6miLAByMtggif0oEwM+U6KLstgiAn20RRP4YCICHMVBEGbERAC9jI4ryYiAAAaslijoG1m233SYuaebMmWrBggV4tVCMWHcJIWB1hz1qliMAB0OOFVIOHgHwc/CYo0Y5AuCnHCukTIcAeJgOW5TcHAHwsjl2yJkOAQhYLbF96aWXqvhX9N/SH10vHD9+PK4ZSgHrMB0ErA7BR9ViBOBgiKFCwg4QAD87AB1VihEAP8VQIWFCBMDDhOCi6MYIgJeNoUPGhAhAwKoJrr4ySNk+/OEPqy233LJmCUjeJwQgYPXJWuW2FQ5GubbvQ8/Bzz5Yqdw2gp/l2j6nnoOHOVkDbdEIgJfgQo4IQMCqaRV9ZZCy4RpgTfB6mBwCVg+NVmCT4WAUaPQedRn87JGxCmwq+Fmg0TPsMniYoVHQJAVeggQ5IgABq6ZVIGDVBKznySFg9dyAhTQfDkYhhu5pN8HPnhqukGaDn4UYOvNugoeZG6jQ5oGXhRo+825DwKppIAhYNQHreXIIWD03YCHNh4NRiKF72k3ws6eGK6TZ4Gchhs68m+Bh5gYqtHngZaGGz7zbELBqGggCVk3Aep4cAlbPDVhI8+FgFGLonnYT/Oyp4QppNvhZiKEz7yZ4mLmBCm0eeFmo4TPvNgSsmgaCgFUTsJ4nh4DVcwMW0nw4GIUYuqfdBD97arhCmg1+FmLozLsJHmZuoEKbB14WavjMuw0Bq6aBtIB122231cz5SvKZM2ciAHxj9AabEQLWYPFGbc0QgIPRDDfkGgwC4OdgcEYtzRAAP5vhhlxxEQAP4+KJ0uIgAF7GwRGlxEUAAlZNPCFg1QSs58khYPXcgIU0Hw5GIYbuaTfBz54arpBmg5+FGDrzboKHmRuo0OaBl4UaPvNuQ8CqaSAtYP3hD39QZ5xxhho3blzNEpTafPPN1W677aZGjx5dOy8yDBYBCFiDxRu1NUMADkYz3JBrMAiAn4PBGbU0QwD8bIYbcsVFADyMiydKi4MAeBkHR5QSFwEIWDXxRAysmoD1PDkErJ4bsJDmw8EoxNA97Sb42VPDFdJs8LMQQ2feTfAwcwMV2jzwslDDZ95tCFg1DQQBqyZgPU8OAavnBiyk+XAwCjF0T7sJfvbUcIU0G/wsxNCZdxM8zNxAhTYPvCzU8Jl3GwJWTQNBwKoJWM+TQ8DquQELaT4cjEIM3dNugp89NVwhzQY/CzF05t0EDzM3UKHNAy8LNXzm3YaAVdNAELBqAtbz5BCwem7AQpoPB6MQQ/e0m+BnTw1XSLPBz0IMnXk3wcPMDVRo88DLQg2febchYNU0EASsmoD1PDkErJ4bsJDmw8EoxNA97Sb42VPDFdJs8LMQQ2feTfAwcwMV2jzwslDDZ95tCFiZGwjN6xYBCFjd4o/aZQjAwZDhhFTdIAB+doM7apUhAH7KcEKqtAiAh2nxRenNEAAvm+GGXGkRgICVFl+U3nMEIGD13ICFNB8ORiGG7mk3wc+eGq6QZoOfhRg6826Ch5kbqNDmgZeFGj7zbkPAytxAaF63CEDA6hZ/1C5DAA6GDCek6gYB8LMb3FGrDAHwU4YTUqVFADxMiy9Kb4YAeNkMN+RKiwAErLT4ovSeIwABq+cGLKT5cDAKMXRPuwl+9tRwhTQb/CzE0Jl3EzzM3ECFNg+8LNTwmXcbAlbmBkLzukUAAla3+KN2GQJwMGQ4IVU3CICf3eCOWmUIgJ8ynJAqLQLgYVp8UXozBMDLZrghV1oEIGClxRel9xwBCFg9N2AhzYeDUYihe9pN8LOnhiuk2eBnIYbOvJvgYeYGKrR54GWhhs+82xCwMjcQmtctAhCwusUftcsQgIMhwwmpukEA/OwGd9QqQwD8lOGEVGkRAA/T4ovSmyEAXjbDDbnSIgABKy2+KL3nCEDA6rkBC2k+HIxCDN3TboKfPTVcIc0GPwsxdObdBA8zN1ChzQMvCzV85t2GgJW5gdC8bhGAgNUt/qhdhgAcDBlOSNUNAuBnN7ijVhkC4KcMJ6RKiwB4mBZflN4MAfCyGW7IlRYBCFhp8UXpPUcAAlbPDVhI8+FgFGLonnYT/Oyp4QppNvhZiKEz7yZ4mLmBCm0eeFmo4TPvNgSszA2E5nWLAASsbvFH7TIE4GDIcEKqbhAAP7vBHbXKEAA/ZTghVVoEwMO0+KL0ZgiAl81wQ660CEDASosvSu85AhCwem7AQpoPB6MQQ/e0m+BnTw1XSLPBz0IMnXk3wcPMDVRo88DLQg2febchYGVuIDSvWwQgYHWLP2qXIQAHQ4YTUnWDAPjZDe6oVYYA+CnDCanSIgAepsUXpTdDALxshhtypUUAAlZafFF6zxGAgNVzAxbSfDgYhRi6p90EP3tquEKaDX4WYujMuwkeZm6gQpsHXhZq+My7DQErcwOhed0iAAGrW/xRuwwBOBgynJCqGwTAz25wR60yBMBPGU5IlRYB8DAtvii9GQLgZTPckCstAhCw0uKL0nuOAASsnhuwkObDwSjE0D3tJvjZU8MV0mzwsxBDZ95N8DBzAxXaPPCyUMNn3m0IWJkbCM3rFgEIWN3ij9plCMDBkOGEVN0gAH52gztqlSEAfspwQqq0CICHafFF6c0QAC+b4YZcaRGAgJUWX5TecwQgYPXcgIU0Hw5GIYbuaTfBz54arpBmg5+FGDrzboKHmRuo0OaBl4UaPvNuQ8DK3EBoXrcIQMDqFn/ULkMADoYMJ6TqBgHwsxvcUasMAfBThhNSpUUAPEyLL0pvhgB42Qw35EqLAASstPii9J4jAAGr5wYspPlwMAoxdE+7CX721HCFNBv8LMTQmXcTPMzcQIU2D7ws1PCZdxsCVuYGQvO6RQACVrf4o3YZAnAwZDghVTcIgJ/d4I5aZQiAnzKckCotAuBhWnxRejMEwMtmuCFXWgQgYKXFF6X3HAEIWD03YCHNh4NRiKF72k3ws6eGK6TZ4Gchhs68m+Bh5gYqtHngZaGGz7zbELAyNxCa1y0CELC6xR+1yxCAgyHDCam6QQD87AZ31CpDAPyU4YRUaREAD9Pii9KbIQBeNsMNudIiAAErLb4ovecIQMDquQELaT4cjEIM3dNugp89NVwhzQY/CzF05t0EDzM3UKHNAy8LNXzm3YaAlbmB0LxuEYCA1S3+qF2GABwMGU5I1Q0C4Gc3uKNWGQLgpwwnpEqLAHiYFl+U3gwB8LIZbsiVFgEIWGnxRek9RwACVs8NWEjz4WAUYuiedhP87KnhCmk2+FmIoTPvJniYuYEKbR54WajhM+82BKzMDYTmdYsABKxu8UftMgTgYMhwQqpuEAA/u8EdtcoQAD9lOCFVWgTAw7T4ovRmCICXzXBDrrQIQMBKiy9K7zkCELB6bsBCmg8HoxBD97Sb4GdPDVdIs8HPQgydeTfBw8wNVGjzwMtCDZ95tyFgZW4gNK9bBCBgdYs/apchAAdDhhNSdYMA+NkN7qhVhgD4KcMJqdIiAB6mxRelN0MAvGyGG3KlRQACVlp8UXrPEYCA1XMDFtJ8OBiFGLqn3QQ/e2q4QpoNfhZi6My7CR5mbqBCmwdeFmr4zLsNAStzA6F53SIAAatb/FG7DAE4GDKckKobBMDPbnBHrTIEwE8ZTkiVFgHwMC2+KL0ZAuBlM9yQKy0CELDS4ovSe44ABKyeG7CQ5sPBKMTQPe0m+NlTwxXSbPCzEENn3k3wMHMDFdo88LJQw2febQhYmRsIzesWAQhY3eKP2mUIwMGQ4YRU3SAAfnaDO2qVIQB+ynBCqrQIgIdp8UXpzRAAL5vhhlxpEYCAlRZflN5zBCBg9dyAhTQfDkYhhu5pN8HPnhqukGaDn4UYOvNugoeZG6jQ5oGXhRo+825DwMrcQGhetwhAwOoWf9QuQwAOhgwnpOoGAfCzG9xRqwwB8FOGE1KlRQA8TIsvSm+GAHjZDDfkSosABKy0+KL0niMAAavnBiyk+XAwCjF0T7sJfvbUcIU0G/wsxNCZdxM8zNxAhTYPvCzU8Jl3GwJW5gZC87pFAAJWt/ijdhkCcDBkOCFVNwiAn93gjlplCICfMpyQKi0C4GFafFF6MwTAy2a4IVdaBCBgpcUXpfccAQhYPTdgIc2Hg1GIoXvaTfCzp4YrpNngZyGGzryb4GHmBiq0eeBloYbPvNsQsDI3EJrXLQIQsLrFH7XLEICDIcMJqbpBAPzsBnfUKkMA/JThhFRpEQAP0+KL0pshAF42ww250iIAASstvii95whAwOq5AQtpPhyMQgzd026Cnz01XCHNBj8LMXTm3QQPMzdQoc0DLws1fObdhoCVuYH63LwVK1aoG2+8UV199dXqrrvuUsuXL1e77bab+sAHPqA+9rGPqUmTJm3QvZ/+9Kdq1qxZ6qGHHnJ2/c4771R77LHHsL+vXr1a3XzzzeqKK66o6tp0003V3nvvrY4++mi15557qlGjRjWCEgJWI9iQacAIwMEYMOCorhYC4GctuJB4wAiAnwMGHNVZEQAPQYwcEQAvc7QK2gQBCxxIgsATTzyhjjvuOPXNb35TjRs3Tr3lLW9Ro0eProSpJUuWqDe/+c3qn/7pn9Tb3/72YfXfdNNN6sADD/S2iQtYJF6df/756jOf+cxQXS+++KK65557qv9/zjnnqDlz5qhNNtmkdl8hYNWGDBk6QAAORgego0oxAuCnGCok7AAB8LMD0FHlBgiAhyBFjgiAlzlaBW2CgAUOREdgzZo16qyzzqqEo7/9279Vn/vc54ZOW9GprAsuuECdffbZ6n3ve5/6yle+orbddtuhNsybN0+ddNJJ1ckt+rvkd+2116qjjjpKzZgxQ1166aVqypQpat26dWrRokWViPb444+rBQsWbHBqS1I2BCwJSkjTNQJwMLq2AOr3IQB+gh85IwB+5mydctoGHpZj6z71FLzsk7XKaSsErHJsPbCe0gmrD33oQ2rt2rVq4cKF6rWvfe2wup999tlKWJo/f776zne+o/bZZ5/q788//7w6+eST1Xe/+1113XXXqV133TXY5mXLllXXEem01Q033KB23333YXmofLqSeMQRR1SntOgUWJ0fBKw6aCFtVwjAwegKedQrQQD8lKCENF0hAH52hTzqNREAD8GHHBEAL3O0CtoEAQsciI7A/9/e+UDfUZTnfxIIESlQQbRoaZRKoWAlVBug2nA0QUo1KBhIIPwxhgYiCQhWqiCgIgHSAhWDEI2VQghEBCLGaiMWRVODJVWoPZVDj7TYAjaFaDmQhij5nWfOmfw2l3t3Z3dv5s7Mfu45HIXvzp13Pu+zs+99dnZ23bp15txzzzUHHXSQufrqq83OO+/8oj4uvfRS+8jfsmXLzKxZs+zfZUadcsopRqu0tGLqVa96VWVs6mvatGlm6tSpdvWVHhksftavX2/NtOeee84sX77crs6q88HAqkOLY0dFgAJjVOTp14cA+vShxDGjIoA+R0WefjGw0EDsBJgfY89QN+PDwOpm3kc6aq3Muuiii8zll1++jYH14x//2G7wfuihh5oPfOAD5lOf+pS54447bKzaF+ucc86xq7LGjBmzNf4VK1aYmTNn2kcW9U/xbzpo48aN1kxbsmSJ6bf5exUIDKwqQvw9BgIUGDFkgRgGEUCfaCNmAugz5ux0JzZ02J1cpzRSdJlStroTKwZWd3IdzUgfffRRc+KJJxo9SqhN3rVSS5/77rvPvjFQbyrUiqmXvvSldu8sPZL48MMP29VV2iPrtNNO27ohu9szSyu9ZFT1+/Rb7eULAwPLlxTHjZIABcYo6dN3FQH0WUWIv4+SAPocJX36dgTQIVqIkQC6jDErxISBhQaCEtDjgeeff775zGc+Yy644AK7mbt7O6BWSeltgXrMT48DHn300Wbs2LFGm8Lfeeedtt3zzz9vV2297W1vs3H7mFM+xwyCgIEVVB501pAABUZDcDQLQgB9BsFMJw0JoM+G4Gg2VALocKg4+bIhEUCXQwLJ1wyVAAbWUHHyZWUEZF7pzYT6R48EyrB65StfaZu88MILdnWVNn3XWwi1Qqv4OKDeKrh06VL7tsH3vve9ZvHixWaXXXbBwEJyEDDGUGAgg5gJoM+Ys0Ns6BMNxEAAHcaQBWLoJYAu0USMBDCwYsxKhjE9/XFrTNgAACAASURBVPTTdt8rrbx6xzveYVdY1d1QXY8Rzpgxw67Yuu2228zrXve6YAZWhilhSBCAAAQgAAEIQAACEIAABCAAgWQI7LSjMXPf88bo4h2zRUtu+GRBQHtYaX+qu+66yxx//PF2pdWrX/3q2mN76qmn7BsLn3zySaPN2/fff3+7ikuPHd5www3mjDPO6Pud7hFCmV4ywOp83COEddpwLAQgAAEIQAACEIAABCAAAQhAAALDJYCBNVyefFsPge9973tm3rx55sEHHzQLFiwwl112md2Mvd9HjxE+88wz9u/a+6r3s379enPSSScZ/a8zsHgLIZKDAI8QooG4CfAIQtz56Xp06LPrCohj/OgwjjwQxbYE0CWKiJEAjxDGmJUMYtICunvvvde8733vM3p8UMaV9q8aP35839FplZbMKRlYX/ziF80BBxzwouMeeughM336dPPbv/3b5uabbzYvf/nLzbp168y0adPM1KlT7WOJvebY448/bldtafP35cuX135skU3cMxBjB4ZAgdGBJCc8RPSZcPI6EDr67ECSExgiOkwgSR0MEV12MOkJDBkDK4EkpRjit7/9bXPaaadZQ+rTn/60mTlzZt9VVW5s2uB9/vz55sYbbzSf/exnzemnn77NJu56E+EVV1xh99HSP5dcconZYYcdzIYNG8ycOXPM2rVrzcqVK82kSZO2wbV69Wpres2ePdssWrRooIE2iDEGVorq617MFBjdy3lKI0afKWWre7Giz+7lPMYRo8MYs0JM6BINxEgAAyvGrCQekx7x035U99xzj92bqveNgoOG58ymPfbYw66mOvroo63ptWnTJmtqXXjhhebAAw+0q6/222+/rV+jva20umvy5Mnm2muvNfvuu6/RCrAHHnjAPrb42GOP2U3f9fe6HwysusQ4fhQEKDBGQZ0+fQmgT19SHDcKAuhzFNTps5cAOkQTMRJAlzFmhZgwsNDA0Anccsst5uSTT/b63mXLltlH/PTRKisZXhdccIFduXXIIYeYPffc0zzyyCNGjxgefPDB5vrrrzeHH374Nt+t1VsLFy60/+gRwokTJ5rNmzfbVVn6d/13bfSutxfW/WBg1SXG8aMgQIExCur06UsAffqS4rhREECfo6BOnxhYaCAFAsyPKWSpezFiYHUv59t1xNpr6sMf/rB906DPp2hg6XitnNJeV3rsUCu4ZFzJyDrhhBPso4J77bVX36/VKq1Vq1aZpUuXmjVr1phx48aZKVOm2A3kjzjiiNLHF8vixMDyySLHjJoABcaoM0D/ZQTQJ/qImQD6jDk73YkNHXYn1ymNFF2mlK3uxIqB1Z1cM9IGBDCwGkCjSXACFBjBkdNhDQLoswYsDg1OAH0GR06HfQigQ2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AABEoIYGAhjxQIUGCkkKXuxog+u5v7FEaOPlPIUv4xosP8c5ziCNFlilnLP2YMrPxzzAhbEMDAagGPpsEIUGAEQ01HDQigzwbQaBKMAPoMhpqOSgigQ+QRIwF0GWNWiAkDCw1AoIQABhbySIEABUYKWepujOizu7lPYeToM4Us5R8jOsw/xymOEF2mmLX8Y8bAyj/HjLAFAQysFvBoGowABUYw1HTUgAD6bACNJsEIoM9gqOmohAA6RB4xEkCXMWaFmDCw0AAESghgYCGPFAhQYKSQpe7GiD67m/sURo4+U8hS/jGiw/xznOII0WWKWcs/Zgys/HPMCFsQwMBqAY+mwQhQYARDTUcNCKDPBtBoEowA+gyGmo5KCKBD5BEjAXQZY1aICQMLDUCghAAGFvJIgQAFRgpZ6m6M6LO7uU9h5OgzhSzlHyM6zD/HKY4QXaaYtfxjxsDKP8eMsAUBDKwW8GgajAAFRjDUdNSAAPpsAI0mwQigz2Co6aiEADpEHjESQJcxZoWYMLDQAARKCGBgIY8UCFBgpJCl7saIPrub+xRGjj5TyFL+MaLD/HOc4gjRZYpZyz9mDKz8c8wIWxDAwGoBj6bBCFBgBENNRw0IoM8G0GgSjAD6DIaajkoIoEPkESMBdBljVogJAwsNQKCEAAYW8kiBAAVGClnqbozos7u5T2Hk6DOFLOUfIzrMP8cpjhBdppi1/GPGwMo/x4ywBQEMrBbwaBqMAAVGMNR01IAA+mwAjSbBCKDPYKjpqIQAOkQeMRJAlzFmhZgwsNBAFgQ2bdpkVq1aZZYuXWrWrFljxo0bZ6ZMmWLmzZtnjjjiCDN27NhG48TAaoSNRoEJUGAEBk53tQigz1q4ODgwAfQZGDjd9SWADhFGjATQZYxZISYMLDSQPAGZV4sWLTIXX3yx2XXXXc3EiRPN5s2bzdq1a+2/L1y40Jx55plmxx13rD1WDKzayGgwAgIUGCOATpfeBNCnNyoOHAEB9DkC6HT5IgLoEFHESABdxpgVYsLAQgPJE7jtttvM3LlzzeTJk811111nJkyYYLZs2WIeeOABs2DBAvPkk0+aW265xbz5zW+uPVYMrNrIaDACAhQYI4BOl94E0Kc3Kg4cAQH0OQLodImBhQaSIMD8mESaOhckBlbnUp7XgDds2GDmzJljV1utXLnSTJo0aZsBrl692kyfPt3Mnj3brtIaP358LQAYWLVwcfCICFBgjAg83XoRQJ9emDhoRATQ54jA0+02BNAhgoiRALqMMSvEhIGFBpImsG7dOjNt2jQzdepUu/pKjwwWP+vXrzcnnXSSee6558zy5cvt6qw6HwysOrQ4dlQEKDBGRZ5+fQigTx9KHDMqAuhzVOTpt0gAHaKHGAmgyxizQkwYWGggaQIrVqwwM2fONJdccon9Z8yYMduMZ+PGjebcc881S5YsMd/97ndrP0aIgZW0PDoTPAVGZ1Kd5EDRZ5Jp60zQ6LMzqY56oOgw6vR0Njh02dnURz1wDKyo00NwVQSuueYac95555mrr77aGlX9Ppdeeqnd4H3ZsmVm1qxZVV+5zd8xsGrh4uAREaDAGBF4uvUigD69MHHQiAigzxGBp9ttCKBDBBEjAXQZY1aICQMLDSRNwMec8jlmEAQMrKTl0ZngKTA6k+okB4o+k0xbZ4JGn51JddQDRYdRp6ezwaHLzqY+6oFjYEWdHoKrIuBjTvkcg4FVRZq/x0yAAiPm7BAb+kQDMRNAnzFnpzuxocPu5DqlkaLLlLLVnVgxsLqT6yxH6mNO+RwzCM631qwzZ33kU1myY1AQgAAEIAABCEAAAhCAAAQgAIFUCIzZ8kvzo+8sjy7cMVu2bNkSXVQEFB0Bbc5+5plnmhtuuMGcccYZfeNzBtZtt91mZsyYUXsMb3rTm2q3oQEEIAABCEAAAhCAAAQgAAEIQAACwyXwwAMPDPcLh/BtGFhDgNiFr9jebyHsAkPGCAEIQAACEIAABCAAAQhAAAIQgEAzAhhYzbh1rtW6devMtGnTzNSpU811111ndt11120YPP744/bNg88//7xZvny5mTBhQucYMWAIQAACEIAABCAAAQhAAAIQgAAEtg8BDKztwzW7b92wYYOZM2eOWbt2rVm5cqWZNGnSNmNcvXq1mT59upk9e7ZZtGiRGT9+fHYMGBAEIAABCEAAAhCAAAQgAAEIQAACoyGAgTUa7kn2qr2t5s6dayZPnmyuvfZas++++xptoaZnYxcsWGAee+wxo2P0dz4QgAAEIAABCEAAAhCAAAQgAAEIQGBYBDCwhkWyA9/z7LPPmoULF9p/9AjhxIkTzebNm+2qLP27/rs2et9xxx07QIMhQgACEIAABCAAAQhAAAIQgAAEIBCKAAZWKNKZ9LNp0yazatUqs3TpUrNmzRozbtw4M2XKFDNv3jxzxBFHmLFjx2YyUoYBAQhAAAIQgAAEIAABCEAAAhCAQCwEMLBiyQRxQAACEIAABCAAAQhAAAIQgAAEIAABCPQlgIGFMCAAAQhAAAIQgAAEIAABCEAAAhCAAASiJoCBFXV6CA4CEIAABCAAAQhAAAIQgAAEIAABCEAAAwsNQAACEIAABCAAAQhAAAIQgAAEIAABCERNAAMr6vQQHAQgAAEIQAACEIAABCAAAQhAAAIQgAAGFhqAAAQgAAEIQAACEIAABCAAAQhAAAIQiJoABlbU6SE4CEAAAhCAAAQgAAEIQAACEIAABCAAAQysiDWwZcsW8+Mf/9gsXbrUfPWrXzUPP/yw2WOPPcyUKVPMvHnzzBFHHGHGjh37ohG88MIL5tvf/ra5/vrrzTe/+U2zefNm8+Y3v9mcfvrp5p3vfKcZP3585aj/93//1yxYsMDsvPPO5pprrrH/2++zadMms2rVqq197brrrja+M8880/7vjjvuWNlX7wF14n/qqafMrFmzzN/93d9V9nPwwQebFStWmP3337/yWHeAG59ysGbNGjNu3LhK/r1f/tBDD5mZM2eaCy+80Maa4+fZZ581X/7yl83NN99sOT3zzDPmkEMOMSeccIKZM2eO2WuvvfoO+9///d/Npz/96a369mnT+0WrV68206dPN1/72teszvt9nKauvfZae04oPulTsb373e8eqO+qXK1fv958/vOfN1/84hfND37wA6utd7zjHfbcec1rXtO3uVjddNNNVos6TydMmGCmTp1q27zhDW8wY8aMqep2u5zzv/zlL80ll1xi1q1bZ2655Raz55571o4j1gYpzKVOSzfeeKOd66WL4447zpxxxhm15qyyHNSZi4alh2HMob7Xo1j1VxaX5qb777/fziP33HOP+Y//+A+vOWEYXH30oHNHx2mekVSslgAAIABJREFUdvGp9pgxY4Y59dRTzS677NIIe6j4fYJrMo83uQ75xDKqY5rOkcPIo+/5PYx6oZdvk/i31zkxDB36nNOj0libfpvWmMNg6lNjxqKJX/3qV+aiiy4yl19++UDcqinKftcNatj2/BtWTdFGR7TNhwAGVqS51GSoH7hnnXWWefrpp+0PGP2g0YV+7dq1NuoLLrjA/lMsIDV5LVu2zP4Y1o/0ww47zJouP/zhD+2/92vTi0AXioULF9p/yiY6HXf++eebz3zmM0bG1cSJE+1X1emrt++68dcxsFR0yzj4rd/6La+sq7BZtGiRufjii7eOT2ag+Gu84iOjrsyke+SRR8z8+fONLoDKS44G1s9+9jOrt9tvv30rJ5mkGrt+jMk4lJl6+OGHb8NdOhE//XiTvvfZZ5+tbd7+9rebxYsXm/322680V9/73vesmfvggw+a7373u30NLF00r7rqKvPhD3/YfpfOCRmyaqNz65RTTrF/H2SyDQrgP//zP238Mpd1birWn/70p9Z8GDTmoh56zxn146OptudMv/GI0Q033GDnhz/8wz/MysBKYS7913/9VzN79mx7LjgtaW6TKap/v/rqq82xxx7byNx0+a4zFw1LD8OYQ32vR16TemQHibN+SFx66aVbTX/NQ/rRpdwPus4Mg6uPHoo6UP3g6hDN65rnfOfpfqZBLNfWJvN473h8rkORSW+bcJrOkcPQoc/5rfjuuusuc9555201eHW9dXPkoOttFfMm8fey0k033exx9U7Tc2IYOvQ5p6uYxPj3pjXmMJj6nNvba55sEv8vfvELu1jhS1/60lANrLb1+rBqihj1SUyjIYCBNRrulb26uyjPPfecue6668zRRx9tV1vp4vnAAw9Yw0A/dnpNEa1+kUnyG7/xG7bdG9/4RtvXT37yE3P22Web++67z3z2s5+1K4L6fZ588klrSmkljT5lBpbuGGui1IoTrWzZd999bRutGjvnnHOMJn59z7ve9a7K8boD2sbf25EufBqDJt+/+Zu/savWfD+33XabmTt3rpk8ebJlqR+SRf5ipZUq/Vb96Lh/+Id/sAakjBJ9cjSw3B0VGS9/+qd/ai677LKtRpAK07/4i78wH//4x80xxxxjPve5z5lXvOIVloV+oCkvuqOvH3CnnXaaNQKLbWT86UdOv9V/WrVwxx13mA996EO2oNVnkIGlFVf68X/ggQfaVQRvetObrBFQ1Ppf/dVf2fPDd/XTxo0b7Xkik+1jH/uY/f+KUwWx8nzuuefaVVVLlizZysPdZZaJKtNMzH7zN3/zRedn6HNGP0wVyxVXXGFjOeqoo7IysGKfS6V5aV0rr7QCTprWTYmixqUT6WrQqr6yOa3uXDRMPbSZQzWmOtcj33k9puPcnf3euUm514pSXT+ef/55I466DrlPG6519ODi08pvzcVaEah5ujjP/fEf/7Gd5172spd5ow0Vf1VATebx4nfWuQ5VxTLKvzedI9vksc757eLTD3qZvarLdL0tnidN5sgm8RdZ/fVf/7V561vfauuGYu3ywQ9+0NZCPk87iENbHdY5p0epsyZ9N60x2zKtc25vj3myafyqh0866STzqle9yj69s/vuuzfBvk2btvX6MGuK1oPhC7IhgIEVaSr1o153m7QyRD+Ge39YuwlTjz/JXNGdWhWV+iEtM0k/7lVsFj/uwnvAAQfYxxWKBacmS7X55Cc/ae+s7r333uaJJ54YaGBpQlJxLQNi5cqVZtKkSdv0peL7T/7kT8z73/9+O4aXvOQllaTbxN/vy4sXgLoGxYYNG+zjZVpt1W98jr9WTaiwLxYq4vapT33KrkzTR4XWf//3f2dpYLmLpVbO3Xrrrea1r33tNqkomjZiduSRR9q/33nnneY973mPNY16+bk23/jGN17EXoXao48+ak0xGUHSvePbz8AqLqfud05olYMehfmd3/kda7b6/gj7/ve/bx891Gqu3nOpWHAV+5Q5KyNaBpr6evWrX70NK63COfHEE60R3Pudg06eNueM4rz33nvto63/+I//aM1FnTO5rcCKfS7VvKxHYF//+tf31ZLyo3NEP7ak1TqfOnPRsPXQZg6tez2qwySWY2VMaVWo9NlvbtJcpx8g+rH+kY98xP5w32GHHUwbrnX0oByo9pA5pZteullVrEOkF5neelylX/yDOIeK3yfPTeZxfW/d65BPLKM8pskc2SaPdc5vsZYZJJ1phbCu/cVV7/q7biS6ldT96uV+bJvEX4ylX23++OOP2xvIqo81X7/uda/zSmtTHerL65zTXsFEdlDTGrMp07rn9vaaJ5vGr98sWgWom2LumtE2pU3r9WHXFG3HQfu8CGBgRZjP//u//7MXbD2SpR+y/Vb4yGTSjxmttHL71biJfqeddrL/TQ588aPVXFoZpUeevvKVr2xdnaVjdPzJJ59s99j66Ec/an7v937Pmg2DVmC5R/d0h7zfvlJa8SSDQt/zhS98wcsYaBN/vzS6u2tafaOVN7vttpt3trUP0LRp0+wqGmcQFhvrjoTucojp8uXL7eosfYoXsz/4gz+wBb6MFa2syHEFljipYDzooIPsY079VkvpIqrHMN34iz/ciqZWka/MKa3K0nfq+92n+Mio9nPTDzsdqx9Z/QysYj76/V13dJVHxaQ8ulWEVUJxBb8eu9M50vvRSket9lPs0oDOSddGPGRK9JrSLta77777RefnoHjanDMy1N7ylrdYE1BGs1bJ6X+Lc0oVh9j/nsJc6vIwaK7V/KNi9Morr7Q3KHw/deeiYeuh6Rza5HrkyySm4/QD+s/+7M/sDSNd5/vtzdhPG0251tWDm1u0smTQ3pHOlJe55ea5Ksah4q+KQ39vMo+rXd3rkE8sozqm6RzZNI91z2/3SJT2OR20z6Wrh/VYoe+qkybx6xySZnRz7S//8i+3qaGLutBTCLrx6bbVqMptUx3WPaer4ojx701qzJDn9vaaJ5tqQnO1nrAZVJvWzXGben3YNUXd2Dk+bwIYWInm19211w9uZ2A5513GllYAvfSlL33R6HrNBHeALrb6Ma8VIHqev+pHVfHC+bd/+7d2ZUnx4xz74g/4KtRt4u/97v/6r/+yd+T06KSeBdeqlzofdxGQ8aR/BpkNvcaJuGi1l/ZF0NJyrcwaxLxOPKkeW1wB5Qws/XBTbh577DG7+blWBPZ+BulPbVU4yrw69NBD7apDt0qgn0FVvGOqFXHas6qYS3eXSyaxb+Grgl+PCOj7tAl78dEeN45+BrOPDtwxvqtt2pwzWnX19a9/3RqF2heuX8yp6q5O3KOeSx13GewyUd1jpRpDcYWdXpIgk9H3U3cuGrYems6hGl/d65Evk9SO0w9l3U0vmptNudbVg8984I6RZn1XsIaKvyrXTedxfW/d61BVLLH/vd8c2TSPdc/vqpul+j53zP/8z/94r3xqE/+gfLmnHLS6WjfW9CRD1aeNDuue01WxpPj3fjVmG6Z1z+3tMU82jV/1rlYo6h/dHNb5oN+C2m5G9bJqvbov3mhTrw+7pkhRn8S8/QhgYG0/ttvtmzVJyZ3Xj2gtq5bBokcLtHJD+02VmUZupdUnPvEJ23bQp8rAUjv9eNeEqBUbikcrjvT5+7//e7tS4Oc///nAPaL69Tus+It8+i0590mMu/vRuwKo2NbHkNDxvsf5xJXaMXrcT6aoHgvUikKt1HJ3rDSW4uq14th8igIdX7XCSse4DbK1WlCP12rPFj2C8E//9E92JZT2aivbF66XubsjrHOkdyWjO7Zf0V11R61YtPjePRvWOaO4fZmnpsGyeGOYS4svGdA+cprPtXpWj6FIl5qre/dTa5qDOnNRWz0Mcw71uR41ZRJru6J5KXNdj7TrM0yuZXqoWt2pWJyBrr02+6367sc2VPxVeW06j/f7Xp/rUFU8sf590Bw5zDyWnd8uT9pLVDcj9abe3s+//du/2VUnqjMGHdPbZpjxa5XKt771Lfv0glZf6fqtusdnT81h6rCL9Wa/GnOYTKvO7e0xTzaNv/iUjbbzkBb1ggPVGO7lWtqz2O3p6zPnDLNeb1tT+MTLMd0hgIGVYK6dcaQVVlqp4S7oPuaUzzFC4vODQYWN9hDSY1xy+4sfrZBRcey7hFptfWLzOabfBa1umn1+6Pkc08WCwrEuvqWyaCT6XMR8jlE/VcWFi0Wv/1UM2qer+HGPebqNWH10UueOcPERW7eZ/KBNj51udbesymB2cfqcDz7H6Pt8mfswSuWYWOZSmRUyePUDyL2UQAzd4526IaDHu9t+fOesYejBpy+fY3yvR23ZxNRe11bNVVox2rtnng8zn2Oqrk3u5QLa36rfiyWKxoZ+JA16zLCXq09sPsdUxV+Vz6bzeL/v9b0OVcUU498HzZE+OfI5pur81gobrSjRdw3ay9St+Nd3DXqZy/bQYTHv+n5tJaGbZKp/9dIln88wddj2nPCJN6ZjBtWYw2RadW5vj3myafxuDzaZqb0vVdITNqqBNZfrbzJwi2+wH5RXn7rQ55hh1BQxaY9YRk8AA2v0OagVgXulqx6N673L4/ND1eeYqoLCBawf59rbSCbauHHjtnH6dYz206nzw8sntqpjBt0trAXZc9WUb3Hme1zdGGM+vvhqbK0K1KOWr3zlK23IPhc7n2P0XVXFhY7RSha9DVF3nTZv3mxNVa3A0h3dp59+2i6p1ssL9tlnHy+kTYsLLcXWo0AyKrR5s84Nt2l8sbhQEBhYXqlodVAsc6nmLMUiTXznO9+xeyHph5D22dMNAv27VmUdf/zx22xe3GTwdeYi33NwUBw+ffkc43s9asIjxjbSw1133WVf4qJP79tzfZj5HOPzY1ePrepxb21VoH0k9ai1fpjrjr5MA81hMlwxsP7/hve+BkqM2uuNqWyO9NGYzzE+57fevK0XXehTfBum3hSnm616K7d727Mvf5/Yqo7RShk9CfHTn/5063ytGw2qJ2QSFDebH5TvpvVEm3k3Be1VxVhWYw6TqU+NOex5smn8umZrTpbutMWFq7kdS7e1is4nXWOmTJlShXmo9XrbmqIyWA7oFAEMrETSraJWm1h+4AMfMHLZ5Z7r8b3iBbLK3NFQfY7xKSjca1U1CRZf/a62+puKDO1VJBNL/9/H6feJreoYPfOtglvFTL+3B/qmu6pw8Sn+XV8+3+UbVwrHyRTS46m6gPZbruxzEfM5Riyqiovimyh770ipALr++uutWfS2t71tG5OtjHPT4kLf6R5n1CorFbrF5d1amaVHcWRklD26Woyt6nyoc877Mk9Bg2UxxjaX6geY3lylj0xW7Scok6C4wlU/JOs8ljKMHzdt9eAz7/kc43M9Sl2TLn4ZQzqnZV5p9Z3mJ80LxUeRfJj5HONzDSs+3qrjtbfjXnvtZU0rXed17ddj1L0vMynLh09sPsf4xL+95vHe7626DqWmT5850idHPsf4nN/FFYm6IVU0+fX4oLbN0J6aqpEHPdbfmwOf2HyOcd8rM02rrD/0oQ/ZvVd9tyVoU0/001WdmFPTpYu3qsYcJlOfc3vY8+Qw4y/muLgn7MKFC+3TM1UfnzrA5xj143tcVUz8HQIigIGVgA6KRa3C1Z1QPe/fu0TZbfhafOV27/DcD96qyavqEUK3ZHvQUlTtRaC7YjK4nNPvLqy9MbkNanXnTBvWtonfPaZ11FFHDdyUu3fZdzEet/JFK4b0+EbZXkRuPFUbbnehoHAM9cNGxaRyrhUjMlq1oWnx45Y5678N2jfFd3PgquLCbdL++7//+1YP2q+t+NG5pR9hOh/cPjOub3dHt3i8NKpHds866yy7/8ug/TbKNpXVDz+9dezGG2+0F3Rtrjlv3jx7h1mP68iYdhvehzhn3Pi6UFzENpcW9znS0n4ZWb37pvTbGLhKF/3eBlr3B3+ZHkLPoVXXowQu45UhiulVV11lb/hoDzRde/Qm0149hL426Ye5HiPTo1G6vmq1td4wrHleL3yRZrUHp+ZybWvgXqrRO+DQ19btPY8Xx1d1HapMfkQH+M6Rw9Shz/mtH9+aC7UptVa8aDW1zN2zzz7brqqW7rRptB5l1UtJQuqwmD5XG+t6rppCTyroxUrbq57olU7u9aZPjSmTs02N1uTcrjNP6kZ7SE0Ux9N709Ode706cqtqdSPF3WBrW693ocaMaCrPPhQMrMhTXFwmq7tOg4paDaPNG8l6MVQVFO4iqccb9AhWv48rcNxqkqofXbrAy8Bq8hZF9V+8u1BmPPn8+BrmG2pyLyhc7t3jBsqjzMvLLrvMriLo/bR5q0nvd1X9cHAX60Fvk9T3OePXvfxAe1GVFRdaJdXkLYRVU03xbTru7Ybb+5wpxpR7cRHjXOqMTpm6g97I6Yrxe+65Z+vqgipdxGBgDXMOrboeVZ1bsf9dprbmFJmYekxP10698KLfZ5hc216b3NvpZLTJWJDZVmUchIq/ysAa5jxedR2KXX8uvjpz5DDz2Pb8djfF9ESCXgzza7/2a0F12O86qqcOFItezhKynmh7TsesVd8as+lb/PqNfRjndu88qUdOt5cmFK8+g2oAvR1TN0ndDYUqA+sVr3hF47eG9/LMvcaM+dzJMTYMrIizqh8uf/7nf24fI5CxowLxgAMOGBhx1dsw+v0QGvRlVQVFHQOrarWXi6Ft/D5v7vBN97p168y0adPs27/0WE+vEeMKJr19ZtCb9FxfORcUzji89957zfve9z67p5SMq7lz55rx48f3xS1mekxOq7O0+f+RRx75ouN6zc9BeasqLuoYWHrcVSsgXvKSl1TKpOqNgr2m2E477VT5nU888YQ1g+s8jtP2nOmKgRXrXFrHwNIj0TpfDjvssEotDTqgzlzUttgc5hxadT1qDCSChtqXRKsF3D4qWoHVu1K0GOYwudbRQz9UWkl6+umnez/yrO+IKf5hzeNV16EIZFYZQt05cph5bHt+u5X30uIVV1xhfK63TeLXy2BUk+sJA2lfKyV7P3rz2wknnGD3H1JtqEduqz7D0qH6aXtOV8U6ir/r5nSdGlMxDovpMM7tJvNkk/hdm0E3bIs3Sd0q/6p8DrNeb1tTVMXK37tFAAMr0nwX364x6FGs3tCLj6PoUaTjjjtum0PcoygywTShug2k+yGoKijuvvtuo8259YNbjzTutttu23yNe4RQbr8K82OOOaaSdNv43eSogsG3cBgUlFYJ6bXlWtXWby8t/ZDUEvHZs2fbRz4GmTW5FhRFbu4tRSqABz3e2svZLbPX8v9efk47MoGq9jGrKi5ckSrNa3VD7+OMxUcIffed0ljco4kyE3rPpeJ3Fs9DbcitR271VjEVGsU7ZCrQZLZp/zatxJAJWKYpx7PtOVPMS67FRcxzabE41J4p+gE26BFCzddVZnnVJFvnx01bPQxzDq26HlWNO9a//+xnP7MvdtA1smzVajH+YXIt04PmFm1GrflNL57QyrDiR49GSa8/+tGP7KPUmtd8PqHi94mlyTze73urrkM+sYzymCZz5DDzWHV+6yaiXsSi66J7nMnxUuxa9aetHPq9LXOYNZ67Cax++tXYuo7rsUHdwOtX2wyKZVg6zLXebFJjDotp1bm9vebJJvE7I7f3zbVOd9qD9cQTTzSqOzSnD1rlu73q9bY1xSjnSPqOjwAGVnw5sRHpYqyLYJ3NpdXObQisO7gyEzSR6QeRNpXUBfWrX/3q1v11yoZeVVD0buKuTWediSUDQmaAXn0s802racrMsmIcbeK/77777J4hbk+tQUtofVPucjB58mS7/4fexKQCRW/w0I8NbRqqY/T3sk+dH42+scVynNOBHm+qs8l0sZ3MnJNPPtkaNipGVahKOz55rCouejdx1/fuvffeFp/+prtQMoy0r5X+/2te8xovtMXvLb7EQMWMvkcF9Vvf+lbzuc99zmgJtj6u4BcrbXB/0kkn2X3stHfC1772NbsKQ3vISFOKx/fT5pwp9pFrcRH7XFrcxF1ztjZx16MwmmvcBsWatwe9Qt5XJ3V/3AxDD8OaQ6uuR3UYxHKs7obrOqm3RtV52UmxPtje1yZ3o0E3q2QiuBsAmr8vvPBCO7/p1eyaV33euObYD0sXba+tTebxfvqpug7ForlBcTSdI4eVx6rz2/2Y195WMohe//rX26EU64VBN1PL2DeJ362UPPDAA7epsXXtlynw0Y9+1HapG1K9pu+gWIalw7pzfOy6VHxNa8xhMfU5t7fHPNkk/uLCgd6XFmll4DnnnGNXceumsX6zae9Cn8+w6vVh1BQ+8XJMNwhgYEWYZ/cmva9//euV0Wmzcl0otZmqPlr9ISNBRaXuFmmFiDZd/eEPf2j/Xf9d/1S9FbCqoFBfmoy0SknHujeq6b9rDyQ9SqaLt+7eau8u30+b+H3eyOYbhyuO9Pij/tEjhNooVBuHalWW/l3/XRu9VxXubYvsOjGHPtYx9+m3d8lycT8DaWSfffYxjzzyiH3DlR6ZXbx4sdlvv/1Kv9qnuNAqBxmOKi5dHmWWub7Ut1a/VBmRvYGo/fz5821BMGHCBBur9jbQeaENMPXo7+GHH75NM3cnUWN0b1LS/1cbfUe/t45VsW1zzhS/O8fiIoW5VEaV9pORgal50+lCxajmGn1UeGr1QdW8XaWVOnPRMPRQ3FOnzRzqcz2qGntsfy/bo6k31l4zf1hcq/RQXJnj8qfYXD2hH0l6ZEvX/zqfUPH7xNRkHu/9Xp/rkE8sozimzRw5rDxWnd+9b3lTXasblK7W7Pe2Yx+WTeJXLLrppnNHNbXezKn629UTuo7LmD722GNftJq2LKZh6FDfX3VO+3CJ6Zg2NeYwmPqc29trnmwSf7GN+12mMbhawvc3YK8GhlGvD6OmiEmbxDJaAhhYo+Xft3f32JP2xKn69BpYOt69DUM/hrWkVKaLzCQt93/nO9/p9WhSVUHh4tIeLrfeeqt9hEA/zlXkTpo0yb6lSHfEmvzgahr/5Zdfbs25sg3cq3j2/l131VatWmXv+omJzMApU6bYt8ZptVfvmyD7fX9uBYUbY/HxJx+u/Z65154SWnWiFSa6uKkY1P4RMkZ99o7wKS4UmwoM3TnV0n/l0Zm7Wlng21e/Mbo3CmoDbj0iKPNBxbQMs0GruXrH7NOmim/Tc6b4vTkWF6nMpTKxdIdU84w7F/RDSG+olEnuO9dU6aTOXDQsPQxjDvW9HlWNP6a/u8fwfWLqtxp1GFx99NDbj+KtW0/0G2Oo+H34NpnHi9/rex3yiSX0MW3nyGHk0ef87r3GyezXvKjNsJvWmmLdJH7Fcv/999sbtFpRrZtQql20bYdi0UqxJp+2OlSfPud0k9hG0WYYNWZbpr7n9vaaJ5vEr3pX27foxph+l8nIqvu7pV++29brw6opRqFF+oyPAAZWfDkhIghAAAIQgAAEIAABCEAAAhCAAAQgAIECAQws5AABCEAAAhCAAAQgAAEIQAACEIAABCAQNQEMrKjTQ3AQgAAEIAABCEAAAhCAAAQgAAEIQAACGFhoAAIQgAAEIAABCEAAAhCAAAQgAAEIQCBqAhhYUaeH4CAAAQhAAAIQgAAEIAABCEAAAhCAAAQwsNAABCAAAQhAAAIQgAAEIAABCEAAAhCAQNQEMLCiTg/BQQACEIAABCAAAQhAAAIQgAAEIAABCGBgoQEIQAACEIAABCAAAQhAAAIQgAAEIACBqAlgYEWdHoKDAAQgAAEIQAACEIAABCAAAQhAAAIQwMBCAxCAAAQgAAEIQAACEIAABCAAAQhAAAJRE8DAijo9BAcBCEAAAhCAAAQgAAEIQAACEIAABCCAgYUGIAABCEAAAhCAAAQgAAEIQAACEIAABKImgIEVdXoIDgIQgAAEIAABCEAAAhCAAAQgAAEIQAADCw1AAAIQgAAEIAABCEAAAhCAAAQgAAEIRE0AAyvq9BAcBCAAAQhAAAIQgAAEIAABCEAAAhCAAAYWGoAABCAAAQhAAAIQgAAEIAABCEAAAhCImgAGVtTpITgIQAACEIAABCAAAQhAAAIQgAAEIAABDCw0AAEIQAACEIAABCAAAQhAAAIQgAAEIBA1AQysqNNDcBCAAAQgAAEIQAACEIAABCAAAQhAAAIYWGgAAhCAAAQgAAEIQAACEIAABCAAAQhAIGoCGFhRp4fgIAABCEAAAhCAAAQgAAEIQAACEIAABDCw0AAEIAABCEAAAhCAAAQgAAEIQAACEIBA1AQwsKJOD8FBAAIQgAAEIAABCEAAAhCAAAQgAAEIYGChAQhAAAIQgAAEIAABCEAAAhCAAAQgAIGoCWBgRZ0egoMABCAAAQhAAAIQgAAEIAABCEAAAhDAwEIDEIAABCAAAQhAAAIQgAAEIAABCEAAAlETwMCKOj0EBwEIQAACEIAABCAAAQhAAAIQgAAEIICBhQYgAAEIQAACEIAABCAAAQhAAAIQgAAEoiaAgRV1eggOAhCAAAQgAAEIQAACEIAABCAAAQhAAAMLDUAAAhCAAAQgAAEIQAACEIAABCAAAQhETQADK+r0EBwEIAABCEAAAhCAAAQgAAEIQAACEIAABhYagAAEIAABCEAAAhCAAAQgAAEIQAACEIiaAAZW1OkhOAhAAAIQgAAEIAABCEAAAhCAAAQgAAEMLDQAAQhAAAIQgAAEIAABCEAAAhCAAAQgEDUBDKyo00NwEIAABCAAAQhAAAIQgAAEIAABCEAAAhhYaAACEIAABCAAAQhAAAIQgAAEIAABCEAgagIYWFGnh+AgAAEIQAACEIAABCAAAQhAAAIQgAAEMLDQAAQgAAEIQAACEIAABCAAAQhAAAIQgEDUBDCwok4PwUEAAhCAAAQgAAEIQAACEIAABCAAAQhgYKEBCEAAAhCAAAQgAAEIQAACEIAABCAAgagJYGBFnR6CgwAEIAABCEDWSBWaAAALXElEQVQAAhCAAAQgAAEIQAACEMDAQgMQgAAEIAABCEAAAhCAAAQgAAEIQAACURPAwIo6PQQHAQhAAAIQgAAEIAABCEAAAhCAAAQggIGFBiAAAQhAAAIQgECGBC699FJz8cUXDxzZIYccYv7oj/7IzJw50xx66KFm7NixlRS2bNlirrnmGvPBD37Q/O7v/q65/fbbzUEHHbRNu4cfftjMmDHDPPjgg5XfVzxg2bJlZtasWWbNmjXmLW95i3fbgw8+2KxYscLsv//+3m04EAIQgAAEIACB9AhgYKWXMyKGAAQgAAEIQAAClQSqDKziF7z//e83On6PPfYo/d4nnnjCnHrqqeahhx4yGzduNB/72MfMueeea8aMGbO1HQZWZWo4AAIQgAAEIACBBgQwsBpAowkEIAABCEAAAhCInYAzsD7xiU+Yiy66aJtwtZLq6aefNnfffbe58sorjUwnmViLFi0yu+yyy8ChfeMb3zBvf/vbzfz5882PfvQjs+OOO5qbbrrJ7L333pU4brnlFnPyySebM844w67i2nnnnfu2cSuwjjrqKKM2e+65Z+V3cwAEIAABCEAAAvkTwMDKP8eMEAIQgAAEIACBDhIoM7CKOGREnX766eb+++837jG+frg2bdpkzj//fPOFL3zBfOUrXzHf/OY37aqtO+64wxx33HGVhDGwKhFxAAQgAAEIQAACJQQwsJAHBCAAAQhAAAIQyJCAr4Gl1VhLly41c+fONdOnT7f/f/fdd38RkX/5l38xxx9/vJkwYYK5+eab7R5Xxx57rHnPe95jFi9eXLpyS1+GgZWhyBgSBCAAAQhAICABDKyAsOkKAhCAAAQgAAEIhCLga2ApnkcffdSceOKJ9rHCL33pS+YNb3jDi8L8/Oc/b1dqXXXVVXbfq5///Odmzpw5Zu3atWblypVm0qRJpUPDwAqVefqBAAQgAAEI5EkAAyvPvDIqCEAAAhCAAAQ6TqCOgfXMM8+Ys846y66s+vKXv2yOOeaYbeht2LBhq1mlxwff+MY32r9rL6vzzjvP7rF1ySWXmB122GEgdQysjguS4UMAAhCAAARaEsDAagmQ5hCAAAQgAAEIQCBGAnUMLL1RUKuqlixZ0ncfLO131e9xQfdY4W677WZuvfVW89rXvnZoBpYv07J9u3y/g+MgAAEIQAACEIifAAZW/DkiQghAAAIQgAAEIFCbwLAMrF/96lfm4x//uN2wvdcschu7X3vttXbvLD1SOOhTdwWW74AxsHxJcRwEIAABCEAgbQIYWGnnj+ghAAEIQAACEIBAXwLDMrDc/ljqpN8qqzvvvNNu5K4VWton62Uve1nfeOoaWEcddZTd+H3PPfckwxCAAAQgAAEIQMBgYCECCEAAAhCAAAQgkCGBOgbWL37xC7tBuzZwX716tTnyyCO3EnGbt1ch2nXXXc1dd91lpkyZgoFVBYu/QwACEIAABCBQmwAGVm1kNIAABCAAAQhAAALxE6hjYLm9rHbaaSezYsUKs//++9sBPvvss2b+/PnmjjvuMBMnTjQ777xz34GvX7/e/OAHPzBnn322WbRokRk/fvyLjmMFVvyaIUIIQAACEIBAzAQwsGLODrFBAAIQgAAEIACBhgR8DawtW7bY/avmzp1r3vve95rFixebXXbZxfb6/e9/37z73e82Bx98sH1D4ctf/vK+0bjjfv3Xf93cfvvt5qCDDsLAapg3mkEAAhCAAAQg0J8ABhbKgAAEIAABCEAAAhkS8DWw/vmf/9mccsop5ic/+Yk1qd71rndZGsXN26+66ir7lsIxY8b0JeVWat14441m0LGswMpQZAwJAhCAAAQgEJAABlZA2HQFAQhAAAIQgAAEQhEoM7BeeOEF89RTT5lVq1aZK6+80jz88MP2UUE9/uceE3ziiSfMqaeeavR44cqVK82kSZNKQ3d7ZU2dOtXcdNNNZu+9997meAysUJmnHwhAAAIQgECeBDCw8swro4IABCAAAQhAoOMEnIHlg2HBggXmsssuM9qI3X3c2wWnT59uHzHcfffdS7/Kva3w/vvvt3tmHXfcca0MLJ+43THLli0zs2bNqtOEYyEAAQhAAAIQSIwABlZiCSNcCEAAAhCAAAQg4EOgysA67LDDjFZLzZgxwxx44IFm7NixW79248aN9pHBJUuWWPNqzpw5lV3qkcOLLrrIXH755S/aS0uN667AquywcAAGVh1aHAsBCEAAAhBIkwAGVpp5I2oIQAACEIAABCAAAQhAAAIQgAAEINAZAhhYnUk1A4UABCAAAQhAAAIQgAAEIAABCEAAAmkSwMBKM29EDQEIQAACEIAABCAAAQhAAAIQgAAEOkMAA6szqWagEIAABCAAAQhAAAIQgAAEIAABCEAgTQIYWGnmjaghAAEIQAACEIAABCAAAQhAAAIQgEBnCGBgdSbVDBQCEIAABCAAAQhAAAIQgAAEIAABCKRJAAMrzbwRNQQgAAEIQAACEIAABCAAAQhAAAIQ6AwBDKzOpJqBQgACEIAABCAAAQhAAAIQgAAEIACBNAlgYKWZN6KGAAQgAAEIQAACEIAABCAAAQhAAAKdIYCB1ZlUM1AIQAACEIAABCAAAQhAAAIQgAAEIJAmAQysNPNG1BCAAAQgAAEIQAACEIAABCAAAQhAoDMEMLA6k2oGCgEIQAACEIAABCAAAQhAAAIQgAAE0iSAgZVm3ogaAhCAAAQgAAEIQAACEIAABCAAAQh0hgAGVmdSzUAhAAEIQAACEIAABCAAAQhAAAIQgECaBDCw0swbUUMAAhCAAAQgAAEIQAACEIAABCAAgc4QwMDqTKoZKAQgAAEIQAACEIAABCAAAQhAAAIQSJMABlaaeSNqCEAAAhCAAAQgAAEIQAACEIAABCDQGQIYWJ1JNQOFAAQgAAEIQAACEIAABCAAAQhAAAJpEsDASjNvRA0BCEAAAhCAAAQgAAEIQAACEIAABDpDAAOrM6lmoBCAAAQgAAEIQAACEIAABCAAAQhAIE0CGFhp5o2oIQABCEAAAhCAAAQgAAEIQAACEIBAZwhgYHUm1QwUAhCAAAQgAAEIQAACEIAABCAAAQikSQADK828ETUEIAABCEAAAhCAAAQgAAEIQAACEOgMAQyszqSagUIAAhCAAAQgAAEIQAACEIAABCAAgTQJYGClmTeihgAEIAABCEAAAhCAAAQgAAEIQAACnSGAgdWZVDNQCEAAAhCAAAQgAAEIQAACEIAABCCQJgEMrDTzRtQQgAAEIAABCEAAAhCAAAQgAAEIQKAzBDCwOpNqBgoBCEAAAhCAAAQgAAEIQAACEIAABNIkgIGVZt6IGgIQgAAEIAABCEAAAhCAAAQgAAEIdIYABlZnUs1AIQABCEAAAhCAAAQgAAEIQAACEIBAmgQwsNLMG1FDAAIQgAAEIAABCEAAAhCAAAQgAIHOEMDA6kyqGSgEIAABCEAAAhCAAAQgAAEIQAACEEiTAAZWmnkjaghAAAIQgAAEIAABCEAAAhCAAAQg0BkCGFidSTUDhQAEIAABCEAAAhCAAAQgAAEIQAACaRLAwEozb0QNAQhAAAIQgAAEIAABCEAAAhCAAAQ6QwADqzOpZqAQgAAEIAABCEAAAhCAAAQgAAEIQCBNAhhYaeaNqCEAAQhAAAIQgAAEIAABCEAAAhCAQGcIYGB1JtUMFAIQgAAEIAABCEAAAhCAAAQgAAEIpEkAAyvNvBE1BCAAAQhAAAIQgAAEIAABCEAAAhDoDAEMrM6kmoFCAAIQgAAEIAABCEAAAhCAAAQgAIE0CWBgpZk3ooYABCAAAQhAAAIQgAAEIAABCEAAAp0hgIHVmVQzUAhAAAIQgAAEIAABCEAAAhCAAAQgkCaB/wfO4vUVXU72f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9" name="Picture 7" descr="C:\Users\user\Downloads\Transaction Vs. Time.png"/>
          <p:cNvPicPr>
            <a:picLocks noChangeAspect="1" noChangeArrowheads="1"/>
          </p:cNvPicPr>
          <p:nvPr/>
        </p:nvPicPr>
        <p:blipFill>
          <a:blip r:embed="rId3"/>
          <a:srcRect/>
          <a:stretch>
            <a:fillRect/>
          </a:stretch>
        </p:blipFill>
        <p:spPr bwMode="auto">
          <a:xfrm>
            <a:off x="1494971" y="928914"/>
            <a:ext cx="10174515" cy="4847771"/>
          </a:xfrm>
          <a:prstGeom prst="rect">
            <a:avLst/>
          </a:prstGeom>
          <a:noFill/>
        </p:spPr>
      </p:pic>
      <p:sp>
        <p:nvSpPr>
          <p:cNvPr id="12" name="TextBox 11"/>
          <p:cNvSpPr txBox="1"/>
          <p:nvPr/>
        </p:nvSpPr>
        <p:spPr>
          <a:xfrm>
            <a:off x="2888343" y="5892800"/>
            <a:ext cx="8723086" cy="537029"/>
          </a:xfrm>
          <a:prstGeom prst="rect">
            <a:avLst/>
          </a:prstGeom>
          <a:noFill/>
        </p:spPr>
        <p:txBody>
          <a:bodyPr wrap="square" lIns="0" tIns="0" rIns="0" bIns="0" rtlCol="0" anchor="t">
            <a:noAutofit/>
          </a:bodyPr>
          <a:lstStyle/>
          <a:p>
            <a:r>
              <a:rPr lang="en-AU" sz="1400" b="1" dirty="0" smtClean="0">
                <a:latin typeface="Calibri" pitchFamily="34" charset="0"/>
                <a:ea typeface="Roboto Light" panose="02000000000000000000" pitchFamily="2" charset="0"/>
                <a:cs typeface="Calibri" pitchFamily="34" charset="0"/>
              </a:rPr>
              <a:t>The sales  have a sudden hike n the month of December before the Christmas (except the day itself). Whereas there is no sales on 25</a:t>
            </a:r>
            <a:r>
              <a:rPr lang="en-AU" sz="1400" b="1" baseline="30000" dirty="0" smtClean="0">
                <a:latin typeface="Calibri" pitchFamily="34" charset="0"/>
                <a:ea typeface="Roboto Light" panose="02000000000000000000" pitchFamily="2" charset="0"/>
                <a:cs typeface="Calibri" pitchFamily="34" charset="0"/>
              </a:rPr>
              <a:t>th.</a:t>
            </a:r>
            <a:endParaRPr lang="en-AU" sz="1400" b="1" dirty="0" smtClean="0">
              <a:latin typeface="Calibri" pitchFamily="34" charset="0"/>
              <a:ea typeface="Roboto Light" panose="02000000000000000000" pitchFamily="2" charset="0"/>
              <a:cs typeface="Calibri" pitchFamily="34" charset="0"/>
            </a:endParaRPr>
          </a:p>
          <a:p>
            <a:pPr algn="l"/>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21433292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latin typeface="Calibri" pitchFamily="34" charset="0"/>
                <a:cs typeface="Calibri" pitchFamily="34" charset="0"/>
              </a:rPr>
              <a:t>Affluence and its effect on consumer buying for the category of chips</a:t>
            </a:r>
          </a:p>
          <a:p>
            <a:endParaRPr lang="en-AU" dirty="0"/>
          </a:p>
        </p:txBody>
      </p:sp>
      <p:pic>
        <p:nvPicPr>
          <p:cNvPr id="2" name="Picture 1">
            <a:extLst>
              <a:ext uri="{FF2B5EF4-FFF2-40B4-BE49-F238E27FC236}">
                <a16:creationId xmlns:a16="http://schemas.microsoft.com/office/drawing/2014/main" xmlns=""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Rectangle 4"/>
          <p:cNvSpPr/>
          <p:nvPr/>
        </p:nvSpPr>
        <p:spPr>
          <a:xfrm>
            <a:off x="1944913" y="1553028"/>
            <a:ext cx="9260115" cy="2585323"/>
          </a:xfrm>
          <a:prstGeom prst="rect">
            <a:avLst/>
          </a:prstGeom>
        </p:spPr>
        <p:txBody>
          <a:bodyPr wrap="square">
            <a:spAutoFit/>
          </a:bodyPr>
          <a:lstStyle/>
          <a:p>
            <a:pPr marL="228600" indent="-228600">
              <a:buFont typeface="+mj-lt"/>
              <a:buAutoNum type="arabicPeriod"/>
            </a:pPr>
            <a:r>
              <a:rPr lang="en-AU" b="1" dirty="0" smtClean="0">
                <a:latin typeface="Calibri" pitchFamily="34" charset="0"/>
                <a:ea typeface="Roboto Light" panose="02000000000000000000" pitchFamily="2" charset="0"/>
                <a:cs typeface="Calibri" pitchFamily="34" charset="0"/>
              </a:rPr>
              <a:t>Kettle is the most popular brand followed by Smiths, Doritos and Pringles. </a:t>
            </a:r>
            <a:endParaRPr lang="en-AU"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endParaRPr lang="en-AU"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r>
              <a:rPr lang="en-AU" b="1" dirty="0" smtClean="0">
                <a:latin typeface="Calibri" pitchFamily="34" charset="0"/>
                <a:ea typeface="Roboto Light" panose="02000000000000000000" pitchFamily="2" charset="0"/>
                <a:cs typeface="Calibri" pitchFamily="34" charset="0"/>
              </a:rPr>
              <a:t>Mainstream </a:t>
            </a:r>
            <a:r>
              <a:rPr lang="en-IN" b="1" dirty="0" smtClean="0">
                <a:solidFill>
                  <a:srgbClr val="000000"/>
                </a:solidFill>
                <a:latin typeface="Calibri" pitchFamily="34" charset="0"/>
                <a:ea typeface="Roboto Light" panose="02000000000000000000" pitchFamily="2" charset="0"/>
                <a:cs typeface="Calibri" pitchFamily="34" charset="0"/>
              </a:rPr>
              <a:t>young singles/couples, retirees are the most common customers and also account for a great share of chips sale. </a:t>
            </a:r>
            <a:endParaRPr lang="en-IN" b="1" dirty="0" smtClean="0">
              <a:solidFill>
                <a:srgbClr val="000000"/>
              </a:solidFill>
              <a:latin typeface="Calibri" pitchFamily="34" charset="0"/>
              <a:ea typeface="Roboto Light" panose="02000000000000000000" pitchFamily="2" charset="0"/>
              <a:cs typeface="Calibri" pitchFamily="34" charset="0"/>
            </a:endParaRPr>
          </a:p>
          <a:p>
            <a:pPr marL="228600" indent="-228600">
              <a:buFont typeface="+mj-lt"/>
              <a:buAutoNum type="arabicPeriod"/>
            </a:pPr>
            <a:endParaRPr lang="en-IN" b="1" dirty="0" smtClean="0">
              <a:solidFill>
                <a:srgbClr val="000000"/>
              </a:solidFill>
              <a:latin typeface="Calibri" pitchFamily="34" charset="0"/>
              <a:ea typeface="Roboto Light" panose="02000000000000000000" pitchFamily="2" charset="0"/>
              <a:cs typeface="Calibri" pitchFamily="34" charset="0"/>
            </a:endParaRPr>
          </a:p>
          <a:p>
            <a:pPr marL="228600" indent="-228600">
              <a:buFont typeface="+mj-lt"/>
              <a:buAutoNum type="arabicPeriod"/>
            </a:pPr>
            <a:r>
              <a:rPr lang="en-AU" b="1" dirty="0" smtClean="0">
                <a:latin typeface="Calibri" pitchFamily="34" charset="0"/>
                <a:ea typeface="Roboto Light" panose="02000000000000000000" pitchFamily="2" charset="0"/>
                <a:cs typeface="Calibri" pitchFamily="34" charset="0"/>
              </a:rPr>
              <a:t>Budget older families have the maximum contribution to sales</a:t>
            </a:r>
            <a:r>
              <a:rPr lang="en-AU" b="1" dirty="0" smtClean="0">
                <a:latin typeface="Calibri" pitchFamily="34" charset="0"/>
                <a:ea typeface="Roboto Light" panose="02000000000000000000" pitchFamily="2" charset="0"/>
                <a:cs typeface="Calibri" pitchFamily="34" charset="0"/>
              </a:rPr>
              <a:t>.</a:t>
            </a:r>
          </a:p>
          <a:p>
            <a:pPr marL="228600" indent="-228600">
              <a:buFont typeface="+mj-lt"/>
              <a:buAutoNum type="arabicPeriod"/>
            </a:pPr>
            <a:endParaRPr lang="en-AU" b="1" dirty="0" smtClean="0">
              <a:latin typeface="Calibri" pitchFamily="34" charset="0"/>
              <a:ea typeface="Roboto Light" panose="02000000000000000000" pitchFamily="2" charset="0"/>
              <a:cs typeface="Calibri" pitchFamily="34" charset="0"/>
            </a:endParaRPr>
          </a:p>
          <a:p>
            <a:pPr marL="228600" indent="-228600">
              <a:buFont typeface="+mj-lt"/>
              <a:buAutoNum type="arabicPeriod"/>
            </a:pPr>
            <a:r>
              <a:rPr lang="en-AU" b="1" dirty="0" smtClean="0">
                <a:latin typeface="Calibri" pitchFamily="34" charset="0"/>
                <a:ea typeface="Roboto Light" panose="02000000000000000000" pitchFamily="2" charset="0"/>
                <a:cs typeface="Calibri" pitchFamily="34" charset="0"/>
              </a:rPr>
              <a:t>Mainstream </a:t>
            </a:r>
            <a:r>
              <a:rPr lang="en-IN" b="1" dirty="0" smtClean="0">
                <a:solidFill>
                  <a:srgbClr val="000000"/>
                </a:solidFill>
                <a:latin typeface="Calibri" pitchFamily="34" charset="0"/>
                <a:ea typeface="Roboto Light" panose="02000000000000000000" pitchFamily="2" charset="0"/>
                <a:cs typeface="Calibri" pitchFamily="34" charset="0"/>
              </a:rPr>
              <a:t>young singles/couples</a:t>
            </a:r>
            <a:r>
              <a:rPr lang="en-AU" b="1" dirty="0" smtClean="0">
                <a:solidFill>
                  <a:srgbClr val="000000"/>
                </a:solidFill>
                <a:latin typeface="Calibri" pitchFamily="34" charset="0"/>
                <a:ea typeface="Roboto Light" panose="02000000000000000000" pitchFamily="2" charset="0"/>
                <a:cs typeface="Calibri" pitchFamily="34" charset="0"/>
              </a:rPr>
              <a:t> and mid-age single/couples pay more per packet than any other group.</a:t>
            </a:r>
            <a:endParaRPr lang="en-AU" b="1" dirty="0">
              <a:latin typeface="Calibri" pitchFamily="34" charset="0"/>
              <a:ea typeface="Roboto Light" panose="02000000000000000000" pitchFamily="2" charset="0"/>
              <a:cs typeface="Calibri" pitchFamily="34" charset="0"/>
            </a:endParaRPr>
          </a:p>
        </p:txBody>
      </p:sp>
    </p:spTree>
    <p:extLst>
      <p:ext uri="{BB962C8B-B14F-4D97-AF65-F5344CB8AC3E}">
        <p14:creationId xmlns:p14="http://schemas.microsoft.com/office/powerpoint/2010/main" xmlns="" val="4221212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AE016588-9575-44B2-BAA3-5937B6A9EDA0}"/>
              </a:ext>
            </a:extLst>
          </p:cNvPr>
          <p:cNvSpPr>
            <a:spLocks noGrp="1"/>
          </p:cNvSpPr>
          <p:nvPr>
            <p:ph type="body" sz="quarter" idx="10"/>
          </p:nvPr>
        </p:nvSpPr>
        <p:spPr/>
        <p:txBody>
          <a:bodyPr/>
          <a:lstStyle/>
          <a:p>
            <a:r>
              <a:rPr lang="en-AU" dirty="0" smtClean="0">
                <a:latin typeface="Calibri" pitchFamily="34" charset="0"/>
                <a:cs typeface="Calibri" pitchFamily="34" charset="0"/>
              </a:rPr>
              <a:t>Visualising the proportion of customers by affluence and life stage on this slide </a:t>
            </a:r>
            <a:endParaRPr lang="en-AU" dirty="0" smtClean="0">
              <a:latin typeface="Calibri" pitchFamily="34" charset="0"/>
              <a:cs typeface="Calibri" pitchFamily="34" charset="0"/>
            </a:endParaRPr>
          </a:p>
          <a:p>
            <a:endParaRPr lang="en-AU" dirty="0"/>
          </a:p>
        </p:txBody>
      </p:sp>
      <p:grpSp>
        <p:nvGrpSpPr>
          <p:cNvPr id="3" name="Group 2">
            <a:extLst>
              <a:ext uri="{FF2B5EF4-FFF2-40B4-BE49-F238E27FC236}">
                <a16:creationId xmlns:a16="http://schemas.microsoft.com/office/drawing/2014/main" xmlns=""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xmlns=""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xmlns=""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xmlns=""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xmlns=""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xmlns=""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145" name="Picture 1" descr="C:\Users\user\Downloads\chart.png"/>
          <p:cNvPicPr>
            <a:picLocks noChangeAspect="1" noChangeArrowheads="1"/>
          </p:cNvPicPr>
          <p:nvPr/>
        </p:nvPicPr>
        <p:blipFill>
          <a:blip r:embed="rId3"/>
          <a:srcRect/>
          <a:stretch>
            <a:fillRect/>
          </a:stretch>
        </p:blipFill>
        <p:spPr bwMode="auto">
          <a:xfrm>
            <a:off x="1523999" y="1262743"/>
            <a:ext cx="9681029" cy="3933145"/>
          </a:xfrm>
          <a:prstGeom prst="rect">
            <a:avLst/>
          </a:prstGeom>
          <a:noFill/>
        </p:spPr>
      </p:pic>
      <p:sp>
        <p:nvSpPr>
          <p:cNvPr id="11" name="TextBox 10"/>
          <p:cNvSpPr txBox="1"/>
          <p:nvPr/>
        </p:nvSpPr>
        <p:spPr>
          <a:xfrm>
            <a:off x="2032000" y="5689600"/>
            <a:ext cx="8969829" cy="522514"/>
          </a:xfrm>
          <a:prstGeom prst="rect">
            <a:avLst/>
          </a:prstGeom>
          <a:noFill/>
        </p:spPr>
        <p:txBody>
          <a:bodyPr wrap="square" lIns="0" tIns="0" rIns="0" bIns="0" rtlCol="0" anchor="t">
            <a:noAutofit/>
          </a:bodyPr>
          <a:lstStyle/>
          <a:p>
            <a:r>
              <a:rPr lang="en-IN" sz="1400" b="1" dirty="0" smtClean="0">
                <a:latin typeface="Calibri" pitchFamily="34" charset="0"/>
                <a:ea typeface="Roboto Light" panose="02000000000000000000" pitchFamily="2" charset="0"/>
                <a:cs typeface="Calibri" pitchFamily="34" charset="0"/>
              </a:rPr>
              <a:t>It can be clearly visualized that </a:t>
            </a:r>
            <a:r>
              <a:rPr lang="en-AU" sz="1400" b="1" dirty="0" smtClean="0">
                <a:latin typeface="Calibri" pitchFamily="34" charset="0"/>
                <a:ea typeface="Roboto Light" panose="02000000000000000000" pitchFamily="2" charset="0"/>
                <a:cs typeface="Calibri" pitchFamily="34" charset="0"/>
              </a:rPr>
              <a:t>mainstream </a:t>
            </a:r>
            <a:r>
              <a:rPr lang="en-IN" sz="1400" b="1" dirty="0" smtClean="0">
                <a:solidFill>
                  <a:srgbClr val="000000"/>
                </a:solidFill>
                <a:latin typeface="Calibri" pitchFamily="34" charset="0"/>
                <a:ea typeface="Roboto Light" panose="02000000000000000000" pitchFamily="2" charset="0"/>
                <a:cs typeface="Calibri" pitchFamily="34" charset="0"/>
              </a:rPr>
              <a:t>young singles/couples, retirees are customers contributing the most</a:t>
            </a:r>
            <a:endParaRPr lang="en-IN" sz="1400" b="1" dirty="0" smtClean="0">
              <a:latin typeface="Calibri" pitchFamily="34" charset="0"/>
              <a:ea typeface="Roboto Light" panose="02000000000000000000" pitchFamily="2" charset="0"/>
              <a:cs typeface="Calibri" pitchFamily="34" charset="0"/>
            </a:endParaRPr>
          </a:p>
          <a:p>
            <a:pPr algn="l"/>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xmlns="" val="8597504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latin typeface="Calibri" pitchFamily="34" charset="0"/>
                <a:cs typeface="Calibri" pitchFamily="34" charset="0"/>
              </a:rPr>
              <a:t>Distribution of life stage of customers</a:t>
            </a:r>
          </a:p>
          <a:p>
            <a:endParaRPr lang="en-US" dirty="0"/>
          </a:p>
        </p:txBody>
      </p:sp>
      <p:pic>
        <p:nvPicPr>
          <p:cNvPr id="21506" name="Picture 2" descr="C:\Users\user\Downloads\chart (1).png"/>
          <p:cNvPicPr>
            <a:picLocks noChangeAspect="1" noChangeArrowheads="1"/>
          </p:cNvPicPr>
          <p:nvPr/>
        </p:nvPicPr>
        <p:blipFill>
          <a:blip r:embed="rId2"/>
          <a:srcRect/>
          <a:stretch>
            <a:fillRect/>
          </a:stretch>
        </p:blipFill>
        <p:spPr bwMode="auto">
          <a:xfrm>
            <a:off x="1930400" y="1023791"/>
            <a:ext cx="8606971" cy="4172098"/>
          </a:xfrm>
          <a:prstGeom prst="rect">
            <a:avLst/>
          </a:prstGeom>
          <a:noFill/>
        </p:spPr>
      </p:pic>
      <p:sp>
        <p:nvSpPr>
          <p:cNvPr id="4" name="TextBox 3"/>
          <p:cNvSpPr txBox="1"/>
          <p:nvPr/>
        </p:nvSpPr>
        <p:spPr>
          <a:xfrm>
            <a:off x="2162629" y="5544457"/>
            <a:ext cx="8345714" cy="682172"/>
          </a:xfrm>
          <a:prstGeom prst="rect">
            <a:avLst/>
          </a:prstGeom>
          <a:noFill/>
        </p:spPr>
        <p:txBody>
          <a:bodyPr wrap="square" lIns="0" tIns="0" rIns="0" bIns="0" rtlCol="0" anchor="t">
            <a:noAutofit/>
          </a:bodyPr>
          <a:lstStyle/>
          <a:p>
            <a:r>
              <a:rPr lang="en-IN" sz="1400" b="1" dirty="0" smtClean="0">
                <a:latin typeface="Calibri" pitchFamily="34" charset="0"/>
                <a:ea typeface="Roboto Light" panose="02000000000000000000" pitchFamily="2" charset="0"/>
                <a:cs typeface="Calibri" pitchFamily="34" charset="0"/>
              </a:rPr>
              <a:t>It can be seen that retirees, </a:t>
            </a:r>
            <a:r>
              <a:rPr lang="en-IN" sz="1400" b="1" dirty="0" smtClean="0">
                <a:solidFill>
                  <a:srgbClr val="000000"/>
                </a:solidFill>
                <a:latin typeface="Calibri" pitchFamily="34" charset="0"/>
                <a:ea typeface="Roboto Light" panose="02000000000000000000" pitchFamily="2" charset="0"/>
                <a:cs typeface="Calibri" pitchFamily="34" charset="0"/>
              </a:rPr>
              <a:t>young singles/couples, retirees are the most common customers </a:t>
            </a:r>
            <a:endParaRPr lang="en-IN" sz="1400" b="1" dirty="0" smtClean="0">
              <a:latin typeface="Calibri" pitchFamily="34" charset="0"/>
              <a:ea typeface="Roboto Light" panose="02000000000000000000" pitchFamily="2" charset="0"/>
              <a:cs typeface="Calibri" pitchFamily="34" charset="0"/>
            </a:endParaRPr>
          </a:p>
          <a:p>
            <a:pPr algn="l"/>
            <a:endParaRPr lang="en-US" sz="1200" dirty="0" err="1" smtClean="0">
              <a:latin typeface="Roboto Light" panose="02000000000000000000" pitchFamily="2" charset="0"/>
              <a:ea typeface="Roboto Light" panose="0200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latin typeface="Calibri" pitchFamily="34" charset="0"/>
                <a:cs typeface="Calibri" pitchFamily="34" charset="0"/>
              </a:rPr>
              <a:t>Average expenditure per segment</a:t>
            </a:r>
          </a:p>
          <a:p>
            <a:endParaRPr lang="en-US" dirty="0"/>
          </a:p>
        </p:txBody>
      </p:sp>
      <p:pic>
        <p:nvPicPr>
          <p:cNvPr id="22530" name="Picture 2" descr="C:\Users\user\Downloads\chart (2).png"/>
          <p:cNvPicPr>
            <a:picLocks noChangeAspect="1" noChangeArrowheads="1"/>
          </p:cNvPicPr>
          <p:nvPr/>
        </p:nvPicPr>
        <p:blipFill>
          <a:blip r:embed="rId2"/>
          <a:srcRect/>
          <a:stretch>
            <a:fillRect/>
          </a:stretch>
        </p:blipFill>
        <p:spPr bwMode="auto">
          <a:xfrm>
            <a:off x="841829" y="957944"/>
            <a:ext cx="10290628" cy="3991428"/>
          </a:xfrm>
          <a:prstGeom prst="rect">
            <a:avLst/>
          </a:prstGeom>
          <a:noFill/>
        </p:spPr>
      </p:pic>
      <p:sp>
        <p:nvSpPr>
          <p:cNvPr id="4" name="TextBox 3"/>
          <p:cNvSpPr txBox="1"/>
          <p:nvPr/>
        </p:nvSpPr>
        <p:spPr>
          <a:xfrm>
            <a:off x="1436914" y="4992914"/>
            <a:ext cx="9405257" cy="478972"/>
          </a:xfrm>
          <a:prstGeom prst="rect">
            <a:avLst/>
          </a:prstGeom>
          <a:noFill/>
        </p:spPr>
        <p:txBody>
          <a:bodyPr wrap="square" lIns="0" tIns="0" rIns="0" bIns="0" rtlCol="0" anchor="t">
            <a:noAutofit/>
          </a:bodyPr>
          <a:lstStyle/>
          <a:p>
            <a:r>
              <a:rPr lang="en-AU" sz="1600" b="1" dirty="0" smtClean="0">
                <a:latin typeface="Calibri" pitchFamily="34" charset="0"/>
                <a:ea typeface="Roboto Light" panose="02000000000000000000" pitchFamily="2" charset="0"/>
                <a:cs typeface="Calibri" pitchFamily="34" charset="0"/>
              </a:rPr>
              <a:t>mainstream </a:t>
            </a:r>
            <a:r>
              <a:rPr lang="en-IN" sz="1600" b="1" dirty="0" smtClean="0">
                <a:solidFill>
                  <a:srgbClr val="000000"/>
                </a:solidFill>
                <a:latin typeface="Calibri" pitchFamily="34" charset="0"/>
                <a:ea typeface="Roboto Light" panose="02000000000000000000" pitchFamily="2" charset="0"/>
                <a:cs typeface="Calibri" pitchFamily="34" charset="0"/>
              </a:rPr>
              <a:t>young singles/couples also spend the most</a:t>
            </a:r>
            <a:endParaRPr lang="en-IN" sz="1600" b="1" dirty="0" smtClean="0">
              <a:latin typeface="Calibri" pitchFamily="34" charset="0"/>
              <a:ea typeface="Roboto Light" panose="02000000000000000000" pitchFamily="2" charset="0"/>
              <a:cs typeface="Calibri" pitchFamily="34" charset="0"/>
            </a:endParaRPr>
          </a:p>
          <a:p>
            <a:pPr algn="l"/>
            <a:endParaRPr lang="en-US" sz="1400" b="1" dirty="0" err="1" smtClean="0">
              <a:latin typeface="Roboto Light" panose="02000000000000000000" pitchFamily="2" charset="0"/>
              <a:ea typeface="Roboto Light" panose="0200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xmlns=""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6449</TotalTime>
  <Words>968</Words>
  <Application>Microsoft Office PowerPoint</Application>
  <PresentationFormat>Custom</PresentationFormat>
  <Paragraphs>95</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Roboto Medium</vt:lpstr>
      <vt:lpstr>Roboto Light</vt:lpstr>
      <vt:lpstr>Roboto</vt:lpstr>
      <vt:lpstr>Calibri</vt:lpstr>
      <vt:lpstr>Office Theme</vt:lpstr>
      <vt:lpstr>Category review: Chips</vt:lpstr>
      <vt:lpstr>Slide 2</vt:lpstr>
      <vt:lpstr>Slide 3</vt:lpstr>
      <vt:lpstr>01</vt:lpstr>
      <vt:lpstr>Slide 5</vt:lpstr>
      <vt:lpstr>Slide 6</vt:lpstr>
      <vt:lpstr>Slide 7</vt:lpstr>
      <vt:lpstr>Slide 8</vt:lpstr>
      <vt:lpstr>Slide 9</vt:lpstr>
      <vt:lpstr>Slide 10</vt:lpstr>
      <vt:lpstr>02</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user</cp:lastModifiedBy>
  <cp:revision>476</cp:revision>
  <dcterms:created xsi:type="dcterms:W3CDTF">2018-02-07T23:23:24Z</dcterms:created>
  <dcterms:modified xsi:type="dcterms:W3CDTF">2023-04-02T07:19:26Z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