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9" r:id="rId11"/>
    <p:sldId id="272" r:id="rId12"/>
    <p:sldId id="265" r:id="rId13"/>
    <p:sldId id="266" r:id="rId14"/>
  </p:sldIdLst>
  <p:sldSz cx="18288000" cy="1028700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Clear Sans Regular Bold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-75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\ANALYTICS\Forage%20-KPMG%20Intern\Accenture\Cleaned%20data2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\ANALYTICS\Forage%20-KPMG%20Intern\Accenture\Cleaned%20data2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\ANALYTICS\Forage%20-KPMG%20Intern\Accenture\Cleaned%20data2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Top 5 Categories Vs. Reaction count</a:t>
            </a:r>
          </a:p>
        </c:rich>
      </c:tx>
      <c:layout>
        <c:manualLayout>
          <c:xMode val="edge"/>
          <c:yMode val="edge"/>
          <c:x val="0.37966301570364691"/>
          <c:y val="3.6602469678821692E-2"/>
        </c:manualLayout>
      </c:layout>
    </c:title>
    <c:pivotFmts>
      <c:pivotFmt>
        <c:idx val="0"/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v>Total</c:v>
          </c:tx>
          <c:cat>
            <c:strLit>
              <c:ptCount val="5"/>
              <c:pt idx="0">
                <c:v>animals</c:v>
              </c:pt>
              <c:pt idx="1">
                <c:v>food</c:v>
              </c:pt>
              <c:pt idx="2">
                <c:v>healthy eating</c:v>
              </c:pt>
              <c:pt idx="3">
                <c:v>science</c:v>
              </c:pt>
              <c:pt idx="4">
                <c:v>technology</c:v>
              </c:pt>
            </c:strLit>
          </c:cat>
          <c:val>
            <c:numLit>
              <c:formatCode>General</c:formatCode>
              <c:ptCount val="5"/>
              <c:pt idx="0">
                <c:v>1897</c:v>
              </c:pt>
              <c:pt idx="1">
                <c:v>1714</c:v>
              </c:pt>
              <c:pt idx="2">
                <c:v>1717</c:v>
              </c:pt>
              <c:pt idx="3">
                <c:v>1796</c:v>
              </c:pt>
              <c:pt idx="4">
                <c:v>1698</c:v>
              </c:pt>
            </c:numLit>
          </c:val>
        </c:ser>
        <c:axId val="63014784"/>
        <c:axId val="63020416"/>
      </c:barChart>
      <c:catAx>
        <c:axId val="63014784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63020416"/>
        <c:crosses val="autoZero"/>
        <c:auto val="1"/>
        <c:lblAlgn val="ctr"/>
        <c:lblOffset val="100"/>
      </c:catAx>
      <c:valAx>
        <c:axId val="630204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6301478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000" b="1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[Cleaned data2.csv]Sheet2!PivotTable6</c:name>
    <c:fmtId val="2"/>
  </c:pivotSource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Month Vs. Count of Reactions</a:t>
            </a: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Sheet2!$F$3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Sheet2!$E$4:$E$16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Sheet2!$F$4:$F$16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</c:ser>
        <c:axId val="97499008"/>
        <c:axId val="98001664"/>
      </c:barChart>
      <c:catAx>
        <c:axId val="97499008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98001664"/>
        <c:crosses val="autoZero"/>
        <c:auto val="1"/>
        <c:lblAlgn val="ctr"/>
        <c:lblOffset val="100"/>
      </c:catAx>
      <c:valAx>
        <c:axId val="980016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9749900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000" b="1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5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Animals'     Reactions</a:t>
            </a:r>
          </a:p>
        </c:rich>
      </c:tx>
      <c:layout/>
    </c:title>
    <c:pivotFmts>
      <c:pivotFmt>
        <c:idx val="0"/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v>Total</c:v>
          </c:tx>
          <c:cat>
            <c:strLit>
              <c:ptCount val="16"/>
              <c:pt idx="0">
                <c:v>adore</c:v>
              </c:pt>
              <c:pt idx="1">
                <c:v>cherish</c:v>
              </c:pt>
              <c:pt idx="2">
                <c:v>disgust</c:v>
              </c:pt>
              <c:pt idx="3">
                <c:v>dislike</c:v>
              </c:pt>
              <c:pt idx="4">
                <c:v>hate</c:v>
              </c:pt>
              <c:pt idx="5">
                <c:v>heart</c:v>
              </c:pt>
              <c:pt idx="6">
                <c:v>indifferent</c:v>
              </c:pt>
              <c:pt idx="7">
                <c:v>interested</c:v>
              </c:pt>
              <c:pt idx="8">
                <c:v>intrigued</c:v>
              </c:pt>
              <c:pt idx="9">
                <c:v>like</c:v>
              </c:pt>
              <c:pt idx="10">
                <c:v>love</c:v>
              </c:pt>
              <c:pt idx="11">
                <c:v>peeking</c:v>
              </c:pt>
              <c:pt idx="12">
                <c:v>scared</c:v>
              </c:pt>
              <c:pt idx="13">
                <c:v>super love</c:v>
              </c:pt>
              <c:pt idx="14">
                <c:v>want</c:v>
              </c:pt>
              <c:pt idx="15">
                <c:v>worried</c:v>
              </c:pt>
            </c:strLit>
          </c:cat>
          <c:val>
            <c:numLit>
              <c:formatCode>General</c:formatCode>
              <c:ptCount val="16"/>
              <c:pt idx="0">
                <c:v>114</c:v>
              </c:pt>
              <c:pt idx="1">
                <c:v>125</c:v>
              </c:pt>
              <c:pt idx="2">
                <c:v>122</c:v>
              </c:pt>
              <c:pt idx="3">
                <c:v>115</c:v>
              </c:pt>
              <c:pt idx="4">
                <c:v>128</c:v>
              </c:pt>
              <c:pt idx="5">
                <c:v>120</c:v>
              </c:pt>
              <c:pt idx="6">
                <c:v>100</c:v>
              </c:pt>
              <c:pt idx="7">
                <c:v>110</c:v>
              </c:pt>
              <c:pt idx="8">
                <c:v>116</c:v>
              </c:pt>
              <c:pt idx="9">
                <c:v>101</c:v>
              </c:pt>
              <c:pt idx="10">
                <c:v>119</c:v>
              </c:pt>
              <c:pt idx="11">
                <c:v>129</c:v>
              </c:pt>
              <c:pt idx="12">
                <c:v>132</c:v>
              </c:pt>
              <c:pt idx="13">
                <c:v>123</c:v>
              </c:pt>
              <c:pt idx="14">
                <c:v>122</c:v>
              </c:pt>
              <c:pt idx="15">
                <c:v>121</c:v>
              </c:pt>
            </c:numLit>
          </c:val>
        </c:ser>
        <c:axId val="63406848"/>
        <c:axId val="96010240"/>
      </c:barChart>
      <c:catAx>
        <c:axId val="63406848"/>
        <c:scaling>
          <c:orientation val="minMax"/>
        </c:scaling>
        <c:axPos val="b"/>
        <c:tickLblPos val="nextTo"/>
        <c:txPr>
          <a:bodyPr/>
          <a:lstStyle/>
          <a:p>
            <a:pPr>
              <a:defRPr sz="2400" b="1"/>
            </a:pPr>
            <a:endParaRPr lang="en-US"/>
          </a:p>
        </c:txPr>
        <c:crossAx val="96010240"/>
        <c:crosses val="autoZero"/>
        <c:auto val="1"/>
        <c:lblAlgn val="ctr"/>
        <c:lblOffset val="100"/>
      </c:catAx>
      <c:valAx>
        <c:axId val="960102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400" b="1"/>
            </a:pPr>
            <a:endParaRPr lang="en-US"/>
          </a:p>
        </c:txPr>
        <c:crossAx val="634068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2928894" y="1714476"/>
          <a:ext cx="14430476" cy="535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00266" y="928658"/>
            <a:ext cx="60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Reactions in Animals category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143208" y="7000888"/>
            <a:ext cx="13716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There are 16 types of unique reactions. </a:t>
            </a:r>
            <a:r>
              <a:rPr lang="en-US" sz="2800" b="1" u="sng" dirty="0" smtClean="0"/>
              <a:t>“Scared” </a:t>
            </a:r>
            <a:r>
              <a:rPr lang="en-US" sz="2400" b="1" dirty="0" smtClean="0"/>
              <a:t>is the maximum reaction given to this most popular category.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24" y="1428724"/>
            <a:ext cx="1350178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animals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science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healthy </a:t>
            </a:r>
            <a:r>
              <a:rPr lang="en-US" sz="2400" b="1" dirty="0" smtClean="0"/>
              <a:t>eating 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technology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food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Culture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travel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</a:t>
            </a:r>
            <a:r>
              <a:rPr lang="en-US" sz="2400" b="1" dirty="0" smtClean="0"/>
              <a:t>cooking 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soccer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education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fitness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Studying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dogs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tennis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veganism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public </a:t>
            </a:r>
            <a:r>
              <a:rPr lang="en-US" sz="2400" b="1" dirty="0" smtClean="0"/>
              <a:t>speaking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85820" y="50003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Unique Reactions-Type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501454" y="1643038"/>
            <a:ext cx="53578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The most popular category is “Animals”.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The highest reaction given month is “May”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The highest reaction given to  Animals is “Scared”.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1500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714844" y="2005584"/>
            <a:ext cx="11574335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43934" y="2500294"/>
            <a:ext cx="7286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Social Buzz is </a:t>
            </a:r>
            <a:r>
              <a:rPr lang="en-US" sz="2800" b="1" dirty="0" err="1" smtClean="0"/>
              <a:t>afast</a:t>
            </a:r>
            <a:r>
              <a:rPr lang="en-US" sz="2800" b="1" dirty="0" smtClean="0"/>
              <a:t> growing technology unicorn that need to adapt quickly to it’s  global scale. Accenture has begun a 3 month POC focusing on these tasks:</a:t>
            </a:r>
          </a:p>
          <a:p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smtClean="0"/>
              <a:t> An audit of Social Buzz’s big data practice.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smtClean="0"/>
              <a:t> Recommendations for a successful IPO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smtClean="0"/>
              <a:t> Analysis to find Social Buzz’s top 5 most   popular categories of content.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0332" y="5214938"/>
            <a:ext cx="5500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Over </a:t>
            </a:r>
            <a:r>
              <a:rPr lang="en-US" sz="2800" b="1" u="sng" dirty="0" smtClean="0">
                <a:solidFill>
                  <a:schemeClr val="bg1"/>
                </a:solidFill>
              </a:rPr>
              <a:t>100,000</a:t>
            </a:r>
            <a:r>
              <a:rPr lang="en-US" sz="2800" b="1" dirty="0" smtClean="0">
                <a:solidFill>
                  <a:schemeClr val="bg1"/>
                </a:solidFill>
              </a:rPr>
              <a:t> posts per day.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</a:rPr>
              <a:t>36,000,000</a:t>
            </a:r>
            <a:r>
              <a:rPr lang="en-US" sz="2800" b="1" dirty="0" smtClean="0">
                <a:solidFill>
                  <a:schemeClr val="bg1"/>
                </a:solidFill>
              </a:rPr>
              <a:t> contents per year !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 How to capitalize on it when there is so much?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Analysis to find top 5 categories of Social Buzz’s content.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144660" y="1571600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Andrew Fleming</a:t>
            </a:r>
          </a:p>
          <a:p>
            <a:r>
              <a:rPr lang="en-US" sz="2800" dirty="0" smtClean="0"/>
              <a:t>Chief Technical Architect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4144660" y="4571996"/>
            <a:ext cx="350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Marcus </a:t>
            </a:r>
            <a:r>
              <a:rPr lang="en-US" sz="2800" b="1" dirty="0" err="1" smtClean="0"/>
              <a:t>Rompton</a:t>
            </a:r>
            <a:endParaRPr lang="en-US" sz="2800" b="1" dirty="0" smtClean="0"/>
          </a:p>
          <a:p>
            <a:r>
              <a:rPr lang="en-US" sz="2800" dirty="0" smtClean="0"/>
              <a:t>Senior Principle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01784" y="7572392"/>
            <a:ext cx="371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 </a:t>
            </a:r>
            <a:r>
              <a:rPr lang="en-US" sz="2800" b="1" dirty="0" err="1" smtClean="0"/>
              <a:t>Tiken</a:t>
            </a:r>
            <a:r>
              <a:rPr lang="en-US" sz="2800" b="1" dirty="0" smtClean="0"/>
              <a:t> Singh</a:t>
            </a:r>
          </a:p>
          <a:p>
            <a:r>
              <a:rPr lang="en-US" sz="2800" dirty="0" smtClean="0"/>
              <a:t>Data Analyst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29026" y="1428724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Data Understanding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57852" y="2857484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Cleaning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15240" y="4571996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Modeling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72628" y="614363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Analysis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01454" y="7786706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Insights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57456" y="2428856"/>
            <a:ext cx="12358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b="1" dirty="0" smtClean="0"/>
              <a:t>The type of reactions and its count are different based on category.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The most popular category has different counts of reactions.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The  number or counts of reactions are different for different months.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357390" y="1357286"/>
          <a:ext cx="14430476" cy="621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8630" y="50003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Top 5 categories Vs. No. of Reactions 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5952" y="7858144"/>
            <a:ext cx="1464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Highest reaction given category is “</a:t>
            </a:r>
            <a:r>
              <a:rPr lang="en-US" sz="2800" b="1" u="sng" dirty="0" smtClean="0"/>
              <a:t>animals”</a:t>
            </a:r>
            <a:endParaRPr lang="en-US" sz="2800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42878" y="-157167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3643274" y="1643038"/>
          <a:ext cx="12001583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43142" y="57146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No. of reactions Vs. Month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00398" y="6858012"/>
            <a:ext cx="1157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Highest reaction given month is </a:t>
            </a:r>
            <a:r>
              <a:rPr lang="en-US" sz="2800" b="1" dirty="0" smtClean="0"/>
              <a:t>“May</a:t>
            </a:r>
            <a:r>
              <a:rPr lang="en-US" sz="2400" b="1" dirty="0" smtClean="0"/>
              <a:t>”.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343</Words>
  <Application>Microsoft Macintosh PowerPoint</Application>
  <PresentationFormat>Custom</PresentationFormat>
  <Paragraphs>103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user</cp:lastModifiedBy>
  <cp:revision>17</cp:revision>
  <dcterms:created xsi:type="dcterms:W3CDTF">2006-08-16T00:00:00Z</dcterms:created>
  <dcterms:modified xsi:type="dcterms:W3CDTF">2023-04-04T10:12:16Z</dcterms:modified>
  <dc:identifier>DAEhDyfaYKE</dc:identifier>
</cp:coreProperties>
</file>