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76;&#1088;&#1077;&#1081;\Desktop\Herzen\&#1040;&#1085;&#1072;&#1083;&#1080;&#1079;%20&#1044;&#1072;&#1085;&#1085;&#1099;&#1093;\4%20sem\LR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График временного ряда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[LR9.xlsx]ИЗ!$A$2:$A$10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[LR9.xlsx]ИЗ!$B$2:$B$10</c:f>
              <c:numCache>
                <c:formatCode>General</c:formatCode>
                <c:ptCount val="9"/>
                <c:pt idx="0">
                  <c:v>226</c:v>
                </c:pt>
                <c:pt idx="1">
                  <c:v>219</c:v>
                </c:pt>
                <c:pt idx="2">
                  <c:v>162</c:v>
                </c:pt>
                <c:pt idx="3">
                  <c:v>155</c:v>
                </c:pt>
                <c:pt idx="4">
                  <c:v>193</c:v>
                </c:pt>
                <c:pt idx="5">
                  <c:v>169</c:v>
                </c:pt>
                <c:pt idx="6">
                  <c:v>97</c:v>
                </c:pt>
                <c:pt idx="7">
                  <c:v>143</c:v>
                </c:pt>
                <c:pt idx="8">
                  <c:v>152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02-4723-80DA-B2EED85E0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183384"/>
        <c:axId val="346184952"/>
      </c:scatterChart>
      <c:valAx>
        <c:axId val="34618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6184952"/>
        <c:crosses val="autoZero"/>
        <c:crossBetween val="midCat"/>
      </c:valAx>
      <c:valAx>
        <c:axId val="34618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618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FEC334-FC55-4233-BEC5-B9418879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D68FF73-5410-42CC-9855-50E0DBAB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C94B97-0372-4779-8AB0-6788F4DF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1B0A503-C1F5-4EB1-ADFD-5946B003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49B0EB-CFD4-4AC6-B8EF-89D21A2A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86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5027C7-89D9-4283-90D0-24D0513C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DF3FFEB-3AC9-44E1-8882-004AF6C73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BCFB73-9306-415E-A2DB-2AAE7761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1914EA6-BD9A-44E4-8ADD-BC553146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4E3A76A-B51F-4C15-89CF-5181584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2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F7441E9-465A-4663-9712-C061A49D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C665733-B51B-456E-BE52-6EB0F01B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1CB8BE-EAD7-4C54-AF57-851A8E64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05CE3DF-FE10-4D27-B0BE-20C9CDA3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C2C09E5-5678-4A18-A88B-4EFBF46E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776330-B376-4F60-9EB6-0C91799D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A68884E-6388-4F43-9BFF-9688A30D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43A3457-D98B-420A-A181-24D02E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E8EB729-D3AB-4091-887D-1E04CF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5EF9F7-2A0D-487C-8443-83006A96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4DF3C9-0BBD-4396-B748-EE3813AC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C6675B7-16E3-4855-AE75-96C87370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59D8F5-6084-4A11-BA7B-0E423EE2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A82762-44C7-48BC-BD9E-11ACCCB8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C3D7DC-CBE9-47C3-ADF8-E8387DA0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5409D2-2AA3-467F-90AF-6F79E652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58645E-D900-4499-8042-F2FF9EA5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BA3F8D7-7285-4378-8C7C-B9D8E15E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16FAA16-FCD1-4AAD-9263-552EB869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29A6AF6-254B-48C8-A7B2-003D3316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9D66B1C-2F33-4073-ACCE-55D71AB5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23574C-FC49-432F-853A-5603E5C3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C9D3450-9197-4B11-9742-B5FF7EAE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A26C868-5A68-4C07-B0E4-55CD68B9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8772BE6-4DA7-42F1-B579-49C985D95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A686205-1C34-4D9D-A45A-23C9E67B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71102FF-8A0C-4279-8B4D-CF6B8FAC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11CEA36-6C35-437B-80E0-5EF00C85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BF6A1E3-F5A0-4A80-8C0E-34B5B19E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22BD37-D839-4587-A7D3-A9D84116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BF95676-148B-4E6E-B2E8-46A158DB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443584D-56FC-4F75-8110-E7745A7C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4093162-0ED7-4664-BE2D-1F60C776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87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8B09F19-70D4-4F08-894C-2D8A3D6B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CE6719E-F7B9-4A5A-905F-93CB7346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4C591E2-2A56-4D83-8329-B2731389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FBC11-0474-4857-A8C6-DAB88FFC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DF4D10-890F-4012-89B5-A87C9F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C7C5CE2-5F34-4F66-A82C-A614CE67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1B46AB7-AD6C-4D12-8AF4-A23D98CE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72947FC-20D7-4399-8426-DA6884EB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12590A2-ED8B-4B52-872C-7C1BFBF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8D1654-91B4-4AFA-8DA6-C274AEA2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DB0A45E-CD0C-4A30-95E1-8E09A7A49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DF14250-E35B-4AAF-A2E3-97F0E151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07FD4D0-2FB5-428F-B0DB-0EBD17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7E411-5CB7-48D7-9D0A-834BD50F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4C59204-3BF5-417B-B155-FA051882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D9421A-62EA-4EC4-82E3-BA7272CD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B29E32D-9DCA-4C55-AF90-48BE05D2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23EBDB0-C124-4F65-AC03-35939075E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668C-9D38-4346-8900-A35857F6E193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9C0936E-5E23-4F3B-89EC-17150ABD2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AF0C8B-C1F0-42FE-9D90-9C90C2882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D5D7-F0E9-424C-8A78-9E350D1E1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E4F389-BA4E-4738-83DF-2DDC1FB9E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Отчет по лабораторной работе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CD93274-A663-4D1F-BC32-ADB9A08D4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(Индивидуальная задача)</a:t>
            </a:r>
            <a:endParaRPr lang="en-US" sz="3200" dirty="0" smtClean="0"/>
          </a:p>
          <a:p>
            <a:r>
              <a:rPr lang="ru-RU" sz="3200" dirty="0" smtClean="0"/>
              <a:t>«</a:t>
            </a:r>
            <a:r>
              <a:rPr lang="ru-RU" sz="3200" dirty="0"/>
              <a:t>Анализ временных рядов»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3E7E52-415C-45FF-9B2F-F1E742470F66}"/>
              </a:ext>
            </a:extLst>
          </p:cNvPr>
          <p:cNvSpPr txBox="1"/>
          <p:nvPr/>
        </p:nvSpPr>
        <p:spPr>
          <a:xfrm>
            <a:off x="8726905" y="4700337"/>
            <a:ext cx="3304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Работа выполнена студентами:</a:t>
            </a:r>
          </a:p>
          <a:p>
            <a:pPr algn="r"/>
            <a:r>
              <a:rPr lang="ru-RU" dirty="0"/>
              <a:t>Шадрин Андрей</a:t>
            </a:r>
          </a:p>
          <a:p>
            <a:pPr algn="r"/>
            <a:r>
              <a:rPr lang="ru-RU" dirty="0"/>
              <a:t>Столяренко Кирилл</a:t>
            </a:r>
          </a:p>
          <a:p>
            <a:pPr algn="r"/>
            <a:r>
              <a:rPr lang="ru-RU" dirty="0"/>
              <a:t>Леонтьева Анна</a:t>
            </a:r>
          </a:p>
          <a:p>
            <a:pPr algn="r"/>
            <a:r>
              <a:rPr lang="ru-RU" dirty="0"/>
              <a:t>Тихонова Эмилия</a:t>
            </a:r>
          </a:p>
          <a:p>
            <a:pPr algn="r"/>
            <a:r>
              <a:rPr lang="ru-RU" b="1" dirty="0"/>
              <a:t>Группа 2об_ИВТ-1</a:t>
            </a:r>
            <a:r>
              <a:rPr lang="en-US" b="1" dirty="0"/>
              <a:t>/</a:t>
            </a:r>
            <a:r>
              <a:rPr lang="ru-RU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207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6C5ACB-8A82-4D2D-85C0-9D8A9688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B9DB06-5FA2-4612-9B59-3541B441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Имеются данные о валовом сборе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клубники.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график временного ряда;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рассчитать коэффициент автокорреляции первого порядка;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типа уравнения тренда и рассчитать его параметры.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721"/>
            <a:ext cx="5476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CA0768-E3C3-4627-9899-C5113A37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29BB93-4F27-4AE1-A190-6E2FF15F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систему координат Y0t, где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валовой сбор, t — порядковый номер года.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Нанесем в ней данные примера на координатную плоскость и построим график.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xdr="http://schemas.openxmlformats.org/drawingml/2006/spreadsheetDrawing" xmlns:a16="http://schemas.microsoft.com/office/drawing/2014/main" xmlns:lc="http://schemas.openxmlformats.org/drawingml/2006/lockedCanvas" id="{9F1EB1E3-EAED-4298-BCF8-2104CDC31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564497"/>
              </p:ext>
            </p:extLst>
          </p:nvPr>
        </p:nvGraphicFramePr>
        <p:xfrm>
          <a:off x="3769057" y="30400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3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AD616E-C4C6-40FA-AE26-B2773334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FD0A8079-00A9-458C-B89D-CCE4AF1D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Определим коэффициент автокорреляции первого порядка, для чего надо заполнить вспомогательную таблицу 1: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/>
                        </m:ctrlPr>
                      </m:sSubPr>
                      <m:e>
                        <m:r>
                          <a:rPr lang="ru-RU" sz="1800" i="1"/>
                          <m:t>𝑟</m:t>
                        </m:r>
                      </m:e>
                      <m:sub>
                        <m:r>
                          <a:rPr lang="ru-RU" sz="1800"/>
                          <m:t>1</m:t>
                        </m:r>
                      </m:sub>
                    </m:sSub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ru-RU" sz="1800" i="1"/>
                            </m:ctrlPr>
                          </m:naryPr>
                          <m:sub>
                            <m:r>
                              <a:rPr lang="ru-RU" sz="1800" i="1"/>
                              <m:t>𝑡</m:t>
                            </m:r>
                            <m:r>
                              <a:rPr lang="ru-RU" sz="1800"/>
                              <m:t>=2</m:t>
                            </m:r>
                          </m:sub>
                          <m:sup>
                            <m:r>
                              <a:rPr lang="ru-RU" sz="1800" i="1"/>
                              <m:t>𝑛</m:t>
                            </m:r>
                          </m:sup>
                          <m:e>
                            <m:r>
                              <a:rPr lang="ru-RU" sz="1800"/>
                              <m:t>(</m:t>
                            </m:r>
                            <m:sSub>
                              <m:sSubPr>
                                <m:ctrlPr>
                                  <a:rPr lang="ru-RU" sz="1800" i="1"/>
                                </m:ctrlPr>
                              </m:sSubPr>
                              <m:e>
                                <m:r>
                                  <a:rPr lang="ru-RU" sz="1800" i="1"/>
                                  <m:t>𝑦</m:t>
                                </m:r>
                              </m:e>
                              <m:sub>
                                <m:r>
                                  <a:rPr lang="ru-RU" sz="1800"/>
                                  <m:t>1</m:t>
                                </m:r>
                              </m:sub>
                            </m:sSub>
                            <m:r>
                              <a:rPr lang="ru-RU" sz="1800" i="1"/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ru-RU" sz="18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1800" i="1"/>
                                    </m:ctrlPr>
                                  </m:sSubPr>
                                  <m:e>
                                    <m:r>
                                      <a:rPr lang="ru-RU" sz="1800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800"/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ru-RU" sz="1800"/>
                              <m:t>)</m:t>
                            </m:r>
                          </m:e>
                        </m:nary>
                        <m:r>
                          <a:rPr lang="ru-RU" sz="1800" i="1"/>
                          <m:t>∗</m:t>
                        </m:r>
                        <m:r>
                          <a:rPr lang="ru-RU" sz="1800"/>
                          <m:t>(</m:t>
                        </m:r>
                        <m:sSub>
                          <m:sSubPr>
                            <m:ctrlPr>
                              <a:rPr lang="ru-RU" sz="1800" i="1"/>
                            </m:ctrlPr>
                          </m:sSubPr>
                          <m:e>
                            <m:r>
                              <a:rPr lang="ru-RU" sz="1800" i="1"/>
                              <m:t>𝑦</m:t>
                            </m:r>
                          </m:e>
                          <m:sub>
                            <m:r>
                              <a:rPr lang="ru-RU" sz="1800" i="1"/>
                              <m:t>𝑡</m:t>
                            </m:r>
                            <m:r>
                              <a:rPr lang="ru-RU" sz="1800" i="1"/>
                              <m:t>−</m:t>
                            </m:r>
                            <m:r>
                              <a:rPr lang="ru-RU" sz="1800"/>
                              <m:t>2</m:t>
                            </m:r>
                          </m:sub>
                        </m:sSub>
                        <m:r>
                          <a:rPr lang="ru-RU" sz="1800" i="1"/>
                          <m:t>−</m:t>
                        </m:r>
                        <m:acc>
                          <m:accPr>
                            <m:chr m:val="̅"/>
                            <m:ctrlPr>
                              <a:rPr lang="ru-RU" sz="1800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1800" i="1"/>
                                </m:ctrlPr>
                              </m:sSubPr>
                              <m:e>
                                <m:r>
                                  <a:rPr lang="ru-RU" sz="1800" i="1"/>
                                  <m:t>𝑦</m:t>
                                </m:r>
                              </m:e>
                              <m:sub>
                                <m:r>
                                  <a:rPr lang="ru-RU" sz="1800"/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ru-RU" sz="1800"/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/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/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ru-RU" sz="1800" i="1"/>
                                    </m:ctrlPr>
                                  </m:naryPr>
                                  <m:sub>
                                    <m:r>
                                      <a:rPr lang="ru-RU" sz="1800" i="1"/>
                                      <m:t>𝑡</m:t>
                                    </m:r>
                                    <m:r>
                                      <a:rPr lang="ru-RU" sz="1800"/>
                                      <m:t>=2</m:t>
                                    </m:r>
                                  </m:sub>
                                  <m:sup>
                                    <m:r>
                                      <a:rPr lang="ru-RU" sz="1800" i="1"/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ru-RU" sz="1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/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/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/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/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1800" i="1"/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1800"/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ru-RU" sz="1800"/>
                                  <m:t>2</m:t>
                                </m:r>
                              </m:sup>
                            </m:sSup>
                            <m:r>
                              <a:rPr lang="ru-RU" sz="1800" i="1"/>
                              <m:t>∗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1800" i="1"/>
                                </m:ctrlPr>
                              </m:naryPr>
                              <m:sub>
                                <m:r>
                                  <a:rPr lang="ru-RU" sz="1800" i="1"/>
                                  <m:t>𝑡</m:t>
                                </m:r>
                                <m:r>
                                  <a:rPr lang="ru-RU" sz="1800"/>
                                  <m:t>=2</m:t>
                                </m:r>
                              </m:sub>
                              <m:sup>
                                <m:r>
                                  <a:rPr lang="ru-RU" sz="1800" i="1"/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1800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/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/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/>
                                              <m:t>𝑡</m:t>
                                            </m:r>
                                            <m:r>
                                              <a:rPr lang="ru-RU" sz="1800" i="1"/>
                                              <m:t>−</m:t>
                                            </m:r>
                                            <m:r>
                                              <a:rPr lang="ru-RU" sz="1800"/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/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1800" i="1"/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1800"/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ru-RU" sz="1800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r>
                          <a:rPr lang="ru-RU" sz="1800"/>
                          <m:t>4669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/>
                            </m:ctrlPr>
                          </m:radPr>
                          <m:deg/>
                          <m:e>
                            <m:r>
                              <a:rPr lang="ru-RU" sz="1800"/>
                              <m:t>8989,5</m:t>
                            </m:r>
                            <m:r>
                              <a:rPr lang="ru-RU" sz="1800" i="1"/>
                              <m:t>∗</m:t>
                            </m:r>
                            <m:r>
                              <a:rPr lang="ru-RU" sz="1800"/>
                              <m:t>13782,49</m:t>
                            </m:r>
                          </m:e>
                        </m:rad>
                      </m:den>
                    </m:f>
                    <m:r>
                      <a:rPr lang="ru-RU" sz="1800"/>
                      <m:t>=0,419462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800" i="1"/>
                        </m:ctrlPr>
                      </m:accPr>
                      <m:e>
                        <m:sSub>
                          <m:sSubPr>
                            <m:ctrlPr>
                              <a:rPr lang="ru-RU" sz="1800" i="1"/>
                            </m:ctrlPr>
                          </m:sSubPr>
                          <m:e>
                            <m:r>
                              <a:rPr lang="ru-RU" sz="1800" i="1"/>
                              <m:t>𝑦</m:t>
                            </m:r>
                          </m:e>
                          <m:sub>
                            <m:r>
                              <a:rPr lang="ru-RU" sz="1800"/>
                              <m:t>1</m:t>
                            </m:r>
                          </m:sub>
                        </m:sSub>
                      </m:e>
                    </m:acc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ru-RU" sz="1800" i="1"/>
                            </m:ctrlPr>
                          </m:naryPr>
                          <m:sub>
                            <m:r>
                              <a:rPr lang="ru-RU" sz="1800" i="1"/>
                              <m:t>𝑡</m:t>
                            </m:r>
                            <m:r>
                              <a:rPr lang="ru-RU" sz="1800"/>
                              <m:t>=2</m:t>
                            </m:r>
                          </m:sub>
                          <m:sup>
                            <m:r>
                              <a:rPr lang="ru-RU" sz="1800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1800" i="1"/>
                                </m:ctrlPr>
                              </m:sSubPr>
                              <m:e>
                                <m:r>
                                  <a:rPr lang="ru-RU" sz="1800" i="1"/>
                                  <m:t>𝑦</m:t>
                                </m:r>
                              </m:e>
                              <m:sub>
                                <m:r>
                                  <a:rPr lang="ru-RU" sz="1800" i="1"/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ru-RU" sz="1800" i="1"/>
                          <m:t>𝑛</m:t>
                        </m:r>
                        <m:r>
                          <a:rPr lang="ru-RU" sz="1800" i="1"/>
                          <m:t>−</m:t>
                        </m:r>
                        <m:r>
                          <a:rPr lang="ru-RU" sz="1800"/>
                          <m:t>1</m:t>
                        </m:r>
                      </m:den>
                    </m:f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r>
                          <a:rPr lang="ru-RU" sz="1800"/>
                          <m:t>1516</m:t>
                        </m:r>
                        <m:r>
                          <a:rPr lang="ru-RU" sz="1800" i="1"/>
                          <m:t>−</m:t>
                        </m:r>
                        <m:r>
                          <a:rPr lang="ru-RU" sz="1800"/>
                          <m:t>226</m:t>
                        </m:r>
                      </m:num>
                      <m:den>
                        <m:r>
                          <a:rPr lang="ru-RU" sz="1800"/>
                          <m:t>8</m:t>
                        </m:r>
                      </m:den>
                    </m:f>
                    <m:r>
                      <a:rPr lang="ru-RU" sz="1800"/>
                      <m:t>=161,25</m:t>
                    </m:r>
                  </m:oMath>
                </a14:m>
                <a:endParaRPr lang="ru-RU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800" i="1"/>
                        </m:ctrlPr>
                      </m:accPr>
                      <m:e>
                        <m:sSub>
                          <m:sSubPr>
                            <m:ctrlPr>
                              <a:rPr lang="ru-RU" sz="1800" i="1"/>
                            </m:ctrlPr>
                          </m:sSubPr>
                          <m:e>
                            <m:r>
                              <a:rPr lang="ru-RU" sz="1800" i="1"/>
                              <m:t>𝑦</m:t>
                            </m:r>
                          </m:e>
                          <m:sub>
                            <m:r>
                              <a:rPr lang="ru-RU" sz="1800"/>
                              <m:t>2</m:t>
                            </m:r>
                          </m:sub>
                        </m:sSub>
                      </m:e>
                    </m:acc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ru-RU" sz="1800" i="1"/>
                            </m:ctrlPr>
                          </m:naryPr>
                          <m:sub>
                            <m:r>
                              <a:rPr lang="ru-RU" sz="1800" i="1"/>
                              <m:t>𝑡</m:t>
                            </m:r>
                            <m:r>
                              <a:rPr lang="ru-RU" sz="1800"/>
                              <m:t>=2</m:t>
                            </m:r>
                          </m:sub>
                          <m:sup>
                            <m:r>
                              <a:rPr lang="ru-RU" sz="1800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1800" i="1"/>
                                </m:ctrlPr>
                              </m:sSubPr>
                              <m:e>
                                <m:r>
                                  <a:rPr lang="ru-RU" sz="1800" i="1"/>
                                  <m:t>𝑦</m:t>
                                </m:r>
                              </m:e>
                              <m:sub>
                                <m:r>
                                  <a:rPr lang="ru-RU" sz="1800" i="1"/>
                                  <m:t>𝑡</m:t>
                                </m:r>
                                <m:r>
                                  <a:rPr lang="ru-RU" sz="1800" i="1"/>
                                  <m:t>−</m:t>
                                </m:r>
                                <m:r>
                                  <a:rPr lang="ru-RU" sz="1800"/>
                                  <m:t>1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ru-RU" sz="1800" i="1"/>
                          <m:t>𝑛</m:t>
                        </m:r>
                        <m:r>
                          <a:rPr lang="ru-RU" sz="1800" i="1"/>
                          <m:t>−</m:t>
                        </m:r>
                        <m:r>
                          <a:rPr lang="ru-RU" sz="1800"/>
                          <m:t>1</m:t>
                        </m:r>
                      </m:den>
                    </m:f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r>
                          <a:rPr lang="ru-RU" sz="1800"/>
                          <m:t>1364</m:t>
                        </m:r>
                      </m:num>
                      <m:den>
                        <m:r>
                          <a:rPr lang="ru-RU" sz="1800"/>
                          <m:t>8</m:t>
                        </m:r>
                      </m:den>
                    </m:f>
                    <m:r>
                      <a:rPr lang="ru-RU" sz="1800"/>
                      <m:t>=170,5</m:t>
                    </m:r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0A8079-00A9-458C-B89D-CCE4AF1D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FA78F71-0955-4414-A68D-4D9BF0AE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429000"/>
            <a:ext cx="5715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138509-67E0-4EFA-9EDD-81E26D21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92005730-D836-4046-85C5-9AF173A90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Полученное значение коэффициента автокорреляции и графическое изображение временного ряда позволяют сделать вывод о том, что ряд валового сбора </a:t>
                </a:r>
                <a:r>
                  <a:rPr lang="ru-RU" sz="1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клубники</a:t>
                </a:r>
                <a:r>
                  <a:rPr lang="ru-RU" sz="1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содержит тенденцию, близкую к линейной. Поэтому для моделирования его тенденции используем линейную функцию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𝑏𝑡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расчета параметров a и b используем метод наименьших квадратов.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𝑛𝑎</m:t>
                            </m:r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nary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nary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𝑦𝑡</m:t>
                                    </m:r>
                                  </m:e>
                                </m:nary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этого заполним вспомогательную таблицу 2 →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005730-D836-4046-85C5-9AF173A90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46" y="3866357"/>
            <a:ext cx="43338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44A214-9E06-4274-BBC4-E8E87A03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455AD4D4-7E80-4F73-8532-B2ACFD680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Воспользуемся формулами, получаемыми из системы: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1800" i="1"/>
                      <m:t>𝑏</m:t>
                    </m:r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ru-RU" sz="1800" i="1"/>
                            </m:ctrlPr>
                          </m:accPr>
                          <m:e>
                            <m:r>
                              <a:rPr lang="ru-RU" sz="1800" i="1"/>
                              <m:t>𝑦𝑡</m:t>
                            </m:r>
                          </m:e>
                        </m:acc>
                        <m:r>
                          <a:rPr lang="ru-RU" sz="1800" i="1"/>
                          <m:t>−</m:t>
                        </m:r>
                        <m:acc>
                          <m:accPr>
                            <m:chr m:val="̅"/>
                            <m:ctrlPr>
                              <a:rPr lang="ru-RU" sz="1800" i="1"/>
                            </m:ctrlPr>
                          </m:accPr>
                          <m:e>
                            <m:r>
                              <a:rPr lang="ru-RU" sz="1800" i="1"/>
                              <m:t>𝑦</m:t>
                            </m:r>
                          </m:e>
                        </m:acc>
                        <m:r>
                          <a:rPr lang="ru-RU" sz="1800" i="1"/>
                          <m:t>∗</m:t>
                        </m:r>
                        <m:acc>
                          <m:accPr>
                            <m:chr m:val="̅"/>
                            <m:ctrlPr>
                              <a:rPr lang="ru-RU" sz="1800" i="1"/>
                            </m:ctrlPr>
                          </m:accPr>
                          <m:e>
                            <m:r>
                              <a:rPr lang="ru-RU" sz="1800" i="1"/>
                              <m:t>𝑡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ru-RU" sz="1800" i="1"/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1800" i="1"/>
                                </m:ctrlPr>
                              </m:sSupPr>
                              <m:e>
                                <m:r>
                                  <a:rPr lang="ru-RU" sz="1800" i="1"/>
                                  <m:t>𝑡</m:t>
                                </m:r>
                              </m:e>
                              <m:sup>
                                <m:r>
                                  <a:rPr lang="ru-RU" sz="1800"/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ru-RU" sz="1800" i="1"/>
                          <m:t>−</m:t>
                        </m:r>
                        <m:sSup>
                          <m:sSupPr>
                            <m:ctrlPr>
                              <a:rPr lang="ru-RU" sz="1800" i="1"/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ru-RU" sz="1800" i="1"/>
                                </m:ctrlPr>
                              </m:accPr>
                              <m:e>
                                <m:r>
                                  <a:rPr lang="ru-RU" sz="1800" i="1"/>
                                  <m:t>𝑡</m:t>
                                </m:r>
                              </m:e>
                            </m:acc>
                          </m:e>
                          <m:sup>
                            <m:r>
                              <a:rPr lang="ru-RU" sz="1800"/>
                              <m:t>2</m:t>
                            </m:r>
                          </m:sup>
                        </m:sSup>
                      </m:den>
                    </m:f>
                    <m:r>
                      <a:rPr lang="ru-RU" sz="1800"/>
                      <m:t>=</m:t>
                    </m:r>
                    <m:f>
                      <m:fPr>
                        <m:ctrlPr>
                          <a:rPr lang="ru-RU" sz="1800" i="1"/>
                        </m:ctrlPr>
                      </m:fPr>
                      <m:num>
                        <m:r>
                          <a:rPr lang="ru-RU" sz="1800"/>
                          <m:t>771,1111</m:t>
                        </m:r>
                        <m:r>
                          <a:rPr lang="ru-RU" sz="1800" i="1"/>
                          <m:t>−</m:t>
                        </m:r>
                        <m:r>
                          <a:rPr lang="ru-RU" sz="1800"/>
                          <m:t>168,4444</m:t>
                        </m:r>
                        <m:r>
                          <a:rPr lang="ru-RU" sz="1800" i="1"/>
                          <m:t>∗</m:t>
                        </m:r>
                        <m:r>
                          <a:rPr lang="ru-RU" sz="1800"/>
                          <m:t>5</m:t>
                        </m:r>
                      </m:num>
                      <m:den>
                        <m:r>
                          <a:rPr lang="ru-RU" sz="1800"/>
                          <m:t>31,6667</m:t>
                        </m:r>
                        <m:r>
                          <a:rPr lang="ru-RU" sz="1800" i="1"/>
                          <m:t>−</m:t>
                        </m:r>
                        <m:sSup>
                          <m:sSupPr>
                            <m:ctrlPr>
                              <a:rPr lang="ru-RU" sz="1800" i="1"/>
                            </m:ctrlPr>
                          </m:sSupPr>
                          <m:e>
                            <m:r>
                              <a:rPr lang="ru-RU" sz="1800"/>
                              <m:t>5</m:t>
                            </m:r>
                          </m:e>
                          <m:sup>
                            <m:r>
                              <a:rPr lang="ru-RU" sz="1800"/>
                              <m:t>2</m:t>
                            </m:r>
                          </m:sup>
                        </m:sSup>
                      </m:den>
                    </m:f>
                    <m:r>
                      <a:rPr lang="ru-RU" sz="1800"/>
                      <m:t>=</m:t>
                    </m:r>
                    <m:r>
                      <a:rPr lang="ru-RU" sz="1800" i="1"/>
                      <m:t>−</m:t>
                    </m:r>
                    <m:r>
                      <a:rPr lang="ru-RU" sz="1800"/>
                      <m:t>10,67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1800" i="1"/>
                      <m:t>𝑎</m:t>
                    </m:r>
                    <m:r>
                      <a:rPr lang="ru-RU" sz="1800"/>
                      <m:t>=</m:t>
                    </m:r>
                    <m:acc>
                      <m:accPr>
                        <m:chr m:val="̅"/>
                        <m:ctrlPr>
                          <a:rPr lang="ru-RU" sz="1800" i="1"/>
                        </m:ctrlPr>
                      </m:accPr>
                      <m:e>
                        <m:r>
                          <a:rPr lang="ru-RU" sz="1800" i="1"/>
                          <m:t>𝑦</m:t>
                        </m:r>
                      </m:e>
                    </m:acc>
                    <m:r>
                      <a:rPr lang="ru-RU" sz="1800" i="1"/>
                      <m:t>−</m:t>
                    </m:r>
                    <m:acc>
                      <m:accPr>
                        <m:chr m:val="̅"/>
                        <m:ctrlPr>
                          <a:rPr lang="ru-RU" sz="1800" i="1"/>
                        </m:ctrlPr>
                      </m:accPr>
                      <m:e>
                        <m:r>
                          <a:rPr lang="ru-RU" sz="1800" i="1"/>
                          <m:t>𝑏𝑡</m:t>
                        </m:r>
                      </m:e>
                    </m:acc>
                    <m:r>
                      <a:rPr lang="ru-RU" sz="1800"/>
                      <m:t>=168,4444</m:t>
                    </m:r>
                    <m:r>
                      <a:rPr lang="ru-RU" sz="1800" i="1"/>
                      <m:t>−</m:t>
                    </m:r>
                    <m:d>
                      <m:dPr>
                        <m:ctrlPr>
                          <a:rPr lang="ru-RU" sz="1800" i="1"/>
                        </m:ctrlPr>
                      </m:dPr>
                      <m:e>
                        <m:r>
                          <a:rPr lang="ru-RU" sz="1800" i="1"/>
                          <m:t>−</m:t>
                        </m:r>
                        <m:r>
                          <a:rPr lang="ru-RU" sz="1800"/>
                          <m:t>10,67</m:t>
                        </m:r>
                      </m:e>
                    </m:d>
                    <m:r>
                      <a:rPr lang="ru-RU" sz="1800" i="1"/>
                      <m:t>∗</m:t>
                    </m:r>
                    <m:r>
                      <a:rPr lang="ru-RU" sz="1800"/>
                      <m:t>5=221,7778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800" i="1"/>
                        </m:ctrlPr>
                      </m:accPr>
                      <m:e>
                        <m:sSub>
                          <m:sSubPr>
                            <m:ctrlPr>
                              <a:rPr lang="ru-RU" sz="1800" i="1"/>
                            </m:ctrlPr>
                          </m:sSubPr>
                          <m:e>
                            <m:r>
                              <a:rPr lang="ru-RU" sz="1800" i="1"/>
                              <m:t>𝑦</m:t>
                            </m:r>
                          </m:e>
                          <m:sub>
                            <m:r>
                              <a:rPr lang="ru-RU" sz="1800" i="1"/>
                              <m:t>𝑡</m:t>
                            </m:r>
                          </m:sub>
                        </m:sSub>
                      </m:e>
                    </m:acc>
                    <m:r>
                      <a:rPr lang="ru-RU" sz="1800"/>
                      <m:t>=221,7778</m:t>
                    </m:r>
                    <m:r>
                      <a:rPr lang="ru-RU" sz="1800" i="1"/>
                      <m:t>−</m:t>
                    </m:r>
                    <m:r>
                      <a:rPr lang="ru-RU" sz="1800"/>
                      <m:t>10,67</m:t>
                    </m:r>
                    <m:r>
                      <a:rPr lang="ru-RU" sz="1800" i="1"/>
                      <m:t>𝑡</m:t>
                    </m:r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5AD4D4-7E80-4F73-8532-B2ACFD680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FA1C61-D0F9-4AA8-9847-851DB5E1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Анализируем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EA8D499-927C-46EA-88A7-8E1CDA96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образом, в среднем ежегодно валовый сбор </a:t>
            </a:r>
            <a:r>
              <a:rPr lang="ru-RU" dirty="0" smtClean="0"/>
              <a:t>клубники </a:t>
            </a:r>
            <a:r>
              <a:rPr lang="ru-RU" dirty="0"/>
              <a:t>во всех категориях хозяйств за </a:t>
            </a:r>
            <a:r>
              <a:rPr lang="ru-RU" dirty="0" smtClean="0"/>
              <a:t>1991-1991 </a:t>
            </a:r>
            <a:r>
              <a:rPr lang="ru-RU" dirty="0"/>
              <a:t>гг. снижался на </a:t>
            </a:r>
            <a:r>
              <a:rPr lang="ru-RU" dirty="0" smtClean="0"/>
              <a:t>10,67 </a:t>
            </a:r>
            <a:r>
              <a:rPr lang="ru-RU" dirty="0"/>
              <a:t>тыс. тонн.</a:t>
            </a:r>
          </a:p>
        </p:txBody>
      </p:sp>
    </p:spTree>
    <p:extLst>
      <p:ext uri="{BB962C8B-B14F-4D97-AF65-F5344CB8AC3E}">
        <p14:creationId xmlns:p14="http://schemas.microsoft.com/office/powerpoint/2010/main" val="32457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D5C734-D3A7-46BB-8695-BB5D5E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57B4F6-2716-42D3-81D7-DE6DEDED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лабораторной работы были изучены методы анализа временных рядов путем решения представленной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8433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220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Отчет по лабораторной работе</vt:lpstr>
      <vt:lpstr>Постановка задачи</vt:lpstr>
      <vt:lpstr>График временного ряда</vt:lpstr>
      <vt:lpstr>Решение задачи</vt:lpstr>
      <vt:lpstr>Решение задачи</vt:lpstr>
      <vt:lpstr>Решение задачи</vt:lpstr>
      <vt:lpstr>Анализируем данные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№6 (Индивидуальная задача)</dc:title>
  <dc:creator>HardMan HardMan</dc:creator>
  <cp:lastModifiedBy>Mr. Fahrenheit</cp:lastModifiedBy>
  <cp:revision>9</cp:revision>
  <dcterms:created xsi:type="dcterms:W3CDTF">2022-02-17T20:14:44Z</dcterms:created>
  <dcterms:modified xsi:type="dcterms:W3CDTF">2022-03-25T00:24:40Z</dcterms:modified>
</cp:coreProperties>
</file>