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pos="3840"/>
        <p:guide pos="39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019243-0C1F-4865-B0AB-3701171C61B4}" type="datetimeFigureOut">
              <a:rPr lang="en-US" smtClean="0"/>
              <a:t>12/21/2021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42428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315445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304177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24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86506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AD019243-0C1F-4865-B0AB-3701171C61B4}"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260307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AD019243-0C1F-4865-B0AB-3701171C61B4}"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394485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019243-0C1F-4865-B0AB-3701171C61B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2253670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019243-0C1F-4865-B0AB-3701171C61B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75548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D019243-0C1F-4865-B0AB-3701171C61B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253023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019243-0C1F-4865-B0AB-3701171C61B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334993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52278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D019243-0C1F-4865-B0AB-3701171C61B4}"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31171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D019243-0C1F-4865-B0AB-3701171C61B4}"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30654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19243-0C1F-4865-B0AB-3701171C61B4}"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9044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85895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019243-0C1F-4865-B0AB-3701171C61B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BE8B6-1BB9-4B62-AB2C-F9BD5CEDD0C2}" type="slidenum">
              <a:rPr lang="en-US" smtClean="0"/>
              <a:t>‹#›</a:t>
            </a:fld>
            <a:endParaRPr lang="en-US"/>
          </a:p>
        </p:txBody>
      </p:sp>
    </p:spTree>
    <p:extLst>
      <p:ext uri="{BB962C8B-B14F-4D97-AF65-F5344CB8AC3E}">
        <p14:creationId xmlns:p14="http://schemas.microsoft.com/office/powerpoint/2010/main" val="154308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19243-0C1F-4865-B0AB-3701171C61B4}" type="datetimeFigureOut">
              <a:rPr lang="en-US" smtClean="0"/>
              <a:t>12/21/2021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0BE8B6-1BB9-4B62-AB2C-F9BD5CEDD0C2}" type="slidenum">
              <a:rPr lang="en-US" smtClean="0"/>
              <a:t>‹#›</a:t>
            </a:fld>
            <a:endParaRPr lang="en-US"/>
          </a:p>
        </p:txBody>
      </p:sp>
    </p:spTree>
    <p:extLst>
      <p:ext uri="{BB962C8B-B14F-4D97-AF65-F5344CB8AC3E}">
        <p14:creationId xmlns:p14="http://schemas.microsoft.com/office/powerpoint/2010/main" val="4254916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8344" y="1601334"/>
            <a:ext cx="11669484" cy="3597684"/>
          </a:xfrm>
        </p:spPr>
        <p:txBody>
          <a:bodyPr>
            <a:normAutofit/>
          </a:bodyPr>
          <a:lstStyle/>
          <a:p>
            <a:pPr algn="ctr"/>
            <a:r>
              <a:rPr lang="uk-UA" sz="3200" dirty="0"/>
              <a:t>Об’єктна модель мікропроцесора пральної </a:t>
            </a:r>
            <a:r>
              <a:rPr lang="uk-UA" sz="3200" dirty="0" smtClean="0"/>
              <a:t>машини</a:t>
            </a:r>
            <a:br>
              <a:rPr lang="uk-UA" sz="3200" dirty="0" smtClean="0"/>
            </a:br>
            <a:r>
              <a:rPr lang="uk-UA" sz="3200" dirty="0" smtClean="0"/>
              <a:t/>
            </a:r>
            <a:br>
              <a:rPr lang="uk-UA" sz="3200" dirty="0" smtClean="0"/>
            </a:br>
            <a:r>
              <a:rPr lang="uk-UA" sz="2200" dirty="0"/>
              <a:t>Курсова </a:t>
            </a:r>
            <a:r>
              <a:rPr lang="uk-UA" sz="2200" dirty="0" smtClean="0"/>
              <a:t>робота</a:t>
            </a:r>
            <a:r>
              <a:rPr lang="ru-RU" sz="2200" dirty="0" smtClean="0"/>
              <a:t>  </a:t>
            </a:r>
            <a:r>
              <a:rPr lang="uk-UA" sz="2200" dirty="0" smtClean="0"/>
              <a:t>з </a:t>
            </a:r>
            <a:r>
              <a:rPr lang="uk-UA" sz="2200" dirty="0"/>
              <a:t>дисципліни «Об’єктно-орієнтоване програмування</a:t>
            </a:r>
            <a:r>
              <a:rPr lang="uk-UA" sz="2200" dirty="0" smtClean="0"/>
              <a:t>»</a:t>
            </a:r>
            <a:br>
              <a:rPr lang="uk-UA" sz="2200" dirty="0" smtClean="0"/>
            </a:br>
            <a:r>
              <a:rPr lang="uk-UA" sz="2200" dirty="0" smtClean="0"/>
              <a:t/>
            </a:r>
            <a:br>
              <a:rPr lang="uk-UA" sz="2200" dirty="0" smtClean="0"/>
            </a:br>
            <a:r>
              <a:rPr lang="uk-UA" sz="2200" dirty="0" smtClean="0"/>
              <a:t>Спеціальність 121 «Інженерія програмного забезпечення»</a:t>
            </a:r>
            <a:r>
              <a:rPr lang="en-US" dirty="0"/>
              <a:t/>
            </a:r>
            <a:br>
              <a:rPr lang="en-US" dirty="0"/>
            </a:br>
            <a:r>
              <a:rPr lang="ru-RU" sz="3200" b="1" dirty="0" smtClean="0">
                <a:solidFill>
                  <a:schemeClr val="tx1"/>
                </a:solidFill>
                <a:latin typeface="Times New Roman" panose="02020603050405020304" pitchFamily="18" charset="0"/>
                <a:cs typeface="Times New Roman" panose="02020603050405020304" pitchFamily="18" charset="0"/>
              </a:rPr>
              <a:t/>
            </a:r>
            <a:br>
              <a:rPr lang="ru-RU" sz="3200" b="1" dirty="0" smtClean="0">
                <a:solidFill>
                  <a:schemeClr val="tx1"/>
                </a:solidFill>
                <a:latin typeface="Times New Roman" panose="02020603050405020304" pitchFamily="18" charset="0"/>
                <a:cs typeface="Times New Roman" panose="02020603050405020304" pitchFamily="18" charset="0"/>
              </a:rPr>
            </a:br>
            <a:endParaRPr lang="en-US" sz="3200" dirty="0"/>
          </a:p>
        </p:txBody>
      </p:sp>
      <p:sp>
        <p:nvSpPr>
          <p:cNvPr id="3" name="Подзаголовок 2"/>
          <p:cNvSpPr>
            <a:spLocks noGrp="1"/>
          </p:cNvSpPr>
          <p:nvPr>
            <p:ph type="subTitle" idx="1"/>
          </p:nvPr>
        </p:nvSpPr>
        <p:spPr>
          <a:xfrm>
            <a:off x="1493520" y="5369879"/>
            <a:ext cx="8743406" cy="760956"/>
          </a:xfrm>
        </p:spPr>
        <p:txBody>
          <a:bodyPr>
            <a:normAutofit fontScale="85000" lnSpcReduction="20000"/>
          </a:bodyPr>
          <a:lstStyle/>
          <a:p>
            <a:pPr algn="ctr"/>
            <a:r>
              <a:rPr lang="uk-UA" dirty="0" smtClean="0"/>
              <a:t>Підготував студент групи 1610-ПЗС-2 Коваленко К.М</a:t>
            </a:r>
          </a:p>
          <a:p>
            <a:pPr algn="ctr"/>
            <a:r>
              <a:rPr lang="uk-UA" dirty="0" smtClean="0"/>
              <a:t>Керівник кафедри к.ф.-</a:t>
            </a:r>
            <a:r>
              <a:rPr lang="uk-UA" dirty="0" err="1" smtClean="0"/>
              <a:t>м.н</a:t>
            </a:r>
            <a:r>
              <a:rPr lang="en-US" dirty="0" smtClean="0"/>
              <a:t>.,</a:t>
            </a:r>
            <a:r>
              <a:rPr lang="uk-UA" dirty="0" smtClean="0"/>
              <a:t> доцент </a:t>
            </a:r>
            <a:r>
              <a:rPr lang="uk-UA" dirty="0" err="1" smtClean="0"/>
              <a:t>Попівщий</a:t>
            </a:r>
            <a:r>
              <a:rPr lang="uk-UA" dirty="0" smtClean="0"/>
              <a:t> В.І</a:t>
            </a:r>
            <a:endParaRPr lang="en-US" dirty="0"/>
          </a:p>
        </p:txBody>
      </p:sp>
    </p:spTree>
    <p:extLst>
      <p:ext uri="{BB962C8B-B14F-4D97-AF65-F5344CB8AC3E}">
        <p14:creationId xmlns:p14="http://schemas.microsoft.com/office/powerpoint/2010/main" val="1726794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Інформація про класи</a:t>
            </a:r>
            <a:endParaRPr lang="en-US" dirty="0"/>
          </a:p>
        </p:txBody>
      </p:sp>
      <p:sp>
        <p:nvSpPr>
          <p:cNvPr id="3" name="Объект 2"/>
          <p:cNvSpPr>
            <a:spLocks noGrp="1"/>
          </p:cNvSpPr>
          <p:nvPr>
            <p:ph idx="1"/>
          </p:nvPr>
        </p:nvSpPr>
        <p:spPr>
          <a:xfrm>
            <a:off x="1141413" y="2249487"/>
            <a:ext cx="9796554" cy="3045324"/>
          </a:xfrm>
        </p:spPr>
        <p:txBody>
          <a:bodyPr>
            <a:normAutofit lnSpcReduction="10000"/>
          </a:bodyPr>
          <a:lstStyle/>
          <a:p>
            <a:r>
              <a:rPr lang="uk-UA" dirty="0"/>
              <a:t>Клас </a:t>
            </a:r>
            <a:r>
              <a:rPr lang="uk-UA" dirty="0" err="1" smtClean="0"/>
              <a:t>ModeDescription</a:t>
            </a:r>
            <a:r>
              <a:rPr lang="uk-UA" dirty="0" smtClean="0"/>
              <a:t> - </a:t>
            </a:r>
            <a:r>
              <a:rPr lang="uk-UA" dirty="0"/>
              <a:t>ц</a:t>
            </a:r>
            <a:r>
              <a:rPr lang="uk-UA" dirty="0" smtClean="0"/>
              <a:t>ей </a:t>
            </a:r>
            <a:r>
              <a:rPr lang="uk-UA" dirty="0"/>
              <a:t>клас є одним з основних, бо саме тут користувач може створити новий ресурс, указавши повну інформацію про ресурс. </a:t>
            </a:r>
            <a:endParaRPr lang="uk-UA" dirty="0" smtClean="0"/>
          </a:p>
          <a:p>
            <a:r>
              <a:rPr lang="uk-UA" dirty="0" smtClean="0"/>
              <a:t>Клас </a:t>
            </a:r>
            <a:r>
              <a:rPr lang="uk-UA" dirty="0" err="1" smtClean="0"/>
              <a:t>AddResource</a:t>
            </a:r>
            <a:r>
              <a:rPr lang="uk-UA" dirty="0" smtClean="0"/>
              <a:t> </a:t>
            </a:r>
            <a:r>
              <a:rPr lang="uk-UA" dirty="0"/>
              <a:t>успадковується від класу </a:t>
            </a:r>
            <a:r>
              <a:rPr lang="uk-UA" dirty="0" err="1"/>
              <a:t>Form</a:t>
            </a:r>
            <a:r>
              <a:rPr lang="uk-UA" dirty="0"/>
              <a:t>. При виклику цього класу на екрані користувача з’являється вікно на якому користувач може створити новий ресурс, указавши усі дані. Усі методи класу направленні на створення нового ресурсу.</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13443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інтерфейс</a:t>
            </a:r>
            <a:endParaRPr lang="en-US" dirty="0"/>
          </a:p>
        </p:txBody>
      </p:sp>
      <p:sp>
        <p:nvSpPr>
          <p:cNvPr id="3" name="Объект 2"/>
          <p:cNvSpPr>
            <a:spLocks noGrp="1"/>
          </p:cNvSpPr>
          <p:nvPr>
            <p:ph idx="1"/>
          </p:nvPr>
        </p:nvSpPr>
        <p:spPr>
          <a:xfrm>
            <a:off x="975950" y="5939244"/>
            <a:ext cx="2794861" cy="391887"/>
          </a:xfrm>
        </p:spPr>
        <p:txBody>
          <a:bodyPr>
            <a:normAutofit fontScale="40000" lnSpcReduction="20000"/>
          </a:bodyPr>
          <a:lstStyle/>
          <a:p>
            <a:r>
              <a:rPr lang="uk-UA" sz="2800" dirty="0"/>
              <a:t>Рисунок 4. Інтерфейс головного вікна</a:t>
            </a:r>
            <a:endParaRPr lang="en-US" sz="2800" dirty="0"/>
          </a:p>
          <a:p>
            <a:endParaRPr lang="en-US" dirty="0"/>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894941" y="1985554"/>
            <a:ext cx="2579779" cy="3772580"/>
          </a:xfrm>
          <a:prstGeom prst="rect">
            <a:avLst/>
          </a:prstGeom>
          <a:noFill/>
          <a:ln>
            <a:noFill/>
          </a:ln>
        </p:spPr>
      </p:pic>
      <p:sp>
        <p:nvSpPr>
          <p:cNvPr id="6" name="Объект 2"/>
          <p:cNvSpPr txBox="1">
            <a:spLocks/>
          </p:cNvSpPr>
          <p:nvPr/>
        </p:nvSpPr>
        <p:spPr>
          <a:xfrm>
            <a:off x="6832464" y="5926181"/>
            <a:ext cx="3556861" cy="40495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uk-UA" sz="3100" dirty="0"/>
              <a:t>Рисунок 5. Інтерфейс вводу даних для прання</a:t>
            </a:r>
            <a:endParaRPr lang="en-US" sz="3100" dirty="0"/>
          </a:p>
          <a:p>
            <a:endParaRPr lang="en-US" dirty="0"/>
          </a:p>
        </p:txBody>
      </p:sp>
      <p:pic>
        <p:nvPicPr>
          <p:cNvPr id="7" name="Рисунок 6"/>
          <p:cNvPicPr/>
          <p:nvPr/>
        </p:nvPicPr>
        <p:blipFill>
          <a:blip r:embed="rId3">
            <a:extLst>
              <a:ext uri="{28A0092B-C50C-407E-A947-70E740481C1C}">
                <a14:useLocalDpi xmlns:a14="http://schemas.microsoft.com/office/drawing/2010/main" val="0"/>
              </a:ext>
            </a:extLst>
          </a:blip>
          <a:srcRect/>
          <a:stretch>
            <a:fillRect/>
          </a:stretch>
        </p:blipFill>
        <p:spPr bwMode="auto">
          <a:xfrm>
            <a:off x="7003324" y="2491059"/>
            <a:ext cx="3203122" cy="3267075"/>
          </a:xfrm>
          <a:prstGeom prst="rect">
            <a:avLst/>
          </a:prstGeom>
          <a:noFill/>
          <a:ln>
            <a:noFill/>
          </a:ln>
        </p:spPr>
      </p:pic>
    </p:spTree>
    <p:extLst>
      <p:ext uri="{BB962C8B-B14F-4D97-AF65-F5344CB8AC3E}">
        <p14:creationId xmlns:p14="http://schemas.microsoft.com/office/powerpoint/2010/main" val="836678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Інтерфейс</a:t>
            </a:r>
            <a:endParaRPr lang="en-US" dirty="0"/>
          </a:p>
        </p:txBody>
      </p:sp>
      <p:sp>
        <p:nvSpPr>
          <p:cNvPr id="3" name="Объект 2"/>
          <p:cNvSpPr>
            <a:spLocks noGrp="1"/>
          </p:cNvSpPr>
          <p:nvPr>
            <p:ph idx="1"/>
          </p:nvPr>
        </p:nvSpPr>
        <p:spPr>
          <a:xfrm>
            <a:off x="1141413" y="5329646"/>
            <a:ext cx="3387044" cy="496388"/>
          </a:xfrm>
        </p:spPr>
        <p:txBody>
          <a:bodyPr>
            <a:normAutofit fontScale="55000" lnSpcReduction="20000"/>
          </a:bodyPr>
          <a:lstStyle/>
          <a:p>
            <a:r>
              <a:rPr lang="uk-UA" dirty="0"/>
              <a:t>Рисунок 6. Інтерфейс вікна налаштування прання та запуску</a:t>
            </a:r>
            <a:endParaRPr lang="en-US" dirty="0"/>
          </a:p>
          <a:p>
            <a:endParaRPr lang="en-US" dirty="0"/>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222976"/>
            <a:ext cx="3482340" cy="2893695"/>
          </a:xfrm>
          <a:prstGeom prst="rect">
            <a:avLst/>
          </a:prstGeom>
          <a:noFill/>
          <a:ln>
            <a:noFill/>
          </a:ln>
        </p:spPr>
      </p:pic>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7663543" y="2222975"/>
            <a:ext cx="1950720" cy="2893695"/>
          </a:xfrm>
          <a:prstGeom prst="rect">
            <a:avLst/>
          </a:prstGeom>
          <a:noFill/>
          <a:ln>
            <a:noFill/>
          </a:ln>
        </p:spPr>
      </p:pic>
      <p:sp>
        <p:nvSpPr>
          <p:cNvPr id="7" name="Объект 2"/>
          <p:cNvSpPr txBox="1">
            <a:spLocks/>
          </p:cNvSpPr>
          <p:nvPr/>
        </p:nvSpPr>
        <p:spPr>
          <a:xfrm>
            <a:off x="7660367" y="5403669"/>
            <a:ext cx="3387044" cy="49638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uk-UA" dirty="0"/>
              <a:t>Рисунок 7. Інтерфейс вікна опису прання</a:t>
            </a:r>
            <a:endParaRPr lang="en-US" dirty="0"/>
          </a:p>
          <a:p>
            <a:endParaRPr lang="en-US" dirty="0"/>
          </a:p>
        </p:txBody>
      </p:sp>
    </p:spTree>
    <p:extLst>
      <p:ext uri="{BB962C8B-B14F-4D97-AF65-F5344CB8AC3E}">
        <p14:creationId xmlns:p14="http://schemas.microsoft.com/office/powerpoint/2010/main" val="3282895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Висновок</a:t>
            </a:r>
            <a:endParaRPr lang="en-US" dirty="0"/>
          </a:p>
        </p:txBody>
      </p:sp>
      <p:sp>
        <p:nvSpPr>
          <p:cNvPr id="3" name="Объект 2"/>
          <p:cNvSpPr>
            <a:spLocks noGrp="1"/>
          </p:cNvSpPr>
          <p:nvPr>
            <p:ph idx="1"/>
          </p:nvPr>
        </p:nvSpPr>
        <p:spPr/>
        <p:txBody>
          <a:bodyPr/>
          <a:lstStyle/>
          <a:p>
            <a:r>
              <a:rPr lang="uk-UA" b="1" dirty="0"/>
              <a:t> </a:t>
            </a:r>
            <a:r>
              <a:rPr lang="uk-UA" dirty="0" smtClean="0"/>
              <a:t>У </a:t>
            </a:r>
            <a:r>
              <a:rPr lang="uk-UA" dirty="0"/>
              <a:t>процесі роботи була розроблена об'єктна модель програмного забезпечення вбудованого мікропроцесора пральної машини та було виконано всі можливі пункти поставленої задачі. Інтерфейс додатку простий, не навантажує систему, має дбайливий вигляд, оптимізовано. Було витрачено багато часу та зусиль для розробки цього додатку. Додаток працює швидко та без усіляких проблем.	</a:t>
            </a:r>
            <a:endParaRPr lang="en-US" dirty="0"/>
          </a:p>
        </p:txBody>
      </p:sp>
    </p:spTree>
    <p:extLst>
      <p:ext uri="{BB962C8B-B14F-4D97-AF65-F5344CB8AC3E}">
        <p14:creationId xmlns:p14="http://schemas.microsoft.com/office/powerpoint/2010/main" val="278692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66007" y="2197235"/>
            <a:ext cx="6077994" cy="815930"/>
          </a:xfrm>
        </p:spPr>
        <p:txBody>
          <a:bodyPr/>
          <a:lstStyle/>
          <a:p>
            <a:pPr marL="0" indent="0" algn="ctr">
              <a:buNone/>
            </a:pPr>
            <a:r>
              <a:rPr lang="uk-UA" dirty="0" smtClean="0"/>
              <a:t>Дякую за увагу</a:t>
            </a:r>
            <a:endParaRPr lang="en-US" dirty="0"/>
          </a:p>
        </p:txBody>
      </p:sp>
    </p:spTree>
    <p:extLst>
      <p:ext uri="{BB962C8B-B14F-4D97-AF65-F5344CB8AC3E}">
        <p14:creationId xmlns:p14="http://schemas.microsoft.com/office/powerpoint/2010/main" val="2332264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завдання</a:t>
            </a:r>
            <a:endParaRPr lang="en-US" dirty="0"/>
          </a:p>
        </p:txBody>
      </p:sp>
      <p:sp>
        <p:nvSpPr>
          <p:cNvPr id="3" name="Объект 2"/>
          <p:cNvSpPr>
            <a:spLocks noGrp="1"/>
          </p:cNvSpPr>
          <p:nvPr>
            <p:ph idx="1"/>
          </p:nvPr>
        </p:nvSpPr>
        <p:spPr/>
        <p:txBody>
          <a:bodyPr>
            <a:normAutofit fontScale="92500" lnSpcReduction="20000"/>
          </a:bodyPr>
          <a:lstStyle/>
          <a:p>
            <a:r>
              <a:rPr lang="uk-UA" dirty="0"/>
              <a:t>Потрібно розробити об'єктну модель програмного забезпечення вбудованого мікропроцесора пральної машини. Машина призначена для автоматичного прання білизни. У машині є </a:t>
            </a:r>
            <a:r>
              <a:rPr lang="uk-UA" dirty="0" smtClean="0"/>
              <a:t>бак, </a:t>
            </a:r>
            <a:r>
              <a:rPr lang="uk-UA" dirty="0"/>
              <a:t>клапани для забору й зливу води, мотор, обладнання підігріву води, таймер, дверцята для доступу в бак, кілька </a:t>
            </a:r>
            <a:r>
              <a:rPr lang="uk-UA" dirty="0" err="1"/>
              <a:t>ємностей</a:t>
            </a:r>
            <a:r>
              <a:rPr lang="uk-UA" dirty="0"/>
              <a:t> для різних мийних засобів, панель керування із кнопками й індикатором. У пам'яті машини зберігаються 5 програм прання, задані виготовлювачем, які можна вибрати за допомогою відповідних кнопок на панелі. Користувачі не можуть вносити в них зміни. Кожна програма визначає температуру води, тривалість прання, використовувані мийні засоби (номер ємності й час подачі), швидкість обертання бака під час прання </a:t>
            </a:r>
            <a:r>
              <a:rPr lang="uk-UA" dirty="0" smtClean="0"/>
              <a:t>й </a:t>
            </a:r>
            <a:r>
              <a:rPr lang="uk-UA" dirty="0" err="1" smtClean="0"/>
              <a:t>віджиму</a:t>
            </a:r>
            <a:r>
              <a:rPr lang="uk-UA" dirty="0" smtClean="0"/>
              <a:t>.</a:t>
            </a:r>
            <a:endParaRPr lang="en-US" dirty="0"/>
          </a:p>
          <a:p>
            <a:endParaRPr lang="en-US" dirty="0"/>
          </a:p>
        </p:txBody>
      </p:sp>
    </p:spTree>
    <p:extLst>
      <p:ext uri="{BB962C8B-B14F-4D97-AF65-F5344CB8AC3E}">
        <p14:creationId xmlns:p14="http://schemas.microsoft.com/office/powerpoint/2010/main" val="1446810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Послідовність дій</a:t>
            </a:r>
            <a:endParaRPr lang="en-US" dirty="0"/>
          </a:p>
        </p:txBody>
      </p:sp>
      <p:sp>
        <p:nvSpPr>
          <p:cNvPr id="3" name="Объект 2"/>
          <p:cNvSpPr>
            <a:spLocks noGrp="1"/>
          </p:cNvSpPr>
          <p:nvPr>
            <p:ph idx="1"/>
          </p:nvPr>
        </p:nvSpPr>
        <p:spPr/>
        <p:txBody>
          <a:bodyPr>
            <a:normAutofit fontScale="70000" lnSpcReduction="20000"/>
          </a:bodyPr>
          <a:lstStyle/>
          <a:p>
            <a:r>
              <a:rPr lang="uk-UA" dirty="0"/>
              <a:t>Для використання машини необхідно відкрити дверцята у формі </a:t>
            </a:r>
            <a:r>
              <a:rPr lang="uk-UA" dirty="0" err="1"/>
              <a:t>MainPage</a:t>
            </a:r>
            <a:r>
              <a:rPr lang="uk-UA" dirty="0"/>
              <a:t>, помістити білизну в бак, помістити мийні засоби в ємності та вибрати кількість води для прання у текстовому полі textBox1 та textBox2 у формі </a:t>
            </a:r>
            <a:r>
              <a:rPr lang="uk-UA" dirty="0" err="1"/>
              <a:t>EnterData</a:t>
            </a:r>
            <a:r>
              <a:rPr lang="uk-UA" dirty="0"/>
              <a:t>, вибрати програму прання й натиснути на кнопку «Пуск». Перед тим як приступити до прання машина відкриває клапан для забору води, набирає необхідну кількість води, після чого закриває клапан. Далі, машина діє по обраній користувачем програмі: підігріває, якщо необхідно воду до потрібної температури; вмикає таймер і запускає обертання бака для прання; по таймеру подає в бак мийні засоби, передбачені програмою; по закінченню прання зливає воду й запускає віджим.</a:t>
            </a:r>
            <a:endParaRPr lang="en-US" dirty="0"/>
          </a:p>
          <a:p>
            <a:r>
              <a:rPr lang="uk-UA" dirty="0"/>
              <a:t>Під час роботи на індикаторі висвітлюється час, що пройшов від початку прання (хвилини й секунди), поточний режим роботи (прання або віджим), номер поточної програми прання. Користувач має можливість у будь-який момент натиснути на кнопку «Зупинити», щоб примусово зупинити прання й злити воду.</a:t>
            </a:r>
            <a:endParaRPr lang="en-US" dirty="0"/>
          </a:p>
          <a:p>
            <a:endParaRPr lang="en-US" dirty="0"/>
          </a:p>
        </p:txBody>
      </p:sp>
    </p:spTree>
    <p:extLst>
      <p:ext uri="{BB962C8B-B14F-4D97-AF65-F5344CB8AC3E}">
        <p14:creationId xmlns:p14="http://schemas.microsoft.com/office/powerpoint/2010/main" val="4092041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Мета та призначення</a:t>
            </a:r>
            <a:endParaRPr lang="en-US" dirty="0"/>
          </a:p>
        </p:txBody>
      </p:sp>
      <p:sp>
        <p:nvSpPr>
          <p:cNvPr id="3" name="Объект 2"/>
          <p:cNvSpPr>
            <a:spLocks noGrp="1"/>
          </p:cNvSpPr>
          <p:nvPr>
            <p:ph idx="1"/>
          </p:nvPr>
        </p:nvSpPr>
        <p:spPr/>
        <p:txBody>
          <a:bodyPr/>
          <a:lstStyle/>
          <a:p>
            <a:r>
              <a:rPr lang="uk-UA" dirty="0"/>
              <a:t>Курсова робота призначена для закріплення базових знань мови C#.</a:t>
            </a:r>
            <a:br>
              <a:rPr lang="uk-UA" dirty="0"/>
            </a:br>
            <a:r>
              <a:rPr lang="uk-UA" dirty="0"/>
              <a:t>Метою є вивчення основ мови C# та .</a:t>
            </a:r>
            <a:r>
              <a:rPr lang="uk-UA" dirty="0" err="1"/>
              <a:t>Net</a:t>
            </a:r>
            <a:r>
              <a:rPr lang="uk-UA" dirty="0"/>
              <a:t> </a:t>
            </a:r>
            <a:r>
              <a:rPr lang="uk-UA" dirty="0" err="1"/>
              <a:t>Framework</a:t>
            </a:r>
            <a:r>
              <a:rPr lang="uk-UA" dirty="0"/>
              <a:t>. Вивчення алгоритмів, логіки, основних понять та ієрархій класів, та методів.	</a:t>
            </a:r>
            <a:endParaRPr lang="en-US" dirty="0"/>
          </a:p>
          <a:p>
            <a:r>
              <a:rPr lang="uk-UA" dirty="0"/>
              <a:t>Метою курсової роботи є побудова об’єктної моделі та програмного забезпечення для виконання практичної реалізації задачі.	</a:t>
            </a:r>
            <a:endParaRPr lang="en-US" dirty="0"/>
          </a:p>
          <a:p>
            <a:endParaRPr lang="en-US" dirty="0"/>
          </a:p>
        </p:txBody>
      </p:sp>
    </p:spTree>
    <p:extLst>
      <p:ext uri="{BB962C8B-B14F-4D97-AF65-F5344CB8AC3E}">
        <p14:creationId xmlns:p14="http://schemas.microsoft.com/office/powerpoint/2010/main" val="81439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діаграма </a:t>
            </a:r>
            <a:r>
              <a:rPr lang="en-US" dirty="0" smtClean="0"/>
              <a:t>use case</a:t>
            </a:r>
            <a:endParaRPr lang="en-US" dirty="0"/>
          </a:p>
        </p:txBody>
      </p:sp>
      <p:sp>
        <p:nvSpPr>
          <p:cNvPr id="3" name="Объект 2"/>
          <p:cNvSpPr>
            <a:spLocks noGrp="1"/>
          </p:cNvSpPr>
          <p:nvPr>
            <p:ph sz="half" idx="1"/>
          </p:nvPr>
        </p:nvSpPr>
        <p:spPr/>
        <p:txBody>
          <a:bodyPr>
            <a:normAutofit lnSpcReduction="10000"/>
          </a:bodyPr>
          <a:lstStyle/>
          <a:p>
            <a:r>
              <a:rPr lang="uk-UA" dirty="0"/>
              <a:t>Діаграма </a:t>
            </a:r>
            <a:r>
              <a:rPr lang="uk-UA" dirty="0" err="1"/>
              <a:t>Use</a:t>
            </a:r>
            <a:r>
              <a:rPr lang="uk-UA" dirty="0"/>
              <a:t> </a:t>
            </a:r>
            <a:r>
              <a:rPr lang="uk-UA" dirty="0" err="1"/>
              <a:t>Case</a:t>
            </a:r>
            <a:r>
              <a:rPr lang="uk-UA" dirty="0"/>
              <a:t> показує які саме дії може робити користувач в програмі, а саме: обрати кількість води та тип порошку, розпочати та завершити прання, обрати режим прання, оглянути опис режимів, змінити тип порошку. </a:t>
            </a:r>
            <a:endParaRPr lang="en-US" dirty="0"/>
          </a:p>
        </p:txBody>
      </p:sp>
      <p:pic>
        <p:nvPicPr>
          <p:cNvPr id="5" name="Рисунок 4"/>
          <p:cNvPicPr/>
          <p:nvPr/>
        </p:nvPicPr>
        <p:blipFill>
          <a:blip r:embed="rId2">
            <a:extLst>
              <a:ext uri="{28A0092B-C50C-407E-A947-70E740481C1C}">
                <a14:useLocalDpi xmlns:a14="http://schemas.microsoft.com/office/drawing/2010/main" val="0"/>
              </a:ext>
            </a:extLst>
          </a:blip>
          <a:srcRect/>
          <a:stretch>
            <a:fillRect/>
          </a:stretch>
        </p:blipFill>
        <p:spPr bwMode="auto">
          <a:xfrm>
            <a:off x="7408001" y="2298110"/>
            <a:ext cx="4133850" cy="3324225"/>
          </a:xfrm>
          <a:prstGeom prst="rect">
            <a:avLst/>
          </a:prstGeom>
          <a:noFill/>
          <a:ln>
            <a:noFill/>
          </a:ln>
        </p:spPr>
      </p:pic>
    </p:spTree>
    <p:extLst>
      <p:ext uri="{BB962C8B-B14F-4D97-AF65-F5344CB8AC3E}">
        <p14:creationId xmlns:p14="http://schemas.microsoft.com/office/powerpoint/2010/main" val="345308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Діаграма послідовності</a:t>
            </a:r>
            <a:endParaRPr lang="en-US" dirty="0"/>
          </a:p>
        </p:txBody>
      </p:sp>
      <p:sp>
        <p:nvSpPr>
          <p:cNvPr id="3" name="Объект 2"/>
          <p:cNvSpPr>
            <a:spLocks noGrp="1"/>
          </p:cNvSpPr>
          <p:nvPr>
            <p:ph idx="1"/>
          </p:nvPr>
        </p:nvSpPr>
        <p:spPr/>
        <p:txBody>
          <a:bodyPr/>
          <a:lstStyle/>
          <a:p>
            <a:r>
              <a:rPr lang="uk-UA" dirty="0" smtClean="0"/>
              <a:t>Користувач починає процес прання. Кладе речі та натискає кнопку «розпочати». Вводить кількість води та тип порошку і якщо всі данні правильні то з</a:t>
            </a:r>
            <a:r>
              <a:rPr lang="en-US" dirty="0" smtClean="0"/>
              <a:t>’</a:t>
            </a:r>
            <a:r>
              <a:rPr lang="uk-UA" dirty="0" smtClean="0"/>
              <a:t>являється сама форма з пральною машиною. Де користувач вже зможе її запустити.</a:t>
            </a:r>
            <a:endParaRPr lang="en-US" dirty="0"/>
          </a:p>
        </p:txBody>
      </p:sp>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3206250" y="4504825"/>
            <a:ext cx="4699635" cy="1767205"/>
          </a:xfrm>
          <a:prstGeom prst="rect">
            <a:avLst/>
          </a:prstGeom>
          <a:noFill/>
          <a:ln>
            <a:noFill/>
          </a:ln>
        </p:spPr>
      </p:pic>
    </p:spTree>
    <p:extLst>
      <p:ext uri="{BB962C8B-B14F-4D97-AF65-F5344CB8AC3E}">
        <p14:creationId xmlns:p14="http://schemas.microsoft.com/office/powerpoint/2010/main" val="289044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Діаграми класів</a:t>
            </a:r>
            <a:endParaRPr lang="en-US" dirty="0"/>
          </a:p>
        </p:txBody>
      </p:sp>
      <p:sp>
        <p:nvSpPr>
          <p:cNvPr id="3" name="Объект 2"/>
          <p:cNvSpPr>
            <a:spLocks noGrp="1"/>
          </p:cNvSpPr>
          <p:nvPr>
            <p:ph sz="half" idx="1"/>
          </p:nvPr>
        </p:nvSpPr>
        <p:spPr/>
        <p:txBody>
          <a:bodyPr>
            <a:normAutofit lnSpcReduction="10000"/>
          </a:bodyPr>
          <a:lstStyle/>
          <a:p>
            <a:r>
              <a:rPr lang="uk-UA" dirty="0"/>
              <a:t>На діаграмі класів можемо побачити всі класи які використовуються в програмі, а саме: </a:t>
            </a:r>
            <a:r>
              <a:rPr lang="uk-UA" dirty="0" err="1"/>
              <a:t>MainPage</a:t>
            </a:r>
            <a:r>
              <a:rPr lang="uk-UA" dirty="0"/>
              <a:t>, </a:t>
            </a:r>
            <a:r>
              <a:rPr lang="uk-UA" dirty="0" err="1"/>
              <a:t>EnterData</a:t>
            </a:r>
            <a:r>
              <a:rPr lang="uk-UA" dirty="0"/>
              <a:t>, </a:t>
            </a:r>
            <a:r>
              <a:rPr lang="uk-UA" dirty="0" err="1"/>
              <a:t>WashingProgram</a:t>
            </a:r>
            <a:r>
              <a:rPr lang="uk-UA" dirty="0"/>
              <a:t>, </a:t>
            </a:r>
            <a:r>
              <a:rPr lang="uk-UA" dirty="0" err="1"/>
              <a:t>ModeDescription</a:t>
            </a:r>
            <a:r>
              <a:rPr lang="uk-UA" dirty="0"/>
              <a:t>. Завдяки цій діаграмі ми бачимо які поля даних та методи присутні в кожному </a:t>
            </a:r>
            <a:r>
              <a:rPr lang="uk-UA" dirty="0" smtClean="0"/>
              <a:t>класі</a:t>
            </a:r>
            <a:endParaRPr lang="en-US" dirty="0"/>
          </a:p>
          <a:p>
            <a:endParaRPr lang="en-US" dirty="0"/>
          </a:p>
        </p:txBody>
      </p:sp>
      <p:pic>
        <p:nvPicPr>
          <p:cNvPr id="5" name="Объект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48195" y="2081348"/>
            <a:ext cx="4368445" cy="3849190"/>
          </a:xfrm>
          <a:prstGeom prst="rect">
            <a:avLst/>
          </a:prstGeom>
          <a:noFill/>
          <a:ln>
            <a:noFill/>
          </a:ln>
        </p:spPr>
      </p:pic>
    </p:spTree>
    <p:extLst>
      <p:ext uri="{BB962C8B-B14F-4D97-AF65-F5344CB8AC3E}">
        <p14:creationId xmlns:p14="http://schemas.microsoft.com/office/powerpoint/2010/main" val="3453886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Інформація про класи</a:t>
            </a:r>
            <a:endParaRPr lang="en-US" dirty="0"/>
          </a:p>
        </p:txBody>
      </p:sp>
      <p:sp>
        <p:nvSpPr>
          <p:cNvPr id="3" name="Объект 2"/>
          <p:cNvSpPr>
            <a:spLocks noGrp="1"/>
          </p:cNvSpPr>
          <p:nvPr>
            <p:ph idx="1"/>
          </p:nvPr>
        </p:nvSpPr>
        <p:spPr/>
        <p:txBody>
          <a:bodyPr/>
          <a:lstStyle/>
          <a:p>
            <a:r>
              <a:rPr lang="uk-UA" dirty="0" smtClean="0"/>
              <a:t>Клас </a:t>
            </a:r>
            <a:r>
              <a:rPr lang="en-US" dirty="0" smtClean="0"/>
              <a:t>program - </a:t>
            </a:r>
            <a:r>
              <a:rPr lang="uk-UA" dirty="0"/>
              <a:t>Цей клас являє собою головну точку входу для додатку, так як в ньому знаходиться метод </a:t>
            </a:r>
            <a:r>
              <a:rPr lang="uk-UA" dirty="0" err="1"/>
              <a:t>Main</a:t>
            </a:r>
            <a:r>
              <a:rPr lang="uk-UA" dirty="0"/>
              <a:t>().</a:t>
            </a:r>
            <a:r>
              <a:rPr lang="uk-UA" b="1" dirty="0"/>
              <a:t> </a:t>
            </a:r>
            <a:r>
              <a:rPr lang="uk-UA" dirty="0"/>
              <a:t>В методі </a:t>
            </a:r>
            <a:r>
              <a:rPr lang="uk-UA" dirty="0" err="1"/>
              <a:t>Main</a:t>
            </a:r>
            <a:r>
              <a:rPr lang="uk-UA" dirty="0"/>
              <a:t>()</a:t>
            </a:r>
            <a:r>
              <a:rPr lang="uk-UA" b="1" dirty="0"/>
              <a:t> </a:t>
            </a:r>
            <a:r>
              <a:rPr lang="uk-UA" dirty="0"/>
              <a:t>є метод </a:t>
            </a:r>
            <a:r>
              <a:rPr lang="uk-UA" dirty="0" err="1"/>
              <a:t>Run</a:t>
            </a:r>
            <a:r>
              <a:rPr lang="uk-UA" dirty="0"/>
              <a:t>(), який викликає форму класу </a:t>
            </a:r>
            <a:r>
              <a:rPr lang="uk-UA" dirty="0" err="1"/>
              <a:t>MainPage</a:t>
            </a:r>
            <a:r>
              <a:rPr lang="uk-UA" dirty="0" smtClean="0"/>
              <a:t>.</a:t>
            </a:r>
            <a:endParaRPr lang="en-US" dirty="0"/>
          </a:p>
          <a:p>
            <a:r>
              <a:rPr lang="uk-UA" dirty="0"/>
              <a:t>Клас </a:t>
            </a:r>
            <a:r>
              <a:rPr lang="uk-UA" dirty="0" err="1" smtClean="0"/>
              <a:t>MainPage</a:t>
            </a:r>
            <a:r>
              <a:rPr lang="uk-UA" dirty="0" smtClean="0"/>
              <a:t> - </a:t>
            </a:r>
            <a:r>
              <a:rPr lang="uk-UA" dirty="0"/>
              <a:t>Цей клас являє собою головну форму входу програми. За допомогою кнопок користувач може вибрати план подальших дій.</a:t>
            </a:r>
            <a:endParaRPr lang="en-US" dirty="0"/>
          </a:p>
          <a:p>
            <a:endParaRPr lang="en-US" dirty="0"/>
          </a:p>
          <a:p>
            <a:endParaRPr lang="en-US" dirty="0"/>
          </a:p>
        </p:txBody>
      </p:sp>
    </p:spTree>
    <p:extLst>
      <p:ext uri="{BB962C8B-B14F-4D97-AF65-F5344CB8AC3E}">
        <p14:creationId xmlns:p14="http://schemas.microsoft.com/office/powerpoint/2010/main" val="1696604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Інформація про класи</a:t>
            </a:r>
            <a:endParaRPr lang="en-US" dirty="0"/>
          </a:p>
        </p:txBody>
      </p:sp>
      <p:sp>
        <p:nvSpPr>
          <p:cNvPr id="3" name="Объект 2"/>
          <p:cNvSpPr>
            <a:spLocks noGrp="1"/>
          </p:cNvSpPr>
          <p:nvPr>
            <p:ph idx="1"/>
          </p:nvPr>
        </p:nvSpPr>
        <p:spPr/>
        <p:txBody>
          <a:bodyPr/>
          <a:lstStyle/>
          <a:p>
            <a:r>
              <a:rPr lang="uk-UA" dirty="0"/>
              <a:t>Клас </a:t>
            </a:r>
            <a:r>
              <a:rPr lang="uk-UA" dirty="0" err="1" smtClean="0"/>
              <a:t>EnterData</a:t>
            </a:r>
            <a:r>
              <a:rPr lang="uk-UA" dirty="0" smtClean="0"/>
              <a:t> - </a:t>
            </a:r>
            <a:r>
              <a:rPr lang="uk-UA" dirty="0"/>
              <a:t>в</a:t>
            </a:r>
            <a:r>
              <a:rPr lang="uk-UA" dirty="0" smtClean="0"/>
              <a:t> </a:t>
            </a:r>
            <a:r>
              <a:rPr lang="uk-UA" dirty="0"/>
              <a:t>класі </a:t>
            </a:r>
            <a:r>
              <a:rPr lang="uk-UA" dirty="0" err="1"/>
              <a:t>EnterData</a:t>
            </a:r>
            <a:r>
              <a:rPr lang="uk-UA" dirty="0"/>
              <a:t> користувач вводить дані для подальшої роботи,  такі як кількість води у літрах та тип порошку.</a:t>
            </a:r>
            <a:endParaRPr lang="en-US" dirty="0"/>
          </a:p>
          <a:p>
            <a:r>
              <a:rPr lang="uk-UA" dirty="0"/>
              <a:t>Клас </a:t>
            </a:r>
            <a:r>
              <a:rPr lang="uk-UA" dirty="0" err="1" smtClean="0"/>
              <a:t>WashingProgram</a:t>
            </a:r>
            <a:r>
              <a:rPr lang="uk-UA" dirty="0" smtClean="0"/>
              <a:t> - </a:t>
            </a:r>
            <a:r>
              <a:rPr lang="uk-UA" dirty="0"/>
              <a:t>ц</a:t>
            </a:r>
            <a:r>
              <a:rPr lang="uk-UA" dirty="0" smtClean="0"/>
              <a:t>ей </a:t>
            </a:r>
            <a:r>
              <a:rPr lang="uk-UA" dirty="0"/>
              <a:t>клас несе у собі головний функціонал програми: користувач може вибрати режими прання автоматично за допомогою кнопок, або за допомогою власних налаштувань, запустити прання та зупинити його; переглянути форму опису режимів, змінити дані попередньої форми.</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83268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150</TotalTime>
  <Words>674</Words>
  <Application>Microsoft Office PowerPoint</Application>
  <PresentationFormat>Широкоэкранный</PresentationFormat>
  <Paragraphs>37</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Times New Roman</vt:lpstr>
      <vt:lpstr>Trebuchet MS</vt:lpstr>
      <vt:lpstr>Tw Cen MT</vt:lpstr>
      <vt:lpstr>Контур</vt:lpstr>
      <vt:lpstr>Об’єктна модель мікропроцесора пральної машини  Курсова робота  з дисципліни «Об’єктно-орієнтоване програмування»  Спеціальність 121 «Інженерія програмного забезпечення»  </vt:lpstr>
      <vt:lpstr>завдання</vt:lpstr>
      <vt:lpstr>Послідовність дій</vt:lpstr>
      <vt:lpstr>Мета та призначення</vt:lpstr>
      <vt:lpstr>діаграма use case</vt:lpstr>
      <vt:lpstr>Діаграма послідовності</vt:lpstr>
      <vt:lpstr>Діаграми класів</vt:lpstr>
      <vt:lpstr>Інформація про класи</vt:lpstr>
      <vt:lpstr>Інформація про класи</vt:lpstr>
      <vt:lpstr>Інформація про класи</vt:lpstr>
      <vt:lpstr>інтерфейс</vt:lpstr>
      <vt:lpstr>Інтерфейс</vt:lpstr>
      <vt:lpstr>Висновок</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Об’єктна модель мікропроцесора пральної машини  Курсова робота  з дисципліни «Об’єктно-орієнтоване програмування»  Спеціальність 121 «Інженерія програмного забезпечення»  </dc:title>
  <dc:creator>RePack by Diakov</dc:creator>
  <cp:lastModifiedBy>RePack by Diakov</cp:lastModifiedBy>
  <cp:revision>10</cp:revision>
  <dcterms:created xsi:type="dcterms:W3CDTF">2021-12-20T15:41:33Z</dcterms:created>
  <dcterms:modified xsi:type="dcterms:W3CDTF">2021-12-21T10:14:31Z</dcterms:modified>
</cp:coreProperties>
</file>