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98" r:id="rId3"/>
    <p:sldId id="299" r:id="rId4"/>
    <p:sldId id="300" r:id="rId5"/>
    <p:sldId id="301" r:id="rId6"/>
    <p:sldId id="259" r:id="rId7"/>
    <p:sldId id="258" r:id="rId8"/>
    <p:sldId id="260" r:id="rId9"/>
    <p:sldId id="297" r:id="rId10"/>
    <p:sldId id="302" r:id="rId11"/>
    <p:sldId id="29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C2152B-C9B3-48B0-BDF9-5A2546416C5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2152B-C9B3-48B0-BDF9-5A2546416C5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2152B-C9B3-48B0-BDF9-5A2546416C5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2152B-C9B3-48B0-BDF9-5A2546416C5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2152B-C9B3-48B0-BDF9-5A2546416C5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C2152B-C9B3-48B0-BDF9-5A2546416C5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C2152B-C9B3-48B0-BDF9-5A2546416C57}"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C2152B-C9B3-48B0-BDF9-5A2546416C57}"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2152B-C9B3-48B0-BDF9-5A2546416C57}"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2152B-C9B3-48B0-BDF9-5A2546416C5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2152B-C9B3-48B0-BDF9-5A2546416C5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9F5F2-B8B9-4562-A33A-027E8DDD99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2152B-C9B3-48B0-BDF9-5A2546416C57}" type="datetimeFigureOut">
              <a:rPr lang="en-US" smtClean="0"/>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9F5F2-B8B9-4562-A33A-027E8DDD99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2.jpeg" descr="ATC_new_logo_2009"/>
          <p:cNvPicPr/>
          <p:nvPr/>
        </p:nvPicPr>
        <p:blipFill>
          <a:blip r:embed="rId2" cstate="print"/>
          <a:stretch>
            <a:fillRect/>
          </a:stretch>
        </p:blipFill>
        <p:spPr>
          <a:xfrm>
            <a:off x="6781800" y="762000"/>
            <a:ext cx="1578796" cy="643890"/>
          </a:xfrm>
          <a:prstGeom prst="rect">
            <a:avLst/>
          </a:prstGeom>
        </p:spPr>
      </p:pic>
      <p:sp>
        <p:nvSpPr>
          <p:cNvPr id="4" name="Rectangle 3"/>
          <p:cNvSpPr/>
          <p:nvPr/>
        </p:nvSpPr>
        <p:spPr>
          <a:xfrm>
            <a:off x="1676400" y="1828800"/>
            <a:ext cx="5486400" cy="646331"/>
          </a:xfrm>
          <a:prstGeom prst="rect">
            <a:avLst/>
          </a:prstGeom>
        </p:spPr>
        <p:txBody>
          <a:bodyPr wrap="square">
            <a:spAutoFit/>
          </a:bodyPr>
          <a:lstStyle/>
          <a:p>
            <a:pPr algn="ctr"/>
            <a:r>
              <a:rPr lang="en-US" b="1" dirty="0">
                <a:latin typeface="Times New Roman" panose="02020603050405020304" pitchFamily="18" charset="0"/>
                <a:cs typeface="Times New Roman" pitchFamily="18" charset="0"/>
              </a:rPr>
              <a:t>INSTITUTE FOR ADVANCED COMPUTING AND SOFTWARE DEVELOPMENT ACTS, PUNE</a:t>
            </a:r>
          </a:p>
        </p:txBody>
      </p:sp>
      <p:sp>
        <p:nvSpPr>
          <p:cNvPr id="8193" name="Rectangle 1"/>
          <p:cNvSpPr>
            <a:spLocks noChangeArrowheads="1"/>
          </p:cNvSpPr>
          <p:nvPr/>
        </p:nvSpPr>
        <p:spPr bwMode="auto">
          <a:xfrm>
            <a:off x="3505200" y="2819400"/>
            <a:ext cx="1676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Documentation 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194" name="Rectangle 2"/>
          <p:cNvSpPr>
            <a:spLocks noChangeArrowheads="1"/>
          </p:cNvSpPr>
          <p:nvPr/>
        </p:nvSpPr>
        <p:spPr bwMode="auto">
          <a:xfrm>
            <a:off x="2743200" y="3127177"/>
            <a:ext cx="3200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“Tiffin Wala”</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PG-DAC </a:t>
            </a:r>
            <a:r>
              <a:rPr lang="en-US" sz="1400" dirty="0">
                <a:latin typeface="Arial" pitchFamily="34" charset="0"/>
                <a:ea typeface="Times New Roman" panose="02020603050405020304" pitchFamily="18" charset="0"/>
                <a:cs typeface="Arial" pitchFamily="34" charset="0"/>
              </a:rPr>
              <a:t>March</a:t>
            </a:r>
            <a:r>
              <a:rPr kumimoji="0" lang="en-US" sz="1400" b="0"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2023</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195" name="Rectangle 3"/>
          <p:cNvSpPr>
            <a:spLocks noChangeArrowheads="1"/>
          </p:cNvSpPr>
          <p:nvPr/>
        </p:nvSpPr>
        <p:spPr bwMode="auto">
          <a:xfrm>
            <a:off x="0" y="3890698"/>
            <a:ext cx="8763000" cy="2846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222875" algn="l"/>
              </a:tabLst>
            </a:pPr>
            <a:r>
              <a:rPr kumimoji="0" lang="en-US" sz="16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Submitted By:</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3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Group No: 08</a:t>
            </a:r>
            <a:endParaRPr kumimoji="0" lang="en-US" sz="8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Roll No.	Name: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230340120061 	   Rohan </a:t>
            </a:r>
            <a:r>
              <a:rPr kumimoji="0" lang="en-US" sz="1400" b="1" i="0" u="none" strike="noStrike" cap="none" normalizeH="0" baseline="0" dirty="0" err="1">
                <a:ln>
                  <a:noFill/>
                </a:ln>
                <a:solidFill>
                  <a:schemeClr val="tx1"/>
                </a:solidFill>
                <a:effectLst/>
                <a:latin typeface="Arial" pitchFamily="34" charset="0"/>
                <a:ea typeface="Times New Roman" panose="02020603050405020304" pitchFamily="18" charset="0"/>
                <a:cs typeface="Arial" pitchFamily="34" charset="0"/>
              </a:rPr>
              <a:t>Dehankar</a:t>
            </a:r>
            <a:endParaRPr lang="en-US" sz="1400" b="1" dirty="0">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lang="en-US" sz="1400" b="1" dirty="0">
                <a:latin typeface="Arial" pitchFamily="34" charset="0"/>
                <a:ea typeface="Times New Roman" panose="02020603050405020304" pitchFamily="18" charset="0"/>
                <a:cs typeface="Arial" pitchFamily="34" charset="0"/>
              </a:rPr>
              <a:t> 230340120148                                                                         Suraj Patil</a:t>
            </a: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230340120130                                                                         </a:t>
            </a:r>
            <a:r>
              <a:rPr kumimoji="0" lang="en-US" sz="1400" b="1" i="0" u="none" strike="noStrike" cap="none" normalizeH="0" baseline="0" dirty="0" err="1">
                <a:ln>
                  <a:noFill/>
                </a:ln>
                <a:solidFill>
                  <a:schemeClr val="tx1"/>
                </a:solidFill>
                <a:effectLst/>
                <a:latin typeface="Arial" pitchFamily="34" charset="0"/>
                <a:ea typeface="Times New Roman" panose="02020603050405020304" pitchFamily="18" charset="0"/>
                <a:cs typeface="Arial" pitchFamily="34" charset="0"/>
              </a:rPr>
              <a:t>Nikhita</a:t>
            </a: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a:t>
            </a:r>
            <a:r>
              <a:rPr kumimoji="0" lang="en-US" sz="1400" b="1" i="0" u="none" strike="noStrike" cap="none" normalizeH="0" baseline="0" dirty="0" err="1">
                <a:ln>
                  <a:noFill/>
                </a:ln>
                <a:solidFill>
                  <a:schemeClr val="tx1"/>
                </a:solidFill>
                <a:effectLst/>
                <a:latin typeface="Arial" pitchFamily="34" charset="0"/>
                <a:ea typeface="Times New Roman" panose="02020603050405020304" pitchFamily="18" charset="0"/>
                <a:cs typeface="Arial" pitchFamily="34" charset="0"/>
              </a:rPr>
              <a:t>Upare</a:t>
            </a:r>
            <a:endPar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lang="en-US" sz="1400" b="1" dirty="0">
                <a:latin typeface="Arial" pitchFamily="34" charset="0"/>
                <a:ea typeface="Times New Roman" panose="02020603050405020304" pitchFamily="18" charset="0"/>
                <a:cs typeface="Arial" pitchFamily="34" charset="0"/>
              </a:rPr>
              <a:t>         230340120151                                                                         Pradip </a:t>
            </a:r>
            <a:r>
              <a:rPr lang="en-US" sz="1400" b="1" dirty="0" err="1">
                <a:latin typeface="Arial" pitchFamily="34" charset="0"/>
                <a:ea typeface="Times New Roman" panose="02020603050405020304" pitchFamily="18" charset="0"/>
                <a:cs typeface="Arial" pitchFamily="34" charset="0"/>
              </a:rPr>
              <a:t>Borade</a:t>
            </a:r>
            <a:endParaRPr lang="en-US" sz="1400" b="1" dirty="0">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lang="en-US" sz="1400" b="1" dirty="0">
                <a:latin typeface="Arial" pitchFamily="34" charset="0"/>
                <a:ea typeface="Times New Roman" panose="02020603050405020304" pitchFamily="18" charset="0"/>
                <a:cs typeface="Arial" pitchFamily="34" charset="0"/>
              </a:rPr>
              <a:t>  230340120181                                                                         Sajid Patel</a:t>
            </a: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230340120234                                                                         Yogesh Pawar</a:t>
            </a: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endPar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endParaRPr lang="en-US" sz="800" dirty="0">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kumimoji="0" lang="en-US" sz="16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Mr. Jitesh </a:t>
            </a:r>
            <a:r>
              <a:rPr kumimoji="0" lang="en-US" sz="1600" b="1" i="0" u="none" strike="noStrike" cap="none" normalizeH="0" baseline="0" dirty="0" err="1">
                <a:ln>
                  <a:noFill/>
                </a:ln>
                <a:solidFill>
                  <a:schemeClr val="tx1"/>
                </a:solidFill>
                <a:effectLst/>
                <a:latin typeface="Arial" pitchFamily="34" charset="0"/>
                <a:ea typeface="Times New Roman" panose="02020603050405020304" pitchFamily="18" charset="0"/>
                <a:cs typeface="Arial" pitchFamily="34" charset="0"/>
              </a:rPr>
              <a:t>Bafna</a:t>
            </a:r>
            <a:r>
              <a:rPr kumimoji="0" lang="en-US" sz="16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Mrs.</a:t>
            </a:r>
            <a:r>
              <a:rPr kumimoji="0" lang="en-US" sz="1600" b="1" i="0" u="none" strike="noStrike" cap="none" normalizeH="0" dirty="0">
                <a:ln>
                  <a:noFill/>
                </a:ln>
                <a:solidFill>
                  <a:schemeClr val="tx1"/>
                </a:solidFill>
                <a:effectLst/>
                <a:latin typeface="Arial" pitchFamily="34" charset="0"/>
                <a:ea typeface="Times New Roman" panose="02020603050405020304" pitchFamily="18" charset="0"/>
                <a:cs typeface="Arial" pitchFamily="34" charset="0"/>
              </a:rPr>
              <a:t> Priyanka </a:t>
            </a:r>
            <a:r>
              <a:rPr kumimoji="0" lang="en-US" sz="1600" b="1" i="0" u="none" strike="noStrike" cap="none" normalizeH="0" dirty="0" err="1">
                <a:ln>
                  <a:noFill/>
                </a:ln>
                <a:solidFill>
                  <a:schemeClr val="tx1"/>
                </a:solidFill>
                <a:effectLst/>
                <a:latin typeface="Arial" pitchFamily="34" charset="0"/>
                <a:ea typeface="Times New Roman" panose="02020603050405020304" pitchFamily="18" charset="0"/>
                <a:cs typeface="Arial" pitchFamily="34" charset="0"/>
              </a:rPr>
              <a:t>Rande</a:t>
            </a:r>
            <a:endParaRPr kumimoji="0" lang="en-US" sz="800" b="1" i="0" u="none" strike="noStrike" cap="none" normalizeH="0" dirty="0">
              <a:ln>
                <a:noFill/>
              </a:ln>
              <a:solidFill>
                <a:schemeClr val="tx1"/>
              </a:solidFill>
              <a:effectLst/>
              <a:latin typeface="Arial" pitchFamily="34" charset="0"/>
              <a:ea typeface="Times New Roman" panose="02020603050405020304"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222875" algn="l"/>
              </a:tabLst>
            </a:pPr>
            <a:r>
              <a:rPr lang="en-US" sz="1400" b="1" dirty="0">
                <a:latin typeface="Arial" pitchFamily="34" charset="0"/>
                <a:ea typeface="Times New Roman" panose="02020603050405020304" pitchFamily="18" charset="0"/>
                <a:cs typeface="Arial" pitchFamily="34" charset="0"/>
              </a:rPr>
              <a:t>Project guide</a:t>
            </a:r>
            <a:r>
              <a:rPr kumimoji="0" lang="en-US" sz="1400" b="1" i="0" u="none" strike="noStrike" cap="none" normalizeH="0" baseline="0" dirty="0">
                <a:ln>
                  <a:noFill/>
                </a:ln>
                <a:solidFill>
                  <a:schemeClr val="tx1"/>
                </a:solidFill>
                <a:effectLst/>
                <a:latin typeface="Arial" pitchFamily="34" charset="0"/>
                <a:ea typeface="Times New Roman" panose="02020603050405020304" pitchFamily="18" charset="0"/>
                <a:cs typeface="Arial" pitchFamily="34" charset="0"/>
              </a:rPr>
              <a:t>	Centre</a:t>
            </a:r>
            <a:r>
              <a:rPr kumimoji="0" lang="en-US" sz="1400" b="1" i="0" u="none" strike="noStrike" cap="none" normalizeH="0" dirty="0">
                <a:ln>
                  <a:noFill/>
                </a:ln>
                <a:solidFill>
                  <a:schemeClr val="tx1"/>
                </a:solidFill>
                <a:effectLst/>
                <a:latin typeface="Arial" pitchFamily="34" charset="0"/>
                <a:ea typeface="Times New Roman" panose="02020603050405020304" pitchFamily="18" charset="0"/>
                <a:cs typeface="Arial" pitchFamily="34" charset="0"/>
              </a:rPr>
              <a:t> Coordinator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609600"/>
          </a:xfrm>
        </p:spPr>
        <p:txBody>
          <a:bodyPr>
            <a:normAutofit fontScale="90000"/>
          </a:bodyPr>
          <a:lstStyle/>
          <a:p>
            <a:r>
              <a:rPr lang="en-US" dirty="0"/>
              <a:t>Future Scope</a:t>
            </a:r>
          </a:p>
        </p:txBody>
      </p:sp>
      <p:sp>
        <p:nvSpPr>
          <p:cNvPr id="3" name="Subtitle 2"/>
          <p:cNvSpPr>
            <a:spLocks noGrp="1"/>
          </p:cNvSpPr>
          <p:nvPr>
            <p:ph type="subTitle" idx="1"/>
          </p:nvPr>
        </p:nvSpPr>
        <p:spPr>
          <a:xfrm flipH="1">
            <a:off x="838197" y="2057400"/>
            <a:ext cx="7239002" cy="4267200"/>
          </a:xfrm>
        </p:spPr>
        <p:txBody>
          <a:bodyPr>
            <a:normAutofit/>
          </a:bodyPr>
          <a:lstStyle/>
          <a:p>
            <a:endParaRPr lang="en-US" dirty="0"/>
          </a:p>
          <a:p>
            <a:pPr marL="514350" indent="-514350" algn="just">
              <a:buAutoNum type="arabicPeriod"/>
            </a:pPr>
            <a:r>
              <a:rPr lang="en-US" sz="2000" dirty="0">
                <a:solidFill>
                  <a:schemeClr val="tx1"/>
                </a:solidFill>
              </a:rPr>
              <a:t>Payment Facility</a:t>
            </a:r>
          </a:p>
          <a:p>
            <a:pPr marL="514350" indent="-514350" algn="just">
              <a:buAutoNum type="arabicPeriod"/>
            </a:pPr>
            <a:r>
              <a:rPr lang="en-US" sz="2000" dirty="0">
                <a:solidFill>
                  <a:schemeClr val="tx1"/>
                </a:solidFill>
              </a:rPr>
              <a:t>OTP based verification</a:t>
            </a:r>
          </a:p>
          <a:p>
            <a:pPr marL="514350" indent="-514350" algn="just">
              <a:buAutoNum type="arabicPeriod"/>
            </a:pPr>
            <a:r>
              <a:rPr lang="en-US" sz="2000" dirty="0">
                <a:solidFill>
                  <a:schemeClr val="tx1"/>
                </a:solidFill>
              </a:rPr>
              <a:t>Forget Password</a:t>
            </a:r>
          </a:p>
          <a:p>
            <a:pPr algn="just"/>
            <a:endParaRPr lang="en-US" sz="2000" dirty="0">
              <a:solidFill>
                <a:schemeClr val="tx1"/>
              </a:solidFill>
            </a:endParaRPr>
          </a:p>
          <a:p>
            <a:pPr marL="514350" indent="-514350" algn="just">
              <a:buAutoNum type="arabicPeriod"/>
            </a:pPr>
            <a:endParaRPr lang="en-US" dirty="0"/>
          </a:p>
          <a:p>
            <a:pPr marL="514350" indent="-514350" algn="just">
              <a:buAutoNum type="arabicPeriod"/>
            </a:pPr>
            <a:endParaRPr lang="en-US" dirty="0"/>
          </a:p>
        </p:txBody>
      </p:sp>
    </p:spTree>
    <p:extLst>
      <p:ext uri="{BB962C8B-B14F-4D97-AF65-F5344CB8AC3E}">
        <p14:creationId xmlns:p14="http://schemas.microsoft.com/office/powerpoint/2010/main" val="146098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819400"/>
            <a:ext cx="3810000" cy="830997"/>
          </a:xfrm>
          <a:prstGeom prst="rect">
            <a:avLst/>
          </a:prstGeom>
          <a:noFill/>
        </p:spPr>
        <p:txBody>
          <a:bodyPr wrap="square" rtlCol="0">
            <a:spAutoFit/>
          </a:bodyPr>
          <a:lstStyle/>
          <a:p>
            <a:pPr algn="ctr"/>
            <a:r>
              <a:rPr lang="en-US" sz="48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600200"/>
            <a:ext cx="7772400" cy="3886200"/>
          </a:xfrm>
        </p:spPr>
        <p:txBody>
          <a:bodyPr>
            <a:normAutofit fontScale="92500"/>
          </a:bodyPr>
          <a:lstStyle/>
          <a:p>
            <a:pPr algn="just"/>
            <a:r>
              <a:rPr lang="en-US" sz="4300" dirty="0">
                <a:solidFill>
                  <a:schemeClr val="tx1"/>
                </a:solidFill>
                <a:latin typeface="Times New Roman" panose="02020603050405020304" pitchFamily="18" charset="0"/>
                <a:cs typeface="Times New Roman" pitchFamily="18" charset="0"/>
              </a:rPr>
              <a:t>Objective</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IN" sz="2200" dirty="0">
                <a:solidFill>
                  <a:schemeClr val="tx1"/>
                </a:solidFill>
                <a:latin typeface="Times New Roman" panose="02020603050405020304" pitchFamily="18" charset="0"/>
                <a:ea typeface="Times New Roman"/>
                <a:cs typeface="Times New Roman" panose="02020603050405020304" pitchFamily="18" charset="0"/>
              </a:rPr>
              <a:t>The Online tiffin service ‘Tiffin Wala' website is intended to provide complete solution for Vendors, Customer as well as Internal users (Staff) as a single Gateway using internet. Vendors could be anyone who want to setup their </a:t>
            </a:r>
            <a:r>
              <a:rPr lang="en-IN" sz="2200" dirty="0" err="1">
                <a:solidFill>
                  <a:schemeClr val="tx1"/>
                </a:solidFill>
                <a:latin typeface="Times New Roman" panose="02020603050405020304" pitchFamily="18" charset="0"/>
                <a:ea typeface="Times New Roman"/>
                <a:cs typeface="Times New Roman" panose="02020603050405020304" pitchFamily="18" charset="0"/>
              </a:rPr>
              <a:t>tiffin</a:t>
            </a:r>
            <a:r>
              <a:rPr lang="en-IN" sz="2200" dirty="0">
                <a:solidFill>
                  <a:schemeClr val="tx1"/>
                </a:solidFill>
                <a:latin typeface="Times New Roman" panose="02020603050405020304" pitchFamily="18" charset="0"/>
                <a:ea typeface="Times New Roman"/>
                <a:cs typeface="Times New Roman" panose="02020603050405020304" pitchFamily="18" charset="0"/>
              </a:rPr>
              <a:t> service </a:t>
            </a:r>
            <a:r>
              <a:rPr lang="en-IN" sz="2200" dirty="0" err="1">
                <a:solidFill>
                  <a:schemeClr val="tx1"/>
                </a:solidFill>
                <a:latin typeface="Times New Roman" panose="02020603050405020304" pitchFamily="18" charset="0"/>
                <a:ea typeface="Times New Roman"/>
                <a:cs typeface="Times New Roman" panose="02020603050405020304" pitchFamily="18" charset="0"/>
              </a:rPr>
              <a:t>center</a:t>
            </a:r>
            <a:r>
              <a:rPr lang="en-IN" sz="2200" dirty="0">
                <a:solidFill>
                  <a:schemeClr val="tx1"/>
                </a:solidFill>
                <a:latin typeface="Times New Roman" panose="02020603050405020304" pitchFamily="18" charset="0"/>
                <a:ea typeface="Times New Roman"/>
                <a:cs typeface="Times New Roman" panose="02020603050405020304" pitchFamily="18" charset="0"/>
              </a:rPr>
              <a:t> but don’t have platform for the same specially housewife’s who wish have a source of side income. It will enable vendors to provide </a:t>
            </a:r>
            <a:r>
              <a:rPr lang="en-IN" sz="2200" dirty="0" err="1">
                <a:solidFill>
                  <a:schemeClr val="tx1"/>
                </a:solidFill>
                <a:latin typeface="Times New Roman" panose="02020603050405020304" pitchFamily="18" charset="0"/>
                <a:ea typeface="Times New Roman"/>
                <a:cs typeface="Times New Roman" panose="02020603050405020304" pitchFamily="18" charset="0"/>
              </a:rPr>
              <a:t>tiffin</a:t>
            </a:r>
            <a:r>
              <a:rPr lang="en-IN" sz="2200" dirty="0">
                <a:solidFill>
                  <a:schemeClr val="tx1"/>
                </a:solidFill>
                <a:latin typeface="Times New Roman" panose="02020603050405020304" pitchFamily="18" charset="0"/>
                <a:ea typeface="Times New Roman"/>
                <a:cs typeface="Times New Roman" panose="02020603050405020304" pitchFamily="18" charset="0"/>
              </a:rPr>
              <a:t> service online, consumers to browse through all the available </a:t>
            </a:r>
            <a:r>
              <a:rPr lang="en-IN" sz="2200" dirty="0" err="1">
                <a:solidFill>
                  <a:schemeClr val="tx1"/>
                </a:solidFill>
                <a:latin typeface="Times New Roman" panose="02020603050405020304" pitchFamily="18" charset="0"/>
                <a:ea typeface="Times New Roman"/>
                <a:cs typeface="Times New Roman" panose="02020603050405020304" pitchFamily="18" charset="0"/>
              </a:rPr>
              <a:t>tiffin</a:t>
            </a:r>
            <a:r>
              <a:rPr lang="en-IN" sz="2200" dirty="0">
                <a:solidFill>
                  <a:schemeClr val="tx1"/>
                </a:solidFill>
                <a:latin typeface="Times New Roman" panose="02020603050405020304" pitchFamily="18" charset="0"/>
                <a:ea typeface="Times New Roman"/>
                <a:cs typeface="Times New Roman" panose="02020603050405020304" pitchFamily="18" charset="0"/>
              </a:rPr>
              <a:t> service and order </a:t>
            </a:r>
            <a:r>
              <a:rPr lang="en-IN" sz="2200" dirty="0" err="1">
                <a:solidFill>
                  <a:schemeClr val="tx1"/>
                </a:solidFill>
                <a:latin typeface="Times New Roman" panose="02020603050405020304" pitchFamily="18" charset="0"/>
                <a:ea typeface="Times New Roman"/>
                <a:cs typeface="Times New Roman" panose="02020603050405020304" pitchFamily="18" charset="0"/>
              </a:rPr>
              <a:t>tiffin</a:t>
            </a:r>
            <a:r>
              <a:rPr lang="en-IN" sz="2200" dirty="0">
                <a:solidFill>
                  <a:schemeClr val="tx1"/>
                </a:solidFill>
                <a:latin typeface="Times New Roman" panose="02020603050405020304" pitchFamily="18" charset="0"/>
                <a:ea typeface="Times New Roman"/>
                <a:cs typeface="Times New Roman" panose="02020603050405020304" pitchFamily="18" charset="0"/>
              </a:rPr>
              <a:t> without physically visiting the </a:t>
            </a:r>
            <a:r>
              <a:rPr lang="en-IN" sz="2200" dirty="0" err="1">
                <a:solidFill>
                  <a:schemeClr val="tx1"/>
                </a:solidFill>
                <a:latin typeface="Times New Roman" panose="02020603050405020304" pitchFamily="18" charset="0"/>
                <a:ea typeface="Times New Roman"/>
                <a:cs typeface="Times New Roman" panose="02020603050405020304" pitchFamily="18" charset="0"/>
              </a:rPr>
              <a:t>tiffin</a:t>
            </a:r>
            <a:r>
              <a:rPr lang="en-IN" sz="2200" dirty="0">
                <a:solidFill>
                  <a:schemeClr val="tx1"/>
                </a:solidFill>
                <a:latin typeface="Times New Roman" panose="02020603050405020304" pitchFamily="18" charset="0"/>
                <a:ea typeface="Times New Roman"/>
                <a:cs typeface="Times New Roman" panose="02020603050405020304" pitchFamily="18" charset="0"/>
              </a:rPr>
              <a:t> service </a:t>
            </a:r>
            <a:r>
              <a:rPr lang="en-IN" sz="2200" dirty="0" err="1">
                <a:solidFill>
                  <a:schemeClr val="tx1"/>
                </a:solidFill>
                <a:latin typeface="Times New Roman" panose="02020603050405020304" pitchFamily="18" charset="0"/>
                <a:ea typeface="Times New Roman"/>
                <a:cs typeface="Times New Roman" panose="02020603050405020304" pitchFamily="18" charset="0"/>
              </a:rPr>
              <a:t>center</a:t>
            </a:r>
            <a:r>
              <a:rPr lang="en-IN" sz="2200" dirty="0">
                <a:solidFill>
                  <a:schemeClr val="tx1"/>
                </a:solidFill>
                <a:latin typeface="Times New Roman" panose="02020603050405020304" pitchFamily="18" charset="0"/>
                <a:ea typeface="Times New Roman"/>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600200"/>
            <a:ext cx="7519988" cy="3886200"/>
          </a:xfrm>
        </p:spPr>
        <p:txBody>
          <a:bodyPr>
            <a:normAutofit/>
          </a:bodyPr>
          <a:lstStyle/>
          <a:p>
            <a:pPr algn="l"/>
            <a:r>
              <a:rPr lang="en-IN" sz="4000" dirty="0">
                <a:solidFill>
                  <a:srgbClr val="000000"/>
                </a:solidFill>
                <a:latin typeface="Times New Roman"/>
                <a:ea typeface="Times New Roman"/>
              </a:rPr>
              <a:t>Project Background</a:t>
            </a:r>
            <a:r>
              <a:rPr lang="en-US" sz="4000" dirty="0">
                <a:solidFill>
                  <a:schemeClr val="tx1"/>
                </a:solidFill>
              </a:rPr>
              <a:t> </a:t>
            </a:r>
          </a:p>
          <a:p>
            <a:pPr algn="l"/>
            <a:endParaRPr lang="en-US" dirty="0">
              <a:solidFill>
                <a:schemeClr val="tx1"/>
              </a:solidFill>
            </a:endParaRPr>
          </a:p>
          <a:p>
            <a:pPr algn="just">
              <a:lnSpc>
                <a:spcPct val="107000"/>
              </a:lnSpc>
              <a:spcBef>
                <a:spcPts val="0"/>
              </a:spcBef>
              <a:spcAft>
                <a:spcPts val="800"/>
              </a:spcAft>
            </a:pPr>
            <a:r>
              <a:rPr lang="en-IN" sz="2000" dirty="0">
                <a:solidFill>
                  <a:schemeClr val="tx1"/>
                </a:solidFill>
                <a:latin typeface="Times New Roman"/>
                <a:ea typeface="Times New Roman"/>
              </a:rPr>
              <a:t>In the current competitive world, many youths travel to different unknown locations for their basic education or jobs. The main problem they face is the food they get, and they crave for homemade food, but it is difficult to find it. On the other hand, some housewives wish to work and earn money to gain financial independence. It is difficult for these ladies to reach customers  and market their products.</a:t>
            </a:r>
            <a:endParaRPr lang="en-US" sz="2000" dirty="0">
              <a:solidFill>
                <a:schemeClr val="tx1"/>
              </a:solidFill>
              <a:ea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600200"/>
            <a:ext cx="7519988" cy="3886200"/>
          </a:xfrm>
        </p:spPr>
        <p:txBody>
          <a:bodyPr>
            <a:normAutofit/>
          </a:bodyPr>
          <a:lstStyle/>
          <a:p>
            <a:pPr algn="l"/>
            <a:r>
              <a:rPr lang="en-IN" sz="4000" dirty="0">
                <a:solidFill>
                  <a:schemeClr val="tx1"/>
                </a:solidFill>
                <a:latin typeface="Times New Roman"/>
                <a:ea typeface="Times New Roman"/>
              </a:rPr>
              <a:t>Goals of the project</a:t>
            </a:r>
          </a:p>
          <a:p>
            <a:pPr algn="l"/>
            <a:endParaRPr lang="en-US" sz="2800" dirty="0">
              <a:solidFill>
                <a:schemeClr val="tx1"/>
              </a:solidFill>
            </a:endParaRPr>
          </a:p>
          <a:p>
            <a:pPr algn="just">
              <a:lnSpc>
                <a:spcPct val="107000"/>
              </a:lnSpc>
              <a:spcBef>
                <a:spcPts val="0"/>
              </a:spcBef>
              <a:spcAft>
                <a:spcPts val="800"/>
              </a:spcAft>
            </a:pPr>
            <a:r>
              <a:rPr lang="en-IN" sz="2000" dirty="0">
                <a:solidFill>
                  <a:schemeClr val="tx1"/>
                </a:solidFill>
                <a:latin typeface="Times New Roman"/>
                <a:ea typeface="Times New Roman"/>
              </a:rPr>
              <a:t>The main objective of this project is to give a common platform for the customers and service provider. This system will help consumers from various places to communicate with various providers (</a:t>
            </a:r>
            <a:r>
              <a:rPr lang="en-IN" sz="2000" dirty="0" err="1">
                <a:solidFill>
                  <a:schemeClr val="tx1"/>
                </a:solidFill>
                <a:latin typeface="Times New Roman"/>
                <a:ea typeface="Times New Roman"/>
              </a:rPr>
              <a:t>tiffin</a:t>
            </a:r>
            <a:r>
              <a:rPr lang="en-IN" sz="2000" dirty="0">
                <a:solidFill>
                  <a:schemeClr val="tx1"/>
                </a:solidFill>
                <a:latin typeface="Times New Roman"/>
                <a:ea typeface="Times New Roman"/>
              </a:rPr>
              <a:t> service providers) and ease their searching efforts. The main interest of the Project is to create a central service system that will act as a bridge between providers and consumers.</a:t>
            </a:r>
            <a:endParaRPr lang="en-US" sz="1600" dirty="0">
              <a:solidFill>
                <a:schemeClr val="tx1"/>
              </a:solidFill>
              <a:ea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6AEA-DDCD-84AA-A7B6-FBE6A94355C3}"/>
              </a:ext>
            </a:extLst>
          </p:cNvPr>
          <p:cNvSpPr>
            <a:spLocks noGrp="1"/>
          </p:cNvSpPr>
          <p:nvPr>
            <p:ph type="title"/>
          </p:nvPr>
        </p:nvSpPr>
        <p:spPr>
          <a:xfrm>
            <a:off x="228600" y="533400"/>
            <a:ext cx="8229600" cy="1143000"/>
          </a:xfrm>
        </p:spPr>
        <p:txBody>
          <a:bodyPr>
            <a:normAutofit fontScale="90000"/>
          </a:bodyPr>
          <a:lstStyle/>
          <a:p>
            <a:r>
              <a:rPr lang="en-IN" dirty="0"/>
              <a:t>Technologies Used</a:t>
            </a:r>
            <a:br>
              <a:rPr lang="en-IN" dirty="0"/>
            </a:br>
            <a:endParaRPr lang="en-IN" dirty="0"/>
          </a:p>
        </p:txBody>
      </p:sp>
      <p:sp>
        <p:nvSpPr>
          <p:cNvPr id="5" name="TextBox 4">
            <a:extLst>
              <a:ext uri="{FF2B5EF4-FFF2-40B4-BE49-F238E27FC236}">
                <a16:creationId xmlns:a16="http://schemas.microsoft.com/office/drawing/2014/main" id="{7CF14031-CE2F-A6AB-2B02-7413B12C72A0}"/>
              </a:ext>
            </a:extLst>
          </p:cNvPr>
          <p:cNvSpPr txBox="1"/>
          <p:nvPr/>
        </p:nvSpPr>
        <p:spPr>
          <a:xfrm>
            <a:off x="762000" y="1752600"/>
            <a:ext cx="6400800" cy="409342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HTML5, CSS3, JavaScript, React.js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 Spring Boot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MySQL</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Softwares</a:t>
            </a:r>
            <a:r>
              <a:rPr lang="en-IN" sz="2000" dirty="0">
                <a:latin typeface="Times New Roman" panose="02020603050405020304" pitchFamily="18" charset="0"/>
                <a:cs typeface="Times New Roman" panose="02020603050405020304" pitchFamily="18" charset="0"/>
              </a:rPr>
              <a:t>: Spring Tool Suits, VS Code, </a:t>
            </a:r>
            <a:r>
              <a:rPr lang="en-IN" sz="2000" dirty="0" err="1">
                <a:latin typeface="Times New Roman" panose="02020603050405020304" pitchFamily="18" charset="0"/>
                <a:cs typeface="Times New Roman" panose="02020603050405020304" pitchFamily="18" charset="0"/>
              </a:rPr>
              <a:t>Mysql</a:t>
            </a:r>
            <a:r>
              <a:rPr lang="en-IN" sz="2000" dirty="0">
                <a:latin typeface="Times New Roman" panose="02020603050405020304" pitchFamily="18" charset="0"/>
                <a:cs typeface="Times New Roman" panose="02020603050405020304" pitchFamily="18" charset="0"/>
              </a:rPr>
              <a:t> Workbench</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Version Control</a:t>
            </a:r>
            <a:r>
              <a:rPr lang="en-IN" sz="2000" dirty="0">
                <a:latin typeface="Times New Roman" panose="02020603050405020304" pitchFamily="18" charset="0"/>
                <a:cs typeface="Times New Roman" panose="02020603050405020304" pitchFamily="18" charset="0"/>
              </a:rPr>
              <a:t>: Git</a:t>
            </a:r>
          </a:p>
        </p:txBody>
      </p:sp>
    </p:spTree>
    <p:extLst>
      <p:ext uri="{BB962C8B-B14F-4D97-AF65-F5344CB8AC3E}">
        <p14:creationId xmlns:p14="http://schemas.microsoft.com/office/powerpoint/2010/main" val="35821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685800"/>
          </a:xfrm>
        </p:spPr>
        <p:txBody>
          <a:bodyPr>
            <a:normAutofit fontScale="90000"/>
          </a:bodyPr>
          <a:lstStyle/>
          <a:p>
            <a:r>
              <a:rPr lang="en-US" dirty="0"/>
              <a:t>Admin use case diagram</a:t>
            </a:r>
          </a:p>
        </p:txBody>
      </p:sp>
      <p:sp>
        <p:nvSpPr>
          <p:cNvPr id="3" name="Subtitle 2"/>
          <p:cNvSpPr>
            <a:spLocks noGrp="1"/>
          </p:cNvSpPr>
          <p:nvPr>
            <p:ph type="subTitle" idx="1"/>
          </p:nvPr>
        </p:nvSpPr>
        <p:spPr>
          <a:xfrm>
            <a:off x="2324100" y="2133600"/>
            <a:ext cx="4495800" cy="1600200"/>
          </a:xfrm>
        </p:spPr>
        <p:txBody>
          <a:bodyPr/>
          <a:lstStyle/>
          <a:p>
            <a:endParaRPr lang="en-US" dirty="0"/>
          </a:p>
        </p:txBody>
      </p:sp>
      <p:pic>
        <p:nvPicPr>
          <p:cNvPr id="5" name="Picture 4">
            <a:extLst>
              <a:ext uri="{FF2B5EF4-FFF2-40B4-BE49-F238E27FC236}">
                <a16:creationId xmlns:a16="http://schemas.microsoft.com/office/drawing/2014/main" id="{90799BDF-F200-7005-5F3C-2E84BC5A9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 y="1143000"/>
            <a:ext cx="9134929" cy="571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685800"/>
          </a:xfrm>
        </p:spPr>
        <p:txBody>
          <a:bodyPr>
            <a:normAutofit fontScale="90000"/>
          </a:bodyPr>
          <a:lstStyle/>
          <a:p>
            <a:r>
              <a:rPr lang="en-US" dirty="0"/>
              <a:t>Vendor use case diagram</a:t>
            </a:r>
          </a:p>
        </p:txBody>
      </p:sp>
      <p:sp>
        <p:nvSpPr>
          <p:cNvPr id="3" name="Subtitle 2"/>
          <p:cNvSpPr>
            <a:spLocks noGrp="1"/>
          </p:cNvSpPr>
          <p:nvPr>
            <p:ph type="subTitle" idx="1"/>
          </p:nvPr>
        </p:nvSpPr>
        <p:spPr>
          <a:xfrm>
            <a:off x="2514600" y="2209800"/>
            <a:ext cx="4114800" cy="1600200"/>
          </a:xfrm>
        </p:spPr>
        <p:txBody>
          <a:bodyPr/>
          <a:lstStyle/>
          <a:p>
            <a:endParaRPr lang="en-US" dirty="0"/>
          </a:p>
        </p:txBody>
      </p:sp>
      <p:pic>
        <p:nvPicPr>
          <p:cNvPr id="8" name="Picture 7">
            <a:extLst>
              <a:ext uri="{FF2B5EF4-FFF2-40B4-BE49-F238E27FC236}">
                <a16:creationId xmlns:a16="http://schemas.microsoft.com/office/drawing/2014/main" id="{CCE0117C-7652-BA75-80F4-11DE165A0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66800"/>
            <a:ext cx="8839200" cy="56388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lstStyle/>
          <a:p>
            <a:r>
              <a:rPr lang="en-US" dirty="0"/>
              <a:t>Customer use case diagram</a:t>
            </a:r>
          </a:p>
        </p:txBody>
      </p:sp>
      <p:sp>
        <p:nvSpPr>
          <p:cNvPr id="3" name="Subtitle 2"/>
          <p:cNvSpPr>
            <a:spLocks noGrp="1"/>
          </p:cNvSpPr>
          <p:nvPr>
            <p:ph type="subTitle" idx="1"/>
          </p:nvPr>
        </p:nvSpPr>
        <p:spPr>
          <a:xfrm>
            <a:off x="2743200" y="2532668"/>
            <a:ext cx="4114800" cy="1447800"/>
          </a:xfrm>
        </p:spPr>
        <p:txBody>
          <a:bodyPr/>
          <a:lstStyle/>
          <a:p>
            <a:endParaRPr lang="en-US" dirty="0"/>
          </a:p>
        </p:txBody>
      </p:sp>
      <p:pic>
        <p:nvPicPr>
          <p:cNvPr id="7" name="Picture 6">
            <a:extLst>
              <a:ext uri="{FF2B5EF4-FFF2-40B4-BE49-F238E27FC236}">
                <a16:creationId xmlns:a16="http://schemas.microsoft.com/office/drawing/2014/main" id="{6EE495B6-26C9-E8E5-8930-898DF7E3E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199"/>
            <a:ext cx="9144000" cy="5440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5957"/>
            <a:ext cx="7772400" cy="609600"/>
          </a:xfrm>
        </p:spPr>
        <p:txBody>
          <a:bodyPr>
            <a:normAutofit fontScale="90000"/>
          </a:bodyPr>
          <a:lstStyle/>
          <a:p>
            <a:r>
              <a:rPr lang="en-US" dirty="0"/>
              <a:t>E-R Diagram(MySQL)</a:t>
            </a:r>
          </a:p>
        </p:txBody>
      </p:sp>
      <p:sp>
        <p:nvSpPr>
          <p:cNvPr id="3" name="Subtitle 2"/>
          <p:cNvSpPr>
            <a:spLocks noGrp="1"/>
          </p:cNvSpPr>
          <p:nvPr>
            <p:ph type="subTitle" idx="1"/>
          </p:nvPr>
        </p:nvSpPr>
        <p:spPr>
          <a:xfrm flipH="1">
            <a:off x="3047999" y="2057400"/>
            <a:ext cx="3413758" cy="1905000"/>
          </a:xfrm>
        </p:spPr>
        <p:txBody>
          <a:bodyPr>
            <a:normAutofit/>
          </a:bodyPr>
          <a:lstStyle/>
          <a:p>
            <a:endParaRPr lang="en-US" dirty="0"/>
          </a:p>
        </p:txBody>
      </p:sp>
      <p:pic>
        <p:nvPicPr>
          <p:cNvPr id="6" name="Picture 5">
            <a:extLst>
              <a:ext uri="{FF2B5EF4-FFF2-40B4-BE49-F238E27FC236}">
                <a16:creationId xmlns:a16="http://schemas.microsoft.com/office/drawing/2014/main" id="{12F5A3F1-0004-ED51-66BD-6B4074638284}"/>
              </a:ext>
            </a:extLst>
          </p:cNvPr>
          <p:cNvPicPr>
            <a:picLocks noChangeAspect="1"/>
          </p:cNvPicPr>
          <p:nvPr/>
        </p:nvPicPr>
        <p:blipFill>
          <a:blip r:embed="rId2"/>
          <a:stretch>
            <a:fillRect/>
          </a:stretch>
        </p:blipFill>
        <p:spPr>
          <a:xfrm>
            <a:off x="1219200" y="813419"/>
            <a:ext cx="6239011" cy="602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383</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Technologies Used </vt:lpstr>
      <vt:lpstr>Admin use case diagram</vt:lpstr>
      <vt:lpstr>Vendor use case diagram</vt:lpstr>
      <vt:lpstr>Customer use case diagram</vt:lpstr>
      <vt:lpstr>E-R Diagram(MySQL)</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dc:title>
  <dc:creator>Dell</dc:creator>
  <cp:lastModifiedBy>Suraj Patil</cp:lastModifiedBy>
  <cp:revision>77</cp:revision>
  <dcterms:created xsi:type="dcterms:W3CDTF">2023-03-11T05:27:24Z</dcterms:created>
  <dcterms:modified xsi:type="dcterms:W3CDTF">2023-08-31T03:01:30Z</dcterms:modified>
</cp:coreProperties>
</file>