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74" r:id="rId13"/>
    <p:sldId id="267" r:id="rId14"/>
    <p:sldId id="275" r:id="rId15"/>
    <p:sldId id="276" r:id="rId16"/>
    <p:sldId id="268" r:id="rId17"/>
    <p:sldId id="269" r:id="rId18"/>
    <p:sldId id="270" r:id="rId19"/>
    <p:sldId id="271" r:id="rId20"/>
    <p:sldId id="272" r:id="rId21"/>
    <p:sldId id="273"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DCF46300-E4D1-4D2E-A33E-148A59C0AC17}" type="datetimeFigureOut">
              <a:rPr lang="en-US" smtClean="0"/>
              <a:t>3/30/2015</a:t>
            </a:fld>
            <a:endParaRPr lang="en-US"/>
          </a:p>
        </p:txBody>
      </p:sp>
      <p:sp>
        <p:nvSpPr>
          <p:cNvPr id="19" name="Espace réservé du pied de page 18"/>
          <p:cNvSpPr>
            <a:spLocks noGrp="1"/>
          </p:cNvSpPr>
          <p:nvPr>
            <p:ph type="ftr" sz="quarter" idx="11"/>
          </p:nvPr>
        </p:nvSpPr>
        <p:spPr/>
        <p:txBody>
          <a:bodyPr/>
          <a:lstStyle/>
          <a:p>
            <a:endParaRPr lang="en-US"/>
          </a:p>
        </p:txBody>
      </p:sp>
      <p:sp>
        <p:nvSpPr>
          <p:cNvPr id="27" name="Espace réservé du numéro de diapositive 26"/>
          <p:cNvSpPr>
            <a:spLocks noGrp="1"/>
          </p:cNvSpPr>
          <p:nvPr>
            <p:ph type="sldNum" sz="quarter" idx="12"/>
          </p:nvPr>
        </p:nvSpPr>
        <p:spPr/>
        <p:txBody>
          <a:bodyPr/>
          <a:lstStyle/>
          <a:p>
            <a:fld id="{CA00D165-E822-4969-AB86-AE327E0768E9}" type="slidenum">
              <a:rPr lang="en-US" smtClean="0"/>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CF46300-E4D1-4D2E-A33E-148A59C0AC17}" type="datetimeFigureOut">
              <a:rPr lang="en-US" smtClean="0"/>
              <a:t>3/30/2015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A00D165-E822-4969-AB86-AE327E0768E9}"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CF46300-E4D1-4D2E-A33E-148A59C0AC17}" type="datetimeFigureOut">
              <a:rPr lang="en-US" smtClean="0"/>
              <a:t>3/30/2015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A00D165-E822-4969-AB86-AE327E0768E9}"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CF46300-E4D1-4D2E-A33E-148A59C0AC17}" type="datetimeFigureOut">
              <a:rPr lang="en-US" smtClean="0"/>
              <a:t>3/30/2015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A00D165-E822-4969-AB86-AE327E0768E9}"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DCF46300-E4D1-4D2E-A33E-148A59C0AC17}" type="datetimeFigureOut">
              <a:rPr lang="en-US" smtClean="0"/>
              <a:t>3/30/2015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CA00D165-E822-4969-AB86-AE327E0768E9}" type="slidenum">
              <a:rPr lang="en-US" smtClean="0"/>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DCF46300-E4D1-4D2E-A33E-148A59C0AC17}" type="datetimeFigureOut">
              <a:rPr lang="en-US" smtClean="0"/>
              <a:t>3/30/2015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CA00D165-E822-4969-AB86-AE327E0768E9}"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DCF46300-E4D1-4D2E-A33E-148A59C0AC17}" type="datetimeFigureOut">
              <a:rPr lang="en-US" smtClean="0"/>
              <a:t>3/30/2015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CA00D165-E822-4969-AB86-AE327E0768E9}"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DCF46300-E4D1-4D2E-A33E-148A59C0AC17}" type="datetimeFigureOut">
              <a:rPr lang="en-US" smtClean="0"/>
              <a:t>3/30/2015</a:t>
            </a:fld>
            <a:endParaRPr lang="en-US"/>
          </a:p>
        </p:txBody>
      </p:sp>
      <p:sp>
        <p:nvSpPr>
          <p:cNvPr id="8" name="Espace réservé du numéro de diapositive 7"/>
          <p:cNvSpPr>
            <a:spLocks noGrp="1"/>
          </p:cNvSpPr>
          <p:nvPr>
            <p:ph type="sldNum" sz="quarter" idx="11"/>
          </p:nvPr>
        </p:nvSpPr>
        <p:spPr/>
        <p:txBody>
          <a:bodyPr/>
          <a:lstStyle/>
          <a:p>
            <a:fld id="{CA00D165-E822-4969-AB86-AE327E0768E9}" type="slidenum">
              <a:rPr lang="en-US" smtClean="0"/>
              <a:t>‹N°›</a:t>
            </a:fld>
            <a:endParaRPr lang="en-US"/>
          </a:p>
        </p:txBody>
      </p:sp>
      <p:sp>
        <p:nvSpPr>
          <p:cNvPr id="9" name="Espace réservé du pied de page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CF46300-E4D1-4D2E-A33E-148A59C0AC17}" type="datetimeFigureOut">
              <a:rPr lang="en-US" smtClean="0"/>
              <a:t>3/30/2015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CA00D165-E822-4969-AB86-AE327E0768E9}"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DCF46300-E4D1-4D2E-A33E-148A59C0AC17}" type="datetimeFigureOut">
              <a:rPr lang="en-US" smtClean="0"/>
              <a:t>3/30/2015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a:xfrm>
            <a:off x="8156448" y="6422064"/>
            <a:ext cx="762000" cy="365125"/>
          </a:xfrm>
        </p:spPr>
        <p:txBody>
          <a:bodyPr/>
          <a:lstStyle/>
          <a:p>
            <a:fld id="{CA00D165-E822-4969-AB86-AE327E0768E9}"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DCF46300-E4D1-4D2E-A33E-148A59C0AC17}" type="datetimeFigureOut">
              <a:rPr lang="en-US" smtClean="0"/>
              <a:t>3/30/2015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CA00D165-E822-4969-AB86-AE327E0768E9}"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CF46300-E4D1-4D2E-A33E-148A59C0AC17}" type="datetimeFigureOut">
              <a:rPr lang="en-US" smtClean="0"/>
              <a:t>3/30/2015</a:t>
            </a:fld>
            <a:endParaRPr lang="en-US"/>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00D165-E822-4969-AB86-AE327E0768E9}" type="slidenum">
              <a:rPr lang="en-US" smtClean="0"/>
              <a:t>‹N°›</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6600" dirty="0" smtClean="0"/>
              <a:t>TRIGGERS</a:t>
            </a:r>
            <a:endParaRPr lang="en-US" sz="6600" dirty="0"/>
          </a:p>
        </p:txBody>
      </p:sp>
      <p:sp>
        <p:nvSpPr>
          <p:cNvPr id="3" name="Sous-titre 2"/>
          <p:cNvSpPr>
            <a:spLocks noGrp="1"/>
          </p:cNvSpPr>
          <p:nvPr>
            <p:ph type="subTitle" idx="1"/>
          </p:nvPr>
        </p:nvSpPr>
        <p:spPr>
          <a:xfrm>
            <a:off x="433050" y="1544812"/>
            <a:ext cx="6480048" cy="1455560"/>
          </a:xfrm>
        </p:spPr>
        <p:txBody>
          <a:bodyPr>
            <a:normAutofit/>
          </a:bodyPr>
          <a:lstStyle/>
          <a:p>
            <a:r>
              <a:rPr lang="fr-FR" sz="1600" b="1" dirty="0" smtClean="0"/>
              <a:t>PROPOSEES PAR LES ETUDIANTS :</a:t>
            </a:r>
          </a:p>
          <a:p>
            <a:pPr>
              <a:buBlip>
                <a:blip r:embed="rId2"/>
              </a:buBlip>
            </a:pPr>
            <a:r>
              <a:rPr lang="fr-FR" sz="1600" dirty="0" smtClean="0"/>
              <a:t> </a:t>
            </a:r>
            <a:r>
              <a:rPr lang="fr-FR" sz="1600" dirty="0" err="1" smtClean="0"/>
              <a:t>Mbiyimo’o</a:t>
            </a:r>
            <a:r>
              <a:rPr lang="fr-FR" sz="1600" dirty="0" smtClean="0"/>
              <a:t> Samuel TIH</a:t>
            </a:r>
          </a:p>
          <a:p>
            <a:pPr>
              <a:buBlip>
                <a:blip r:embed="rId2"/>
              </a:buBlip>
            </a:pPr>
            <a:r>
              <a:rPr lang="fr-FR" sz="1600" dirty="0" smtClean="0"/>
              <a:t> AKAMBA MONICK SERGE</a:t>
            </a:r>
          </a:p>
          <a:p>
            <a:pPr>
              <a:buBlip>
                <a:blip r:embed="rId2"/>
              </a:buBlip>
            </a:pPr>
            <a:r>
              <a:rPr lang="fr-FR" sz="1600" dirty="0" smtClean="0"/>
              <a:t> BINELI MANGA HERVE ARSENE</a:t>
            </a:r>
          </a:p>
          <a:p>
            <a:pPr>
              <a:buBlip>
                <a:blip r:embed="rId2"/>
              </a:buBlip>
            </a:pPr>
            <a:r>
              <a:rPr lang="fr-FR" sz="1600" dirty="0" smtClean="0"/>
              <a:t>BILANG ALEX</a:t>
            </a:r>
            <a:endParaRPr lang="en-US" sz="1600" dirty="0"/>
          </a:p>
        </p:txBody>
      </p:sp>
      <p:cxnSp>
        <p:nvCxnSpPr>
          <p:cNvPr id="5" name="Connecteur droit 4"/>
          <p:cNvCxnSpPr/>
          <p:nvPr/>
        </p:nvCxnSpPr>
        <p:spPr>
          <a:xfrm>
            <a:off x="642910" y="3357562"/>
            <a:ext cx="6357982" cy="1588"/>
          </a:xfrm>
          <a:prstGeom prst="line">
            <a:avLst/>
          </a:prstGeom>
          <a:ln w="412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642910" y="4500570"/>
            <a:ext cx="6357982" cy="1588"/>
          </a:xfrm>
          <a:prstGeom prst="line">
            <a:avLst/>
          </a:prstGeom>
          <a:ln w="412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ous-titre 2"/>
          <p:cNvSpPr txBox="1">
            <a:spLocks/>
          </p:cNvSpPr>
          <p:nvPr/>
        </p:nvSpPr>
        <p:spPr>
          <a:xfrm>
            <a:off x="585450" y="4572008"/>
            <a:ext cx="6480048" cy="785818"/>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fr-FR" sz="1600" b="1" dirty="0" smtClean="0"/>
              <a:t>SOUS LA SUPERVISION DE :</a:t>
            </a:r>
          </a:p>
          <a:p>
            <a:pPr marL="0" marR="0" lvl="0" indent="0" algn="r" defTabSz="914400" rtl="0" eaLnBrk="1" fontAlgn="auto" latinLnBrk="0" hangingPunct="1">
              <a:lnSpc>
                <a:spcPct val="100000"/>
              </a:lnSpc>
              <a:spcBef>
                <a:spcPct val="20000"/>
              </a:spcBef>
              <a:spcAft>
                <a:spcPts val="0"/>
              </a:spcAft>
              <a:buClr>
                <a:schemeClr val="accent1"/>
              </a:buClr>
              <a:buSzPct val="80000"/>
              <a:buBlip>
                <a:blip r:embed="rId2"/>
              </a:buBlip>
              <a:tabLst/>
              <a:defRPr/>
            </a:pPr>
            <a:r>
              <a:rPr kumimoji="0" lang="fr-FR" sz="1600" b="1" i="0" u="none" strike="noStrike" kern="1200" cap="none" spc="0" normalizeH="0" noProof="0" dirty="0">
                <a:ln>
                  <a:noFill/>
                </a:ln>
                <a:solidFill>
                  <a:schemeClr val="tx1"/>
                </a:solidFill>
                <a:effectLst/>
                <a:uLnTx/>
                <a:uFillTx/>
                <a:latin typeface="+mn-lt"/>
                <a:ea typeface="+mn-ea"/>
                <a:cs typeface="+mn-cs"/>
              </a:rPr>
              <a:t> </a:t>
            </a:r>
            <a:r>
              <a:rPr kumimoji="0" lang="fr-FR" sz="1600" i="0" u="none" strike="noStrike" kern="1200" cap="none" spc="0" normalizeH="0" noProof="0" dirty="0" smtClean="0">
                <a:ln>
                  <a:noFill/>
                </a:ln>
                <a:solidFill>
                  <a:schemeClr val="tx1"/>
                </a:solidFill>
                <a:effectLst/>
                <a:uLnTx/>
                <a:uFillTx/>
                <a:latin typeface="+mn-lt"/>
                <a:ea typeface="+mn-ea"/>
                <a:cs typeface="+mn-cs"/>
              </a:rPr>
              <a:t>Dr. Rodrigue Carlos Nana MBINKEU</a:t>
            </a:r>
            <a:endParaRPr kumimoji="0" lang="fr-FR" sz="16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543824" cy="1143000"/>
          </a:xfrm>
        </p:spPr>
        <p:txBody>
          <a:bodyPr>
            <a:normAutofit/>
          </a:bodyPr>
          <a:lstStyle/>
          <a:p>
            <a:r>
              <a:rPr lang="fr-FR" dirty="0" smtClean="0"/>
              <a:t>D’OÙ …</a:t>
            </a:r>
            <a:endParaRPr lang="en-US" dirty="0"/>
          </a:p>
        </p:txBody>
      </p:sp>
      <p:sp>
        <p:nvSpPr>
          <p:cNvPr id="3" name="Espace réservé du contenu 2"/>
          <p:cNvSpPr>
            <a:spLocks noGrp="1"/>
          </p:cNvSpPr>
          <p:nvPr>
            <p:ph idx="1"/>
          </p:nvPr>
        </p:nvSpPr>
        <p:spPr>
          <a:xfrm>
            <a:off x="457200" y="1600200"/>
            <a:ext cx="7901014" cy="5043510"/>
          </a:xfrm>
        </p:spPr>
        <p:txBody>
          <a:bodyPr>
            <a:noAutofit/>
          </a:bodyPr>
          <a:lstStyle/>
          <a:p>
            <a:r>
              <a:rPr lang="fr-FR" sz="2800" dirty="0" smtClean="0"/>
              <a:t>Cependant, il est préférable d’effectuer les tests de validité au niveau applicatif lorsque les contraintes de portabilité de la base de données de l’application prieront pour l’entreprise et aussi afin d’éviter la dispersion de l’intelligence métier.</a:t>
            </a:r>
            <a:endParaRPr lang="en-US" sz="2800" dirty="0" smtClean="0"/>
          </a:p>
          <a:p>
            <a:pPr>
              <a:buNone/>
            </a:pPr>
            <a:endParaRPr lang="fr-FR" sz="2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CREATION D’UN TRIGGER</a:t>
            </a:r>
            <a:endParaRPr lang="en-US" dirty="0"/>
          </a:p>
        </p:txBody>
      </p:sp>
      <p:sp>
        <p:nvSpPr>
          <p:cNvPr id="3" name="Espace réservé du contenu 2"/>
          <p:cNvSpPr>
            <a:spLocks noGrp="1"/>
          </p:cNvSpPr>
          <p:nvPr>
            <p:ph idx="1"/>
          </p:nvPr>
        </p:nvSpPr>
        <p:spPr/>
        <p:txBody>
          <a:bodyPr>
            <a:normAutofit fontScale="92500"/>
          </a:bodyPr>
          <a:lstStyle/>
          <a:p>
            <a:r>
              <a:rPr lang="fr-FR" sz="2800" dirty="0" smtClean="0"/>
              <a:t>En ce qui concerne la création des triggers et les différents types de triggers, la syntaxe de création  et les différents types proposés varient selon le SGBD utilisé. De ce fait, comme nous nous sommes basés dans le cadre  cet exposé  sur les SGBD Oracle et MySQL, nous allons donc rencontrer des divergences entre ces deux SGBD à plusieurs niveaux de l’implémentation. Des spécifications seront néanmoins données afin de permettre une meilleure compréhension</a:t>
            </a:r>
            <a:r>
              <a:rPr lang="fr-FR" sz="2800" dirty="0" smtClean="0"/>
              <a:t>.</a:t>
            </a: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CREATION D’UN TRIGGER</a:t>
            </a:r>
            <a:endParaRPr lang="en-US" dirty="0"/>
          </a:p>
        </p:txBody>
      </p:sp>
      <p:sp>
        <p:nvSpPr>
          <p:cNvPr id="3" name="Espace réservé du contenu 2"/>
          <p:cNvSpPr>
            <a:spLocks noGrp="1"/>
          </p:cNvSpPr>
          <p:nvPr>
            <p:ph idx="1"/>
          </p:nvPr>
        </p:nvSpPr>
        <p:spPr/>
        <p:txBody>
          <a:bodyPr>
            <a:normAutofit fontScale="92500" lnSpcReduction="10000"/>
          </a:bodyPr>
          <a:lstStyle/>
          <a:p>
            <a:pPr lvl="0"/>
            <a:r>
              <a:rPr lang="fr-FR" sz="2800" dirty="0" smtClean="0"/>
              <a:t>Pour pouvoir créer un trigger  dans votre schéma sur </a:t>
            </a:r>
            <a:r>
              <a:rPr lang="fr-FR" sz="2800" b="1" dirty="0" smtClean="0"/>
              <a:t>Oracle</a:t>
            </a:r>
            <a:r>
              <a:rPr lang="fr-FR" sz="2800" dirty="0" smtClean="0"/>
              <a:t>, vous devez disposer du privilège CREATE TRIGGER. Pour créer un déclencheur dans un autre schéma, le privilège CREATE ANY TRIGGER est requis. En plus de ces conditions, pour fabriquer un déclencheur d’instances, il faut détenir le privilège ADMINISTER DATABASE TRIGGER.</a:t>
            </a:r>
            <a:endParaRPr lang="en-US" sz="2800" dirty="0" smtClean="0"/>
          </a:p>
          <a:p>
            <a:pPr lvl="0"/>
            <a:r>
              <a:rPr lang="fr-FR" sz="2800" dirty="0" smtClean="0"/>
              <a:t>Pour pouvoir créer un déclencheur sur </a:t>
            </a:r>
            <a:r>
              <a:rPr lang="fr-FR" sz="2800" b="1" dirty="0" smtClean="0"/>
              <a:t>MySQL</a:t>
            </a:r>
            <a:r>
              <a:rPr lang="fr-FR" sz="2800" dirty="0" smtClean="0"/>
              <a:t>, vous devez disposer du privilège SUPER.</a:t>
            </a:r>
            <a:endParaRPr lang="en-US" sz="2800" dirty="0" smtClean="0"/>
          </a:p>
          <a:p>
            <a:pPr>
              <a:buNone/>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CREATION D’UN TRIGGER</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r>
              <a:rPr lang="fr-FR" sz="2600" dirty="0"/>
              <a:t>Pour créer un trigger </a:t>
            </a:r>
            <a:r>
              <a:rPr lang="fr-FR" sz="2600" dirty="0" smtClean="0"/>
              <a:t>sur </a:t>
            </a:r>
            <a:r>
              <a:rPr lang="fr-FR" sz="2600" b="1" dirty="0" smtClean="0"/>
              <a:t>Oracle</a:t>
            </a:r>
            <a:r>
              <a:rPr lang="fr-FR" sz="2600" dirty="0" smtClean="0"/>
              <a:t> on </a:t>
            </a:r>
            <a:r>
              <a:rPr lang="fr-FR" sz="2600" dirty="0"/>
              <a:t>respecte la syntaxe suivante </a:t>
            </a:r>
            <a:r>
              <a:rPr lang="fr-FR" sz="2600" dirty="0" smtClean="0"/>
              <a:t>:</a:t>
            </a:r>
            <a:endParaRPr lang="en-US" sz="2600" dirty="0"/>
          </a:p>
          <a:p>
            <a:pPr>
              <a:buNone/>
            </a:pPr>
            <a:r>
              <a:rPr lang="en-US" sz="4600" dirty="0" smtClean="0">
                <a:latin typeface="Courier New" pitchFamily="49" charset="0"/>
                <a:cs typeface="Courier New" pitchFamily="49" charset="0"/>
              </a:rPr>
              <a:t>	</a:t>
            </a:r>
            <a:endParaRPr lang="en-US" sz="4600" dirty="0">
              <a:solidFill>
                <a:schemeClr val="bg1">
                  <a:lumMod val="50000"/>
                </a:schemeClr>
              </a:solidFill>
              <a:latin typeface="Courier New" pitchFamily="49" charset="0"/>
              <a:cs typeface="Courier New" pitchFamily="49" charset="0"/>
            </a:endParaRPr>
          </a:p>
        </p:txBody>
      </p:sp>
      <p:sp>
        <p:nvSpPr>
          <p:cNvPr id="2050" name="Rectangle 2"/>
          <p:cNvSpPr>
            <a:spLocks noChangeArrowheads="1"/>
          </p:cNvSpPr>
          <p:nvPr/>
        </p:nvSpPr>
        <p:spPr bwMode="auto">
          <a:xfrm>
            <a:off x="714348" y="2500306"/>
            <a:ext cx="7072362" cy="40719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rPr>
              <a:t>// Description de </a:t>
            </a:r>
            <a:r>
              <a:rPr kumimoji="0" lang="en-US" sz="1200" b="1" i="0" u="none" strike="noStrike" cap="none" normalizeH="0" baseline="0" dirty="0" err="1" smtClean="0">
                <a:ln>
                  <a:noFill/>
                </a:ln>
                <a:solidFill>
                  <a:schemeClr val="accent2">
                    <a:lumMod val="40000"/>
                    <a:lumOff val="60000"/>
                  </a:schemeClr>
                </a:solidFill>
                <a:effectLst/>
                <a:latin typeface="Courier New" pitchFamily="49" charset="0"/>
                <a:cs typeface="Arial" pitchFamily="34" charset="0"/>
              </a:rPr>
              <a:t>l’événement</a:t>
            </a:r>
            <a:r>
              <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rPr>
              <a:t> </a:t>
            </a:r>
            <a:r>
              <a:rPr kumimoji="0" lang="en-US" sz="1200" b="1" i="0" u="none" strike="noStrike" cap="none" normalizeH="0" baseline="0" dirty="0" err="1" smtClean="0">
                <a:ln>
                  <a:noFill/>
                </a:ln>
                <a:solidFill>
                  <a:schemeClr val="accent2">
                    <a:lumMod val="40000"/>
                    <a:lumOff val="60000"/>
                  </a:schemeClr>
                </a:solidFill>
                <a:effectLst/>
                <a:latin typeface="Courier New" pitchFamily="49" charset="0"/>
                <a:cs typeface="Arial" pitchFamily="34" charset="0"/>
              </a:rPr>
              <a:t>traqué</a:t>
            </a:r>
            <a:endPar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CREATE [OR REPLACE] TRIGGER [</a:t>
            </a:r>
            <a:r>
              <a:rPr kumimoji="0" lang="en-US" sz="1200" b="1" i="0" u="none" strike="noStrike" cap="none" normalizeH="0" baseline="0" dirty="0" err="1" smtClean="0">
                <a:ln>
                  <a:noFill/>
                </a:ln>
                <a:effectLst/>
                <a:latin typeface="Courier New" pitchFamily="49" charset="0"/>
                <a:cs typeface="Arial" pitchFamily="34" charset="0"/>
              </a:rPr>
              <a:t>schéma</a:t>
            </a:r>
            <a:r>
              <a:rPr kumimoji="0" lang="en-US" sz="1200" b="1" i="0" u="none" strike="noStrike" cap="none" normalizeH="0" baseline="0" dirty="0" smtClean="0">
                <a:ln>
                  <a:noFill/>
                </a:ln>
                <a:effectLst/>
                <a:latin typeface="Courier New" pitchFamily="49" charset="0"/>
                <a:cs typeface="Arial" pitchFamily="34" charset="0"/>
              </a:rPr>
              <a:t>.] </a:t>
            </a:r>
            <a:r>
              <a:rPr kumimoji="0" lang="en-US" sz="1200" b="1" i="0" u="none" strike="noStrike" cap="none" normalizeH="0" baseline="0" dirty="0" err="1" smtClean="0">
                <a:ln>
                  <a:noFill/>
                </a:ln>
                <a:effectLst/>
                <a:latin typeface="Courier New" pitchFamily="49" charset="0"/>
                <a:cs typeface="Arial" pitchFamily="34" charset="0"/>
              </a:rPr>
              <a:t>nomDéclencheur</a:t>
            </a:r>
            <a:r>
              <a:rPr kumimoji="0" lang="en-US" sz="1200" b="1" i="0" u="none" strike="noStrike" cap="none" normalizeH="0" baseline="0" dirty="0" smtClean="0">
                <a:ln>
                  <a:noFill/>
                </a:ln>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{BEFORE | AFTER | INSTEAD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{{DELETE | INSERT | UPDATE [OF col1 [,col2]…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  [OR {DELETE | INSERT | UPDATE [OF col1 [,col2]…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  ON {[schema.] </a:t>
            </a:r>
            <a:r>
              <a:rPr kumimoji="0" lang="en-US" sz="1200" b="1" i="0" u="none" strike="noStrike" cap="none" normalizeH="0" baseline="0" dirty="0" err="1" smtClean="0">
                <a:ln>
                  <a:noFill/>
                </a:ln>
                <a:effectLst/>
                <a:latin typeface="Courier New" pitchFamily="49" charset="0"/>
                <a:cs typeface="Arial" pitchFamily="34" charset="0"/>
              </a:rPr>
              <a:t>nomTable</a:t>
            </a:r>
            <a:r>
              <a:rPr kumimoji="0" lang="en-US" sz="1200" b="1" i="0" u="none" strike="noStrike" cap="none" normalizeH="0" baseline="0" dirty="0" smtClean="0">
                <a:ln>
                  <a:noFill/>
                </a:ln>
                <a:effectLst/>
                <a:latin typeface="Courier New" pitchFamily="49" charset="0"/>
                <a:cs typeface="Arial" pitchFamily="34" charset="0"/>
              </a:rPr>
              <a:t> | </a:t>
            </a:r>
            <a:r>
              <a:rPr kumimoji="0" lang="en-US" sz="1200" b="1" i="0" u="none" strike="noStrike" cap="none" normalizeH="0" baseline="0" dirty="0" err="1" smtClean="0">
                <a:ln>
                  <a:noFill/>
                </a:ln>
                <a:effectLst/>
                <a:latin typeface="Courier New" pitchFamily="49" charset="0"/>
                <a:cs typeface="Arial" pitchFamily="34" charset="0"/>
              </a:rPr>
              <a:t>nomvue</a:t>
            </a:r>
            <a:r>
              <a:rPr kumimoji="0" lang="en-US" sz="1200" b="1" i="0" u="none" strike="noStrike" cap="none" normalizeH="0" baseline="0" dirty="0" smtClean="0">
                <a:ln>
                  <a:noFill/>
                </a:ln>
                <a:effectLst/>
                <a:latin typeface="Courier New"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[REFRENCING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	{OLD [AS] </a:t>
            </a:r>
            <a:r>
              <a:rPr kumimoji="0" lang="en-US" sz="1200" b="1" i="0" u="none" strike="noStrike" cap="none" normalizeH="0" baseline="0" dirty="0" err="1" smtClean="0">
                <a:ln>
                  <a:noFill/>
                </a:ln>
                <a:effectLst/>
                <a:latin typeface="Courier New" pitchFamily="49" charset="0"/>
                <a:cs typeface="Arial" pitchFamily="34" charset="0"/>
              </a:rPr>
              <a:t>nomVieux</a:t>
            </a:r>
            <a:r>
              <a:rPr kumimoji="0" lang="en-US" sz="1200" b="1" i="0" u="none" strike="noStrike" cap="none" normalizeH="0" baseline="0" dirty="0" smtClean="0">
                <a:ln>
                  <a:noFill/>
                </a:ln>
                <a:effectLst/>
                <a:latin typeface="Courier New" pitchFamily="49" charset="0"/>
                <a:cs typeface="Arial" pitchFamily="34" charset="0"/>
              </a:rPr>
              <a:t> | NEW [AS] </a:t>
            </a:r>
            <a:r>
              <a:rPr kumimoji="0" lang="en-US" sz="1200" b="1" i="0" u="none" strike="noStrike" cap="none" normalizeH="0" baseline="0" dirty="0" err="1" smtClean="0">
                <a:ln>
                  <a:noFill/>
                </a:ln>
                <a:effectLst/>
                <a:latin typeface="Courier New" pitchFamily="49" charset="0"/>
                <a:cs typeface="Arial" pitchFamily="34" charset="0"/>
              </a:rPr>
              <a:t>nomNew</a:t>
            </a:r>
            <a:r>
              <a:rPr kumimoji="0" lang="en-US" sz="1200" b="1" i="0" u="none" strike="noStrike" cap="none" normalizeH="0" baseline="0" dirty="0" smtClean="0">
                <a:ln>
                  <a:noFill/>
                </a:ln>
                <a:effectLst/>
                <a:latin typeface="Courier New" pitchFamily="49" charset="0"/>
                <a:cs typeface="Arial" pitchFamily="34" charset="0"/>
              </a:rPr>
              <a:t> | PARENT [AS] </a:t>
            </a:r>
            <a:r>
              <a:rPr kumimoji="0" lang="en-US" sz="1200" b="1" i="0" u="none" strike="noStrike" cap="none" normalizeH="0" baseline="0" dirty="0" err="1" smtClean="0">
                <a:ln>
                  <a:noFill/>
                </a:ln>
                <a:effectLst/>
                <a:latin typeface="Courier New" pitchFamily="49" charset="0"/>
                <a:cs typeface="Arial" pitchFamily="34" charset="0"/>
              </a:rPr>
              <a:t>nomParent</a:t>
            </a:r>
            <a:r>
              <a:rPr kumimoji="0" lang="en-US" sz="1200" b="1" i="0" u="none" strike="noStrike" cap="none" normalizeH="0" baseline="0" dirty="0" smtClean="0">
                <a:ln>
                  <a:noFill/>
                </a:ln>
                <a:effectLst/>
                <a:latin typeface="Courier New"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	[OLD [AS] </a:t>
            </a:r>
            <a:r>
              <a:rPr kumimoji="0" lang="en-US" sz="1200" b="1" i="0" u="none" strike="noStrike" cap="none" normalizeH="0" baseline="0" dirty="0" err="1" smtClean="0">
                <a:ln>
                  <a:noFill/>
                </a:ln>
                <a:effectLst/>
                <a:latin typeface="Courier New" pitchFamily="49" charset="0"/>
                <a:cs typeface="Arial" pitchFamily="34" charset="0"/>
              </a:rPr>
              <a:t>nomVieux</a:t>
            </a:r>
            <a:r>
              <a:rPr kumimoji="0" lang="en-US" sz="1200" b="1" i="0" u="none" strike="noStrike" cap="none" normalizeH="0" baseline="0" dirty="0" smtClean="0">
                <a:ln>
                  <a:noFill/>
                </a:ln>
                <a:effectLst/>
                <a:latin typeface="Courier New" pitchFamily="49" charset="0"/>
                <a:cs typeface="Arial" pitchFamily="34" charset="0"/>
              </a:rPr>
              <a:t> | NEW [AS] </a:t>
            </a:r>
            <a:r>
              <a:rPr kumimoji="0" lang="en-US" sz="1200" b="1" i="0" u="none" strike="noStrike" cap="none" normalizeH="0" baseline="0" dirty="0" err="1" smtClean="0">
                <a:ln>
                  <a:noFill/>
                </a:ln>
                <a:effectLst/>
                <a:latin typeface="Courier New" pitchFamily="49" charset="0"/>
                <a:cs typeface="Arial" pitchFamily="34" charset="0"/>
              </a:rPr>
              <a:t>nomNew</a:t>
            </a:r>
            <a:r>
              <a:rPr kumimoji="0" lang="en-US" sz="1200" b="1" i="0" u="none" strike="noStrike" cap="none" normalizeH="0" baseline="0" dirty="0" smtClean="0">
                <a:ln>
                  <a:noFill/>
                </a:ln>
                <a:effectLst/>
                <a:latin typeface="Courier New" pitchFamily="49" charset="0"/>
                <a:cs typeface="Arial" pitchFamily="34" charset="0"/>
              </a:rPr>
              <a:t> | PARENT [AS] </a:t>
            </a:r>
            <a:r>
              <a:rPr kumimoji="0" lang="en-US" sz="1200" b="1" i="0" u="none" strike="noStrike" cap="none" normalizeH="0" baseline="0" dirty="0" err="1" smtClean="0">
                <a:ln>
                  <a:noFill/>
                </a:ln>
                <a:effectLst/>
                <a:latin typeface="Courier New" pitchFamily="49" charset="0"/>
                <a:cs typeface="Arial" pitchFamily="34" charset="0"/>
              </a:rPr>
              <a:t>nomParent</a:t>
            </a:r>
            <a:r>
              <a:rPr kumimoji="0" lang="en-US" sz="1200" b="1" i="0" u="none" strike="noStrike" cap="none" normalizeH="0" baseline="0" dirty="0" smtClean="0">
                <a:ln>
                  <a:noFill/>
                </a:ln>
                <a:effectLst/>
                <a:latin typeface="Courier New" pitchFamily="49" charset="0"/>
                <a:cs typeface="Arial" pitchFamily="34" charset="0"/>
              </a:rPr>
              <a:t>]… ] [FOR EACH ROW]}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a:t>
            </a:r>
            <a:r>
              <a:rPr kumimoji="0" lang="en-US" sz="1200" b="1" i="0" u="none" strike="noStrike" cap="none" normalizeH="0" baseline="0" dirty="0" err="1" smtClean="0">
                <a:ln>
                  <a:noFill/>
                </a:ln>
                <a:effectLst/>
                <a:latin typeface="Courier New" pitchFamily="49" charset="0"/>
                <a:cs typeface="Arial" pitchFamily="34" charset="0"/>
              </a:rPr>
              <a:t>événementBase</a:t>
            </a:r>
            <a:r>
              <a:rPr kumimoji="0" lang="en-US" sz="1200" b="1" i="0" u="none" strike="noStrike" cap="none" normalizeH="0" baseline="0" dirty="0" smtClean="0">
                <a:ln>
                  <a:noFill/>
                </a:ln>
                <a:effectLst/>
                <a:latin typeface="Courier New" pitchFamily="49" charset="0"/>
                <a:cs typeface="Arial" pitchFamily="34" charset="0"/>
              </a:rPr>
              <a:t> [OR </a:t>
            </a:r>
            <a:r>
              <a:rPr kumimoji="0" lang="en-US" sz="1200" b="1" i="0" u="none" strike="noStrike" cap="none" normalizeH="0" baseline="0" dirty="0" err="1" smtClean="0">
                <a:ln>
                  <a:noFill/>
                </a:ln>
                <a:effectLst/>
                <a:latin typeface="Courier New" pitchFamily="49" charset="0"/>
                <a:cs typeface="Arial" pitchFamily="34" charset="0"/>
              </a:rPr>
              <a:t>événementBase</a:t>
            </a:r>
            <a:r>
              <a:rPr kumimoji="0" lang="en-US" sz="1200" b="1" i="0" u="none" strike="noStrike" cap="none" normalizeH="0" baseline="0" dirty="0" smtClean="0">
                <a:ln>
                  <a:noFill/>
                </a:ln>
                <a:effectLst/>
                <a:latin typeface="Courier New"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effectLst/>
                <a:latin typeface="Courier New" pitchFamily="49" charset="0"/>
                <a:cs typeface="Arial" pitchFamily="34" charset="0"/>
              </a:rPr>
              <a:t>actionStructureBase</a:t>
            </a:r>
            <a:r>
              <a:rPr kumimoji="0" lang="en-US" sz="1200" b="1" i="0" u="none" strike="noStrike" cap="none" normalizeH="0" baseline="0" dirty="0" smtClean="0">
                <a:ln>
                  <a:noFill/>
                </a:ln>
                <a:effectLst/>
                <a:latin typeface="Courier New" pitchFamily="49" charset="0"/>
                <a:cs typeface="Arial" pitchFamily="34" charset="0"/>
              </a:rPr>
              <a:t> [OR action </a:t>
            </a:r>
            <a:r>
              <a:rPr kumimoji="0" lang="en-US" sz="1200" b="1" i="0" u="none" strike="noStrike" cap="none" normalizeH="0" baseline="0" dirty="0" err="1" smtClean="0">
                <a:ln>
                  <a:noFill/>
                </a:ln>
                <a:effectLst/>
                <a:latin typeface="Courier New" pitchFamily="49" charset="0"/>
                <a:cs typeface="Arial" pitchFamily="34" charset="0"/>
              </a:rPr>
              <a:t>actionStructureBase</a:t>
            </a:r>
            <a:r>
              <a:rPr kumimoji="0" lang="en-US" sz="1200" b="1" i="0" u="none" strike="noStrike" cap="none" normalizeH="0" baseline="0" dirty="0" smtClean="0">
                <a:ln>
                  <a:noFill/>
                </a:ln>
                <a:effectLst/>
                <a:latin typeface="Courier New"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ON {[schema.] SCHEMA | DATABASE}}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Courier New"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rPr>
              <a:t>// </a:t>
            </a:r>
            <a:r>
              <a:rPr kumimoji="0" lang="en-US" sz="1200" b="1" i="0" u="none" strike="noStrike" cap="none" normalizeH="0" baseline="0" dirty="0" err="1" smtClean="0">
                <a:ln>
                  <a:noFill/>
                </a:ln>
                <a:solidFill>
                  <a:schemeClr val="accent2">
                    <a:lumMod val="40000"/>
                    <a:lumOff val="60000"/>
                  </a:schemeClr>
                </a:solidFill>
                <a:effectLst/>
                <a:latin typeface="Courier New" pitchFamily="49" charset="0"/>
                <a:cs typeface="Arial" pitchFamily="34" charset="0"/>
              </a:rPr>
              <a:t>Eventuelle</a:t>
            </a:r>
            <a:r>
              <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rPr>
              <a:t> condition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[WHEN (condition)]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Courier New"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rPr>
              <a:t>// Description de </a:t>
            </a:r>
            <a:r>
              <a:rPr kumimoji="0" lang="en-US" sz="1200" b="1" i="0" u="none" strike="noStrike" cap="none" normalizeH="0" baseline="0" dirty="0" err="1" smtClean="0">
                <a:ln>
                  <a:noFill/>
                </a:ln>
                <a:solidFill>
                  <a:schemeClr val="accent2">
                    <a:lumMod val="40000"/>
                    <a:lumOff val="60000"/>
                  </a:schemeClr>
                </a:solidFill>
                <a:effectLst/>
                <a:latin typeface="Courier New" pitchFamily="49" charset="0"/>
                <a:cs typeface="Arial" pitchFamily="34" charset="0"/>
              </a:rPr>
              <a:t>l’acton</a:t>
            </a:r>
            <a:r>
              <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rPr>
              <a:t> à </a:t>
            </a:r>
            <a:r>
              <a:rPr kumimoji="0" lang="en-US" sz="1200" b="1" i="0" u="none" strike="noStrike" cap="none" normalizeH="0" baseline="0" dirty="0" err="1" smtClean="0">
                <a:ln>
                  <a:noFill/>
                </a:ln>
                <a:solidFill>
                  <a:schemeClr val="accent2">
                    <a:lumMod val="40000"/>
                    <a:lumOff val="60000"/>
                  </a:schemeClr>
                </a:solidFill>
                <a:effectLst/>
                <a:latin typeface="Courier New" pitchFamily="49" charset="0"/>
                <a:cs typeface="Arial" pitchFamily="34" charset="0"/>
              </a:rPr>
              <a:t>réaliser</a:t>
            </a:r>
            <a:endParaRPr kumimoji="0" lang="en-US" sz="1200" b="1" i="0" u="none" strike="noStrike" cap="none" normalizeH="0" baseline="0" dirty="0" smtClean="0">
              <a:ln>
                <a:noFill/>
              </a:ln>
              <a:solidFill>
                <a:schemeClr val="accent2">
                  <a:lumMod val="40000"/>
                  <a:lumOff val="60000"/>
                </a:schemeClr>
              </a:solidFill>
              <a:effectLst/>
              <a:latin typeface="Courier New"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effectLst/>
                <a:latin typeface="Courier New" pitchFamily="49" charset="0"/>
                <a:cs typeface="Arial" pitchFamily="34" charset="0"/>
              </a:rPr>
              <a:t>Bloc PL/SQL (variable BEGIN instructions END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smtClean="0">
                <a:ln>
                  <a:noFill/>
                </a:ln>
                <a:effectLst/>
                <a:latin typeface="Courier New" pitchFamily="49" charset="0"/>
                <a:cs typeface="Arial" pitchFamily="34" charset="0"/>
              </a:rPr>
              <a:t>|CALL </a:t>
            </a:r>
            <a:r>
              <a:rPr kumimoji="0" lang="fr-FR" sz="1200" b="1" i="0" u="none" strike="noStrike" cap="none" normalizeH="0" baseline="0" dirty="0" err="1" smtClean="0">
                <a:ln>
                  <a:noFill/>
                </a:ln>
                <a:effectLst/>
                <a:latin typeface="Courier New" pitchFamily="49" charset="0"/>
                <a:cs typeface="Arial" pitchFamily="34" charset="0"/>
              </a:rPr>
              <a:t>nomSousProgramme</a:t>
            </a:r>
            <a:r>
              <a:rPr kumimoji="0" lang="fr-FR" sz="1200" b="1" i="0" u="none" strike="noStrike" cap="none" normalizeH="0" baseline="0" dirty="0" smtClean="0">
                <a:ln>
                  <a:noFill/>
                </a:ln>
                <a:effectLst/>
                <a:latin typeface="Courier New" pitchFamily="49" charset="0"/>
                <a:cs typeface="Arial" pitchFamily="34" charset="0"/>
              </a:rPr>
              <a:t>(paramètres)}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CREATION D’UN TRIGGER</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r>
              <a:rPr lang="fr-FR" sz="2600" dirty="0"/>
              <a:t>Pour créer un trigger </a:t>
            </a:r>
            <a:r>
              <a:rPr lang="fr-FR" sz="2600" dirty="0" smtClean="0"/>
              <a:t>sur </a:t>
            </a:r>
            <a:r>
              <a:rPr lang="fr-FR" sz="2600" b="1" dirty="0" smtClean="0"/>
              <a:t>MySQL</a:t>
            </a:r>
            <a:r>
              <a:rPr lang="fr-FR" sz="2600" dirty="0" smtClean="0"/>
              <a:t> on </a:t>
            </a:r>
            <a:r>
              <a:rPr lang="fr-FR" sz="2600" dirty="0"/>
              <a:t>respecte la syntaxe suivante </a:t>
            </a:r>
            <a:r>
              <a:rPr lang="fr-FR" sz="2600" dirty="0" smtClean="0"/>
              <a:t>:</a:t>
            </a:r>
            <a:endParaRPr lang="en-US" sz="2600" dirty="0"/>
          </a:p>
          <a:p>
            <a:pPr>
              <a:buNone/>
            </a:pPr>
            <a:r>
              <a:rPr lang="en-US" sz="4600" dirty="0" smtClean="0">
                <a:latin typeface="Courier New" pitchFamily="49" charset="0"/>
                <a:cs typeface="Courier New" pitchFamily="49" charset="0"/>
              </a:rPr>
              <a:t>	</a:t>
            </a:r>
            <a:endParaRPr lang="en-US" sz="4600" dirty="0">
              <a:solidFill>
                <a:schemeClr val="bg1">
                  <a:lumMod val="50000"/>
                </a:schemeClr>
              </a:solidFill>
              <a:latin typeface="Courier New" pitchFamily="49" charset="0"/>
              <a:cs typeface="Courier New" pitchFamily="49" charset="0"/>
            </a:endParaRPr>
          </a:p>
        </p:txBody>
      </p:sp>
      <p:sp>
        <p:nvSpPr>
          <p:cNvPr id="2050" name="Rectangle 2"/>
          <p:cNvSpPr>
            <a:spLocks noChangeArrowheads="1"/>
          </p:cNvSpPr>
          <p:nvPr/>
        </p:nvSpPr>
        <p:spPr bwMode="auto">
          <a:xfrm>
            <a:off x="714348" y="2500306"/>
            <a:ext cx="6143668" cy="2928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fr-FR" sz="1200" b="1" dirty="0">
                <a:solidFill>
                  <a:schemeClr val="accent2">
                    <a:lumMod val="40000"/>
                    <a:lumOff val="60000"/>
                  </a:schemeClr>
                </a:solidFill>
                <a:latin typeface="Courier New" pitchFamily="49" charset="0"/>
                <a:cs typeface="Courier New" pitchFamily="49" charset="0"/>
              </a:rPr>
              <a:t>// Description de l’événement traqué</a:t>
            </a:r>
            <a:endParaRPr lang="en-US" sz="1200" b="1" dirty="0">
              <a:solidFill>
                <a:schemeClr val="accent2">
                  <a:lumMod val="40000"/>
                  <a:lumOff val="60000"/>
                </a:schemeClr>
              </a:solidFill>
              <a:latin typeface="Courier New" pitchFamily="49" charset="0"/>
              <a:cs typeface="Courier New" pitchFamily="49" charset="0"/>
            </a:endParaRPr>
          </a:p>
          <a:p>
            <a:r>
              <a:rPr lang="en-US" sz="1200" b="1" dirty="0">
                <a:latin typeface="Courier New" pitchFamily="49" charset="0"/>
                <a:cs typeface="Courier New" pitchFamily="49" charset="0"/>
              </a:rPr>
              <a:t>CREATE TRIGGER </a:t>
            </a:r>
            <a:r>
              <a:rPr lang="en-US" sz="1200" b="1" dirty="0" err="1">
                <a:latin typeface="Courier New" pitchFamily="49" charset="0"/>
                <a:cs typeface="Courier New" pitchFamily="49" charset="0"/>
              </a:rPr>
              <a:t>nomDéclencheur</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 BEFORE | AFTER }{ DELETE | INSERT | UPDATE }</a:t>
            </a:r>
          </a:p>
          <a:p>
            <a:r>
              <a:rPr lang="en-US" sz="1200" b="1" dirty="0">
                <a:latin typeface="Courier New" pitchFamily="49" charset="0"/>
                <a:cs typeface="Courier New" pitchFamily="49" charset="0"/>
              </a:rPr>
              <a:t>  ON </a:t>
            </a:r>
            <a:r>
              <a:rPr lang="en-US" sz="1200" b="1" dirty="0" err="1">
                <a:latin typeface="Courier New" pitchFamily="49" charset="0"/>
                <a:cs typeface="Courier New" pitchFamily="49" charset="0"/>
              </a:rPr>
              <a:t>nomTable</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FOR EACH ROW</a:t>
            </a:r>
          </a:p>
          <a:p>
            <a:r>
              <a:rPr lang="en-US" sz="1200" b="1" dirty="0">
                <a:latin typeface="Courier New" pitchFamily="49" charset="0"/>
                <a:cs typeface="Courier New" pitchFamily="49" charset="0"/>
              </a:rPr>
              <a:t> </a:t>
            </a:r>
          </a:p>
          <a:p>
            <a:r>
              <a:rPr lang="fr-FR" sz="1200" b="1" dirty="0">
                <a:solidFill>
                  <a:schemeClr val="accent2">
                    <a:lumMod val="40000"/>
                    <a:lumOff val="60000"/>
                  </a:schemeClr>
                </a:solidFill>
                <a:latin typeface="Courier New" pitchFamily="49" charset="0"/>
                <a:cs typeface="Courier New" pitchFamily="49" charset="0"/>
              </a:rPr>
              <a:t>// Description de l’action à réaliser</a:t>
            </a:r>
            <a:endParaRPr lang="en-US" sz="1200" b="1" dirty="0">
              <a:solidFill>
                <a:schemeClr val="accent2">
                  <a:lumMod val="40000"/>
                  <a:lumOff val="60000"/>
                </a:schemeClr>
              </a:solidFill>
              <a:latin typeface="Courier New" pitchFamily="49" charset="0"/>
              <a:cs typeface="Courier New" pitchFamily="49" charset="0"/>
            </a:endParaRPr>
          </a:p>
          <a:p>
            <a:r>
              <a:rPr lang="fr-FR" sz="1200" b="1" dirty="0">
                <a:latin typeface="Courier New" pitchFamily="49" charset="0"/>
                <a:cs typeface="Courier New" pitchFamily="49" charset="0"/>
              </a:rPr>
              <a:t>  { instruction; | </a:t>
            </a:r>
            <a:endParaRPr lang="en-US" sz="1200" b="1" dirty="0">
              <a:latin typeface="Courier New" pitchFamily="49" charset="0"/>
              <a:cs typeface="Courier New" pitchFamily="49" charset="0"/>
            </a:endParaRPr>
          </a:p>
          <a:p>
            <a:r>
              <a:rPr lang="fr-FR" sz="1200" b="1" dirty="0">
                <a:latin typeface="Courier New" pitchFamily="49" charset="0"/>
                <a:cs typeface="Courier New" pitchFamily="49" charset="0"/>
              </a:rPr>
              <a:t>    [</a:t>
            </a:r>
            <a:r>
              <a:rPr lang="fr-FR" sz="1200" b="1" dirty="0" err="1">
                <a:latin typeface="Courier New" pitchFamily="49" charset="0"/>
                <a:cs typeface="Courier New" pitchFamily="49" charset="0"/>
              </a:rPr>
              <a:t>etiquette</a:t>
            </a:r>
            <a:r>
              <a:rPr lang="fr-FR" sz="1200" b="1" dirty="0">
                <a:latin typeface="Courier New" pitchFamily="49" charset="0"/>
                <a:cs typeface="Courier New" pitchFamily="49" charset="0"/>
              </a:rPr>
              <a:t> :] </a:t>
            </a:r>
            <a:r>
              <a:rPr lang="en-US" sz="1200" b="1" dirty="0">
                <a:latin typeface="Courier New" pitchFamily="49" charset="0"/>
                <a:cs typeface="Courier New" pitchFamily="49" charset="0"/>
              </a:rPr>
              <a:t>BEGIN</a:t>
            </a:r>
          </a:p>
          <a:p>
            <a:r>
              <a:rPr lang="en-US" sz="1200" b="1" dirty="0">
                <a:latin typeface="Courier New" pitchFamily="49" charset="0"/>
                <a:cs typeface="Courier New" pitchFamily="49" charset="0"/>
              </a:rPr>
              <a:t>	instructions;</a:t>
            </a:r>
          </a:p>
          <a:p>
            <a:r>
              <a:rPr lang="fr-FR" sz="1200" b="1" dirty="0">
                <a:latin typeface="Courier New" pitchFamily="49" charset="0"/>
                <a:cs typeface="Courier New" pitchFamily="49" charset="0"/>
              </a:rPr>
              <a:t>|END [</a:t>
            </a:r>
            <a:r>
              <a:rPr lang="fr-FR" sz="1200" b="1" dirty="0" err="1">
                <a:latin typeface="Courier New" pitchFamily="49" charset="0"/>
                <a:cs typeface="Courier New" pitchFamily="49" charset="0"/>
              </a:rPr>
              <a:t>etiquette</a:t>
            </a:r>
            <a:r>
              <a:rPr lang="fr-FR"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CREATION D’UN TRIGGER</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r>
              <a:rPr lang="fr-FR" sz="2600" dirty="0"/>
              <a:t>Pour créer un trigger </a:t>
            </a:r>
            <a:r>
              <a:rPr lang="fr-FR" sz="2600" dirty="0" smtClean="0"/>
              <a:t>sur </a:t>
            </a:r>
            <a:r>
              <a:rPr lang="fr-FR" sz="2600" b="1" dirty="0" smtClean="0"/>
              <a:t>MySQL</a:t>
            </a:r>
            <a:r>
              <a:rPr lang="fr-FR" sz="2600" dirty="0" smtClean="0"/>
              <a:t> on </a:t>
            </a:r>
            <a:r>
              <a:rPr lang="fr-FR" sz="2600" dirty="0"/>
              <a:t>respecte la syntaxe suivante </a:t>
            </a:r>
            <a:r>
              <a:rPr lang="fr-FR" sz="2600" dirty="0" smtClean="0"/>
              <a:t>:</a:t>
            </a:r>
            <a:endParaRPr lang="en-US" sz="2600" dirty="0"/>
          </a:p>
          <a:p>
            <a:pPr>
              <a:buNone/>
            </a:pPr>
            <a:r>
              <a:rPr lang="en-US" sz="4600" dirty="0" smtClean="0">
                <a:latin typeface="Courier New" pitchFamily="49" charset="0"/>
                <a:cs typeface="Courier New" pitchFamily="49" charset="0"/>
              </a:rPr>
              <a:t>	</a:t>
            </a:r>
            <a:endParaRPr lang="en-US" sz="4600" dirty="0">
              <a:solidFill>
                <a:schemeClr val="bg1">
                  <a:lumMod val="50000"/>
                </a:schemeClr>
              </a:solidFill>
              <a:latin typeface="Courier New" pitchFamily="49" charset="0"/>
              <a:cs typeface="Courier New" pitchFamily="49" charset="0"/>
            </a:endParaRPr>
          </a:p>
        </p:txBody>
      </p:sp>
      <p:sp>
        <p:nvSpPr>
          <p:cNvPr id="2050" name="Rectangle 2"/>
          <p:cNvSpPr>
            <a:spLocks noChangeArrowheads="1"/>
          </p:cNvSpPr>
          <p:nvPr/>
        </p:nvSpPr>
        <p:spPr bwMode="auto">
          <a:xfrm>
            <a:off x="714348" y="2500306"/>
            <a:ext cx="6143668" cy="2928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fr-FR" sz="1200" b="1" dirty="0">
                <a:solidFill>
                  <a:schemeClr val="accent2">
                    <a:lumMod val="40000"/>
                    <a:lumOff val="60000"/>
                  </a:schemeClr>
                </a:solidFill>
                <a:latin typeface="Courier New" pitchFamily="49" charset="0"/>
                <a:cs typeface="Courier New" pitchFamily="49" charset="0"/>
              </a:rPr>
              <a:t>// Description de l’événement traqué</a:t>
            </a:r>
            <a:endParaRPr lang="en-US" sz="1200" b="1" dirty="0">
              <a:solidFill>
                <a:schemeClr val="accent2">
                  <a:lumMod val="40000"/>
                  <a:lumOff val="60000"/>
                </a:schemeClr>
              </a:solidFill>
              <a:latin typeface="Courier New" pitchFamily="49" charset="0"/>
              <a:cs typeface="Courier New" pitchFamily="49" charset="0"/>
            </a:endParaRPr>
          </a:p>
          <a:p>
            <a:r>
              <a:rPr lang="en-US" sz="1200" b="1" dirty="0">
                <a:latin typeface="Courier New" pitchFamily="49" charset="0"/>
                <a:cs typeface="Courier New" pitchFamily="49" charset="0"/>
              </a:rPr>
              <a:t>CREATE TRIGGER </a:t>
            </a:r>
            <a:r>
              <a:rPr lang="en-US" sz="1200" b="1" dirty="0" err="1">
                <a:latin typeface="Courier New" pitchFamily="49" charset="0"/>
                <a:cs typeface="Courier New" pitchFamily="49" charset="0"/>
              </a:rPr>
              <a:t>nomDéclencheur</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 BEFORE | AFTER }{ DELETE | INSERT | UPDATE }</a:t>
            </a:r>
          </a:p>
          <a:p>
            <a:r>
              <a:rPr lang="en-US" sz="1200" b="1" dirty="0">
                <a:latin typeface="Courier New" pitchFamily="49" charset="0"/>
                <a:cs typeface="Courier New" pitchFamily="49" charset="0"/>
              </a:rPr>
              <a:t>  ON </a:t>
            </a:r>
            <a:r>
              <a:rPr lang="en-US" sz="1200" b="1" dirty="0" err="1">
                <a:latin typeface="Courier New" pitchFamily="49" charset="0"/>
                <a:cs typeface="Courier New" pitchFamily="49" charset="0"/>
              </a:rPr>
              <a:t>nomTable</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FOR EACH ROW</a:t>
            </a:r>
          </a:p>
          <a:p>
            <a:r>
              <a:rPr lang="en-US" sz="1200" b="1" dirty="0">
                <a:latin typeface="Courier New" pitchFamily="49" charset="0"/>
                <a:cs typeface="Courier New" pitchFamily="49" charset="0"/>
              </a:rPr>
              <a:t> </a:t>
            </a:r>
          </a:p>
          <a:p>
            <a:r>
              <a:rPr lang="fr-FR" sz="1200" b="1" dirty="0">
                <a:solidFill>
                  <a:schemeClr val="accent2">
                    <a:lumMod val="40000"/>
                    <a:lumOff val="60000"/>
                  </a:schemeClr>
                </a:solidFill>
                <a:latin typeface="Courier New" pitchFamily="49" charset="0"/>
                <a:cs typeface="Courier New" pitchFamily="49" charset="0"/>
              </a:rPr>
              <a:t>// Description de l’action à réaliser</a:t>
            </a:r>
            <a:endParaRPr lang="en-US" sz="1200" b="1" dirty="0">
              <a:solidFill>
                <a:schemeClr val="accent2">
                  <a:lumMod val="40000"/>
                  <a:lumOff val="60000"/>
                </a:schemeClr>
              </a:solidFill>
              <a:latin typeface="Courier New" pitchFamily="49" charset="0"/>
              <a:cs typeface="Courier New" pitchFamily="49" charset="0"/>
            </a:endParaRPr>
          </a:p>
          <a:p>
            <a:r>
              <a:rPr lang="fr-FR" sz="1200" b="1" dirty="0">
                <a:latin typeface="Courier New" pitchFamily="49" charset="0"/>
                <a:cs typeface="Courier New" pitchFamily="49" charset="0"/>
              </a:rPr>
              <a:t>  { instruction; | </a:t>
            </a:r>
            <a:endParaRPr lang="en-US" sz="1200" b="1" dirty="0">
              <a:latin typeface="Courier New" pitchFamily="49" charset="0"/>
              <a:cs typeface="Courier New" pitchFamily="49" charset="0"/>
            </a:endParaRPr>
          </a:p>
          <a:p>
            <a:r>
              <a:rPr lang="fr-FR" sz="1200" b="1" dirty="0">
                <a:latin typeface="Courier New" pitchFamily="49" charset="0"/>
                <a:cs typeface="Courier New" pitchFamily="49" charset="0"/>
              </a:rPr>
              <a:t>    [</a:t>
            </a:r>
            <a:r>
              <a:rPr lang="fr-FR" sz="1200" b="1" dirty="0" err="1">
                <a:latin typeface="Courier New" pitchFamily="49" charset="0"/>
                <a:cs typeface="Courier New" pitchFamily="49" charset="0"/>
              </a:rPr>
              <a:t>etiquette</a:t>
            </a:r>
            <a:r>
              <a:rPr lang="fr-FR" sz="1200" b="1" dirty="0">
                <a:latin typeface="Courier New" pitchFamily="49" charset="0"/>
                <a:cs typeface="Courier New" pitchFamily="49" charset="0"/>
              </a:rPr>
              <a:t> :] </a:t>
            </a:r>
            <a:r>
              <a:rPr lang="en-US" sz="1200" b="1" dirty="0">
                <a:latin typeface="Courier New" pitchFamily="49" charset="0"/>
                <a:cs typeface="Courier New" pitchFamily="49" charset="0"/>
              </a:rPr>
              <a:t>BEGIN</a:t>
            </a:r>
          </a:p>
          <a:p>
            <a:r>
              <a:rPr lang="en-US" sz="1200" b="1" dirty="0">
                <a:latin typeface="Courier New" pitchFamily="49" charset="0"/>
                <a:cs typeface="Courier New" pitchFamily="49" charset="0"/>
              </a:rPr>
              <a:t>	instructions;</a:t>
            </a:r>
          </a:p>
          <a:p>
            <a:r>
              <a:rPr lang="fr-FR" sz="1200" b="1" dirty="0">
                <a:latin typeface="Courier New" pitchFamily="49" charset="0"/>
                <a:cs typeface="Courier New" pitchFamily="49" charset="0"/>
              </a:rPr>
              <a:t>|END [</a:t>
            </a:r>
            <a:r>
              <a:rPr lang="fr-FR" sz="1200" b="1" dirty="0" err="1">
                <a:latin typeface="Courier New" pitchFamily="49" charset="0"/>
                <a:cs typeface="Courier New" pitchFamily="49" charset="0"/>
              </a:rPr>
              <a:t>etiquette</a:t>
            </a:r>
            <a:r>
              <a:rPr lang="fr-FR"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a:t>
            </a:r>
            <a:r>
              <a:rPr lang="fr-FR" dirty="0" smtClean="0"/>
              <a:t>DE TRIGGER</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r>
              <a:rPr lang="fr-FR" sz="2800" dirty="0" smtClean="0"/>
              <a:t>Il existe principalement 3 types de triggers:</a:t>
            </a:r>
          </a:p>
          <a:p>
            <a:pPr lvl="1"/>
            <a:r>
              <a:rPr lang="fr-FR" dirty="0"/>
              <a:t> </a:t>
            </a:r>
            <a:r>
              <a:rPr lang="fr-FR" dirty="0" smtClean="0"/>
              <a:t>Les déclencheurs </a:t>
            </a:r>
            <a:r>
              <a:rPr lang="fr-FR" dirty="0" smtClean="0"/>
              <a:t>LMD</a:t>
            </a:r>
            <a:endParaRPr lang="fr-FR" dirty="0" smtClean="0"/>
          </a:p>
          <a:p>
            <a:pPr lvl="1"/>
            <a:r>
              <a:rPr lang="fr-FR" dirty="0"/>
              <a:t> </a:t>
            </a:r>
            <a:r>
              <a:rPr lang="fr-FR" dirty="0" smtClean="0"/>
              <a:t>Les déclencheurs LDD</a:t>
            </a:r>
          </a:p>
          <a:p>
            <a:pPr lvl="1"/>
            <a:r>
              <a:rPr lang="fr-FR" dirty="0" smtClean="0"/>
              <a:t> Les déclencheurs d’instance</a:t>
            </a:r>
            <a:endParaRPr lang="en-US" dirty="0"/>
          </a:p>
          <a:p>
            <a:pPr>
              <a:buNone/>
            </a:pPr>
            <a:r>
              <a:rPr lang="en-US" sz="4600" dirty="0" smtClean="0">
                <a:latin typeface="Courier New" pitchFamily="49" charset="0"/>
                <a:cs typeface="Courier New" pitchFamily="49" charset="0"/>
              </a:rPr>
              <a:t>	</a:t>
            </a:r>
            <a:endParaRPr lang="en-US" sz="4600" dirty="0">
              <a:solidFill>
                <a:schemeClr val="bg1">
                  <a:lumMod val="50000"/>
                </a:schemeClr>
              </a:solidFill>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DECLENCHEUR LMD</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pPr>
              <a:buFont typeface="Wingdings" pitchFamily="2" charset="2"/>
              <a:buChar char="Ø"/>
            </a:pPr>
            <a:r>
              <a:rPr lang="fr-FR" sz="2800" dirty="0" smtClean="0"/>
              <a:t>Ce </a:t>
            </a:r>
            <a:r>
              <a:rPr lang="fr-FR" sz="2800" dirty="0"/>
              <a:t>sont des déclencheurs qui </a:t>
            </a:r>
            <a:r>
              <a:rPr lang="fr-FR" sz="2800" dirty="0" smtClean="0"/>
              <a:t>réagissent </a:t>
            </a:r>
            <a:r>
              <a:rPr lang="fr-FR" sz="2800" dirty="0"/>
              <a:t>aux événements de mise à jour particulière de la base (ajout, modification ou suppression dans une table ou dans une vue</a:t>
            </a:r>
            <a:r>
              <a:rPr lang="fr-FR" sz="2800" dirty="0" smtClean="0"/>
              <a:t>).</a:t>
            </a:r>
          </a:p>
          <a:p>
            <a:pPr>
              <a:buFont typeface="Wingdings" pitchFamily="2" charset="2"/>
              <a:buChar char="Ø"/>
            </a:pPr>
            <a:r>
              <a:rPr lang="fr-FR" sz="2800" dirty="0" smtClean="0"/>
              <a:t> </a:t>
            </a:r>
            <a:r>
              <a:rPr lang="fr-FR" sz="2800" dirty="0"/>
              <a:t>On programme ce type </a:t>
            </a:r>
            <a:r>
              <a:rPr lang="fr-FR" sz="2800" dirty="0" smtClean="0"/>
              <a:t>de déclencheur </a:t>
            </a:r>
            <a:r>
              <a:rPr lang="fr-FR" sz="2800" dirty="0"/>
              <a:t>lorsqu’on désire exécuter autant de fois le déclencheur qu’il y a de lignes concernées par une mise à </a:t>
            </a:r>
            <a:r>
              <a:rPr lang="fr-FR" sz="2800" dirty="0" smtClean="0"/>
              <a:t>jour</a:t>
            </a:r>
            <a:r>
              <a:rPr lang="fr-FR" sz="2800" dirty="0" smtClean="0"/>
              <a:t>.</a:t>
            </a:r>
          </a:p>
          <a:p>
            <a:pPr>
              <a:buFont typeface="Wingdings" pitchFamily="2" charset="2"/>
              <a:buChar char="Ø"/>
            </a:pPr>
            <a:r>
              <a:rPr lang="fr-FR" sz="2800" dirty="0" smtClean="0"/>
              <a:t>C’est le seule type présent dans MySQL dans lequel cas prend la forme de la création ci-dessus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DECLENCHEUR LMD</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r>
              <a:rPr lang="fr-FR" sz="2800" dirty="0"/>
              <a:t>La syntaxe générale </a:t>
            </a:r>
            <a:r>
              <a:rPr lang="fr-FR" sz="2800" dirty="0" smtClean="0"/>
              <a:t>d’un </a:t>
            </a:r>
            <a:r>
              <a:rPr lang="fr-FR" sz="2800" dirty="0"/>
              <a:t>déclencheur LMD est la suivante </a:t>
            </a:r>
            <a:r>
              <a:rPr lang="fr-FR" sz="2800" dirty="0" smtClean="0"/>
              <a:t>:</a:t>
            </a:r>
            <a:endParaRPr lang="en-US" sz="2800" dirty="0" smtClean="0"/>
          </a:p>
          <a:p>
            <a:pPr>
              <a:buNone/>
            </a:pPr>
            <a:endParaRPr lang="en-US" sz="1400" dirty="0">
              <a:solidFill>
                <a:schemeClr val="bg1">
                  <a:lumMod val="50000"/>
                </a:schemeClr>
              </a:solidFill>
              <a:latin typeface="Courier New" pitchFamily="49" charset="0"/>
              <a:cs typeface="Courier New" pitchFamily="49" charset="0"/>
            </a:endParaRPr>
          </a:p>
          <a:p>
            <a:pPr>
              <a:buNone/>
            </a:pPr>
            <a:r>
              <a:rPr lang="en-US" sz="1500" dirty="0" smtClean="0">
                <a:solidFill>
                  <a:schemeClr val="bg1">
                    <a:lumMod val="50000"/>
                  </a:schemeClr>
                </a:solidFill>
                <a:latin typeface="Courier New" pitchFamily="49" charset="0"/>
                <a:cs typeface="Courier New" pitchFamily="49" charset="0"/>
              </a:rPr>
              <a:t>	</a:t>
            </a:r>
            <a:r>
              <a:rPr lang="en-US" sz="1400" b="1" dirty="0" smtClean="0">
                <a:latin typeface="Courier New" pitchFamily="49" charset="0"/>
                <a:cs typeface="Courier New" pitchFamily="49" charset="0"/>
              </a:rPr>
              <a:t>CREATE </a:t>
            </a:r>
            <a:r>
              <a:rPr lang="en-US" sz="1400" b="1" dirty="0">
                <a:latin typeface="Courier New" pitchFamily="49" charset="0"/>
                <a:cs typeface="Courier New" pitchFamily="49" charset="0"/>
              </a:rPr>
              <a:t>[OR REPLACE] TRIGGER [</a:t>
            </a:r>
            <a:r>
              <a:rPr lang="en-US" sz="1400" b="1" dirty="0" err="1">
                <a:latin typeface="Courier New" pitchFamily="49" charset="0"/>
                <a:cs typeface="Courier New" pitchFamily="49" charset="0"/>
              </a:rPr>
              <a:t>schéma</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nomDéclencheur</a:t>
            </a:r>
            <a:r>
              <a:rPr lang="en-US" sz="1400" b="1" dirty="0">
                <a:latin typeface="Courier New" pitchFamily="49" charset="0"/>
                <a:cs typeface="Courier New" pitchFamily="49" charset="0"/>
              </a:rPr>
              <a:t> BEFORE | AFTER | INSTEAD OF {INSERT|UPDATE|DELETE} ON {[schema.] SCHEMA | DATABASE}} {[FOR EACH ROW]}</a:t>
            </a:r>
          </a:p>
          <a:p>
            <a:pPr>
              <a:buNone/>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 </a:t>
            </a:r>
          </a:p>
          <a:p>
            <a:pPr>
              <a:buNone/>
            </a:pPr>
            <a:r>
              <a:rPr lang="en-US" sz="1400" b="1" dirty="0" smtClean="0">
                <a:latin typeface="Courier New" pitchFamily="49" charset="0"/>
                <a:cs typeface="Courier New" pitchFamily="49" charset="0"/>
              </a:rPr>
              <a:t>	Bloc </a:t>
            </a:r>
            <a:r>
              <a:rPr lang="en-US" sz="1400" b="1" dirty="0">
                <a:latin typeface="Courier New" pitchFamily="49" charset="0"/>
                <a:cs typeface="Courier New" pitchFamily="49" charset="0"/>
              </a:rPr>
              <a:t>PL/SQL (variable BEGIN instructions END ;)</a:t>
            </a:r>
          </a:p>
          <a:p>
            <a:pPr>
              <a:buNone/>
            </a:pP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CALL </a:t>
            </a:r>
            <a:r>
              <a:rPr lang="en-US" sz="1400" b="1" dirty="0" err="1">
                <a:latin typeface="Courier New" pitchFamily="49" charset="0"/>
                <a:cs typeface="Courier New" pitchFamily="49" charset="0"/>
              </a:rPr>
              <a:t>nomSousProgramme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paramètres</a:t>
            </a:r>
            <a:r>
              <a:rPr lang="en-US" sz="1400" b="1" dirty="0">
                <a:latin typeface="Courier New" pitchFamily="49" charset="0"/>
                <a:cs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DECLENCHEUR LMD</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pPr lvl="0">
              <a:buNone/>
            </a:pPr>
            <a:r>
              <a:rPr lang="fr-FR" sz="2800" dirty="0" smtClean="0"/>
              <a:t>Il existe 3 types de déclencheur LMD :</a:t>
            </a:r>
          </a:p>
          <a:p>
            <a:pPr lvl="0"/>
            <a:r>
              <a:rPr lang="fr-FR" sz="2000" b="1" dirty="0" smtClean="0"/>
              <a:t>Déclencheur </a:t>
            </a:r>
            <a:r>
              <a:rPr lang="fr-FR" sz="2000" b="1" dirty="0"/>
              <a:t>lignes (</a:t>
            </a:r>
            <a:r>
              <a:rPr lang="fr-FR" sz="2000" b="1" dirty="0" err="1"/>
              <a:t>row</a:t>
            </a:r>
            <a:r>
              <a:rPr lang="fr-FR" sz="2000" b="1" dirty="0"/>
              <a:t> triggers) :</a:t>
            </a:r>
            <a:r>
              <a:rPr lang="fr-FR" sz="2000" dirty="0"/>
              <a:t> Ce déclencheur est déclaré avec  la directive FOR EACH ROW. </a:t>
            </a:r>
            <a:r>
              <a:rPr lang="fr-FR" sz="2000" dirty="0" smtClean="0"/>
              <a:t>Ce type de déclencheur permet de porté exécution du déclencheur relativement à chaque enregistrement de la table sujette à une mise à jour. C’est le seul type de LMD sur </a:t>
            </a:r>
            <a:r>
              <a:rPr lang="fr-FR" sz="2000" b="1" dirty="0" smtClean="0"/>
              <a:t>MySQL.</a:t>
            </a:r>
            <a:endParaRPr lang="en-US" sz="2000" b="1" dirty="0"/>
          </a:p>
          <a:p>
            <a:pPr lvl="0"/>
            <a:r>
              <a:rPr lang="fr-FR" sz="2000" b="1" dirty="0" smtClean="0"/>
              <a:t>Déclencheurs </a:t>
            </a:r>
            <a:r>
              <a:rPr lang="fr-FR" sz="2000" b="1" dirty="0"/>
              <a:t>d’état (</a:t>
            </a:r>
            <a:r>
              <a:rPr lang="fr-FR" sz="2000" b="1" dirty="0" err="1"/>
              <a:t>statement</a:t>
            </a:r>
            <a:r>
              <a:rPr lang="fr-FR" sz="2000" b="1" dirty="0"/>
              <a:t> trigger) :</a:t>
            </a:r>
            <a:r>
              <a:rPr lang="fr-FR" sz="2000" dirty="0"/>
              <a:t> Ce déclencheur porte sur l’intégralité de la table sur laquelle elle est mis et non pas sur chaque enregistrement particulier de la table. </a:t>
            </a:r>
            <a:endParaRPr lang="en-US" sz="2000" dirty="0"/>
          </a:p>
          <a:p>
            <a:pPr lvl="0"/>
            <a:r>
              <a:rPr lang="fr-FR" sz="2000" b="1" dirty="0"/>
              <a:t>Déclencheurs INSTEAD OF :</a:t>
            </a:r>
            <a:r>
              <a:rPr lang="fr-FR" sz="2000" dirty="0"/>
              <a:t> Permet la mise à jour d’une vue </a:t>
            </a:r>
            <a:r>
              <a:rPr lang="fr-FR" sz="2000" dirty="0" err="1"/>
              <a:t>multitable</a:t>
            </a:r>
            <a:r>
              <a:rPr lang="fr-FR" sz="2000" dirty="0"/>
              <a:t> qui ne pouvait être modifiée directement par INSERT, UPDATE, ou DELETE. Ce déclencheur programmera des actions au lieu d’insérer, de modifier ou de supprimer une vue</a:t>
            </a:r>
            <a:r>
              <a:rPr lang="fr-FR" sz="2000" dirty="0" smtClean="0"/>
              <a: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L’EXPOSE</a:t>
            </a:r>
            <a:endParaRPr lang="en-US" dirty="0"/>
          </a:p>
        </p:txBody>
      </p:sp>
      <p:sp>
        <p:nvSpPr>
          <p:cNvPr id="3" name="Espace réservé du contenu 2"/>
          <p:cNvSpPr>
            <a:spLocks noGrp="1"/>
          </p:cNvSpPr>
          <p:nvPr>
            <p:ph idx="1"/>
          </p:nvPr>
        </p:nvSpPr>
        <p:spPr/>
        <p:txBody>
          <a:bodyPr>
            <a:normAutofit/>
          </a:bodyPr>
          <a:lstStyle/>
          <a:p>
            <a:r>
              <a:rPr lang="fr-FR" sz="2400" dirty="0" smtClean="0"/>
              <a:t>INTRODUCTION</a:t>
            </a:r>
          </a:p>
          <a:p>
            <a:r>
              <a:rPr lang="fr-FR" sz="2400" dirty="0" smtClean="0"/>
              <a:t>DEFINITION ET FONCTIONNEMENT DES  TRIGGERS</a:t>
            </a:r>
          </a:p>
          <a:p>
            <a:r>
              <a:rPr lang="fr-FR" sz="2400" dirty="0" smtClean="0"/>
              <a:t>AVANTAGES ET INCONVENIENTS DES TRIGGERS</a:t>
            </a:r>
          </a:p>
          <a:p>
            <a:r>
              <a:rPr lang="fr-FR" sz="2400" dirty="0" smtClean="0"/>
              <a:t>CREATION ET TYPES DE TRIGGERS</a:t>
            </a:r>
          </a:p>
          <a:p>
            <a:r>
              <a:rPr lang="fr-FR" sz="2400" dirty="0" smtClean="0"/>
              <a:t>CAS PRATIQUE</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DECLENCHEUR LDD</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r>
              <a:rPr lang="fr-FR" sz="2800" dirty="0"/>
              <a:t>Ce sont des déclencheurs qui sont liées à la modification de la structure de la base et non pas à la modification des données de la base </a:t>
            </a:r>
            <a:endParaRPr lang="fr-FR" sz="2800" dirty="0" smtClean="0"/>
          </a:p>
          <a:p>
            <a:r>
              <a:rPr lang="fr-FR" sz="2800" dirty="0" smtClean="0"/>
              <a:t>Voici la </a:t>
            </a:r>
            <a:r>
              <a:rPr lang="fr-FR" sz="2800" dirty="0"/>
              <a:t>syntaxe </a:t>
            </a:r>
            <a:r>
              <a:rPr lang="fr-FR" sz="2800" dirty="0" smtClean="0"/>
              <a:t>générale de  ce type de déclencheur:</a:t>
            </a:r>
            <a:endParaRPr lang="en-US" sz="2800" dirty="0" smtClean="0"/>
          </a:p>
          <a:p>
            <a:pPr>
              <a:buNone/>
            </a:pPr>
            <a:r>
              <a:rPr lang="en-US" sz="2800" dirty="0" smtClean="0"/>
              <a:t>	</a:t>
            </a:r>
            <a:r>
              <a:rPr lang="en-US" sz="1500" b="1" dirty="0" smtClean="0">
                <a:latin typeface="Courier New" pitchFamily="49" charset="0"/>
                <a:cs typeface="Courier New" pitchFamily="49" charset="0"/>
              </a:rPr>
              <a:t>CREATE [OR REPLACE] TRIGGER [</a:t>
            </a:r>
            <a:r>
              <a:rPr lang="en-US" sz="1500" b="1" dirty="0" err="1" smtClean="0">
                <a:latin typeface="Courier New" pitchFamily="49" charset="0"/>
                <a:cs typeface="Courier New" pitchFamily="49" charset="0"/>
              </a:rPr>
              <a:t>schéma</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nomDéclencheur</a:t>
            </a:r>
            <a:r>
              <a:rPr lang="en-US" sz="1500" b="1" dirty="0" smtClean="0">
                <a:latin typeface="Courier New" pitchFamily="49" charset="0"/>
                <a:cs typeface="Courier New" pitchFamily="49" charset="0"/>
              </a:rPr>
              <a:t> BEFORE | AFTER {</a:t>
            </a:r>
            <a:r>
              <a:rPr lang="en-US" sz="1500" b="1" dirty="0" err="1" smtClean="0">
                <a:latin typeface="Courier New" pitchFamily="49" charset="0"/>
                <a:cs typeface="Courier New" pitchFamily="49" charset="0"/>
              </a:rPr>
              <a:t>actionStructureBase</a:t>
            </a:r>
            <a:r>
              <a:rPr lang="en-US" sz="1500" b="1" dirty="0" smtClean="0">
                <a:latin typeface="Courier New" pitchFamily="49" charset="0"/>
                <a:cs typeface="Courier New" pitchFamily="49" charset="0"/>
              </a:rPr>
              <a:t> [OR action </a:t>
            </a:r>
            <a:r>
              <a:rPr lang="en-US" sz="1500" b="1" dirty="0" err="1" smtClean="0">
                <a:latin typeface="Courier New" pitchFamily="49" charset="0"/>
                <a:cs typeface="Courier New" pitchFamily="49" charset="0"/>
              </a:rPr>
              <a:t>actionStructureBase</a:t>
            </a:r>
            <a:r>
              <a:rPr lang="en-US" sz="1500" b="1" dirty="0" smtClean="0">
                <a:latin typeface="Courier New" pitchFamily="49" charset="0"/>
                <a:cs typeface="Courier New" pitchFamily="49" charset="0"/>
              </a:rPr>
              <a:t>]… } ON { [schema.] SCHEMA | DATABASE } }</a:t>
            </a:r>
          </a:p>
          <a:p>
            <a:pPr>
              <a:buNone/>
            </a:pPr>
            <a:r>
              <a:rPr lang="en-US" sz="1500" b="1" dirty="0" smtClean="0">
                <a:latin typeface="Courier New" pitchFamily="49" charset="0"/>
                <a:cs typeface="Courier New" pitchFamily="49" charset="0"/>
              </a:rPr>
              <a:t>	Bloc </a:t>
            </a:r>
            <a:r>
              <a:rPr lang="en-US" sz="1500" b="1" dirty="0">
                <a:latin typeface="Courier New" pitchFamily="49" charset="0"/>
                <a:cs typeface="Courier New" pitchFamily="49" charset="0"/>
              </a:rPr>
              <a:t>PL/SQL (variable BEGIN instructions END ;)</a:t>
            </a:r>
          </a:p>
          <a:p>
            <a:pPr>
              <a:buNone/>
            </a:pP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CALL </a:t>
            </a:r>
            <a:r>
              <a:rPr lang="en-US" sz="1500" b="1" dirty="0" err="1">
                <a:latin typeface="Courier New" pitchFamily="49" charset="0"/>
                <a:cs typeface="Courier New" pitchFamily="49" charset="0"/>
              </a:rPr>
              <a:t>nomSousProgramme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paramètres</a:t>
            </a:r>
            <a:r>
              <a:rPr lang="en-US" sz="1500" b="1" dirty="0">
                <a:latin typeface="Courier New" pitchFamily="49" charset="0"/>
                <a:cs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DECLENCHEUR D’INSTANCE</a:t>
            </a:r>
            <a:endParaRPr lang="en-US" dirty="0"/>
          </a:p>
        </p:txBody>
      </p:sp>
      <p:sp>
        <p:nvSpPr>
          <p:cNvPr id="3" name="Espace réservé du contenu 2"/>
          <p:cNvSpPr>
            <a:spLocks noGrp="1"/>
          </p:cNvSpPr>
          <p:nvPr>
            <p:ph idx="1"/>
          </p:nvPr>
        </p:nvSpPr>
        <p:spPr>
          <a:xfrm>
            <a:off x="457200" y="1600200"/>
            <a:ext cx="8229600" cy="4972072"/>
          </a:xfrm>
        </p:spPr>
        <p:txBody>
          <a:bodyPr>
            <a:normAutofit/>
          </a:bodyPr>
          <a:lstStyle/>
          <a:p>
            <a:r>
              <a:rPr lang="fr-FR" sz="2800" dirty="0"/>
              <a:t>Ce sont des déclencheurs qui lies à des événements spéciaux de la base de données comme :</a:t>
            </a:r>
            <a:endParaRPr lang="en-US" sz="2800" dirty="0"/>
          </a:p>
          <a:p>
            <a:pPr lvl="1"/>
            <a:r>
              <a:rPr lang="fr-FR" sz="2400" dirty="0"/>
              <a:t>Le démarrage ou l’arrêt de la base (startup ou </a:t>
            </a:r>
            <a:r>
              <a:rPr lang="fr-FR" sz="2400" dirty="0" err="1"/>
              <a:t>shutdown</a:t>
            </a:r>
            <a:r>
              <a:rPr lang="fr-FR" sz="2400" dirty="0"/>
              <a:t>)</a:t>
            </a:r>
            <a:endParaRPr lang="en-US" sz="2400" dirty="0"/>
          </a:p>
          <a:p>
            <a:pPr lvl="1"/>
            <a:r>
              <a:rPr lang="fr-FR" sz="2400" dirty="0"/>
              <a:t>Une erreur spécifique (NO_DATA_FOUND, DUP_VAL_ON _INDEX, </a:t>
            </a:r>
            <a:r>
              <a:rPr lang="fr-FR" sz="2400" dirty="0" err="1"/>
              <a:t>etc</a:t>
            </a:r>
            <a:r>
              <a:rPr lang="fr-FR" sz="2400" dirty="0"/>
              <a:t>),</a:t>
            </a:r>
            <a:endParaRPr lang="en-US" sz="2400" dirty="0"/>
          </a:p>
          <a:p>
            <a:pPr lvl="1"/>
            <a:r>
              <a:rPr lang="fr-FR" sz="2400" dirty="0"/>
              <a:t>Une connexion ou une déconnexion d’un utilisateur etc</a:t>
            </a:r>
            <a:r>
              <a:rPr lang="fr-FR" sz="2400" dirty="0" smtClean="0"/>
              <a:t>.</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DECLENCHEUR D’INSTANCE</a:t>
            </a:r>
            <a:endParaRPr lang="en-US" dirty="0"/>
          </a:p>
        </p:txBody>
      </p:sp>
      <p:sp>
        <p:nvSpPr>
          <p:cNvPr id="3" name="Espace réservé du contenu 2"/>
          <p:cNvSpPr>
            <a:spLocks noGrp="1"/>
          </p:cNvSpPr>
          <p:nvPr>
            <p:ph idx="1"/>
          </p:nvPr>
        </p:nvSpPr>
        <p:spPr>
          <a:xfrm>
            <a:off x="457200" y="1600200"/>
            <a:ext cx="7972452" cy="4972072"/>
          </a:xfrm>
        </p:spPr>
        <p:txBody>
          <a:bodyPr>
            <a:normAutofit/>
          </a:bodyPr>
          <a:lstStyle/>
          <a:p>
            <a:r>
              <a:rPr lang="fr-FR" sz="2800" dirty="0" smtClean="0"/>
              <a:t>Les événements précités sont programmés à l’aide des mots-clés STATIC, SHUTDOWN, SUSPEND, SERVEERROR, LOGON, LOGOFF dans la syntaxe suivante :</a:t>
            </a:r>
            <a:endParaRPr lang="en-US" sz="2800" dirty="0" smtClean="0"/>
          </a:p>
          <a:p>
            <a:pPr>
              <a:buNone/>
            </a:pPr>
            <a:r>
              <a:rPr lang="en-US" sz="3600" dirty="0" smtClean="0"/>
              <a:t>	</a:t>
            </a:r>
            <a:r>
              <a:rPr lang="en-US" sz="1600" b="1" dirty="0" smtClean="0">
                <a:latin typeface="Courier New" pitchFamily="49" charset="0"/>
                <a:cs typeface="Courier New" pitchFamily="49" charset="0"/>
              </a:rPr>
              <a:t>CREATE [OR REPLACE] TRIGGER [</a:t>
            </a:r>
            <a:r>
              <a:rPr lang="en-US" sz="1600" b="1" dirty="0" err="1" smtClean="0">
                <a:latin typeface="Courier New" pitchFamily="49" charset="0"/>
                <a:cs typeface="Courier New" pitchFamily="49" charset="0"/>
              </a:rPr>
              <a:t>schéma</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nomDéclencheur</a:t>
            </a:r>
            <a:r>
              <a:rPr lang="en-US" sz="1600" b="1" dirty="0" smtClean="0">
                <a:latin typeface="Courier New" pitchFamily="49" charset="0"/>
                <a:cs typeface="Courier New" pitchFamily="49" charset="0"/>
              </a:rPr>
              <a:t> BEFORE | AFTER {</a:t>
            </a:r>
            <a:r>
              <a:rPr lang="en-US" sz="1600" b="1" dirty="0" err="1" smtClean="0">
                <a:latin typeface="Courier New" pitchFamily="49" charset="0"/>
                <a:cs typeface="Courier New" pitchFamily="49" charset="0"/>
              </a:rPr>
              <a:t>actionStructureBase</a:t>
            </a:r>
            <a:r>
              <a:rPr lang="en-US" sz="1600" b="1" dirty="0" smtClean="0">
                <a:latin typeface="Courier New" pitchFamily="49" charset="0"/>
                <a:cs typeface="Courier New" pitchFamily="49" charset="0"/>
              </a:rPr>
              <a:t> [OR action </a:t>
            </a:r>
            <a:r>
              <a:rPr lang="en-US" sz="1600" b="1" dirty="0" err="1" smtClean="0">
                <a:latin typeface="Courier New" pitchFamily="49" charset="0"/>
                <a:cs typeface="Courier New" pitchFamily="49" charset="0"/>
              </a:rPr>
              <a:t>actionStructureBase</a:t>
            </a:r>
            <a:r>
              <a:rPr lang="en-US" sz="1600" b="1" dirty="0" smtClean="0">
                <a:latin typeface="Courier New" pitchFamily="49" charset="0"/>
                <a:cs typeface="Courier New" pitchFamily="49" charset="0"/>
              </a:rPr>
              <a:t>]… } ON { [schema.] SCHEMA | DATABASE} }</a:t>
            </a:r>
          </a:p>
          <a:p>
            <a:pPr>
              <a:buNone/>
            </a:pPr>
            <a:r>
              <a:rPr lang="en-US" sz="1600" b="1" dirty="0" smtClean="0">
                <a:latin typeface="Courier New" pitchFamily="49" charset="0"/>
                <a:cs typeface="Courier New" pitchFamily="49" charset="0"/>
              </a:rPr>
              <a:t>	Bloc PL/SQL (variable BEGIN instructions END ;)</a:t>
            </a:r>
          </a:p>
          <a:p>
            <a:pPr>
              <a:buNone/>
            </a:pPr>
            <a:r>
              <a:rPr lang="en-US" sz="1600" b="1" dirty="0" smtClean="0">
                <a:latin typeface="Courier New" pitchFamily="49" charset="0"/>
                <a:cs typeface="Courier New" pitchFamily="49" charset="0"/>
              </a:rPr>
              <a:t>	|CALL </a:t>
            </a:r>
            <a:r>
              <a:rPr lang="en-US" sz="1600" b="1" dirty="0" err="1" smtClean="0">
                <a:latin typeface="Courier New" pitchFamily="49" charset="0"/>
                <a:cs typeface="Courier New" pitchFamily="49" charset="0"/>
              </a:rPr>
              <a:t>nomSousProgramme</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paramètres</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PRATIQUE</a:t>
            </a:r>
            <a:endParaRPr lang="en-US" dirty="0"/>
          </a:p>
        </p:txBody>
      </p:sp>
      <p:sp>
        <p:nvSpPr>
          <p:cNvPr id="3" name="Espace réservé du contenu 2"/>
          <p:cNvSpPr>
            <a:spLocks noGrp="1"/>
          </p:cNvSpPr>
          <p:nvPr>
            <p:ph idx="1"/>
          </p:nvPr>
        </p:nvSpPr>
        <p:spPr>
          <a:xfrm>
            <a:off x="457200" y="1600200"/>
            <a:ext cx="7972452" cy="4972072"/>
          </a:xfrm>
        </p:spPr>
        <p:txBody>
          <a:bodyPr>
            <a:normAutofit/>
          </a:bodyPr>
          <a:lstStyle/>
          <a:p>
            <a:r>
              <a:rPr lang="fr-FR" sz="2800" b="1" dirty="0" smtClean="0">
                <a:cs typeface="Courier New" pitchFamily="49" charset="0"/>
              </a:rPr>
              <a:t>Passons maintenant à un cas pratique …</a:t>
            </a:r>
            <a:endParaRPr lang="en-US" sz="2800" b="1" dirty="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en-US" dirty="0"/>
          </a:p>
        </p:txBody>
      </p:sp>
      <p:sp>
        <p:nvSpPr>
          <p:cNvPr id="3" name="Espace réservé du contenu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DEFINITION D’UN TRIGGER</a:t>
            </a:r>
            <a:endParaRPr lang="en-US" dirty="0"/>
          </a:p>
        </p:txBody>
      </p:sp>
      <p:sp>
        <p:nvSpPr>
          <p:cNvPr id="3" name="Espace réservé du contenu 2"/>
          <p:cNvSpPr>
            <a:spLocks noGrp="1"/>
          </p:cNvSpPr>
          <p:nvPr>
            <p:ph idx="1"/>
          </p:nvPr>
        </p:nvSpPr>
        <p:spPr>
          <a:xfrm>
            <a:off x="457200" y="1600200"/>
            <a:ext cx="8115328" cy="5257800"/>
          </a:xfrm>
        </p:spPr>
        <p:txBody>
          <a:bodyPr>
            <a:noAutofit/>
          </a:bodyPr>
          <a:lstStyle/>
          <a:p>
            <a:r>
              <a:rPr lang="fr-FR" sz="2600" dirty="0" smtClean="0"/>
              <a:t>Un trigger est un programme résident associé à un événement particulier. Une fois que cet événement se produit, le trigger se lance et ses instructions sont exécutées. </a:t>
            </a:r>
            <a:endParaRPr lang="fr-FR" sz="2600" dirty="0" smtClean="0"/>
          </a:p>
          <a:p>
            <a:r>
              <a:rPr lang="fr-FR" sz="2600" dirty="0" smtClean="0"/>
              <a:t>Un </a:t>
            </a:r>
            <a:r>
              <a:rPr lang="fr-FR" sz="2600" dirty="0" smtClean="0"/>
              <a:t>trigger est comme une procédure stockée dans le sens où les deux sont des blocs d’instructions déjà stockés et dont on fait appel lorsque c’est </a:t>
            </a:r>
            <a:r>
              <a:rPr lang="fr-FR" sz="2600" dirty="0" smtClean="0"/>
              <a:t>nécessaire mais par </a:t>
            </a:r>
            <a:r>
              <a:rPr lang="fr-FR" sz="2600" dirty="0" smtClean="0"/>
              <a:t>le fait qu’il est lancé lorsqu’un événement se produit </a:t>
            </a:r>
            <a:r>
              <a:rPr lang="fr-FR" sz="2600" dirty="0" smtClean="0"/>
              <a:t>contrairement à la </a:t>
            </a:r>
            <a:r>
              <a:rPr lang="fr-FR" sz="2600" dirty="0" smtClean="0"/>
              <a:t>procédure stockée </a:t>
            </a:r>
            <a:r>
              <a:rPr lang="fr-FR" sz="2600" dirty="0" smtClean="0"/>
              <a:t>qui </a:t>
            </a:r>
            <a:r>
              <a:rPr lang="fr-FR" sz="2600" dirty="0" smtClean="0"/>
              <a:t>est lancé lorsqu’une commande l’appelant est passée</a:t>
            </a:r>
            <a:r>
              <a:rPr lang="fr-FR" sz="2600" dirty="0" smtClean="0"/>
              <a:t>.</a:t>
            </a:r>
            <a:endParaRPr lang="en-US" sz="2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DEFINITION D’UN TRIGGER</a:t>
            </a:r>
            <a:endParaRPr lang="en-US" dirty="0"/>
          </a:p>
        </p:txBody>
      </p:sp>
      <p:sp>
        <p:nvSpPr>
          <p:cNvPr id="3" name="Espace réservé du contenu 2"/>
          <p:cNvSpPr>
            <a:spLocks noGrp="1"/>
          </p:cNvSpPr>
          <p:nvPr>
            <p:ph idx="1"/>
          </p:nvPr>
        </p:nvSpPr>
        <p:spPr>
          <a:xfrm>
            <a:off x="457200" y="1600200"/>
            <a:ext cx="8472518" cy="5043510"/>
          </a:xfrm>
        </p:spPr>
        <p:txBody>
          <a:bodyPr>
            <a:noAutofit/>
          </a:bodyPr>
          <a:lstStyle/>
          <a:p>
            <a:r>
              <a:rPr lang="fr-FR" sz="2600" dirty="0" smtClean="0"/>
              <a:t>Les événements déclencheurs peuvent être :</a:t>
            </a:r>
            <a:endParaRPr lang="en-US" sz="2600" dirty="0" smtClean="0"/>
          </a:p>
          <a:p>
            <a:pPr lvl="0"/>
            <a:r>
              <a:rPr lang="fr-FR" sz="2600" dirty="0" smtClean="0"/>
              <a:t>Une instruction INSERT, UPDATE, ou DELETE sur une table (ou vue). On parle de </a:t>
            </a:r>
            <a:r>
              <a:rPr lang="fr-FR" sz="2600" b="1" dirty="0" smtClean="0"/>
              <a:t>déclencheurs LMD</a:t>
            </a:r>
            <a:r>
              <a:rPr lang="fr-FR" sz="2600" dirty="0" smtClean="0"/>
              <a:t> ;</a:t>
            </a:r>
            <a:endParaRPr lang="en-US" sz="2600" dirty="0" smtClean="0"/>
          </a:p>
          <a:p>
            <a:pPr lvl="0"/>
            <a:r>
              <a:rPr lang="fr-FR" sz="2600" dirty="0" smtClean="0"/>
              <a:t>Une instruction CREATE, ALTER, ou DROP sur un objet (table, vue, index, séquence </a:t>
            </a:r>
            <a:r>
              <a:rPr lang="fr-FR" sz="2600" dirty="0" err="1" smtClean="0"/>
              <a:t>etc</a:t>
            </a:r>
            <a:r>
              <a:rPr lang="fr-FR" sz="2600" dirty="0" smtClean="0"/>
              <a:t>). On parle de </a:t>
            </a:r>
            <a:r>
              <a:rPr lang="fr-FR" sz="2600" b="1" dirty="0" smtClean="0"/>
              <a:t>déclencheurs LDD</a:t>
            </a:r>
            <a:r>
              <a:rPr lang="fr-FR" sz="2600" dirty="0" smtClean="0"/>
              <a:t> ;</a:t>
            </a:r>
            <a:endParaRPr lang="en-US" sz="2600" dirty="0" smtClean="0"/>
          </a:p>
          <a:p>
            <a:pPr lvl="0"/>
            <a:r>
              <a:rPr lang="fr-FR" sz="2600" dirty="0" smtClean="0"/>
              <a:t>Le démarrage ou l’arrêt de la base (</a:t>
            </a:r>
            <a:r>
              <a:rPr lang="fr-FR" sz="2600" i="1" dirty="0" smtClean="0"/>
              <a:t>startup</a:t>
            </a:r>
            <a:r>
              <a:rPr lang="fr-FR" sz="2600" dirty="0" smtClean="0"/>
              <a:t> ou </a:t>
            </a:r>
            <a:r>
              <a:rPr lang="fr-FR" sz="2600" i="1" dirty="0" err="1" smtClean="0"/>
              <a:t>shutdown</a:t>
            </a:r>
            <a:r>
              <a:rPr lang="fr-FR" sz="2600" dirty="0" smtClean="0"/>
              <a:t>), une erreur spécifique </a:t>
            </a:r>
            <a:r>
              <a:rPr lang="fr-FR" sz="2600" i="1" dirty="0" smtClean="0"/>
              <a:t>(not </a:t>
            </a:r>
            <a:r>
              <a:rPr lang="fr-FR" sz="2600" i="1" dirty="0" err="1" smtClean="0"/>
              <a:t>found</a:t>
            </a:r>
            <a:r>
              <a:rPr lang="fr-FR" sz="2600" dirty="0" smtClean="0"/>
              <a:t>, </a:t>
            </a:r>
            <a:r>
              <a:rPr lang="fr-FR" sz="2600" i="1" dirty="0" smtClean="0"/>
              <a:t>duplicate </a:t>
            </a:r>
            <a:r>
              <a:rPr lang="fr-FR" sz="2600" i="1" dirty="0" err="1" smtClean="0"/>
              <a:t>key</a:t>
            </a:r>
            <a:r>
              <a:rPr lang="fr-FR" sz="2600" dirty="0" smtClean="0"/>
              <a:t>, etc.), une connexion ou une déconnexion d’un utilisateur. On perle de </a:t>
            </a:r>
            <a:r>
              <a:rPr lang="fr-FR" sz="2600" b="1" dirty="0" smtClean="0"/>
              <a:t>déclencheurs d’instances</a:t>
            </a:r>
            <a:r>
              <a:rPr lang="fr-FR" sz="2600" dirty="0" smtClean="0"/>
              <a:t>.</a:t>
            </a:r>
            <a:endParaRPr lang="en-US" sz="2600" dirty="0" smtClean="0"/>
          </a:p>
          <a:p>
            <a:endParaRPr 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543824" cy="1143000"/>
          </a:xfrm>
        </p:spPr>
        <p:txBody>
          <a:bodyPr>
            <a:normAutofit/>
          </a:bodyPr>
          <a:lstStyle/>
          <a:p>
            <a:r>
              <a:rPr lang="fr-FR" dirty="0" smtClean="0"/>
              <a:t>FONCTIONNEMENT</a:t>
            </a:r>
            <a:endParaRPr lang="en-US" dirty="0"/>
          </a:p>
        </p:txBody>
      </p:sp>
      <p:sp>
        <p:nvSpPr>
          <p:cNvPr id="3" name="Espace réservé du contenu 2"/>
          <p:cNvSpPr>
            <a:spLocks noGrp="1"/>
          </p:cNvSpPr>
          <p:nvPr>
            <p:ph idx="1"/>
          </p:nvPr>
        </p:nvSpPr>
        <p:spPr>
          <a:xfrm>
            <a:off x="457200" y="1600200"/>
            <a:ext cx="8472518" cy="5043510"/>
          </a:xfrm>
        </p:spPr>
        <p:txBody>
          <a:bodyPr>
            <a:noAutofit/>
          </a:bodyPr>
          <a:lstStyle/>
          <a:p>
            <a:r>
              <a:rPr lang="fr-FR" sz="2600" dirty="0" smtClean="0"/>
              <a:t>Une fois le code du trigger écrit, il est  compilé, stocké et exécuter lorsque l’événement pris en compte se produit.</a:t>
            </a:r>
          </a:p>
          <a:p>
            <a:endParaRPr lang="fr-FR" sz="2600" dirty="0" smtClean="0"/>
          </a:p>
          <a:p>
            <a:endParaRPr lang="fr-FR" sz="2600" dirty="0" smtClean="0"/>
          </a:p>
          <a:p>
            <a:endParaRPr lang="fr-FR" sz="2600" dirty="0" smtClean="0"/>
          </a:p>
          <a:p>
            <a:endParaRPr lang="fr-FR" sz="2600" dirty="0" smtClean="0"/>
          </a:p>
          <a:p>
            <a:endParaRPr lang="fr-FR" sz="2600" dirty="0" smtClean="0"/>
          </a:p>
          <a:p>
            <a:endParaRPr lang="fr-FR" sz="2600" dirty="0" smtClean="0"/>
          </a:p>
          <a:p>
            <a:endParaRPr lang="fr-FR" sz="2600" dirty="0" smtClean="0"/>
          </a:p>
          <a:p>
            <a:pPr algn="ctr">
              <a:buNone/>
            </a:pPr>
            <a:r>
              <a:rPr lang="fr-FR" sz="1600" b="1" dirty="0" smtClean="0"/>
              <a:t>Mécanisme des déclencheurs sur (MySQL – à gauche et Oracle – à droite)</a:t>
            </a:r>
            <a:endParaRPr lang="en-US" sz="1600" b="1" dirty="0" smtClean="0"/>
          </a:p>
        </p:txBody>
      </p:sp>
      <p:pic>
        <p:nvPicPr>
          <p:cNvPr id="1026" name="Picture 2" descr="C:\Users\Toshiba\Documents\images expose\expose BD\Capture1.PNG"/>
          <p:cNvPicPr>
            <a:picLocks noChangeAspect="1" noChangeArrowheads="1"/>
          </p:cNvPicPr>
          <p:nvPr/>
        </p:nvPicPr>
        <p:blipFill>
          <a:blip r:embed="rId2"/>
          <a:srcRect/>
          <a:stretch>
            <a:fillRect/>
          </a:stretch>
        </p:blipFill>
        <p:spPr bwMode="auto">
          <a:xfrm>
            <a:off x="571472" y="3143248"/>
            <a:ext cx="4016403" cy="2914650"/>
          </a:xfrm>
          <a:prstGeom prst="rect">
            <a:avLst/>
          </a:prstGeom>
          <a:noFill/>
        </p:spPr>
      </p:pic>
      <p:pic>
        <p:nvPicPr>
          <p:cNvPr id="1027" name="Picture 3" descr="C:\Users\Toshiba\Documents\images expose\expose BD\Capture2.PNG"/>
          <p:cNvPicPr>
            <a:picLocks noChangeAspect="1" noChangeArrowheads="1"/>
          </p:cNvPicPr>
          <p:nvPr/>
        </p:nvPicPr>
        <p:blipFill>
          <a:blip r:embed="rId3"/>
          <a:srcRect/>
          <a:stretch>
            <a:fillRect/>
          </a:stretch>
        </p:blipFill>
        <p:spPr bwMode="auto">
          <a:xfrm>
            <a:off x="4643438" y="3071810"/>
            <a:ext cx="3929090" cy="30575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543824" cy="1143000"/>
          </a:xfrm>
        </p:spPr>
        <p:txBody>
          <a:bodyPr>
            <a:normAutofit/>
          </a:bodyPr>
          <a:lstStyle/>
          <a:p>
            <a:r>
              <a:rPr lang="fr-FR" dirty="0" smtClean="0"/>
              <a:t>AVANTAGES DES TRIGGERS</a:t>
            </a:r>
            <a:endParaRPr lang="en-US" dirty="0"/>
          </a:p>
        </p:txBody>
      </p:sp>
      <p:sp>
        <p:nvSpPr>
          <p:cNvPr id="3" name="Espace réservé du contenu 2"/>
          <p:cNvSpPr>
            <a:spLocks noGrp="1"/>
          </p:cNvSpPr>
          <p:nvPr>
            <p:ph idx="1"/>
          </p:nvPr>
        </p:nvSpPr>
        <p:spPr>
          <a:xfrm>
            <a:off x="457200" y="1600200"/>
            <a:ext cx="8043890" cy="4900634"/>
          </a:xfrm>
        </p:spPr>
        <p:txBody>
          <a:bodyPr>
            <a:noAutofit/>
          </a:bodyPr>
          <a:lstStyle/>
          <a:p>
            <a:r>
              <a:rPr lang="fr-FR" sz="2800" dirty="0" smtClean="0"/>
              <a:t>Gain en temps assez conséquent</a:t>
            </a:r>
          </a:p>
          <a:p>
            <a:r>
              <a:rPr lang="fr-FR" sz="2800" dirty="0" smtClean="0"/>
              <a:t>Moyen alternatif d’exécution de tâches planifiées</a:t>
            </a:r>
          </a:p>
          <a:p>
            <a:r>
              <a:rPr lang="fr-FR" sz="2800" dirty="0" smtClean="0"/>
              <a:t>Maintenance moins coûteuse que celles de l’application</a:t>
            </a:r>
          </a:p>
          <a:p>
            <a:r>
              <a:rPr lang="fr-FR" sz="2800" dirty="0" smtClean="0"/>
              <a:t>Deux applications différentes peuvent profiter de l’intelligence du trigger </a:t>
            </a:r>
            <a:endParaRPr lang="fr-FR" sz="2800" dirty="0" smtClean="0"/>
          </a:p>
          <a:p>
            <a:endParaRPr lang="fr-FR" sz="2600" dirty="0" smtClean="0"/>
          </a:p>
          <a:p>
            <a:endParaRPr lang="fr-FR" sz="2600" dirty="0" smtClean="0"/>
          </a:p>
          <a:p>
            <a:endParaRPr lang="fr-FR" sz="2600" dirty="0" smtClean="0"/>
          </a:p>
          <a:p>
            <a:endParaRPr lang="fr-FR" sz="2600" dirty="0" smtClean="0"/>
          </a:p>
          <a:p>
            <a:endParaRPr lang="fr-FR" sz="2600" dirty="0" smtClean="0"/>
          </a:p>
          <a:p>
            <a:endParaRPr lang="fr-FR" sz="2600" dirty="0" smtClean="0"/>
          </a:p>
          <a:p>
            <a:endParaRPr lang="fr-FR" sz="2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58204" cy="1143000"/>
          </a:xfrm>
        </p:spPr>
        <p:txBody>
          <a:bodyPr>
            <a:normAutofit/>
          </a:bodyPr>
          <a:lstStyle/>
          <a:p>
            <a:r>
              <a:rPr lang="fr-FR" dirty="0" smtClean="0"/>
              <a:t>INCONVENIENTS DES TRIGGERS</a:t>
            </a:r>
            <a:endParaRPr lang="en-US" dirty="0"/>
          </a:p>
        </p:txBody>
      </p:sp>
      <p:sp>
        <p:nvSpPr>
          <p:cNvPr id="3" name="Espace réservé du contenu 2"/>
          <p:cNvSpPr>
            <a:spLocks noGrp="1"/>
          </p:cNvSpPr>
          <p:nvPr>
            <p:ph idx="1"/>
          </p:nvPr>
        </p:nvSpPr>
        <p:spPr>
          <a:xfrm>
            <a:off x="457200" y="1600200"/>
            <a:ext cx="8043890" cy="4900634"/>
          </a:xfrm>
        </p:spPr>
        <p:txBody>
          <a:bodyPr>
            <a:noAutofit/>
          </a:bodyPr>
          <a:lstStyle/>
          <a:p>
            <a:r>
              <a:rPr lang="fr-FR" sz="2800" dirty="0" smtClean="0"/>
              <a:t>S’exécute de manière transparente</a:t>
            </a:r>
          </a:p>
          <a:p>
            <a:r>
              <a:rPr lang="fr-FR" sz="2800" dirty="0" smtClean="0"/>
              <a:t>Portabilité limité</a:t>
            </a:r>
          </a:p>
          <a:p>
            <a:r>
              <a:rPr lang="fr-FR" sz="2800" dirty="0" smtClean="0"/>
              <a:t>La dispersion de l’intelligence métier </a:t>
            </a:r>
            <a:endParaRPr lang="fr-FR" sz="2600" dirty="0" smtClean="0"/>
          </a:p>
          <a:p>
            <a:endParaRPr lang="fr-FR" sz="2600" dirty="0" smtClean="0"/>
          </a:p>
          <a:p>
            <a:endParaRPr lang="fr-FR" sz="2600" dirty="0" smtClean="0"/>
          </a:p>
          <a:p>
            <a:endParaRPr lang="fr-FR" sz="2600" dirty="0" smtClean="0"/>
          </a:p>
          <a:p>
            <a:endParaRPr lang="fr-FR" sz="2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543824" cy="1143000"/>
          </a:xfrm>
        </p:spPr>
        <p:txBody>
          <a:bodyPr>
            <a:normAutofit/>
          </a:bodyPr>
          <a:lstStyle/>
          <a:p>
            <a:r>
              <a:rPr lang="fr-FR" dirty="0" smtClean="0"/>
              <a:t>D’OÙ …</a:t>
            </a:r>
            <a:endParaRPr lang="en-US" dirty="0"/>
          </a:p>
        </p:txBody>
      </p:sp>
      <p:sp>
        <p:nvSpPr>
          <p:cNvPr id="3" name="Espace réservé du contenu 2"/>
          <p:cNvSpPr>
            <a:spLocks noGrp="1"/>
          </p:cNvSpPr>
          <p:nvPr>
            <p:ph idx="1"/>
          </p:nvPr>
        </p:nvSpPr>
        <p:spPr>
          <a:xfrm>
            <a:off x="457200" y="1600200"/>
            <a:ext cx="8043890" cy="5043510"/>
          </a:xfrm>
        </p:spPr>
        <p:txBody>
          <a:bodyPr>
            <a:noAutofit/>
          </a:bodyPr>
          <a:lstStyle/>
          <a:p>
            <a:pPr>
              <a:buNone/>
            </a:pPr>
            <a:r>
              <a:rPr lang="fr-FR" sz="2600" dirty="0" smtClean="0"/>
              <a:t>Nous déduisons donc à partir de cette analyse que </a:t>
            </a:r>
            <a:r>
              <a:rPr lang="fr-FR" sz="2600" dirty="0" smtClean="0"/>
              <a:t>:</a:t>
            </a:r>
          </a:p>
          <a:p>
            <a:r>
              <a:rPr lang="fr-FR" sz="2800" dirty="0" smtClean="0"/>
              <a:t>L’utilisation </a:t>
            </a:r>
            <a:r>
              <a:rPr lang="fr-FR" sz="2800" dirty="0" smtClean="0"/>
              <a:t>des triggers sera prépondérante devant la vérification au niveau applicatif quand le nombre le nombre d’applications utilisant la base de données est important, ou lorsque le changement de bases de données s’effectue à un rythme nettement lent comparé à celui du changement d’application métier.</a:t>
            </a:r>
            <a:endParaRPr lang="en-US" sz="2800" dirty="0" smtClean="0"/>
          </a:p>
          <a:p>
            <a:pPr>
              <a:buNone/>
            </a:pPr>
            <a:endParaRPr lang="fr-FR" sz="2600" dirty="0" smtClean="0"/>
          </a:p>
        </p:txBody>
      </p:sp>
    </p:spTree>
  </p:cSld>
  <p:clrMapOvr>
    <a:masterClrMapping/>
  </p:clrMapOvr>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66</TotalTime>
  <Words>859</Words>
  <Application>Microsoft Office PowerPoint</Application>
  <PresentationFormat>Affichage à l'écran (4:3)</PresentationFormat>
  <Paragraphs>150</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Technique</vt:lpstr>
      <vt:lpstr>TRIGGERS</vt:lpstr>
      <vt:lpstr>PLAN DE L’EXPOSE</vt:lpstr>
      <vt:lpstr>INTRODUCTION</vt:lpstr>
      <vt:lpstr>DEFINITION D’UN TRIGGER</vt:lpstr>
      <vt:lpstr>DEFINITION D’UN TRIGGER</vt:lpstr>
      <vt:lpstr>FONCTIONNEMENT</vt:lpstr>
      <vt:lpstr>AVANTAGES DES TRIGGERS</vt:lpstr>
      <vt:lpstr>INCONVENIENTS DES TRIGGERS</vt:lpstr>
      <vt:lpstr>D’OÙ …</vt:lpstr>
      <vt:lpstr>D’OÙ …</vt:lpstr>
      <vt:lpstr>CREATION D’UN TRIGGER</vt:lpstr>
      <vt:lpstr>CREATION D’UN TRIGGER</vt:lpstr>
      <vt:lpstr>CREATION D’UN TRIGGER</vt:lpstr>
      <vt:lpstr>CREATION D’UN TRIGGER</vt:lpstr>
      <vt:lpstr>CREATION D’UN TRIGGER</vt:lpstr>
      <vt:lpstr>TYPES DE TRIGGER</vt:lpstr>
      <vt:lpstr>DECLENCHEUR LMD</vt:lpstr>
      <vt:lpstr>DECLENCHEUR LMD</vt:lpstr>
      <vt:lpstr>DECLENCHEUR LMD</vt:lpstr>
      <vt:lpstr>DECLENCHEUR LDD</vt:lpstr>
      <vt:lpstr>DECLENCHEUR D’INSTANCE</vt:lpstr>
      <vt:lpstr>DECLENCHEUR D’INSTANCE</vt:lpstr>
      <vt:lpstr>CAS PRATIQUE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Toshiba</dc:creator>
  <cp:lastModifiedBy>Toshiba</cp:lastModifiedBy>
  <cp:revision>4</cp:revision>
  <dcterms:created xsi:type="dcterms:W3CDTF">2015-03-30T02:02:00Z</dcterms:created>
  <dcterms:modified xsi:type="dcterms:W3CDTF">2015-03-30T03:08:36Z</dcterms:modified>
</cp:coreProperties>
</file>